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701" r:id="rId3"/>
    <p:sldMasterId id="2147483715" r:id="rId4"/>
    <p:sldMasterId id="2147483728" r:id="rId5"/>
  </p:sldMasterIdLst>
  <p:notesMasterIdLst>
    <p:notesMasterId r:id="rId65"/>
  </p:notesMasterIdLst>
  <p:sldIdLst>
    <p:sldId id="689" r:id="rId6"/>
    <p:sldId id="721" r:id="rId7"/>
    <p:sldId id="754" r:id="rId8"/>
    <p:sldId id="712" r:id="rId9"/>
    <p:sldId id="755" r:id="rId10"/>
    <p:sldId id="756" r:id="rId11"/>
    <p:sldId id="740" r:id="rId12"/>
    <p:sldId id="741" r:id="rId13"/>
    <p:sldId id="758" r:id="rId14"/>
    <p:sldId id="759" r:id="rId15"/>
    <p:sldId id="760" r:id="rId16"/>
    <p:sldId id="761" r:id="rId17"/>
    <p:sldId id="762" r:id="rId18"/>
    <p:sldId id="763" r:id="rId19"/>
    <p:sldId id="764" r:id="rId20"/>
    <p:sldId id="765" r:id="rId21"/>
    <p:sldId id="766" r:id="rId22"/>
    <p:sldId id="767" r:id="rId23"/>
    <p:sldId id="768" r:id="rId24"/>
    <p:sldId id="769" r:id="rId25"/>
    <p:sldId id="770" r:id="rId26"/>
    <p:sldId id="771" r:id="rId27"/>
    <p:sldId id="772" r:id="rId28"/>
    <p:sldId id="773" r:id="rId29"/>
    <p:sldId id="774" r:id="rId30"/>
    <p:sldId id="775" r:id="rId31"/>
    <p:sldId id="776" r:id="rId32"/>
    <p:sldId id="777" r:id="rId33"/>
    <p:sldId id="778" r:id="rId34"/>
    <p:sldId id="779" r:id="rId35"/>
    <p:sldId id="780" r:id="rId36"/>
    <p:sldId id="781" r:id="rId37"/>
    <p:sldId id="782" r:id="rId38"/>
    <p:sldId id="783" r:id="rId39"/>
    <p:sldId id="784" r:id="rId40"/>
    <p:sldId id="785" r:id="rId41"/>
    <p:sldId id="786" r:id="rId42"/>
    <p:sldId id="787" r:id="rId43"/>
    <p:sldId id="788" r:id="rId44"/>
    <p:sldId id="789" r:id="rId45"/>
    <p:sldId id="790" r:id="rId46"/>
    <p:sldId id="791" r:id="rId47"/>
    <p:sldId id="792" r:id="rId48"/>
    <p:sldId id="793" r:id="rId49"/>
    <p:sldId id="794" r:id="rId50"/>
    <p:sldId id="795" r:id="rId51"/>
    <p:sldId id="796" r:id="rId52"/>
    <p:sldId id="797" r:id="rId53"/>
    <p:sldId id="798" r:id="rId54"/>
    <p:sldId id="799" r:id="rId55"/>
    <p:sldId id="800" r:id="rId56"/>
    <p:sldId id="801" r:id="rId57"/>
    <p:sldId id="802" r:id="rId58"/>
    <p:sldId id="803" r:id="rId59"/>
    <p:sldId id="804" r:id="rId60"/>
    <p:sldId id="805" r:id="rId61"/>
    <p:sldId id="806" r:id="rId62"/>
    <p:sldId id="807" r:id="rId63"/>
    <p:sldId id="420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4615" autoAdjust="0"/>
  </p:normalViewPr>
  <p:slideViewPr>
    <p:cSldViewPr snapToGrid="0">
      <p:cViewPr varScale="1">
        <p:scale>
          <a:sx n="106" d="100"/>
          <a:sy n="106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23C6A-2A86-4FCE-A8E1-1B5793059322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ACB29-CE5D-4FF7-B93A-FCCBB7976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8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1" descr="ISU LEFT white.eps"/>
          <p:cNvPicPr>
            <a:picLocks noChangeAspect="1"/>
          </p:cNvPicPr>
          <p:nvPr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6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95400"/>
            <a:ext cx="36576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/>
              <a:t>Unit Name Goes Here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7A101D3-5B5B-404C-86B5-A9ECFA3F9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4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C05BE-91EC-424B-BDDF-A5BBF4323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5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4171A-D710-419F-A38C-658EB98E4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0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1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409"/>
            <a:ext cx="8229600" cy="4532350"/>
          </a:xfrm>
        </p:spPr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67911-9D32-4245-9C69-BE213745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4754" y="6315100"/>
            <a:ext cx="167204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0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595D2CA-BDBE-484B-9033-8BE5619AFB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2112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11" descr="ISU LEFT white.eps">
            <a:extLst>
              <a:ext uri="{FF2B5EF4-FFF2-40B4-BE49-F238E27FC236}">
                <a16:creationId xmlns:a16="http://schemas.microsoft.com/office/drawing/2014/main" id="{4B532BEB-41EF-4EB8-8693-7A8BC0B33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6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3CDCF0-EFBF-4E24-8FB2-1CB8CF755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295400"/>
            <a:ext cx="36576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5BB11F5-896B-48C5-AED9-F716B9D6C8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77200" cy="1066800"/>
          </a:xfrm>
        </p:spPr>
        <p:txBody>
          <a:bodyPr anchor="b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500" dirty="0">
                <a:solidFill>
                  <a:srgbClr val="F1BE48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E06F9C3-FF8D-42E5-977C-6E4EF89A65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8077200" cy="1752600"/>
          </a:xfrm>
        </p:spPr>
        <p:txBody>
          <a:bodyPr>
            <a:normAutofit/>
          </a:bodyPr>
          <a:lstStyle>
            <a:lvl1pPr marL="0" indent="0" algn="ctr" rt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Pct val="80000"/>
              <a:buFont typeface="Times" charset="0"/>
              <a:buNone/>
              <a:defRPr lang="en-US" sz="2000" dirty="0">
                <a:solidFill>
                  <a:srgbClr val="6E625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45218-86AE-4761-8131-9700EDBBF7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7C86C-06CD-4381-A67C-9CA8585CB0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24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71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25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1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4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07A367F-5FFC-40A7-85E6-953493611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40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41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40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78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419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F37D-2747-4A8F-80E3-A9CA1718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386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CA8D-380E-43C6-A0FC-1A7D4F86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519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9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1" descr="ISU LEFT white.eps"/>
          <p:cNvPicPr>
            <a:picLocks noChangeAspect="1"/>
          </p:cNvPicPr>
          <p:nvPr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6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95400"/>
            <a:ext cx="36576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/>
              <a:t>Unit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660446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67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18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189769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4CED1CD-8D01-4D64-B11E-59191BBD4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92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7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84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92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82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71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46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02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98BFE-4855-4F69-A446-AFF3AA174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270658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6FE7A-4C52-40E1-AB24-7B2926C0D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81800" y="5730883"/>
            <a:ext cx="2133600" cy="365125"/>
          </a:xfrm>
        </p:spPr>
        <p:txBody>
          <a:bodyPr/>
          <a:lstStyle/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FB3AB6-2969-4346-A362-D9A733B1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4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1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409"/>
            <a:ext cx="8229600" cy="4532350"/>
          </a:xfrm>
        </p:spPr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67911-9D32-4245-9C69-BE213745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4754" y="6315100"/>
            <a:ext cx="167204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84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32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1" descr="ISU LEFT white.eps"/>
          <p:cNvPicPr>
            <a:picLocks noChangeAspect="1"/>
          </p:cNvPicPr>
          <p:nvPr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6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95400"/>
            <a:ext cx="36576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/>
              <a:t>Unit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30238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86AF06F-4C34-475D-B977-DD9D31BB7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8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73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02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40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05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20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78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88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78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75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8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B3B233D-9F78-482E-BBE8-8749A515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48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98BFE-4855-4F69-A446-AFF3AA174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6FE7A-4C52-40E1-AB24-7B2926C0D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FB3AB6-2969-4346-A362-D9A733B1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448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595D2CA-BDBE-484B-9033-8BE5619AFB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2112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11" descr="ISU LEFT white.eps">
            <a:extLst>
              <a:ext uri="{FF2B5EF4-FFF2-40B4-BE49-F238E27FC236}">
                <a16:creationId xmlns:a16="http://schemas.microsoft.com/office/drawing/2014/main" id="{4B532BEB-41EF-4EB8-8693-7A8BC0B33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6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3CDCF0-EFBF-4E24-8FB2-1CB8CF755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295400"/>
            <a:ext cx="36576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5BB11F5-896B-48C5-AED9-F716B9D6C8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77200" cy="1066800"/>
          </a:xfrm>
        </p:spPr>
        <p:txBody>
          <a:bodyPr anchor="b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500" dirty="0">
                <a:solidFill>
                  <a:srgbClr val="F1BE48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E06F9C3-FF8D-42E5-977C-6E4EF89A65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8077200" cy="1752600"/>
          </a:xfrm>
        </p:spPr>
        <p:txBody>
          <a:bodyPr>
            <a:normAutofit/>
          </a:bodyPr>
          <a:lstStyle>
            <a:lvl1pPr marL="0" indent="0" algn="ctr" rt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Pct val="80000"/>
              <a:buFont typeface="Times" charset="0"/>
              <a:buNone/>
              <a:defRPr lang="en-US" sz="2000" dirty="0">
                <a:solidFill>
                  <a:srgbClr val="6E625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45218-86AE-4761-8131-9700EDBBF7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7C86C-06CD-4381-A67C-9CA8585CB0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DA9A3-348C-4877-96CB-DF5CB5EB1E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7A2384-8C5D-49F6-8259-B9A64ECD4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67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707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004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423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72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74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87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01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9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AD6C0C3-4332-4DDE-B5E3-C032167C4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10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2384-8C5D-49F6-8259-B9A64ECD4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29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2384-8C5D-49F6-8259-B9A64ECD4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53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F37D-2747-4A8F-80E3-A9CA1718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5F0F8-316E-4812-960B-DC541F9A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6812F-05BA-4576-BE8F-45E4EBFB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EB855-9BB9-47E9-B163-875B69A1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2384-8C5D-49F6-8259-B9A64ECD4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572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CA8D-380E-43C6-A0FC-1A7D4F86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3D31C-36C1-45E5-94F6-62F75B93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70DA5-6840-4A23-B068-10AEDA2F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0C918-D125-4B89-A9BF-4EF7591C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2384-8C5D-49F6-8259-B9A64ECD4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8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8227C8D-E78D-4060-994B-163F10BA2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1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4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79183B6-188D-4063-97F0-A41039E0D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8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ISU LEFT white.eps"/>
          <p:cNvPicPr>
            <a:picLocks noChangeAspect="1"/>
          </p:cNvPicPr>
          <p:nvPr/>
        </p:nvPicPr>
        <p:blipFill>
          <a:blip r:embed="rId14"/>
          <a:srcRect b="38235"/>
          <a:stretch>
            <a:fillRect/>
          </a:stretch>
        </p:blipFill>
        <p:spPr bwMode="auto">
          <a:xfrm>
            <a:off x="533400" y="6365933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B7A2384-8C5D-49F6-8259-B9A64ECD4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8347D26-84EB-44A8-A0B1-CC6FA5220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08111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11" descr="ISU LEFT white.eps">
            <a:extLst>
              <a:ext uri="{FF2B5EF4-FFF2-40B4-BE49-F238E27FC236}">
                <a16:creationId xmlns:a16="http://schemas.microsoft.com/office/drawing/2014/main" id="{57549203-F115-40D4-B90D-A3B75684E52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38235"/>
          <a:stretch>
            <a:fillRect/>
          </a:stretch>
        </p:blipFill>
        <p:spPr bwMode="auto">
          <a:xfrm>
            <a:off x="533400" y="6359877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6580682" y="5899846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9A9A4E-4C82-4D44-9372-C31BB3818094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4F22F74-DC61-463D-81E3-435942D44689}"/>
              </a:ext>
            </a:extLst>
          </p:cNvPr>
          <p:cNvSpPr txBox="1">
            <a:spLocks/>
          </p:cNvSpPr>
          <p:nvPr userDrawn="1"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ECpE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4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lang="en-US" sz="3500" kern="1200" dirty="0">
          <a:solidFill>
            <a:srgbClr val="C8102E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891" indent="-342891" algn="l" defTabSz="914377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1pPr>
      <a:lvl2pPr marL="742932" indent="-285744" algn="l" defTabSz="914377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2pPr>
      <a:lvl3pPr marL="1142971" indent="-228594" algn="l" defTabSz="914377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3pPr>
      <a:lvl4pPr marL="1600160" indent="-228594" algn="l" defTabSz="914377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4pPr>
      <a:lvl5pPr marL="2057349" indent="-228594" algn="l" defTabSz="914377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9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ISU LEFT white.eps"/>
          <p:cNvPicPr>
            <a:picLocks noChangeAspect="1"/>
          </p:cNvPicPr>
          <p:nvPr/>
        </p:nvPicPr>
        <p:blipFill>
          <a:blip r:embed="rId15"/>
          <a:srcRect b="38235"/>
          <a:stretch>
            <a:fillRect/>
          </a:stretch>
        </p:blipFill>
        <p:spPr bwMode="auto">
          <a:xfrm>
            <a:off x="533400" y="6365935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1ECC371-4845-4E90-A587-71C15542E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32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ISU LEFT white.eps"/>
          <p:cNvPicPr>
            <a:picLocks noChangeAspect="1"/>
          </p:cNvPicPr>
          <p:nvPr/>
        </p:nvPicPr>
        <p:blipFill>
          <a:blip r:embed="rId14"/>
          <a:srcRect b="38235"/>
          <a:stretch>
            <a:fillRect/>
          </a:stretch>
        </p:blipFill>
        <p:spPr bwMode="auto">
          <a:xfrm>
            <a:off x="533400" y="6365941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151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B7A2384-8C5D-49F6-8259-B9A64ECD4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8347D26-84EB-44A8-A0B1-CC6FA5220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08111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11" descr="ISU LEFT white.eps">
            <a:extLst>
              <a:ext uri="{FF2B5EF4-FFF2-40B4-BE49-F238E27FC236}">
                <a16:creationId xmlns:a16="http://schemas.microsoft.com/office/drawing/2014/main" id="{57549203-F115-40D4-B90D-A3B75684E52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38235"/>
          <a:stretch>
            <a:fillRect/>
          </a:stretch>
        </p:blipFill>
        <p:spPr bwMode="auto">
          <a:xfrm>
            <a:off x="533400" y="6359885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598C0BE-DBD3-42CE-9226-4C3F4FACC6CF}"/>
              </a:ext>
            </a:extLst>
          </p:cNvPr>
          <p:cNvSpPr txBox="1">
            <a:spLocks/>
          </p:cNvSpPr>
          <p:nvPr/>
        </p:nvSpPr>
        <p:spPr>
          <a:xfrm>
            <a:off x="5715000" y="63151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err="1"/>
              <a:t>ECpE</a:t>
            </a:r>
            <a:r>
              <a:rPr lang="en-US" altLang="zh-CN" sz="1600" dirty="0"/>
              <a:t> Department</a:t>
            </a:r>
            <a:endParaRPr lang="en-US" sz="16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80682" y="5899854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9A9A4E-4C82-4D44-9372-C31BB3818094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8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lang="en-US" sz="3500" kern="1200" dirty="0">
          <a:solidFill>
            <a:srgbClr val="C8102E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882" indent="-342882" algn="l" defTabSz="914354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1pPr>
      <a:lvl2pPr marL="742913" indent="-285737" algn="l" defTabSz="914354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2pPr>
      <a:lvl3pPr marL="1142942" indent="-228589" algn="l" defTabSz="914354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3pPr>
      <a:lvl4pPr marL="1600120" indent="-228589" algn="l" defTabSz="914354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4pPr>
      <a:lvl5pPr marL="2057298" indent="-228589" algn="l" defTabSz="914354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corporate.exxonmobil.com/en/company/multimedia/energy-lives-here/quiz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987" y="2206572"/>
            <a:ext cx="7840851" cy="160665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EE 303 Energy Systems and Power Electronics</a:t>
            </a:r>
            <a:br>
              <a:rPr lang="en-US" sz="3200" dirty="0"/>
            </a:br>
            <a:br>
              <a:rPr lang="en-US" sz="3200"/>
            </a:br>
            <a:r>
              <a:rPr lang="en-US" sz="3200"/>
              <a:t>Energy </a:t>
            </a:r>
            <a:r>
              <a:rPr lang="en-US" sz="3200" dirty="0"/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4267200"/>
            <a:ext cx="84582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GRA: Prashant Tiwari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Advisor: Dr. </a:t>
            </a:r>
            <a:r>
              <a:rPr lang="en-US" dirty="0" err="1">
                <a:solidFill>
                  <a:schemeClr val="tx1"/>
                </a:solidFill>
              </a:rPr>
              <a:t>Zhaoyu</a:t>
            </a:r>
            <a:r>
              <a:rPr lang="en-US" dirty="0">
                <a:solidFill>
                  <a:schemeClr val="tx1"/>
                </a:solidFill>
              </a:rPr>
              <a:t>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1113 </a:t>
            </a:r>
            <a:r>
              <a:rPr lang="en-US" dirty="0" err="1">
                <a:solidFill>
                  <a:schemeClr val="tx1"/>
                </a:solidFill>
              </a:rPr>
              <a:t>Coover</a:t>
            </a:r>
            <a:r>
              <a:rPr lang="en-US" dirty="0">
                <a:solidFill>
                  <a:schemeClr val="tx1"/>
                </a:solidFill>
              </a:rPr>
              <a:t> Hall, Ames, IA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wzy@iastate.edu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17807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Renewable Energies – Wind and Solar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5464C-5262-49C6-AD2E-917A4318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8899"/>
            <a:ext cx="8083658" cy="49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0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Renewable Energies – Wind and Solar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BD70F-834E-46C6-97C8-EC41234C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2" y="770120"/>
            <a:ext cx="8083658" cy="49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0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Solar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1B9F9-78C2-4430-8F6B-7123A0DF6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156"/>
            <a:ext cx="9144000" cy="23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2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Solar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C52CB-9B34-4C13-9F92-067289EFB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282"/>
            <a:ext cx="9144000" cy="29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3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Solar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BEED8-8FF1-4E3B-81F6-279DB74FA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867"/>
            <a:ext cx="914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0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Solar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FF44C-44CA-43A7-BB0A-3CB7BCB8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649"/>
            <a:ext cx="9144000" cy="31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1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Solar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DC741-EB6D-40A2-9953-57B84011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905"/>
            <a:ext cx="9144000" cy="31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Solar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0200F-7893-44FB-8530-A40ACB11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011"/>
            <a:ext cx="9144000" cy="43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Wind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3BED2-F6CB-4ADF-B56C-FDABC9903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5" y="790511"/>
            <a:ext cx="9144000" cy="24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9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Wind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090B5-1787-4EC0-912C-11696C0B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131"/>
            <a:ext cx="9144000" cy="23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6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038836-A4D9-495F-AE14-E8CD0418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0" y="2159430"/>
            <a:ext cx="8229600" cy="681533"/>
          </a:xfrm>
        </p:spPr>
        <p:txBody>
          <a:bodyPr/>
          <a:lstStyle/>
          <a:p>
            <a:pPr algn="ctr"/>
            <a:r>
              <a:rPr lang="en-US" dirty="0"/>
              <a:t>Energy Related Statistics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C5FF49-B660-4F26-9A0C-392ADD6A6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8754F03-FADE-4636-B27B-6C65D041B2E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269996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Wind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EFB4A-D8B7-43D9-9149-05BB7F81B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258"/>
            <a:ext cx="9144000" cy="27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06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Wind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86827-3FBA-4950-A0E9-872D528B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316"/>
            <a:ext cx="9144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12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Wind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C7C97-60BF-46CC-80C7-C5C42937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926"/>
            <a:ext cx="9144000" cy="28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Wind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559F8-8A54-42B3-91F6-F9E208F85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131"/>
            <a:ext cx="9144000" cy="27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0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Wind Energy Grid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832F6-E346-4FA6-8C14-39DE9FF9B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156"/>
            <a:ext cx="9144000" cy="40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28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What is a Microgrid?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E8314-2E54-4AF4-99EA-32DC3B2A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27" y="860156"/>
            <a:ext cx="8423329" cy="43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What is a Microgrid?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D9E0E-F81B-4D90-A19D-8F069A7F4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" y="777869"/>
            <a:ext cx="8872780" cy="44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74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What is a Microgrid?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E8DFE-1A51-425C-A3C1-12C6F757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0" y="781744"/>
            <a:ext cx="8516319" cy="44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38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What is a Microgrid?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5653C-7F6D-4827-8A6B-5A834852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21" y="776203"/>
            <a:ext cx="8485322" cy="47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16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What is a Microgrid?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D9EB4-1721-4661-982B-FFC501340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13" y="777869"/>
            <a:ext cx="7955031" cy="49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4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C5FF49-B660-4F26-9A0C-392ADD6A6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8754F03-FADE-4636-B27B-6C65D041B2E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9C0AB4-1A77-4CC3-8B3A-4552A770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536"/>
            <a:ext cx="9143999" cy="57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18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Energy Quiz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8C7E3-0719-4320-8BD5-AC562FA3B7E2}"/>
              </a:ext>
            </a:extLst>
          </p:cNvPr>
          <p:cNvSpPr txBox="1"/>
          <p:nvPr/>
        </p:nvSpPr>
        <p:spPr>
          <a:xfrm>
            <a:off x="604434" y="1379349"/>
            <a:ext cx="510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a quick quiz on several energy-related issues: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75035-7847-4FA7-904C-0A4AD6E678B7}"/>
              </a:ext>
            </a:extLst>
          </p:cNvPr>
          <p:cNvSpPr txBox="1"/>
          <p:nvPr/>
        </p:nvSpPr>
        <p:spPr>
          <a:xfrm>
            <a:off x="604435" y="2967335"/>
            <a:ext cx="8082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BatangChe" panose="020B0503020000020004" pitchFamily="49" charset="-127"/>
                <a:hlinkClick r:id="rId2"/>
              </a:rPr>
              <a:t>http://corporate.exxonmobil.com/en/company/multimedia/energy-lives-here/quiz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9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038836-A4D9-495F-AE14-E8CD0418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315131"/>
            <a:ext cx="8229600" cy="681533"/>
          </a:xfrm>
        </p:spPr>
        <p:txBody>
          <a:bodyPr/>
          <a:lstStyle/>
          <a:p>
            <a:r>
              <a:rPr lang="en-US" dirty="0"/>
              <a:t>Main components of Power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C5FF49-B660-4F26-9A0C-392ADD6A6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8754F03-FADE-4636-B27B-6C65D041B2E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501B4-9DB5-4993-9015-C9691EF6B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39"/>
            <a:ext cx="9144000" cy="46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1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3200" dirty="0"/>
              <a:t>Categorization of transmission lines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DCA27-CE9E-4C5A-9738-C9C10F7C0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73" y="1095131"/>
            <a:ext cx="5525311" cy="42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3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3200" dirty="0"/>
              <a:t>Power plants: Nuclear, Hydro and Thermal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1D903-1B8A-4DE2-A5C7-5FA7E8F99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549" y="1115053"/>
            <a:ext cx="4530946" cy="464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1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3200" dirty="0"/>
              <a:t>Main components of Power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3C76A-8FC6-4885-8AAC-CD718DCC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98" y="967908"/>
            <a:ext cx="5136204" cy="47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37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3200" dirty="0"/>
              <a:t>Insulators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5C257-B48C-4616-A0E8-6A7B9EB9D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61" y="919097"/>
            <a:ext cx="7363808" cy="46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3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71" y="177769"/>
            <a:ext cx="8083658" cy="707756"/>
          </a:xfrm>
        </p:spPr>
        <p:txBody>
          <a:bodyPr/>
          <a:lstStyle/>
          <a:p>
            <a:r>
              <a:rPr lang="en-US" sz="2800" dirty="0"/>
              <a:t>Distribution line tower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8D717-DE07-4914-A6DF-8C64C17A1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82"/>
          <a:stretch/>
        </p:blipFill>
        <p:spPr>
          <a:xfrm rot="21448684">
            <a:off x="336984" y="872579"/>
            <a:ext cx="7217047" cy="43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10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71" y="177769"/>
            <a:ext cx="8083658" cy="707756"/>
          </a:xfrm>
        </p:spPr>
        <p:txBody>
          <a:bodyPr/>
          <a:lstStyle/>
          <a:p>
            <a:r>
              <a:rPr lang="en-US" sz="2800" dirty="0"/>
              <a:t>Bundled Conductor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DC09C-6092-423F-B50F-715C2790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09" y="1022888"/>
            <a:ext cx="4265791" cy="46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85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71" y="177769"/>
            <a:ext cx="8083658" cy="707756"/>
          </a:xfrm>
        </p:spPr>
        <p:txBody>
          <a:bodyPr/>
          <a:lstStyle/>
          <a:p>
            <a:r>
              <a:rPr lang="en-US" sz="2800" dirty="0"/>
              <a:t>Bundled Conductor with four sub-conductors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B4CD4-6906-46F9-B546-C1A96E34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98" y="1532106"/>
            <a:ext cx="5136204" cy="37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52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038836-A4D9-495F-AE14-E8CD0418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315131"/>
            <a:ext cx="8229600" cy="681533"/>
          </a:xfrm>
        </p:spPr>
        <p:txBody>
          <a:bodyPr/>
          <a:lstStyle/>
          <a:p>
            <a:r>
              <a:rPr lang="en-US" sz="3200" dirty="0"/>
              <a:t>Power System Basics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C5FF49-B660-4F26-9A0C-392ADD6A6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8754F03-FADE-4636-B27B-6C65D041B2E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F1B01-1552-4B80-86D3-42B1C826280B}"/>
              </a:ext>
            </a:extLst>
          </p:cNvPr>
          <p:cNvSpPr txBox="1"/>
          <p:nvPr/>
        </p:nvSpPr>
        <p:spPr>
          <a:xfrm>
            <a:off x="472698" y="1139125"/>
            <a:ext cx="8469824" cy="312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9740" marR="0">
              <a:spcBef>
                <a:spcPts val="156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Notation:</a:t>
            </a:r>
            <a:r>
              <a:rPr lang="en-US" sz="1800" b="1" spc="-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</a:t>
            </a:r>
          </a:p>
          <a:p>
            <a:pPr marL="459740" marR="0">
              <a:spcBef>
                <a:spcPts val="156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825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8026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Power:</a:t>
            </a:r>
            <a:r>
              <a:rPr lang="en-US" sz="1800" spc="-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Instantaneous</a:t>
            </a:r>
            <a:r>
              <a:rPr lang="en-US" sz="1800" spc="-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consumption</a:t>
            </a:r>
            <a:r>
              <a:rPr lang="en-US" sz="1800" spc="-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energy</a:t>
            </a:r>
            <a:endParaRPr lang="en-US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285750" marR="0" lvl="0" indent="-285750">
              <a:spcBef>
                <a:spcPts val="81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8026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Power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Units</a:t>
            </a:r>
            <a:endParaRPr lang="en-US" spc="-10" dirty="0"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R="0" lvl="0">
              <a:spcBef>
                <a:spcPts val="810"/>
              </a:spcBef>
              <a:spcAft>
                <a:spcPts val="0"/>
              </a:spcAft>
              <a:buClr>
                <a:srgbClr val="FF0000"/>
              </a:buClr>
              <a:tabLst>
                <a:tab pos="802640" algn="l"/>
              </a:tabLs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Watts</a:t>
            </a:r>
            <a:r>
              <a:rPr lang="en-US" sz="18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voltage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current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dc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(W)</a:t>
            </a:r>
          </a:p>
          <a:p>
            <a:pPr marR="0" lvl="0">
              <a:spcBef>
                <a:spcPts val="810"/>
              </a:spcBef>
              <a:spcAft>
                <a:spcPts val="0"/>
              </a:spcAft>
              <a:buClr>
                <a:srgbClr val="FF0000"/>
              </a:buClr>
              <a:tabLst>
                <a:tab pos="80264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kW     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x 103 Watt</a:t>
            </a:r>
          </a:p>
          <a:p>
            <a:pPr marR="0" lvl="0">
              <a:spcBef>
                <a:spcPts val="810"/>
              </a:spcBef>
              <a:spcAft>
                <a:spcPts val="0"/>
              </a:spcAft>
              <a:buClr>
                <a:srgbClr val="FF0000"/>
              </a:buClr>
              <a:tabLst>
                <a:tab pos="802640" algn="l"/>
              </a:tabLst>
            </a:pPr>
            <a:r>
              <a:rPr lang="en-US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MW</a:t>
            </a:r>
            <a:r>
              <a:rPr lang="en-US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106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810"/>
              </a:spcBef>
              <a:spcAft>
                <a:spcPts val="0"/>
              </a:spcAft>
              <a:buClr>
                <a:srgbClr val="FF0000"/>
              </a:buClr>
              <a:tabLst>
                <a:tab pos="802640" algn="l"/>
              </a:tabLst>
            </a:pPr>
            <a:r>
              <a:rPr lang="en-U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GW</a:t>
            </a:r>
            <a:r>
              <a:rPr lang="en-US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109</a:t>
            </a:r>
            <a:r>
              <a:rPr lang="en-US" sz="18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4A66-CE2C-4734-BAA9-A09C9098A836}"/>
              </a:ext>
            </a:extLst>
          </p:cNvPr>
          <p:cNvSpPr txBox="1"/>
          <p:nvPr/>
        </p:nvSpPr>
        <p:spPr>
          <a:xfrm>
            <a:off x="526942" y="4410648"/>
            <a:ext cx="803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Installed U.S. generation capacity is about 1,100 GW (about 3.5 kW per person)</a:t>
            </a:r>
          </a:p>
        </p:txBody>
      </p:sp>
    </p:spTree>
    <p:extLst>
      <p:ext uri="{BB962C8B-B14F-4D97-AF65-F5344CB8AC3E}">
        <p14:creationId xmlns:p14="http://schemas.microsoft.com/office/powerpoint/2010/main" val="387955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3200" dirty="0"/>
              <a:t>Electricity Generation by Fuel – 1990-2040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A2CA09-1E22-4628-876F-BC6C1D20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52" y="777868"/>
            <a:ext cx="8294434" cy="49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35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Notation -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4BB0A-B204-43C9-87A2-EAF8910BE85A}"/>
              </a:ext>
            </a:extLst>
          </p:cNvPr>
          <p:cNvSpPr txBox="1"/>
          <p:nvPr/>
        </p:nvSpPr>
        <p:spPr>
          <a:xfrm>
            <a:off x="457200" y="1214562"/>
            <a:ext cx="80126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power over time; energy is what people really want from a power system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Units</a:t>
            </a:r>
          </a:p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Joule = 1 Watt-second (J)</a:t>
            </a:r>
          </a:p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kWh  = kilowatt hour (3.6 x 106 J)</a:t>
            </a:r>
          </a:p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 Watt-hour = 3.4121 BTU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annual electric energy consumption is about 4,000 billion kWh (about 13,000 kWh per person, which means on average we each use 1.5 kW of power continuously)</a:t>
            </a:r>
          </a:p>
        </p:txBody>
      </p:sp>
    </p:spTree>
    <p:extLst>
      <p:ext uri="{BB962C8B-B14F-4D97-AF65-F5344CB8AC3E}">
        <p14:creationId xmlns:p14="http://schemas.microsoft.com/office/powerpoint/2010/main" val="3678674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Electric Power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4BB0A-B204-43C9-87A2-EAF8910BE85A}"/>
              </a:ext>
            </a:extLst>
          </p:cNvPr>
          <p:cNvSpPr txBox="1"/>
          <p:nvPr/>
        </p:nvSpPr>
        <p:spPr>
          <a:xfrm>
            <a:off x="457200" y="1544274"/>
            <a:ext cx="42852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Divided into:</a:t>
            </a:r>
          </a:p>
          <a:p>
            <a:pPr algn="just">
              <a:buClr>
                <a:srgbClr val="FF000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of power, ideally with a specified voltage and frequency.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Transmits power; ideally as a perfect conductor.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Consumes power; ideally with a constant resistive value.</a:t>
            </a:r>
          </a:p>
        </p:txBody>
      </p:sp>
      <p:pic>
        <p:nvPicPr>
          <p:cNvPr id="6" name="image5.png">
            <a:extLst>
              <a:ext uri="{FF2B5EF4-FFF2-40B4-BE49-F238E27FC236}">
                <a16:creationId xmlns:a16="http://schemas.microsoft.com/office/drawing/2014/main" id="{B5D129F8-66BD-4990-8F03-EF09E04880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4313" y="1544274"/>
            <a:ext cx="3809365" cy="27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97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Electric Power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4BB0A-B204-43C9-87A2-EAF8910BE85A}"/>
              </a:ext>
            </a:extLst>
          </p:cNvPr>
          <p:cNvSpPr txBox="1"/>
          <p:nvPr/>
        </p:nvSpPr>
        <p:spPr>
          <a:xfrm>
            <a:off x="457200" y="1001834"/>
            <a:ext cx="80836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Complications: </a:t>
            </a:r>
          </a:p>
          <a:p>
            <a:pPr algn="just">
              <a:buClr>
                <a:srgbClr val="FF0000"/>
              </a:buClr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ideal voltage sources exist,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Loads are seldom constant,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system has resistance, inductance, capacitance and flow limitations,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system has no redundancy so power system will not work if any component fails.</a:t>
            </a:r>
          </a:p>
          <a:p>
            <a:pPr algn="just">
              <a:buClr>
                <a:srgbClr val="FF000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02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US Electric Power Generation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grpSp>
        <p:nvGrpSpPr>
          <p:cNvPr id="3" name="docshapegroup49">
            <a:extLst>
              <a:ext uri="{FF2B5EF4-FFF2-40B4-BE49-F238E27FC236}">
                <a16:creationId xmlns:a16="http://schemas.microsoft.com/office/drawing/2014/main" id="{D49F94C5-0B53-4A09-B863-49E458D51CFF}"/>
              </a:ext>
            </a:extLst>
          </p:cNvPr>
          <p:cNvGrpSpPr>
            <a:grpSpLocks/>
          </p:cNvGrpSpPr>
          <p:nvPr/>
        </p:nvGrpSpPr>
        <p:grpSpPr bwMode="auto">
          <a:xfrm>
            <a:off x="230187" y="860156"/>
            <a:ext cx="8612188" cy="4060825"/>
            <a:chOff x="360" y="283"/>
            <a:chExt cx="13562" cy="6395"/>
          </a:xfrm>
        </p:grpSpPr>
        <p:pic>
          <p:nvPicPr>
            <p:cNvPr id="1027" name="docshape50" descr="http://bannaga.files.wordpress.com/2007/02/figes1.gif">
              <a:extLst>
                <a:ext uri="{FF2B5EF4-FFF2-40B4-BE49-F238E27FC236}">
                  <a16:creationId xmlns:a16="http://schemas.microsoft.com/office/drawing/2014/main" id="{09BC2ED3-70C4-482E-95F7-051E471AC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283"/>
              <a:ext cx="8027" cy="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docshape51" descr="http://www.slocounty.ca.gov/Assets/OES/Diablo+Canyon+Power+Plant.jpg">
              <a:extLst>
                <a:ext uri="{FF2B5EF4-FFF2-40B4-BE49-F238E27FC236}">
                  <a16:creationId xmlns:a16="http://schemas.microsoft.com/office/drawing/2014/main" id="{4942E07F-9859-44ED-8837-3AD891767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" y="4848"/>
              <a:ext cx="3362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docshape52" descr="http://www.vnf.com/assets/htmlimages/Coal_Power_Plant.resize.jpg">
              <a:extLst>
                <a:ext uri="{FF2B5EF4-FFF2-40B4-BE49-F238E27FC236}">
                  <a16:creationId xmlns:a16="http://schemas.microsoft.com/office/drawing/2014/main" id="{3BD0AF80-0729-4842-B86F-10B7D5D5F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528"/>
              <a:ext cx="3603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docshape53">
              <a:extLst>
                <a:ext uri="{FF2B5EF4-FFF2-40B4-BE49-F238E27FC236}">
                  <a16:creationId xmlns:a16="http://schemas.microsoft.com/office/drawing/2014/main" id="{6890FE1B-0527-47E4-89AA-308C37E49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0" y="2088"/>
              <a:ext cx="1200" cy="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docshapegroup54">
            <a:extLst>
              <a:ext uri="{FF2B5EF4-FFF2-40B4-BE49-F238E27FC236}">
                <a16:creationId xmlns:a16="http://schemas.microsoft.com/office/drawing/2014/main" id="{576F2582-7412-423C-A803-47C5143535B4}"/>
              </a:ext>
            </a:extLst>
          </p:cNvPr>
          <p:cNvGrpSpPr>
            <a:grpSpLocks/>
          </p:cNvGrpSpPr>
          <p:nvPr/>
        </p:nvGrpSpPr>
        <p:grpSpPr bwMode="auto">
          <a:xfrm>
            <a:off x="328639" y="4997181"/>
            <a:ext cx="8683625" cy="1069975"/>
            <a:chOff x="360" y="6887"/>
            <a:chExt cx="13676" cy="1683"/>
          </a:xfrm>
        </p:grpSpPr>
        <p:pic>
          <p:nvPicPr>
            <p:cNvPr id="1032" name="docshape55">
              <a:extLst>
                <a:ext uri="{FF2B5EF4-FFF2-40B4-BE49-F238E27FC236}">
                  <a16:creationId xmlns:a16="http://schemas.microsoft.com/office/drawing/2014/main" id="{4ACB7B20-DC34-47CB-9618-D65A3CE5D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8447"/>
              <a:ext cx="13676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docshape56" descr="http://qcelectricalsvc.com/images/hydropower-plant-usbr-hoover.jpg">
              <a:extLst>
                <a:ext uri="{FF2B5EF4-FFF2-40B4-BE49-F238E27FC236}">
                  <a16:creationId xmlns:a16="http://schemas.microsoft.com/office/drawing/2014/main" id="{41DC8290-4671-4B0B-A3DB-32B357A37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" y="6887"/>
              <a:ext cx="2040" cy="1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0538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Energy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grpSp>
        <p:nvGrpSpPr>
          <p:cNvPr id="6" name="docshapegroup64">
            <a:extLst>
              <a:ext uri="{FF2B5EF4-FFF2-40B4-BE49-F238E27FC236}">
                <a16:creationId xmlns:a16="http://schemas.microsoft.com/office/drawing/2014/main" id="{61019AA5-118D-49AC-8C5F-B6B7AA536FEB}"/>
              </a:ext>
            </a:extLst>
          </p:cNvPr>
          <p:cNvGrpSpPr>
            <a:grpSpLocks/>
          </p:cNvGrpSpPr>
          <p:nvPr/>
        </p:nvGrpSpPr>
        <p:grpSpPr bwMode="auto">
          <a:xfrm>
            <a:off x="530170" y="1216293"/>
            <a:ext cx="8319362" cy="4381225"/>
            <a:chOff x="0" y="2160"/>
            <a:chExt cx="14400" cy="8640"/>
          </a:xfrm>
        </p:grpSpPr>
        <p:pic>
          <p:nvPicPr>
            <p:cNvPr id="2051" name="docshape65">
              <a:extLst>
                <a:ext uri="{FF2B5EF4-FFF2-40B4-BE49-F238E27FC236}">
                  <a16:creationId xmlns:a16="http://schemas.microsoft.com/office/drawing/2014/main" id="{3BD15A76-AFE0-4F1F-B083-2090D54FB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10440"/>
              <a:ext cx="13676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docshape66">
              <a:extLst>
                <a:ext uri="{FF2B5EF4-FFF2-40B4-BE49-F238E27FC236}">
                  <a16:creationId xmlns:a16="http://schemas.microsoft.com/office/drawing/2014/main" id="{F86127B8-8910-4969-8E6A-66D00BCB5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14400" cy="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2A61A94-7E9A-4B2B-8E6F-5C0F6B98DBEB}"/>
              </a:ext>
            </a:extLst>
          </p:cNvPr>
          <p:cNvSpPr txBox="1"/>
          <p:nvPr/>
        </p:nvSpPr>
        <p:spPr>
          <a:xfrm>
            <a:off x="294468" y="8911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140" marR="0">
              <a:spcBef>
                <a:spcPts val="45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100" spc="1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BTU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16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Electric Power Generation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8EE7D-0851-40F6-8CCD-577DEF2B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914"/>
            <a:ext cx="9144000" cy="490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83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Electric Power Transmission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grpSp>
        <p:nvGrpSpPr>
          <p:cNvPr id="3" name="docshapegroup100">
            <a:extLst>
              <a:ext uri="{FF2B5EF4-FFF2-40B4-BE49-F238E27FC236}">
                <a16:creationId xmlns:a16="http://schemas.microsoft.com/office/drawing/2014/main" id="{3F92AD3F-7B00-40C1-8516-599AF63EADD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095131"/>
            <a:ext cx="8498480" cy="4234023"/>
            <a:chOff x="240" y="288"/>
            <a:chExt cx="13590" cy="7921"/>
          </a:xfrm>
        </p:grpSpPr>
        <p:pic>
          <p:nvPicPr>
            <p:cNvPr id="3075" name="docshape101" descr="http://www.oncor.com/images/knowledgecollege/main.jpg">
              <a:extLst>
                <a:ext uri="{FF2B5EF4-FFF2-40B4-BE49-F238E27FC236}">
                  <a16:creationId xmlns:a16="http://schemas.microsoft.com/office/drawing/2014/main" id="{72B5ADF0-D623-4D99-A408-6F3904E80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" y="288"/>
              <a:ext cx="6240" cy="7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cshape102">
              <a:extLst>
                <a:ext uri="{FF2B5EF4-FFF2-40B4-BE49-F238E27FC236}">
                  <a16:creationId xmlns:a16="http://schemas.microsoft.com/office/drawing/2014/main" id="{932703B3-EC56-4448-BD5A-2D23708B5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0" y="7848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docshape103">
              <a:extLst>
                <a:ext uri="{FF2B5EF4-FFF2-40B4-BE49-F238E27FC236}">
                  <a16:creationId xmlns:a16="http://schemas.microsoft.com/office/drawing/2014/main" id="{D8C97EB6-6738-4666-ABEF-051D4567C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" y="2688"/>
              <a:ext cx="3960" cy="2520"/>
            </a:xfrm>
            <a:custGeom>
              <a:avLst/>
              <a:gdLst>
                <a:gd name="T0" fmla="+- 0 9840 9840"/>
                <a:gd name="T1" fmla="*/ T0 w 3960"/>
                <a:gd name="T2" fmla="+- 0 2688 2688"/>
                <a:gd name="T3" fmla="*/ 2688 h 2520"/>
                <a:gd name="T4" fmla="+- 0 11280 9840"/>
                <a:gd name="T5" fmla="*/ T4 w 3960"/>
                <a:gd name="T6" fmla="+- 0 2688 2688"/>
                <a:gd name="T7" fmla="*/ 2688 h 2520"/>
                <a:gd name="T8" fmla="+- 0 11280 9840"/>
                <a:gd name="T9" fmla="*/ T8 w 3960"/>
                <a:gd name="T10" fmla="+- 0 4128 2688"/>
                <a:gd name="T11" fmla="*/ 4128 h 2520"/>
                <a:gd name="T12" fmla="+- 0 9840 9840"/>
                <a:gd name="T13" fmla="*/ T12 w 3960"/>
                <a:gd name="T14" fmla="+- 0 4128 2688"/>
                <a:gd name="T15" fmla="*/ 4128 h 2520"/>
                <a:gd name="T16" fmla="+- 0 9840 9840"/>
                <a:gd name="T17" fmla="*/ T16 w 3960"/>
                <a:gd name="T18" fmla="+- 0 2688 2688"/>
                <a:gd name="T19" fmla="*/ 2688 h 2520"/>
                <a:gd name="T20" fmla="+- 0 12360 9840"/>
                <a:gd name="T21" fmla="*/ T20 w 3960"/>
                <a:gd name="T22" fmla="+- 0 3768 2688"/>
                <a:gd name="T23" fmla="*/ 3768 h 2520"/>
                <a:gd name="T24" fmla="+- 0 13800 9840"/>
                <a:gd name="T25" fmla="*/ T24 w 3960"/>
                <a:gd name="T26" fmla="+- 0 3768 2688"/>
                <a:gd name="T27" fmla="*/ 3768 h 2520"/>
                <a:gd name="T28" fmla="+- 0 13800 9840"/>
                <a:gd name="T29" fmla="*/ T28 w 3960"/>
                <a:gd name="T30" fmla="+- 0 5208 2688"/>
                <a:gd name="T31" fmla="*/ 5208 h 2520"/>
                <a:gd name="T32" fmla="+- 0 12360 9840"/>
                <a:gd name="T33" fmla="*/ T32 w 3960"/>
                <a:gd name="T34" fmla="+- 0 5208 2688"/>
                <a:gd name="T35" fmla="*/ 5208 h 2520"/>
                <a:gd name="T36" fmla="+- 0 12360 9840"/>
                <a:gd name="T37" fmla="*/ T36 w 3960"/>
                <a:gd name="T38" fmla="+- 0 3768 2688"/>
                <a:gd name="T39" fmla="*/ 3768 h 25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960" h="2520">
                  <a:moveTo>
                    <a:pt x="0" y="0"/>
                  </a:moveTo>
                  <a:lnTo>
                    <a:pt x="1440" y="0"/>
                  </a:lnTo>
                  <a:lnTo>
                    <a:pt x="1440" y="1440"/>
                  </a:lnTo>
                  <a:lnTo>
                    <a:pt x="0" y="1440"/>
                  </a:lnTo>
                  <a:lnTo>
                    <a:pt x="0" y="0"/>
                  </a:lnTo>
                  <a:close/>
                  <a:moveTo>
                    <a:pt x="2520" y="1080"/>
                  </a:moveTo>
                  <a:lnTo>
                    <a:pt x="3960" y="1080"/>
                  </a:lnTo>
                  <a:lnTo>
                    <a:pt x="3960" y="2520"/>
                  </a:lnTo>
                  <a:lnTo>
                    <a:pt x="2520" y="2520"/>
                  </a:lnTo>
                  <a:lnTo>
                    <a:pt x="2520" y="108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C055311C-7963-4458-A178-532A04365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" y="1969"/>
              <a:ext cx="1060" cy="1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ocshape104">
              <a:extLst>
                <a:ext uri="{FF2B5EF4-FFF2-40B4-BE49-F238E27FC236}">
                  <a16:creationId xmlns:a16="http://schemas.microsoft.com/office/drawing/2014/main" id="{DB9FBBFB-14F9-4F42-B956-2C7734E57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" y="2003"/>
              <a:ext cx="127" cy="140"/>
            </a:xfrm>
            <a:custGeom>
              <a:avLst/>
              <a:gdLst>
                <a:gd name="T0" fmla="+- 0 7669 7654"/>
                <a:gd name="T1" fmla="*/ T0 w 127"/>
                <a:gd name="T2" fmla="+- 0 2004 2004"/>
                <a:gd name="T3" fmla="*/ 2004 h 140"/>
                <a:gd name="T4" fmla="+- 0 7781 7654"/>
                <a:gd name="T5" fmla="*/ T4 w 127"/>
                <a:gd name="T6" fmla="+- 0 2086 2004"/>
                <a:gd name="T7" fmla="*/ 2086 h 140"/>
                <a:gd name="T8" fmla="+- 0 7654 7654"/>
                <a:gd name="T9" fmla="*/ T8 w 127"/>
                <a:gd name="T10" fmla="+- 0 2143 2004"/>
                <a:gd name="T11" fmla="*/ 2143 h 1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27" h="140">
                  <a:moveTo>
                    <a:pt x="15" y="0"/>
                  </a:moveTo>
                  <a:lnTo>
                    <a:pt x="127" y="82"/>
                  </a:lnTo>
                  <a:lnTo>
                    <a:pt x="0" y="1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0" name="docshape105" descr="http://www.cbc.ca/news/background/poweroutage/gfx/tower_sunset.jpg">
              <a:extLst>
                <a:ext uri="{FF2B5EF4-FFF2-40B4-BE49-F238E27FC236}">
                  <a16:creationId xmlns:a16="http://schemas.microsoft.com/office/drawing/2014/main" id="{759F105A-CC37-4B82-BAD1-6F5AF9DB0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408"/>
              <a:ext cx="3000" cy="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docshape106" descr="Construction">
              <a:extLst>
                <a:ext uri="{FF2B5EF4-FFF2-40B4-BE49-F238E27FC236}">
                  <a16:creationId xmlns:a16="http://schemas.microsoft.com/office/drawing/2014/main" id="{D7CB0D37-484F-4C9B-8583-DD33A8FFB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128"/>
              <a:ext cx="6360" cy="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BF70F776-3EAD-4CFD-A68B-1362683C6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1" y="4249"/>
              <a:ext cx="34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docshape107">
              <a:extLst>
                <a:ext uri="{FF2B5EF4-FFF2-40B4-BE49-F238E27FC236}">
                  <a16:creationId xmlns:a16="http://schemas.microsoft.com/office/drawing/2014/main" id="{4254C288-2445-443D-BD68-0FEB888B9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" y="3373"/>
              <a:ext cx="134" cy="137"/>
            </a:xfrm>
            <a:custGeom>
              <a:avLst/>
              <a:gdLst>
                <a:gd name="T0" fmla="+- 0 9961 9928"/>
                <a:gd name="T1" fmla="*/ T0 w 134"/>
                <a:gd name="T2" fmla="+- 0 3510 3373"/>
                <a:gd name="T3" fmla="*/ 3510 h 137"/>
                <a:gd name="T4" fmla="+- 0 10061 9928"/>
                <a:gd name="T5" fmla="*/ T4 w 134"/>
                <a:gd name="T6" fmla="+- 0 3413 3373"/>
                <a:gd name="T7" fmla="*/ 3413 h 137"/>
                <a:gd name="T8" fmla="+- 0 9928 9928"/>
                <a:gd name="T9" fmla="*/ T8 w 134"/>
                <a:gd name="T10" fmla="+- 0 3373 3373"/>
                <a:gd name="T11" fmla="*/ 3373 h 1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34" h="137">
                  <a:moveTo>
                    <a:pt x="33" y="137"/>
                  </a:moveTo>
                  <a:lnTo>
                    <a:pt x="133" y="4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956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Electric Power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15" name="image17.jpeg">
            <a:extLst>
              <a:ext uri="{FF2B5EF4-FFF2-40B4-BE49-F238E27FC236}">
                <a16:creationId xmlns:a16="http://schemas.microsoft.com/office/drawing/2014/main" id="{36FD25A6-613E-44C5-A9C6-69CD9F22EA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1003929"/>
            <a:ext cx="1984375" cy="2249805"/>
          </a:xfrm>
          <a:prstGeom prst="rect">
            <a:avLst/>
          </a:prstGeom>
        </p:spPr>
      </p:pic>
      <p:pic>
        <p:nvPicPr>
          <p:cNvPr id="16" name="image18.jpeg">
            <a:extLst>
              <a:ext uri="{FF2B5EF4-FFF2-40B4-BE49-F238E27FC236}">
                <a16:creationId xmlns:a16="http://schemas.microsoft.com/office/drawing/2014/main" id="{F75959E2-9566-4EB2-A093-12723069AD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70" y="3595364"/>
            <a:ext cx="1408430" cy="1911350"/>
          </a:xfrm>
          <a:prstGeom prst="rect">
            <a:avLst/>
          </a:prstGeom>
        </p:spPr>
      </p:pic>
      <p:pic>
        <p:nvPicPr>
          <p:cNvPr id="17" name="image19.jpeg">
            <a:extLst>
              <a:ext uri="{FF2B5EF4-FFF2-40B4-BE49-F238E27FC236}">
                <a16:creationId xmlns:a16="http://schemas.microsoft.com/office/drawing/2014/main" id="{A1BF0C98-7324-4196-B560-B4F73AF5AD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500" y="927729"/>
            <a:ext cx="5829300" cy="46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4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Goals of Power System Operation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C6B7C-30BB-49A0-92DC-5E5AD12AC578}"/>
              </a:ext>
            </a:extLst>
          </p:cNvPr>
          <p:cNvSpPr txBox="1"/>
          <p:nvPr/>
        </p:nvSpPr>
        <p:spPr>
          <a:xfrm>
            <a:off x="577957" y="1095131"/>
            <a:ext cx="78421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load (users) with electricity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voltage (120 ac volts common for residential),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frequency,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minimum cost (usually).</a:t>
            </a:r>
          </a:p>
        </p:txBody>
      </p:sp>
    </p:spTree>
    <p:extLst>
      <p:ext uri="{BB962C8B-B14F-4D97-AF65-F5344CB8AC3E}">
        <p14:creationId xmlns:p14="http://schemas.microsoft.com/office/powerpoint/2010/main" val="1375016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Major Impediments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D810B-2C2B-4A61-9AD8-E65A3E5238D0}"/>
              </a:ext>
            </a:extLst>
          </p:cNvPr>
          <p:cNvSpPr txBox="1"/>
          <p:nvPr/>
        </p:nvSpPr>
        <p:spPr>
          <a:xfrm>
            <a:off x="457200" y="12528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is constantly changing.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DDB46-C25B-46F1-B84E-0535C59C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911" y="2072898"/>
            <a:ext cx="3814522" cy="1662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14AC69-94C3-49E8-B26D-44E60EDE62E1}"/>
              </a:ext>
            </a:extLst>
          </p:cNvPr>
          <p:cNvSpPr txBox="1"/>
          <p:nvPr/>
        </p:nvSpPr>
        <p:spPr>
          <a:xfrm>
            <a:off x="457200" y="4024504"/>
            <a:ext cx="79738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Power system is subject to disturbances, such as lightning strikes.</a:t>
            </a:r>
          </a:p>
          <a:p>
            <a:pPr marL="285750" marR="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marR="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Engineering tradeoffs between reliability and cost.</a:t>
            </a:r>
          </a:p>
        </p:txBody>
      </p:sp>
    </p:spTree>
    <p:extLst>
      <p:ext uri="{BB962C8B-B14F-4D97-AF65-F5344CB8AC3E}">
        <p14:creationId xmlns:p14="http://schemas.microsoft.com/office/powerpoint/2010/main" val="30869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Electricity Demand by Fuel and By Sector – 2000-2040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81633-A5F6-4BDD-B03A-4CA4594A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25" y="1095131"/>
            <a:ext cx="8159858" cy="43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231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Brief History of Electric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50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8F22-77EF-49E6-8F1A-1E79C32FB2C7}"/>
              </a:ext>
            </a:extLst>
          </p:cNvPr>
          <p:cNvSpPr txBox="1"/>
          <p:nvPr/>
        </p:nvSpPr>
        <p:spPr>
          <a:xfrm>
            <a:off x="484322" y="862800"/>
            <a:ext cx="8029414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1880’s –Edison introduced Pearl Street dc system in Manhattan supplying 59 customers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1884 –Sprague produces practical dc motor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1885 –Invention of transformer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 1880’s –Westinghouse/Tesla introduce rival ac system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1880’s –Tesla invents ac induction motor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1893 –First 3 phase transmission line operating at 2.3 kV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1896 –ac lines deliver electricity from hydro generation at Niagara Falls to Buffalo, 20 miles away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Early 1900’s –Private utilities supply all customers in area (city); recognized as a natural monopoly; states step in to begin regulation.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96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 err="1"/>
              <a:t>Contd</a:t>
            </a:r>
            <a:r>
              <a:rPr lang="en-US" sz="2800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51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8F22-77EF-49E6-8F1A-1E79C32FB2C7}"/>
              </a:ext>
            </a:extLst>
          </p:cNvPr>
          <p:cNvSpPr txBox="1"/>
          <p:nvPr/>
        </p:nvSpPr>
        <p:spPr>
          <a:xfrm>
            <a:off x="511444" y="1095131"/>
            <a:ext cx="80294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By 1920’s –Large interstate holding companies control most electricity systems.</a:t>
            </a:r>
          </a:p>
          <a:p>
            <a:pPr marL="285750" marR="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marR="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1935 –Congress passes Public Utility Holding Company Act (PUHCA) to establish national regulation, breaking up large interstate utilities</a:t>
            </a:r>
          </a:p>
          <a:p>
            <a:pPr marL="285750" marR="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marR="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1935/6 –Rural Electrification Act brought electricity to rural areas</a:t>
            </a:r>
          </a:p>
          <a:p>
            <a:pPr marL="285750" marR="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marR="0" indent="-2857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1930’s –Electric utilities established as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vertical monopolies</a:t>
            </a:r>
          </a:p>
        </p:txBody>
      </p:sp>
    </p:spTree>
    <p:extLst>
      <p:ext uri="{BB962C8B-B14F-4D97-AF65-F5344CB8AC3E}">
        <p14:creationId xmlns:p14="http://schemas.microsoft.com/office/powerpoint/2010/main" val="2569930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1930’s: Vertical Monopolies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52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8F22-77EF-49E6-8F1A-1E79C32FB2C7}"/>
              </a:ext>
            </a:extLst>
          </p:cNvPr>
          <p:cNvSpPr txBox="1"/>
          <p:nvPr/>
        </p:nvSpPr>
        <p:spPr>
          <a:xfrm>
            <a:off x="550189" y="1459341"/>
            <a:ext cx="421553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Within a particular geographic market, the electric utility had an exclusive franchise.</a:t>
            </a:r>
          </a:p>
          <a:p>
            <a:pPr marL="285750" marR="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marR="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return for this exclusive franchise, the utility had the obligation to serve all existing and future customers at rates determined jointly by utility and regulators.</a:t>
            </a:r>
          </a:p>
          <a:p>
            <a:pPr marL="285750" marR="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marR="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It was a “cost plus” business.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4BFBF-0954-4801-A620-438360491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231" y="1190676"/>
            <a:ext cx="30003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151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 err="1"/>
              <a:t>Contd</a:t>
            </a:r>
            <a:r>
              <a:rPr lang="en-US" sz="2800" dirty="0"/>
              <a:t>, 1930’s: Vertical Monopolies…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53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1FB23-69A1-4ECB-A815-010D390F4B03}"/>
              </a:ext>
            </a:extLst>
          </p:cNvPr>
          <p:cNvSpPr txBox="1"/>
          <p:nvPr/>
        </p:nvSpPr>
        <p:spPr>
          <a:xfrm>
            <a:off x="557939" y="1083439"/>
            <a:ext cx="78421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its service territory each utility is the only game in town.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Neighboring utilities functioned more as colleagues than competitors.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Utilities gradually interconnected their systems so by 1970 transmission lines crisscrossed North America, with voltages up to 765 kV.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scale keep resulting in decreasing rates, so everyone was happy.</a:t>
            </a:r>
          </a:p>
        </p:txBody>
      </p:sp>
    </p:spTree>
    <p:extLst>
      <p:ext uri="{BB962C8B-B14F-4D97-AF65-F5344CB8AC3E}">
        <p14:creationId xmlns:p14="http://schemas.microsoft.com/office/powerpoint/2010/main" val="1581835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 err="1"/>
              <a:t>Contd</a:t>
            </a:r>
            <a:r>
              <a:rPr lang="en-US" sz="2800" dirty="0"/>
              <a:t>, History – 1970’s…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54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1FB23-69A1-4ECB-A815-010D390F4B03}"/>
              </a:ext>
            </a:extLst>
          </p:cNvPr>
          <p:cNvSpPr txBox="1"/>
          <p:nvPr/>
        </p:nvSpPr>
        <p:spPr>
          <a:xfrm>
            <a:off x="523714" y="1222924"/>
            <a:ext cx="78421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1970’s brought inflation, increased fossil-fuel prices, calls for conservation and growing environmental concerns.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rates replaced decreasing ones.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U.S. Congress passed Public Utilities Regulator Policies Act (PURPA) in 1978, which mandated utilities must purchase power from independent generators located in their service territory.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PURPA introduced some competition.</a:t>
            </a:r>
          </a:p>
        </p:txBody>
      </p:sp>
    </p:spTree>
    <p:extLst>
      <p:ext uri="{BB962C8B-B14F-4D97-AF65-F5344CB8AC3E}">
        <p14:creationId xmlns:p14="http://schemas.microsoft.com/office/powerpoint/2010/main" val="41458448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 err="1"/>
              <a:t>Contd</a:t>
            </a:r>
            <a:r>
              <a:rPr lang="en-US" sz="2800" dirty="0"/>
              <a:t>, History – 1990’s…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55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1FB23-69A1-4ECB-A815-010D390F4B03}"/>
              </a:ext>
            </a:extLst>
          </p:cNvPr>
          <p:cNvSpPr txBox="1"/>
          <p:nvPr/>
        </p:nvSpPr>
        <p:spPr>
          <a:xfrm>
            <a:off x="523714" y="1222924"/>
            <a:ext cx="78421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opening of industry to competition occurred as a result of Federal Power Act of 1992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act mandated that utilities provide “nondiscriminatory” access to the high voltage transmission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was to set up true competition in generation markets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over the last few years has been dramatic restructuring of electric utility industry</a:t>
            </a:r>
          </a:p>
        </p:txBody>
      </p:sp>
    </p:spTree>
    <p:extLst>
      <p:ext uri="{BB962C8B-B14F-4D97-AF65-F5344CB8AC3E}">
        <p14:creationId xmlns:p14="http://schemas.microsoft.com/office/powerpoint/2010/main" val="3523796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Utility Restructuring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56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1FB23-69A1-4ECB-A815-010D390F4B03}"/>
              </a:ext>
            </a:extLst>
          </p:cNvPr>
          <p:cNvSpPr txBox="1"/>
          <p:nvPr/>
        </p:nvSpPr>
        <p:spPr>
          <a:xfrm>
            <a:off x="523714" y="1222924"/>
            <a:ext cx="78421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Driven by significant regional variations in electric rates.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competition is to reduce rates through the introduction of competition.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Eventual goal is to allow consumers to choose their electricity supplier.</a:t>
            </a:r>
          </a:p>
        </p:txBody>
      </p:sp>
    </p:spTree>
    <p:extLst>
      <p:ext uri="{BB962C8B-B14F-4D97-AF65-F5344CB8AC3E}">
        <p14:creationId xmlns:p14="http://schemas.microsoft.com/office/powerpoint/2010/main" val="3792906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State Variation in Electric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57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grpSp>
        <p:nvGrpSpPr>
          <p:cNvPr id="3" name="docshapegroup222">
            <a:extLst>
              <a:ext uri="{FF2B5EF4-FFF2-40B4-BE49-F238E27FC236}">
                <a16:creationId xmlns:a16="http://schemas.microsoft.com/office/drawing/2014/main" id="{00EFA021-2242-4411-9494-2853944BD848}"/>
              </a:ext>
            </a:extLst>
          </p:cNvPr>
          <p:cNvGrpSpPr>
            <a:grpSpLocks/>
          </p:cNvGrpSpPr>
          <p:nvPr/>
        </p:nvGrpSpPr>
        <p:grpSpPr bwMode="auto">
          <a:xfrm>
            <a:off x="1030637" y="1040887"/>
            <a:ext cx="6974238" cy="4142843"/>
            <a:chOff x="120" y="1300"/>
            <a:chExt cx="14280" cy="8393"/>
          </a:xfrm>
        </p:grpSpPr>
        <p:pic>
          <p:nvPicPr>
            <p:cNvPr id="4099" name="docshape223">
              <a:extLst>
                <a:ext uri="{FF2B5EF4-FFF2-40B4-BE49-F238E27FC236}">
                  <a16:creationId xmlns:a16="http://schemas.microsoft.com/office/drawing/2014/main" id="{6A7459EB-949A-4CC3-B43A-AE74A4EA7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9579"/>
              <a:ext cx="13676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docshape224">
              <a:extLst>
                <a:ext uri="{FF2B5EF4-FFF2-40B4-BE49-F238E27FC236}">
                  <a16:creationId xmlns:a16="http://schemas.microsoft.com/office/drawing/2014/main" id="{AF736445-1800-4450-9C0D-03AD9AC10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299"/>
              <a:ext cx="14280" cy="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73685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Industry Forces 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58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6A0C-D48B-4EDB-9D38-AD81A139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58" y="802350"/>
            <a:ext cx="8485322" cy="48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95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You!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028190C-8CBD-4BD8-9FF7-3D66C487344D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ECpE Department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3D48B-8002-4E5F-A35A-B171FCD5D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5723263"/>
            <a:ext cx="2133600" cy="365125"/>
          </a:xfrm>
        </p:spPr>
        <p:txBody>
          <a:bodyPr/>
          <a:lstStyle/>
          <a:p>
            <a:fld id="{7CECD839-9EAD-418B-9826-1243089AB703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0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Electricity </a:t>
            </a:r>
            <a:r>
              <a:rPr lang="en-US" sz="3200" dirty="0"/>
              <a:t>Use</a:t>
            </a:r>
            <a:r>
              <a:rPr lang="en-US" sz="2800" dirty="0"/>
              <a:t> by Region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61FAB-822D-4546-BD59-AED43138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74" y="860156"/>
            <a:ext cx="7462434" cy="48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0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/>
              <a:t>CO</a:t>
            </a:r>
            <a:r>
              <a:rPr lang="en-US" sz="1400" dirty="0"/>
              <a:t>2 </a:t>
            </a:r>
            <a:r>
              <a:rPr lang="en-US" dirty="0"/>
              <a:t>Emission Plateau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7E824-CDCA-444D-B5DE-E372624B5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80" y="862799"/>
            <a:ext cx="7559297" cy="47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4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Earth Average Temperature Increase – 2011-2099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D2E6F3-1862-4DE8-AF9B-80D27AC08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66" y="820653"/>
            <a:ext cx="7648414" cy="4518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1AF9AD-CCE1-45AC-877E-791DD492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66" y="5573955"/>
            <a:ext cx="2762655" cy="2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3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sz="2800" dirty="0"/>
              <a:t>Renewable Energies – Wind and Solar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F3526-66AC-4E39-80ED-2661C517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45" y="716142"/>
            <a:ext cx="8083658" cy="51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10872"/>
      </p:ext>
    </p:extLst>
  </p:cSld>
  <p:clrMapOvr>
    <a:masterClrMapping/>
  </p:clrMapOvr>
</p:sld>
</file>

<file path=ppt/theme/theme1.xml><?xml version="1.0" encoding="utf-8"?>
<a:theme xmlns:a="http://schemas.openxmlformats.org/drawingml/2006/main" name="1_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8.EE653 Modeling Transformers</Template>
  <TotalTime>6626</TotalTime>
  <Words>1164</Words>
  <Application>Microsoft Macintosh PowerPoint</Application>
  <PresentationFormat>On-screen Show (4:3)</PresentationFormat>
  <Paragraphs>279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BatangChe</vt:lpstr>
      <vt:lpstr>Univers 65</vt:lpstr>
      <vt:lpstr>Univers 67 CondensedBold</vt:lpstr>
      <vt:lpstr>Arial</vt:lpstr>
      <vt:lpstr>Calibri</vt:lpstr>
      <vt:lpstr>Times</vt:lpstr>
      <vt:lpstr>Times New Roman</vt:lpstr>
      <vt:lpstr>Wingdings</vt:lpstr>
      <vt:lpstr>1_PowerPoint</vt:lpstr>
      <vt:lpstr>Office Theme</vt:lpstr>
      <vt:lpstr>PowerPoint</vt:lpstr>
      <vt:lpstr>2_PowerPoint</vt:lpstr>
      <vt:lpstr>1_Office Theme</vt:lpstr>
      <vt:lpstr>EE 303 Energy Systems and Power Electronics  Energy Overview</vt:lpstr>
      <vt:lpstr>Energy Related Statistics</vt:lpstr>
      <vt:lpstr>PowerPoint Presentation</vt:lpstr>
      <vt:lpstr>Electricity Generation by Fuel – 1990-2040</vt:lpstr>
      <vt:lpstr>Electricity Demand by Fuel and By Sector – 2000-2040</vt:lpstr>
      <vt:lpstr>Electricity Use by Region</vt:lpstr>
      <vt:lpstr>CO2 Emission Plateau</vt:lpstr>
      <vt:lpstr>Earth Average Temperature Increase – 2011-2099</vt:lpstr>
      <vt:lpstr>Renewable Energies – Wind and Solar</vt:lpstr>
      <vt:lpstr>Renewable Energies – Wind and Solar</vt:lpstr>
      <vt:lpstr>Renewable Energies – Wind and Solar</vt:lpstr>
      <vt:lpstr>Solar Energy Grid Integration</vt:lpstr>
      <vt:lpstr>Solar Energy Grid Integration</vt:lpstr>
      <vt:lpstr>Solar Energy Grid Integration</vt:lpstr>
      <vt:lpstr>Solar Energy Grid Integration</vt:lpstr>
      <vt:lpstr>Solar Energy Grid Integration</vt:lpstr>
      <vt:lpstr>Solar Energy Grid Integration</vt:lpstr>
      <vt:lpstr>Wind Energy Grid Integration</vt:lpstr>
      <vt:lpstr>Wind Energy Grid Integration</vt:lpstr>
      <vt:lpstr>Wind Energy Grid Integration</vt:lpstr>
      <vt:lpstr>Wind Energy Grid Integration</vt:lpstr>
      <vt:lpstr>Wind Energy Grid Integration</vt:lpstr>
      <vt:lpstr>Wind Energy Grid Integration</vt:lpstr>
      <vt:lpstr>Wind Energy Grid Integration</vt:lpstr>
      <vt:lpstr>What is a Microgrid?</vt:lpstr>
      <vt:lpstr>What is a Microgrid?</vt:lpstr>
      <vt:lpstr>What is a Microgrid?</vt:lpstr>
      <vt:lpstr>What is a Microgrid?</vt:lpstr>
      <vt:lpstr>What is a Microgrid?</vt:lpstr>
      <vt:lpstr>Energy Quiz</vt:lpstr>
      <vt:lpstr>Main components of Power system</vt:lpstr>
      <vt:lpstr>Categorization of transmission lines</vt:lpstr>
      <vt:lpstr>Power plants: Nuclear, Hydro and Thermal</vt:lpstr>
      <vt:lpstr>Main components of Power System</vt:lpstr>
      <vt:lpstr>Insulators</vt:lpstr>
      <vt:lpstr>Distribution line tower</vt:lpstr>
      <vt:lpstr>Bundled Conductor</vt:lpstr>
      <vt:lpstr>Bundled Conductor with four sub-conductors</vt:lpstr>
      <vt:lpstr>Power System Basics</vt:lpstr>
      <vt:lpstr>Notation - Energy</vt:lpstr>
      <vt:lpstr>Electric Power System</vt:lpstr>
      <vt:lpstr>Electric Power System</vt:lpstr>
      <vt:lpstr>US Electric Power Generation</vt:lpstr>
      <vt:lpstr>Energy Flow</vt:lpstr>
      <vt:lpstr>Electric Power Generation</vt:lpstr>
      <vt:lpstr>Electric Power Transmission</vt:lpstr>
      <vt:lpstr>Electric Power Distribution</vt:lpstr>
      <vt:lpstr>Goals of Power System Operation</vt:lpstr>
      <vt:lpstr>Major Impediments</vt:lpstr>
      <vt:lpstr>Brief History of Electric Power</vt:lpstr>
      <vt:lpstr>Contd…</vt:lpstr>
      <vt:lpstr>1930’s: Vertical Monopolies</vt:lpstr>
      <vt:lpstr>Contd, 1930’s: Vertical Monopolies…</vt:lpstr>
      <vt:lpstr>Contd, History – 1970’s…</vt:lpstr>
      <vt:lpstr>Contd, History – 1990’s…</vt:lpstr>
      <vt:lpstr>Utility Restructuring</vt:lpstr>
      <vt:lpstr>State Variation in Electric Rates</vt:lpstr>
      <vt:lpstr>Industry Forces Today</vt:lpstr>
      <vt:lpstr>Thank You!</vt:lpstr>
    </vt:vector>
  </TitlesOfParts>
  <Company>Iowa State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EE303</dc:title>
  <dc:creator>Tiwari, Prashant [E CPE]</dc:creator>
  <cp:lastModifiedBy>Wang, Zhaoyu [E CPE]</cp:lastModifiedBy>
  <cp:revision>31</cp:revision>
  <dcterms:created xsi:type="dcterms:W3CDTF">2022-08-31T19:25:32Z</dcterms:created>
  <dcterms:modified xsi:type="dcterms:W3CDTF">2022-12-28T01:38:44Z</dcterms:modified>
</cp:coreProperties>
</file>