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1" r:id="rId4"/>
    <p:sldMasterId id="2147483716" r:id="rId5"/>
  </p:sldMasterIdLst>
  <p:notesMasterIdLst>
    <p:notesMasterId r:id="rId36"/>
  </p:notesMasterIdLst>
  <p:sldIdLst>
    <p:sldId id="689" r:id="rId6"/>
    <p:sldId id="693" r:id="rId7"/>
    <p:sldId id="690" r:id="rId8"/>
    <p:sldId id="691" r:id="rId9"/>
    <p:sldId id="694" r:id="rId10"/>
    <p:sldId id="695" r:id="rId11"/>
    <p:sldId id="696" r:id="rId12"/>
    <p:sldId id="697" r:id="rId13"/>
    <p:sldId id="698" r:id="rId14"/>
    <p:sldId id="699" r:id="rId15"/>
    <p:sldId id="700" r:id="rId16"/>
    <p:sldId id="701" r:id="rId17"/>
    <p:sldId id="702" r:id="rId18"/>
    <p:sldId id="704" r:id="rId19"/>
    <p:sldId id="705" r:id="rId20"/>
    <p:sldId id="711" r:id="rId21"/>
    <p:sldId id="706" r:id="rId22"/>
    <p:sldId id="707" r:id="rId23"/>
    <p:sldId id="708" r:id="rId24"/>
    <p:sldId id="710" r:id="rId25"/>
    <p:sldId id="712" r:id="rId26"/>
    <p:sldId id="719" r:id="rId27"/>
    <p:sldId id="713" r:id="rId28"/>
    <p:sldId id="714" r:id="rId29"/>
    <p:sldId id="720" r:id="rId30"/>
    <p:sldId id="721" r:id="rId31"/>
    <p:sldId id="715" r:id="rId32"/>
    <p:sldId id="716" r:id="rId33"/>
    <p:sldId id="717" r:id="rId34"/>
    <p:sldId id="42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4615" autoAdjust="0"/>
  </p:normalViewPr>
  <p:slideViewPr>
    <p:cSldViewPr snapToGrid="0">
      <p:cViewPr varScale="1">
        <p:scale>
          <a:sx n="106" d="100"/>
          <a:sy n="106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23C6A-2A86-4FCE-A8E1-1B5793059322}" type="datetimeFigureOut">
              <a:rPr lang="en-US" smtClean="0"/>
              <a:t>12/27/22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ACB29-CE5D-4FF7-B93A-FCCBB797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32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10654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5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0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98BFE-4855-4F69-A446-AFF3AA174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EcPE Department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3765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595D2CA-BDBE-484B-9033-8BE5619AFB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2112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11" descr="ISU LEFT white.eps">
            <a:extLst>
              <a:ext uri="{FF2B5EF4-FFF2-40B4-BE49-F238E27FC236}">
                <a16:creationId xmlns:a16="http://schemas.microsoft.com/office/drawing/2014/main" id="{4B532BEB-41EF-4EB8-8693-7A8BC0B33E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F3CDCF0-EFBF-4E24-8FB2-1CB8CF7556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5BB11F5-896B-48C5-AED9-F716B9D6C8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77200" cy="1066800"/>
          </a:xfrm>
        </p:spPr>
        <p:txBody>
          <a:bodyPr anchor="b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500" dirty="0">
                <a:solidFill>
                  <a:srgbClr val="F1BE48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E06F9C3-FF8D-42E5-977C-6E4EF89A6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752600"/>
          </a:xfrm>
        </p:spPr>
        <p:txBody>
          <a:bodyPr>
            <a:normAutofit/>
          </a:bodyPr>
          <a:lstStyle>
            <a:lvl1pPr marL="0" indent="0" algn="ctr" rt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Pct val="80000"/>
              <a:buFont typeface="Times" charset="0"/>
              <a:buNone/>
              <a:defRPr lang="en-US" sz="2000" dirty="0">
                <a:solidFill>
                  <a:srgbClr val="6E625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5218-86AE-4761-8131-9700EDBBF77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7C86C-06CD-4381-A67C-9CA8585CB0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DA9A3-348C-4877-96CB-DF5CB5EB1E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3249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719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252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2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4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40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1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40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78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19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8F37D-2747-4A8F-80E3-A9CA1718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5F0F8-316E-4812-960B-DC541F9A2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6812F-05BA-4576-BE8F-45E4EBFB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EB855-9BB9-47E9-B163-875B69A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86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CA8D-380E-43C6-A0FC-1A7D4F86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3D31C-36C1-45E5-94F6-62F75B93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70DA5-6840-4A23-B068-10AEDA2F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0C918-D125-4B89-A9BF-4EF7591C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19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9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60468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31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9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0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92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3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174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90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410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24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418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290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98BFE-4855-4F69-A446-AFF3AA174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39000" y="6270658"/>
            <a:ext cx="1676400" cy="365125"/>
          </a:xfrm>
        </p:spPr>
        <p:txBody>
          <a:bodyPr/>
          <a:lstStyle/>
          <a:p>
            <a:r>
              <a:rPr lang="en-US"/>
              <a:t>EcPE Department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81800" y="5730883"/>
            <a:ext cx="2133600" cy="365125"/>
          </a:xfrm>
        </p:spPr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30248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9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8210514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8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6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2178869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045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75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84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97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515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79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293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98BFE-4855-4F69-A446-AFF3AA174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39000" y="6270658"/>
            <a:ext cx="1676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81800" y="5730883"/>
            <a:ext cx="2133600" cy="365125"/>
          </a:xfrm>
        </p:spPr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95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8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15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409"/>
            <a:ext cx="8229600" cy="4532350"/>
          </a:xfrm>
        </p:spPr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67911-9D32-4245-9C69-BE213745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14754" y="6315100"/>
            <a:ext cx="1672046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1369708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98BFE-4855-4F69-A446-AFF3AA174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39000" y="6270650"/>
            <a:ext cx="1676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81800" y="5730875"/>
            <a:ext cx="2133600" cy="365125"/>
          </a:xfrm>
        </p:spPr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9017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8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57A101D3-5B5B-404C-86B5-A9ECFA3F9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38071944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07A367F-5FFC-40A7-85E6-953493611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9965575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4CED1CD-8D01-4D64-B11E-59191BBD4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40498234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86AF06F-4C34-475D-B977-DD9D31BB7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21397206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B3B233D-9F78-482E-BBE8-8749A515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5254619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AAD6C0C3-4332-4DDE-B5E3-C032167C4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27517845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8227C8D-E78D-4060-994B-163F10BA2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38358508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2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107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79183B6-188D-4063-97F0-A41039E0D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42343687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C05BE-91EC-424B-BDDF-A5BBF4323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36357974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4171A-D710-419F-A38C-658EB98E4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40704455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686ED5C-8259-4A14-AF5E-CFAE1AF58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55638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1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4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1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32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4"/>
          <a:srcRect b="38235"/>
          <a:stretch>
            <a:fillRect/>
          </a:stretch>
        </p:blipFill>
        <p:spPr bwMode="auto">
          <a:xfrm>
            <a:off x="533400" y="6365941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15000" y="631511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/>
              <a:t>EcPE Department</a:t>
            </a:r>
          </a:p>
        </p:txBody>
      </p:sp>
    </p:spTree>
    <p:extLst>
      <p:ext uri="{BB962C8B-B14F-4D97-AF65-F5344CB8AC3E}">
        <p14:creationId xmlns:p14="http://schemas.microsoft.com/office/powerpoint/2010/main" val="11295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8347D26-84EB-44A8-A0B1-CC6FA5220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08111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11" descr="ISU LEFT white.eps">
            <a:extLst>
              <a:ext uri="{FF2B5EF4-FFF2-40B4-BE49-F238E27FC236}">
                <a16:creationId xmlns:a16="http://schemas.microsoft.com/office/drawing/2014/main" id="{57549203-F115-40D4-B90D-A3B75684E52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b="38235"/>
          <a:stretch>
            <a:fillRect/>
          </a:stretch>
        </p:blipFill>
        <p:spPr bwMode="auto">
          <a:xfrm>
            <a:off x="533400" y="6359885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598C0BE-DBD3-42CE-9226-4C3F4FACC6CF}"/>
              </a:ext>
            </a:extLst>
          </p:cNvPr>
          <p:cNvSpPr txBox="1">
            <a:spLocks/>
          </p:cNvSpPr>
          <p:nvPr/>
        </p:nvSpPr>
        <p:spPr>
          <a:xfrm>
            <a:off x="5715000" y="631511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/>
              <a:t>ECpE</a:t>
            </a:r>
            <a:r>
              <a:rPr lang="en-US" altLang="zh-CN" sz="1600" dirty="0"/>
              <a:t> Department</a:t>
            </a:r>
            <a:endParaRPr lang="en-US" sz="1600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80682" y="5899854"/>
            <a:ext cx="2133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79A9A4E-4C82-4D44-9372-C31BB3818094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‹#›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4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687" r:id="rId13"/>
  </p:sldLayoutIdLst>
  <p:hf hdr="0" dt="0"/>
  <p:txStyles>
    <p:titleStyle>
      <a:lvl1pPr algn="ctr" defTabSz="914354" rtl="0" eaLnBrk="1" latinLnBrk="0" hangingPunct="1">
        <a:spcBef>
          <a:spcPct val="0"/>
        </a:spcBef>
        <a:buNone/>
        <a:defRPr lang="en-US" sz="3500" kern="1200" dirty="0">
          <a:solidFill>
            <a:srgbClr val="C8102E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882" indent="-342882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1pPr>
      <a:lvl2pPr marL="742913" indent="-285737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2pPr>
      <a:lvl3pPr marL="1142942" indent="-228589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3pPr>
      <a:lvl4pPr marL="1600120" indent="-228589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4pPr>
      <a:lvl5pPr marL="2057298" indent="-228589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9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4"/>
          <a:srcRect b="38235"/>
          <a:stretch>
            <a:fillRect/>
          </a:stretch>
        </p:blipFill>
        <p:spPr bwMode="auto">
          <a:xfrm>
            <a:off x="533400" y="6365935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15000" y="631510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/>
              <a:t>EcPE Department</a:t>
            </a:r>
          </a:p>
        </p:txBody>
      </p:sp>
    </p:spTree>
    <p:extLst>
      <p:ext uri="{BB962C8B-B14F-4D97-AF65-F5344CB8AC3E}">
        <p14:creationId xmlns:p14="http://schemas.microsoft.com/office/powerpoint/2010/main" val="344373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9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6"/>
          <a:srcRect b="38235"/>
          <a:stretch>
            <a:fillRect/>
          </a:stretch>
        </p:blipFill>
        <p:spPr bwMode="auto">
          <a:xfrm>
            <a:off x="533400" y="6365935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1ECC371-4845-4E90-A587-71C15542E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41137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8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4"/>
          <a:srcRect b="38235"/>
          <a:stretch>
            <a:fillRect/>
          </a:stretch>
        </p:blipFill>
        <p:spPr bwMode="auto">
          <a:xfrm>
            <a:off x="533400" y="6365933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34355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NULL"/><Relationship Id="rId1" Type="http://schemas.openxmlformats.org/officeDocument/2006/relationships/slideLayout" Target="../slideLayouts/slideLayout41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50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NUL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5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5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328" y="1948971"/>
            <a:ext cx="7195344" cy="19899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EE 303 Energy Systems and Power Electronics</a:t>
            </a:r>
            <a:br>
              <a:rPr lang="en-US" sz="3100" dirty="0"/>
            </a:br>
            <a:br>
              <a:rPr lang="en-US" sz="3900"/>
            </a:br>
            <a:r>
              <a:rPr lang="en-US" sz="3100"/>
              <a:t>Introduction </a:t>
            </a:r>
            <a:r>
              <a:rPr lang="en-US" sz="3100" dirty="0"/>
              <a:t>to Power Basics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4267200"/>
            <a:ext cx="84582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GRA: Prashant Tiwari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Advisor: Dr. </a:t>
            </a:r>
            <a:r>
              <a:rPr lang="en-US" dirty="0" err="1">
                <a:solidFill>
                  <a:schemeClr val="tx1"/>
                </a:solidFill>
              </a:rPr>
              <a:t>Zhaoyu</a:t>
            </a:r>
            <a:r>
              <a:rPr lang="en-US" dirty="0">
                <a:solidFill>
                  <a:schemeClr val="tx1"/>
                </a:solidFill>
              </a:rPr>
              <a:t> Wang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1113 </a:t>
            </a:r>
            <a:r>
              <a:rPr lang="en-US" dirty="0" err="1">
                <a:solidFill>
                  <a:schemeClr val="tx1"/>
                </a:solidFill>
              </a:rPr>
              <a:t>Coover</a:t>
            </a:r>
            <a:r>
              <a:rPr lang="en-US" dirty="0">
                <a:solidFill>
                  <a:schemeClr val="tx1"/>
                </a:solidFill>
              </a:rPr>
              <a:t> Hall, Ames, IA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wzy@iastate.edu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7807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BE0-18A7-4C63-AACB-B5FB3F03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410FFD-A324-4EE6-ADB9-91E25694B7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6979"/>
                <a:ext cx="8229600" cy="49543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‘Z’  denotes the impedance.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Mathematically,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</a:rPr>
                  <a:t>  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𝑗𝑋</m:t>
                    </m:r>
                  </m:oMath>
                </a14:m>
                <a:r>
                  <a:rPr lang="en-US" sz="2400" b="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where R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="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resistance and 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	   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</a:t>
                </a:r>
                <a:r>
                  <a:rPr lang="en-US" sz="2400" b="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reactance </a:t>
                </a:r>
                <a:endParaRPr lang="en-US" sz="24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		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</m:oMath>
                </a14:m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		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is called ‘Inductive Impedance’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nd,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is called ‘Capacitive Impedance’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410FFD-A324-4EE6-ADB9-91E25694B7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6979"/>
                <a:ext cx="8229600" cy="4954370"/>
              </a:xfrm>
              <a:blipFill>
                <a:blip r:embed="rId2"/>
                <a:stretch>
                  <a:fillRect l="-1111" t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E6EE4-3AAD-46B3-8DB5-94B48AAC0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AED614A-939B-4E11-A1A4-DA99C03CA829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6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96AF-CFCB-490E-A7FF-54D42F3B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1E92AA-79F0-42C2-9CF2-D0D44298D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6651"/>
                <a:ext cx="8229600" cy="48819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u="sng" dirty="0">
                    <a:solidFill>
                      <a:schemeClr val="tx1"/>
                    </a:solidFill>
                    <a:effectLst/>
                  </a:rPr>
                  <a:t>Expression of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400" u="sng" dirty="0">
                    <a:solidFill>
                      <a:schemeClr val="tx1"/>
                    </a:solidFill>
                    <a:effectLst/>
                  </a:rPr>
                  <a:t> in polar form.</a:t>
                </a:r>
              </a:p>
              <a:p>
                <a:pPr marL="0" indent="0">
                  <a:buNone/>
                </a:pPr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		</a:t>
                </a:r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As</a:t>
                </a:r>
                <a:r>
                  <a:rPr lang="en-US" sz="2400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𝑗𝑋</m:t>
                    </m:r>
                  </m:oMath>
                </a14:m>
                <a:endParaRPr lang="en-US" sz="2400" u="sng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 Polar Form</a:t>
                </a:r>
                <a:r>
                  <a:rPr lang="en-US" sz="24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; 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where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rctan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reciprocal of 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Impedance is termed as admittance.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i.e.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1E92AA-79F0-42C2-9CF2-D0D44298D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6651"/>
                <a:ext cx="8229600" cy="4881966"/>
              </a:xfrm>
              <a:blipFill>
                <a:blip r:embed="rId2"/>
                <a:stretch>
                  <a:fillRect l="-1111" t="-9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8D198-980D-419F-B235-D6B6832F7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01B3FE-3C5B-4639-AAEE-380006754618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2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6B5-495D-4B92-A4A7-43B2B47D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Example 1: Find </a:t>
            </a:r>
            <a:r>
              <a:rPr lang="en-US" dirty="0" err="1"/>
              <a:t>i</a:t>
            </a:r>
            <a:r>
              <a:rPr lang="en-US" dirty="0"/>
              <a:t>(t)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08CA3F-F7F1-46D5-AD95-356A6C1C8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1876"/>
            <a:ext cx="3733800" cy="24046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449C16-EDC0-4D3D-AAA0-300C76FF9DD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724400" y="1066800"/>
                <a:ext cx="3733800" cy="4114800"/>
              </a:xfrm>
            </p:spPr>
            <p:txBody>
              <a:bodyPr wrap="square" anchor="t">
                <a:norm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The voltage source in the figure shown is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where,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100 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+30)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Find 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449C16-EDC0-4D3D-AAA0-300C76FF9D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24400" y="1066800"/>
                <a:ext cx="3733800" cy="4114800"/>
              </a:xfrm>
              <a:blipFill>
                <a:blip r:embed="rId3"/>
                <a:stretch>
                  <a:fillRect l="-3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4E5D9-CB6D-4854-B822-709A8C006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9BFF1637-D17B-477E-BE8A-8468D742B79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9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68A8-45CA-4CCF-8EA3-373436BA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313031-72AA-4EA8-B64F-97490638E7B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066800"/>
                <a:ext cx="3733800" cy="4745064"/>
              </a:xfrm>
            </p:spPr>
            <p:txBody>
              <a:bodyPr wrap="square" anchor="t">
                <a:norm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4</a:t>
                </a:r>
                <a:r>
                  <a:rPr lang="el-GR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𝑓𝐿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b="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∴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6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and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arctan</m:t>
                    </m:r>
                    <m:d>
                      <m:d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16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36.9</m:t>
                    </m:r>
                    <m:r>
                      <m:rPr>
                        <m:nor/>
                      </m:rPr>
                      <a:rPr lang="en-US" sz="1600" baseline="300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endParaRPr lang="en-US" sz="16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∠</m:t>
                        </m:r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∠</m:t>
                        </m:r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36.9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16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−6.9</m:t>
                    </m:r>
                    <m:r>
                      <m:rPr>
                        <m:nor/>
                      </m:rPr>
                      <a:rPr lang="en-US" sz="16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−6.9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313031-72AA-4EA8-B64F-97490638E7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066800"/>
                <a:ext cx="3733800" cy="4745064"/>
              </a:xfrm>
              <a:blipFill>
                <a:blip r:embed="rId2"/>
                <a:stretch>
                  <a:fillRect l="-980" t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D6494-205B-4D93-896E-DA146ECE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84E172-3C59-45AF-B74E-7CA3D37F3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983" y="1295400"/>
            <a:ext cx="3733800" cy="24046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B4A277-0C03-443F-9056-4A5E4550D640}"/>
                  </a:ext>
                </a:extLst>
              </p:cNvPr>
              <p:cNvSpPr txBox="1"/>
              <p:nvPr/>
            </p:nvSpPr>
            <p:spPr>
              <a:xfrm>
                <a:off x="5454758" y="2867186"/>
                <a:ext cx="1520125" cy="353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𝑉</m:t>
                      </m:r>
                      <m:d>
                        <m:dPr>
                          <m:ctrlP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r>
                        <a:rPr kumimoji="0" lang="en-U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100 </m:t>
                      </m:r>
                      <m:func>
                        <m:funcPr>
                          <m:ctrlP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𝜔</m:t>
                          </m:r>
                          <m: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kumimoji="0" lang="en-US" sz="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+30)</m:t>
                          </m:r>
                        </m:e>
                      </m:func>
                    </m:oMath>
                  </m:oMathPara>
                </a14:m>
                <a:endPara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B4A277-0C03-443F-9056-4A5E4550D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758" y="2867186"/>
                <a:ext cx="1520125" cy="353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4255DBA5-96D7-429A-B9C3-768D695479FE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9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0B7C7-E411-4FEF-A525-A49CD0A8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12CCFF-71E3-45D7-BB16-4D8BA2FC3B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9195" y="1117524"/>
                <a:ext cx="3091912" cy="5256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600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P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𝑜𝑤𝑒𝑟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12CCFF-71E3-45D7-BB16-4D8BA2FC3B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9195" y="1117524"/>
                <a:ext cx="3091912" cy="525666"/>
              </a:xfrm>
              <a:blipFill>
                <a:blip r:embed="rId2"/>
                <a:stretch>
                  <a:fillRect t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881A2-C554-468E-A8CF-3B8B2C109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82BE86-BD40-4206-B0DB-47B95A6C4C51}"/>
                  </a:ext>
                </a:extLst>
              </p:cNvPr>
              <p:cNvSpPr txBox="1"/>
              <p:nvPr/>
            </p:nvSpPr>
            <p:spPr>
              <a:xfrm>
                <a:off x="2681208" y="1087969"/>
                <a:ext cx="4145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where</a:t>
                </a: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nivers 67 CondensedBold"/>
                    <a:ea typeface="Cambria Math" panose="02040503050406030204" pitchFamily="18" charset="0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𝑉</m:t>
                    </m:r>
                    <m:d>
                      <m:d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𝑉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𝑚𝑎𝑥</m:t>
                        </m:r>
                      </m:sub>
                    </m:sSub>
                    <m:func>
                      <m:func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cos</m:t>
                        </m:r>
                      </m:fName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16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𝜔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𝜃</m:t>
                            </m:r>
                          </m:e>
                          <m:sub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𝑉</m:t>
                            </m:r>
                          </m:sub>
                        </m:s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e>
                    </m:func>
                  </m:oMath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I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𝑚𝑎𝑥</m:t>
                        </m:r>
                      </m:sub>
                    </m:sSub>
                    <m:func>
                      <m:func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cos</m:t>
                        </m:r>
                      </m:fName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0" lang="en-US" sz="16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𝜔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𝜃</m:t>
                            </m:r>
                          </m:e>
                          <m:sub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𝐼</m:t>
                            </m:r>
                          </m:sub>
                        </m:s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e>
                    </m:func>
                  </m:oMath>
                </a14:m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82BE86-BD40-4206-B0DB-47B95A6C4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208" y="1087969"/>
                <a:ext cx="4145795" cy="584775"/>
              </a:xfrm>
              <a:prstGeom prst="rect">
                <a:avLst/>
              </a:prstGeom>
              <a:blipFill>
                <a:blip r:embed="rId3"/>
                <a:stretch>
                  <a:fillRect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A1A84F-06EA-4BD3-B510-26245E8E0D7A}"/>
                  </a:ext>
                </a:extLst>
              </p:cNvPr>
              <p:cNvSpPr txBox="1"/>
              <p:nvPr/>
            </p:nvSpPr>
            <p:spPr>
              <a:xfrm>
                <a:off x="526944" y="1955536"/>
                <a:ext cx="6168325" cy="43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nivers 67 CondensedBold"/>
                    <a:ea typeface="+mn-ea"/>
                    <a:cs typeface="+mn-cs"/>
                  </a:rPr>
                  <a:t>p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𝑜𝑤𝑒𝑟</m:t>
                    </m:r>
                    <m:d>
                      <m:d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𝑚𝑎𝑥</m:t>
                        </m:r>
                      </m:sub>
                    </m:sSub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𝑚𝑎𝑥</m:t>
                        </m:r>
                      </m:sub>
                    </m:sSub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[</m:t>
                    </m:r>
                    <m:func>
                      <m:func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func>
                      <m:func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𝜔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]</m:t>
                    </m:r>
                  </m:oMath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A1A84F-06EA-4BD3-B510-26245E8E0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44" y="1955536"/>
                <a:ext cx="6168325" cy="439992"/>
              </a:xfrm>
              <a:prstGeom prst="rect">
                <a:avLst/>
              </a:prstGeom>
              <a:blipFill>
                <a:blip r:embed="rId4"/>
                <a:stretch>
                  <a:fillRect l="-494"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8D324F9F-48B3-42D6-8FF3-B2434FBC7D80}"/>
              </a:ext>
            </a:extLst>
          </p:cNvPr>
          <p:cNvGrpSpPr/>
          <p:nvPr/>
        </p:nvGrpSpPr>
        <p:grpSpPr>
          <a:xfrm>
            <a:off x="6080502" y="1521605"/>
            <a:ext cx="2682498" cy="336176"/>
            <a:chOff x="5603928" y="2613236"/>
            <a:chExt cx="3511658" cy="553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4157038-6C25-4086-B54B-79D9381593C8}"/>
                    </a:ext>
                  </a:extLst>
                </p:cNvPr>
                <p:cNvSpPr txBox="1"/>
                <p:nvPr/>
              </p:nvSpPr>
              <p:spPr>
                <a:xfrm>
                  <a:off x="5603928" y="2613236"/>
                  <a:ext cx="3511658" cy="4092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∵</m:t>
                        </m:r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cos</m:t>
                            </m:r>
                          </m:fName>
                          <m:e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func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cos</m:t>
                            </m:r>
                          </m:fName>
                          <m:e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𝛽</m:t>
                            </m:r>
                          </m:e>
                        </m:func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f>
                          <m:f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[</m:t>
                        </m:r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  <m: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𝛽</m:t>
                                </m:r>
                              </m:e>
                            </m:d>
                          </m:e>
                        </m:func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  <m: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en-US" sz="105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𝛽</m:t>
                                </m:r>
                              </m:e>
                            </m:d>
                          </m:e>
                        </m:func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]</m:t>
                        </m:r>
                      </m:oMath>
                    </m:oMathPara>
                  </a14:m>
                  <a:endParaRPr kumimoji="0" 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nivers 67 CondensedBold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4157038-6C25-4086-B54B-79D9381593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3928" y="2613236"/>
                  <a:ext cx="3511658" cy="409275"/>
                </a:xfrm>
                <a:prstGeom prst="rect">
                  <a:avLst/>
                </a:prstGeom>
                <a:blipFill>
                  <a:blip r:embed="rId5"/>
                  <a:stretch>
                    <a:fillRect b="-6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Double Bracket 12">
              <a:extLst>
                <a:ext uri="{FF2B5EF4-FFF2-40B4-BE49-F238E27FC236}">
                  <a16:creationId xmlns:a16="http://schemas.microsoft.com/office/drawing/2014/main" id="{EE346648-F99F-4AA2-BE71-447275D0239C}"/>
                </a:ext>
              </a:extLst>
            </p:cNvPr>
            <p:cNvSpPr/>
            <p:nvPr/>
          </p:nvSpPr>
          <p:spPr bwMode="auto">
            <a:xfrm>
              <a:off x="5622010" y="2715026"/>
              <a:ext cx="3475495" cy="451650"/>
            </a:xfrm>
            <a:prstGeom prst="bracketPair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A64193-7936-4A01-BF1E-D298930C9D94}"/>
                  </a:ext>
                </a:extLst>
              </p:cNvPr>
              <p:cNvSpPr txBox="1"/>
              <p:nvPr/>
            </p:nvSpPr>
            <p:spPr>
              <a:xfrm>
                <a:off x="457200" y="2783429"/>
                <a:ext cx="7508927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𝑝𝑜𝑤𝑒𝑟</m:t>
                      </m:r>
                      <m:d>
                        <m:d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b>
                        <m:sSub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𝑉</m:t>
                          </m:r>
                        </m:e>
                        <m:sub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𝑚𝑎𝑥</m:t>
                          </m:r>
                        </m:sub>
                      </m:sSub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b>
                        <m:sSub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</m:t>
                          </m:r>
                        </m:e>
                        <m:sub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𝑚𝑎𝑥</m:t>
                          </m:r>
                        </m:sub>
                      </m:sSub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[</m:t>
                      </m:r>
                      <m:func>
                        <m:func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1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unc>
                        <m:func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1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𝜔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−(</m:t>
                              </m:r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d>
                        </m:e>
                      </m:func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]</m:t>
                      </m:r>
                    </m:oMath>
                  </m:oMathPara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A64193-7936-4A01-BF1E-D298930C9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83429"/>
                <a:ext cx="7508927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48B89D-61A9-4C87-9EF6-7580F0FF2B8A}"/>
                  </a:ext>
                </a:extLst>
              </p:cNvPr>
              <p:cNvSpPr txBox="1"/>
              <p:nvPr/>
            </p:nvSpPr>
            <p:spPr>
              <a:xfrm>
                <a:off x="457200" y="3673260"/>
                <a:ext cx="7214459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𝑝𝑜𝑤𝑒𝑟</m:t>
                      </m:r>
                      <m:d>
                        <m:d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b>
                        <m:sSub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𝑉</m:t>
                          </m:r>
                        </m:e>
                        <m:sub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𝑚𝑎𝑥</m:t>
                          </m:r>
                        </m:sub>
                      </m:sSub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b>
                        <m:sSub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</m:t>
                          </m:r>
                        </m:e>
                        <m:sub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𝑚𝑎𝑥</m:t>
                          </m:r>
                        </m:sub>
                      </m:sSub>
                      <m:func>
                        <m:func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1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{1+</m:t>
                      </m:r>
                      <m:func>
                        <m:funcPr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US" sz="16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[2</m:t>
                          </m:r>
                          <m:d>
                            <m:dPr>
                              <m:ctrlPr>
                                <a:rPr kumimoji="0" lang="en-US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𝜔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kumimoji="0" lang="en-US" sz="1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]}</m:t>
                      </m:r>
                    </m:oMath>
                  </m:oMathPara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48B89D-61A9-4C87-9EF6-7580F0FF2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73260"/>
                <a:ext cx="7214459" cy="55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E797597-BC4B-4BCB-8A99-F02D2094865B}"/>
                  </a:ext>
                </a:extLst>
              </p:cNvPr>
              <p:cNvSpPr txBox="1"/>
              <p:nvPr/>
            </p:nvSpPr>
            <p:spPr>
              <a:xfrm>
                <a:off x="631557" y="4226617"/>
                <a:ext cx="5634673" cy="43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nivers 67 CondensedBold"/>
                    <a:ea typeface="+mn-ea"/>
                    <a:cs typeface="+mn-cs"/>
                  </a:rPr>
                  <a:t>	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𝑚𝑎𝑥</m:t>
                        </m:r>
                      </m:sub>
                    </m:sSub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𝑚𝑎𝑥</m:t>
                        </m:r>
                      </m:sub>
                    </m:sSub>
                    <m:func>
                      <m:func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e>
                    </m:func>
                    <m:func>
                      <m:func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fName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[2</m:t>
                        </m:r>
                        <m:d>
                          <m:d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𝜔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𝑉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]}</m:t>
                    </m:r>
                  </m:oMath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E797597-BC4B-4BCB-8A99-F02D2094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57" y="4226617"/>
                <a:ext cx="5634673" cy="439992"/>
              </a:xfrm>
              <a:prstGeom prst="rect">
                <a:avLst/>
              </a:prstGeom>
              <a:blipFill>
                <a:blip r:embed="rId8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253E51DA-8487-44E6-9F33-3923F04BCA83}"/>
              </a:ext>
            </a:extLst>
          </p:cNvPr>
          <p:cNvGrpSpPr/>
          <p:nvPr/>
        </p:nvGrpSpPr>
        <p:grpSpPr>
          <a:xfrm>
            <a:off x="6094315" y="3732407"/>
            <a:ext cx="2465525" cy="274347"/>
            <a:chOff x="5603928" y="2613236"/>
            <a:chExt cx="3511658" cy="553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B117500-5076-4C4B-BD37-57F9670DF7E2}"/>
                    </a:ext>
                  </a:extLst>
                </p:cNvPr>
                <p:cNvSpPr txBox="1"/>
                <p:nvPr/>
              </p:nvSpPr>
              <p:spPr>
                <a:xfrm>
                  <a:off x="5603928" y="2613236"/>
                  <a:ext cx="3511658" cy="418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∵</m:t>
                        </m:r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cos</m:t>
                            </m:r>
                          </m:fName>
                          <m:e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𝛽</m:t>
                            </m:r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)</m:t>
                            </m:r>
                          </m:e>
                        </m:func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cos</m:t>
                            </m:r>
                          </m:fName>
                          <m:e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func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𝑐𝑜𝑠</m:t>
                        </m:r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𝛽</m:t>
                        </m:r>
                        <m:r>
                          <a:rPr kumimoji="0" lang="en-US" sz="105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+</m:t>
                        </m:r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sin</m:t>
                            </m:r>
                          </m:fName>
                          <m:e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func>
                        <m:func>
                          <m:funcPr>
                            <m:ctrlP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05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sin</m:t>
                            </m:r>
                          </m:fName>
                          <m:e>
                            <m:r>
                              <a:rPr kumimoji="0" lang="en-US" sz="105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𝛽</m:t>
                            </m:r>
                          </m:e>
                        </m:func>
                      </m:oMath>
                    </m:oMathPara>
                  </a14:m>
                  <a:endParaRPr kumimoji="0" 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nivers 67 CondensedBold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B117500-5076-4C4B-BD37-57F9670DF7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3928" y="2613236"/>
                  <a:ext cx="3511658" cy="418017"/>
                </a:xfrm>
                <a:prstGeom prst="rect">
                  <a:avLst/>
                </a:prstGeom>
                <a:blipFill>
                  <a:blip r:embed="rId9"/>
                  <a:stretch>
                    <a:fillRect b="-323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Double Bracket 20">
              <a:extLst>
                <a:ext uri="{FF2B5EF4-FFF2-40B4-BE49-F238E27FC236}">
                  <a16:creationId xmlns:a16="http://schemas.microsoft.com/office/drawing/2014/main" id="{0AA68506-FAAC-4AD4-918F-2C70F4AC7C42}"/>
                </a:ext>
              </a:extLst>
            </p:cNvPr>
            <p:cNvSpPr/>
            <p:nvPr/>
          </p:nvSpPr>
          <p:spPr bwMode="auto">
            <a:xfrm>
              <a:off x="5622010" y="2715026"/>
              <a:ext cx="3475495" cy="451650"/>
            </a:xfrm>
            <a:prstGeom prst="bracketPair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endParaRPr>
            </a:p>
          </p:txBody>
        </p:sp>
      </p:grp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FD1408B-580B-4E11-BD07-415338058790}"/>
              </a:ext>
            </a:extLst>
          </p:cNvPr>
          <p:cNvSpPr/>
          <p:nvPr/>
        </p:nvSpPr>
        <p:spPr bwMode="auto">
          <a:xfrm>
            <a:off x="216975" y="2184877"/>
            <a:ext cx="240225" cy="113632"/>
          </a:xfrm>
          <a:prstGeom prst="rightArrow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01F454F-82A9-4F04-93CA-DECFF7E86DEC}"/>
              </a:ext>
            </a:extLst>
          </p:cNvPr>
          <p:cNvSpPr/>
          <p:nvPr/>
        </p:nvSpPr>
        <p:spPr bwMode="auto">
          <a:xfrm>
            <a:off x="174356" y="3060107"/>
            <a:ext cx="240225" cy="96896"/>
          </a:xfrm>
          <a:prstGeom prst="rightArrow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C375871-6B82-4955-A520-ED5A6CE323C7}"/>
              </a:ext>
            </a:extLst>
          </p:cNvPr>
          <p:cNvSpPr/>
          <p:nvPr/>
        </p:nvSpPr>
        <p:spPr bwMode="auto">
          <a:xfrm>
            <a:off x="216975" y="3949938"/>
            <a:ext cx="240225" cy="113632"/>
          </a:xfrm>
          <a:prstGeom prst="rightArrow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62E341CE-42D8-4D6A-9E95-C440440BAD1A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2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E2CB-CA28-44C0-9F2A-CF13A8B9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220C7-167A-45EF-86F9-1E2729C8A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Average Power =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𝑝𝑜𝑤𝑒𝑟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dt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		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		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endPara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factor (pf) = cos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[pf lies between 0 and 1]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Average power is also referred as active power.</a:t>
                </a:r>
              </a:p>
              <a:p>
                <a:pPr marL="0" indent="0">
                  <a:buNone/>
                </a:pPr>
                <a:endPara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220C7-167A-45EF-86F9-1E2729C8A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3E703-56F1-47F8-A773-9BB55B344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AB5FA9F2-780C-44F7-BF70-5A73100F1EB4}"/>
              </a:ext>
            </a:extLst>
          </p:cNvPr>
          <p:cNvSpPr/>
          <p:nvPr/>
        </p:nvSpPr>
        <p:spPr bwMode="auto">
          <a:xfrm rot="16200000">
            <a:off x="4162747" y="2127397"/>
            <a:ext cx="278969" cy="952823"/>
          </a:xfrm>
          <a:prstGeom prst="leftBrac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CFD2ABD-EDEB-437B-AAD4-EB80659D38C3}"/>
                  </a:ext>
                </a:extLst>
              </p:cNvPr>
              <p:cNvSpPr txBox="1"/>
              <p:nvPr/>
            </p:nvSpPr>
            <p:spPr>
              <a:xfrm>
                <a:off x="3434165" y="2696893"/>
                <a:ext cx="26889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Power factor Angle </a:t>
                </a:r>
                <a14:m>
                  <m:oMath xmlns:m="http://schemas.openxmlformats.org/officeDocument/2006/math">
                    <m:r>
                      <a: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m:rPr>
                        <m:sty m:val="p"/>
                      </m:rPr>
                      <a: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ϕ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CFD2ABD-EDEB-437B-AAD4-EB80659D3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165" y="2696893"/>
                <a:ext cx="2688956" cy="523220"/>
              </a:xfrm>
              <a:prstGeom prst="rect">
                <a:avLst/>
              </a:prstGeom>
              <a:blipFill>
                <a:blip r:embed="rId3"/>
                <a:stretch>
                  <a:fillRect l="-680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6BD604B5-6BEE-45A6-9A12-D14C741C4DE3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8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C128-6774-4F2F-9154-67D63CE3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CDE07F-E5AA-49C0-999F-5B251AA97D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current leads voltage,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pf is leading.</a:t>
                </a:r>
                <a:r>
                  <a:rPr lang="en-US" sz="2800" dirty="0">
                    <a:solidFill>
                      <a:srgbClr val="92D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current lags voltage,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then pf is lagging.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CDE07F-E5AA-49C0-999F-5B251AA97D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EA876-62FC-497A-B5ED-24B6CA99E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728983-D736-42D3-AE0C-5246A4F62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431" y="833933"/>
            <a:ext cx="2347993" cy="23992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328588-A493-45A6-ACD3-D907DB75E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556" y="3587047"/>
            <a:ext cx="2231757" cy="2089311"/>
          </a:xfrm>
          <a:prstGeom prst="rect">
            <a:avLst/>
          </a:prstGeom>
        </p:spPr>
      </p:pic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896701C-DC25-4FEC-9608-8B9C14E9D831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18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B38B-3A80-4BAE-9F4E-039B1F4B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5A11D1-3BA6-408E-B3C8-83D451F9FA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3146"/>
                <a:ext cx="8229600" cy="465761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Active Power (P)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		(Watts)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Reactive Power (Q) 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func>
                      <m:func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	(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 Power, S =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P+jQ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		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(Unit of S is usually VA, kVA)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S =</a:t>
                </a:r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   	      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 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	  	      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5A11D1-3BA6-408E-B3C8-83D451F9FA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3146"/>
                <a:ext cx="8229600" cy="4657613"/>
              </a:xfrm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AE022-917F-4EF2-882A-BBAEF9744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9B7630B-DC07-49A8-8719-32DF9142D2DA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39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ED148-71F4-4BAC-A0A1-5F8A2915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5DF689-D7F1-4C0B-A84A-2CADD90312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78408"/>
                <a:ext cx="8229600" cy="4636591"/>
              </a:xfrm>
            </p:spPr>
            <p:txBody>
              <a:bodyPr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Magnitude of Apparent Power: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real power, reactive power and apparent power can be represented as shown in the figure. The figure is called power triangle.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Power Triangle, we can get,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ϕ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ϕ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𝑝𝑓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5DF689-D7F1-4C0B-A84A-2CADD90312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78408"/>
                <a:ext cx="8229600" cy="4636591"/>
              </a:xfrm>
              <a:blipFill>
                <a:blip r:embed="rId2"/>
                <a:stretch>
                  <a:fillRect l="-1111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996A5-1324-412E-9C53-E9AF85830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F6BFB2-AE70-4E85-8088-F845EDE9B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196" y="3372614"/>
            <a:ext cx="2519608" cy="2037586"/>
          </a:xfrm>
          <a:prstGeom prst="rect">
            <a:avLst/>
          </a:prstGeom>
        </p:spPr>
      </p:pic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FDF6C0F-A63A-413F-9C2A-B98E9A5FA63F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180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FAC4-DAAC-48BA-8182-F2E9D2EA8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86A2EE-7CB3-4EBD-AD2C-3D950C9731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load draws 100kW with leading pf of 0.85. 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Q and S?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86A2EE-7CB3-4EBD-AD2C-3D950C9731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1C8D0-DED4-4EEB-A111-3B1BD3F3F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1FEB484-895F-4114-BA85-F1AB35A726DF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6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54640-DBE3-4E87-9AC0-E961A17A20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7E9AA-CA07-4BA9-B98A-545EEEB8A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4B8F47-B5A8-40A4-BCA2-80C707DFA6A4}"/>
              </a:ext>
            </a:extLst>
          </p:cNvPr>
          <p:cNvSpPr/>
          <p:nvPr/>
        </p:nvSpPr>
        <p:spPr>
          <a:xfrm>
            <a:off x="152400" y="152408"/>
            <a:ext cx="13292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8102E"/>
                </a:solidFill>
                <a:latin typeface="+mj-lt"/>
                <a:ea typeface="+mj-ea"/>
                <a:cs typeface="+mj-cs"/>
              </a:rPr>
              <a:t>Phasor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E4253D-C592-45E9-8442-339FD4E21D41}"/>
                  </a:ext>
                </a:extLst>
              </p:cNvPr>
              <p:cNvSpPr/>
              <p:nvPr/>
            </p:nvSpPr>
            <p:spPr>
              <a:xfrm>
                <a:off x="381000" y="1535638"/>
                <a:ext cx="5400675" cy="1523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Exponential Form: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 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2000" dirty="0">
                    <a:solidFill>
                      <a:schemeClr val="tx1"/>
                    </a:solidFill>
                  </a:rPr>
                  <a:t>		  where,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just"/>
                <a:r>
                  <a:rPr lang="en-US" sz="20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		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</a:t>
                </a:r>
              </a:p>
              <a:p>
                <a:pPr algn="just"/>
                <a:r>
                  <a:rPr lang="en-US" sz="2000" dirty="0">
                    <a:solidFill>
                      <a:schemeClr val="tx1"/>
                    </a:solidFill>
                  </a:rPr>
                  <a:t> 		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E4253D-C592-45E9-8442-339FD4E21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35638"/>
                <a:ext cx="5400675" cy="1523750"/>
              </a:xfrm>
              <a:prstGeom prst="rect">
                <a:avLst/>
              </a:prstGeom>
              <a:blipFill>
                <a:blip r:embed="rId2"/>
                <a:stretch>
                  <a:fillRect l="-1017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8466839-7D64-4DF9-BFEA-156E81490A19}"/>
                  </a:ext>
                </a:extLst>
              </p:cNvPr>
              <p:cNvSpPr/>
              <p:nvPr/>
            </p:nvSpPr>
            <p:spPr>
              <a:xfrm>
                <a:off x="487680" y="886681"/>
                <a:ext cx="81838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 Number: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𝒋𝒃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8466839-7D64-4DF9-BFEA-156E81490A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886681"/>
                <a:ext cx="8183880" cy="400110"/>
              </a:xfrm>
              <a:prstGeom prst="rect">
                <a:avLst/>
              </a:prstGeom>
              <a:blipFill>
                <a:blip r:embed="rId3"/>
                <a:stretch>
                  <a:fillRect l="-745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324F70-6692-41A4-92BB-7259BEDDA9A2}"/>
                  </a:ext>
                </a:extLst>
              </p:cNvPr>
              <p:cNvSpPr/>
              <p:nvPr/>
            </p:nvSpPr>
            <p:spPr>
              <a:xfrm>
                <a:off x="381000" y="3325831"/>
                <a:ext cx="8763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Polar Form: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∡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algn="just"/>
                <a:r>
                  <a:rPr lang="en-US" sz="2000" dirty="0"/>
                  <a:t>		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324F70-6692-41A4-92BB-7259BEDDA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25831"/>
                <a:ext cx="8763000" cy="707886"/>
              </a:xfrm>
              <a:prstGeom prst="rect">
                <a:avLst/>
              </a:prstGeom>
              <a:blipFill>
                <a:blip r:embed="rId4"/>
                <a:stretch>
                  <a:fillRect l="-626" t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704797D-4CFC-48F5-98D9-60A027DA29B3}"/>
                  </a:ext>
                </a:extLst>
              </p:cNvPr>
              <p:cNvSpPr/>
              <p:nvPr/>
            </p:nvSpPr>
            <p:spPr>
              <a:xfrm>
                <a:off x="381000" y="3914113"/>
                <a:ext cx="8763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Rectangular Form: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		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704797D-4CFC-48F5-98D9-60A027DA29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914113"/>
                <a:ext cx="8763000" cy="707886"/>
              </a:xfrm>
              <a:prstGeom prst="rect">
                <a:avLst/>
              </a:prstGeom>
              <a:blipFill>
                <a:blip r:embed="rId5"/>
                <a:stretch>
                  <a:fillRect l="-626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FF5FAF-F174-4FC4-A34B-F096BCCA848B}"/>
                  </a:ext>
                </a:extLst>
              </p:cNvPr>
              <p:cNvSpPr/>
              <p:nvPr/>
            </p:nvSpPr>
            <p:spPr>
              <a:xfrm>
                <a:off x="381000" y="4856338"/>
                <a:ext cx="8763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Conjugation: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𝑗𝑏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		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FF5FAF-F174-4FC4-A34B-F096BCCA8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56338"/>
                <a:ext cx="8763000" cy="707886"/>
              </a:xfrm>
              <a:prstGeom prst="rect">
                <a:avLst/>
              </a:prstGeom>
              <a:blipFill>
                <a:blip r:embed="rId6"/>
                <a:stretch>
                  <a:fillRect l="-765" t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C503951-D2C7-48CB-953D-AE4B9BC186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3330" y="1717801"/>
            <a:ext cx="3088230" cy="321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08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CFAC4-DAAC-48BA-8182-F2E9D2EA8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86A2EE-7CB3-4EBD-AD2C-3D950C9731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Q. A load draws 100kW with leading pf of 0.85. 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Q and S?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</a:p>
              <a:p>
                <a:pPr marL="0" indent="0">
                  <a:buNone/>
                </a:pPr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0.85</m:t>
                        </m:r>
                      </m:e>
                    </m:d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=−31.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4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Apparent Power (S)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</m:func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=117.6 </m:t>
                    </m:r>
                    <m:r>
                      <m:rPr>
                        <m:sty m:val="p"/>
                      </m:rP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Kva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Reactive Power (Q) =</a:t>
                </a:r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=−62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𝑘𝑉𝐴𝑟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 Power (S)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𝑗𝑄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=100−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62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86A2EE-7CB3-4EBD-AD2C-3D950C9731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1C8D0-DED4-4EEB-A111-3B1BD3F3F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A01343E-FBFA-4F74-B9E3-0937D5B8D66F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1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66C38-9198-40C5-A657-2BC36FED89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22888"/>
                <a:ext cx="8083658" cy="4768312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b="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Voltage Phasor: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e>
                    </m:func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e>
                    </m:func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 Power:  </a:t>
                </a:r>
              </a:p>
              <a:p>
                <a:pPr marL="457188" lvl="1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S =</a:t>
                </a:r>
                <a:r>
                  <a:rPr lang="en-US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marL="457188" lvl="1" indent="0">
                  <a:buNone/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𝑗𝑄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188" lvl="1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188" lvl="1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P is Real Power/ Active Power, Units – W, kW, </a:t>
                </a:r>
                <a:r>
                  <a:rPr lang="el-GR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377" lvl="2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Q is Reactive Power, Units –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kVAr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l-GR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VAr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S is Complex Power, Units – VA, kVA, </a:t>
                </a:r>
                <a:r>
                  <a:rPr lang="el-GR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va</a:t>
                </a:r>
                <a:endParaRPr lang="en-US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66C38-9198-40C5-A657-2BC36FED8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22888"/>
                <a:ext cx="8083658" cy="4768312"/>
              </a:xfrm>
              <a:blipFill>
                <a:blip r:embed="rId2"/>
                <a:stretch>
                  <a:fillRect l="-603" t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ACA39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ECD839-9EAD-418B-9826-1243089AB70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3326735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66C38-9198-40C5-A657-2BC36FED89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22888"/>
                <a:ext cx="8083658" cy="4768312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Power factor Angle: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factor (pf):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ϕ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(value ranges from 0 to 1)</a:t>
                </a:r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Leading pf: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current angle leads voltage angle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0).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Lagging pf: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current angle lags voltage angle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0).</a:t>
                </a:r>
                <a:endParaRPr lang="en-US" sz="24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66C38-9198-40C5-A657-2BC36FED8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22888"/>
                <a:ext cx="8083658" cy="4768312"/>
              </a:xfrm>
              <a:blipFill>
                <a:blip r:embed="rId2"/>
                <a:stretch>
                  <a:fillRect l="-603" t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ACA39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ECD839-9EAD-418B-9826-1243089AB70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7DE72-9D90-4F08-B03C-34777EBD864E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2141005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 IEEE 39-bus system used in the example.">
            <a:extLst>
              <a:ext uri="{FF2B5EF4-FFF2-40B4-BE49-F238E27FC236}">
                <a16:creationId xmlns:a16="http://schemas.microsoft.com/office/drawing/2014/main" id="{63A6D5D0-3525-45EA-8228-8A46ECEF6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1756" y="777869"/>
            <a:ext cx="5075695" cy="509598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le 3">
            <a:extLst>
              <a:ext uri="{FF2B5EF4-FFF2-40B4-BE49-F238E27FC236}">
                <a16:creationId xmlns:a16="http://schemas.microsoft.com/office/drawing/2014/main" id="{3220F119-C4AD-D530-305B-B8E1117FF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679425"/>
          </a:xfrm>
        </p:spPr>
        <p:txBody>
          <a:bodyPr/>
          <a:lstStyle/>
          <a:p>
            <a:r>
              <a:rPr lang="en-US" dirty="0"/>
              <a:t>39 – Bus Test System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4B5131-BD96-46C1-86F8-73C47B5A7CC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4780" y="1828800"/>
            <a:ext cx="844657" cy="201478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845B209-57B1-464F-9F31-C660FFE2C502}"/>
              </a:ext>
            </a:extLst>
          </p:cNvPr>
          <p:cNvSpPr txBox="1"/>
          <p:nvPr/>
        </p:nvSpPr>
        <p:spPr>
          <a:xfrm>
            <a:off x="751668" y="184561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48EBCD6-0F16-4432-8F5D-6C92B2D13558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4780" y="3546529"/>
            <a:ext cx="361627" cy="80074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EA70B1D-5999-4AF1-953C-84D5C7C37304}"/>
              </a:ext>
            </a:extLst>
          </p:cNvPr>
          <p:cNvSpPr txBox="1"/>
          <p:nvPr/>
        </p:nvSpPr>
        <p:spPr>
          <a:xfrm>
            <a:off x="1247614" y="3329738"/>
            <a:ext cx="87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P+jQ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2D731D3-9E05-4EFB-9175-FF02229FDAE9}"/>
              </a:ext>
            </a:extLst>
          </p:cNvPr>
          <p:cNvCxnSpPr>
            <a:cxnSpLocks/>
          </p:cNvCxnSpPr>
          <p:nvPr/>
        </p:nvCxnSpPr>
        <p:spPr bwMode="auto">
          <a:xfrm>
            <a:off x="2518475" y="1200268"/>
            <a:ext cx="340962" cy="357312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5AC5007-7254-45F5-9AA4-66F5311C7A87}"/>
              </a:ext>
            </a:extLst>
          </p:cNvPr>
          <p:cNvSpPr txBox="1"/>
          <p:nvPr/>
        </p:nvSpPr>
        <p:spPr>
          <a:xfrm>
            <a:off x="2234338" y="863950"/>
            <a:ext cx="62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F6445DD-809D-4C63-A0CF-5A9F59974FB4}"/>
              </a:ext>
            </a:extLst>
          </p:cNvPr>
          <p:cNvCxnSpPr>
            <a:cxnSpLocks/>
          </p:cNvCxnSpPr>
          <p:nvPr/>
        </p:nvCxnSpPr>
        <p:spPr bwMode="auto">
          <a:xfrm flipV="1">
            <a:off x="2231756" y="4566834"/>
            <a:ext cx="467532" cy="6715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71B245C-C1B6-4C94-9824-78A3881722F0}"/>
              </a:ext>
            </a:extLst>
          </p:cNvPr>
          <p:cNvSpPr txBox="1"/>
          <p:nvPr/>
        </p:nvSpPr>
        <p:spPr>
          <a:xfrm>
            <a:off x="1175286" y="4427065"/>
            <a:ext cx="1371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R+jX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34917C-02E4-4273-B260-E10F7C35B0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23</a:t>
            </a:fld>
            <a:endParaRPr lang="en-US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4A259DC4-1A1F-41E9-B6B5-69D214EC57DA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363665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EEE 118 bus test system ">
            <a:extLst>
              <a:ext uri="{FF2B5EF4-FFF2-40B4-BE49-F238E27FC236}">
                <a16:creationId xmlns:a16="http://schemas.microsoft.com/office/drawing/2014/main" id="{20BF2317-FC66-4731-8A5B-67AC8FCB0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627" y="831826"/>
            <a:ext cx="7024606" cy="51117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le 3">
            <a:extLst>
              <a:ext uri="{FF2B5EF4-FFF2-40B4-BE49-F238E27FC236}">
                <a16:creationId xmlns:a16="http://schemas.microsoft.com/office/drawing/2014/main" id="{3220F119-C4AD-D530-305B-B8E1117FF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62546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118 – Bus Test 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9C61B5-EFF6-451C-BF23-B74AA3F3A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9ADAAEC-7964-4114-B40C-ED093F2B5184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995170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6B5-495D-4B92-A4A7-43B2B47D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Example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449C16-EDC0-4D3D-AAA0-300C76FF9DD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9600" y="1295400"/>
                <a:ext cx="3733800" cy="4114800"/>
              </a:xfrm>
            </p:spPr>
            <p:txBody>
              <a:bodyPr wrap="square" anchor="t">
                <a:normAutofit/>
              </a:bodyPr>
              <a:lstStyle/>
              <a:p>
                <a:pPr marL="0" indent="0" algn="just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voltage source in the figure shown is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</a:t>
                </a:r>
              </a:p>
              <a:p>
                <a:pPr marL="0" indent="0" algn="just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18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∠30</m:t>
                      </m:r>
                      <m:r>
                        <m:rPr>
                          <m:nor/>
                        </m:rPr>
                        <a:rPr lang="en-US" sz="1800" baseline="30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90000"/>
                  </a:lnSpc>
                  <a:buNone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90000"/>
                  </a:lnSpc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449C16-EDC0-4D3D-AAA0-300C76FF9D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9600" y="1295400"/>
                <a:ext cx="3733800" cy="4114800"/>
              </a:xfrm>
              <a:blipFill>
                <a:blip r:embed="rId2"/>
                <a:stretch>
                  <a:fillRect l="-3263" r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9BFF1637-D17B-477E-BE8A-8468D742B79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ECpE Department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236DA0-A8A6-41FF-84B4-9BEACEBAF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2" y="1530373"/>
            <a:ext cx="3733800" cy="256504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104BD-2290-44DA-A51D-15C2440B6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26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68A8-45CA-4CCF-8EA3-373436BA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762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313031-72AA-4EA8-B64F-97490638E7B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549441" y="914400"/>
                <a:ext cx="4549427" cy="4745064"/>
              </a:xfrm>
            </p:spPr>
            <p:txBody>
              <a:bodyPr wrap="square" anchor="t">
                <a:norm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know,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∠</m:t>
                        </m:r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4+</m:t>
                        </m:r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16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−6.9</m:t>
                    </m:r>
                    <m:r>
                      <m:rPr>
                        <m:nor/>
                      </m:rPr>
                      <a:rPr lang="en-US" sz="16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m:rPr>
                        <m:nor/>
                      </m:rPr>
                      <a:rPr lang="en-US" sz="16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∗20</m:t>
                    </m:r>
                    <m:r>
                      <a:rPr lang="en-US" sz="16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6.9</m:t>
                    </m:r>
                    <m:r>
                      <m:rPr>
                        <m:nor/>
                      </m:rPr>
                      <a:rPr lang="en-US" sz="16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00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6.9</m:t>
                    </m:r>
                    <m:r>
                      <m:rPr>
                        <m:nor/>
                      </m:rPr>
                      <a:rPr lang="en-US" sz="16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00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6.9</m:t>
                    </m:r>
                    <m:r>
                      <m:rPr>
                        <m:nor/>
                      </m:rPr>
                      <a:rPr lang="en-US" sz="1600" baseline="30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 sz="1600" b="0" i="0" baseline="300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=1600</m:t>
                    </m:r>
                    <m:r>
                      <m:rPr>
                        <m:nor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nor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+ </m:t>
                    </m:r>
                    <m:r>
                      <m:rPr>
                        <m:nor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m:rPr>
                        <m:nor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1200 </m:t>
                    </m:r>
                    <m:r>
                      <m:rPr>
                        <m:nor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VAr</m:t>
                    </m:r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arctan</m:t>
                    </m:r>
                    <m:d>
                      <m:d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1200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1600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16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36.9</m:t>
                    </m:r>
                    <m:r>
                      <m:rPr>
                        <m:nor/>
                      </m:rPr>
                      <a:rPr lang="en-US" sz="1600" baseline="300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</m:t>
                    </m:r>
                  </m:oMath>
                </a14:m>
                <a:endParaRPr lang="en-US" sz="1600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</m:e>
                    </m:func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𝑝𝑓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=0.8 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lagging</m:t>
                    </m:r>
                    <m:r>
                      <a:rPr lang="en-US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.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=4∗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∠−6.9</m:t>
                      </m:r>
                      <m:r>
                        <m:rPr>
                          <m:nor/>
                        </m:rPr>
                        <a:rPr lang="en-US" sz="1600" baseline="30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∗2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∠6.9</m:t>
                      </m:r>
                      <m:r>
                        <m:rPr>
                          <m:nor/>
                        </m:rPr>
                        <a:rPr lang="en-US" sz="1600" baseline="30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</m:oMath>
                  </m:oMathPara>
                </a14:m>
                <a:endParaRPr lang="en-US" sz="1600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1600 </m:t>
                    </m:r>
                    <m:r>
                      <m:rPr>
                        <m:nor/>
                      </m:rP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d>
                      <m:dPr>
                        <m:begChr m:val="|"/>
                        <m:endChr m:val="|"/>
                        <m:ctrlP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.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∠−6.9</m:t>
                      </m:r>
                      <m:r>
                        <m:rPr>
                          <m:nor/>
                        </m:rPr>
                        <a:rPr lang="en-US" sz="1600" baseline="30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∗2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∠6.9</m:t>
                      </m:r>
                      <m:r>
                        <m:rPr>
                          <m:nor/>
                        </m:rPr>
                        <a:rPr lang="en-US" sz="1600" baseline="30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</m:oMath>
                  </m:oMathPara>
                </a14:m>
                <a:endParaRPr lang="en-US" sz="1600" baseline="30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1200 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𝑉𝐴𝑟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d>
                      <m:dPr>
                        <m:begChr m:val="|"/>
                        <m:endChr m:val="|"/>
                        <m:ctrlP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313031-72AA-4EA8-B64F-97490638E7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49441" y="914400"/>
                <a:ext cx="4549427" cy="4745064"/>
              </a:xfrm>
              <a:blipFill>
                <a:blip r:embed="rId2"/>
                <a:stretch>
                  <a:fillRect l="-670" t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4255DBA5-96D7-429A-B9C3-768D695479FE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3928CE-56A6-40FF-9067-B5D5C349E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869" y="1473200"/>
            <a:ext cx="3733800" cy="2565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23B20A-9341-48F8-B6D3-83DE85417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9854" y="2741568"/>
            <a:ext cx="1262287" cy="838422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4743F07F-8B38-4AFB-BA2D-EDB0DC4D7D91}"/>
              </a:ext>
            </a:extLst>
          </p:cNvPr>
          <p:cNvSpPr/>
          <p:nvPr/>
        </p:nvSpPr>
        <p:spPr bwMode="auto">
          <a:xfrm>
            <a:off x="3103344" y="3144524"/>
            <a:ext cx="396510" cy="142238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8D57C60-E35E-4F11-8493-A1C8C6FA3194}"/>
              </a:ext>
            </a:extLst>
          </p:cNvPr>
          <p:cNvSpPr/>
          <p:nvPr/>
        </p:nvSpPr>
        <p:spPr bwMode="auto">
          <a:xfrm>
            <a:off x="1828800" y="4641742"/>
            <a:ext cx="255722" cy="6974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1BF0B47-336D-46B4-8E1F-4994C410347E}"/>
              </a:ext>
            </a:extLst>
          </p:cNvPr>
          <p:cNvSpPr/>
          <p:nvPr/>
        </p:nvSpPr>
        <p:spPr bwMode="auto">
          <a:xfrm>
            <a:off x="1999281" y="5403742"/>
            <a:ext cx="255722" cy="6974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E8148-4488-4E51-BD9A-FD8717014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02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BE0-18A7-4C63-AACB-B5FB3F03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410FFD-A324-4EE6-ADB9-91E25694B7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6979"/>
                <a:ext cx="8229600" cy="49543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Notes:</a:t>
                </a:r>
              </a:p>
              <a:p>
                <a:pPr marL="0" indent="0">
                  <a:buNone/>
                </a:pPr>
                <a:endParaRPr lang="en-US" sz="24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Inductors only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consume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reactive power.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𝑖𝑛𝑑𝑢𝑐𝑡𝑜𝑟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𝑖𝑛𝑑𝑢𝑐𝑡𝑜𝑟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 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Capacitors only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generate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reactive power.</a:t>
                </a:r>
              </a:p>
              <a:p>
                <a:pPr marL="0" indent="0">
                  <a:buNone/>
                </a:pPr>
                <a:r>
                  <a:rPr lang="en-US" sz="2400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𝑐𝑎𝑝𝑎𝑐𝑖𝑡𝑜𝑟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𝑐𝑎𝑝𝑎𝑐𝑖𝑡𝑜𝑟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410FFD-A324-4EE6-ADB9-91E25694B7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6979"/>
                <a:ext cx="8229600" cy="4954370"/>
              </a:xfrm>
              <a:blipFill>
                <a:blip r:embed="rId2"/>
                <a:stretch>
                  <a:fillRect l="-1111" t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AED614A-939B-4E11-A1A4-DA99C03CA829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F9914-4936-48F5-904D-83C1AB947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42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BE0-18A7-4C63-AACB-B5FB3F03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0FFD-A324-4EE6-ADB9-91E25694B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6979"/>
            <a:ext cx="8229600" cy="938501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a load 100 kVA with pf=0.8 lagging, where as correct pf is 0.95 lagging. Find the value of reactive power that must be injected to maintain the correct pf.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AED614A-939B-4E11-A1A4-DA99C03CA829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F9914-4936-48F5-904D-83C1AB947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777B33-D65F-405F-99FA-1C220AA29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326" y="2473842"/>
            <a:ext cx="3763993" cy="199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88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BE0-18A7-4C63-AACB-B5FB3F03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0FFD-A324-4EE6-ADB9-91E25694B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6979"/>
            <a:ext cx="8229600" cy="938501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a load 100 kVA with pf=0.8 lagging, where as correct pf is 0.95 lagging. Find the value of reactive power that must be injected to maintain the correct pf.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AED614A-939B-4E11-A1A4-DA99C03CA829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F9914-4936-48F5-904D-83C1AB947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D0D4729-A05B-4513-B47F-EAEF1F5D1BB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208629"/>
                <a:ext cx="4549427" cy="3554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891" indent="-34289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8102E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6E6259"/>
                    </a:solidFill>
                    <a:latin typeface="+mn-lt"/>
                    <a:ea typeface="+mn-ea"/>
                    <a:cs typeface="+mn-cs"/>
                  </a:defRPr>
                </a:lvl1pPr>
                <a:lvl2pPr marL="742932" indent="-28574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8102E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6E6259"/>
                    </a:solidFill>
                    <a:latin typeface="+mn-lt"/>
                    <a:ea typeface="Geneva" charset="-128"/>
                  </a:defRPr>
                </a:lvl2pPr>
                <a:lvl3pPr marL="1142971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8102E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6E6259"/>
                    </a:solidFill>
                    <a:latin typeface="+mn-lt"/>
                    <a:ea typeface="Geneva" charset="-128"/>
                  </a:defRPr>
                </a:lvl3pPr>
                <a:lvl4pPr marL="1600160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8102E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6E6259"/>
                    </a:solidFill>
                    <a:latin typeface="+mn-lt"/>
                    <a:ea typeface="Geneva" charset="-128"/>
                  </a:defRPr>
                </a:lvl4pPr>
                <a:lvl5pPr marL="2057349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8102E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6E6259"/>
                    </a:solidFill>
                    <a:latin typeface="+mn-lt"/>
                    <a:ea typeface="Geneva" charset="-128"/>
                  </a:defRPr>
                </a:lvl5pPr>
                <a:lvl6pPr marL="2514537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E1126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7A6E67"/>
                    </a:solidFill>
                    <a:latin typeface="+mn-lt"/>
                    <a:ea typeface="Geneva" charset="-128"/>
                  </a:defRPr>
                </a:lvl6pPr>
                <a:lvl7pPr marL="2971726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E1126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7A6E67"/>
                    </a:solidFill>
                    <a:latin typeface="+mn-lt"/>
                    <a:ea typeface="Geneva" charset="-128"/>
                  </a:defRPr>
                </a:lvl7pPr>
                <a:lvl8pPr marL="3428914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E1126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7A6E67"/>
                    </a:solidFill>
                    <a:latin typeface="+mn-lt"/>
                    <a:ea typeface="Geneva" charset="-128"/>
                  </a:defRPr>
                </a:lvl8pPr>
                <a:lvl9pPr marL="3886103" indent="-228594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E1126"/>
                  </a:buClr>
                  <a:buSzPct val="80000"/>
                  <a:buFont typeface="Times" charset="0"/>
                  <a:buChar char="•"/>
                  <a:defRPr sz="2600">
                    <a:solidFill>
                      <a:srgbClr val="7A6E67"/>
                    </a:solidFill>
                    <a:latin typeface="+mn-lt"/>
                    <a:ea typeface="Geneva" charset="-128"/>
                  </a:defRPr>
                </a:lvl9pPr>
              </a:lstStyle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r>
                  <a:rPr lang="en-US" sz="20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:r>
                  <a:rPr lang="en-US" sz="2000" kern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P+jQ</a:t>
                </a:r>
                <a:r>
                  <a:rPr lang="en-US" sz="20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80+j60</a:t>
                </a: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𝑎𝑟𝑐</m:t>
                      </m:r>
                      <m:func>
                        <m:func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0.8</m:t>
                          </m:r>
                        </m:e>
                      </m:func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36.9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𝑎𝑟𝑐</m:t>
                      </m:r>
                      <m:func>
                        <m:func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0.95</m:t>
                          </m:r>
                        </m:e>
                      </m:func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18.2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sSup>
                            <m:sSupPr>
                              <m:ctrlPr>
                                <a:rPr lang="en-US" sz="2000" b="0" i="1" kern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kern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18.2</m:t>
                              </m:r>
                            </m:e>
                            <m:sup>
                              <m:r>
                                <a:rPr lang="en-US" sz="2000" b="0" i="1" kern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p>
                          </m:sSup>
                        </m:e>
                      </m:func>
                      <m:r>
                        <a:rPr lang="en-US" sz="20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60−</m:t>
                          </m:r>
                          <m: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𝑄𝑐𝑎𝑝</m:t>
                          </m:r>
                        </m:num>
                        <m:den>
                          <m: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US" sz="2000" b="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endParaRPr lang="en-US" sz="2000" b="0" i="1" kern="0" dirty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𝑐𝑎𝑝</m:t>
                          </m:r>
                        </m:sub>
                      </m:sSub>
                      <m:r>
                        <a:rPr lang="en-US" sz="2000" b="0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=33.7 </m:t>
                      </m:r>
                      <m:r>
                        <m:rPr>
                          <m:sty m:val="p"/>
                        </m:rPr>
                        <a:rPr lang="en-US" sz="2000" b="0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kVAr</m:t>
                      </m:r>
                    </m:oMath>
                  </m:oMathPara>
                </a14:m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90000"/>
                  </a:lnSpc>
                  <a:buFont typeface="Times" charset="0"/>
                  <a:buNone/>
                </a:pPr>
                <a:endParaRPr lang="en-US" sz="2000" kern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D0D4729-A05B-4513-B47F-EAEF1F5D1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208629"/>
                <a:ext cx="4549427" cy="3554630"/>
              </a:xfrm>
              <a:prstGeom prst="rect">
                <a:avLst/>
              </a:prstGeom>
              <a:blipFill>
                <a:blip r:embed="rId2"/>
                <a:stretch>
                  <a:fillRect l="-1340" t="-171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08777B33-D65F-405F-99FA-1C220AA29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627" y="1818346"/>
            <a:ext cx="2659380" cy="1473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6932A-B192-441B-8176-4A3FAD87A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24" y="3256819"/>
            <a:ext cx="2659380" cy="14737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21C571-3FB2-4D59-B8FF-04B2B28E4C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6627" y="4865097"/>
            <a:ext cx="2264229" cy="1126400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F8477BD4-07F7-41F6-A956-2335F8C074F1}"/>
              </a:ext>
            </a:extLst>
          </p:cNvPr>
          <p:cNvSpPr/>
          <p:nvPr/>
        </p:nvSpPr>
        <p:spPr bwMode="auto">
          <a:xfrm>
            <a:off x="2731913" y="5325427"/>
            <a:ext cx="2211437" cy="20573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8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4CA588-C8DD-4BE9-B968-78CD827C09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12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=(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    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			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4CA588-C8DD-4BE9-B968-78CD827C09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12"/>
                <a:ext cx="822960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A203BFB-2242-470B-80DB-F17F1CAE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44"/>
            <a:ext cx="8229600" cy="563563"/>
          </a:xfrm>
        </p:spPr>
        <p:txBody>
          <a:bodyPr>
            <a:normAutofit fontScale="90000"/>
          </a:bodyPr>
          <a:lstStyle/>
          <a:p>
            <a:r>
              <a:rPr lang="en-US" dirty="0"/>
              <a:t>Mathematical Operations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54640-DBE3-4E87-9AC0-E961A17A20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7E9AA-CA07-4BA9-B98A-545EEEB8A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67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Thank You!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4D65ED-8E60-4077-A162-D9374EB601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EcPE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A8D49-4401-4F77-B356-02B7195AA3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0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2FD20B-65B1-47E2-844E-1AF01E7C31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4277154"/>
                <a:ext cx="8229600" cy="136926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; </a:t>
                </a:r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w</a:t>
                </a:r>
                <a:r>
                  <a:rPr lang="en-US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here,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60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2FD20B-65B1-47E2-844E-1AF01E7C31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277154"/>
                <a:ext cx="8229600" cy="1369266"/>
              </a:xfrm>
              <a:blipFill>
                <a:blip r:embed="rId2"/>
                <a:stretch>
                  <a:fillRect l="-1333"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00A1F64-D5F2-4B18-B9DB-50450502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Time Domain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2D2B8-2F96-4F58-94CB-A3E90218C6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EcPE Department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96F83-8653-4C09-ADF3-E8BAF5AE5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4</a:t>
            </a:fld>
            <a:endParaRPr lang="en-US"/>
          </a:p>
        </p:txBody>
      </p:sp>
      <p:pic>
        <p:nvPicPr>
          <p:cNvPr id="14" name="Picture 13" descr="Chart, line chart&#10;&#10;Description automatically generated">
            <a:extLst>
              <a:ext uri="{FF2B5EF4-FFF2-40B4-BE49-F238E27FC236}">
                <a16:creationId xmlns:a16="http://schemas.microsoft.com/office/drawing/2014/main" id="{3D69C5D0-3403-4EA8-B190-7F8AD58CF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83" y="1096696"/>
            <a:ext cx="6161649" cy="300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4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3B07-A6F6-433E-8296-AAB67947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896386" cy="73875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dirty="0"/>
              <a:t>Domain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 Phasor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F59BB-6A0B-4CDE-A0C2-46D5C3E4B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8976"/>
            <a:ext cx="8105614" cy="46482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Phasor Domain Analysis for simplifying calculations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Assumption:  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frequency system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 Wave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6A386-C07B-4967-8131-17B7899D8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A810ED7-7508-443C-A525-A885483E5D9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5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2D98-294A-4D04-A0C6-D570CC10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6254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Domain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07A2D7-0B2C-4F43-AB87-0E320D4422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05169"/>
                <a:ext cx="8152108" cy="4505217"/>
              </a:xfrm>
            </p:spPr>
            <p:txBody>
              <a:bodyPr/>
              <a:lstStyle/>
              <a:p>
                <a:pPr algn="just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discussed in Lecture 1, the Time domain representation of voltage and current are,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Root Mean Square (RMS) of a sine signal is,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nary>
                          <m:nary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07A2D7-0B2C-4F43-AB87-0E320D4422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05169"/>
                <a:ext cx="8152108" cy="4505217"/>
              </a:xfrm>
              <a:blipFill>
                <a:blip r:embed="rId2"/>
                <a:stretch>
                  <a:fillRect l="-673" t="-1218" r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2ACD1-FFF5-44BB-B92D-2C9FFEAF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7EC1F01-184B-4247-90D8-456847345067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3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C7EC-D655-4C25-9902-C382B52A1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625475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2425A-27F1-4EB5-BC27-D5D7A975F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22350"/>
                <a:ext cx="8229600" cy="469265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sz="14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Re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[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Re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[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2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[For conversion of equation (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to (ii)]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As</a:t>
                </a:r>
                <a:r>
                  <a:rPr lang="en-US" sz="28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2425A-27F1-4EB5-BC27-D5D7A975F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22350"/>
                <a:ext cx="8229600" cy="4692650"/>
              </a:xfrm>
              <a:blipFill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FAD74-FB75-4A70-BC49-B3842E67A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BB3C0FFF-285C-4AB4-95C3-8F015D8D1EC8}"/>
              </a:ext>
            </a:extLst>
          </p:cNvPr>
          <p:cNvSpPr/>
          <p:nvPr/>
        </p:nvSpPr>
        <p:spPr bwMode="auto">
          <a:xfrm rot="16200000">
            <a:off x="3634674" y="4271176"/>
            <a:ext cx="278969" cy="1689315"/>
          </a:xfrm>
          <a:prstGeom prst="leftBrac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0B91C426-B4AD-41F4-96DD-BF558DEB8FE7}"/>
              </a:ext>
            </a:extLst>
          </p:cNvPr>
          <p:cNvSpPr/>
          <p:nvPr/>
        </p:nvSpPr>
        <p:spPr bwMode="auto">
          <a:xfrm rot="16200000">
            <a:off x="5806695" y="4284471"/>
            <a:ext cx="278969" cy="1689315"/>
          </a:xfrm>
          <a:prstGeom prst="leftBrac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F1982E-0201-415F-921A-E446D6A0546B}"/>
              </a:ext>
            </a:extLst>
          </p:cNvPr>
          <p:cNvSpPr txBox="1"/>
          <p:nvPr/>
        </p:nvSpPr>
        <p:spPr>
          <a:xfrm>
            <a:off x="3257224" y="5268613"/>
            <a:ext cx="103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 Part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71EFC5-E980-4C75-95CE-479813898C5C}"/>
              </a:ext>
            </a:extLst>
          </p:cNvPr>
          <p:cNvSpPr txBox="1"/>
          <p:nvPr/>
        </p:nvSpPr>
        <p:spPr>
          <a:xfrm>
            <a:off x="5219371" y="5268613"/>
            <a:ext cx="157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Imaginary Part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E406E2-A620-463A-BDA8-58FBC705973D}"/>
              </a:ext>
            </a:extLst>
          </p:cNvPr>
          <p:cNvSpPr txBox="1"/>
          <p:nvPr/>
        </p:nvSpPr>
        <p:spPr>
          <a:xfrm>
            <a:off x="4865176" y="1484362"/>
            <a:ext cx="303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……………………………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1799BA-3118-411C-8709-AEE30A7A1783}"/>
              </a:ext>
            </a:extLst>
          </p:cNvPr>
          <p:cNvSpPr txBox="1"/>
          <p:nvPr/>
        </p:nvSpPr>
        <p:spPr>
          <a:xfrm>
            <a:off x="5101522" y="2686395"/>
            <a:ext cx="303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………………..……….. (ii)</a:t>
            </a:r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1C4AE987-3B5C-48B2-8FB1-953BC3A211B3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7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Phasor Domain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66C38-9198-40C5-A657-2BC36FED89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165273"/>
                <a:ext cx="7620000" cy="411480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Voltage and Current can be represented in phasor domain as,</a:t>
                </a:r>
              </a:p>
              <a:p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func>
                      <m:func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e>
                    </m:func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sz="1000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func>
                      <m:func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</m:e>
                    </m:func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func>
                      <m:func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66C38-9198-40C5-A657-2BC36FED8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165273"/>
                <a:ext cx="7620000" cy="4114800"/>
              </a:xfrm>
              <a:blipFill>
                <a:blip r:embed="rId2"/>
                <a:stretch>
                  <a:fillRect l="-1440" t="-1333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E89E9-AFC7-4AC0-AD8C-EB3690386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EEE4B5-813F-4A2A-A91E-731A3A9CFC27}"/>
              </a:ext>
            </a:extLst>
          </p:cNvPr>
          <p:cNvGrpSpPr/>
          <p:nvPr/>
        </p:nvGrpSpPr>
        <p:grpSpPr>
          <a:xfrm>
            <a:off x="1383061" y="3634444"/>
            <a:ext cx="6559821" cy="632937"/>
            <a:chOff x="1344315" y="2340335"/>
            <a:chExt cx="6559821" cy="632937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2674059C-6DA3-449B-8994-13AE4FDEFD39}"/>
                </a:ext>
              </a:extLst>
            </p:cNvPr>
            <p:cNvSpPr/>
            <p:nvPr/>
          </p:nvSpPr>
          <p:spPr bwMode="auto">
            <a:xfrm rot="16200000">
              <a:off x="1832836" y="2003411"/>
              <a:ext cx="278969" cy="952823"/>
            </a:xfrm>
            <a:prstGeom prst="leftBrac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endParaRPr>
            </a:p>
          </p:txBody>
        </p:sp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5997F267-F980-4E8D-804E-4C3D04A415EB}"/>
                </a:ext>
              </a:extLst>
            </p:cNvPr>
            <p:cNvSpPr/>
            <p:nvPr/>
          </p:nvSpPr>
          <p:spPr bwMode="auto">
            <a:xfrm rot="16200000">
              <a:off x="3294843" y="2003410"/>
              <a:ext cx="278969" cy="952823"/>
            </a:xfrm>
            <a:prstGeom prst="leftBrac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endParaRPr>
            </a:p>
          </p:txBody>
        </p:sp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EF211011-A25E-486C-81C5-9DFC470154DB}"/>
                </a:ext>
              </a:extLst>
            </p:cNvPr>
            <p:cNvSpPr/>
            <p:nvPr/>
          </p:nvSpPr>
          <p:spPr bwMode="auto">
            <a:xfrm rot="16200000">
              <a:off x="6022545" y="737713"/>
              <a:ext cx="278969" cy="3484213"/>
            </a:xfrm>
            <a:prstGeom prst="leftBrac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D953D90-1A8A-443F-8B2A-92BB90C38AC2}"/>
                </a:ext>
              </a:extLst>
            </p:cNvPr>
            <p:cNvSpPr txBox="1"/>
            <p:nvPr/>
          </p:nvSpPr>
          <p:spPr>
            <a:xfrm>
              <a:off x="1344315" y="2549877"/>
              <a:ext cx="1339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rPr>
                <a:t>Exponential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B744AE-5D4E-4086-A3BC-5A40CE9FA258}"/>
                </a:ext>
              </a:extLst>
            </p:cNvPr>
            <p:cNvSpPr txBox="1"/>
            <p:nvPr/>
          </p:nvSpPr>
          <p:spPr>
            <a:xfrm>
              <a:off x="3148740" y="2603940"/>
              <a:ext cx="732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rPr>
                <a:t>Polar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DE07687-C4A9-46BB-B830-0C5580E227BE}"/>
                </a:ext>
              </a:extLst>
            </p:cNvPr>
            <p:cNvSpPr txBox="1"/>
            <p:nvPr/>
          </p:nvSpPr>
          <p:spPr>
            <a:xfrm>
              <a:off x="5546615" y="2573034"/>
              <a:ext cx="1339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nivers 67 CondensedBold"/>
                  <a:ea typeface="+mn-ea"/>
                  <a:cs typeface="+mn-cs"/>
                </a:rPr>
                <a:t>Rectangular</a:t>
              </a:r>
            </a:p>
          </p:txBody>
        </p:sp>
      </p:grp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3B803A8E-94C2-4B37-AB21-3966353DB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252559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D0A3-82BB-4B0B-8F6D-02A80D0F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144358" cy="681533"/>
          </a:xfrm>
        </p:spPr>
        <p:txBody>
          <a:bodyPr/>
          <a:lstStyle/>
          <a:p>
            <a:r>
              <a:rPr lang="en-US" dirty="0"/>
              <a:t>Representation of Electrical Components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57E4197-431F-491F-9C0D-ABEEB1C877B7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14579" y="2132069"/>
              <a:ext cx="8229600" cy="2284794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3640573556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58191384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374775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Component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Time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Phasor Domain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4147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Resistor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6498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Inductor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79504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Capacitor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  <m:nary>
                                  <m:nary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e>
                                </m:nary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(0)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b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a:rPr lang="en-US" b="0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44604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657E4197-431F-491F-9C0D-ABEEB1C877B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067106"/>
                  </p:ext>
                </p:extLst>
              </p:nvPr>
            </p:nvGraphicFramePr>
            <p:xfrm>
              <a:off x="414579" y="2132069"/>
              <a:ext cx="8229600" cy="2284794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3640573556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58191384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374775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Component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Time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Phasor Domain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4147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Resistor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2" t="-108197" r="-100443" b="-4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667" t="-108197" r="-667" b="-4196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6649878"/>
                      </a:ext>
                    </a:extLst>
                  </a:tr>
                  <a:tr h="613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Inductor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2" t="-125743" r="-100443" b="-153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667" t="-125743" r="-667" b="-1534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7950479"/>
                      </a:ext>
                    </a:extLst>
                  </a:tr>
                  <a:tr h="9291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Capacitor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2" t="-149020" r="-100443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667" t="-149020" r="-667" b="-1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4604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163AD-EB98-4452-85B5-B59D4AA74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CD839-9EAD-418B-9826-1243089AB7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CA39A"/>
                </a:solidFill>
                <a:effectLst/>
                <a:uLnTx/>
                <a:uFillTx/>
                <a:latin typeface="Univers 67 CondensedBol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ACA39A"/>
              </a:solidFill>
              <a:effectLst/>
              <a:uLnTx/>
              <a:uFillTx/>
              <a:latin typeface="Univers 67 CondensedBold"/>
              <a:ea typeface="+mn-ea"/>
              <a:cs typeface="+mn-cs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9E2A837-2BEE-40D9-8658-1F7D027973F2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65" charset="0"/>
              </a:rPr>
              <a:t>ECpE Department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0313"/>
      </p:ext>
    </p:extLst>
  </p:cSld>
  <p:clrMapOvr>
    <a:masterClrMapping/>
  </p:clrMapOvr>
</p:sld>
</file>

<file path=ppt/theme/theme1.xml><?xml version="1.0" encoding="utf-8"?>
<a:theme xmlns:a="http://schemas.openxmlformats.org/drawingml/2006/main" name="1_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8.EE653 Modeling Transformers</Template>
  <TotalTime>4186</TotalTime>
  <Words>1649</Words>
  <Application>Microsoft Macintosh PowerPoint</Application>
  <PresentationFormat>On-screen Show (4:3)</PresentationFormat>
  <Paragraphs>329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Univers 65</vt:lpstr>
      <vt:lpstr>Univers 67 CondensedBold</vt:lpstr>
      <vt:lpstr>Arial</vt:lpstr>
      <vt:lpstr>Calibri</vt:lpstr>
      <vt:lpstr>Cambria Math</vt:lpstr>
      <vt:lpstr>Times</vt:lpstr>
      <vt:lpstr>Times New Roman</vt:lpstr>
      <vt:lpstr>Wingdings</vt:lpstr>
      <vt:lpstr>1_PowerPoint</vt:lpstr>
      <vt:lpstr>Office Theme</vt:lpstr>
      <vt:lpstr>PowerPoint</vt:lpstr>
      <vt:lpstr>2_PowerPoint</vt:lpstr>
      <vt:lpstr>3_PowerPoint</vt:lpstr>
      <vt:lpstr>EE 303 Energy Systems and Power Electronics  Introduction to Power Basics</vt:lpstr>
      <vt:lpstr>PowerPoint Presentation</vt:lpstr>
      <vt:lpstr>Mathematical Operations</vt:lpstr>
      <vt:lpstr>Time Domain</vt:lpstr>
      <vt:lpstr>Time Domain VS  Phasor Domain</vt:lpstr>
      <vt:lpstr>Time Domain Representation</vt:lpstr>
      <vt:lpstr>Contd…</vt:lpstr>
      <vt:lpstr>Phasor Domain Representation</vt:lpstr>
      <vt:lpstr>Representation of Electrical Components</vt:lpstr>
      <vt:lpstr>Impedance</vt:lpstr>
      <vt:lpstr>Contd..</vt:lpstr>
      <vt:lpstr>Example 1: Find i(t)</vt:lpstr>
      <vt:lpstr>Solution</vt:lpstr>
      <vt:lpstr>Complex Power</vt:lpstr>
      <vt:lpstr>Contd…</vt:lpstr>
      <vt:lpstr>Contd…</vt:lpstr>
      <vt:lpstr>Contd…</vt:lpstr>
      <vt:lpstr>Contd…</vt:lpstr>
      <vt:lpstr>Example 2:</vt:lpstr>
      <vt:lpstr>Contd…</vt:lpstr>
      <vt:lpstr>Review</vt:lpstr>
      <vt:lpstr>Contd…</vt:lpstr>
      <vt:lpstr>39 – Bus Test System</vt:lpstr>
      <vt:lpstr>118 – Bus Test System</vt:lpstr>
      <vt:lpstr>Example 1:</vt:lpstr>
      <vt:lpstr>Solution</vt:lpstr>
      <vt:lpstr>Contd…</vt:lpstr>
      <vt:lpstr>Example 2:</vt:lpstr>
      <vt:lpstr>Example 2:</vt:lpstr>
      <vt:lpstr>Thank You!</vt:lpstr>
    </vt:vector>
  </TitlesOfParts>
  <Company>Iowa State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303</dc:title>
  <dc:creator>Tiwari, Prashant [E CPE]</dc:creator>
  <cp:lastModifiedBy>Wang, Zhaoyu [E CPE]</cp:lastModifiedBy>
  <cp:revision>10</cp:revision>
  <dcterms:created xsi:type="dcterms:W3CDTF">2022-08-31T19:25:32Z</dcterms:created>
  <dcterms:modified xsi:type="dcterms:W3CDTF">2022-12-28T01:38:34Z</dcterms:modified>
</cp:coreProperties>
</file>