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01" r:id="rId3"/>
    <p:sldMasterId id="2147483715" r:id="rId4"/>
    <p:sldMasterId id="2147483728" r:id="rId5"/>
  </p:sldMasterIdLst>
  <p:notesMasterIdLst>
    <p:notesMasterId r:id="rId91"/>
  </p:notesMasterIdLst>
  <p:sldIdLst>
    <p:sldId id="689" r:id="rId6"/>
    <p:sldId id="712" r:id="rId7"/>
    <p:sldId id="721" r:id="rId8"/>
    <p:sldId id="744" r:id="rId9"/>
    <p:sldId id="745" r:id="rId10"/>
    <p:sldId id="746" r:id="rId11"/>
    <p:sldId id="747" r:id="rId12"/>
    <p:sldId id="748" r:id="rId13"/>
    <p:sldId id="723" r:id="rId14"/>
    <p:sldId id="749" r:id="rId15"/>
    <p:sldId id="750" r:id="rId16"/>
    <p:sldId id="751" r:id="rId17"/>
    <p:sldId id="752" r:id="rId18"/>
    <p:sldId id="753" r:id="rId19"/>
    <p:sldId id="720" r:id="rId20"/>
    <p:sldId id="722" r:id="rId21"/>
    <p:sldId id="754" r:id="rId22"/>
    <p:sldId id="724" r:id="rId23"/>
    <p:sldId id="725" r:id="rId24"/>
    <p:sldId id="726" r:id="rId25"/>
    <p:sldId id="727" r:id="rId26"/>
    <p:sldId id="728" r:id="rId27"/>
    <p:sldId id="729" r:id="rId28"/>
    <p:sldId id="730" r:id="rId29"/>
    <p:sldId id="731" r:id="rId30"/>
    <p:sldId id="755" r:id="rId31"/>
    <p:sldId id="732" r:id="rId32"/>
    <p:sldId id="733" r:id="rId33"/>
    <p:sldId id="734" r:id="rId34"/>
    <p:sldId id="736" r:id="rId35"/>
    <p:sldId id="740" r:id="rId36"/>
    <p:sldId id="742" r:id="rId37"/>
    <p:sldId id="735" r:id="rId38"/>
    <p:sldId id="737" r:id="rId39"/>
    <p:sldId id="738" r:id="rId40"/>
    <p:sldId id="739" r:id="rId41"/>
    <p:sldId id="743" r:id="rId42"/>
    <p:sldId id="756" r:id="rId43"/>
    <p:sldId id="757" r:id="rId44"/>
    <p:sldId id="758" r:id="rId45"/>
    <p:sldId id="759" r:id="rId46"/>
    <p:sldId id="760" r:id="rId47"/>
    <p:sldId id="761" r:id="rId48"/>
    <p:sldId id="762" r:id="rId49"/>
    <p:sldId id="763" r:id="rId50"/>
    <p:sldId id="764" r:id="rId51"/>
    <p:sldId id="765" r:id="rId52"/>
    <p:sldId id="766" r:id="rId53"/>
    <p:sldId id="767" r:id="rId54"/>
    <p:sldId id="768" r:id="rId55"/>
    <p:sldId id="769" r:id="rId56"/>
    <p:sldId id="770" r:id="rId57"/>
    <p:sldId id="771" r:id="rId58"/>
    <p:sldId id="772" r:id="rId59"/>
    <p:sldId id="773" r:id="rId60"/>
    <p:sldId id="774" r:id="rId61"/>
    <p:sldId id="775" r:id="rId62"/>
    <p:sldId id="784" r:id="rId63"/>
    <p:sldId id="785" r:id="rId64"/>
    <p:sldId id="786" r:id="rId65"/>
    <p:sldId id="787" r:id="rId66"/>
    <p:sldId id="788" r:id="rId67"/>
    <p:sldId id="789" r:id="rId68"/>
    <p:sldId id="790" r:id="rId69"/>
    <p:sldId id="791" r:id="rId70"/>
    <p:sldId id="792" r:id="rId71"/>
    <p:sldId id="793" r:id="rId72"/>
    <p:sldId id="794" r:id="rId73"/>
    <p:sldId id="795" r:id="rId74"/>
    <p:sldId id="796" r:id="rId75"/>
    <p:sldId id="797" r:id="rId76"/>
    <p:sldId id="798" r:id="rId77"/>
    <p:sldId id="799" r:id="rId78"/>
    <p:sldId id="800" r:id="rId79"/>
    <p:sldId id="801" r:id="rId80"/>
    <p:sldId id="802" r:id="rId81"/>
    <p:sldId id="776" r:id="rId82"/>
    <p:sldId id="777" r:id="rId83"/>
    <p:sldId id="778" r:id="rId84"/>
    <p:sldId id="779" r:id="rId85"/>
    <p:sldId id="780" r:id="rId86"/>
    <p:sldId id="781" r:id="rId87"/>
    <p:sldId id="782" r:id="rId88"/>
    <p:sldId id="783" r:id="rId89"/>
    <p:sldId id="420"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15" autoAdjust="0"/>
  </p:normalViewPr>
  <p:slideViewPr>
    <p:cSldViewPr snapToGrid="0">
      <p:cViewPr varScale="1">
        <p:scale>
          <a:sx n="106" d="100"/>
          <a:sy n="106" d="100"/>
        </p:scale>
        <p:origin x="16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23C6A-2A86-4FCE-A8E1-1B5793059322}" type="datetimeFigureOut">
              <a:rPr lang="en-US" smtClean="0"/>
              <a:t>12/27/22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ACB29-CE5D-4FF7-B93A-FCCBB7976A81}" type="slidenum">
              <a:rPr lang="en-US" smtClean="0"/>
              <a:t>‹#›</a:t>
            </a:fld>
            <a:endParaRPr lang="en-US"/>
          </a:p>
        </p:txBody>
      </p:sp>
    </p:spTree>
    <p:extLst>
      <p:ext uri="{BB962C8B-B14F-4D97-AF65-F5344CB8AC3E}">
        <p14:creationId xmlns:p14="http://schemas.microsoft.com/office/powerpoint/2010/main" val="171881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
        <p:nvSpPr>
          <p:cNvPr id="11" name="Footer Placeholder 5">
            <a:extLst>
              <a:ext uri="{FF2B5EF4-FFF2-40B4-BE49-F238E27FC236}">
                <a16:creationId xmlns:a16="http://schemas.microsoft.com/office/drawing/2014/main" id="{57A101D3-5B5B-404C-86B5-A9ECFA3F90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065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3C5C05BE-91EC-424B-BDDF-A5BBF43236ED}"/>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949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BE44171A-D710-419F-A38C-658EB98E4548}"/>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66730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9788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1106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1533"/>
          </a:xfrm>
        </p:spPr>
        <p:txBody>
          <a:bodyPr/>
          <a:lstStyle/>
          <a:p>
            <a:r>
              <a:rPr lang="en-US"/>
              <a:t>Click to edit Master title style</a:t>
            </a:r>
          </a:p>
        </p:txBody>
      </p:sp>
      <p:sp>
        <p:nvSpPr>
          <p:cNvPr id="3" name="Content Placeholder 2"/>
          <p:cNvSpPr>
            <a:spLocks noGrp="1"/>
          </p:cNvSpPr>
          <p:nvPr>
            <p:ph idx="1"/>
          </p:nvPr>
        </p:nvSpPr>
        <p:spPr>
          <a:xfrm>
            <a:off x="457200" y="1078409"/>
            <a:ext cx="8229600" cy="4532350"/>
          </a:xfrm>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Footer Placeholder 3">
            <a:extLst>
              <a:ext uri="{FF2B5EF4-FFF2-40B4-BE49-F238E27FC236}">
                <a16:creationId xmlns:a16="http://schemas.microsoft.com/office/drawing/2014/main" id="{4A267911-9D32-4245-9C69-BE2137452343}"/>
              </a:ext>
            </a:extLst>
          </p:cNvPr>
          <p:cNvSpPr>
            <a:spLocks noGrp="1"/>
          </p:cNvSpPr>
          <p:nvPr>
            <p:ph type="ftr" sz="quarter" idx="11"/>
          </p:nvPr>
        </p:nvSpPr>
        <p:spPr>
          <a:xfrm>
            <a:off x="7014754" y="6315100"/>
            <a:ext cx="1672046" cy="365125"/>
          </a:xfrm>
          <a:prstGeom prst="rect">
            <a:avLst/>
          </a:prstGeom>
        </p:spPr>
        <p:txBody>
          <a:bodyPr/>
          <a:lstStyle/>
          <a:p>
            <a:endParaRPr lang="en-US" dirty="0"/>
          </a:p>
        </p:txBody>
      </p:sp>
    </p:spTree>
    <p:extLst>
      <p:ext uri="{BB962C8B-B14F-4D97-AF65-F5344CB8AC3E}">
        <p14:creationId xmlns:p14="http://schemas.microsoft.com/office/powerpoint/2010/main" val="161902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2195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249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771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252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197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207A367F-5FFC-40A7-85E6-95349361110A}"/>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41640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8612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6642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7141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9140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5978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41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2386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51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660446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8806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F4CED1CD-8D01-4D64-B11E-59191BBD4B59}"/>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558192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97411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Tree>
    <p:extLst>
      <p:ext uri="{BB962C8B-B14F-4D97-AF65-F5344CB8AC3E}">
        <p14:creationId xmlns:p14="http://schemas.microsoft.com/office/powerpoint/2010/main" val="1897695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6657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27884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38392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681882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71871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28346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34502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a:xfrm>
            <a:off x="7239000" y="6270658"/>
            <a:ext cx="16764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a:xfrm>
            <a:off x="6781800" y="5730883"/>
            <a:ext cx="2133600" cy="365125"/>
          </a:xfrm>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4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Footer Placeholder 5">
            <a:extLst>
              <a:ext uri="{FF2B5EF4-FFF2-40B4-BE49-F238E27FC236}">
                <a16:creationId xmlns:a16="http://schemas.microsoft.com/office/drawing/2014/main" id="{C86AF06F-4C34-475D-B977-DD9D31BB78AB}"/>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22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302383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8773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2202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72440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59105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30920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58178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30088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10078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0167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9" name="Footer Placeholder 5">
            <a:extLst>
              <a:ext uri="{FF2B5EF4-FFF2-40B4-BE49-F238E27FC236}">
                <a16:creationId xmlns:a16="http://schemas.microsoft.com/office/drawing/2014/main" id="{6B3B233D-9F78-482E-BBE8-8749A51531F0}"/>
              </a:ext>
            </a:extLst>
          </p:cNvPr>
          <p:cNvSpPr>
            <a:spLocks noGrp="1"/>
          </p:cNvSpPr>
          <p:nvPr>
            <p:ph type="ftr" sz="quarter" idx="11"/>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420324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40687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448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931DA9A3-348C-4877-96CB-DF5CB5EB1E6A}"/>
              </a:ext>
            </a:extLst>
          </p:cNvPr>
          <p:cNvSpPr>
            <a:spLocks noGrp="1"/>
          </p:cNvSpPr>
          <p:nvPr>
            <p:ph type="sldNum" sz="quarter" idx="16"/>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278867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707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004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423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32721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0774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07087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030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Footer Placeholder 5">
            <a:extLst>
              <a:ext uri="{FF2B5EF4-FFF2-40B4-BE49-F238E27FC236}">
                <a16:creationId xmlns:a16="http://schemas.microsoft.com/office/drawing/2014/main" id="{AAD6C0C3-4332-4DDE-B5E3-C032167C475C}"/>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923810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192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046429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602553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5F0F8-316E-4812-960B-DC541F9A27A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B86812F-05BA-4576-BE8F-45E4EBFB0C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CEB855-9BB9-47E9-B163-875B69A14693}"/>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460457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3D31C-36C1-45E5-94F6-62F75B93768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A570DA5-6840-4A23-B068-10AEDA2F5F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10C918-D125-4B89-A9BF-4EF7591C1477}"/>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360058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Footer Placeholder 5">
            <a:extLst>
              <a:ext uri="{FF2B5EF4-FFF2-40B4-BE49-F238E27FC236}">
                <a16:creationId xmlns:a16="http://schemas.microsoft.com/office/drawing/2014/main" id="{28227C8D-E78D-4060-994B-163F10BA25E6}"/>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739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6314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A79183B6-188D-4063-97F0-A41039E0D7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33587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6"/>
          <a:srcRect b="38235"/>
          <a:stretch>
            <a:fillRect/>
          </a:stretch>
        </p:blipFill>
        <p:spPr bwMode="auto">
          <a:xfrm>
            <a:off x="533400" y="6365933"/>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2954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2" r:id="rId12"/>
    <p:sldLayoutId id="2147483743" r:id="rId13"/>
    <p:sldLayoutId id="2147483744" r:id="rId14"/>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77"/>
            <a:ext cx="3200400" cy="263473"/>
          </a:xfrm>
          <a:prstGeom prst="rect">
            <a:avLst/>
          </a:prstGeom>
          <a:noFill/>
          <a:ln w="9525">
            <a:noFill/>
            <a:miter lim="800000"/>
            <a:headEnd/>
            <a:tailEnd/>
          </a:ln>
        </p:spPr>
      </p:pic>
      <p:sp>
        <p:nvSpPr>
          <p:cNvPr id="10" name="Slide Number Placeholder 3"/>
          <p:cNvSpPr txBox="1">
            <a:spLocks/>
          </p:cNvSpPr>
          <p:nvPr/>
        </p:nvSpPr>
        <p:spPr>
          <a:xfrm>
            <a:off x="6580682" y="5899846"/>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Footer Placeholder 5">
            <a:extLst>
              <a:ext uri="{FF2B5EF4-FFF2-40B4-BE49-F238E27FC236}">
                <a16:creationId xmlns:a16="http://schemas.microsoft.com/office/drawing/2014/main" id="{F4F22F74-DC61-463D-81E3-435942D44689}"/>
              </a:ext>
            </a:extLst>
          </p:cNvPr>
          <p:cNvSpPr txBox="1">
            <a:spLocks/>
          </p:cNvSpPr>
          <p:nvPr userDrawn="1"/>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Tree>
    <p:extLst>
      <p:ext uri="{BB962C8B-B14F-4D97-AF65-F5344CB8AC3E}">
        <p14:creationId xmlns:p14="http://schemas.microsoft.com/office/powerpoint/2010/main" val="10430499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hf hdr="0" ftr="0" dt="0"/>
  <p:txStyles>
    <p:titleStyle>
      <a:lvl1pPr algn="ctr" defTabSz="914377"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91" indent="-342891"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32" indent="-28574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71"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60"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349"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35"/>
            <a:ext cx="3200400" cy="263473"/>
          </a:xfrm>
          <a:prstGeom prst="rect">
            <a:avLst/>
          </a:prstGeom>
          <a:noFill/>
          <a:ln w="9525">
            <a:noFill/>
            <a:miter lim="800000"/>
            <a:headEnd/>
            <a:tailEnd/>
          </a:ln>
        </p:spPr>
      </p:pic>
      <p:sp>
        <p:nvSpPr>
          <p:cNvPr id="11" name="Footer Placeholder 5">
            <a:extLst>
              <a:ext uri="{FF2B5EF4-FFF2-40B4-BE49-F238E27FC236}">
                <a16:creationId xmlns:a16="http://schemas.microsoft.com/office/drawing/2014/main" id="{F1ECC371-4845-4E90-A587-71C15542E734}"/>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85901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4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14"/>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9697954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78" algn="l" rtl="0" eaLnBrk="1" fontAlgn="base" hangingPunct="1">
        <a:spcBef>
          <a:spcPct val="0"/>
        </a:spcBef>
        <a:spcAft>
          <a:spcPct val="0"/>
        </a:spcAft>
        <a:defRPr sz="3500">
          <a:solidFill>
            <a:srgbClr val="CE1126"/>
          </a:solidFill>
          <a:latin typeface="Univers 67 CondensedBold" charset="0"/>
        </a:defRPr>
      </a:lvl6pPr>
      <a:lvl7pPr marL="914354" algn="l" rtl="0" eaLnBrk="1" fontAlgn="base" hangingPunct="1">
        <a:spcBef>
          <a:spcPct val="0"/>
        </a:spcBef>
        <a:spcAft>
          <a:spcPct val="0"/>
        </a:spcAft>
        <a:defRPr sz="3500">
          <a:solidFill>
            <a:srgbClr val="CE1126"/>
          </a:solidFill>
          <a:latin typeface="Univers 67 CondensedBold" charset="0"/>
        </a:defRPr>
      </a:lvl7pPr>
      <a:lvl8pPr marL="1371532" algn="l" rtl="0" eaLnBrk="1" fontAlgn="base" hangingPunct="1">
        <a:spcBef>
          <a:spcPct val="0"/>
        </a:spcBef>
        <a:spcAft>
          <a:spcPct val="0"/>
        </a:spcAft>
        <a:defRPr sz="3500">
          <a:solidFill>
            <a:srgbClr val="CE1126"/>
          </a:solidFill>
          <a:latin typeface="Univers 67 CondensedBold" charset="0"/>
        </a:defRPr>
      </a:lvl8pPr>
      <a:lvl9pPr marL="1828709" algn="l" rtl="0" eaLnBrk="1" fontAlgn="base" hangingPunct="1">
        <a:spcBef>
          <a:spcPct val="0"/>
        </a:spcBef>
        <a:spcAft>
          <a:spcPct val="0"/>
        </a:spcAft>
        <a:defRPr sz="3500">
          <a:solidFill>
            <a:srgbClr val="CE1126"/>
          </a:solidFill>
          <a:latin typeface="Univers 67 CondensedBold" charset="0"/>
        </a:defRPr>
      </a:lvl9pPr>
    </p:titleStyle>
    <p:bodyStyle>
      <a:lvl1pPr marL="342882" indent="-3428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13" indent="-28573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42"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20"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98"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474"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652"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829"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006"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85"/>
            <a:ext cx="3200400" cy="263473"/>
          </a:xfrm>
          <a:prstGeom prst="rect">
            <a:avLst/>
          </a:prstGeom>
          <a:noFill/>
          <a:ln w="9525">
            <a:noFill/>
            <a:miter lim="800000"/>
            <a:headEnd/>
            <a:tailEnd/>
          </a:ln>
        </p:spPr>
      </p:pic>
      <p:sp>
        <p:nvSpPr>
          <p:cNvPr id="9" name="Footer Placeholder 5">
            <a:extLst>
              <a:ext uri="{FF2B5EF4-FFF2-40B4-BE49-F238E27FC236}">
                <a16:creationId xmlns:a16="http://schemas.microsoft.com/office/drawing/2014/main" id="{F598C0BE-DBD3-42CE-9226-4C3F4FACC6CF}"/>
              </a:ext>
            </a:extLst>
          </p:cNvPr>
          <p:cNvSpPr txBox="1">
            <a:spLocks/>
          </p:cNvSpPr>
          <p:nvPr/>
        </p:nvSpPr>
        <p:spPr>
          <a:xfrm>
            <a:off x="5715000" y="6315114"/>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err="1"/>
              <a:t>ECpE</a:t>
            </a:r>
            <a:r>
              <a:rPr lang="en-US" altLang="zh-CN" sz="1600" dirty="0"/>
              <a:t> Department</a:t>
            </a:r>
            <a:endParaRPr lang="en-US" sz="1600" dirty="0"/>
          </a:p>
        </p:txBody>
      </p:sp>
      <p:sp>
        <p:nvSpPr>
          <p:cNvPr id="10" name="Slide Number Placeholder 3"/>
          <p:cNvSpPr txBox="1">
            <a:spLocks/>
          </p:cNvSpPr>
          <p:nvPr/>
        </p:nvSpPr>
        <p:spPr>
          <a:xfrm>
            <a:off x="6580682" y="5899854"/>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8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ctr" defTabSz="914354"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82" indent="-342882"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13" indent="-285737"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42"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20"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298"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NUL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32.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NUL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5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NUL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NUL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NUL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NUL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NUL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NUL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NULL"/></Relationships>
</file>

<file path=ppt/slides/_rels/slide7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NULL"/></Relationships>
</file>

<file path=ppt/slides/_rels/slide7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NULL"/></Relationships>
</file>

<file path=ppt/slides/_rels/slide8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987" y="2206572"/>
            <a:ext cx="7840851" cy="1606656"/>
          </a:xfrm>
        </p:spPr>
        <p:txBody>
          <a:bodyPr>
            <a:normAutofit/>
          </a:bodyPr>
          <a:lstStyle/>
          <a:p>
            <a:pPr algn="ctr"/>
            <a:r>
              <a:rPr lang="en-US" sz="3200" dirty="0"/>
              <a:t>EE 303 Energy Systems and Power Electronics</a:t>
            </a:r>
            <a:br>
              <a:rPr lang="en-US" sz="3200" dirty="0"/>
            </a:br>
            <a:br>
              <a:rPr lang="en-US" sz="3200"/>
            </a:br>
            <a:r>
              <a:rPr lang="en-US" sz="3200"/>
              <a:t>Three </a:t>
            </a:r>
            <a:r>
              <a:rPr lang="en-US" sz="3200" dirty="0"/>
              <a:t>Phase Systems</a:t>
            </a:r>
          </a:p>
        </p:txBody>
      </p:sp>
      <p:sp>
        <p:nvSpPr>
          <p:cNvPr id="3" name="Subtitle 2"/>
          <p:cNvSpPr>
            <a:spLocks noGrp="1"/>
          </p:cNvSpPr>
          <p:nvPr>
            <p:ph type="subTitle" idx="1"/>
          </p:nvPr>
        </p:nvSpPr>
        <p:spPr>
          <a:xfrm>
            <a:off x="468313" y="4267200"/>
            <a:ext cx="8458200" cy="1752600"/>
          </a:xfrm>
        </p:spPr>
        <p:txBody>
          <a:bodyPr>
            <a:normAutofit lnSpcReduction="10000"/>
          </a:bodyPr>
          <a:lstStyle/>
          <a:p>
            <a:pPr algn="ctr"/>
            <a:r>
              <a:rPr lang="en-US" dirty="0">
                <a:solidFill>
                  <a:schemeClr val="tx1"/>
                </a:solidFill>
              </a:rPr>
              <a:t>GRA: Prashant Tiwari</a:t>
            </a:r>
          </a:p>
          <a:p>
            <a:pPr algn="ctr"/>
            <a:r>
              <a:rPr lang="en-US" dirty="0">
                <a:solidFill>
                  <a:schemeClr val="tx1"/>
                </a:solidFill>
              </a:rPr>
              <a:t>Advisor: 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7807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Connection of Three-Phase Circuits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860156"/>
            <a:ext cx="8458200" cy="3457844"/>
          </a:xfrm>
        </p:spPr>
        <p:txBody>
          <a:bodyPr/>
          <a:lstStyle/>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generator is connected to the load via the three-wire transmission circuit.</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This simple power circuit is divided into three distinct parts: source, load, and three-wire circuit. The three-wire circuit is called three-phase transmission line.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currents in the transmission line conductors are called line currents. The voltages of the transmission line are classified by two variables: (1) line-to-neutral (line-to-ground) voltage and (2) line-to-line voltage</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line-to-ground voltage is also called phase voltage or phase-to-ground voltage. The phase voltage is the voltage between any line and the ground (or neutral).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voltage between any two lines is the line-to-line voltage.</a:t>
            </a:r>
          </a:p>
        </p:txBody>
      </p:sp>
      <p:pic>
        <p:nvPicPr>
          <p:cNvPr id="6" name="Picture 5">
            <a:extLst>
              <a:ext uri="{FF2B5EF4-FFF2-40B4-BE49-F238E27FC236}">
                <a16:creationId xmlns:a16="http://schemas.microsoft.com/office/drawing/2014/main" id="{3363F580-A5E5-4334-B2D8-581F6AE99E8D}"/>
              </a:ext>
            </a:extLst>
          </p:cNvPr>
          <p:cNvPicPr>
            <a:picLocks noChangeAspect="1"/>
          </p:cNvPicPr>
          <p:nvPr/>
        </p:nvPicPr>
        <p:blipFill>
          <a:blip r:embed="rId2"/>
          <a:stretch>
            <a:fillRect/>
          </a:stretch>
        </p:blipFill>
        <p:spPr>
          <a:xfrm>
            <a:off x="2384379" y="4198046"/>
            <a:ext cx="4375241" cy="1799798"/>
          </a:xfrm>
          <a:prstGeom prst="rect">
            <a:avLst/>
          </a:prstGeom>
        </p:spPr>
      </p:pic>
    </p:spTree>
    <p:extLst>
      <p:ext uri="{BB962C8B-B14F-4D97-AF65-F5344CB8AC3E}">
        <p14:creationId xmlns:p14="http://schemas.microsoft.com/office/powerpoint/2010/main" val="359707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Main Components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949056"/>
                <a:ext cx="8458200" cy="1799798"/>
              </a:xfrm>
            </p:spPr>
            <p:txBody>
              <a:bodyPr/>
              <a:lstStyle/>
              <a:p>
                <a:pPr marL="0" marR="0" indent="0">
                  <a:spcBef>
                    <a:spcPts val="0"/>
                  </a:spcBef>
                  <a:spcAft>
                    <a:spcPts val="1200"/>
                  </a:spcAf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balanced 3-phase system has:</a:t>
                </a:r>
              </a:p>
              <a:p>
                <a:pPr>
                  <a:spcBef>
                    <a:spcPts val="0"/>
                  </a:spcBef>
                  <a:spcAft>
                    <a:spcPts val="600"/>
                  </a:spcAft>
                  <a:tabLst>
                    <a:tab pos="457200" algn="l"/>
                  </a:tabLs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hree sinusoidal voltage sources with equal magnitude, but with an angle shift of </a:t>
                </a:r>
                <a14:m>
                  <m:oMath xmlns:m="http://schemas.openxmlformats.org/officeDocument/2006/math">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spcBef>
                    <a:spcPts val="0"/>
                  </a:spcBef>
                  <a:spcAft>
                    <a:spcPts val="600"/>
                  </a:spcAft>
                  <a:tabLst>
                    <a:tab pos="457200" algn="l"/>
                  </a:tabLs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equal loads on each phase.</a:t>
                </a:r>
              </a:p>
              <a:p>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equal impedance on the lines connecting the sources to the loads</a:t>
                </a: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79F46D65-E40E-4762-AA69-9C12BB6D39B9}"/>
                  </a:ext>
                </a:extLst>
              </p:cNvPr>
              <p:cNvSpPr>
                <a:spLocks noGrp="1" noRot="1" noChangeAspect="1" noMove="1" noResize="1" noEditPoints="1" noAdjustHandles="1" noChangeArrowheads="1" noChangeShapeType="1" noTextEdit="1"/>
              </p:cNvSpPr>
              <p:nvPr>
                <p:ph idx="1"/>
              </p:nvPr>
            </p:nvSpPr>
            <p:spPr>
              <a:xfrm>
                <a:off x="457200" y="949056"/>
                <a:ext cx="8458200" cy="1799798"/>
              </a:xfrm>
              <a:blipFill>
                <a:blip r:embed="rId2"/>
                <a:stretch>
                  <a:fillRect l="-576" t="-2034" b="-678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3022203-6866-44EE-9111-4ED59B23B0EB}"/>
              </a:ext>
            </a:extLst>
          </p:cNvPr>
          <p:cNvPicPr>
            <a:picLocks noChangeAspect="1"/>
          </p:cNvPicPr>
          <p:nvPr/>
        </p:nvPicPr>
        <p:blipFill>
          <a:blip r:embed="rId3"/>
          <a:stretch>
            <a:fillRect/>
          </a:stretch>
        </p:blipFill>
        <p:spPr>
          <a:xfrm>
            <a:off x="1904287" y="3009229"/>
            <a:ext cx="5189484" cy="2807684"/>
          </a:xfrm>
          <a:prstGeom prst="rect">
            <a:avLst/>
          </a:prstGeom>
        </p:spPr>
      </p:pic>
    </p:spTree>
    <p:extLst>
      <p:ext uri="{BB962C8B-B14F-4D97-AF65-F5344CB8AC3E}">
        <p14:creationId xmlns:p14="http://schemas.microsoft.com/office/powerpoint/2010/main" val="192551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3-Phase Voltage Source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949056"/>
            <a:ext cx="8458200" cy="1799798"/>
          </a:xfrm>
        </p:spPr>
        <p:txBody>
          <a:bodyPr/>
          <a:lstStyle/>
          <a:p>
            <a:pPr marL="0" marR="0" indent="0">
              <a:spcBef>
                <a:spcPts val="0"/>
              </a:spcBef>
              <a:spcAft>
                <a:spcPts val="1200"/>
              </a:spcAft>
              <a:buNone/>
            </a:pPr>
            <a:r>
              <a:rPr lang="en-US" sz="1800" dirty="0">
                <a:solidFill>
                  <a:schemeClr val="tx1"/>
                </a:solidFill>
                <a:latin typeface="Times New Roman" panose="02020603050405020304" pitchFamily="18" charset="0"/>
                <a:cs typeface="Times New Roman" panose="02020603050405020304" pitchFamily="18" charset="0"/>
              </a:rPr>
              <a:t>We have two type of 3-Phase voltage source:</a:t>
            </a:r>
          </a:p>
          <a:p>
            <a:pPr lvl="1">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Y- Connected</a:t>
            </a:r>
          </a:p>
          <a:p>
            <a:pPr lvl="1">
              <a:spcBef>
                <a:spcPts val="0"/>
              </a:spcBef>
              <a:spcAft>
                <a:spcPts val="1200"/>
              </a:spcAft>
            </a:pPr>
            <a:r>
              <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𝚫- Connected</a:t>
            </a: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BB1A2E1-459B-4BDD-80A3-C63E723CCD86}"/>
              </a:ext>
            </a:extLst>
          </p:cNvPr>
          <p:cNvPicPr>
            <a:picLocks noChangeAspect="1"/>
          </p:cNvPicPr>
          <p:nvPr/>
        </p:nvPicPr>
        <p:blipFill>
          <a:blip r:embed="rId2"/>
          <a:stretch>
            <a:fillRect/>
          </a:stretch>
        </p:blipFill>
        <p:spPr>
          <a:xfrm>
            <a:off x="425558" y="2449518"/>
            <a:ext cx="8115300" cy="3448050"/>
          </a:xfrm>
          <a:prstGeom prst="rect">
            <a:avLst/>
          </a:prstGeom>
        </p:spPr>
      </p:pic>
    </p:spTree>
    <p:extLst>
      <p:ext uri="{BB962C8B-B14F-4D97-AF65-F5344CB8AC3E}">
        <p14:creationId xmlns:p14="http://schemas.microsoft.com/office/powerpoint/2010/main" val="256054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Y- Connected Voltage Source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1384300"/>
                <a:ext cx="3873500" cy="384810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𝑎𝑛</m:t>
                          </m:r>
                        </m:sub>
                      </m:sSub>
                      <m:r>
                        <a:rPr lang="en-US" sz="1800" i="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𝑉</m:t>
                      </m:r>
                      <m:r>
                        <a:rPr lang="en-US" sz="1800" i="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𝛼</m:t>
                      </m:r>
                    </m:oMath>
                  </m:oMathPara>
                </a14:m>
                <a:endParaRPr lang="en-US" sz="18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𝑏𝑚</m:t>
                          </m:r>
                        </m:sub>
                      </m:sSub>
                      <m:r>
                        <a:rPr lang="en-US" sz="1800" i="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𝑉</m:t>
                      </m:r>
                      <m:r>
                        <a:rPr lang="en-US" sz="1800" i="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𝛼</m:t>
                      </m:r>
                      <m:r>
                        <a:rPr lang="en-US" sz="1800" i="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0">
                              <a:solidFill>
                                <a:schemeClr val="tx1"/>
                              </a:solidFill>
                              <a:latin typeface="Cambria Math" panose="02040503050406030204" pitchFamily="18" charset="0"/>
                            </a:rPr>
                            <m:t>120</m:t>
                          </m:r>
                        </m:e>
                        <m:sup>
                          <m:r>
                            <a:rPr lang="en-US" sz="1800" i="0">
                              <a:solidFill>
                                <a:schemeClr val="tx1"/>
                              </a:solidFill>
                              <a:latin typeface="Cambria Math" panose="02040503050406030204" pitchFamily="18" charset="0"/>
                            </a:rPr>
                            <m:t>∘</m:t>
                          </m:r>
                        </m:sup>
                      </m:sSup>
                    </m:oMath>
                  </m:oMathPara>
                </a14:m>
                <a:endParaRPr lang="en-US" sz="18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𝑐𝑛</m:t>
                          </m:r>
                        </m:sub>
                      </m:sSub>
                      <m:r>
                        <a:rPr lang="en-US" sz="1800" i="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𝑉</m:t>
                      </m:r>
                      <m:r>
                        <a:rPr lang="en-US" sz="1800" i="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𝛼</m:t>
                      </m:r>
                      <m:r>
                        <a:rPr lang="en-US" sz="1800" i="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0">
                              <a:solidFill>
                                <a:schemeClr val="tx1"/>
                              </a:solidFill>
                              <a:latin typeface="Cambria Math" panose="02040503050406030204" pitchFamily="18" charset="0"/>
                            </a:rPr>
                            <m:t>240</m:t>
                          </m:r>
                        </m:e>
                        <m:sup>
                          <m:r>
                            <a:rPr lang="en-US" sz="1800" i="0">
                              <a:solidFill>
                                <a:schemeClr val="tx1"/>
                              </a:solidFill>
                              <a:latin typeface="Cambria Math" panose="02040503050406030204" pitchFamily="18" charset="0"/>
                            </a:rPr>
                            <m:t>∘</m:t>
                          </m:r>
                        </m:sup>
                      </m:sSup>
                    </m:oMath>
                  </m:oMathPara>
                </a14:m>
                <a:endParaRPr lang="en-US" sz="18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lgn="ctr">
                  <a:spcBef>
                    <a:spcPts val="0"/>
                  </a:spcBef>
                  <a:spcAft>
                    <a:spcPts val="1200"/>
                  </a:spcAft>
                  <a:buNone/>
                </a:pPr>
                <a:r>
                  <a:rPr lang="en-US" sz="1800" dirty="0">
                    <a:solidFill>
                      <a:schemeClr val="tx1"/>
                    </a:solidFill>
                    <a:latin typeface="Times New Roman" panose="02020603050405020304" pitchFamily="18" charset="0"/>
                    <a:cs typeface="Times New Roman" panose="02020603050405020304" pitchFamily="18" charset="0"/>
                  </a:rPr>
                  <a:t>Positive Sequence Voltage Source</a:t>
                </a:r>
              </a:p>
              <a:p>
                <a:pPr marL="0" marR="0" indent="0">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spcBef>
                    <a:spcPts val="0"/>
                  </a:spcBef>
                  <a:spcAft>
                    <a:spcPts val="1200"/>
                  </a:spcAft>
                  <a:buNone/>
                </a:pPr>
                <a:r>
                  <a:rPr lang="en-US" sz="1800" dirty="0">
                    <a:solidFill>
                      <a:schemeClr val="tx1"/>
                    </a:solidFill>
                    <a:latin typeface="Times New Roman" panose="02020603050405020304" pitchFamily="18" charset="0"/>
                    <a:cs typeface="Times New Roman" panose="02020603050405020304" pitchFamily="18" charset="0"/>
                  </a:rPr>
                  <a:t>Note: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𝑉</m:t>
                      </m:r>
                      <m:r>
                        <a:rPr lang="en-US" sz="1800" b="0" i="1" smtClean="0">
                          <a:solidFill>
                            <a:schemeClr val="tx1"/>
                          </a:solidFill>
                          <a:latin typeface="Cambria Math" panose="02040503050406030204" pitchFamily="18" charset="0"/>
                        </a:rPr>
                        <m:t>=</m:t>
                      </m:r>
                      <m:f>
                        <m:fPr>
                          <m:ctrlPr>
                            <a:rPr lang="en-US" sz="1800" b="0" i="1" smtClean="0">
                              <a:solidFill>
                                <a:schemeClr val="tx1"/>
                              </a:solidFill>
                              <a:latin typeface="Cambria Math" panose="02040503050406030204" pitchFamily="18" charset="0"/>
                            </a:rPr>
                          </m:ctrlPr>
                        </m:fPr>
                        <m:num>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𝑉</m:t>
                              </m:r>
                            </m:e>
                            <m:sub>
                              <m:r>
                                <a:rPr lang="en-US" sz="1800" b="0" i="1" smtClean="0">
                                  <a:solidFill>
                                    <a:schemeClr val="tx1"/>
                                  </a:solidFill>
                                  <a:latin typeface="Cambria Math" panose="02040503050406030204" pitchFamily="18" charset="0"/>
                                </a:rPr>
                                <m:t>𝑚𝑎𝑥</m:t>
                              </m:r>
                            </m:sub>
                          </m:sSub>
                        </m:num>
                        <m:den>
                          <m:rad>
                            <m:radPr>
                              <m:degHide m:val="on"/>
                              <m:ctrlPr>
                                <a:rPr lang="en-US" sz="1800" b="0" i="1" smtClean="0">
                                  <a:solidFill>
                                    <a:schemeClr val="tx1"/>
                                  </a:solidFill>
                                  <a:latin typeface="Cambria Math" panose="02040503050406030204" pitchFamily="18" charset="0"/>
                                </a:rPr>
                              </m:ctrlPr>
                            </m:radPr>
                            <m:deg/>
                            <m:e>
                              <m:r>
                                <a:rPr lang="en-US" sz="1800" b="0" i="1" smtClean="0">
                                  <a:solidFill>
                                    <a:schemeClr val="tx1"/>
                                  </a:solidFill>
                                  <a:latin typeface="Cambria Math" panose="02040503050406030204" pitchFamily="18" charset="0"/>
                                </a:rPr>
                                <m:t>2</m:t>
                              </m:r>
                            </m:e>
                          </m:rad>
                          <m:r>
                            <a:rPr lang="en-US" sz="1800" b="0" i="1" smtClean="0">
                              <a:solidFill>
                                <a:schemeClr val="tx1"/>
                              </a:solidFill>
                              <a:latin typeface="Cambria Math" panose="02040503050406030204" pitchFamily="18" charset="0"/>
                            </a:rPr>
                            <m:t> </m:t>
                          </m:r>
                        </m:den>
                      </m:f>
                    </m:oMath>
                  </m:oMathPara>
                </a14:m>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79F46D65-E40E-4762-AA69-9C12BB6D39B9}"/>
                  </a:ext>
                </a:extLst>
              </p:cNvPr>
              <p:cNvSpPr>
                <a:spLocks noGrp="1" noRot="1" noChangeAspect="1" noMove="1" noResize="1" noEditPoints="1" noAdjustHandles="1" noChangeArrowheads="1" noChangeShapeType="1" noTextEdit="1"/>
              </p:cNvSpPr>
              <p:nvPr>
                <p:ph idx="1"/>
              </p:nvPr>
            </p:nvSpPr>
            <p:spPr>
              <a:xfrm>
                <a:off x="457200" y="1384300"/>
                <a:ext cx="3873500" cy="3848100"/>
              </a:xfrm>
              <a:blipFill>
                <a:blip r:embed="rId2"/>
                <a:stretch>
                  <a:fillRect l="-126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A1A042E1-5980-4F7F-B3A9-AE0599FA179A}"/>
              </a:ext>
            </a:extLst>
          </p:cNvPr>
          <p:cNvGrpSpPr/>
          <p:nvPr/>
        </p:nvGrpSpPr>
        <p:grpSpPr>
          <a:xfrm>
            <a:off x="5699306" y="560907"/>
            <a:ext cx="2987494" cy="3448050"/>
            <a:chOff x="2488532" y="1255382"/>
            <a:chExt cx="2987494" cy="3448050"/>
          </a:xfrm>
        </p:grpSpPr>
        <p:pic>
          <p:nvPicPr>
            <p:cNvPr id="6" name="Picture 5">
              <a:extLst>
                <a:ext uri="{FF2B5EF4-FFF2-40B4-BE49-F238E27FC236}">
                  <a16:creationId xmlns:a16="http://schemas.microsoft.com/office/drawing/2014/main" id="{B050FCCF-DB23-4C23-9661-8B484C48947B}"/>
                </a:ext>
              </a:extLst>
            </p:cNvPr>
            <p:cNvPicPr>
              <a:picLocks noChangeAspect="1"/>
            </p:cNvPicPr>
            <p:nvPr/>
          </p:nvPicPr>
          <p:blipFill rotWithShape="1">
            <a:blip r:embed="rId3"/>
            <a:srcRect l="9744" r="53443"/>
            <a:stretch/>
          </p:blipFill>
          <p:spPr>
            <a:xfrm>
              <a:off x="2488532" y="1255382"/>
              <a:ext cx="2987494" cy="3448050"/>
            </a:xfrm>
            <a:prstGeom prst="rect">
              <a:avLst/>
            </a:prstGeom>
            <a:solidFill>
              <a:schemeClr val="accent1">
                <a:alpha val="0"/>
              </a:schemeClr>
            </a:solidFill>
          </p:spPr>
        </p:pic>
        <p:pic>
          <p:nvPicPr>
            <p:cNvPr id="12" name="Picture 11">
              <a:extLst>
                <a:ext uri="{FF2B5EF4-FFF2-40B4-BE49-F238E27FC236}">
                  <a16:creationId xmlns:a16="http://schemas.microsoft.com/office/drawing/2014/main" id="{FD37356E-766B-4C43-A315-A0C01BF3EAF3}"/>
                </a:ext>
              </a:extLst>
            </p:cNvPr>
            <p:cNvPicPr>
              <a:picLocks noChangeAspect="1"/>
            </p:cNvPicPr>
            <p:nvPr/>
          </p:nvPicPr>
          <p:blipFill>
            <a:blip r:embed="rId4"/>
            <a:stretch>
              <a:fillRect/>
            </a:stretch>
          </p:blipFill>
          <p:spPr>
            <a:xfrm>
              <a:off x="2679700" y="2806834"/>
              <a:ext cx="511175" cy="596371"/>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414436-CCA2-4472-B750-86C06038F427}"/>
                  </a:ext>
                </a:extLst>
              </p:cNvPr>
              <p:cNvSpPr txBox="1"/>
              <p:nvPr/>
            </p:nvSpPr>
            <p:spPr>
              <a:xfrm>
                <a:off x="5702302" y="4126444"/>
                <a:ext cx="3441698" cy="1231106"/>
              </a:xfrm>
              <a:prstGeom prst="rect">
                <a:avLst/>
              </a:prstGeom>
              <a:noFill/>
            </p:spPr>
            <p:txBody>
              <a:bodyPr wrap="square">
                <a:spAutoFit/>
              </a:bodyPr>
              <a:lstStyle/>
              <a:p>
                <a:pPr marL="0" marR="0" indent="0">
                  <a:spcBef>
                    <a:spcPts val="0"/>
                  </a:spcBef>
                  <a:spcAft>
                    <a:spcPts val="1200"/>
                  </a:spcAft>
                  <a:buNone/>
                </a:pPr>
                <a14:m>
                  <m:oMath xmlns:m="http://schemas.openxmlformats.org/officeDocument/2006/math">
                    <m:sSub>
                      <m:sSubPr>
                        <m:ctrlP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𝑎</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1800" b="0" i="1" smtClean="0">
                        <a:effectLst/>
                        <a:latin typeface="Cambria Math" panose="02040503050406030204" pitchFamily="18" charset="0"/>
                        <a:ea typeface="Cambria Math" panose="02040503050406030204" pitchFamily="18" charset="0"/>
                        <a:cs typeface="Times New Roman" panose="02020603050405020304" pitchFamily="18" charset="0"/>
                      </a:rPr>
                      <m:t>α</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a:t>
                </a:r>
              </a:p>
              <a:p>
                <a:pPr marL="0" indent="0">
                  <a:spcBef>
                    <a:spcPts val="0"/>
                  </a:spcBef>
                  <a:spcAft>
                    <a:spcPts val="1200"/>
                  </a:spcAft>
                  <a:buNone/>
                </a:pPr>
                <a14:m>
                  <m:oMath xmlns:m="http://schemas.openxmlformats.org/officeDocument/2006/math">
                    <m:sSub>
                      <m:sSubPr>
                        <m:ctrlP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𝑏𝑛</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1800" b="0" i="1" smtClean="0">
                        <a:effectLst/>
                        <a:latin typeface="Cambria Math" panose="02040503050406030204" pitchFamily="18" charset="0"/>
                        <a:ea typeface="Cambria Math" panose="02040503050406030204" pitchFamily="18" charset="0"/>
                        <a:cs typeface="Times New Roman" panose="02020603050405020304" pitchFamily="18" charset="0"/>
                      </a:rPr>
                      <m:t>α</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120</m:t>
                        </m:r>
                      </m:e>
                      <m:sup>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𝑜</m:t>
                        </m:r>
                      </m:sup>
                    </m:s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a:t>
                </a:r>
              </a:p>
              <a:p>
                <a:pPr marL="0" indent="0">
                  <a:spcBef>
                    <a:spcPts val="0"/>
                  </a:spcBef>
                  <a:spcAft>
                    <a:spcPts val="1200"/>
                  </a:spcAft>
                  <a:buNone/>
                </a:pPr>
                <a14:m>
                  <m:oMath xmlns:m="http://schemas.openxmlformats.org/officeDocument/2006/math">
                    <m:sSub>
                      <m:sSubPr>
                        <m:ctrlP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𝑐𝑛</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1800" b="0" i="1" smtClean="0">
                        <a:effectLst/>
                        <a:latin typeface="Cambria Math" panose="02040503050406030204" pitchFamily="18" charset="0"/>
                        <a:ea typeface="Cambria Math" panose="02040503050406030204" pitchFamily="18" charset="0"/>
                        <a:cs typeface="Times New Roman" panose="02020603050405020304" pitchFamily="18" charset="0"/>
                      </a:rPr>
                      <m:t>α</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240</m:t>
                        </m:r>
                      </m:e>
                      <m:sup>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𝑜</m:t>
                        </m:r>
                      </m:sup>
                    </m:s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5" name="TextBox 14">
                <a:extLst>
                  <a:ext uri="{FF2B5EF4-FFF2-40B4-BE49-F238E27FC236}">
                    <a16:creationId xmlns:a16="http://schemas.microsoft.com/office/drawing/2014/main" id="{7F414436-CCA2-4472-B750-86C06038F427}"/>
                  </a:ext>
                </a:extLst>
              </p:cNvPr>
              <p:cNvSpPr txBox="1">
                <a:spLocks noRot="1" noChangeAspect="1" noMove="1" noResize="1" noEditPoints="1" noAdjustHandles="1" noChangeArrowheads="1" noChangeShapeType="1" noTextEdit="1"/>
              </p:cNvSpPr>
              <p:nvPr/>
            </p:nvSpPr>
            <p:spPr>
              <a:xfrm>
                <a:off x="5702302" y="4126444"/>
                <a:ext cx="3441698" cy="1231106"/>
              </a:xfrm>
              <a:prstGeom prst="rect">
                <a:avLst/>
              </a:prstGeom>
              <a:blipFill>
                <a:blip r:embed="rId5"/>
                <a:stretch>
                  <a:fillRect b="-3465"/>
                </a:stretch>
              </a:blipFill>
            </p:spPr>
            <p:txBody>
              <a:bodyPr/>
              <a:lstStyle/>
              <a:p>
                <a:r>
                  <a:rPr lang="en-US">
                    <a:noFill/>
                  </a:rPr>
                  <a:t> </a:t>
                </a:r>
              </a:p>
            </p:txBody>
          </p:sp>
        </mc:Fallback>
      </mc:AlternateContent>
    </p:spTree>
    <p:extLst>
      <p:ext uri="{BB962C8B-B14F-4D97-AF65-F5344CB8AC3E}">
        <p14:creationId xmlns:p14="http://schemas.microsoft.com/office/powerpoint/2010/main" val="406408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5FF49-B660-4F26-9A0C-392ADD6A6988}"/>
              </a:ext>
            </a:extLst>
          </p:cNvPr>
          <p:cNvSpPr>
            <a:spLocks noGrp="1"/>
          </p:cNvSpPr>
          <p:nvPr>
            <p:ph type="sldNum" sz="quarter" idx="4"/>
          </p:nvPr>
        </p:nvSpPr>
        <p:spPr/>
        <p:txBody>
          <a:bodyPr/>
          <a:lstStyle/>
          <a:p>
            <a:fld id="{7CECD839-9EAD-418B-9826-1243089AB703}" type="slidenum">
              <a:rPr lang="en-US" smtClean="0"/>
              <a:t>14</a:t>
            </a:fld>
            <a:endParaRPr lang="en-US"/>
          </a:p>
        </p:txBody>
      </p:sp>
      <p:sp>
        <p:nvSpPr>
          <p:cNvPr id="4" name="TextBox 3">
            <a:extLst>
              <a:ext uri="{FF2B5EF4-FFF2-40B4-BE49-F238E27FC236}">
                <a16:creationId xmlns:a16="http://schemas.microsoft.com/office/drawing/2014/main" id="{564376C4-0404-48B3-9E7C-DE4EA04C650E}"/>
              </a:ext>
            </a:extLst>
          </p:cNvPr>
          <p:cNvSpPr txBox="1"/>
          <p:nvPr/>
        </p:nvSpPr>
        <p:spPr>
          <a:xfrm>
            <a:off x="1421126" y="2557237"/>
            <a:ext cx="650415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Pictures of Generators and Transformers</a:t>
            </a:r>
          </a:p>
        </p:txBody>
      </p:sp>
      <p:sp>
        <p:nvSpPr>
          <p:cNvPr id="5" name="Footer Placeholder 5">
            <a:extLst>
              <a:ext uri="{FF2B5EF4-FFF2-40B4-BE49-F238E27FC236}">
                <a16:creationId xmlns:a16="http://schemas.microsoft.com/office/drawing/2014/main" id="{48754F03-FADE-4636-B27B-6C65D041B2E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124839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7B0C2F-3D0B-4647-A704-B62E1DFD63EC}"/>
              </a:ext>
            </a:extLst>
          </p:cNvPr>
          <p:cNvSpPr>
            <a:spLocks noGrp="1"/>
          </p:cNvSpPr>
          <p:nvPr>
            <p:ph type="sldNum" sz="quarter" idx="4"/>
          </p:nvPr>
        </p:nvSpPr>
        <p:spPr/>
        <p:txBody>
          <a:bodyPr/>
          <a:lstStyle/>
          <a:p>
            <a:fld id="{7CECD839-9EAD-418B-9826-1243089AB703}" type="slidenum">
              <a:rPr lang="en-US" smtClean="0"/>
              <a:t>15</a:t>
            </a:fld>
            <a:endParaRPr lang="en-US"/>
          </a:p>
        </p:txBody>
      </p:sp>
      <p:pic>
        <p:nvPicPr>
          <p:cNvPr id="6" name="Content Placeholder 5">
            <a:extLst>
              <a:ext uri="{FF2B5EF4-FFF2-40B4-BE49-F238E27FC236}">
                <a16:creationId xmlns:a16="http://schemas.microsoft.com/office/drawing/2014/main" id="{4B87D12A-F02B-4569-82FB-33B927E1F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926" y="599189"/>
            <a:ext cx="6554329" cy="5214293"/>
          </a:xfrm>
          <a:prstGeom prst="rect">
            <a:avLst/>
          </a:prstGeom>
        </p:spPr>
      </p:pic>
      <p:sp>
        <p:nvSpPr>
          <p:cNvPr id="7" name="Footer Placeholder 5">
            <a:extLst>
              <a:ext uri="{FF2B5EF4-FFF2-40B4-BE49-F238E27FC236}">
                <a16:creationId xmlns:a16="http://schemas.microsoft.com/office/drawing/2014/main" id="{2F1270A7-8DAF-44BE-8AB3-6C13CAE01722}"/>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110109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F7DBFE0-AC68-4D9D-B2B5-5A37B5400ECA}"/>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2279626" y="1323291"/>
            <a:ext cx="6864374" cy="3687153"/>
          </a:xfrm>
          <a:prstGeom prst="rect">
            <a:avLst/>
          </a:prstGeom>
          <a:effectLst>
            <a:reflection stA="0" endPos="65000" dist="50800" dir="5400000" sy="-100000" algn="bl" rotWithShape="0"/>
          </a:effectLst>
        </p:spPr>
      </p:pic>
      <p:sp>
        <p:nvSpPr>
          <p:cNvPr id="4" name="Slide Number Placeholder 3">
            <a:extLst>
              <a:ext uri="{FF2B5EF4-FFF2-40B4-BE49-F238E27FC236}">
                <a16:creationId xmlns:a16="http://schemas.microsoft.com/office/drawing/2014/main" id="{847B0C2F-3D0B-4647-A704-B62E1DFD63EC}"/>
              </a:ext>
            </a:extLst>
          </p:cNvPr>
          <p:cNvSpPr>
            <a:spLocks noGrp="1"/>
          </p:cNvSpPr>
          <p:nvPr>
            <p:ph type="sldNum" sz="quarter" idx="4"/>
          </p:nvPr>
        </p:nvSpPr>
        <p:spPr/>
        <p:txBody>
          <a:bodyPr/>
          <a:lstStyle/>
          <a:p>
            <a:fld id="{7CECD839-9EAD-418B-9826-1243089AB703}" type="slidenum">
              <a:rPr lang="en-US" smtClean="0"/>
              <a:t>16</a:t>
            </a:fld>
            <a:endParaRPr lang="en-US"/>
          </a:p>
        </p:txBody>
      </p:sp>
      <p:pic>
        <p:nvPicPr>
          <p:cNvPr id="7" name="Picture 6">
            <a:extLst>
              <a:ext uri="{FF2B5EF4-FFF2-40B4-BE49-F238E27FC236}">
                <a16:creationId xmlns:a16="http://schemas.microsoft.com/office/drawing/2014/main" id="{F28E07AE-EA88-46D4-9BAB-DEAEBD4229E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719532"/>
            <a:ext cx="3235569" cy="2894672"/>
          </a:xfrm>
          <a:prstGeom prst="rect">
            <a:avLst/>
          </a:prstGeom>
          <a:effectLst>
            <a:reflection stA="0" endPos="65000" dist="50800" dir="5400000" sy="-100000" algn="bl" rotWithShape="0"/>
          </a:effectLst>
        </p:spPr>
      </p:pic>
      <p:sp>
        <p:nvSpPr>
          <p:cNvPr id="11" name="Footer Placeholder 5">
            <a:extLst>
              <a:ext uri="{FF2B5EF4-FFF2-40B4-BE49-F238E27FC236}">
                <a16:creationId xmlns:a16="http://schemas.microsoft.com/office/drawing/2014/main" id="{CFB15B7A-76B0-4FF6-B9AD-231C99F4D143}"/>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117430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7B0C2F-3D0B-4647-A704-B62E1DFD63EC}"/>
              </a:ext>
            </a:extLst>
          </p:cNvPr>
          <p:cNvSpPr>
            <a:spLocks noGrp="1"/>
          </p:cNvSpPr>
          <p:nvPr>
            <p:ph type="sldNum" sz="quarter" idx="4"/>
          </p:nvPr>
        </p:nvSpPr>
        <p:spPr/>
        <p:txBody>
          <a:bodyPr/>
          <a:lstStyle/>
          <a:p>
            <a:fld id="{7CECD839-9EAD-418B-9826-1243089AB703}" type="slidenum">
              <a:rPr lang="en-US" smtClean="0"/>
              <a:t>17</a:t>
            </a:fld>
            <a:endParaRPr lang="en-US"/>
          </a:p>
        </p:txBody>
      </p:sp>
      <p:pic>
        <p:nvPicPr>
          <p:cNvPr id="9" name="Picture 8">
            <a:extLst>
              <a:ext uri="{FF2B5EF4-FFF2-40B4-BE49-F238E27FC236}">
                <a16:creationId xmlns:a16="http://schemas.microsoft.com/office/drawing/2014/main" id="{199586C1-F862-46FE-8831-2341F149B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2" y="415168"/>
            <a:ext cx="5514906" cy="3013832"/>
          </a:xfrm>
          <a:prstGeom prst="rect">
            <a:avLst/>
          </a:prstGeom>
        </p:spPr>
      </p:pic>
      <p:pic>
        <p:nvPicPr>
          <p:cNvPr id="10" name="Picture 9">
            <a:extLst>
              <a:ext uri="{FF2B5EF4-FFF2-40B4-BE49-F238E27FC236}">
                <a16:creationId xmlns:a16="http://schemas.microsoft.com/office/drawing/2014/main" id="{7C69CD2B-97A7-46A8-9FC4-290D9653D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368" y="3153176"/>
            <a:ext cx="5804190" cy="2592694"/>
          </a:xfrm>
          <a:prstGeom prst="rect">
            <a:avLst/>
          </a:prstGeom>
        </p:spPr>
      </p:pic>
      <p:sp>
        <p:nvSpPr>
          <p:cNvPr id="11" name="Footer Placeholder 5">
            <a:extLst>
              <a:ext uri="{FF2B5EF4-FFF2-40B4-BE49-F238E27FC236}">
                <a16:creationId xmlns:a16="http://schemas.microsoft.com/office/drawing/2014/main" id="{A4DBE129-E786-43AA-A246-7CA409572D7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128560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0FD157-3989-497D-B38C-F060A459A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47" y="295421"/>
            <a:ext cx="8525106" cy="4731434"/>
          </a:xfrm>
          <a:prstGeom prst="rect">
            <a:avLst/>
          </a:prstGeom>
          <a:noFill/>
        </p:spPr>
      </p:pic>
      <p:sp>
        <p:nvSpPr>
          <p:cNvPr id="4" name="Slide Number Placeholder 3">
            <a:extLst>
              <a:ext uri="{FF2B5EF4-FFF2-40B4-BE49-F238E27FC236}">
                <a16:creationId xmlns:a16="http://schemas.microsoft.com/office/drawing/2014/main" id="{847B0C2F-3D0B-4647-A704-B62E1DFD63EC}"/>
              </a:ext>
            </a:extLst>
          </p:cNvPr>
          <p:cNvSpPr>
            <a:spLocks noGrp="1"/>
          </p:cNvSpPr>
          <p:nvPr>
            <p:ph type="sldNum" sz="quarter" idx="4"/>
          </p:nvPr>
        </p:nvSpPr>
        <p:spPr/>
        <p:txBody>
          <a:bodyPr anchor="ctr">
            <a:normAutofit/>
          </a:bodyPr>
          <a:lstStyle/>
          <a:p>
            <a:pPr>
              <a:spcAft>
                <a:spcPts val="600"/>
              </a:spcAft>
            </a:pPr>
            <a:fld id="{7CECD839-9EAD-418B-9826-1243089AB703}" type="slidenum">
              <a:rPr lang="en-US" smtClean="0"/>
              <a:pPr>
                <a:spcAft>
                  <a:spcPts val="600"/>
                </a:spcAft>
              </a:pPr>
              <a:t>18</a:t>
            </a:fld>
            <a:endParaRPr lang="en-US"/>
          </a:p>
        </p:txBody>
      </p:sp>
      <p:sp>
        <p:nvSpPr>
          <p:cNvPr id="12" name="Footer Placeholder 5">
            <a:extLst>
              <a:ext uri="{FF2B5EF4-FFF2-40B4-BE49-F238E27FC236}">
                <a16:creationId xmlns:a16="http://schemas.microsoft.com/office/drawing/2014/main" id="{D7BC4BA6-0BB0-49E2-B752-4AD81084BA0A}"/>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111893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7B0C2F-3D0B-4647-A704-B62E1DFD63EC}"/>
              </a:ext>
            </a:extLst>
          </p:cNvPr>
          <p:cNvSpPr>
            <a:spLocks noGrp="1"/>
          </p:cNvSpPr>
          <p:nvPr>
            <p:ph type="sldNum" sz="quarter" idx="4"/>
          </p:nvPr>
        </p:nvSpPr>
        <p:spPr/>
        <p:txBody>
          <a:bodyPr anchor="ctr">
            <a:normAutofit/>
          </a:bodyPr>
          <a:lstStyle/>
          <a:p>
            <a:pPr>
              <a:spcAft>
                <a:spcPts val="600"/>
              </a:spcAft>
            </a:pPr>
            <a:fld id="{7CECD839-9EAD-418B-9826-1243089AB703}" type="slidenum">
              <a:rPr lang="en-US" smtClean="0"/>
              <a:pPr>
                <a:spcAft>
                  <a:spcPts val="600"/>
                </a:spcAft>
              </a:pPr>
              <a:t>19</a:t>
            </a:fld>
            <a:endParaRPr lang="en-US"/>
          </a:p>
        </p:txBody>
      </p:sp>
      <p:pic>
        <p:nvPicPr>
          <p:cNvPr id="5" name="Picture 4">
            <a:extLst>
              <a:ext uri="{FF2B5EF4-FFF2-40B4-BE49-F238E27FC236}">
                <a16:creationId xmlns:a16="http://schemas.microsoft.com/office/drawing/2014/main" id="{7EBC689C-5A58-43C9-8432-178D40D07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54" y="260737"/>
            <a:ext cx="5593397" cy="2727131"/>
          </a:xfrm>
          <a:prstGeom prst="rect">
            <a:avLst/>
          </a:prstGeom>
        </p:spPr>
      </p:pic>
      <p:pic>
        <p:nvPicPr>
          <p:cNvPr id="7" name="Picture 6">
            <a:extLst>
              <a:ext uri="{FF2B5EF4-FFF2-40B4-BE49-F238E27FC236}">
                <a16:creationId xmlns:a16="http://schemas.microsoft.com/office/drawing/2014/main" id="{06CD29FF-0473-4EF0-ADA0-E9C77FDCA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752" y="2987868"/>
            <a:ext cx="5694317" cy="2568870"/>
          </a:xfrm>
          <a:prstGeom prst="rect">
            <a:avLst/>
          </a:prstGeom>
        </p:spPr>
      </p:pic>
      <p:sp>
        <p:nvSpPr>
          <p:cNvPr id="8" name="Footer Placeholder 5">
            <a:extLst>
              <a:ext uri="{FF2B5EF4-FFF2-40B4-BE49-F238E27FC236}">
                <a16:creationId xmlns:a16="http://schemas.microsoft.com/office/drawing/2014/main" id="{2E40BE6E-137C-498F-BA83-A34ADFBC1C28}"/>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41026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Three Phase Systems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Content Placeholder 8">
            <a:extLst>
              <a:ext uri="{FF2B5EF4-FFF2-40B4-BE49-F238E27FC236}">
                <a16:creationId xmlns:a16="http://schemas.microsoft.com/office/drawing/2014/main" id="{01518EBE-2F55-4395-BD60-7D222E58F455}"/>
              </a:ext>
            </a:extLst>
          </p:cNvPr>
          <p:cNvSpPr>
            <a:spLocks noGrp="1"/>
          </p:cNvSpPr>
          <p:nvPr>
            <p:ph idx="1"/>
          </p:nvPr>
        </p:nvSpPr>
        <p:spPr>
          <a:xfrm>
            <a:off x="503695" y="791092"/>
            <a:ext cx="7990668" cy="4688939"/>
          </a:xfrm>
        </p:spPr>
        <p:txBody>
          <a:bodyPr/>
          <a:lstStyle/>
          <a:p>
            <a:pPr marL="0" indent="0" algn="just">
              <a:buNone/>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High-power equipment such as generators, transformers, and transmission lines are built as three phase equipment.  </a:t>
            </a:r>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However, at the distribution level, depending on the voltage/power rating, a mixture of single phase and three-phase systems is used.</a:t>
            </a:r>
          </a:p>
          <a:p>
            <a:pPr marL="0" indent="0" algn="just">
              <a:buNone/>
            </a:pP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three-phase system has many advantages over the single-phase system.</a:t>
            </a:r>
          </a:p>
          <a:p>
            <a:pPr marL="342900" indent="-342900" algn="just">
              <a:spcBef>
                <a:spcPts val="60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Three-phase systems produce a rotating magnetic field inside the alternating current (ac) motors and, therefore, cause the motors to rotate without the need for extra controls. </a:t>
            </a:r>
          </a:p>
          <a:p>
            <a:pPr marL="342900" indent="-342900" algn="just">
              <a:spcBef>
                <a:spcPts val="60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Three-phase generators produce more power than single-phase generators of equivalent volume.</a:t>
            </a:r>
          </a:p>
          <a:p>
            <a:pPr marL="342900" indent="-342900" algn="just">
              <a:spcBef>
                <a:spcPts val="60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Three-phase transmission lines transmit three times the power of single-phase lines.</a:t>
            </a:r>
          </a:p>
          <a:p>
            <a:pPr marL="342900" indent="-342900" algn="just">
              <a:spcBef>
                <a:spcPts val="600"/>
              </a:spcBef>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Three-phase systems are more reliable; when one phase is lost, the other two phases can still deliver some power to the loads</a:t>
            </a:r>
          </a:p>
          <a:p>
            <a:pPr marL="0" indent="0" algn="just">
              <a:buNone/>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673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5266A-C5BA-408A-8E37-5F9206E2D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147395" cy="5519860"/>
          </a:xfrm>
          <a:prstGeom prst="rect">
            <a:avLst/>
          </a:prstGeom>
          <a:noFill/>
        </p:spPr>
      </p:pic>
      <p:sp>
        <p:nvSpPr>
          <p:cNvPr id="3" name="Slide Number Placeholder 2">
            <a:extLst>
              <a:ext uri="{FF2B5EF4-FFF2-40B4-BE49-F238E27FC236}">
                <a16:creationId xmlns:a16="http://schemas.microsoft.com/office/drawing/2014/main" id="{56438C4C-871C-4EE8-83B0-252B70F9E4C4}"/>
              </a:ext>
            </a:extLst>
          </p:cNvPr>
          <p:cNvSpPr>
            <a:spLocks noGrp="1"/>
          </p:cNvSpPr>
          <p:nvPr>
            <p:ph type="sldNum" sz="quarter" idx="4"/>
          </p:nvPr>
        </p:nvSpPr>
        <p:spPr/>
        <p:txBody>
          <a:bodyPr anchor="ctr">
            <a:normAutofit/>
          </a:bodyPr>
          <a:lstStyle/>
          <a:p>
            <a:pPr>
              <a:spcAft>
                <a:spcPts val="600"/>
              </a:spcAft>
            </a:pPr>
            <a:fld id="{7CECD839-9EAD-418B-9826-1243089AB703}" type="slidenum">
              <a:rPr lang="en-US" smtClean="0"/>
              <a:pPr>
                <a:spcAft>
                  <a:spcPts val="600"/>
                </a:spcAft>
              </a:pPr>
              <a:t>20</a:t>
            </a:fld>
            <a:endParaRPr lang="en-US"/>
          </a:p>
        </p:txBody>
      </p:sp>
      <p:sp>
        <p:nvSpPr>
          <p:cNvPr id="9" name="Footer Placeholder 5">
            <a:extLst>
              <a:ext uri="{FF2B5EF4-FFF2-40B4-BE49-F238E27FC236}">
                <a16:creationId xmlns:a16="http://schemas.microsoft.com/office/drawing/2014/main" id="{D7BE684D-A7F7-415B-AA14-26C0E503ADF1}"/>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343339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164FB8-6192-4C42-9F0D-780645321A7F}"/>
              </a:ext>
            </a:extLst>
          </p:cNvPr>
          <p:cNvSpPr>
            <a:spLocks noGrp="1"/>
          </p:cNvSpPr>
          <p:nvPr>
            <p:ph type="sldNum" sz="quarter" idx="11"/>
          </p:nvPr>
        </p:nvSpPr>
        <p:spPr>
          <a:xfrm>
            <a:off x="6781800" y="5730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ACA39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ECD839-9EAD-418B-9826-1243089AB703}" type="slidenum">
              <a:rPr lang="en-US" smtClean="0"/>
              <a:pPr/>
              <a:t>21</a:t>
            </a:fld>
            <a:endParaRPr lang="en-US"/>
          </a:p>
        </p:txBody>
      </p:sp>
      <p:pic>
        <p:nvPicPr>
          <p:cNvPr id="5" name="Picture 4">
            <a:extLst>
              <a:ext uri="{FF2B5EF4-FFF2-40B4-BE49-F238E27FC236}">
                <a16:creationId xmlns:a16="http://schemas.microsoft.com/office/drawing/2014/main" id="{5593D195-2D98-489E-BE89-F8D34D126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9937"/>
            <a:ext cx="8292905" cy="5683500"/>
          </a:xfrm>
          <a:prstGeom prst="rect">
            <a:avLst/>
          </a:prstGeom>
        </p:spPr>
      </p:pic>
      <p:sp>
        <p:nvSpPr>
          <p:cNvPr id="6" name="Footer Placeholder 5">
            <a:extLst>
              <a:ext uri="{FF2B5EF4-FFF2-40B4-BE49-F238E27FC236}">
                <a16:creationId xmlns:a16="http://schemas.microsoft.com/office/drawing/2014/main" id="{BFE4EAB2-D0A6-4EC0-AD05-3D29498ADEE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108668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164FB8-6192-4C42-9F0D-780645321A7F}"/>
              </a:ext>
            </a:extLst>
          </p:cNvPr>
          <p:cNvSpPr>
            <a:spLocks noGrp="1"/>
          </p:cNvSpPr>
          <p:nvPr>
            <p:ph type="sldNum" sz="quarter" idx="4"/>
          </p:nvPr>
        </p:nvSpPr>
        <p:spPr/>
        <p:txBody>
          <a:bodyPr/>
          <a:lstStyle/>
          <a:p>
            <a:fld id="{7CECD839-9EAD-418B-9826-1243089AB703}" type="slidenum">
              <a:rPr lang="en-US" smtClean="0"/>
              <a:t>22</a:t>
            </a:fld>
            <a:endParaRPr lang="en-US"/>
          </a:p>
        </p:txBody>
      </p:sp>
      <p:pic>
        <p:nvPicPr>
          <p:cNvPr id="4" name="Picture 3">
            <a:extLst>
              <a:ext uri="{FF2B5EF4-FFF2-40B4-BE49-F238E27FC236}">
                <a16:creationId xmlns:a16="http://schemas.microsoft.com/office/drawing/2014/main" id="{D36FED41-CE3E-468E-854F-F8F6F1A62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69" y="359703"/>
            <a:ext cx="8144664" cy="5182968"/>
          </a:xfrm>
          <a:prstGeom prst="rect">
            <a:avLst/>
          </a:prstGeom>
        </p:spPr>
      </p:pic>
      <p:sp>
        <p:nvSpPr>
          <p:cNvPr id="7" name="Footer Placeholder 5">
            <a:extLst>
              <a:ext uri="{FF2B5EF4-FFF2-40B4-BE49-F238E27FC236}">
                <a16:creationId xmlns:a16="http://schemas.microsoft.com/office/drawing/2014/main" id="{8428174C-82DA-461B-B8D9-47D07B2F6BA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87079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164FB8-6192-4C42-9F0D-780645321A7F}"/>
              </a:ext>
            </a:extLst>
          </p:cNvPr>
          <p:cNvSpPr>
            <a:spLocks noGrp="1"/>
          </p:cNvSpPr>
          <p:nvPr>
            <p:ph type="sldNum" sz="quarter" idx="4"/>
          </p:nvPr>
        </p:nvSpPr>
        <p:spPr/>
        <p:txBody>
          <a:bodyPr/>
          <a:lstStyle/>
          <a:p>
            <a:fld id="{7CECD839-9EAD-418B-9826-1243089AB703}" type="slidenum">
              <a:rPr lang="en-US" smtClean="0"/>
              <a:t>23</a:t>
            </a:fld>
            <a:endParaRPr lang="en-US"/>
          </a:p>
        </p:txBody>
      </p:sp>
      <p:pic>
        <p:nvPicPr>
          <p:cNvPr id="5" name="Picture 4">
            <a:extLst>
              <a:ext uri="{FF2B5EF4-FFF2-40B4-BE49-F238E27FC236}">
                <a16:creationId xmlns:a16="http://schemas.microsoft.com/office/drawing/2014/main" id="{8C1DDB16-E248-4A95-80BC-ACFA785E61A7}"/>
              </a:ext>
            </a:extLst>
          </p:cNvPr>
          <p:cNvPicPr>
            <a:picLocks noChangeAspect="1"/>
          </p:cNvPicPr>
          <p:nvPr/>
        </p:nvPicPr>
        <p:blipFill>
          <a:blip r:embed="rId2"/>
          <a:stretch>
            <a:fillRect/>
          </a:stretch>
        </p:blipFill>
        <p:spPr>
          <a:xfrm>
            <a:off x="384433" y="369056"/>
            <a:ext cx="8166024" cy="5191199"/>
          </a:xfrm>
          <a:prstGeom prst="rect">
            <a:avLst/>
          </a:prstGeom>
        </p:spPr>
      </p:pic>
      <p:sp>
        <p:nvSpPr>
          <p:cNvPr id="7" name="Footer Placeholder 5">
            <a:extLst>
              <a:ext uri="{FF2B5EF4-FFF2-40B4-BE49-F238E27FC236}">
                <a16:creationId xmlns:a16="http://schemas.microsoft.com/office/drawing/2014/main" id="{276D71E2-6193-4B08-B254-6451CC708723}"/>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324731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938334-8261-4CFC-B56E-108BC7CCCFFB}"/>
              </a:ext>
            </a:extLst>
          </p:cNvPr>
          <p:cNvSpPr>
            <a:spLocks noGrp="1"/>
          </p:cNvSpPr>
          <p:nvPr>
            <p:ph type="sldNum" sz="quarter" idx="4"/>
          </p:nvPr>
        </p:nvSpPr>
        <p:spPr/>
        <p:txBody>
          <a:bodyPr/>
          <a:lstStyle/>
          <a:p>
            <a:fld id="{7CECD839-9EAD-418B-9826-1243089AB703}" type="slidenum">
              <a:rPr lang="en-US" smtClean="0"/>
              <a:t>24</a:t>
            </a:fld>
            <a:endParaRPr lang="en-US"/>
          </a:p>
        </p:txBody>
      </p:sp>
      <p:pic>
        <p:nvPicPr>
          <p:cNvPr id="5" name="Picture 4">
            <a:extLst>
              <a:ext uri="{FF2B5EF4-FFF2-40B4-BE49-F238E27FC236}">
                <a16:creationId xmlns:a16="http://schemas.microsoft.com/office/drawing/2014/main" id="{EB85E3DC-2A95-4CD0-A3FD-58848433E641}"/>
              </a:ext>
            </a:extLst>
          </p:cNvPr>
          <p:cNvPicPr>
            <a:picLocks noChangeAspect="1"/>
          </p:cNvPicPr>
          <p:nvPr/>
        </p:nvPicPr>
        <p:blipFill>
          <a:blip r:embed="rId2"/>
          <a:stretch>
            <a:fillRect/>
          </a:stretch>
        </p:blipFill>
        <p:spPr>
          <a:xfrm>
            <a:off x="0" y="1"/>
            <a:ext cx="2133600" cy="6080124"/>
          </a:xfrm>
          <a:prstGeom prst="rect">
            <a:avLst/>
          </a:prstGeom>
        </p:spPr>
      </p:pic>
      <p:pic>
        <p:nvPicPr>
          <p:cNvPr id="6" name="Picture 5">
            <a:extLst>
              <a:ext uri="{FF2B5EF4-FFF2-40B4-BE49-F238E27FC236}">
                <a16:creationId xmlns:a16="http://schemas.microsoft.com/office/drawing/2014/main" id="{2DE56D26-CABA-4B1F-BD04-69DE24E6CC10}"/>
              </a:ext>
            </a:extLst>
          </p:cNvPr>
          <p:cNvPicPr>
            <a:picLocks noChangeAspect="1"/>
          </p:cNvPicPr>
          <p:nvPr/>
        </p:nvPicPr>
        <p:blipFill>
          <a:blip r:embed="rId3"/>
          <a:stretch>
            <a:fillRect/>
          </a:stretch>
        </p:blipFill>
        <p:spPr>
          <a:xfrm>
            <a:off x="2133601" y="1436936"/>
            <a:ext cx="6762426" cy="2987580"/>
          </a:xfrm>
          <a:prstGeom prst="rect">
            <a:avLst/>
          </a:prstGeom>
        </p:spPr>
      </p:pic>
      <p:sp>
        <p:nvSpPr>
          <p:cNvPr id="9" name="Footer Placeholder 5">
            <a:extLst>
              <a:ext uri="{FF2B5EF4-FFF2-40B4-BE49-F238E27FC236}">
                <a16:creationId xmlns:a16="http://schemas.microsoft.com/office/drawing/2014/main" id="{956E299E-CF55-48EE-8ABF-40482E8C29D7}"/>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29131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9390A0-2CA0-48EB-9B5A-1BD2067C479B}"/>
              </a:ext>
            </a:extLst>
          </p:cNvPr>
          <p:cNvSpPr>
            <a:spLocks noGrp="1"/>
          </p:cNvSpPr>
          <p:nvPr>
            <p:ph type="sldNum" sz="quarter" idx="4"/>
          </p:nvPr>
        </p:nvSpPr>
        <p:spPr/>
        <p:txBody>
          <a:bodyPr/>
          <a:lstStyle/>
          <a:p>
            <a:fld id="{7CECD839-9EAD-418B-9826-1243089AB703}" type="slidenum">
              <a:rPr lang="en-US" smtClean="0"/>
              <a:t>25</a:t>
            </a:fld>
            <a:endParaRPr lang="en-US"/>
          </a:p>
        </p:txBody>
      </p:sp>
      <p:pic>
        <p:nvPicPr>
          <p:cNvPr id="5" name="Picture 4">
            <a:extLst>
              <a:ext uri="{FF2B5EF4-FFF2-40B4-BE49-F238E27FC236}">
                <a16:creationId xmlns:a16="http://schemas.microsoft.com/office/drawing/2014/main" id="{74AA4A10-6E7C-419C-826D-BCF9373ABFBD}"/>
              </a:ext>
            </a:extLst>
          </p:cNvPr>
          <p:cNvPicPr>
            <a:picLocks noChangeAspect="1"/>
          </p:cNvPicPr>
          <p:nvPr/>
        </p:nvPicPr>
        <p:blipFill>
          <a:blip r:embed="rId2"/>
          <a:stretch>
            <a:fillRect/>
          </a:stretch>
        </p:blipFill>
        <p:spPr>
          <a:xfrm>
            <a:off x="3262141" y="0"/>
            <a:ext cx="2619718" cy="2322597"/>
          </a:xfrm>
          <a:prstGeom prst="rect">
            <a:avLst/>
          </a:prstGeom>
        </p:spPr>
      </p:pic>
      <p:pic>
        <p:nvPicPr>
          <p:cNvPr id="6" name="Picture 5">
            <a:extLst>
              <a:ext uri="{FF2B5EF4-FFF2-40B4-BE49-F238E27FC236}">
                <a16:creationId xmlns:a16="http://schemas.microsoft.com/office/drawing/2014/main" id="{B2404842-A481-4E49-A9A3-4F49139E57B9}"/>
              </a:ext>
            </a:extLst>
          </p:cNvPr>
          <p:cNvPicPr>
            <a:picLocks noChangeAspect="1"/>
          </p:cNvPicPr>
          <p:nvPr/>
        </p:nvPicPr>
        <p:blipFill>
          <a:blip r:embed="rId3"/>
          <a:stretch>
            <a:fillRect/>
          </a:stretch>
        </p:blipFill>
        <p:spPr>
          <a:xfrm>
            <a:off x="697424" y="2267100"/>
            <a:ext cx="7989376" cy="3330410"/>
          </a:xfrm>
          <a:prstGeom prst="rect">
            <a:avLst/>
          </a:prstGeom>
        </p:spPr>
      </p:pic>
      <p:sp>
        <p:nvSpPr>
          <p:cNvPr id="9" name="Footer Placeholder 5">
            <a:extLst>
              <a:ext uri="{FF2B5EF4-FFF2-40B4-BE49-F238E27FC236}">
                <a16:creationId xmlns:a16="http://schemas.microsoft.com/office/drawing/2014/main" id="{2A214C37-4EB7-41CF-B64B-816ADC9BE05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30352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3-Phase Voltage Source – (Y-Connection)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400" y="1713132"/>
                <a:ext cx="3630637" cy="3878777"/>
              </a:xfrm>
            </p:spPr>
            <p:txBody>
              <a:bodyPr/>
              <a:lstStyle/>
              <a:p>
                <a:pPr marL="0" indent="0">
                  <a:buNone/>
                </a:pPr>
                <a:endParaRPr lang="en-US" sz="2000" i="1" dirty="0">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smtClean="0">
                              <a:solidFill>
                                <a:schemeClr val="tx1"/>
                              </a:solidFill>
                              <a:effectLst/>
                              <a:latin typeface="Cambria Math" panose="02040503050406030204" pitchFamily="18" charset="0"/>
                            </a:rPr>
                          </m:ctrlPr>
                        </m:mPr>
                        <m:mr>
                          <m:e/>
                          <m:e>
                            <m:sSub>
                              <m:sSubPr>
                                <m:ctrlPr>
                                  <a:rPr lang="en-US" sz="20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e>
                        </m:mr>
                        <m:mr>
                          <m:e/>
                          <m:e>
                            <m:sSub>
                              <m:sSubPr>
                                <m:ctrlPr>
                                  <a:rPr lang="en-US" sz="20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e>
                            <m:sSub>
                              <m:sSubPr>
                                <m:ctrlPr>
                                  <a:rPr lang="en-US" sz="20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sz="18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US" sz="18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lgn="just">
                  <a:buNone/>
                </a:pP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 every balanced three-phase system, the sum of </a:t>
                </a:r>
                <a:r>
                  <a:rPr lang="en-US" sz="18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abc</a:t>
                </a: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variables is </a:t>
                </a:r>
                <a:r>
                  <a:rPr lang="en-US" sz="18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ALWAYS zero</a:t>
                </a: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p>
              <a:p>
                <a:pPr marL="0" indent="0" algn="jus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4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533400" y="1713132"/>
                <a:ext cx="3630637" cy="3878777"/>
              </a:xfrm>
              <a:blipFill>
                <a:blip r:embed="rId2"/>
                <a:stretch>
                  <a:fillRect l="-1513" r="-134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400" y="1266091"/>
            <a:ext cx="4543231"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Y-Connected 3-Phase Voltage 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71EF9A05-9079-4CB6-BEF0-C65850540F69}"/>
              </a:ext>
            </a:extLst>
          </p:cNvPr>
          <p:cNvPicPr>
            <a:picLocks noChangeAspect="1"/>
          </p:cNvPicPr>
          <p:nvPr/>
        </p:nvPicPr>
        <p:blipFill>
          <a:blip r:embed="rId3"/>
          <a:stretch>
            <a:fillRect/>
          </a:stretch>
        </p:blipFill>
        <p:spPr>
          <a:xfrm>
            <a:off x="5076631" y="1684591"/>
            <a:ext cx="3404233" cy="3243403"/>
          </a:xfrm>
          <a:prstGeom prst="rect">
            <a:avLst/>
          </a:prstGeom>
        </p:spPr>
      </p:pic>
    </p:spTree>
    <p:extLst>
      <p:ext uri="{BB962C8B-B14F-4D97-AF65-F5344CB8AC3E}">
        <p14:creationId xmlns:p14="http://schemas.microsoft.com/office/powerpoint/2010/main" val="166378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399" y="1713132"/>
                <a:ext cx="4543231" cy="3878777"/>
              </a:xfrm>
            </p:spPr>
            <p:txBody>
              <a:bodyPr/>
              <a:lstStyle/>
              <a:p>
                <a:pPr marL="0" indent="0">
                  <a:buNone/>
                </a:pPr>
                <a:endParaRPr lang="en-US" sz="1400" i="1" dirty="0">
                  <a:solidFill>
                    <a:schemeClr val="tx1"/>
                  </a:solidFill>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rPr>
                          </m:ctrlPr>
                        </m:mPr>
                        <m:mr>
                          <m:e/>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e>
                        </m:mr>
                        <m:mr>
                          <m:e/>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oMath>
                  </m:oMathPara>
                </a14:m>
                <a:endParaRPr lang="en-US" sz="1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US" sz="1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Therefore,</a:t>
                </a:r>
              </a:p>
              <a:p>
                <a:pPr marL="0" indent="0">
                  <a:buNone/>
                </a:pPr>
                <a:endParaRPr lang="en-US" sz="1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14:m>
                  <m:oMath xmlns:m="http://schemas.openxmlformats.org/officeDocument/2006/math">
                    <m:sSub>
                      <m:sSubPr>
                        <m:ctrlPr>
                          <a:rPr lang="en-US" sz="1600" i="1" smtClean="0">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16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a:t>
                </a:r>
                <a:endParaRPr lang="en-US" sz="1400"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marL="0" indent="0">
                  <a:buNone/>
                </a:pPr>
                <a:r>
                  <a:rPr lang="en-US" sz="1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400" dirty="0">
                    <a:solidFill>
                      <a:schemeClr val="tx1"/>
                    </a:solidFill>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600" i="1" smtClean="0">
                            <a:solidFill>
                              <a:schemeClr val="tx1"/>
                            </a:solidFill>
                            <a:effectLst/>
                            <a:latin typeface="Cambria Math" panose="02040503050406030204" pitchFamily="18" charset="0"/>
                          </a:rPr>
                        </m:ctrlPr>
                      </m:radPr>
                      <m:deg/>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endParaRPr lang="en-US" sz="12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US" sz="12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200"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endParaRPr lang="en-US" sz="12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533399" y="1713132"/>
                <a:ext cx="4543231" cy="3878777"/>
              </a:xfrm>
              <a:blipFill>
                <a:blip r:embed="rId2"/>
                <a:stretch>
                  <a:fillRect l="-26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400" y="1266091"/>
            <a:ext cx="4543231"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Y-Connected 3-Phase Voltage 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A9487573-8583-4995-A8F0-E944EDFA6720}"/>
              </a:ext>
            </a:extLst>
          </p:cNvPr>
          <p:cNvPicPr>
            <a:picLocks noChangeAspect="1"/>
          </p:cNvPicPr>
          <p:nvPr/>
        </p:nvPicPr>
        <p:blipFill>
          <a:blip r:embed="rId3"/>
          <a:stretch>
            <a:fillRect/>
          </a:stretch>
        </p:blipFill>
        <p:spPr>
          <a:xfrm>
            <a:off x="4829718" y="1596678"/>
            <a:ext cx="3857082" cy="3666711"/>
          </a:xfrm>
          <a:prstGeom prst="rect">
            <a:avLst/>
          </a:prstGeom>
        </p:spPr>
      </p:pic>
    </p:spTree>
    <p:extLst>
      <p:ext uri="{BB962C8B-B14F-4D97-AF65-F5344CB8AC3E}">
        <p14:creationId xmlns:p14="http://schemas.microsoft.com/office/powerpoint/2010/main" val="24356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399" y="1713132"/>
                <a:ext cx="4543231" cy="3878777"/>
              </a:xfrm>
            </p:spPr>
            <p:txBody>
              <a:bodyPr/>
              <a:lstStyle/>
              <a:p>
                <a:pPr marL="0" indent="0">
                  <a:buNone/>
                </a:pPr>
                <a:endParaRPr lang="en-US" sz="1600" i="1" dirty="0">
                  <a:solidFill>
                    <a:schemeClr val="tx1"/>
                  </a:solidFill>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rPr>
                          </m:ctrlPr>
                        </m:mPr>
                        <m:mr>
                          <m:e/>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e>
                        </m:mr>
                        <m:mr>
                          <m:e/>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oMath>
                  </m:oMathPara>
                </a14:m>
                <a:endParaRPr lang="en-US" sz="1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US" sz="1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r>
                  <a:rPr lang="en-US" sz="16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a:t>
                </a:r>
              </a:p>
              <a:p>
                <a:pPr marL="0" indent="0">
                  <a:buNone/>
                </a:pPr>
                <a14:m>
                  <m:oMathPara xmlns:m="http://schemas.openxmlformats.org/officeDocument/2006/math">
                    <m:oMathParaPr>
                      <m:jc m:val="left"/>
                    </m:oMathParaPr>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smtClean="0">
                              <a:solidFill>
                                <a:schemeClr val="tx1"/>
                              </a:solidFill>
                              <a:effectLst/>
                              <a:latin typeface="Cambria Math" panose="02040503050406030204" pitchFamily="18" charset="0"/>
                            </a:rPr>
                          </m:ctrlPr>
                        </m:radPr>
                        <m:deg/>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smtClean="0">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24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solidFill>
                                <a:schemeClr val="tx1"/>
                              </a:solidFill>
                              <a:latin typeface="Cambria Math" panose="02040503050406030204" pitchFamily="18" charset="0"/>
                            </a:rPr>
                          </m:ctrlPr>
                        </m:radPr>
                        <m:deg/>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solidFill>
                                <a:schemeClr val="tx1"/>
                              </a:solidFill>
                              <a:latin typeface="Cambria Math" panose="02040503050406030204" pitchFamily="18" charset="0"/>
                            </a:rPr>
                          </m:ctrlPr>
                        </m:radPr>
                        <m:deg/>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endParaRPr lang="en-US" sz="12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US" sz="1200"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marL="0" indent="0">
                  <a:buNone/>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Line to Line voltages are also balanced.</a:t>
                </a: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533399" y="1713132"/>
                <a:ext cx="4543231" cy="3878777"/>
              </a:xfrm>
              <a:blipFill>
                <a:blip r:embed="rId2"/>
                <a:stretch>
                  <a:fillRect l="-67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400" y="1266091"/>
            <a:ext cx="4543231"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Y-Connected 3-Phase Voltage 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A9487573-8583-4995-A8F0-E944EDFA6720}"/>
              </a:ext>
            </a:extLst>
          </p:cNvPr>
          <p:cNvPicPr>
            <a:picLocks noChangeAspect="1"/>
          </p:cNvPicPr>
          <p:nvPr/>
        </p:nvPicPr>
        <p:blipFill>
          <a:blip r:embed="rId3"/>
          <a:stretch>
            <a:fillRect/>
          </a:stretch>
        </p:blipFill>
        <p:spPr>
          <a:xfrm>
            <a:off x="4829718" y="1596678"/>
            <a:ext cx="3857082" cy="3666711"/>
          </a:xfrm>
          <a:prstGeom prst="rect">
            <a:avLst/>
          </a:prstGeom>
        </p:spPr>
      </p:pic>
    </p:spTree>
    <p:extLst>
      <p:ext uri="{BB962C8B-B14F-4D97-AF65-F5344CB8AC3E}">
        <p14:creationId xmlns:p14="http://schemas.microsoft.com/office/powerpoint/2010/main" val="243459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457200" y="2284804"/>
                <a:ext cx="4543231" cy="2550668"/>
              </a:xfrm>
            </p:spPr>
            <p:txBody>
              <a:bodyPr/>
              <a:lstStyle/>
              <a:p>
                <a:pPr algn="ctr">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tx1"/>
                            </a:solidFill>
                            <a:latin typeface="Cambria Math" panose="02040503050406030204" pitchFamily="18" charset="0"/>
                          </a:rPr>
                        </m:ctrlPr>
                      </m:radPr>
                      <m:deg/>
                      <m:e>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a:solidFill>
                              <a:schemeClr val="tx1"/>
                            </a:solidFill>
                            <a:latin typeface="Cambria Math" panose="02040503050406030204" pitchFamily="18" charset="0"/>
                          </a:rPr>
                        </m:ctrlPr>
                      </m:sSupPr>
                      <m:e>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oMath>
                </a14:m>
                <a:endPar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marL="0" indent="0" algn="ctr">
                  <a:buNone/>
                </a:pPr>
                <a:endPar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algn="ctr">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𝐼</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marL="0" indent="0" algn="ctr">
                  <a:buNone/>
                </a:pPr>
                <a:endPar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algn="ctr">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𝑆</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I</m:t>
                        </m:r>
                      </m:e>
                      <m:sup>
                        <m: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oMath>
                </a14:m>
                <a:endPar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US" sz="2000" i="1" dirty="0">
                  <a:solidFill>
                    <a:schemeClr val="tx1"/>
                  </a:solidFill>
                  <a:effectLst/>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457200" y="2284804"/>
                <a:ext cx="4543231" cy="2550668"/>
              </a:xfrm>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399" y="942925"/>
            <a:ext cx="3443571"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So, in a Y-connected 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2C643754-C945-41A1-808F-00A8FA73B617}"/>
              </a:ext>
            </a:extLst>
          </p:cNvPr>
          <p:cNvPicPr>
            <a:picLocks noChangeAspect="1"/>
          </p:cNvPicPr>
          <p:nvPr/>
        </p:nvPicPr>
        <p:blipFill>
          <a:blip r:embed="rId3"/>
          <a:stretch>
            <a:fillRect/>
          </a:stretch>
        </p:blipFill>
        <p:spPr>
          <a:xfrm>
            <a:off x="4343688" y="942925"/>
            <a:ext cx="4419024" cy="4210251"/>
          </a:xfrm>
          <a:prstGeom prst="rect">
            <a:avLst/>
          </a:prstGeom>
        </p:spPr>
      </p:pic>
    </p:spTree>
    <p:extLst>
      <p:ext uri="{BB962C8B-B14F-4D97-AF65-F5344CB8AC3E}">
        <p14:creationId xmlns:p14="http://schemas.microsoft.com/office/powerpoint/2010/main" val="62346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5FF49-B660-4F26-9A0C-392ADD6A6988}"/>
              </a:ext>
            </a:extLst>
          </p:cNvPr>
          <p:cNvSpPr>
            <a:spLocks noGrp="1"/>
          </p:cNvSpPr>
          <p:nvPr>
            <p:ph type="sldNum" sz="quarter" idx="4"/>
          </p:nvPr>
        </p:nvSpPr>
        <p:spPr/>
        <p:txBody>
          <a:bodyPr/>
          <a:lstStyle/>
          <a:p>
            <a:fld id="{7CECD839-9EAD-418B-9826-1243089AB703}" type="slidenum">
              <a:rPr lang="en-US" smtClean="0"/>
              <a:t>3</a:t>
            </a:fld>
            <a:endParaRPr lang="en-US"/>
          </a:p>
        </p:txBody>
      </p:sp>
      <p:sp>
        <p:nvSpPr>
          <p:cNvPr id="5" name="Footer Placeholder 5">
            <a:extLst>
              <a:ext uri="{FF2B5EF4-FFF2-40B4-BE49-F238E27FC236}">
                <a16:creationId xmlns:a16="http://schemas.microsoft.com/office/drawing/2014/main" id="{48754F03-FADE-4636-B27B-6C65D041B2E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95D482B0-341F-4B0C-A1A6-B089B207B6B0}"/>
              </a:ext>
            </a:extLst>
          </p:cNvPr>
          <p:cNvPicPr>
            <a:picLocks noChangeAspect="1"/>
          </p:cNvPicPr>
          <p:nvPr/>
        </p:nvPicPr>
        <p:blipFill>
          <a:blip r:embed="rId2"/>
          <a:stretch>
            <a:fillRect/>
          </a:stretch>
        </p:blipFill>
        <p:spPr>
          <a:xfrm>
            <a:off x="0" y="1135263"/>
            <a:ext cx="9144000" cy="3843555"/>
          </a:xfrm>
          <a:prstGeom prst="rect">
            <a:avLst/>
          </a:prstGeom>
        </p:spPr>
      </p:pic>
    </p:spTree>
    <p:extLst>
      <p:ext uri="{BB962C8B-B14F-4D97-AF65-F5344CB8AC3E}">
        <p14:creationId xmlns:p14="http://schemas.microsoft.com/office/powerpoint/2010/main" val="269996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Summary of 3-Phase, Y-Connection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Content Placeholder 8">
            <a:extLst>
              <a:ext uri="{FF2B5EF4-FFF2-40B4-BE49-F238E27FC236}">
                <a16:creationId xmlns:a16="http://schemas.microsoft.com/office/drawing/2014/main" id="{A2F5396A-392A-4BA3-94E3-CDD5F5AF605B}"/>
              </a:ext>
            </a:extLst>
          </p:cNvPr>
          <p:cNvSpPr>
            <a:spLocks noGrp="1"/>
          </p:cNvSpPr>
          <p:nvPr>
            <p:ph idx="1"/>
          </p:nvPr>
        </p:nvSpPr>
        <p:spPr>
          <a:xfrm>
            <a:off x="619123" y="1198518"/>
            <a:ext cx="3765431" cy="521396"/>
          </a:xfrm>
        </p:spPr>
        <p:txBody>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Time Domain Representation</a:t>
            </a:r>
          </a:p>
          <a:p>
            <a:pPr marL="0" indent="0">
              <a:buNone/>
            </a:pPr>
            <a:endParaRPr lang="en-US" sz="2000" b="1" dirty="0"/>
          </a:p>
        </p:txBody>
      </p:sp>
      <p:grpSp>
        <p:nvGrpSpPr>
          <p:cNvPr id="31" name="Group 30">
            <a:extLst>
              <a:ext uri="{FF2B5EF4-FFF2-40B4-BE49-F238E27FC236}">
                <a16:creationId xmlns:a16="http://schemas.microsoft.com/office/drawing/2014/main" id="{16B254BD-8E38-4B8C-ADA1-A277EBAF67C8}"/>
              </a:ext>
            </a:extLst>
          </p:cNvPr>
          <p:cNvGrpSpPr/>
          <p:nvPr/>
        </p:nvGrpSpPr>
        <p:grpSpPr>
          <a:xfrm>
            <a:off x="1325454" y="2058276"/>
            <a:ext cx="6493092" cy="3174893"/>
            <a:chOff x="1325454" y="2058276"/>
            <a:chExt cx="6493092" cy="3174893"/>
          </a:xfrm>
        </p:grpSpPr>
        <p:grpSp>
          <p:nvGrpSpPr>
            <p:cNvPr id="24" name="Group 23">
              <a:extLst>
                <a:ext uri="{FF2B5EF4-FFF2-40B4-BE49-F238E27FC236}">
                  <a16:creationId xmlns:a16="http://schemas.microsoft.com/office/drawing/2014/main" id="{8377B8B2-9698-4D9C-B1E8-128D90599BBA}"/>
                </a:ext>
              </a:extLst>
            </p:cNvPr>
            <p:cNvGrpSpPr/>
            <p:nvPr/>
          </p:nvGrpSpPr>
          <p:grpSpPr>
            <a:xfrm>
              <a:off x="1325454" y="2058276"/>
              <a:ext cx="6493092" cy="3174893"/>
              <a:chOff x="1377630" y="2422626"/>
              <a:chExt cx="6493092" cy="3174893"/>
            </a:xfrm>
          </p:grpSpPr>
          <p:grpSp>
            <p:nvGrpSpPr>
              <p:cNvPr id="17" name="Group 16">
                <a:extLst>
                  <a:ext uri="{FF2B5EF4-FFF2-40B4-BE49-F238E27FC236}">
                    <a16:creationId xmlns:a16="http://schemas.microsoft.com/office/drawing/2014/main" id="{8A16494B-3BF4-4D17-AA74-F3C306B4EF79}"/>
                  </a:ext>
                </a:extLst>
              </p:cNvPr>
              <p:cNvGrpSpPr/>
              <p:nvPr/>
            </p:nvGrpSpPr>
            <p:grpSpPr>
              <a:xfrm>
                <a:off x="3025774" y="2931138"/>
                <a:ext cx="2936875" cy="2079012"/>
                <a:chOff x="1219200" y="2693096"/>
                <a:chExt cx="2051050" cy="1618554"/>
              </a:xfrm>
            </p:grpSpPr>
            <p:cxnSp>
              <p:nvCxnSpPr>
                <p:cNvPr id="6" name="Straight Arrow Connector 5">
                  <a:extLst>
                    <a:ext uri="{FF2B5EF4-FFF2-40B4-BE49-F238E27FC236}">
                      <a16:creationId xmlns:a16="http://schemas.microsoft.com/office/drawing/2014/main" id="{37F315DF-CC40-4738-B3B5-08C643956316}"/>
                    </a:ext>
                  </a:extLst>
                </p:cNvPr>
                <p:cNvCxnSpPr/>
                <p:nvPr/>
              </p:nvCxnSpPr>
              <p:spPr bwMode="auto">
                <a:xfrm flipV="1">
                  <a:off x="2204581" y="2693096"/>
                  <a:ext cx="0" cy="101460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32B26EA3-5C82-4158-886D-CE45F8365EA8}"/>
                    </a:ext>
                  </a:extLst>
                </p:cNvPr>
                <p:cNvCxnSpPr>
                  <a:cxnSpLocks/>
                </p:cNvCxnSpPr>
                <p:nvPr/>
              </p:nvCxnSpPr>
              <p:spPr bwMode="auto">
                <a:xfrm>
                  <a:off x="2204581" y="3707704"/>
                  <a:ext cx="1065669" cy="60394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B6F5955F-989E-4868-90EF-79C55152D503}"/>
                    </a:ext>
                  </a:extLst>
                </p:cNvPr>
                <p:cNvCxnSpPr>
                  <a:cxnSpLocks/>
                </p:cNvCxnSpPr>
                <p:nvPr/>
              </p:nvCxnSpPr>
              <p:spPr bwMode="auto">
                <a:xfrm flipH="1">
                  <a:off x="1219200" y="3707704"/>
                  <a:ext cx="985381" cy="52139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C69E2D4-C8A7-4FCF-8D6F-398DEC783D72}"/>
                      </a:ext>
                    </a:extLst>
                  </p:cNvPr>
                  <p:cNvSpPr txBox="1"/>
                  <p:nvPr/>
                </p:nvSpPr>
                <p:spPr>
                  <a:xfrm>
                    <a:off x="3387725" y="2422626"/>
                    <a:ext cx="281686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d>
                            <m:d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b="0" i="0" smtClean="0">
                                  <a:latin typeface="Cambria Math" panose="02040503050406030204" pitchFamily="18" charset="0"/>
                                  <a:ea typeface="Calibri" panose="020F0502020204030204" pitchFamily="34" charset="0"/>
                                  <a:cs typeface="Times New Roman" panose="02020603050405020304" pitchFamily="18" charset="0"/>
                                </a:rPr>
                                <m:t>2</m:t>
                              </m:r>
                            </m:e>
                          </m:rad>
                          <m:r>
                            <a:rPr lang="en-US" i="1">
                              <a:latin typeface="Cambria Math" panose="02040503050406030204" pitchFamily="18" charset="0"/>
                              <a:ea typeface="Calibri" panose="020F0502020204030204" pitchFamily="34" charset="0"/>
                              <a:cs typeface="Times New Roman" panose="02020603050405020304" pitchFamily="18" charset="0"/>
                            </a:rPr>
                            <m:t>𝑉</m:t>
                          </m:r>
                          <m:func>
                            <m:funcPr>
                              <m:ctrlPr>
                                <a:rPr lang="en-US" b="0" i="1"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cos</m:t>
                              </m:r>
                            </m:fName>
                            <m:e>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𝑤𝑡</m:t>
                              </m:r>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e>
                          </m:func>
                        </m:oMath>
                      </m:oMathPara>
                    </a14:m>
                    <a:endParaRPr lang="en-US" dirty="0"/>
                  </a:p>
                </p:txBody>
              </p:sp>
            </mc:Choice>
            <mc:Fallback xmlns="">
              <p:sp>
                <p:nvSpPr>
                  <p:cNvPr id="19" name="TextBox 18">
                    <a:extLst>
                      <a:ext uri="{FF2B5EF4-FFF2-40B4-BE49-F238E27FC236}">
                        <a16:creationId xmlns:a16="http://schemas.microsoft.com/office/drawing/2014/main" id="{3C69E2D4-C8A7-4FCF-8D6F-398DEC783D72}"/>
                      </a:ext>
                    </a:extLst>
                  </p:cNvPr>
                  <p:cNvSpPr txBox="1">
                    <a:spLocks noRot="1" noChangeAspect="1" noMove="1" noResize="1" noEditPoints="1" noAdjustHandles="1" noChangeArrowheads="1" noChangeShapeType="1" noTextEdit="1"/>
                  </p:cNvSpPr>
                  <p:nvPr/>
                </p:nvSpPr>
                <p:spPr>
                  <a:xfrm>
                    <a:off x="3387725" y="2422626"/>
                    <a:ext cx="2816861" cy="401970"/>
                  </a:xfrm>
                  <a:prstGeom prst="rect">
                    <a:avLst/>
                  </a:prstGeom>
                  <a:blipFill>
                    <a:blip r:embed="rId2"/>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3142291-8A9D-4DC8-BF81-34213971B995}"/>
                      </a:ext>
                    </a:extLst>
                  </p:cNvPr>
                  <p:cNvSpPr txBox="1"/>
                  <p:nvPr/>
                </p:nvSpPr>
                <p:spPr>
                  <a:xfrm>
                    <a:off x="1377630" y="4860142"/>
                    <a:ext cx="2816861" cy="6726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d>
                            <m:d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b="0" i="0" smtClean="0">
                                  <a:latin typeface="Cambria Math" panose="02040503050406030204" pitchFamily="18" charset="0"/>
                                  <a:ea typeface="Calibri" panose="020F0502020204030204" pitchFamily="34" charset="0"/>
                                  <a:cs typeface="Times New Roman" panose="02020603050405020304" pitchFamily="18" charset="0"/>
                                </a:rPr>
                                <m:t>2</m:t>
                              </m:r>
                            </m:e>
                          </m:rad>
                          <m:r>
                            <a:rPr lang="en-US" i="1">
                              <a:latin typeface="Cambria Math" panose="02040503050406030204" pitchFamily="18" charset="0"/>
                              <a:ea typeface="Calibri" panose="020F0502020204030204" pitchFamily="34" charset="0"/>
                              <a:cs typeface="Times New Roman" panose="02020603050405020304" pitchFamily="18" charset="0"/>
                            </a:rPr>
                            <m:t>𝑉</m:t>
                          </m:r>
                          <m:func>
                            <m:funcPr>
                              <m:ctrlPr>
                                <a:rPr lang="en-US" b="0" i="1"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cos</m:t>
                              </m:r>
                            </m:fName>
                            <m:e>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𝑤𝑡</m:t>
                              </m:r>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240</m:t>
                                  </m:r>
                                </m:e>
                                <m:sup>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o</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e>
                          </m:func>
                        </m:oMath>
                      </m:oMathPara>
                    </a14:m>
                    <a:endParaRPr lang="en-US" dirty="0"/>
                  </a:p>
                </p:txBody>
              </p:sp>
            </mc:Choice>
            <mc:Fallback xmlns="">
              <p:sp>
                <p:nvSpPr>
                  <p:cNvPr id="22" name="TextBox 21">
                    <a:extLst>
                      <a:ext uri="{FF2B5EF4-FFF2-40B4-BE49-F238E27FC236}">
                        <a16:creationId xmlns:a16="http://schemas.microsoft.com/office/drawing/2014/main" id="{43142291-8A9D-4DC8-BF81-34213971B995}"/>
                      </a:ext>
                    </a:extLst>
                  </p:cNvPr>
                  <p:cNvSpPr txBox="1">
                    <a:spLocks noRot="1" noChangeAspect="1" noMove="1" noResize="1" noEditPoints="1" noAdjustHandles="1" noChangeArrowheads="1" noChangeShapeType="1" noTextEdit="1"/>
                  </p:cNvSpPr>
                  <p:nvPr/>
                </p:nvSpPr>
                <p:spPr>
                  <a:xfrm>
                    <a:off x="1377630" y="4860142"/>
                    <a:ext cx="2816861" cy="672620"/>
                  </a:xfrm>
                  <a:prstGeom prst="rect">
                    <a:avLst/>
                  </a:prstGeom>
                  <a:blipFill>
                    <a:blip r:embed="rId3"/>
                    <a:stretch>
                      <a:fillRect r="-1296" b="-7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154B37F-9EFB-496F-AFD9-6800CEAD6D36}"/>
                      </a:ext>
                    </a:extLst>
                  </p:cNvPr>
                  <p:cNvSpPr txBox="1"/>
                  <p:nvPr/>
                </p:nvSpPr>
                <p:spPr>
                  <a:xfrm>
                    <a:off x="4953000" y="4918551"/>
                    <a:ext cx="2917722" cy="678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d>
                            <m:d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en-US" sz="1800" b="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b="0" i="0" smtClean="0">
                                  <a:latin typeface="Cambria Math" panose="02040503050406030204" pitchFamily="18" charset="0"/>
                                  <a:ea typeface="Calibri" panose="020F0502020204030204" pitchFamily="34" charset="0"/>
                                  <a:cs typeface="Times New Roman" panose="02020603050405020304" pitchFamily="18" charset="0"/>
                                </a:rPr>
                                <m:t>2</m:t>
                              </m:r>
                            </m:e>
                          </m:rad>
                          <m:r>
                            <a:rPr lang="en-US" i="1">
                              <a:latin typeface="Cambria Math" panose="02040503050406030204" pitchFamily="18" charset="0"/>
                              <a:ea typeface="Calibri" panose="020F0502020204030204" pitchFamily="34" charset="0"/>
                              <a:cs typeface="Times New Roman" panose="02020603050405020304" pitchFamily="18" charset="0"/>
                            </a:rPr>
                            <m:t>𝑉</m:t>
                          </m:r>
                          <m:func>
                            <m:funcPr>
                              <m:ctrlPr>
                                <a:rPr lang="en-US" b="0" i="1"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cos</m:t>
                              </m:r>
                            </m:fName>
                            <m:e>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𝑤𝑡</m:t>
                              </m:r>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120</m:t>
                                  </m:r>
                                </m:e>
                                <m:sup>
                                  <m:r>
                                    <m:rPr>
                                      <m:sty m:val="p"/>
                                    </m:rPr>
                                    <a:rPr lang="en-US">
                                      <a:latin typeface="Cambria Math" panose="02040503050406030204" pitchFamily="18" charset="0"/>
                                      <a:ea typeface="Cambria Math" panose="02040503050406030204" pitchFamily="18" charset="0"/>
                                      <a:cs typeface="Times New Roman" panose="02020603050405020304" pitchFamily="18" charset="0"/>
                                    </a:rPr>
                                    <m:t>o</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e>
                          </m:func>
                        </m:oMath>
                      </m:oMathPara>
                    </a14:m>
                    <a:endParaRPr lang="en-US" dirty="0"/>
                  </a:p>
                </p:txBody>
              </p:sp>
            </mc:Choice>
            <mc:Fallback xmlns="">
              <p:sp>
                <p:nvSpPr>
                  <p:cNvPr id="23" name="TextBox 22">
                    <a:extLst>
                      <a:ext uri="{FF2B5EF4-FFF2-40B4-BE49-F238E27FC236}">
                        <a16:creationId xmlns:a16="http://schemas.microsoft.com/office/drawing/2014/main" id="{D154B37F-9EFB-496F-AFD9-6800CEAD6D36}"/>
                      </a:ext>
                    </a:extLst>
                  </p:cNvPr>
                  <p:cNvSpPr txBox="1">
                    <a:spLocks noRot="1" noChangeAspect="1" noMove="1" noResize="1" noEditPoints="1" noAdjustHandles="1" noChangeArrowheads="1" noChangeShapeType="1" noTextEdit="1"/>
                  </p:cNvSpPr>
                  <p:nvPr/>
                </p:nvSpPr>
                <p:spPr>
                  <a:xfrm>
                    <a:off x="4953000" y="4918551"/>
                    <a:ext cx="2917722" cy="678968"/>
                  </a:xfrm>
                  <a:prstGeom prst="rect">
                    <a:avLst/>
                  </a:prstGeom>
                  <a:blipFill>
                    <a:blip r:embed="rId4"/>
                    <a:stretch>
                      <a:fillRect b="-81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F0C6E82-7E40-4B76-8253-285B009B5D55}"/>
                    </a:ext>
                  </a:extLst>
                </p:cNvPr>
                <p:cNvSpPr txBox="1"/>
                <p:nvPr/>
              </p:nvSpPr>
              <p:spPr>
                <a:xfrm>
                  <a:off x="4505512" y="3513125"/>
                  <a:ext cx="7057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120</m:t>
                            </m:r>
                          </m:e>
                          <m:sup>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o</m:t>
                            </m:r>
                          </m:sup>
                        </m:sSup>
                      </m:oMath>
                    </m:oMathPara>
                  </a14:m>
                  <a:endParaRPr lang="en-US" dirty="0"/>
                </a:p>
              </p:txBody>
            </p:sp>
          </mc:Choice>
          <mc:Fallback xmlns="">
            <p:sp>
              <p:nvSpPr>
                <p:cNvPr id="25" name="TextBox 24">
                  <a:extLst>
                    <a:ext uri="{FF2B5EF4-FFF2-40B4-BE49-F238E27FC236}">
                      <a16:creationId xmlns:a16="http://schemas.microsoft.com/office/drawing/2014/main" id="{EF0C6E82-7E40-4B76-8253-285B009B5D55}"/>
                    </a:ext>
                  </a:extLst>
                </p:cNvPr>
                <p:cNvSpPr txBox="1">
                  <a:spLocks noRot="1" noChangeAspect="1" noMove="1" noResize="1" noEditPoints="1" noAdjustHandles="1" noChangeArrowheads="1" noChangeShapeType="1" noTextEdit="1"/>
                </p:cNvSpPr>
                <p:nvPr/>
              </p:nvSpPr>
              <p:spPr>
                <a:xfrm>
                  <a:off x="4505512" y="3513125"/>
                  <a:ext cx="70578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6C5A97A-D3C7-4408-B46D-0C45BA6463BF}"/>
                    </a:ext>
                  </a:extLst>
                </p:cNvPr>
                <p:cNvSpPr txBox="1"/>
                <p:nvPr/>
              </p:nvSpPr>
              <p:spPr>
                <a:xfrm>
                  <a:off x="3661132" y="3487822"/>
                  <a:ext cx="7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120</m:t>
                            </m:r>
                          </m:e>
                          <m:sup>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o</m:t>
                            </m:r>
                          </m:sup>
                        </m:sSup>
                      </m:oMath>
                    </m:oMathPara>
                  </a14:m>
                  <a:endParaRPr lang="en-US" dirty="0"/>
                </a:p>
              </p:txBody>
            </p:sp>
          </mc:Choice>
          <mc:Fallback xmlns="">
            <p:sp>
              <p:nvSpPr>
                <p:cNvPr id="26" name="TextBox 25">
                  <a:extLst>
                    <a:ext uri="{FF2B5EF4-FFF2-40B4-BE49-F238E27FC236}">
                      <a16:creationId xmlns:a16="http://schemas.microsoft.com/office/drawing/2014/main" id="{D6C5A97A-D3C7-4408-B46D-0C45BA6463BF}"/>
                    </a:ext>
                  </a:extLst>
                </p:cNvPr>
                <p:cNvSpPr txBox="1">
                  <a:spLocks noRot="1" noChangeAspect="1" noMove="1" noResize="1" noEditPoints="1" noAdjustHandles="1" noChangeArrowheads="1" noChangeShapeType="1" noTextEdit="1"/>
                </p:cNvSpPr>
                <p:nvPr/>
              </p:nvSpPr>
              <p:spPr>
                <a:xfrm>
                  <a:off x="3661132" y="3487822"/>
                  <a:ext cx="732828"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7329A9F-D065-4E54-B51D-DD46223C50D1}"/>
                    </a:ext>
                  </a:extLst>
                </p:cNvPr>
                <p:cNvSpPr txBox="1"/>
                <p:nvPr/>
              </p:nvSpPr>
              <p:spPr>
                <a:xfrm>
                  <a:off x="4055195" y="4134878"/>
                  <a:ext cx="7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120</m:t>
                            </m:r>
                          </m:e>
                          <m:sup>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o</m:t>
                            </m:r>
                          </m:sup>
                        </m:sSup>
                      </m:oMath>
                    </m:oMathPara>
                  </a14:m>
                  <a:endParaRPr lang="en-US" dirty="0"/>
                </a:p>
              </p:txBody>
            </p:sp>
          </mc:Choice>
          <mc:Fallback xmlns="">
            <p:sp>
              <p:nvSpPr>
                <p:cNvPr id="27" name="TextBox 26">
                  <a:extLst>
                    <a:ext uri="{FF2B5EF4-FFF2-40B4-BE49-F238E27FC236}">
                      <a16:creationId xmlns:a16="http://schemas.microsoft.com/office/drawing/2014/main" id="{17329A9F-D065-4E54-B51D-DD46223C50D1}"/>
                    </a:ext>
                  </a:extLst>
                </p:cNvPr>
                <p:cNvSpPr txBox="1">
                  <a:spLocks noRot="1" noChangeAspect="1" noMove="1" noResize="1" noEditPoints="1" noAdjustHandles="1" noChangeArrowheads="1" noChangeShapeType="1" noTextEdit="1"/>
                </p:cNvSpPr>
                <p:nvPr/>
              </p:nvSpPr>
              <p:spPr>
                <a:xfrm>
                  <a:off x="4055195" y="4134878"/>
                  <a:ext cx="732828" cy="369332"/>
                </a:xfrm>
                <a:prstGeom prst="rect">
                  <a:avLst/>
                </a:prstGeom>
                <a:blipFill>
                  <a:blip r:embed="rId7"/>
                  <a:stretch>
                    <a:fillRect/>
                  </a:stretch>
                </a:blipFill>
              </p:spPr>
              <p:txBody>
                <a:bodyPr/>
                <a:lstStyle/>
                <a:p>
                  <a:r>
                    <a:rPr lang="en-US">
                      <a:noFill/>
                    </a:rPr>
                    <a:t> </a:t>
                  </a:r>
                </a:p>
              </p:txBody>
            </p:sp>
          </mc:Fallback>
        </mc:AlternateContent>
        <p:sp>
          <p:nvSpPr>
            <p:cNvPr id="28" name="Arc 27">
              <a:extLst>
                <a:ext uri="{FF2B5EF4-FFF2-40B4-BE49-F238E27FC236}">
                  <a16:creationId xmlns:a16="http://schemas.microsoft.com/office/drawing/2014/main" id="{174A7AB7-2523-4760-B4A6-6929027565AD}"/>
                </a:ext>
              </a:extLst>
            </p:cNvPr>
            <p:cNvSpPr/>
            <p:nvPr/>
          </p:nvSpPr>
          <p:spPr bwMode="auto">
            <a:xfrm>
              <a:off x="4142315" y="3728454"/>
              <a:ext cx="484477" cy="295588"/>
            </a:xfrm>
            <a:prstGeom prst="arc">
              <a:avLst>
                <a:gd name="adj1" fmla="val 16200000"/>
                <a:gd name="adj2" fmla="val 1418605"/>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Arc 28">
              <a:extLst>
                <a:ext uri="{FF2B5EF4-FFF2-40B4-BE49-F238E27FC236}">
                  <a16:creationId xmlns:a16="http://schemas.microsoft.com/office/drawing/2014/main" id="{1D84D47F-4FCA-41AE-A2A4-B516B7F490F4}"/>
                </a:ext>
              </a:extLst>
            </p:cNvPr>
            <p:cNvSpPr/>
            <p:nvPr/>
          </p:nvSpPr>
          <p:spPr bwMode="auto">
            <a:xfrm rot="5601686">
              <a:off x="4185701" y="3639837"/>
              <a:ext cx="303341" cy="739951"/>
            </a:xfrm>
            <a:prstGeom prst="arc">
              <a:avLst>
                <a:gd name="adj1" fmla="val 16200000"/>
                <a:gd name="adj2" fmla="val 471094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0" name="Arc 29">
              <a:extLst>
                <a:ext uri="{FF2B5EF4-FFF2-40B4-BE49-F238E27FC236}">
                  <a16:creationId xmlns:a16="http://schemas.microsoft.com/office/drawing/2014/main" id="{006615AC-327B-498A-89BD-4D8C99078ED0}"/>
                </a:ext>
              </a:extLst>
            </p:cNvPr>
            <p:cNvSpPr/>
            <p:nvPr/>
          </p:nvSpPr>
          <p:spPr bwMode="auto">
            <a:xfrm rot="15192665">
              <a:off x="4124242" y="3761966"/>
              <a:ext cx="484477" cy="295588"/>
            </a:xfrm>
            <a:prstGeom prst="arc">
              <a:avLst>
                <a:gd name="adj1" fmla="val 16200000"/>
                <a:gd name="adj2" fmla="val 1418605"/>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216150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Content Placeholder 8">
            <a:extLst>
              <a:ext uri="{FF2B5EF4-FFF2-40B4-BE49-F238E27FC236}">
                <a16:creationId xmlns:a16="http://schemas.microsoft.com/office/drawing/2014/main" id="{A2F5396A-392A-4BA3-94E3-CDD5F5AF605B}"/>
              </a:ext>
            </a:extLst>
          </p:cNvPr>
          <p:cNvSpPr>
            <a:spLocks noGrp="1"/>
          </p:cNvSpPr>
          <p:nvPr>
            <p:ph idx="1"/>
          </p:nvPr>
        </p:nvSpPr>
        <p:spPr>
          <a:xfrm>
            <a:off x="619123" y="1198518"/>
            <a:ext cx="4779595" cy="521396"/>
          </a:xfrm>
        </p:spPr>
        <p:txBody>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Phasor Domain Representation</a:t>
            </a:r>
          </a:p>
          <a:p>
            <a:pPr marL="0" indent="0">
              <a:buNone/>
            </a:pPr>
            <a:endParaRPr lang="en-US" sz="2000" b="1"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2D5306E-F51E-49C9-9ABA-E45A51EE1DCE}"/>
                  </a:ext>
                </a:extLst>
              </p:cNvPr>
              <p:cNvSpPr txBox="1"/>
              <p:nvPr/>
            </p:nvSpPr>
            <p:spPr>
              <a:xfrm>
                <a:off x="-450923" y="2056379"/>
                <a:ext cx="4572000" cy="8781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rPr>
                          </m:ctrlPr>
                        </m:mPr>
                        <m:mr>
                          <m:e/>
                          <m:e>
                            <m:sSub>
                              <m:sSubPr>
                                <m:ctrlPr>
                                  <a:rPr lang="en-US" sz="16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e>
                        </m:mr>
                        <m:mr>
                          <m:e/>
                          <m:e>
                            <m:sSub>
                              <m:sSubPr>
                                <m:ctrlPr>
                                  <a:rPr lang="en-US" sz="16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e>
                            <m:sSub>
                              <m:sSubPr>
                                <m:ctrlPr>
                                  <a:rPr lang="en-US" sz="16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dirty="0"/>
              </a:p>
            </p:txBody>
          </p:sp>
        </mc:Choice>
        <mc:Fallback xmlns="">
          <p:sp>
            <p:nvSpPr>
              <p:cNvPr id="32" name="TextBox 31">
                <a:extLst>
                  <a:ext uri="{FF2B5EF4-FFF2-40B4-BE49-F238E27FC236}">
                    <a16:creationId xmlns:a16="http://schemas.microsoft.com/office/drawing/2014/main" id="{82D5306E-F51E-49C9-9ABA-E45A51EE1DCE}"/>
                  </a:ext>
                </a:extLst>
              </p:cNvPr>
              <p:cNvSpPr txBox="1">
                <a:spLocks noRot="1" noChangeAspect="1" noMove="1" noResize="1" noEditPoints="1" noAdjustHandles="1" noChangeArrowheads="1" noChangeShapeType="1" noTextEdit="1"/>
              </p:cNvSpPr>
              <p:nvPr/>
            </p:nvSpPr>
            <p:spPr>
              <a:xfrm>
                <a:off x="-450923" y="2056379"/>
                <a:ext cx="4572000" cy="878189"/>
              </a:xfrm>
              <a:prstGeom prst="rect">
                <a:avLst/>
              </a:prstGeom>
              <a:blipFill>
                <a:blip r:embed="rId2"/>
                <a:stretch>
                  <a:fillRect/>
                </a:stretch>
              </a:blipFill>
            </p:spPr>
            <p:txBody>
              <a:bodyPr/>
              <a:lstStyle/>
              <a:p>
                <a:r>
                  <a:rPr lang="en-US">
                    <a:noFill/>
                  </a:rPr>
                  <a:t> </a:t>
                </a:r>
              </a:p>
            </p:txBody>
          </p:sp>
        </mc:Fallback>
      </mc:AlternateContent>
      <p:sp>
        <p:nvSpPr>
          <p:cNvPr id="4" name="Right Brace 3">
            <a:extLst>
              <a:ext uri="{FF2B5EF4-FFF2-40B4-BE49-F238E27FC236}">
                <a16:creationId xmlns:a16="http://schemas.microsoft.com/office/drawing/2014/main" id="{72022F78-E02D-4CC8-9FE6-72D27FF4DB25}"/>
              </a:ext>
            </a:extLst>
          </p:cNvPr>
          <p:cNvSpPr/>
          <p:nvPr/>
        </p:nvSpPr>
        <p:spPr bwMode="auto">
          <a:xfrm>
            <a:off x="3038637" y="2056379"/>
            <a:ext cx="204331" cy="859758"/>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TextBox 7">
            <a:extLst>
              <a:ext uri="{FF2B5EF4-FFF2-40B4-BE49-F238E27FC236}">
                <a16:creationId xmlns:a16="http://schemas.microsoft.com/office/drawing/2014/main" id="{2332D801-46EF-42AB-A54F-EE69D1114D9A}"/>
              </a:ext>
            </a:extLst>
          </p:cNvPr>
          <p:cNvSpPr txBox="1"/>
          <p:nvPr/>
        </p:nvSpPr>
        <p:spPr>
          <a:xfrm>
            <a:off x="3242968" y="2056379"/>
            <a:ext cx="1979959" cy="738664"/>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Line to Neutral (L-N) Voltage, also called Phase Voltage</a:t>
            </a:r>
          </a:p>
        </p:txBody>
      </p:sp>
      <p:grpSp>
        <p:nvGrpSpPr>
          <p:cNvPr id="52" name="Group 51">
            <a:extLst>
              <a:ext uri="{FF2B5EF4-FFF2-40B4-BE49-F238E27FC236}">
                <a16:creationId xmlns:a16="http://schemas.microsoft.com/office/drawing/2014/main" id="{DA99AB09-A124-45E7-A362-D8C3287F8FBC}"/>
              </a:ext>
            </a:extLst>
          </p:cNvPr>
          <p:cNvGrpSpPr/>
          <p:nvPr/>
        </p:nvGrpSpPr>
        <p:grpSpPr>
          <a:xfrm>
            <a:off x="5959866" y="1159533"/>
            <a:ext cx="2226266" cy="1793692"/>
            <a:chOff x="5959866" y="1159533"/>
            <a:chExt cx="2226266" cy="1793692"/>
          </a:xfrm>
        </p:grpSpPr>
        <p:grpSp>
          <p:nvGrpSpPr>
            <p:cNvPr id="50" name="Group 49">
              <a:extLst>
                <a:ext uri="{FF2B5EF4-FFF2-40B4-BE49-F238E27FC236}">
                  <a16:creationId xmlns:a16="http://schemas.microsoft.com/office/drawing/2014/main" id="{6C38DD99-0F13-4A2B-89BB-B9484DDE0E11}"/>
                </a:ext>
              </a:extLst>
            </p:cNvPr>
            <p:cNvGrpSpPr/>
            <p:nvPr/>
          </p:nvGrpSpPr>
          <p:grpSpPr>
            <a:xfrm>
              <a:off x="5959866" y="1159533"/>
              <a:ext cx="2226266" cy="1793692"/>
              <a:chOff x="5882374" y="281117"/>
              <a:chExt cx="2226266" cy="1793692"/>
            </a:xfrm>
          </p:grpSpPr>
          <p:grpSp>
            <p:nvGrpSpPr>
              <p:cNvPr id="43" name="Group 42">
                <a:extLst>
                  <a:ext uri="{FF2B5EF4-FFF2-40B4-BE49-F238E27FC236}">
                    <a16:creationId xmlns:a16="http://schemas.microsoft.com/office/drawing/2014/main" id="{DDB41FCA-1240-444C-B32D-661550E73FCD}"/>
                  </a:ext>
                </a:extLst>
              </p:cNvPr>
              <p:cNvGrpSpPr/>
              <p:nvPr/>
            </p:nvGrpSpPr>
            <p:grpSpPr>
              <a:xfrm>
                <a:off x="6097244" y="612349"/>
                <a:ext cx="1994352" cy="1462460"/>
                <a:chOff x="6275475" y="749291"/>
                <a:chExt cx="1994352" cy="1462460"/>
              </a:xfrm>
            </p:grpSpPr>
            <p:grpSp>
              <p:nvGrpSpPr>
                <p:cNvPr id="40" name="Group 39">
                  <a:extLst>
                    <a:ext uri="{FF2B5EF4-FFF2-40B4-BE49-F238E27FC236}">
                      <a16:creationId xmlns:a16="http://schemas.microsoft.com/office/drawing/2014/main" id="{0E5A41C2-1DCD-43F4-8776-D5B0EBF9CA3D}"/>
                    </a:ext>
                  </a:extLst>
                </p:cNvPr>
                <p:cNvGrpSpPr/>
                <p:nvPr/>
              </p:nvGrpSpPr>
              <p:grpSpPr>
                <a:xfrm>
                  <a:off x="6275475" y="749291"/>
                  <a:ext cx="1994352" cy="1462460"/>
                  <a:chOff x="6851737" y="612350"/>
                  <a:chExt cx="1994352" cy="1462460"/>
                </a:xfrm>
              </p:grpSpPr>
              <p:cxnSp>
                <p:nvCxnSpPr>
                  <p:cNvPr id="12" name="Straight Arrow Connector 11">
                    <a:extLst>
                      <a:ext uri="{FF2B5EF4-FFF2-40B4-BE49-F238E27FC236}">
                        <a16:creationId xmlns:a16="http://schemas.microsoft.com/office/drawing/2014/main" id="{39F006D7-EB01-4498-BD63-E2ED96462BBC}"/>
                      </a:ext>
                    </a:extLst>
                  </p:cNvPr>
                  <p:cNvCxnSpPr/>
                  <p:nvPr/>
                </p:nvCxnSpPr>
                <p:spPr bwMode="auto">
                  <a:xfrm flipH="1">
                    <a:off x="6851737" y="1198518"/>
                    <a:ext cx="463463" cy="429866"/>
                  </a:xfrm>
                  <a:prstGeom prst="straightConnector1">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7DCD56E-949A-4CF0-B279-54F44A21DADE}"/>
                      </a:ext>
                    </a:extLst>
                  </p:cNvPr>
                  <p:cNvCxnSpPr/>
                  <p:nvPr/>
                </p:nvCxnSpPr>
                <p:spPr bwMode="auto">
                  <a:xfrm>
                    <a:off x="7302674" y="1198518"/>
                    <a:ext cx="523610" cy="417340"/>
                  </a:xfrm>
                  <a:prstGeom prst="straightConnector1">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CBC0626-CE8B-41EE-B9A7-796989E47835}"/>
                      </a:ext>
                    </a:extLst>
                  </p:cNvPr>
                  <p:cNvCxnSpPr/>
                  <p:nvPr/>
                </p:nvCxnSpPr>
                <p:spPr bwMode="auto">
                  <a:xfrm flipV="1">
                    <a:off x="7315200" y="612350"/>
                    <a:ext cx="0" cy="586168"/>
                  </a:xfrm>
                  <a:prstGeom prst="straightConnector1">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56FCAF44-593D-4E11-B8D4-FA811B59FBB1}"/>
                      </a:ext>
                    </a:extLst>
                  </p:cNvPr>
                  <p:cNvCxnSpPr/>
                  <p:nvPr/>
                </p:nvCxnSpPr>
                <p:spPr bwMode="auto">
                  <a:xfrm>
                    <a:off x="6894078" y="1615858"/>
                    <a:ext cx="0" cy="45895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C887C68-3212-41E6-8DEC-D43F869F8365}"/>
                      </a:ext>
                    </a:extLst>
                  </p:cNvPr>
                  <p:cNvCxnSpPr/>
                  <p:nvPr/>
                </p:nvCxnSpPr>
                <p:spPr bwMode="auto">
                  <a:xfrm>
                    <a:off x="6892029" y="2074810"/>
                    <a:ext cx="1954060"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03682AC-E7C4-4C84-A88D-A24EBA4592EC}"/>
                      </a:ext>
                    </a:extLst>
                  </p:cNvPr>
                  <p:cNvCxnSpPr/>
                  <p:nvPr/>
                </p:nvCxnSpPr>
                <p:spPr bwMode="auto">
                  <a:xfrm>
                    <a:off x="7785992" y="1603332"/>
                    <a:ext cx="97481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C0D3794-DBBC-478F-8B1A-B78A36F01788}"/>
                      </a:ext>
                    </a:extLst>
                  </p:cNvPr>
                  <p:cNvCxnSpPr/>
                  <p:nvPr/>
                </p:nvCxnSpPr>
                <p:spPr bwMode="auto">
                  <a:xfrm>
                    <a:off x="7302500" y="650450"/>
                    <a:ext cx="1490597"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42" name="Straight Connector 41">
                  <a:extLst>
                    <a:ext uri="{FF2B5EF4-FFF2-40B4-BE49-F238E27FC236}">
                      <a16:creationId xmlns:a16="http://schemas.microsoft.com/office/drawing/2014/main" id="{AD9EACA1-B52C-4D3A-A7D1-C17EECA0C6D6}"/>
                    </a:ext>
                  </a:extLst>
                </p:cNvPr>
                <p:cNvCxnSpPr/>
                <p:nvPr/>
              </p:nvCxnSpPr>
              <p:spPr bwMode="auto">
                <a:xfrm>
                  <a:off x="6726238" y="1335459"/>
                  <a:ext cx="140259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7BA2A409-1039-41AC-9DE2-38E07D96BC84}"/>
                  </a:ext>
                </a:extLst>
              </p:cNvPr>
              <p:cNvGrpSpPr/>
              <p:nvPr/>
            </p:nvGrpSpPr>
            <p:grpSpPr>
              <a:xfrm>
                <a:off x="5882374" y="281117"/>
                <a:ext cx="2226266" cy="1592887"/>
                <a:chOff x="5882374" y="281117"/>
                <a:chExt cx="2226266" cy="1592887"/>
              </a:xfrm>
            </p:grpSpPr>
            <p:sp>
              <p:nvSpPr>
                <p:cNvPr id="44" name="Right Brace 43">
                  <a:extLst>
                    <a:ext uri="{FF2B5EF4-FFF2-40B4-BE49-F238E27FC236}">
                      <a16:creationId xmlns:a16="http://schemas.microsoft.com/office/drawing/2014/main" id="{B3783BC4-DF6C-45D3-8461-618F21BCE90A}"/>
                    </a:ext>
                  </a:extLst>
                </p:cNvPr>
                <p:cNvSpPr/>
                <p:nvPr/>
              </p:nvSpPr>
              <p:spPr bwMode="auto">
                <a:xfrm>
                  <a:off x="7183464" y="650449"/>
                  <a:ext cx="185978" cy="535542"/>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charset="0"/>
                  </a:endParaRPr>
                </a:p>
              </p:txBody>
            </p:sp>
            <p:sp>
              <p:nvSpPr>
                <p:cNvPr id="45" name="TextBox 44">
                  <a:extLst>
                    <a:ext uri="{FF2B5EF4-FFF2-40B4-BE49-F238E27FC236}">
                      <a16:creationId xmlns:a16="http://schemas.microsoft.com/office/drawing/2014/main" id="{A110A105-5543-4A81-B806-0E9B05AA3340}"/>
                    </a:ext>
                  </a:extLst>
                </p:cNvPr>
                <p:cNvSpPr txBox="1"/>
                <p:nvPr/>
              </p:nvSpPr>
              <p:spPr>
                <a:xfrm>
                  <a:off x="7369442" y="745252"/>
                  <a:ext cx="739198"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charset="0"/>
                    </a:rPr>
                    <a:t>L-N</a:t>
                  </a:r>
                </a:p>
              </p:txBody>
            </p:sp>
            <p:sp>
              <p:nvSpPr>
                <p:cNvPr id="46" name="TextBox 45">
                  <a:extLst>
                    <a:ext uri="{FF2B5EF4-FFF2-40B4-BE49-F238E27FC236}">
                      <a16:creationId xmlns:a16="http://schemas.microsoft.com/office/drawing/2014/main" id="{3C209677-D106-4B04-AC21-E7AB0632510C}"/>
                    </a:ext>
                  </a:extLst>
                </p:cNvPr>
                <p:cNvSpPr txBox="1"/>
                <p:nvPr/>
              </p:nvSpPr>
              <p:spPr>
                <a:xfrm>
                  <a:off x="6408869" y="281117"/>
                  <a:ext cx="193699"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charset="0"/>
                    </a:rPr>
                    <a:t>a</a:t>
                  </a:r>
                  <a:endParaRPr kumimoji="0" lang="en-US" sz="1800" b="0" i="0" u="none" strike="noStrike" cap="none" normalizeH="0" baseline="0" dirty="0">
                    <a:ln>
                      <a:noFill/>
                    </a:ln>
                    <a:solidFill>
                      <a:schemeClr val="tx1"/>
                    </a:solidFill>
                    <a:effectLst/>
                    <a:latin typeface="Times" charset="0"/>
                  </a:endParaRPr>
                </a:p>
              </p:txBody>
            </p:sp>
            <p:sp>
              <p:nvSpPr>
                <p:cNvPr id="47" name="TextBox 46">
                  <a:extLst>
                    <a:ext uri="{FF2B5EF4-FFF2-40B4-BE49-F238E27FC236}">
                      <a16:creationId xmlns:a16="http://schemas.microsoft.com/office/drawing/2014/main" id="{B7BB6980-BF7A-4B81-9B48-297C9871ABFF}"/>
                    </a:ext>
                  </a:extLst>
                </p:cNvPr>
                <p:cNvSpPr txBox="1"/>
                <p:nvPr/>
              </p:nvSpPr>
              <p:spPr>
                <a:xfrm>
                  <a:off x="5882374" y="1469086"/>
                  <a:ext cx="193699"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charset="0"/>
                    </a:rPr>
                    <a:t>c</a:t>
                  </a:r>
                  <a:endParaRPr kumimoji="0" lang="en-US" sz="1800" b="0" i="0" u="none" strike="noStrike" cap="none" normalizeH="0" baseline="0" dirty="0">
                    <a:ln>
                      <a:noFill/>
                    </a:ln>
                    <a:solidFill>
                      <a:schemeClr val="tx1"/>
                    </a:solidFill>
                    <a:effectLst/>
                    <a:latin typeface="Times" charset="0"/>
                  </a:endParaRPr>
                </a:p>
              </p:txBody>
            </p:sp>
            <p:sp>
              <p:nvSpPr>
                <p:cNvPr id="48" name="TextBox 47">
                  <a:extLst>
                    <a:ext uri="{FF2B5EF4-FFF2-40B4-BE49-F238E27FC236}">
                      <a16:creationId xmlns:a16="http://schemas.microsoft.com/office/drawing/2014/main" id="{03DF8627-C3E9-4356-8370-81AE75000F5F}"/>
                    </a:ext>
                  </a:extLst>
                </p:cNvPr>
                <p:cNvSpPr txBox="1"/>
                <p:nvPr/>
              </p:nvSpPr>
              <p:spPr>
                <a:xfrm>
                  <a:off x="6868919" y="1504672"/>
                  <a:ext cx="193699"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charset="0"/>
                    </a:rPr>
                    <a:t>b</a:t>
                  </a:r>
                  <a:endParaRPr kumimoji="0" lang="en-US" sz="1800" b="0" i="0" u="none" strike="noStrike" cap="none" normalizeH="0" baseline="0" dirty="0">
                    <a:ln>
                      <a:noFill/>
                    </a:ln>
                    <a:solidFill>
                      <a:schemeClr val="tx1"/>
                    </a:solidFill>
                    <a:effectLst/>
                    <a:latin typeface="Times" charset="0"/>
                  </a:endParaRPr>
                </a:p>
              </p:txBody>
            </p:sp>
          </p:grpSp>
        </p:grpSp>
        <p:sp>
          <p:nvSpPr>
            <p:cNvPr id="51" name="TextBox 50">
              <a:extLst>
                <a:ext uri="{FF2B5EF4-FFF2-40B4-BE49-F238E27FC236}">
                  <a16:creationId xmlns:a16="http://schemas.microsoft.com/office/drawing/2014/main" id="{0A0FAB8F-D133-48FE-9C64-85A45F266C25}"/>
                </a:ext>
              </a:extLst>
            </p:cNvPr>
            <p:cNvSpPr txBox="1"/>
            <p:nvPr/>
          </p:nvSpPr>
          <p:spPr>
            <a:xfrm>
              <a:off x="6501756" y="2021341"/>
              <a:ext cx="193699"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charset="0"/>
                </a:rPr>
                <a:t>n</a:t>
              </a:r>
              <a:endParaRPr kumimoji="0" lang="en-US" sz="1800" b="0" i="0" u="none" strike="noStrike" cap="none" normalizeH="0" baseline="0" dirty="0">
                <a:ln>
                  <a:noFill/>
                </a:ln>
                <a:solidFill>
                  <a:schemeClr val="tx1"/>
                </a:solidFill>
                <a:effectLst/>
                <a:latin typeface="Times" charset="0"/>
              </a:endParaRPr>
            </a:p>
          </p:txBody>
        </p:sp>
      </p:grpSp>
      <p:sp>
        <p:nvSpPr>
          <p:cNvPr id="53" name="Content Placeholder 8">
            <a:extLst>
              <a:ext uri="{FF2B5EF4-FFF2-40B4-BE49-F238E27FC236}">
                <a16:creationId xmlns:a16="http://schemas.microsoft.com/office/drawing/2014/main" id="{BB97E4B2-0EFA-4E04-B31D-1B6C86E319D8}"/>
              </a:ext>
            </a:extLst>
          </p:cNvPr>
          <p:cNvSpPr txBox="1">
            <a:spLocks/>
          </p:cNvSpPr>
          <p:nvPr/>
        </p:nvSpPr>
        <p:spPr bwMode="auto">
          <a:xfrm>
            <a:off x="619122" y="3429000"/>
            <a:ext cx="6530159" cy="5213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Font typeface="Times" charset="0"/>
              <a:buNone/>
            </a:pPr>
            <a:r>
              <a:rPr lang="en-US" sz="2000" kern="0" dirty="0">
                <a:solidFill>
                  <a:schemeClr val="tx1"/>
                </a:solidFill>
                <a:latin typeface="Times New Roman" panose="02020603050405020304" pitchFamily="18" charset="0"/>
                <a:cs typeface="Times New Roman" panose="02020603050405020304" pitchFamily="18" charset="0"/>
              </a:rPr>
              <a:t>Relationship between Line to Line (L-L) and L-N voltage</a:t>
            </a:r>
          </a:p>
          <a:p>
            <a:pPr marL="0" indent="0">
              <a:buFont typeface="Times" charset="0"/>
              <a:buNone/>
            </a:pPr>
            <a:endParaRPr lang="en-US" sz="2000" kern="0"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6ED529E-6420-4F3F-9549-19708FD5F406}"/>
                  </a:ext>
                </a:extLst>
              </p:cNvPr>
              <p:cNvSpPr txBox="1"/>
              <p:nvPr/>
            </p:nvSpPr>
            <p:spPr>
              <a:xfrm>
                <a:off x="619122" y="4025436"/>
                <a:ext cx="4138935" cy="7209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solidFill>
                                <a:srgbClr val="836967"/>
                              </a:solidFill>
                              <a:latin typeface="Cambria Math" panose="02040503050406030204" pitchFamily="18" charset="0"/>
                            </a:rPr>
                          </m:ctrlPr>
                        </m:mPr>
                        <m:m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𝑎𝑏</m:t>
                                </m:r>
                              </m:sub>
                            </m:sSub>
                            <m:r>
                              <a:rPr lang="en-US">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r>
                              <a:rPr lang="en-US">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sub>
                            </m:sSub>
                          </m:e>
                          <m:e>
                            <m:r>
                              <a:rPr lang="en-US">
                                <a:latin typeface="Cambria Math" panose="02040503050406030204" pitchFamily="18" charset="0"/>
                              </a:rPr>
                              <m:t> =</m:t>
                            </m:r>
                            <m:r>
                              <a:rPr lang="en-US" i="1">
                                <a:latin typeface="Cambria Math" panose="02040503050406030204" pitchFamily="18" charset="0"/>
                              </a:rPr>
                              <m:t>𝑉</m:t>
                            </m:r>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r>
                              <a:rPr lang="en-US" i="1">
                                <a:latin typeface="Cambria Math" panose="02040503050406030204" pitchFamily="18" charset="0"/>
                              </a:rPr>
                              <m:t>𝑉</m:t>
                            </m:r>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a:latin typeface="Cambria Math" panose="02040503050406030204" pitchFamily="18" charset="0"/>
                                  </a:rPr>
                                  <m:t>120</m:t>
                                </m:r>
                              </m:e>
                              <m:sup>
                                <m:r>
                                  <a:rPr lang="en-US">
                                    <a:latin typeface="Cambria Math" panose="02040503050406030204" pitchFamily="18" charset="0"/>
                                  </a:rPr>
                                  <m:t>∘</m:t>
                                </m:r>
                              </m:sup>
                            </m:sSup>
                            <m:r>
                              <a:rPr lang="en-US" i="1">
                                <a:latin typeface="Cambria Math" panose="02040503050406030204" pitchFamily="18" charset="0"/>
                              </a:rPr>
                              <m:t>)</m:t>
                            </m:r>
                          </m:e>
                        </m:mr>
                        <m:mr>
                          <m:e/>
                          <m:e>
                            <m:r>
                              <a:rPr lang="en-US">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a:latin typeface="Cambria Math" panose="02040503050406030204" pitchFamily="18" charset="0"/>
                                  </a:rPr>
                                  <m:t>3</m:t>
                                </m:r>
                              </m:e>
                            </m:rad>
                            <m:r>
                              <a:rPr lang="en-US" i="1">
                                <a:latin typeface="Cambria Math" panose="02040503050406030204" pitchFamily="18" charset="0"/>
                              </a:rPr>
                              <m:t>𝑉</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a:latin typeface="Cambria Math" panose="02040503050406030204" pitchFamily="18" charset="0"/>
                                  </a:rPr>
                                  <m:t>30</m:t>
                                </m:r>
                              </m:e>
                              <m:sup>
                                <m:r>
                                  <a:rPr lang="en-US">
                                    <a:latin typeface="Cambria Math" panose="02040503050406030204" pitchFamily="18" charset="0"/>
                                  </a:rPr>
                                  <m:t>∘</m:t>
                                </m:r>
                              </m:sup>
                            </m:sSup>
                            <m:r>
                              <a:rPr lang="en-US" i="1">
                                <a:latin typeface="Cambria Math" panose="02040503050406030204" pitchFamily="18" charset="0"/>
                              </a:rPr>
                              <m:t>)</m:t>
                            </m:r>
                          </m:e>
                        </m:mr>
                      </m:m>
                    </m:oMath>
                  </m:oMathPara>
                </a14:m>
                <a:endParaRPr lang="en-US" dirty="0"/>
              </a:p>
            </p:txBody>
          </p:sp>
        </mc:Choice>
        <mc:Fallback xmlns="">
          <p:sp>
            <p:nvSpPr>
              <p:cNvPr id="55" name="TextBox 54">
                <a:extLst>
                  <a:ext uri="{FF2B5EF4-FFF2-40B4-BE49-F238E27FC236}">
                    <a16:creationId xmlns:a16="http://schemas.microsoft.com/office/drawing/2014/main" id="{E6ED529E-6420-4F3F-9549-19708FD5F406}"/>
                  </a:ext>
                </a:extLst>
              </p:cNvPr>
              <p:cNvSpPr txBox="1">
                <a:spLocks noRot="1" noChangeAspect="1" noMove="1" noResize="1" noEditPoints="1" noAdjustHandles="1" noChangeArrowheads="1" noChangeShapeType="1" noTextEdit="1"/>
              </p:cNvSpPr>
              <p:nvPr/>
            </p:nvSpPr>
            <p:spPr>
              <a:xfrm>
                <a:off x="619122" y="4025436"/>
                <a:ext cx="4138935" cy="720967"/>
              </a:xfrm>
              <a:prstGeom prst="rect">
                <a:avLst/>
              </a:prstGeom>
              <a:blipFill>
                <a:blip r:embed="rId3"/>
                <a:stretch>
                  <a:fillRect r="-1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578FC1A-D3C5-4372-B642-A13015648752}"/>
                  </a:ext>
                </a:extLst>
              </p:cNvPr>
              <p:cNvSpPr txBox="1"/>
              <p:nvPr/>
            </p:nvSpPr>
            <p:spPr>
              <a:xfrm>
                <a:off x="619122" y="4821443"/>
                <a:ext cx="5882634" cy="6214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rgbClr val="836967"/>
                              </a:solidFill>
                              <a:latin typeface="Cambria Math" panose="02040503050406030204" pitchFamily="18" charset="0"/>
                            </a:rPr>
                          </m:ctrlPr>
                        </m:mPr>
                        <m:m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b>
                                  <m:sSubPr>
                                    <m:ctrlPr>
                                      <a:rPr lang="en-US" i="1">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𝑐</m:t>
                                    </m:r>
                                  </m:e>
                                  <m:sub>
                                    <m:r>
                                      <a:rPr lang="en-US" i="1">
                                        <a:latin typeface="Cambria Math" panose="02040503050406030204" pitchFamily="18" charset="0"/>
                                      </a:rPr>
                                      <m:t>𝑛</m:t>
                                    </m:r>
                                  </m:sub>
                                </m:sSub>
                              </m:sub>
                            </m:sSub>
                            <m:r>
                              <a:rPr lang="en-US" b="0" i="1" smtClean="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a:latin typeface="Cambria Math" panose="02040503050406030204" pitchFamily="18" charset="0"/>
                                  </a:rPr>
                                  <m:t>3</m:t>
                                </m:r>
                              </m:e>
                            </m:rad>
                            <m:sSub>
                              <m:sSubPr>
                                <m:ctrlPr>
                                  <a:rPr lang="en-US" b="0"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𝑏𝑛</m:t>
                                </m:r>
                              </m:sub>
                            </m:sSub>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a:latin typeface="Cambria Math" panose="02040503050406030204" pitchFamily="18" charset="0"/>
                                  </a:rPr>
                                  <m:t>30</m:t>
                                </m:r>
                              </m:e>
                              <m:sup>
                                <m:r>
                                  <a:rPr lang="en-US">
                                    <a:latin typeface="Cambria Math" panose="02040503050406030204" pitchFamily="18" charset="0"/>
                                  </a:rPr>
                                  <m:t>∘</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where</m:t>
                            </m:r>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𝑏𝑛</m:t>
                                </m:r>
                              </m:sub>
                            </m:sSub>
                            <m:r>
                              <a:rPr lang="en-US" b="0" i="1" smtClean="0">
                                <a:latin typeface="Cambria Math" panose="02040503050406030204" pitchFamily="18" charset="0"/>
                              </a:rPr>
                              <m:t>=</m:t>
                            </m:r>
                            <m:r>
                              <a:rPr lang="en-US" b="0" i="1" smtClean="0">
                                <a:latin typeface="Cambria Math" panose="02040503050406030204" pitchFamily="18" charset="0"/>
                              </a:rPr>
                              <m:t>𝑉</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b="0" i="0" smtClean="0">
                                    <a:solidFill>
                                      <a:srgbClr val="836967"/>
                                    </a:solidFill>
                                    <a:latin typeface="Cambria Math" panose="02040503050406030204" pitchFamily="18" charset="0"/>
                                  </a:rPr>
                                  <m:t>12</m:t>
                                </m:r>
                                <m:r>
                                  <a:rPr lang="en-US">
                                    <a:latin typeface="Cambria Math" panose="02040503050406030204" pitchFamily="18" charset="0"/>
                                  </a:rPr>
                                  <m:t>0</m:t>
                                </m:r>
                              </m:e>
                              <m:sup>
                                <m:r>
                                  <a:rPr lang="en-US">
                                    <a:latin typeface="Cambria Math" panose="02040503050406030204" pitchFamily="18" charset="0"/>
                                  </a:rPr>
                                  <m:t>∘</m:t>
                                </m:r>
                              </m:sup>
                            </m:sSup>
                            <m:r>
                              <a:rPr lang="en-US" b="0" i="1" smtClean="0">
                                <a:latin typeface="Cambria Math" panose="02040503050406030204" pitchFamily="18" charset="0"/>
                              </a:rPr>
                              <m:t>)</m:t>
                            </m:r>
                          </m:e>
                          <m:e/>
                        </m:mr>
                        <m:mr>
                          <m:e/>
                          <m:e/>
                        </m:mr>
                      </m:m>
                    </m:oMath>
                  </m:oMathPara>
                </a14:m>
                <a:endParaRPr lang="en-US" dirty="0"/>
              </a:p>
            </p:txBody>
          </p:sp>
        </mc:Choice>
        <mc:Fallback xmlns="">
          <p:sp>
            <p:nvSpPr>
              <p:cNvPr id="57" name="TextBox 56">
                <a:extLst>
                  <a:ext uri="{FF2B5EF4-FFF2-40B4-BE49-F238E27FC236}">
                    <a16:creationId xmlns:a16="http://schemas.microsoft.com/office/drawing/2014/main" id="{3578FC1A-D3C5-4372-B642-A13015648752}"/>
                  </a:ext>
                </a:extLst>
              </p:cNvPr>
              <p:cNvSpPr txBox="1">
                <a:spLocks noRot="1" noChangeAspect="1" noMove="1" noResize="1" noEditPoints="1" noAdjustHandles="1" noChangeArrowheads="1" noChangeShapeType="1" noTextEdit="1"/>
              </p:cNvSpPr>
              <p:nvPr/>
            </p:nvSpPr>
            <p:spPr>
              <a:xfrm>
                <a:off x="619122" y="4821443"/>
                <a:ext cx="5882634" cy="6214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D1FCC94-49BD-4C67-ACA4-45EE2C8C97D2}"/>
                  </a:ext>
                </a:extLst>
              </p:cNvPr>
              <p:cNvSpPr txBox="1"/>
              <p:nvPr/>
            </p:nvSpPr>
            <p:spPr>
              <a:xfrm>
                <a:off x="619122" y="5404279"/>
                <a:ext cx="5882634" cy="6214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rgbClr val="836967"/>
                              </a:solidFill>
                              <a:latin typeface="Cambria Math" panose="02040503050406030204" pitchFamily="18" charset="0"/>
                            </a:rPr>
                          </m:ctrlPr>
                        </m:mPr>
                        <m:m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𝑎𝑛</m:t>
                                </m:r>
                              </m:sub>
                            </m:sSub>
                            <m:r>
                              <a:rPr lang="en-US" b="0" i="1" smtClean="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a:latin typeface="Cambria Math" panose="02040503050406030204" pitchFamily="18" charset="0"/>
                                  </a:rPr>
                                  <m:t>3</m:t>
                                </m:r>
                              </m:e>
                            </m:rad>
                            <m:sSub>
                              <m:sSubPr>
                                <m:ctrlPr>
                                  <a:rPr lang="en-US" b="0"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𝑐𝑛</m:t>
                                </m:r>
                              </m:sub>
                            </m:sSub>
                            <m:r>
                              <a:rPr lang="en-US">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a:latin typeface="Cambria Math" panose="02040503050406030204" pitchFamily="18" charset="0"/>
                                  </a:rPr>
                                  <m:t>30</m:t>
                                </m:r>
                              </m:e>
                              <m:sup>
                                <m:r>
                                  <a:rPr lang="en-US">
                                    <a:latin typeface="Cambria Math" panose="02040503050406030204" pitchFamily="18" charset="0"/>
                                  </a:rPr>
                                  <m:t>∘</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where</m:t>
                            </m:r>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𝑉</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𝛼</m:t>
                            </m:r>
                            <m:r>
                              <a:rPr lang="en-US" b="0" i="0" smtClean="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b="0" i="0" smtClean="0">
                                    <a:solidFill>
                                      <a:srgbClr val="836967"/>
                                    </a:solidFill>
                                    <a:latin typeface="Cambria Math" panose="02040503050406030204" pitchFamily="18" charset="0"/>
                                  </a:rPr>
                                  <m:t>24</m:t>
                                </m:r>
                                <m:r>
                                  <a:rPr lang="en-US">
                                    <a:latin typeface="Cambria Math" panose="02040503050406030204" pitchFamily="18" charset="0"/>
                                  </a:rPr>
                                  <m:t>0</m:t>
                                </m:r>
                              </m:e>
                              <m:sup>
                                <m:r>
                                  <a:rPr lang="en-US">
                                    <a:latin typeface="Cambria Math" panose="02040503050406030204" pitchFamily="18" charset="0"/>
                                  </a:rPr>
                                  <m:t>∘</m:t>
                                </m:r>
                              </m:sup>
                            </m:sSup>
                            <m:r>
                              <a:rPr lang="en-US" b="0" i="1" smtClean="0">
                                <a:latin typeface="Cambria Math" panose="02040503050406030204" pitchFamily="18" charset="0"/>
                              </a:rPr>
                              <m:t>)</m:t>
                            </m:r>
                          </m:e>
                          <m:e/>
                        </m:mr>
                        <m:mr>
                          <m:e/>
                          <m:e/>
                        </m:mr>
                      </m:m>
                    </m:oMath>
                  </m:oMathPara>
                </a14:m>
                <a:endParaRPr lang="en-US" dirty="0"/>
              </a:p>
            </p:txBody>
          </p:sp>
        </mc:Choice>
        <mc:Fallback xmlns="">
          <p:sp>
            <p:nvSpPr>
              <p:cNvPr id="58" name="TextBox 57">
                <a:extLst>
                  <a:ext uri="{FF2B5EF4-FFF2-40B4-BE49-F238E27FC236}">
                    <a16:creationId xmlns:a16="http://schemas.microsoft.com/office/drawing/2014/main" id="{CD1FCC94-49BD-4C67-ACA4-45EE2C8C97D2}"/>
                  </a:ext>
                </a:extLst>
              </p:cNvPr>
              <p:cNvSpPr txBox="1">
                <a:spLocks noRot="1" noChangeAspect="1" noMove="1" noResize="1" noEditPoints="1" noAdjustHandles="1" noChangeArrowheads="1" noChangeShapeType="1" noTextEdit="1"/>
              </p:cNvSpPr>
              <p:nvPr/>
            </p:nvSpPr>
            <p:spPr>
              <a:xfrm>
                <a:off x="619122" y="5404279"/>
                <a:ext cx="5882634" cy="62145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6603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Content Placeholder 8">
            <a:extLst>
              <a:ext uri="{FF2B5EF4-FFF2-40B4-BE49-F238E27FC236}">
                <a16:creationId xmlns:a16="http://schemas.microsoft.com/office/drawing/2014/main" id="{A2F5396A-392A-4BA3-94E3-CDD5F5AF605B}"/>
              </a:ext>
            </a:extLst>
          </p:cNvPr>
          <p:cNvSpPr>
            <a:spLocks noGrp="1"/>
          </p:cNvSpPr>
          <p:nvPr>
            <p:ph idx="1"/>
          </p:nvPr>
        </p:nvSpPr>
        <p:spPr>
          <a:xfrm>
            <a:off x="619123" y="1198518"/>
            <a:ext cx="4779595" cy="521396"/>
          </a:xfrm>
        </p:spPr>
        <p:txBody>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Conclusion: In Y- connection</a:t>
            </a:r>
          </a:p>
          <a:p>
            <a:pPr marL="0" indent="0">
              <a:buNone/>
            </a:pPr>
            <a:endParaRPr lang="en-US" sz="2000" b="1"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C269628-8ED9-4079-8063-C53F7244494B}"/>
                  </a:ext>
                </a:extLst>
              </p:cNvPr>
              <p:cNvSpPr txBox="1"/>
              <p:nvPr/>
            </p:nvSpPr>
            <p:spPr>
              <a:xfrm>
                <a:off x="1747382" y="1629468"/>
                <a:ext cx="4572000" cy="533544"/>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solidFill>
                              <a:schemeClr val="tx1"/>
                            </a:solidFill>
                            <a:latin typeface="Cambria Math" panose="02040503050406030204" pitchFamily="18" charset="0"/>
                          </a:rPr>
                        </m:ctrlPr>
                      </m:radPr>
                      <m:deg/>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o</m:t>
                            </m:r>
                          </m:sup>
                        </m:sSup>
                      </m:sup>
                    </m:sSup>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400" dirty="0"/>
              </a:p>
            </p:txBody>
          </p:sp>
        </mc:Choice>
        <mc:Fallback xmlns="">
          <p:sp>
            <p:nvSpPr>
              <p:cNvPr id="34" name="TextBox 33">
                <a:extLst>
                  <a:ext uri="{FF2B5EF4-FFF2-40B4-BE49-F238E27FC236}">
                    <a16:creationId xmlns:a16="http://schemas.microsoft.com/office/drawing/2014/main" id="{EC269628-8ED9-4079-8063-C53F7244494B}"/>
                  </a:ext>
                </a:extLst>
              </p:cNvPr>
              <p:cNvSpPr txBox="1">
                <a:spLocks noRot="1" noChangeAspect="1" noMove="1" noResize="1" noEditPoints="1" noAdjustHandles="1" noChangeArrowheads="1" noChangeShapeType="1" noTextEdit="1"/>
              </p:cNvSpPr>
              <p:nvPr/>
            </p:nvSpPr>
            <p:spPr>
              <a:xfrm>
                <a:off x="1747382" y="1629468"/>
                <a:ext cx="4572000" cy="5335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570FDAA-C215-40B2-A089-1610D5F6D2BF}"/>
                  </a:ext>
                </a:extLst>
              </p:cNvPr>
              <p:cNvSpPr txBox="1"/>
              <p:nvPr/>
            </p:nvSpPr>
            <p:spPr>
              <a:xfrm>
                <a:off x="2206337" y="2380236"/>
                <a:ext cx="48225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𝑎𝑏</m:t>
                          </m:r>
                        </m:sub>
                      </m:sSub>
                    </m:oMath>
                  </m:oMathPara>
                </a14:m>
                <a:endParaRPr lang="en-US" dirty="0"/>
              </a:p>
            </p:txBody>
          </p:sp>
        </mc:Choice>
        <mc:Fallback xmlns="">
          <p:sp>
            <p:nvSpPr>
              <p:cNvPr id="36" name="TextBox 35">
                <a:extLst>
                  <a:ext uri="{FF2B5EF4-FFF2-40B4-BE49-F238E27FC236}">
                    <a16:creationId xmlns:a16="http://schemas.microsoft.com/office/drawing/2014/main" id="{C570FDAA-C215-40B2-A089-1610D5F6D2BF}"/>
                  </a:ext>
                </a:extLst>
              </p:cNvPr>
              <p:cNvSpPr txBox="1">
                <a:spLocks noRot="1" noChangeAspect="1" noMove="1" noResize="1" noEditPoints="1" noAdjustHandles="1" noChangeArrowheads="1" noChangeShapeType="1" noTextEdit="1"/>
              </p:cNvSpPr>
              <p:nvPr/>
            </p:nvSpPr>
            <p:spPr>
              <a:xfrm>
                <a:off x="2206337" y="2380236"/>
                <a:ext cx="482252" cy="369332"/>
              </a:xfrm>
              <a:prstGeom prst="rect">
                <a:avLst/>
              </a:prstGeom>
              <a:blipFill>
                <a:blip r:embed="rId3"/>
                <a:stretch>
                  <a:fillRect/>
                </a:stretch>
              </a:blipFill>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EBC20283-CE74-4D4E-8B8C-2455C224E423}"/>
              </a:ext>
            </a:extLst>
          </p:cNvPr>
          <p:cNvSpPr/>
          <p:nvPr/>
        </p:nvSpPr>
        <p:spPr bwMode="auto">
          <a:xfrm rot="5400000" flipH="1">
            <a:off x="2377209" y="1983042"/>
            <a:ext cx="184183" cy="482253"/>
          </a:xfrm>
          <a:prstGeom prst="leftBrac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CAF188A-B90D-4A31-8801-38A0E9ACFECF}"/>
                  </a:ext>
                </a:extLst>
              </p:cNvPr>
              <p:cNvSpPr txBox="1"/>
              <p:nvPr/>
            </p:nvSpPr>
            <p:spPr>
              <a:xfrm>
                <a:off x="2206337" y="2732887"/>
                <a:ext cx="48225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𝑐</m:t>
                          </m:r>
                        </m:sub>
                      </m:sSub>
                    </m:oMath>
                  </m:oMathPara>
                </a14:m>
                <a:endParaRPr lang="en-US" dirty="0"/>
              </a:p>
            </p:txBody>
          </p:sp>
        </mc:Choice>
        <mc:Fallback xmlns="">
          <p:sp>
            <p:nvSpPr>
              <p:cNvPr id="41" name="TextBox 40">
                <a:extLst>
                  <a:ext uri="{FF2B5EF4-FFF2-40B4-BE49-F238E27FC236}">
                    <a16:creationId xmlns:a16="http://schemas.microsoft.com/office/drawing/2014/main" id="{DCAF188A-B90D-4A31-8801-38A0E9ACFECF}"/>
                  </a:ext>
                </a:extLst>
              </p:cNvPr>
              <p:cNvSpPr txBox="1">
                <a:spLocks noRot="1" noChangeAspect="1" noMove="1" noResize="1" noEditPoints="1" noAdjustHandles="1" noChangeArrowheads="1" noChangeShapeType="1" noTextEdit="1"/>
              </p:cNvSpPr>
              <p:nvPr/>
            </p:nvSpPr>
            <p:spPr>
              <a:xfrm>
                <a:off x="2206337" y="2732887"/>
                <a:ext cx="48225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59D7277-C934-48EF-A88C-E89148781411}"/>
                  </a:ext>
                </a:extLst>
              </p:cNvPr>
              <p:cNvSpPr txBox="1"/>
              <p:nvPr/>
            </p:nvSpPr>
            <p:spPr>
              <a:xfrm>
                <a:off x="2206336" y="3180449"/>
                <a:ext cx="4025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oMath>
                  </m:oMathPara>
                </a14:m>
                <a:endParaRPr lang="en-US" dirty="0"/>
              </a:p>
            </p:txBody>
          </p:sp>
        </mc:Choice>
        <mc:Fallback xmlns="">
          <p:sp>
            <p:nvSpPr>
              <p:cNvPr id="54" name="TextBox 53">
                <a:extLst>
                  <a:ext uri="{FF2B5EF4-FFF2-40B4-BE49-F238E27FC236}">
                    <a16:creationId xmlns:a16="http://schemas.microsoft.com/office/drawing/2014/main" id="{559D7277-C934-48EF-A88C-E89148781411}"/>
                  </a:ext>
                </a:extLst>
              </p:cNvPr>
              <p:cNvSpPr txBox="1">
                <a:spLocks noRot="1" noChangeAspect="1" noMove="1" noResize="1" noEditPoints="1" noAdjustHandles="1" noChangeArrowheads="1" noChangeShapeType="1" noTextEdit="1"/>
              </p:cNvSpPr>
              <p:nvPr/>
            </p:nvSpPr>
            <p:spPr>
              <a:xfrm>
                <a:off x="2206336" y="3180449"/>
                <a:ext cx="402589" cy="369332"/>
              </a:xfrm>
              <a:prstGeom prst="rect">
                <a:avLst/>
              </a:prstGeom>
              <a:blipFill>
                <a:blip r:embed="rId5"/>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D9646BF-8C27-4919-9F78-3C58FE7D79D8}"/>
                  </a:ext>
                </a:extLst>
              </p:cNvPr>
              <p:cNvSpPr txBox="1"/>
              <p:nvPr/>
            </p:nvSpPr>
            <p:spPr>
              <a:xfrm>
                <a:off x="3364993" y="2363555"/>
                <a:ext cx="4025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oMath>
                  </m:oMathPara>
                </a14:m>
                <a:endParaRPr lang="en-US" dirty="0"/>
              </a:p>
            </p:txBody>
          </p:sp>
        </mc:Choice>
        <mc:Fallback xmlns="">
          <p:sp>
            <p:nvSpPr>
              <p:cNvPr id="56" name="TextBox 55">
                <a:extLst>
                  <a:ext uri="{FF2B5EF4-FFF2-40B4-BE49-F238E27FC236}">
                    <a16:creationId xmlns:a16="http://schemas.microsoft.com/office/drawing/2014/main" id="{9D9646BF-8C27-4919-9F78-3C58FE7D79D8}"/>
                  </a:ext>
                </a:extLst>
              </p:cNvPr>
              <p:cNvSpPr txBox="1">
                <a:spLocks noRot="1" noChangeAspect="1" noMove="1" noResize="1" noEditPoints="1" noAdjustHandles="1" noChangeArrowheads="1" noChangeShapeType="1" noTextEdit="1"/>
              </p:cNvSpPr>
              <p:nvPr/>
            </p:nvSpPr>
            <p:spPr>
              <a:xfrm>
                <a:off x="3364993" y="2363555"/>
                <a:ext cx="402589" cy="369332"/>
              </a:xfrm>
              <a:prstGeom prst="rect">
                <a:avLst/>
              </a:prstGeom>
              <a:blipFill>
                <a:blip r:embed="rId6"/>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794D0C9-1A58-4E1C-B491-F32D8AB8ABE7}"/>
                  </a:ext>
                </a:extLst>
              </p:cNvPr>
              <p:cNvSpPr txBox="1"/>
              <p:nvPr/>
            </p:nvSpPr>
            <p:spPr>
              <a:xfrm>
                <a:off x="3364993" y="2796346"/>
                <a:ext cx="4025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𝑛</m:t>
                          </m:r>
                        </m:sub>
                      </m:sSub>
                    </m:oMath>
                  </m:oMathPara>
                </a14:m>
                <a:endParaRPr lang="en-US" dirty="0"/>
              </a:p>
            </p:txBody>
          </p:sp>
        </mc:Choice>
        <mc:Fallback xmlns="">
          <p:sp>
            <p:nvSpPr>
              <p:cNvPr id="59" name="TextBox 58">
                <a:extLst>
                  <a:ext uri="{FF2B5EF4-FFF2-40B4-BE49-F238E27FC236}">
                    <a16:creationId xmlns:a16="http://schemas.microsoft.com/office/drawing/2014/main" id="{3794D0C9-1A58-4E1C-B491-F32D8AB8ABE7}"/>
                  </a:ext>
                </a:extLst>
              </p:cNvPr>
              <p:cNvSpPr txBox="1">
                <a:spLocks noRot="1" noChangeAspect="1" noMove="1" noResize="1" noEditPoints="1" noAdjustHandles="1" noChangeArrowheads="1" noChangeShapeType="1" noTextEdit="1"/>
              </p:cNvSpPr>
              <p:nvPr/>
            </p:nvSpPr>
            <p:spPr>
              <a:xfrm>
                <a:off x="3364993" y="2796346"/>
                <a:ext cx="402589" cy="369332"/>
              </a:xfrm>
              <a:prstGeom prst="rect">
                <a:avLst/>
              </a:prstGeom>
              <a:blipFill>
                <a:blip r:embed="rId7"/>
                <a:stretch>
                  <a:fillRect r="-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29187A9-A7AC-4994-80BF-17B32B38D20E}"/>
                  </a:ext>
                </a:extLst>
              </p:cNvPr>
              <p:cNvSpPr txBox="1"/>
              <p:nvPr/>
            </p:nvSpPr>
            <p:spPr>
              <a:xfrm>
                <a:off x="3369503" y="3223313"/>
                <a:ext cx="4025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𝑛</m:t>
                          </m:r>
                        </m:sub>
                      </m:sSub>
                    </m:oMath>
                  </m:oMathPara>
                </a14:m>
                <a:endParaRPr lang="en-US" dirty="0"/>
              </a:p>
            </p:txBody>
          </p:sp>
        </mc:Choice>
        <mc:Fallback xmlns="">
          <p:sp>
            <p:nvSpPr>
              <p:cNvPr id="60" name="TextBox 59">
                <a:extLst>
                  <a:ext uri="{FF2B5EF4-FFF2-40B4-BE49-F238E27FC236}">
                    <a16:creationId xmlns:a16="http://schemas.microsoft.com/office/drawing/2014/main" id="{029187A9-A7AC-4994-80BF-17B32B38D20E}"/>
                  </a:ext>
                </a:extLst>
              </p:cNvPr>
              <p:cNvSpPr txBox="1">
                <a:spLocks noRot="1" noChangeAspect="1" noMove="1" noResize="1" noEditPoints="1" noAdjustHandles="1" noChangeArrowheads="1" noChangeShapeType="1" noTextEdit="1"/>
              </p:cNvSpPr>
              <p:nvPr/>
            </p:nvSpPr>
            <p:spPr>
              <a:xfrm>
                <a:off x="3369503" y="3223313"/>
                <a:ext cx="402589" cy="369332"/>
              </a:xfrm>
              <a:prstGeom prst="rect">
                <a:avLst/>
              </a:prstGeom>
              <a:blipFill>
                <a:blip r:embed="rId8"/>
                <a:stretch>
                  <a:fillRect r="-4545"/>
                </a:stretch>
              </a:blipFill>
            </p:spPr>
            <p:txBody>
              <a:bodyPr/>
              <a:lstStyle/>
              <a:p>
                <a:r>
                  <a:rPr lang="en-US">
                    <a:noFill/>
                  </a:rPr>
                  <a:t> </a:t>
                </a:r>
              </a:p>
            </p:txBody>
          </p:sp>
        </mc:Fallback>
      </mc:AlternateContent>
      <p:sp>
        <p:nvSpPr>
          <p:cNvPr id="61" name="Left Brace 60">
            <a:extLst>
              <a:ext uri="{FF2B5EF4-FFF2-40B4-BE49-F238E27FC236}">
                <a16:creationId xmlns:a16="http://schemas.microsoft.com/office/drawing/2014/main" id="{F0530C8F-5E88-4EA8-9A9B-1B489A8C44ED}"/>
              </a:ext>
            </a:extLst>
          </p:cNvPr>
          <p:cNvSpPr/>
          <p:nvPr/>
        </p:nvSpPr>
        <p:spPr bwMode="auto">
          <a:xfrm rot="5400000" flipH="1">
            <a:off x="3668201" y="1729973"/>
            <a:ext cx="234581" cy="1021869"/>
          </a:xfrm>
          <a:prstGeom prst="leftBrac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EC34E01-5EF8-4FBD-8B55-C406B5F33FBC}"/>
                  </a:ext>
                </a:extLst>
              </p:cNvPr>
              <p:cNvSpPr txBox="1"/>
              <p:nvPr/>
            </p:nvSpPr>
            <p:spPr>
              <a:xfrm>
                <a:off x="1667218" y="4464487"/>
                <a:ext cx="4572000" cy="504177"/>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panose="02040503050406030204" pitchFamily="18" charset="0"/>
                          </a:rPr>
                          <m:t>𝑆</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p</m:t>
                        </m:r>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h𝑎𝑠𝑒</m:t>
                        </m:r>
                      </m:sub>
                      <m:sup>
                        <m: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US" sz="2400" dirty="0"/>
              </a:p>
            </p:txBody>
          </p:sp>
        </mc:Choice>
        <mc:Fallback xmlns="">
          <p:sp>
            <p:nvSpPr>
              <p:cNvPr id="62" name="TextBox 61">
                <a:extLst>
                  <a:ext uri="{FF2B5EF4-FFF2-40B4-BE49-F238E27FC236}">
                    <a16:creationId xmlns:a16="http://schemas.microsoft.com/office/drawing/2014/main" id="{AEC34E01-5EF8-4FBD-8B55-C406B5F33FBC}"/>
                  </a:ext>
                </a:extLst>
              </p:cNvPr>
              <p:cNvSpPr txBox="1">
                <a:spLocks noRot="1" noChangeAspect="1" noMove="1" noResize="1" noEditPoints="1" noAdjustHandles="1" noChangeArrowheads="1" noChangeShapeType="1" noTextEdit="1"/>
              </p:cNvSpPr>
              <p:nvPr/>
            </p:nvSpPr>
            <p:spPr>
              <a:xfrm>
                <a:off x="1667218" y="4464487"/>
                <a:ext cx="4572000" cy="504177"/>
              </a:xfrm>
              <a:prstGeom prst="rect">
                <a:avLst/>
              </a:prstGeom>
              <a:blipFill>
                <a:blip r:embed="rId9"/>
                <a:stretch>
                  <a:fillRect l="-1733" t="-4819"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D61EE1F-D924-4F66-BB7E-3E46036D334A}"/>
                  </a:ext>
                </a:extLst>
              </p:cNvPr>
              <p:cNvSpPr txBox="1"/>
              <p:nvPr/>
            </p:nvSpPr>
            <p:spPr>
              <a:xfrm>
                <a:off x="1668677" y="3752553"/>
                <a:ext cx="4572000" cy="490199"/>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panose="02040503050406030204" pitchFamily="18" charset="0"/>
                          </a:rPr>
                          <m:t>𝐼</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4D61EE1F-D924-4F66-BB7E-3E46036D334A}"/>
                  </a:ext>
                </a:extLst>
              </p:cNvPr>
              <p:cNvSpPr txBox="1">
                <a:spLocks noRot="1" noChangeAspect="1" noMove="1" noResize="1" noEditPoints="1" noAdjustHandles="1" noChangeArrowheads="1" noChangeShapeType="1" noTextEdit="1"/>
              </p:cNvSpPr>
              <p:nvPr/>
            </p:nvSpPr>
            <p:spPr>
              <a:xfrm>
                <a:off x="1668677" y="3752553"/>
                <a:ext cx="4572000" cy="490199"/>
              </a:xfrm>
              <a:prstGeom prst="rect">
                <a:avLst/>
              </a:prstGeom>
              <a:blipFill>
                <a:blip r:embed="rId10"/>
                <a:stretch>
                  <a:fillRect l="-1867" t="-5000" b="-18750"/>
                </a:stretch>
              </a:blipFill>
            </p:spPr>
            <p:txBody>
              <a:bodyPr/>
              <a:lstStyle/>
              <a:p>
                <a:r>
                  <a:rPr lang="en-US">
                    <a:noFill/>
                  </a:rPr>
                  <a:t> </a:t>
                </a:r>
              </a:p>
            </p:txBody>
          </p:sp>
        </mc:Fallback>
      </mc:AlternateContent>
    </p:spTree>
    <p:extLst>
      <p:ext uri="{BB962C8B-B14F-4D97-AF65-F5344CB8AC3E}">
        <p14:creationId xmlns:p14="http://schemas.microsoft.com/office/powerpoint/2010/main" val="407997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3-Phase Voltage Source – (</a:t>
            </a:r>
            <a:r>
              <a:rPr lang="en-US" dirty="0">
                <a:latin typeface="Cambria Math" panose="02040503050406030204" pitchFamily="18" charset="0"/>
                <a:ea typeface="Cambria Math" panose="02040503050406030204" pitchFamily="18" charset="0"/>
              </a:rPr>
              <a:t>𝚫</a:t>
            </a:r>
            <a:r>
              <a:rPr lang="en-US" dirty="0"/>
              <a:t>-Connection)</a:t>
            </a:r>
          </a:p>
        </p:txBody>
      </p:sp>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400" y="2425017"/>
            <a:ext cx="4187772" cy="2007966"/>
          </a:xfrm>
        </p:spPr>
        <p:txBody>
          <a:bodyPr/>
          <a:lstStyle/>
          <a:p>
            <a:pPr marL="0" indent="0" algn="just">
              <a:buNone/>
            </a:pPr>
            <a:r>
              <a:rPr lang="en-US" sz="24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For the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𝚫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connection , </a:t>
            </a:r>
          </a:p>
          <a:p>
            <a:pPr marL="0" indent="0" algn="just">
              <a:buNone/>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hase voltages equal Line voltages.</a:t>
            </a:r>
            <a:endParaRPr lang="en-US" sz="24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400" y="939016"/>
            <a:ext cx="4830168"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(𝚫-Connection) 3-Phase Voltage 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5BB62E0D-9808-4CAD-A2D3-1A6D0B57FBE5}"/>
              </a:ext>
            </a:extLst>
          </p:cNvPr>
          <p:cNvPicPr>
            <a:picLocks noChangeAspect="1"/>
          </p:cNvPicPr>
          <p:nvPr/>
        </p:nvPicPr>
        <p:blipFill>
          <a:blip r:embed="rId2"/>
          <a:stretch>
            <a:fillRect/>
          </a:stretch>
        </p:blipFill>
        <p:spPr>
          <a:xfrm>
            <a:off x="4752976" y="1593096"/>
            <a:ext cx="3642598" cy="3945484"/>
          </a:xfrm>
          <a:prstGeom prst="rect">
            <a:avLst/>
          </a:prstGeom>
        </p:spPr>
      </p:pic>
    </p:spTree>
    <p:extLst>
      <p:ext uri="{BB962C8B-B14F-4D97-AF65-F5344CB8AC3E}">
        <p14:creationId xmlns:p14="http://schemas.microsoft.com/office/powerpoint/2010/main" val="73812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400" y="1713132"/>
                <a:ext cx="3630637" cy="3878777"/>
              </a:xfrm>
            </p:spPr>
            <p:txBody>
              <a:bodyPr/>
              <a:lstStyle/>
              <a:p>
                <a:pPr marL="0" indent="0">
                  <a:buNone/>
                </a:pPr>
                <a:r>
                  <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For the </a:t>
                </a: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𝚫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connection , phase voltages equal line voltages.</a:t>
                </a:r>
              </a:p>
              <a:p>
                <a:pPr marL="0" indent="0">
                  <a:buNone/>
                </a:pPr>
                <a:endPar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Moreover,</a:t>
                </a:r>
              </a:p>
              <a:p>
                <a:pPr marL="0" indent="0">
                  <a:buNone/>
                </a:pPr>
                <a:endPar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200"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200"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200"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Line Currents are also balanced.</a:t>
                </a: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533400" y="1713132"/>
                <a:ext cx="3630637" cy="3878777"/>
              </a:xfrm>
              <a:blipFill>
                <a:blip r:embed="rId2"/>
                <a:stretch>
                  <a:fillRect l="-1513" t="-943" r="-252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400" y="939016"/>
            <a:ext cx="4830168"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(𝚫-Connection) 3-Phase Voltage 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5BB62E0D-9808-4CAD-A2D3-1A6D0B57FBE5}"/>
              </a:ext>
            </a:extLst>
          </p:cNvPr>
          <p:cNvPicPr>
            <a:picLocks noChangeAspect="1"/>
          </p:cNvPicPr>
          <p:nvPr/>
        </p:nvPicPr>
        <p:blipFill>
          <a:blip r:embed="rId3"/>
          <a:stretch>
            <a:fillRect/>
          </a:stretch>
        </p:blipFill>
        <p:spPr>
          <a:xfrm>
            <a:off x="5959476" y="0"/>
            <a:ext cx="2981324" cy="2986841"/>
          </a:xfrm>
          <a:prstGeom prst="rect">
            <a:avLst/>
          </a:prstGeom>
        </p:spPr>
      </p:pic>
      <p:pic>
        <p:nvPicPr>
          <p:cNvPr id="8" name="Picture 7">
            <a:extLst>
              <a:ext uri="{FF2B5EF4-FFF2-40B4-BE49-F238E27FC236}">
                <a16:creationId xmlns:a16="http://schemas.microsoft.com/office/drawing/2014/main" id="{9D3F93CD-F78F-4EFC-B8E9-6718624BE758}"/>
              </a:ext>
            </a:extLst>
          </p:cNvPr>
          <p:cNvPicPr>
            <a:picLocks noChangeAspect="1"/>
          </p:cNvPicPr>
          <p:nvPr/>
        </p:nvPicPr>
        <p:blipFill>
          <a:blip r:embed="rId4"/>
          <a:stretch>
            <a:fillRect/>
          </a:stretch>
        </p:blipFill>
        <p:spPr>
          <a:xfrm>
            <a:off x="5943952" y="2986841"/>
            <a:ext cx="2996848" cy="2728165"/>
          </a:xfrm>
          <a:prstGeom prst="rect">
            <a:avLst/>
          </a:prstGeom>
        </p:spPr>
      </p:pic>
    </p:spTree>
    <p:extLst>
      <p:ext uri="{BB962C8B-B14F-4D97-AF65-F5344CB8AC3E}">
        <p14:creationId xmlns:p14="http://schemas.microsoft.com/office/powerpoint/2010/main" val="2993541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400" y="1713132"/>
                <a:ext cx="3630637" cy="3878777"/>
              </a:xfrm>
            </p:spPr>
            <p:txBody>
              <a:bodyPr/>
              <a:lstStyle/>
              <a:p>
                <a:pPr marL="0" indent="0">
                  <a:buNone/>
                </a:pPr>
                <a:endParaRPr lang="en-US" sz="1800" i="1" dirty="0">
                  <a:solidFill>
                    <a:schemeClr val="tx1"/>
                  </a:solidFill>
                  <a:effectLst/>
                  <a:latin typeface="Cambria Math" panose="02040503050406030204" pitchFamily="18" charset="0"/>
                </a:endParaRPr>
              </a:p>
              <a:p>
                <a:pPr marL="0" indent="0">
                  <a:buNone/>
                </a:pPr>
                <a:endParaRPr lang="en-US" sz="18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smtClean="0">
                              <a:solidFill>
                                <a:schemeClr val="tx1"/>
                              </a:solidFill>
                              <a:effectLst/>
                              <a:latin typeface="Cambria Math" panose="02040503050406030204" pitchFamily="18" charset="0"/>
                            </a:rPr>
                          </m:ctrlPr>
                        </m:mPr>
                        <m:mr>
                          <m:e>
                            <m:eqArr>
                              <m:eqArrPr>
                                <m:ctrlPr>
                                  <a:rPr lang="en-US" sz="2000" i="1">
                                    <a:solidFill>
                                      <a:schemeClr val="tx1"/>
                                    </a:solidFill>
                                    <a:effectLst/>
                                    <a:latin typeface="Cambria Math" panose="02040503050406030204" pitchFamily="18" charset="0"/>
                                  </a:rPr>
                                </m:ctrlPr>
                              </m:eqArrP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line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phase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e>
                              <m:e>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eqArr>
                          </m:e>
                        </m:mr>
                        <m:mr>
                          <m:e>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mr>
                        <m:mr>
                          <m:e>
                            <m:eqArr>
                              <m:eqArrPr>
                                <m:ctrlPr>
                                  <a:rPr lang="en-US" sz="2000" i="1" smtClean="0">
                                    <a:solidFill>
                                      <a:schemeClr val="tx1"/>
                                    </a:solidFill>
                                    <a:latin typeface="Cambria Math" panose="02040503050406030204" pitchFamily="18" charset="0"/>
                                  </a:rPr>
                                </m:ctrlPr>
                              </m:eqArrPr>
                              <m:e>
                                <m:r>
                                  <a:rPr lang="en-US" sz="2000" i="1">
                                    <a:solidFill>
                                      <a:schemeClr val="tx1"/>
                                    </a:solidFill>
                                    <a:latin typeface="Cambria Math" panose="02040503050406030204" pitchFamily="18" charset="0"/>
                                  </a:rPr>
                                  <m:t>  </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line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tx1"/>
                                        </a:solidFill>
                                        <a:effectLst/>
                                        <a:latin typeface="Cambria Math" panose="02040503050406030204" pitchFamily="18" charset="0"/>
                                      </a:rPr>
                                    </m:ctrlPr>
                                  </m:radPr>
                                  <m:deg/>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phase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tx1"/>
                                        </a:solidFill>
                                        <a:effectLst/>
                                        <a:latin typeface="Cambria Math" panose="020405030504060302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e>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e>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eqArr>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phase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sSubSup>
                              <m:sSubSupPr>
                                <m:ctrlPr>
                                  <a:rPr lang="en-US" sz="2000" i="1">
                                    <a:solidFill>
                                      <a:schemeClr val="tx1"/>
                                    </a:solidFill>
                                    <a:effectLst/>
                                    <a:latin typeface="Cambria Math" panose="020405030504060302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phase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
                    </m:oMath>
                  </m:oMathPara>
                </a14:m>
                <a:endParaRPr lang="en-US" sz="20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533400" y="1713132"/>
                <a:ext cx="3630637" cy="3878777"/>
              </a:xfrm>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TextBox 3">
            <a:extLst>
              <a:ext uri="{FF2B5EF4-FFF2-40B4-BE49-F238E27FC236}">
                <a16:creationId xmlns:a16="http://schemas.microsoft.com/office/drawing/2014/main" id="{898352B1-2B64-4898-8555-9278CCF24CF1}"/>
              </a:ext>
            </a:extLst>
          </p:cNvPr>
          <p:cNvSpPr txBox="1"/>
          <p:nvPr/>
        </p:nvSpPr>
        <p:spPr>
          <a:xfrm>
            <a:off x="533752" y="941296"/>
            <a:ext cx="3695242" cy="646331"/>
          </a:xfrm>
          <a:prstGeom prst="rect">
            <a:avLst/>
          </a:prstGeom>
          <a:noFill/>
        </p:spPr>
        <p:txBody>
          <a:bodyPr wrap="none" rtlCol="0">
            <a:spAutoFit/>
          </a:bodyPr>
          <a:lstStyle/>
          <a:p>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So, in a 𝚫-Connection</a:t>
            </a:r>
            <a:r>
              <a:rPr lang="en-US" b="1" dirty="0">
                <a:latin typeface="Georgia" panose="02040502050405020303" pitchFamily="18" charset="0"/>
                <a:ea typeface="Calibri" panose="020F0502020204030204" pitchFamily="34" charset="0"/>
                <a:cs typeface="Times New Roman" panose="02020603050405020304" pitchFamily="18" charset="0"/>
              </a:rPr>
              <a:t> </a:t>
            </a:r>
            <a:r>
              <a:rPr lang="en-US" sz="18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source:</a:t>
            </a:r>
            <a:endParaRPr lang="en-US" sz="1600" i="1" dirty="0">
              <a:solidFill>
                <a:schemeClr val="tx1"/>
              </a:solidFill>
              <a:effectLst/>
              <a:latin typeface="Cambria Math" panose="02040503050406030204" pitchFamily="18" charset="0"/>
            </a:endParaRPr>
          </a:p>
          <a:p>
            <a:endParaRPr lang="en-US" dirty="0"/>
          </a:p>
        </p:txBody>
      </p:sp>
      <p:pic>
        <p:nvPicPr>
          <p:cNvPr id="9" name="Picture 8">
            <a:extLst>
              <a:ext uri="{FF2B5EF4-FFF2-40B4-BE49-F238E27FC236}">
                <a16:creationId xmlns:a16="http://schemas.microsoft.com/office/drawing/2014/main" id="{5BB62E0D-9808-4CAD-A2D3-1A6D0B57FBE5}"/>
              </a:ext>
            </a:extLst>
          </p:cNvPr>
          <p:cNvPicPr>
            <a:picLocks noChangeAspect="1"/>
          </p:cNvPicPr>
          <p:nvPr/>
        </p:nvPicPr>
        <p:blipFill>
          <a:blip r:embed="rId3"/>
          <a:stretch>
            <a:fillRect/>
          </a:stretch>
        </p:blipFill>
        <p:spPr>
          <a:xfrm>
            <a:off x="5311776" y="1794160"/>
            <a:ext cx="2981324" cy="2986841"/>
          </a:xfrm>
          <a:prstGeom prst="rect">
            <a:avLst/>
          </a:prstGeom>
        </p:spPr>
      </p:pic>
    </p:spTree>
    <p:extLst>
      <p:ext uri="{BB962C8B-B14F-4D97-AF65-F5344CB8AC3E}">
        <p14:creationId xmlns:p14="http://schemas.microsoft.com/office/powerpoint/2010/main" val="765416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Summary of 3-Phase, </a:t>
            </a:r>
            <a:r>
              <a:rPr lang="en-US" dirty="0">
                <a:latin typeface="Cambria Math" panose="02040503050406030204" pitchFamily="18" charset="0"/>
                <a:ea typeface="Cambria Math" panose="02040503050406030204" pitchFamily="18" charset="0"/>
              </a:rPr>
              <a:t>𝚫 </a:t>
            </a:r>
            <a:r>
              <a:rPr lang="en-US" dirty="0"/>
              <a:t>-Connection Source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A2F5396A-392A-4BA3-94E3-CDD5F5AF605B}"/>
                  </a:ext>
                </a:extLst>
              </p:cNvPr>
              <p:cNvSpPr>
                <a:spLocks noGrp="1"/>
              </p:cNvSpPr>
              <p:nvPr>
                <p:ph idx="1"/>
              </p:nvPr>
            </p:nvSpPr>
            <p:spPr>
              <a:xfrm>
                <a:off x="533399" y="1102290"/>
                <a:ext cx="4589746" cy="4539641"/>
              </a:xfrm>
            </p:spPr>
            <p:txBody>
              <a:bodyPr/>
              <a:lstStyle/>
              <a:p>
                <a:pPr marL="0" indent="0">
                  <a:buNone/>
                </a:pPr>
                <a14:m>
                  <m:oMathPara xmlns:m="http://schemas.openxmlformats.org/officeDocument/2006/math">
                    <m:oMathParaPr>
                      <m:jc m:val="centerGroup"/>
                    </m:oMathParaPr>
                    <m:oMath xmlns:m="http://schemas.openxmlformats.org/officeDocument/2006/math">
                      <m:eqArr>
                        <m:eqArrPr>
                          <m:ctrlPr>
                            <a:rPr lang="en-US" sz="2000" i="1" smtClean="0">
                              <a:solidFill>
                                <a:schemeClr val="tx1"/>
                              </a:solidFill>
                              <a:effectLst/>
                              <a:latin typeface="Cambria Math" panose="02040503050406030204" pitchFamily="18" charset="0"/>
                            </a:rPr>
                          </m:ctrlPr>
                        </m:eqArrP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line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phase</m:t>
                              </m:r>
                              <m:r>
                                <m:rPr>
                                  <m:nor/>
                                </m:rPr>
                                <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e>
                        <m:e>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eqArr>
                    </m:oMath>
                  </m:oMathPara>
                </a14:m>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Measurement from outside, the voltages are; </a:t>
                </a:r>
                <a14:m>
                  <m:oMath xmlns:m="http://schemas.openxmlformats.org/officeDocument/2006/math">
                    <m:sSub>
                      <m:sSubPr>
                        <m:ctrlPr>
                          <a:rPr lang="en-US" sz="2000" b="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𝑉</m:t>
                        </m:r>
                      </m:e>
                      <m:sub>
                        <m:r>
                          <a:rPr lang="en-US" sz="2000" b="0" i="1" smtClean="0">
                            <a:solidFill>
                              <a:schemeClr val="tx1"/>
                            </a:solidFill>
                            <a:latin typeface="Cambria Math" panose="02040503050406030204" pitchFamily="18" charset="0"/>
                            <a:cs typeface="Times New Roman" panose="02020603050405020304" pitchFamily="18" charset="0"/>
                          </a:rPr>
                          <m:t>𝑎𝑏</m:t>
                        </m:r>
                      </m:sub>
                    </m:sSub>
                  </m:oMath>
                </a14:m>
                <a:r>
                  <a:rPr lang="en-US" sz="2000"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𝑉</m:t>
                        </m:r>
                      </m:e>
                      <m:sub>
                        <m:r>
                          <a:rPr lang="en-US" sz="2000" b="0" i="1" smtClean="0">
                            <a:solidFill>
                              <a:schemeClr val="tx1"/>
                            </a:solidFill>
                            <a:latin typeface="Cambria Math" panose="02040503050406030204" pitchFamily="18" charset="0"/>
                            <a:cs typeface="Times New Roman" panose="02020603050405020304" pitchFamily="18" charset="0"/>
                          </a:rPr>
                          <m:t>𝑏𝑐</m:t>
                        </m:r>
                      </m:sub>
                    </m:sSub>
                  </m:oMath>
                </a14:m>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𝑉</m:t>
                        </m:r>
                      </m:e>
                      <m:sub>
                        <m:r>
                          <a:rPr lang="en-US" sz="2000" b="0" i="1" smtClean="0">
                            <a:solidFill>
                              <a:schemeClr val="tx1"/>
                            </a:solidFill>
                            <a:latin typeface="Cambria Math" panose="02040503050406030204" pitchFamily="18" charset="0"/>
                            <a:cs typeface="Times New Roman" panose="02020603050405020304" pitchFamily="18" charset="0"/>
                          </a:rPr>
                          <m:t>𝑐𝑎</m:t>
                        </m:r>
                      </m:sub>
                    </m:sSub>
                  </m:oMath>
                </a14:m>
                <a:r>
                  <a:rPr lang="en-US" sz="2000" dirty="0">
                    <a:solidFill>
                      <a:schemeClr val="tx1"/>
                    </a:solidFill>
                    <a:latin typeface="Times New Roman" panose="02020603050405020304" pitchFamily="18" charset="0"/>
                    <a:cs typeface="Times New Roman" panose="02020603050405020304" pitchFamily="18" charset="0"/>
                  </a:rPr>
                  <a:t>  </a:t>
                </a:r>
              </a:p>
              <a:p>
                <a:pPr algn="just"/>
                <a:r>
                  <a:rPr lang="en-US" sz="2000" dirty="0">
                    <a:solidFill>
                      <a:schemeClr val="tx1"/>
                    </a:solidFill>
                    <a:latin typeface="Times New Roman" panose="02020603050405020304" pitchFamily="18" charset="0"/>
                    <a:cs typeface="Times New Roman" panose="02020603050405020304" pitchFamily="18" charset="0"/>
                  </a:rPr>
                  <a:t>(</a:t>
                </a:r>
                <a:r>
                  <a:rPr lang="en-US" sz="2000" b="1" u="sng" dirty="0">
                    <a:solidFill>
                      <a:schemeClr val="tx1"/>
                    </a:solidFill>
                    <a:latin typeface="Times New Roman" panose="02020603050405020304" pitchFamily="18" charset="0"/>
                    <a:cs typeface="Times New Roman" panose="02020603050405020304" pitchFamily="18" charset="0"/>
                  </a:rPr>
                  <a:t>Note:</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Line voltage=Phase Voltage in Delta Connection)</a:t>
                </a:r>
              </a:p>
              <a:p>
                <a:r>
                  <a:rPr lang="en-US" sz="2000" dirty="0">
                    <a:solidFill>
                      <a:schemeClr val="tx1"/>
                    </a:solidFill>
                    <a:latin typeface="Times New Roman" panose="02020603050405020304" pitchFamily="18" charset="0"/>
                    <a:cs typeface="Times New Roman" panose="02020603050405020304" pitchFamily="18" charset="0"/>
                  </a:rPr>
                  <a:t>Measurement from outside, the currents  are; </a:t>
                </a:r>
                <a14:m>
                  <m:oMath xmlns:m="http://schemas.openxmlformats.org/officeDocument/2006/math">
                    <m:sSub>
                      <m:sSubPr>
                        <m:ctrlPr>
                          <a:rPr lang="en-US" sz="2000" b="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𝑎</m:t>
                        </m:r>
                      </m:sub>
                    </m:sSub>
                  </m:oMath>
                </a14:m>
                <a:r>
                  <a:rPr lang="en-US" sz="2000"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𝑏</m:t>
                        </m:r>
                      </m:sub>
                    </m:sSub>
                  </m:oMath>
                </a14:m>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𝑐</m:t>
                        </m:r>
                      </m:sub>
                    </m:sSub>
                  </m:oMath>
                </a14:m>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sz="2000" b="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𝑎</m:t>
                        </m:r>
                      </m:sub>
                    </m:sSub>
                    <m:r>
                      <a:rPr lang="en-US" sz="2000" b="0" i="1" smtClean="0">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𝑐𝑎</m:t>
                        </m:r>
                      </m:sub>
                    </m:sSub>
                    <m:r>
                      <a:rPr lang="en-US" sz="2000" b="0" i="1" smtClean="0">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i="1">
                            <a:solidFill>
                              <a:schemeClr val="tx1"/>
                            </a:solidFill>
                            <a:latin typeface="Cambria Math" panose="02040503050406030204" pitchFamily="18" charset="0"/>
                            <a:cs typeface="Times New Roman" panose="02020603050405020304" pitchFamily="18" charset="0"/>
                          </a:rPr>
                          <m:t>𝑎</m:t>
                        </m:r>
                        <m:r>
                          <a:rPr lang="en-US" sz="2000" b="0" i="1" smtClean="0">
                            <a:solidFill>
                              <a:schemeClr val="tx1"/>
                            </a:solidFill>
                            <a:latin typeface="Cambria Math" panose="02040503050406030204" pitchFamily="18" charset="0"/>
                            <a:cs typeface="Times New Roman" panose="02020603050405020304" pitchFamily="18" charset="0"/>
                          </a:rPr>
                          <m:t>𝑏</m:t>
                        </m:r>
                      </m:sub>
                    </m:sSub>
                    <m:r>
                      <a:rPr lang="en-US" sz="2000" b="0" i="1" smtClean="0">
                        <a:solidFill>
                          <a:schemeClr val="tx1"/>
                        </a:solidFill>
                        <a:latin typeface="Cambria Math" panose="02040503050406030204" pitchFamily="18" charset="0"/>
                        <a:cs typeface="Times New Roman" panose="02020603050405020304" pitchFamily="18" charset="0"/>
                      </a:rPr>
                      <m:t>=</m:t>
                    </m:r>
                    <m:rad>
                      <m:radPr>
                        <m:degHide m:val="on"/>
                        <m:ctrlPr>
                          <a:rPr lang="en-US" sz="2000" i="1" smtClean="0">
                            <a:solidFill>
                              <a:schemeClr val="tx1"/>
                            </a:solidFill>
                            <a:latin typeface="Cambria Math" panose="02040503050406030204" pitchFamily="18" charset="0"/>
                          </a:rPr>
                        </m:ctrlPr>
                      </m:radPr>
                      <m:deg/>
                      <m:e>
                        <m:r>
                          <a:rPr lang="en-US" sz="2000">
                            <a:solidFill>
                              <a:schemeClr val="tx1"/>
                            </a:solidFill>
                            <a:latin typeface="Cambria Math" panose="02040503050406030204" pitchFamily="18" charset="0"/>
                          </a:rPr>
                          <m:t>3</m:t>
                        </m:r>
                      </m:e>
                    </m:rad>
                  </m:oMath>
                </a14:m>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i="1">
                            <a:solidFill>
                              <a:schemeClr val="tx1"/>
                            </a:solidFill>
                            <a:latin typeface="Cambria Math" panose="02040503050406030204" pitchFamily="18" charset="0"/>
                            <a:cs typeface="Times New Roman" panose="02020603050405020304" pitchFamily="18" charset="0"/>
                          </a:rPr>
                          <m:t>𝑐𝑎</m:t>
                        </m:r>
                      </m:sub>
                    </m:sSub>
                  </m:oMath>
                </a14:m>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o</m:t>
                            </m:r>
                          </m:sup>
                        </m:sSup>
                      </m:sup>
                    </m:sSup>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sz="2000" b="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𝑏</m:t>
                        </m:r>
                      </m:sub>
                    </m:sSub>
                    <m:r>
                      <a:rPr lang="en-US" sz="2000" b="0" i="1" smtClean="0">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𝑎𝑏</m:t>
                        </m:r>
                      </m:sub>
                    </m:sSub>
                    <m:r>
                      <a:rPr lang="en-US" sz="2000" b="0" i="1" smtClean="0">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𝑏𝑐</m:t>
                        </m:r>
                      </m:sub>
                    </m:sSub>
                    <m:r>
                      <a:rPr lang="en-US" sz="2000" b="0" i="1" smtClean="0">
                        <a:solidFill>
                          <a:schemeClr val="tx1"/>
                        </a:solidFill>
                        <a:latin typeface="Cambria Math" panose="02040503050406030204" pitchFamily="18" charset="0"/>
                        <a:cs typeface="Times New Roman" panose="02020603050405020304" pitchFamily="18" charset="0"/>
                      </a:rPr>
                      <m:t>=</m:t>
                    </m:r>
                    <m:rad>
                      <m:radPr>
                        <m:degHide m:val="on"/>
                        <m:ctrlPr>
                          <a:rPr lang="en-US" sz="2000" i="1" smtClean="0">
                            <a:solidFill>
                              <a:schemeClr val="tx1"/>
                            </a:solidFill>
                            <a:latin typeface="Cambria Math" panose="02040503050406030204" pitchFamily="18" charset="0"/>
                          </a:rPr>
                        </m:ctrlPr>
                      </m:radPr>
                      <m:deg/>
                      <m:e>
                        <m:r>
                          <a:rPr lang="en-US" sz="2000">
                            <a:solidFill>
                              <a:schemeClr val="tx1"/>
                            </a:solidFill>
                            <a:latin typeface="Cambria Math" panose="02040503050406030204" pitchFamily="18" charset="0"/>
                          </a:rPr>
                          <m:t>3</m:t>
                        </m:r>
                      </m:e>
                    </m:rad>
                  </m:oMath>
                </a14:m>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𝑎𝑏</m:t>
                        </m:r>
                      </m:sub>
                    </m:sSub>
                  </m:oMath>
                </a14:m>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o</m:t>
                            </m:r>
                          </m:sup>
                        </m:sSup>
                      </m:sup>
                    </m:sSup>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sz="2000" b="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𝑐</m:t>
                        </m:r>
                      </m:sub>
                    </m:sSub>
                    <m:r>
                      <a:rPr lang="en-US" sz="2000" b="0" i="1" smtClean="0">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𝑏𝑐</m:t>
                        </m:r>
                      </m:sub>
                    </m:sSub>
                    <m:r>
                      <a:rPr lang="en-US" sz="2000" b="0" i="1" smtClean="0">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𝑐𝑎</m:t>
                        </m:r>
                      </m:sub>
                    </m:sSub>
                    <m:r>
                      <a:rPr lang="en-US" sz="2000" b="0" i="1" smtClean="0">
                        <a:solidFill>
                          <a:schemeClr val="tx1"/>
                        </a:solidFill>
                        <a:latin typeface="Cambria Math" panose="02040503050406030204" pitchFamily="18" charset="0"/>
                        <a:cs typeface="Times New Roman" panose="02020603050405020304" pitchFamily="18" charset="0"/>
                      </a:rPr>
                      <m:t>=</m:t>
                    </m:r>
                    <m:rad>
                      <m:radPr>
                        <m:degHide m:val="on"/>
                        <m:ctrlPr>
                          <a:rPr lang="en-US" sz="2000" i="1" smtClean="0">
                            <a:solidFill>
                              <a:schemeClr val="tx1"/>
                            </a:solidFill>
                            <a:latin typeface="Cambria Math" panose="02040503050406030204" pitchFamily="18" charset="0"/>
                          </a:rPr>
                        </m:ctrlPr>
                      </m:radPr>
                      <m:deg/>
                      <m:e>
                        <m:r>
                          <a:rPr lang="en-US" sz="2000">
                            <a:solidFill>
                              <a:schemeClr val="tx1"/>
                            </a:solidFill>
                            <a:latin typeface="Cambria Math" panose="02040503050406030204" pitchFamily="18" charset="0"/>
                          </a:rPr>
                          <m:t>3</m:t>
                        </m:r>
                      </m:e>
                    </m:rad>
                  </m:oMath>
                </a14:m>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𝐼</m:t>
                        </m:r>
                      </m:e>
                      <m:sub>
                        <m:r>
                          <a:rPr lang="en-US" sz="2000" b="0" i="1" smtClean="0">
                            <a:solidFill>
                              <a:schemeClr val="tx1"/>
                            </a:solidFill>
                            <a:latin typeface="Cambria Math" panose="02040503050406030204" pitchFamily="18" charset="0"/>
                            <a:cs typeface="Times New Roman" panose="02020603050405020304" pitchFamily="18" charset="0"/>
                          </a:rPr>
                          <m:t>𝑏𝑐</m:t>
                        </m:r>
                      </m:sub>
                    </m:sSub>
                  </m:oMath>
                </a14:m>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o</m:t>
                            </m:r>
                          </m:sup>
                        </m:sSup>
                      </m:sup>
                    </m:sSup>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Content Placeholder 8">
                <a:extLst>
                  <a:ext uri="{FF2B5EF4-FFF2-40B4-BE49-F238E27FC236}">
                    <a16:creationId xmlns:a16="http://schemas.microsoft.com/office/drawing/2014/main" id="{A2F5396A-392A-4BA3-94E3-CDD5F5AF605B}"/>
                  </a:ext>
                </a:extLst>
              </p:cNvPr>
              <p:cNvSpPr>
                <a:spLocks noGrp="1" noRot="1" noChangeAspect="1" noMove="1" noResize="1" noEditPoints="1" noAdjustHandles="1" noChangeArrowheads="1" noChangeShapeType="1" noTextEdit="1"/>
              </p:cNvSpPr>
              <p:nvPr>
                <p:ph idx="1"/>
              </p:nvPr>
            </p:nvSpPr>
            <p:spPr>
              <a:xfrm>
                <a:off x="533399" y="1102290"/>
                <a:ext cx="4589746" cy="4539641"/>
              </a:xfrm>
              <a:blipFill>
                <a:blip r:embed="rId2"/>
                <a:stretch>
                  <a:fillRect l="-398" r="-385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1847144-06F6-4FCB-855A-DF829DE7CB31}"/>
              </a:ext>
            </a:extLst>
          </p:cNvPr>
          <p:cNvPicPr>
            <a:picLocks noChangeAspect="1"/>
          </p:cNvPicPr>
          <p:nvPr/>
        </p:nvPicPr>
        <p:blipFill>
          <a:blip r:embed="rId3"/>
          <a:stretch>
            <a:fillRect/>
          </a:stretch>
        </p:blipFill>
        <p:spPr>
          <a:xfrm>
            <a:off x="5575303" y="1527131"/>
            <a:ext cx="2981324" cy="2986841"/>
          </a:xfrm>
          <a:prstGeom prst="rect">
            <a:avLst/>
          </a:prstGeom>
        </p:spPr>
      </p:pic>
    </p:spTree>
    <p:extLst>
      <p:ext uri="{BB962C8B-B14F-4D97-AF65-F5344CB8AC3E}">
        <p14:creationId xmlns:p14="http://schemas.microsoft.com/office/powerpoint/2010/main" val="325147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Content Placeholder 8">
            <a:extLst>
              <a:ext uri="{FF2B5EF4-FFF2-40B4-BE49-F238E27FC236}">
                <a16:creationId xmlns:a16="http://schemas.microsoft.com/office/drawing/2014/main" id="{A2F5396A-392A-4BA3-94E3-CDD5F5AF605B}"/>
              </a:ext>
            </a:extLst>
          </p:cNvPr>
          <p:cNvSpPr>
            <a:spLocks noGrp="1"/>
          </p:cNvSpPr>
          <p:nvPr>
            <p:ph idx="1"/>
          </p:nvPr>
        </p:nvSpPr>
        <p:spPr>
          <a:xfrm>
            <a:off x="619123" y="1198518"/>
            <a:ext cx="4779595" cy="521396"/>
          </a:xfrm>
        </p:spPr>
        <p:txBody>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Conclusion: In </a:t>
            </a:r>
            <a:r>
              <a:rPr lang="en-US" sz="20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𝚫 </a:t>
            </a:r>
            <a:r>
              <a:rPr lang="en-US" sz="2000" b="1" dirty="0">
                <a:solidFill>
                  <a:schemeClr val="tx1"/>
                </a:solidFill>
                <a:latin typeface="Times New Roman" panose="02020603050405020304" pitchFamily="18" charset="0"/>
                <a:cs typeface="Times New Roman" panose="02020603050405020304" pitchFamily="18" charset="0"/>
              </a:rPr>
              <a:t>- connection</a:t>
            </a:r>
          </a:p>
          <a:p>
            <a:pPr marL="0" indent="0">
              <a:buNone/>
            </a:pPr>
            <a:endParaRPr lang="en-US" sz="2000" b="1" dirty="0"/>
          </a:p>
        </p:txBody>
      </p:sp>
      <p:grpSp>
        <p:nvGrpSpPr>
          <p:cNvPr id="13" name="Group 12">
            <a:extLst>
              <a:ext uri="{FF2B5EF4-FFF2-40B4-BE49-F238E27FC236}">
                <a16:creationId xmlns:a16="http://schemas.microsoft.com/office/drawing/2014/main" id="{BC07C00B-7F7B-4F27-9CA1-4BC48691CBFC}"/>
              </a:ext>
            </a:extLst>
          </p:cNvPr>
          <p:cNvGrpSpPr/>
          <p:nvPr/>
        </p:nvGrpSpPr>
        <p:grpSpPr>
          <a:xfrm>
            <a:off x="575374" y="2124716"/>
            <a:ext cx="3708150" cy="1769951"/>
            <a:chOff x="722920" y="1715516"/>
            <a:chExt cx="4572000" cy="1739041"/>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C269628-8ED9-4079-8063-C53F7244494B}"/>
                    </a:ext>
                  </a:extLst>
                </p:cNvPr>
                <p:cNvSpPr txBox="1"/>
                <p:nvPr/>
              </p:nvSpPr>
              <p:spPr>
                <a:xfrm>
                  <a:off x="722920" y="1715516"/>
                  <a:ext cx="2618645" cy="423770"/>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dirty="0"/>
                </a:p>
              </p:txBody>
            </p:sp>
          </mc:Choice>
          <mc:Fallback xmlns="">
            <p:sp>
              <p:nvSpPr>
                <p:cNvPr id="34" name="TextBox 33">
                  <a:extLst>
                    <a:ext uri="{FF2B5EF4-FFF2-40B4-BE49-F238E27FC236}">
                      <a16:creationId xmlns:a16="http://schemas.microsoft.com/office/drawing/2014/main" id="{EC269628-8ED9-4079-8063-C53F7244494B}"/>
                    </a:ext>
                  </a:extLst>
                </p:cNvPr>
                <p:cNvSpPr txBox="1">
                  <a:spLocks noRot="1" noChangeAspect="1" noMove="1" noResize="1" noEditPoints="1" noAdjustHandles="1" noChangeArrowheads="1" noChangeShapeType="1" noTextEdit="1"/>
                </p:cNvSpPr>
                <p:nvPr/>
              </p:nvSpPr>
              <p:spPr>
                <a:xfrm>
                  <a:off x="722920" y="1715516"/>
                  <a:ext cx="2618645" cy="423770"/>
                </a:xfrm>
                <a:prstGeom prst="rect">
                  <a:avLst/>
                </a:prstGeom>
                <a:blipFill>
                  <a:blip r:embed="rId2"/>
                  <a:stretch>
                    <a:fillRect l="-2579" t="-4286"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EC34E01-5EF8-4FBD-8B55-C406B5F33FBC}"/>
                    </a:ext>
                  </a:extLst>
                </p:cNvPr>
                <p:cNvSpPr txBox="1"/>
                <p:nvPr/>
              </p:nvSpPr>
              <p:spPr>
                <a:xfrm>
                  <a:off x="722920" y="3019053"/>
                  <a:ext cx="4572000" cy="435504"/>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𝑆</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p</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h𝑎𝑠𝑒</m:t>
                          </m:r>
                        </m:sub>
                        <m:sup>
                          <m: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US" sz="2000" dirty="0"/>
                </a:p>
              </p:txBody>
            </p:sp>
          </mc:Choice>
          <mc:Fallback xmlns="">
            <p:sp>
              <p:nvSpPr>
                <p:cNvPr id="62" name="TextBox 61">
                  <a:extLst>
                    <a:ext uri="{FF2B5EF4-FFF2-40B4-BE49-F238E27FC236}">
                      <a16:creationId xmlns:a16="http://schemas.microsoft.com/office/drawing/2014/main" id="{AEC34E01-5EF8-4FBD-8B55-C406B5F33FBC}"/>
                    </a:ext>
                  </a:extLst>
                </p:cNvPr>
                <p:cNvSpPr txBox="1">
                  <a:spLocks noRot="1" noChangeAspect="1" noMove="1" noResize="1" noEditPoints="1" noAdjustHandles="1" noChangeArrowheads="1" noChangeShapeType="1" noTextEdit="1"/>
                </p:cNvSpPr>
                <p:nvPr/>
              </p:nvSpPr>
              <p:spPr>
                <a:xfrm>
                  <a:off x="722920" y="3019053"/>
                  <a:ext cx="4572000" cy="435504"/>
                </a:xfrm>
                <a:prstGeom prst="rect">
                  <a:avLst/>
                </a:prstGeom>
                <a:blipFill>
                  <a:blip r:embed="rId3"/>
                  <a:stretch>
                    <a:fillRect l="-1478" t="-4110"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D61EE1F-D924-4F66-BB7E-3E46036D334A}"/>
                    </a:ext>
                  </a:extLst>
                </p:cNvPr>
                <p:cNvSpPr txBox="1"/>
                <p:nvPr/>
              </p:nvSpPr>
              <p:spPr>
                <a:xfrm>
                  <a:off x="722920" y="2304121"/>
                  <a:ext cx="4572000" cy="459869"/>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𝐼</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smtClean="0">
                              <a:solidFill>
                                <a:schemeClr val="tx1"/>
                              </a:solidFill>
                              <a:effectLst/>
                              <a:latin typeface="Cambria Math" panose="02040503050406030204" pitchFamily="18" charset="0"/>
                              <a:cs typeface="Times New Roman" panose="02020603050405020304" pitchFamily="18" charset="0"/>
                            </a:rPr>
                          </m:ctrlPr>
                        </m:radPr>
                        <m:deg/>
                        <m:e>
                          <m:r>
                            <a:rPr lang="en-US" sz="2000" b="0" i="1" smtClean="0">
                              <a:solidFill>
                                <a:schemeClr val="tx1"/>
                              </a:solidFill>
                              <a:effectLst/>
                              <a:latin typeface="Cambria Math" panose="02040503050406030204" pitchFamily="18" charset="0"/>
                              <a:cs typeface="Times New Roman" panose="02020603050405020304" pitchFamily="18" charset="0"/>
                            </a:rPr>
                            <m:t>3</m:t>
                          </m:r>
                        </m:e>
                      </m:rad>
                      <m:sSub>
                        <m:sSubPr>
                          <m:ctrlPr>
                            <a:rPr lang="en-US" sz="20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o</m:t>
                              </m:r>
                            </m:sup>
                          </m:sSup>
                        </m:sup>
                      </m:sSup>
                    </m:oMath>
                  </a14:m>
                  <a:endParaRPr lang="en-US"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4D61EE1F-D924-4F66-BB7E-3E46036D334A}"/>
                    </a:ext>
                  </a:extLst>
                </p:cNvPr>
                <p:cNvSpPr txBox="1">
                  <a:spLocks noRot="1" noChangeAspect="1" noMove="1" noResize="1" noEditPoints="1" noAdjustHandles="1" noChangeArrowheads="1" noChangeShapeType="1" noTextEdit="1"/>
                </p:cNvSpPr>
                <p:nvPr/>
              </p:nvSpPr>
              <p:spPr>
                <a:xfrm>
                  <a:off x="722920" y="2304121"/>
                  <a:ext cx="4572000" cy="459869"/>
                </a:xfrm>
                <a:prstGeom prst="rect">
                  <a:avLst/>
                </a:prstGeom>
                <a:blipFill>
                  <a:blip r:embed="rId4"/>
                  <a:stretch>
                    <a:fillRect l="-1478" b="-10390"/>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35D05B2A-2DD1-427B-863E-C529CEB3A512}"/>
              </a:ext>
            </a:extLst>
          </p:cNvPr>
          <p:cNvGrpSpPr/>
          <p:nvPr/>
        </p:nvGrpSpPr>
        <p:grpSpPr>
          <a:xfrm>
            <a:off x="3688597" y="1948915"/>
            <a:ext cx="5227154" cy="1773715"/>
            <a:chOff x="1133607" y="3796328"/>
            <a:chExt cx="5279718" cy="186315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F4F191-3A4E-4C8C-B962-770544C91905}"/>
                    </a:ext>
                  </a:extLst>
                </p:cNvPr>
                <p:cNvSpPr txBox="1"/>
                <p:nvPr/>
              </p:nvSpPr>
              <p:spPr>
                <a:xfrm>
                  <a:off x="2759103" y="3796328"/>
                  <a:ext cx="4316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p>
              </p:txBody>
            </p:sp>
          </mc:Choice>
          <mc:Fallback xmlns="">
            <p:sp>
              <p:nvSpPr>
                <p:cNvPr id="8" name="TextBox 7">
                  <a:extLst>
                    <a:ext uri="{FF2B5EF4-FFF2-40B4-BE49-F238E27FC236}">
                      <a16:creationId xmlns:a16="http://schemas.microsoft.com/office/drawing/2014/main" id="{26F4F191-3A4E-4C8C-B962-770544C91905}"/>
                    </a:ext>
                  </a:extLst>
                </p:cNvPr>
                <p:cNvSpPr txBox="1">
                  <a:spLocks noRot="1" noChangeAspect="1" noMove="1" noResize="1" noEditPoints="1" noAdjustHandles="1" noChangeArrowheads="1" noChangeShapeType="1" noTextEdit="1"/>
                </p:cNvSpPr>
                <p:nvPr/>
              </p:nvSpPr>
              <p:spPr>
                <a:xfrm>
                  <a:off x="2759103" y="3796328"/>
                  <a:ext cx="431657" cy="369332"/>
                </a:xfrm>
                <a:prstGeom prst="rect">
                  <a:avLst/>
                </a:prstGeom>
                <a:blipFill>
                  <a:blip r:embed="rId5"/>
                  <a:stretch>
                    <a:fillRect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3B196DC-1627-4C06-B44F-5A905656D8FE}"/>
                    </a:ext>
                  </a:extLst>
                </p:cNvPr>
                <p:cNvSpPr txBox="1"/>
                <p:nvPr/>
              </p:nvSpPr>
              <p:spPr>
                <a:xfrm>
                  <a:off x="2759103" y="5126726"/>
                  <a:ext cx="4120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p>
              </p:txBody>
            </p:sp>
          </mc:Choice>
          <mc:Fallback xmlns="">
            <p:sp>
              <p:nvSpPr>
                <p:cNvPr id="26" name="TextBox 25">
                  <a:extLst>
                    <a:ext uri="{FF2B5EF4-FFF2-40B4-BE49-F238E27FC236}">
                      <a16:creationId xmlns:a16="http://schemas.microsoft.com/office/drawing/2014/main" id="{63B196DC-1627-4C06-B44F-5A905656D8FE}"/>
                    </a:ext>
                  </a:extLst>
                </p:cNvPr>
                <p:cNvSpPr txBox="1">
                  <a:spLocks noRot="1" noChangeAspect="1" noMove="1" noResize="1" noEditPoints="1" noAdjustHandles="1" noChangeArrowheads="1" noChangeShapeType="1" noTextEdit="1"/>
                </p:cNvSpPr>
                <p:nvPr/>
              </p:nvSpPr>
              <p:spPr>
                <a:xfrm>
                  <a:off x="2759103" y="5126726"/>
                  <a:ext cx="412036" cy="369332"/>
                </a:xfrm>
                <a:prstGeom prst="rect">
                  <a:avLst/>
                </a:prstGeom>
                <a:blipFill>
                  <a:blip r:embed="rId6"/>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364856F3-4CA1-4435-B1C8-910CFAED985F}"/>
                </a:ext>
              </a:extLst>
            </p:cNvPr>
            <p:cNvGrpSpPr/>
            <p:nvPr/>
          </p:nvGrpSpPr>
          <p:grpSpPr>
            <a:xfrm>
              <a:off x="1133607" y="3980994"/>
              <a:ext cx="5279718" cy="1678488"/>
              <a:chOff x="1133607" y="3980994"/>
              <a:chExt cx="5279718" cy="1678488"/>
            </a:xfrm>
          </p:grpSpPr>
          <p:sp>
            <p:nvSpPr>
              <p:cNvPr id="3" name="Rectangle 2">
                <a:extLst>
                  <a:ext uri="{FF2B5EF4-FFF2-40B4-BE49-F238E27FC236}">
                    <a16:creationId xmlns:a16="http://schemas.microsoft.com/office/drawing/2014/main" id="{498284B6-F87F-4AAB-B163-ECBC7FECDB24}"/>
                  </a:ext>
                </a:extLst>
              </p:cNvPr>
              <p:cNvSpPr/>
              <p:nvPr/>
            </p:nvSpPr>
            <p:spPr bwMode="auto">
              <a:xfrm>
                <a:off x="1133607" y="3980994"/>
                <a:ext cx="1227550" cy="167848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Source</a:t>
                </a:r>
              </a:p>
              <a:p>
                <a:pPr marL="0" marR="0" indent="0" algn="ctr" defTabSz="914400" rtl="0" eaLnBrk="0" fontAlgn="base" latinLnBrk="0" hangingPunct="0">
                  <a:lnSpc>
                    <a:spcPct val="100000"/>
                  </a:lnSpc>
                  <a:spcBef>
                    <a:spcPct val="0"/>
                  </a:spcBef>
                  <a:spcAft>
                    <a:spcPct val="0"/>
                  </a:spcAft>
                  <a:buClrTx/>
                  <a:buSzTx/>
                  <a:buFontTx/>
                  <a:buNone/>
                  <a:tabLst/>
                </a:pPr>
                <a:endParaRPr lang="en-US" sz="105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050" dirty="0">
                    <a:solidFill>
                      <a:schemeClr val="tx1"/>
                    </a:solidFill>
                    <a:latin typeface="Times" charset="0"/>
                  </a:rPr>
                  <a:t>(Phase Voltage and Phase Current)</a:t>
                </a:r>
                <a:endParaRPr kumimoji="0" lang="en-US" sz="1000" b="0" i="0" u="none" strike="noStrike" cap="none" normalizeH="0" baseline="0" dirty="0">
                  <a:ln>
                    <a:noFill/>
                  </a:ln>
                  <a:solidFill>
                    <a:schemeClr val="tx1"/>
                  </a:solidFill>
                  <a:effectLst/>
                  <a:latin typeface="Times" charset="0"/>
                </a:endParaRPr>
              </a:p>
            </p:txBody>
          </p:sp>
          <p:cxnSp>
            <p:nvCxnSpPr>
              <p:cNvPr id="6" name="Straight Connector 5">
                <a:extLst>
                  <a:ext uri="{FF2B5EF4-FFF2-40B4-BE49-F238E27FC236}">
                    <a16:creationId xmlns:a16="http://schemas.microsoft.com/office/drawing/2014/main" id="{056078FB-8C48-4C8E-98D6-57FA55BDC83A}"/>
                  </a:ext>
                </a:extLst>
              </p:cNvPr>
              <p:cNvCxnSpPr/>
              <p:nvPr/>
            </p:nvCxnSpPr>
            <p:spPr bwMode="auto">
              <a:xfrm>
                <a:off x="2361157" y="4171167"/>
                <a:ext cx="2824618"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B34F6F4-6FF5-4E78-B31A-BEE07B16C9D1}"/>
                  </a:ext>
                </a:extLst>
              </p:cNvPr>
              <p:cNvCxnSpPr/>
              <p:nvPr/>
            </p:nvCxnSpPr>
            <p:spPr bwMode="auto">
              <a:xfrm>
                <a:off x="2361157" y="4820238"/>
                <a:ext cx="2824618"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631D13D-1778-4027-816D-74BB41195450}"/>
                  </a:ext>
                </a:extLst>
              </p:cNvPr>
              <p:cNvCxnSpPr/>
              <p:nvPr/>
            </p:nvCxnSpPr>
            <p:spPr bwMode="auto">
              <a:xfrm>
                <a:off x="2361157" y="5488488"/>
                <a:ext cx="2824618"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237DBDA2-8DA6-4220-A79C-484C451181FA}"/>
                  </a:ext>
                </a:extLst>
              </p:cNvPr>
              <p:cNvSpPr/>
              <p:nvPr/>
            </p:nvSpPr>
            <p:spPr bwMode="auto">
              <a:xfrm>
                <a:off x="5185775" y="3980994"/>
                <a:ext cx="1227550" cy="167848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Load</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813D380-8E0E-4C0B-9CE6-5ED5889DEB40}"/>
                      </a:ext>
                    </a:extLst>
                  </p:cNvPr>
                  <p:cNvSpPr txBox="1"/>
                  <p:nvPr/>
                </p:nvSpPr>
                <p:spPr>
                  <a:xfrm>
                    <a:off x="2759103" y="4438758"/>
                    <a:ext cx="427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oMath>
                      </m:oMathPara>
                    </a14:m>
                    <a:endParaRPr lang="en-US" dirty="0"/>
                  </a:p>
                </p:txBody>
              </p:sp>
            </mc:Choice>
            <mc:Fallback xmlns="">
              <p:sp>
                <p:nvSpPr>
                  <p:cNvPr id="25" name="TextBox 24">
                    <a:extLst>
                      <a:ext uri="{FF2B5EF4-FFF2-40B4-BE49-F238E27FC236}">
                        <a16:creationId xmlns:a16="http://schemas.microsoft.com/office/drawing/2014/main" id="{3813D380-8E0E-4C0B-9CE6-5ED5889DEB40}"/>
                      </a:ext>
                    </a:extLst>
                  </p:cNvPr>
                  <p:cNvSpPr txBox="1">
                    <a:spLocks noRot="1" noChangeAspect="1" noMove="1" noResize="1" noEditPoints="1" noAdjustHandles="1" noChangeArrowheads="1" noChangeShapeType="1" noTextEdit="1"/>
                  </p:cNvSpPr>
                  <p:nvPr/>
                </p:nvSpPr>
                <p:spPr>
                  <a:xfrm>
                    <a:off x="2759103" y="4438758"/>
                    <a:ext cx="427232" cy="369332"/>
                  </a:xfrm>
                  <a:prstGeom prst="rect">
                    <a:avLst/>
                  </a:prstGeom>
                  <a:blipFill>
                    <a:blip r:embed="rId7"/>
                    <a:stretch>
                      <a:fillRect b="-5172"/>
                    </a:stretch>
                  </a:blipFill>
                </p:spPr>
                <p:txBody>
                  <a:bodyPr/>
                  <a:lstStyle/>
                  <a:p>
                    <a:r>
                      <a:rPr lang="en-US">
                        <a:noFill/>
                      </a:rPr>
                      <a:t> </a:t>
                    </a:r>
                  </a:p>
                </p:txBody>
              </p:sp>
            </mc:Fallback>
          </mc:AlternateContent>
          <p:sp>
            <p:nvSpPr>
              <p:cNvPr id="27" name="Right Brace 26">
                <a:extLst>
                  <a:ext uri="{FF2B5EF4-FFF2-40B4-BE49-F238E27FC236}">
                    <a16:creationId xmlns:a16="http://schemas.microsoft.com/office/drawing/2014/main" id="{2F72BE6D-FD1E-4D7C-8D96-08920872F404}"/>
                  </a:ext>
                </a:extLst>
              </p:cNvPr>
              <p:cNvSpPr/>
              <p:nvPr/>
            </p:nvSpPr>
            <p:spPr bwMode="auto">
              <a:xfrm>
                <a:off x="3569231" y="4202138"/>
                <a:ext cx="286261" cy="605952"/>
              </a:xfrm>
              <a:prstGeom prst="rightBrac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charset="0"/>
                </a:endParaRPr>
              </a:p>
            </p:txBody>
          </p:sp>
          <p:sp>
            <p:nvSpPr>
              <p:cNvPr id="28" name="TextBox 27">
                <a:extLst>
                  <a:ext uri="{FF2B5EF4-FFF2-40B4-BE49-F238E27FC236}">
                    <a16:creationId xmlns:a16="http://schemas.microsoft.com/office/drawing/2014/main" id="{24D0E9CF-DFA4-43D8-A24B-C1B4275639CE}"/>
                  </a:ext>
                </a:extLst>
              </p:cNvPr>
              <p:cNvSpPr txBox="1"/>
              <p:nvPr/>
            </p:nvSpPr>
            <p:spPr>
              <a:xfrm>
                <a:off x="3901847" y="4287822"/>
                <a:ext cx="614771"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charset="0"/>
                  </a:rPr>
                  <a:t>L-L</a:t>
                </a:r>
              </a:p>
            </p:txBody>
          </p:sp>
        </p:grpSp>
      </p:grpSp>
      <p:sp>
        <p:nvSpPr>
          <p:cNvPr id="14" name="Oval 13">
            <a:extLst>
              <a:ext uri="{FF2B5EF4-FFF2-40B4-BE49-F238E27FC236}">
                <a16:creationId xmlns:a16="http://schemas.microsoft.com/office/drawing/2014/main" id="{4B28C766-FCCA-4BAB-9B4B-203186B148BC}"/>
              </a:ext>
            </a:extLst>
          </p:cNvPr>
          <p:cNvSpPr/>
          <p:nvPr/>
        </p:nvSpPr>
        <p:spPr bwMode="auto">
          <a:xfrm>
            <a:off x="5297910" y="1719914"/>
            <a:ext cx="479891" cy="2174751"/>
          </a:xfrm>
          <a:prstGeom prst="ellipse">
            <a:avLst/>
          </a:prstGeom>
          <a:solidFill>
            <a:schemeClr val="lt1">
              <a:alpha val="0"/>
            </a:schemeClr>
          </a:solidFill>
          <a:ln w="952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cxnSp>
        <p:nvCxnSpPr>
          <p:cNvPr id="16" name="Straight Arrow Connector 15">
            <a:extLst>
              <a:ext uri="{FF2B5EF4-FFF2-40B4-BE49-F238E27FC236}">
                <a16:creationId xmlns:a16="http://schemas.microsoft.com/office/drawing/2014/main" id="{5FA2A96E-2109-49B4-B2F9-A688D9CB125E}"/>
              </a:ext>
            </a:extLst>
          </p:cNvPr>
          <p:cNvCxnSpPr>
            <a:stCxn id="14" idx="4"/>
          </p:cNvCxnSpPr>
          <p:nvPr/>
        </p:nvCxnSpPr>
        <p:spPr bwMode="auto">
          <a:xfrm>
            <a:off x="5537856" y="3894665"/>
            <a:ext cx="343751" cy="35187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8" name="TextBox 17">
            <a:extLst>
              <a:ext uri="{FF2B5EF4-FFF2-40B4-BE49-F238E27FC236}">
                <a16:creationId xmlns:a16="http://schemas.microsoft.com/office/drawing/2014/main" id="{E3E33523-1583-4FC4-B21B-582194A6A6D3}"/>
              </a:ext>
            </a:extLst>
          </p:cNvPr>
          <p:cNvSpPr txBox="1"/>
          <p:nvPr/>
        </p:nvSpPr>
        <p:spPr>
          <a:xfrm>
            <a:off x="5463712" y="4184448"/>
            <a:ext cx="126989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Measurement from Outside</a:t>
            </a:r>
          </a:p>
        </p:txBody>
      </p:sp>
    </p:spTree>
    <p:extLst>
      <p:ext uri="{BB962C8B-B14F-4D97-AF65-F5344CB8AC3E}">
        <p14:creationId xmlns:p14="http://schemas.microsoft.com/office/powerpoint/2010/main" val="3539630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3-Phase Voltage Source: (Y-Connected Source)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grpSp>
        <p:nvGrpSpPr>
          <p:cNvPr id="34" name="Group 33">
            <a:extLst>
              <a:ext uri="{FF2B5EF4-FFF2-40B4-BE49-F238E27FC236}">
                <a16:creationId xmlns:a16="http://schemas.microsoft.com/office/drawing/2014/main" id="{B7CE0A1A-8B43-401A-A747-A9F3BB9DDCA6}"/>
              </a:ext>
            </a:extLst>
          </p:cNvPr>
          <p:cNvGrpSpPr/>
          <p:nvPr/>
        </p:nvGrpSpPr>
        <p:grpSpPr>
          <a:xfrm>
            <a:off x="1278194" y="3657830"/>
            <a:ext cx="7307005" cy="2018502"/>
            <a:chOff x="722920" y="1715516"/>
            <a:chExt cx="4572000" cy="1738933"/>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26D5FB4-E29E-4C3B-AD71-1D0D632170B4}"/>
                    </a:ext>
                  </a:extLst>
                </p:cNvPr>
                <p:cNvSpPr txBox="1"/>
                <p:nvPr/>
              </p:nvSpPr>
              <p:spPr>
                <a:xfrm>
                  <a:off x="722920" y="1715516"/>
                  <a:ext cx="2618645" cy="423770"/>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i="1" dirty="0">
                    <a:latin typeface="Times New Roman" panose="02020603050405020304" pitchFamily="18"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EC269628-8ED9-4079-8063-C53F7244494B}"/>
                    </a:ext>
                  </a:extLst>
                </p:cNvPr>
                <p:cNvSpPr txBox="1">
                  <a:spLocks noRot="1" noChangeAspect="1" noMove="1" noResize="1" noEditPoints="1" noAdjustHandles="1" noChangeArrowheads="1" noChangeShapeType="1" noTextEdit="1"/>
                </p:cNvSpPr>
                <p:nvPr/>
              </p:nvSpPr>
              <p:spPr>
                <a:xfrm>
                  <a:off x="722920" y="1715516"/>
                  <a:ext cx="2618645" cy="423770"/>
                </a:xfrm>
                <a:prstGeom prst="rect">
                  <a:avLst/>
                </a:prstGeom>
                <a:blipFill>
                  <a:blip r:embed="rId6"/>
                  <a:stretch>
                    <a:fillRect l="-2579" t="-4286"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8D93DBA-DD85-4426-8E3D-BA50FF791CC0}"/>
                    </a:ext>
                  </a:extLst>
                </p:cNvPr>
                <p:cNvSpPr txBox="1"/>
                <p:nvPr/>
              </p:nvSpPr>
              <p:spPr>
                <a:xfrm>
                  <a:off x="722920" y="3019053"/>
                  <a:ext cx="4572000" cy="435396"/>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3−∅</m:t>
                          </m:r>
                        </m:sub>
                      </m:sSub>
                      <m:r>
                        <a:rPr lang="en-US" sz="2000" i="1">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i="1">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latin typeface="Cambria Math" panose="02040503050406030204" pitchFamily="18" charset="0"/>
                              <a:ea typeface="Calibri" panose="020F0502020204030204" pitchFamily="34" charset="0"/>
                              <a:cs typeface="Times New Roman" panose="02020603050405020304" pitchFamily="18" charset="0"/>
                            </a:rPr>
                            <m:t>𝑝h𝑎𝑠𝑒</m:t>
                          </m:r>
                        </m:sub>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an</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 </m:t>
                          </m:r>
                        </m:sub>
                      </m:sSub>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a</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 </m:t>
                          </m:r>
                        </m:sub>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bn</m:t>
                          </m:r>
                        </m:sub>
                      </m:sSub>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b</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 </m:t>
                          </m:r>
                        </m:sub>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c</m:t>
                          </m:r>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c</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 </m:t>
                          </m:r>
                        </m:sub>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28D93DBA-DD85-4426-8E3D-BA50FF791CC0}"/>
                    </a:ext>
                  </a:extLst>
                </p:cNvPr>
                <p:cNvSpPr txBox="1">
                  <a:spLocks noRot="1" noChangeAspect="1" noMove="1" noResize="1" noEditPoints="1" noAdjustHandles="1" noChangeArrowheads="1" noChangeShapeType="1" noTextEdit="1"/>
                </p:cNvSpPr>
                <p:nvPr/>
              </p:nvSpPr>
              <p:spPr>
                <a:xfrm>
                  <a:off x="722920" y="3019053"/>
                  <a:ext cx="4572000" cy="435396"/>
                </a:xfrm>
                <a:prstGeom prst="rect">
                  <a:avLst/>
                </a:prstGeom>
                <a:blipFill>
                  <a:blip r:embed="rId7"/>
                  <a:stretch>
                    <a:fillRect l="-751" t="-2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1CA250A-952E-475F-B249-B907B806E1F2}"/>
                    </a:ext>
                  </a:extLst>
                </p:cNvPr>
                <p:cNvSpPr txBox="1"/>
                <p:nvPr/>
              </p:nvSpPr>
              <p:spPr>
                <a:xfrm>
                  <a:off x="722920" y="2304121"/>
                  <a:ext cx="4572000" cy="459869"/>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𝐼</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smtClean="0">
                              <a:solidFill>
                                <a:schemeClr val="tx1"/>
                              </a:solidFill>
                              <a:effectLst/>
                              <a:latin typeface="Cambria Math" panose="02040503050406030204" pitchFamily="18" charset="0"/>
                              <a:cs typeface="Times New Roman" panose="02020603050405020304" pitchFamily="18" charset="0"/>
                            </a:rPr>
                          </m:ctrlPr>
                        </m:radPr>
                        <m:deg/>
                        <m:e>
                          <m:r>
                            <a:rPr lang="en-US" sz="2000" b="0" i="1" smtClean="0">
                              <a:solidFill>
                                <a:schemeClr val="tx1"/>
                              </a:solidFill>
                              <a:effectLst/>
                              <a:latin typeface="Cambria Math" panose="02040503050406030204" pitchFamily="18" charset="0"/>
                              <a:cs typeface="Times New Roman" panose="02020603050405020304" pitchFamily="18" charset="0"/>
                            </a:rPr>
                            <m:t>3</m:t>
                          </m:r>
                        </m:e>
                      </m:rad>
                      <m:sSub>
                        <m:sSubPr>
                          <m:ctrlPr>
                            <a:rPr lang="en-US" sz="20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30</m:t>
                              </m:r>
                            </m:e>
                            <m:sup>
                              <m:r>
                                <a:rPr lang="en-US" sz="2000" i="1">
                                  <a:latin typeface="Cambria Math" panose="02040503050406030204" pitchFamily="18" charset="0"/>
                                  <a:ea typeface="Calibri" panose="020F0502020204030204" pitchFamily="34" charset="0"/>
                                  <a:cs typeface="Times New Roman" panose="02020603050405020304" pitchFamily="18" charset="0"/>
                                </a:rPr>
                                <m:t>𝑜</m:t>
                              </m:r>
                            </m:sup>
                          </m:sSup>
                        </m:sup>
                      </m:sSup>
                    </m:oMath>
                  </a14:m>
                  <a:endParaRPr 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4D61EE1F-D924-4F66-BB7E-3E46036D334A}"/>
                    </a:ext>
                  </a:extLst>
                </p:cNvPr>
                <p:cNvSpPr txBox="1">
                  <a:spLocks noRot="1" noChangeAspect="1" noMove="1" noResize="1" noEditPoints="1" noAdjustHandles="1" noChangeArrowheads="1" noChangeShapeType="1" noTextEdit="1"/>
                </p:cNvSpPr>
                <p:nvPr/>
              </p:nvSpPr>
              <p:spPr>
                <a:xfrm>
                  <a:off x="722920" y="2304121"/>
                  <a:ext cx="4572000" cy="459869"/>
                </a:xfrm>
                <a:prstGeom prst="rect">
                  <a:avLst/>
                </a:prstGeom>
                <a:blipFill>
                  <a:blip r:embed="rId8"/>
                  <a:stretch>
                    <a:fillRect l="-1478" b="-10390"/>
                  </a:stretch>
                </a:blipFill>
              </p:spPr>
              <p:txBody>
                <a:bodyPr/>
                <a:lstStyle/>
                <a:p>
                  <a:r>
                    <a:rPr lang="en-US">
                      <a:noFill/>
                    </a:rPr>
                    <a:t> </a:t>
                  </a:r>
                </a:p>
              </p:txBody>
            </p:sp>
          </mc:Fallback>
        </mc:AlternateContent>
      </p:grpSp>
      <p:pic>
        <p:nvPicPr>
          <p:cNvPr id="4" name="Picture 3">
            <a:extLst>
              <a:ext uri="{FF2B5EF4-FFF2-40B4-BE49-F238E27FC236}">
                <a16:creationId xmlns:a16="http://schemas.microsoft.com/office/drawing/2014/main" id="{0DAF4BE4-1F4F-49FA-B0E9-424FDECEC518}"/>
              </a:ext>
            </a:extLst>
          </p:cNvPr>
          <p:cNvPicPr>
            <a:picLocks noChangeAspect="1"/>
          </p:cNvPicPr>
          <p:nvPr/>
        </p:nvPicPr>
        <p:blipFill>
          <a:blip r:embed="rId9"/>
          <a:stretch>
            <a:fillRect/>
          </a:stretch>
        </p:blipFill>
        <p:spPr>
          <a:xfrm>
            <a:off x="1284809" y="887345"/>
            <a:ext cx="6693376" cy="2731811"/>
          </a:xfrm>
          <a:prstGeom prst="rect">
            <a:avLst/>
          </a:prstGeom>
        </p:spPr>
      </p:pic>
    </p:spTree>
    <p:extLst>
      <p:ext uri="{BB962C8B-B14F-4D97-AF65-F5344CB8AC3E}">
        <p14:creationId xmlns:p14="http://schemas.microsoft.com/office/powerpoint/2010/main" val="21475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3-Phase Voltage Source: (</a:t>
            </a:r>
            <a:r>
              <a:rPr lang="en-US" sz="3200" dirty="0">
                <a:latin typeface="Cambria Math" panose="02040503050406030204" pitchFamily="18" charset="0"/>
                <a:ea typeface="Cambria Math" panose="02040503050406030204" pitchFamily="18" charset="0"/>
              </a:rPr>
              <a:t>𝚫 </a:t>
            </a:r>
            <a:r>
              <a:rPr lang="en-US" sz="3200" dirty="0"/>
              <a:t>-Connected Source)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grpSp>
        <p:nvGrpSpPr>
          <p:cNvPr id="66" name="Group 65">
            <a:extLst>
              <a:ext uri="{FF2B5EF4-FFF2-40B4-BE49-F238E27FC236}">
                <a16:creationId xmlns:a16="http://schemas.microsoft.com/office/drawing/2014/main" id="{98906C05-36A5-47B9-96CE-4698A2E04D83}"/>
              </a:ext>
            </a:extLst>
          </p:cNvPr>
          <p:cNvGrpSpPr/>
          <p:nvPr/>
        </p:nvGrpSpPr>
        <p:grpSpPr>
          <a:xfrm>
            <a:off x="590945" y="831343"/>
            <a:ext cx="7351454" cy="2868646"/>
            <a:chOff x="474830" y="804465"/>
            <a:chExt cx="7351454" cy="2868646"/>
          </a:xfrm>
        </p:grpSpPr>
        <p:grpSp>
          <p:nvGrpSpPr>
            <p:cNvPr id="46" name="Group 45">
              <a:extLst>
                <a:ext uri="{FF2B5EF4-FFF2-40B4-BE49-F238E27FC236}">
                  <a16:creationId xmlns:a16="http://schemas.microsoft.com/office/drawing/2014/main" id="{552CF978-7298-4B89-86CA-38B28E3CBE22}"/>
                </a:ext>
              </a:extLst>
            </p:cNvPr>
            <p:cNvGrpSpPr/>
            <p:nvPr/>
          </p:nvGrpSpPr>
          <p:grpSpPr>
            <a:xfrm>
              <a:off x="474830" y="804465"/>
              <a:ext cx="7351454" cy="2868646"/>
              <a:chOff x="474830" y="804465"/>
              <a:chExt cx="7351454" cy="2868646"/>
            </a:xfrm>
          </p:grpSpPr>
          <p:grpSp>
            <p:nvGrpSpPr>
              <p:cNvPr id="45" name="Group 44">
                <a:extLst>
                  <a:ext uri="{FF2B5EF4-FFF2-40B4-BE49-F238E27FC236}">
                    <a16:creationId xmlns:a16="http://schemas.microsoft.com/office/drawing/2014/main" id="{C605C564-D270-4B43-8ED5-E006A71C7D99}"/>
                  </a:ext>
                </a:extLst>
              </p:cNvPr>
              <p:cNvGrpSpPr/>
              <p:nvPr/>
            </p:nvGrpSpPr>
            <p:grpSpPr>
              <a:xfrm>
                <a:off x="3979823" y="804465"/>
                <a:ext cx="3846461" cy="2775381"/>
                <a:chOff x="3979823" y="804465"/>
                <a:chExt cx="3846461" cy="2775381"/>
              </a:xfrm>
            </p:grpSpPr>
            <p:sp>
              <p:nvSpPr>
                <p:cNvPr id="22" name="Rectangle 21">
                  <a:extLst>
                    <a:ext uri="{FF2B5EF4-FFF2-40B4-BE49-F238E27FC236}">
                      <a16:creationId xmlns:a16="http://schemas.microsoft.com/office/drawing/2014/main" id="{37B17D0F-3A4D-4AA7-A837-2590F83CD3CA}"/>
                    </a:ext>
                  </a:extLst>
                </p:cNvPr>
                <p:cNvSpPr/>
                <p:nvPr/>
              </p:nvSpPr>
              <p:spPr bwMode="auto">
                <a:xfrm>
                  <a:off x="6741704" y="1066060"/>
                  <a:ext cx="1084580" cy="251378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Loads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E72F57-3110-44D8-BAFA-91B2B1D89256}"/>
                        </a:ext>
                      </a:extLst>
                    </p:cNvPr>
                    <p:cNvSpPr txBox="1"/>
                    <p:nvPr/>
                  </p:nvSpPr>
                  <p:spPr>
                    <a:xfrm>
                      <a:off x="3979823" y="804465"/>
                      <a:ext cx="427359" cy="3516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p>
                  </p:txBody>
                </p:sp>
              </mc:Choice>
              <mc:Fallback xmlns="">
                <p:sp>
                  <p:nvSpPr>
                    <p:cNvPr id="25" name="TextBox 24">
                      <a:extLst>
                        <a:ext uri="{FF2B5EF4-FFF2-40B4-BE49-F238E27FC236}">
                          <a16:creationId xmlns:a16="http://schemas.microsoft.com/office/drawing/2014/main" id="{D6E72F57-3110-44D8-BAFA-91B2B1D89256}"/>
                        </a:ext>
                      </a:extLst>
                    </p:cNvPr>
                    <p:cNvSpPr txBox="1">
                      <a:spLocks noRot="1" noChangeAspect="1" noMove="1" noResize="1" noEditPoints="1" noAdjustHandles="1" noChangeArrowheads="1" noChangeShapeType="1" noTextEdit="1"/>
                    </p:cNvSpPr>
                    <p:nvPr/>
                  </p:nvSpPr>
                  <p:spPr>
                    <a:xfrm>
                      <a:off x="3979823" y="804465"/>
                      <a:ext cx="427359" cy="35160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78C3E88-4165-4898-869F-094F57F53F4A}"/>
                        </a:ext>
                      </a:extLst>
                    </p:cNvPr>
                    <p:cNvSpPr txBox="1"/>
                    <p:nvPr/>
                  </p:nvSpPr>
                  <p:spPr>
                    <a:xfrm>
                      <a:off x="3997867" y="2754040"/>
                      <a:ext cx="391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oMath>
                        </m:oMathPara>
                      </a14:m>
                      <a:endParaRPr lang="en-US" dirty="0"/>
                    </a:p>
                  </p:txBody>
                </p:sp>
              </mc:Choice>
              <mc:Fallback xmlns="">
                <p:sp>
                  <p:nvSpPr>
                    <p:cNvPr id="26" name="TextBox 25">
                      <a:extLst>
                        <a:ext uri="{FF2B5EF4-FFF2-40B4-BE49-F238E27FC236}">
                          <a16:creationId xmlns:a16="http://schemas.microsoft.com/office/drawing/2014/main" id="{A78C3E88-4165-4898-869F-094F57F53F4A}"/>
                        </a:ext>
                      </a:extLst>
                    </p:cNvPr>
                    <p:cNvSpPr txBox="1">
                      <a:spLocks noRot="1" noChangeAspect="1" noMove="1" noResize="1" noEditPoints="1" noAdjustHandles="1" noChangeArrowheads="1" noChangeShapeType="1" noTextEdit="1"/>
                    </p:cNvSpPr>
                    <p:nvPr/>
                  </p:nvSpPr>
                  <p:spPr>
                    <a:xfrm>
                      <a:off x="3997867" y="2754040"/>
                      <a:ext cx="39126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97881B-A809-4769-9713-0E263A800160}"/>
                        </a:ext>
                      </a:extLst>
                    </p:cNvPr>
                    <p:cNvSpPr txBox="1"/>
                    <p:nvPr/>
                  </p:nvSpPr>
                  <p:spPr>
                    <a:xfrm>
                      <a:off x="4008947" y="3184075"/>
                      <a:ext cx="352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p>
                  </p:txBody>
                </p:sp>
              </mc:Choice>
              <mc:Fallback xmlns="">
                <p:sp>
                  <p:nvSpPr>
                    <p:cNvPr id="27" name="TextBox 26">
                      <a:extLst>
                        <a:ext uri="{FF2B5EF4-FFF2-40B4-BE49-F238E27FC236}">
                          <a16:creationId xmlns:a16="http://schemas.microsoft.com/office/drawing/2014/main" id="{7897881B-A809-4769-9713-0E263A800160}"/>
                        </a:ext>
                      </a:extLst>
                    </p:cNvPr>
                    <p:cNvSpPr txBox="1">
                      <a:spLocks noRot="1" noChangeAspect="1" noMove="1" noResize="1" noEditPoints="1" noAdjustHandles="1" noChangeArrowheads="1" noChangeShapeType="1" noTextEdit="1"/>
                    </p:cNvSpPr>
                    <p:nvPr/>
                  </p:nvSpPr>
                  <p:spPr>
                    <a:xfrm>
                      <a:off x="4008947" y="3184075"/>
                      <a:ext cx="352799" cy="369332"/>
                    </a:xfrm>
                    <a:prstGeom prst="rect">
                      <a:avLst/>
                    </a:prstGeom>
                    <a:blipFill>
                      <a:blip r:embed="rId4"/>
                      <a:stretch>
                        <a:fillRect/>
                      </a:stretch>
                    </a:blipFill>
                  </p:spPr>
                  <p:txBody>
                    <a:bodyPr/>
                    <a:lstStyle/>
                    <a:p>
                      <a:r>
                        <a:rPr lang="en-US">
                          <a:noFill/>
                        </a:rPr>
                        <a:t> </a:t>
                      </a:r>
                    </a:p>
                  </p:txBody>
                </p:sp>
              </mc:Fallback>
            </mc:AlternateContent>
            <p:sp>
              <p:nvSpPr>
                <p:cNvPr id="28" name="Right Brace 27">
                  <a:extLst>
                    <a:ext uri="{FF2B5EF4-FFF2-40B4-BE49-F238E27FC236}">
                      <a16:creationId xmlns:a16="http://schemas.microsoft.com/office/drawing/2014/main" id="{6367E68C-4D26-4D38-891D-635EB982B831}"/>
                    </a:ext>
                  </a:extLst>
                </p:cNvPr>
                <p:cNvSpPr/>
                <p:nvPr/>
              </p:nvSpPr>
              <p:spPr bwMode="auto">
                <a:xfrm>
                  <a:off x="4516297" y="1156068"/>
                  <a:ext cx="238569" cy="1937999"/>
                </a:xfrm>
                <a:prstGeom prst="rightBrac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charset="0"/>
                  </a:endParaRPr>
                </a:p>
              </p:txBody>
            </p:sp>
            <p:sp>
              <p:nvSpPr>
                <p:cNvPr id="29" name="TextBox 28">
                  <a:extLst>
                    <a:ext uri="{FF2B5EF4-FFF2-40B4-BE49-F238E27FC236}">
                      <a16:creationId xmlns:a16="http://schemas.microsoft.com/office/drawing/2014/main" id="{26AE56FA-B08C-4521-A9ED-24F163E713EA}"/>
                    </a:ext>
                  </a:extLst>
                </p:cNvPr>
                <p:cNvSpPr txBox="1"/>
                <p:nvPr/>
              </p:nvSpPr>
              <p:spPr>
                <a:xfrm>
                  <a:off x="4745398" y="1940401"/>
                  <a:ext cx="668591" cy="369332"/>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charset="0"/>
                    </a:rPr>
                    <a:t>L-L</a:t>
                  </a:r>
                </a:p>
              </p:txBody>
            </p:sp>
          </p:grpSp>
          <p:pic>
            <p:nvPicPr>
              <p:cNvPr id="23" name="Picture 22">
                <a:extLst>
                  <a:ext uri="{FF2B5EF4-FFF2-40B4-BE49-F238E27FC236}">
                    <a16:creationId xmlns:a16="http://schemas.microsoft.com/office/drawing/2014/main" id="{FA2B4E95-9938-457E-9E1B-DA9A60D489C9}"/>
                  </a:ext>
                </a:extLst>
              </p:cNvPr>
              <p:cNvPicPr>
                <a:picLocks noChangeAspect="1"/>
              </p:cNvPicPr>
              <p:nvPr/>
            </p:nvPicPr>
            <p:blipFill>
              <a:blip r:embed="rId5"/>
              <a:stretch>
                <a:fillRect/>
              </a:stretch>
            </p:blipFill>
            <p:spPr>
              <a:xfrm>
                <a:off x="474830" y="804465"/>
                <a:ext cx="2722878" cy="2868646"/>
              </a:xfrm>
              <a:prstGeom prst="rect">
                <a:avLst/>
              </a:prstGeom>
            </p:spPr>
          </p:pic>
        </p:grpSp>
        <p:cxnSp>
          <p:nvCxnSpPr>
            <p:cNvPr id="12" name="Straight Connector 11">
              <a:extLst>
                <a:ext uri="{FF2B5EF4-FFF2-40B4-BE49-F238E27FC236}">
                  <a16:creationId xmlns:a16="http://schemas.microsoft.com/office/drawing/2014/main" id="{8C30904D-EB4C-412E-AEE8-F5AFE66760B8}"/>
                </a:ext>
              </a:extLst>
            </p:cNvPr>
            <p:cNvCxnSpPr>
              <a:cxnSpLocks/>
            </p:cNvCxnSpPr>
            <p:nvPr/>
          </p:nvCxnSpPr>
          <p:spPr bwMode="auto">
            <a:xfrm>
              <a:off x="1861669" y="1137294"/>
              <a:ext cx="48724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8ADB7BE9-50E7-4140-ADDF-C7509171519F}"/>
                </a:ext>
              </a:extLst>
            </p:cNvPr>
            <p:cNvCxnSpPr>
              <a:cxnSpLocks/>
            </p:cNvCxnSpPr>
            <p:nvPr/>
          </p:nvCxnSpPr>
          <p:spPr bwMode="auto">
            <a:xfrm>
              <a:off x="3067189" y="3094067"/>
              <a:ext cx="36745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F5E0A2AB-FFE9-458F-BE59-A070EF8F24A1}"/>
                </a:ext>
              </a:extLst>
            </p:cNvPr>
            <p:cNvCxnSpPr>
              <a:cxnSpLocks/>
            </p:cNvCxnSpPr>
            <p:nvPr/>
          </p:nvCxnSpPr>
          <p:spPr bwMode="auto">
            <a:xfrm>
              <a:off x="641350" y="3060347"/>
              <a:ext cx="0" cy="4492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4DA1336-3ABB-43D0-82F0-04EC87A3939B}"/>
                </a:ext>
              </a:extLst>
            </p:cNvPr>
            <p:cNvCxnSpPr/>
            <p:nvPr/>
          </p:nvCxnSpPr>
          <p:spPr bwMode="auto">
            <a:xfrm>
              <a:off x="641350" y="3509580"/>
              <a:ext cx="609273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1" name="Group 40">
            <a:extLst>
              <a:ext uri="{FF2B5EF4-FFF2-40B4-BE49-F238E27FC236}">
                <a16:creationId xmlns:a16="http://schemas.microsoft.com/office/drawing/2014/main" id="{78493F98-C2FF-4352-A8C2-3FA49705199B}"/>
              </a:ext>
            </a:extLst>
          </p:cNvPr>
          <p:cNvGrpSpPr/>
          <p:nvPr/>
        </p:nvGrpSpPr>
        <p:grpSpPr>
          <a:xfrm>
            <a:off x="2154872" y="3925093"/>
            <a:ext cx="6650924" cy="1769951"/>
            <a:chOff x="722920" y="1715516"/>
            <a:chExt cx="4572000" cy="1739041"/>
          </a:xfrm>
        </p:grpSpPr>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A5E5EB1-D469-4655-AACD-87FA92CFDDFE}"/>
                    </a:ext>
                  </a:extLst>
                </p:cNvPr>
                <p:cNvSpPr txBox="1"/>
                <p:nvPr/>
              </p:nvSpPr>
              <p:spPr>
                <a:xfrm>
                  <a:off x="722920" y="1715516"/>
                  <a:ext cx="2618645" cy="423770"/>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dirty="0"/>
                </a:p>
              </p:txBody>
            </p:sp>
          </mc:Choice>
          <mc:Fallback xmlns="">
            <p:sp>
              <p:nvSpPr>
                <p:cNvPr id="42" name="TextBox 41">
                  <a:extLst>
                    <a:ext uri="{FF2B5EF4-FFF2-40B4-BE49-F238E27FC236}">
                      <a16:creationId xmlns:a16="http://schemas.microsoft.com/office/drawing/2014/main" id="{6A5E5EB1-D469-4655-AACD-87FA92CFDDFE}"/>
                    </a:ext>
                  </a:extLst>
                </p:cNvPr>
                <p:cNvSpPr txBox="1">
                  <a:spLocks noRot="1" noChangeAspect="1" noMove="1" noResize="1" noEditPoints="1" noAdjustHandles="1" noChangeArrowheads="1" noChangeShapeType="1" noTextEdit="1"/>
                </p:cNvSpPr>
                <p:nvPr/>
              </p:nvSpPr>
              <p:spPr>
                <a:xfrm>
                  <a:off x="722920" y="1715516"/>
                  <a:ext cx="2618645" cy="423770"/>
                </a:xfrm>
                <a:prstGeom prst="rect">
                  <a:avLst/>
                </a:prstGeom>
                <a:blipFill>
                  <a:blip r:embed="rId6"/>
                  <a:stretch>
                    <a:fillRect l="-1440" t="-4225"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175BAFB-EF3B-4E15-829C-9AAE39AA52A6}"/>
                    </a:ext>
                  </a:extLst>
                </p:cNvPr>
                <p:cNvSpPr txBox="1"/>
                <p:nvPr/>
              </p:nvSpPr>
              <p:spPr>
                <a:xfrm>
                  <a:off x="722920" y="3019053"/>
                  <a:ext cx="4572000" cy="435504"/>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𝑆</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p</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h𝑎𝑠𝑒</m:t>
                          </m:r>
                        </m:sub>
                        <m:sup>
                          <m: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US" sz="2000" dirty="0"/>
                </a:p>
              </p:txBody>
            </p:sp>
          </mc:Choice>
          <mc:Fallback xmlns="">
            <p:sp>
              <p:nvSpPr>
                <p:cNvPr id="43" name="TextBox 42">
                  <a:extLst>
                    <a:ext uri="{FF2B5EF4-FFF2-40B4-BE49-F238E27FC236}">
                      <a16:creationId xmlns:a16="http://schemas.microsoft.com/office/drawing/2014/main" id="{0175BAFB-EF3B-4E15-829C-9AAE39AA52A6}"/>
                    </a:ext>
                  </a:extLst>
                </p:cNvPr>
                <p:cNvSpPr txBox="1">
                  <a:spLocks noRot="1" noChangeAspect="1" noMove="1" noResize="1" noEditPoints="1" noAdjustHandles="1" noChangeArrowheads="1" noChangeShapeType="1" noTextEdit="1"/>
                </p:cNvSpPr>
                <p:nvPr/>
              </p:nvSpPr>
              <p:spPr>
                <a:xfrm>
                  <a:off x="722920" y="3019053"/>
                  <a:ext cx="4572000" cy="435504"/>
                </a:xfrm>
                <a:prstGeom prst="rect">
                  <a:avLst/>
                </a:prstGeom>
                <a:blipFill>
                  <a:blip r:embed="rId7"/>
                  <a:stretch>
                    <a:fillRect l="-824" t="-416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0E41957-B737-43B7-89F3-96142A8865FA}"/>
                    </a:ext>
                  </a:extLst>
                </p:cNvPr>
                <p:cNvSpPr txBox="1"/>
                <p:nvPr/>
              </p:nvSpPr>
              <p:spPr>
                <a:xfrm>
                  <a:off x="722920" y="2304121"/>
                  <a:ext cx="4572000" cy="459869"/>
                </a:xfrm>
                <a:prstGeom prst="rect">
                  <a:avLst/>
                </a:prstGeom>
                <a:noFill/>
              </p:spPr>
              <p:txBody>
                <a:bodyPr wrap="square">
                  <a:spAutoFit/>
                </a:bodyPr>
                <a:lstStyle/>
                <a:p>
                  <a:pPr marL="342900" indent="-342900">
                    <a:buFont typeface="Wingdings" panose="05000000000000000000" pitchFamily="2" charset="2"/>
                    <a:buChar char="Ø"/>
                  </a:pPr>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smtClean="0">
                              <a:solidFill>
                                <a:schemeClr val="tx1"/>
                              </a:solidFill>
                              <a:effectLst/>
                              <a:latin typeface="Cambria Math" panose="02040503050406030204" pitchFamily="18" charset="0"/>
                            </a:rPr>
                            <m:t>𝐼</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𝑙𝑖𝑛𝑒</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smtClean="0">
                              <a:solidFill>
                                <a:schemeClr val="tx1"/>
                              </a:solidFill>
                              <a:effectLst/>
                              <a:latin typeface="Cambria Math" panose="02040503050406030204" pitchFamily="18" charset="0"/>
                              <a:cs typeface="Times New Roman" panose="02020603050405020304" pitchFamily="18" charset="0"/>
                            </a:rPr>
                          </m:ctrlPr>
                        </m:radPr>
                        <m:deg/>
                        <m:e>
                          <m:r>
                            <a:rPr lang="en-US" sz="2000" b="0" i="1" smtClean="0">
                              <a:solidFill>
                                <a:schemeClr val="tx1"/>
                              </a:solidFill>
                              <a:effectLst/>
                              <a:latin typeface="Cambria Math" panose="02040503050406030204" pitchFamily="18" charset="0"/>
                              <a:cs typeface="Times New Roman" panose="02020603050405020304" pitchFamily="18" charset="0"/>
                            </a:rPr>
                            <m:t>3</m:t>
                          </m:r>
                        </m:e>
                      </m:rad>
                      <m:sSub>
                        <m:sSubPr>
                          <m:ctrlPr>
                            <a:rPr lang="en-US" sz="20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𝑝h𝑎𝑠𝑒</m:t>
                          </m:r>
                        </m:sub>
                      </m:sSub>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o</m:t>
                              </m:r>
                            </m:sup>
                          </m:sSup>
                        </m:sup>
                      </m:sSup>
                    </m:oMath>
                  </a14:m>
                  <a:endParaRPr lang="en-US"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4D61EE1F-D924-4F66-BB7E-3E46036D334A}"/>
                    </a:ext>
                  </a:extLst>
                </p:cNvPr>
                <p:cNvSpPr txBox="1">
                  <a:spLocks noRot="1" noChangeAspect="1" noMove="1" noResize="1" noEditPoints="1" noAdjustHandles="1" noChangeArrowheads="1" noChangeShapeType="1" noTextEdit="1"/>
                </p:cNvSpPr>
                <p:nvPr/>
              </p:nvSpPr>
              <p:spPr>
                <a:xfrm>
                  <a:off x="722920" y="2304121"/>
                  <a:ext cx="4572000" cy="459869"/>
                </a:xfrm>
                <a:prstGeom prst="rect">
                  <a:avLst/>
                </a:prstGeom>
                <a:blipFill>
                  <a:blip r:embed="rId8"/>
                  <a:stretch>
                    <a:fillRect l="-1478" b="-10390"/>
                  </a:stretch>
                </a:blipFill>
              </p:spPr>
              <p:txBody>
                <a:bodyPr/>
                <a:lstStyle/>
                <a:p>
                  <a:r>
                    <a:rPr lang="en-US">
                      <a:noFill/>
                    </a:rPr>
                    <a:t> </a:t>
                  </a:r>
                </a:p>
              </p:txBody>
            </p:sp>
          </mc:Fallback>
        </mc:AlternateContent>
      </p:grpSp>
    </p:spTree>
    <p:extLst>
      <p:ext uri="{BB962C8B-B14F-4D97-AF65-F5344CB8AC3E}">
        <p14:creationId xmlns:p14="http://schemas.microsoft.com/office/powerpoint/2010/main" val="108211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Generation of Three-Phase Voltages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Content Placeholder 8">
            <a:extLst>
              <a:ext uri="{FF2B5EF4-FFF2-40B4-BE49-F238E27FC236}">
                <a16:creationId xmlns:a16="http://schemas.microsoft.com/office/drawing/2014/main" id="{01518EBE-2F55-4395-BD60-7D222E58F455}"/>
              </a:ext>
            </a:extLst>
          </p:cNvPr>
          <p:cNvSpPr>
            <a:spLocks noGrp="1"/>
          </p:cNvSpPr>
          <p:nvPr>
            <p:ph idx="1"/>
          </p:nvPr>
        </p:nvSpPr>
        <p:spPr>
          <a:xfrm>
            <a:off x="457200" y="819012"/>
            <a:ext cx="4385805" cy="5219975"/>
          </a:xfrm>
        </p:spPr>
        <p:txBody>
          <a:bodyPr/>
          <a:lstStyle/>
          <a:p>
            <a:pPr algn="just"/>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Faraday’s law, when a conductor cuts magnetic field lines, a voltage is induced across the conductor. The synchronous generator uses this phenomenon to produce a three-phase voltage.</a:t>
            </a:r>
          </a:p>
          <a:p>
            <a:pPr algn="just"/>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generator consists of an outer frame called </a:t>
            </a: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stator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 rotating magnet called </a:t>
            </a: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rotor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the inner perimeter of the stator, coils are placed inside slots. Each of the two slots separated by 180° houses a single coil (a–a′, b–b′, or c–c′). The coil is built by placing a wire inside a slot in one direction (e.g., a), and winding it back inside the opposite slot (a′). </a:t>
            </a:r>
          </a:p>
        </p:txBody>
      </p:sp>
      <p:pic>
        <p:nvPicPr>
          <p:cNvPr id="8" name="Content Placeholder 5">
            <a:extLst>
              <a:ext uri="{FF2B5EF4-FFF2-40B4-BE49-F238E27FC236}">
                <a16:creationId xmlns:a16="http://schemas.microsoft.com/office/drawing/2014/main" id="{A7014F78-0B5C-4608-9EB2-7E575C2F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84693" y="1447794"/>
            <a:ext cx="3456165" cy="2984506"/>
          </a:xfrm>
          <a:prstGeom prst="rect">
            <a:avLst/>
          </a:prstGeom>
          <a:noFill/>
          <a:ln w="9525">
            <a:noFill/>
            <a:miter lim="800000"/>
            <a:headEnd/>
            <a:tailEnd/>
          </a:ln>
          <a:effectLst/>
        </p:spPr>
      </p:pic>
    </p:spTree>
    <p:extLst>
      <p:ext uri="{BB962C8B-B14F-4D97-AF65-F5344CB8AC3E}">
        <p14:creationId xmlns:p14="http://schemas.microsoft.com/office/powerpoint/2010/main" val="2120545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137EA6-8FE0-40B3-B849-2E9D132FF56E}"/>
              </a:ext>
            </a:extLst>
          </p:cNvPr>
          <p:cNvPicPr>
            <a:picLocks noChangeAspect="1"/>
          </p:cNvPicPr>
          <p:nvPr/>
        </p:nvPicPr>
        <p:blipFill>
          <a:blip r:embed="rId2"/>
          <a:stretch>
            <a:fillRect/>
          </a:stretch>
        </p:blipFill>
        <p:spPr>
          <a:xfrm>
            <a:off x="1013481" y="1060384"/>
            <a:ext cx="2193267" cy="1908927"/>
          </a:xfrm>
          <a:prstGeom prst="rect">
            <a:avLst/>
          </a:prstGeom>
        </p:spPr>
      </p:pic>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3-Phase Load: (Y-Connected Load)</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grpSp>
        <p:nvGrpSpPr>
          <p:cNvPr id="33" name="Group 32">
            <a:extLst>
              <a:ext uri="{FF2B5EF4-FFF2-40B4-BE49-F238E27FC236}">
                <a16:creationId xmlns:a16="http://schemas.microsoft.com/office/drawing/2014/main" id="{C0AA4925-23BD-4D32-A95B-5C0F9A03D5D1}"/>
              </a:ext>
            </a:extLst>
          </p:cNvPr>
          <p:cNvGrpSpPr/>
          <p:nvPr/>
        </p:nvGrpSpPr>
        <p:grpSpPr>
          <a:xfrm>
            <a:off x="1208313" y="1066060"/>
            <a:ext cx="6617971" cy="2513786"/>
            <a:chOff x="1027430" y="1266091"/>
            <a:chExt cx="6617971" cy="2513786"/>
          </a:xfrm>
        </p:grpSpPr>
        <p:grpSp>
          <p:nvGrpSpPr>
            <p:cNvPr id="30" name="Group 29">
              <a:extLst>
                <a:ext uri="{FF2B5EF4-FFF2-40B4-BE49-F238E27FC236}">
                  <a16:creationId xmlns:a16="http://schemas.microsoft.com/office/drawing/2014/main" id="{842DC339-7100-498F-85ED-CA3B1B3CE4C9}"/>
                </a:ext>
              </a:extLst>
            </p:cNvPr>
            <p:cNvGrpSpPr/>
            <p:nvPr/>
          </p:nvGrpSpPr>
          <p:grpSpPr>
            <a:xfrm>
              <a:off x="1027430" y="1266091"/>
              <a:ext cx="6617971" cy="2513786"/>
              <a:chOff x="1027430" y="1266091"/>
              <a:chExt cx="6617971" cy="2513786"/>
            </a:xfrm>
          </p:grpSpPr>
          <p:cxnSp>
            <p:nvCxnSpPr>
              <p:cNvPr id="13" name="Straight Connector 12">
                <a:extLst>
                  <a:ext uri="{FF2B5EF4-FFF2-40B4-BE49-F238E27FC236}">
                    <a16:creationId xmlns:a16="http://schemas.microsoft.com/office/drawing/2014/main" id="{79426372-7111-4419-8720-9F0928979EB6}"/>
                  </a:ext>
                </a:extLst>
              </p:cNvPr>
              <p:cNvCxnSpPr>
                <a:cxnSpLocks/>
              </p:cNvCxnSpPr>
              <p:nvPr/>
            </p:nvCxnSpPr>
            <p:spPr bwMode="auto">
              <a:xfrm>
                <a:off x="1885427" y="1471721"/>
                <a:ext cx="466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2516D5B-735D-4AC8-8E65-911144371DE6}"/>
                  </a:ext>
                </a:extLst>
              </p:cNvPr>
              <p:cNvCxnSpPr>
                <a:cxnSpLocks/>
              </p:cNvCxnSpPr>
              <p:nvPr/>
            </p:nvCxnSpPr>
            <p:spPr bwMode="auto">
              <a:xfrm>
                <a:off x="2727417" y="2983282"/>
                <a:ext cx="382578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1E6A47D-ADBC-480E-B740-B8FBD05D2081}"/>
                  </a:ext>
                </a:extLst>
              </p:cNvPr>
              <p:cNvCxnSpPr>
                <a:cxnSpLocks/>
              </p:cNvCxnSpPr>
              <p:nvPr/>
            </p:nvCxnSpPr>
            <p:spPr bwMode="auto">
              <a:xfrm>
                <a:off x="1027430" y="3544902"/>
                <a:ext cx="553339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21">
                <a:extLst>
                  <a:ext uri="{FF2B5EF4-FFF2-40B4-BE49-F238E27FC236}">
                    <a16:creationId xmlns:a16="http://schemas.microsoft.com/office/drawing/2014/main" id="{37B17D0F-3A4D-4AA7-A837-2590F83CD3CA}"/>
                  </a:ext>
                </a:extLst>
              </p:cNvPr>
              <p:cNvSpPr/>
              <p:nvPr/>
            </p:nvSpPr>
            <p:spPr bwMode="auto">
              <a:xfrm>
                <a:off x="6560821" y="1266091"/>
                <a:ext cx="1084580" cy="251378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imes" charset="0"/>
                  </a:rPr>
                  <a:t>Source</a:t>
                </a:r>
                <a:endParaRPr kumimoji="0" lang="en-US" sz="2400" b="0" i="0" u="none" strike="noStrike" cap="none" normalizeH="0" baseline="0" dirty="0">
                  <a:ln>
                    <a:noFill/>
                  </a:ln>
                  <a:solidFill>
                    <a:schemeClr val="tx1"/>
                  </a:solidFill>
                  <a:effectLst/>
                  <a:latin typeface="Times" charset="0"/>
                </a:endParaRPr>
              </a:p>
            </p:txBody>
          </p:sp>
        </p:grpSp>
        <p:cxnSp>
          <p:nvCxnSpPr>
            <p:cNvPr id="32" name="Straight Connector 31">
              <a:extLst>
                <a:ext uri="{FF2B5EF4-FFF2-40B4-BE49-F238E27FC236}">
                  <a16:creationId xmlns:a16="http://schemas.microsoft.com/office/drawing/2014/main" id="{859E20DC-BD49-4FA3-A285-D5B5851FC1AC}"/>
                </a:ext>
              </a:extLst>
            </p:cNvPr>
            <p:cNvCxnSpPr>
              <a:cxnSpLocks/>
            </p:cNvCxnSpPr>
            <p:nvPr/>
          </p:nvCxnSpPr>
          <p:spPr bwMode="auto">
            <a:xfrm>
              <a:off x="1027430" y="2987681"/>
              <a:ext cx="0" cy="55722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97EB91-46D7-4C8C-9B4C-A48C988A6C28}"/>
                  </a:ext>
                </a:extLst>
              </p:cNvPr>
              <p:cNvSpPr txBox="1"/>
              <p:nvPr/>
            </p:nvSpPr>
            <p:spPr>
              <a:xfrm>
                <a:off x="1208313" y="3937000"/>
                <a:ext cx="6617971" cy="167757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Phase &amp; Line Currents are the same.</a:t>
                </a:r>
              </a:p>
              <a:p>
                <a:endParaRPr lang="en-US" dirty="0"/>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rPr>
                          </m:ctrlPr>
                        </m:mP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sup>
                            </m:sSup>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sup>
                            </m:sSup>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sup>
                            </m:sSup>
                          </m:e>
                        </m:mr>
                      </m:m>
                    </m:oMath>
                  </m:oMathPara>
                </a14:m>
                <a:endParaRPr lang="en-US" dirty="0"/>
              </a:p>
            </p:txBody>
          </p:sp>
        </mc:Choice>
        <mc:Fallback xmlns="">
          <p:sp>
            <p:nvSpPr>
              <p:cNvPr id="14" name="TextBox 13">
                <a:extLst>
                  <a:ext uri="{FF2B5EF4-FFF2-40B4-BE49-F238E27FC236}">
                    <a16:creationId xmlns:a16="http://schemas.microsoft.com/office/drawing/2014/main" id="{F397EB91-46D7-4C8C-9B4C-A48C988A6C28}"/>
                  </a:ext>
                </a:extLst>
              </p:cNvPr>
              <p:cNvSpPr txBox="1">
                <a:spLocks noRot="1" noChangeAspect="1" noMove="1" noResize="1" noEditPoints="1" noAdjustHandles="1" noChangeArrowheads="1" noChangeShapeType="1" noTextEdit="1"/>
              </p:cNvSpPr>
              <p:nvPr/>
            </p:nvSpPr>
            <p:spPr>
              <a:xfrm>
                <a:off x="1208313" y="3937000"/>
                <a:ext cx="6617971" cy="1677575"/>
              </a:xfrm>
              <a:prstGeom prst="rect">
                <a:avLst/>
              </a:prstGeom>
              <a:blipFill>
                <a:blip r:embed="rId3"/>
                <a:stretch>
                  <a:fillRect l="-921" t="-2182"/>
                </a:stretch>
              </a:blipFill>
            </p:spPr>
            <p:txBody>
              <a:bodyPr/>
              <a:lstStyle/>
              <a:p>
                <a:r>
                  <a:rPr lang="en-US">
                    <a:noFill/>
                  </a:rPr>
                  <a:t> </a:t>
                </a:r>
              </a:p>
            </p:txBody>
          </p:sp>
        </mc:Fallback>
      </mc:AlternateContent>
    </p:spTree>
    <p:extLst>
      <p:ext uri="{BB962C8B-B14F-4D97-AF65-F5344CB8AC3E}">
        <p14:creationId xmlns:p14="http://schemas.microsoft.com/office/powerpoint/2010/main" val="4018865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3-Phase Load: (</a:t>
            </a:r>
            <a:r>
              <a:rPr lang="en-US" sz="3200" dirty="0">
                <a:latin typeface="Cambria Math" panose="02040503050406030204" pitchFamily="18" charset="0"/>
                <a:ea typeface="Cambria Math" panose="02040503050406030204" pitchFamily="18" charset="0"/>
              </a:rPr>
              <a:t>𝚫 </a:t>
            </a:r>
            <a:r>
              <a:rPr lang="en-US" sz="3200" dirty="0"/>
              <a:t>-Connected Load)</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97EB91-46D7-4C8C-9B4C-A48C988A6C28}"/>
                  </a:ext>
                </a:extLst>
              </p:cNvPr>
              <p:cNvSpPr txBox="1"/>
              <p:nvPr/>
            </p:nvSpPr>
            <p:spPr>
              <a:xfrm>
                <a:off x="1208313" y="3937000"/>
                <a:ext cx="6617971" cy="21600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Phase &amp; Line Voltages are the same.</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𝑐𝑎</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𝑎𝑏</m:t>
                          </m:r>
                        </m:sub>
                      </m:sSub>
                      <m:r>
                        <a:rPr lang="en-US" i="1">
                          <a:latin typeface="Cambria Math" panose="02040503050406030204" pitchFamily="18" charset="0"/>
                          <a:cs typeface="Times New Roman" panose="020206030504050203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m:t>
                          </m:r>
                        </m:e>
                      </m:rad>
                      <m:r>
                        <m:rPr>
                          <m:nor/>
                        </m:rPr>
                        <a:rPr lang="en-US" dirty="0">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𝑐𝑎</m:t>
                          </m:r>
                        </m:sub>
                      </m:sSub>
                      <m:r>
                        <m:rPr>
                          <m:nor/>
                        </m:rPr>
                        <a:rPr lang="en-US" dirty="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a:latin typeface="Cambria Math" panose="02040503050406030204" pitchFamily="18" charset="0"/>
                                  <a:ea typeface="Calibri" panose="020F0502020204030204" pitchFamily="34" charset="0"/>
                                  <a:cs typeface="Times New Roman" panose="02020603050405020304" pitchFamily="18" charset="0"/>
                                </a:rPr>
                                <m:t>o</m:t>
                              </m:r>
                            </m:sup>
                          </m:sSup>
                        </m:sup>
                      </m:sSup>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𝑎𝑏</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𝑏𝑐</m:t>
                          </m:r>
                        </m:sub>
                      </m:sSub>
                      <m:r>
                        <a:rPr lang="en-US" i="1">
                          <a:latin typeface="Cambria Math" panose="02040503050406030204" pitchFamily="18" charset="0"/>
                          <a:cs typeface="Times New Roman" panose="020206030504050203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m:t>
                          </m:r>
                        </m:e>
                      </m:rad>
                      <m:r>
                        <m:rPr>
                          <m:nor/>
                        </m:rPr>
                        <a:rPr lang="en-US" dirty="0">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𝑎𝑏</m:t>
                          </m:r>
                        </m:sub>
                      </m:sSub>
                      <m:r>
                        <m:rPr>
                          <m:nor/>
                        </m:rPr>
                        <a:rPr lang="en-US" dirty="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a:latin typeface="Cambria Math" panose="02040503050406030204" pitchFamily="18" charset="0"/>
                                  <a:ea typeface="Calibri" panose="020F0502020204030204" pitchFamily="34" charset="0"/>
                                  <a:cs typeface="Times New Roman" panose="02020603050405020304" pitchFamily="18" charset="0"/>
                                </a:rPr>
                                <m:t>o</m:t>
                              </m:r>
                            </m:sup>
                          </m:sSup>
                        </m:sup>
                      </m:sSup>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𝑏𝑐</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𝑐𝑎</m:t>
                          </m:r>
                        </m:sub>
                      </m:sSub>
                      <m:r>
                        <a:rPr lang="en-US" i="1">
                          <a:latin typeface="Cambria Math" panose="02040503050406030204" pitchFamily="18" charset="0"/>
                          <a:cs typeface="Times New Roman" panose="020206030504050203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m:t>
                          </m:r>
                        </m:e>
                      </m:rad>
                      <m:r>
                        <m:rPr>
                          <m:nor/>
                        </m:rPr>
                        <a:rPr lang="en-US" dirty="0">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𝑏𝑐</m:t>
                          </m:r>
                        </m:sub>
                      </m:sSub>
                      <m:r>
                        <m:rPr>
                          <m:nor/>
                        </m:rPr>
                        <a:rPr lang="en-US" dirty="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en-US">
                                  <a:latin typeface="Cambria Math" panose="02040503050406030204" pitchFamily="18" charset="0"/>
                                  <a:ea typeface="Calibri" panose="020F0502020204030204" pitchFamily="34" charset="0"/>
                                  <a:cs typeface="Times New Roman" panose="02020603050405020304" pitchFamily="18" charset="0"/>
                                </a:rPr>
                                <m:t>o</m:t>
                              </m:r>
                            </m:sup>
                          </m:sSup>
                        </m:sup>
                      </m:sSup>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14" name="TextBox 13">
                <a:extLst>
                  <a:ext uri="{FF2B5EF4-FFF2-40B4-BE49-F238E27FC236}">
                    <a16:creationId xmlns:a16="http://schemas.microsoft.com/office/drawing/2014/main" id="{F397EB91-46D7-4C8C-9B4C-A48C988A6C28}"/>
                  </a:ext>
                </a:extLst>
              </p:cNvPr>
              <p:cNvSpPr txBox="1">
                <a:spLocks noRot="1" noChangeAspect="1" noMove="1" noResize="1" noEditPoints="1" noAdjustHandles="1" noChangeArrowheads="1" noChangeShapeType="1" noTextEdit="1"/>
              </p:cNvSpPr>
              <p:nvPr/>
            </p:nvSpPr>
            <p:spPr>
              <a:xfrm>
                <a:off x="1208313" y="3937000"/>
                <a:ext cx="6617971" cy="2160015"/>
              </a:xfrm>
              <a:prstGeom prst="rect">
                <a:avLst/>
              </a:prstGeom>
              <a:blipFill>
                <a:blip r:embed="rId2"/>
                <a:stretch>
                  <a:fillRect l="-921" t="-1695"/>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489ACEC0-BF9C-4DA4-8061-4C589600834D}"/>
              </a:ext>
            </a:extLst>
          </p:cNvPr>
          <p:cNvGrpSpPr/>
          <p:nvPr/>
        </p:nvGrpSpPr>
        <p:grpSpPr>
          <a:xfrm>
            <a:off x="215353" y="1060572"/>
            <a:ext cx="7688399" cy="2765887"/>
            <a:chOff x="254000" y="840837"/>
            <a:chExt cx="7688399" cy="2765887"/>
          </a:xfrm>
        </p:grpSpPr>
        <p:pic>
          <p:nvPicPr>
            <p:cNvPr id="20" name="Picture 19">
              <a:extLst>
                <a:ext uri="{FF2B5EF4-FFF2-40B4-BE49-F238E27FC236}">
                  <a16:creationId xmlns:a16="http://schemas.microsoft.com/office/drawing/2014/main" id="{C1EC42EA-D0BA-4C04-93CE-7333460E796E}"/>
                </a:ext>
              </a:extLst>
            </p:cNvPr>
            <p:cNvPicPr>
              <a:picLocks noChangeAspect="1"/>
            </p:cNvPicPr>
            <p:nvPr/>
          </p:nvPicPr>
          <p:blipFill>
            <a:blip r:embed="rId3"/>
            <a:stretch>
              <a:fillRect/>
            </a:stretch>
          </p:blipFill>
          <p:spPr>
            <a:xfrm>
              <a:off x="254000" y="840837"/>
              <a:ext cx="3305009" cy="2564347"/>
            </a:xfrm>
            <a:prstGeom prst="rect">
              <a:avLst/>
            </a:prstGeom>
          </p:spPr>
        </p:pic>
        <p:grpSp>
          <p:nvGrpSpPr>
            <p:cNvPr id="21" name="Group 20">
              <a:extLst>
                <a:ext uri="{FF2B5EF4-FFF2-40B4-BE49-F238E27FC236}">
                  <a16:creationId xmlns:a16="http://schemas.microsoft.com/office/drawing/2014/main" id="{CCF2578A-163E-4DB9-B9F1-284FCD82D3B0}"/>
                </a:ext>
              </a:extLst>
            </p:cNvPr>
            <p:cNvGrpSpPr/>
            <p:nvPr/>
          </p:nvGrpSpPr>
          <p:grpSpPr>
            <a:xfrm>
              <a:off x="757465" y="1092938"/>
              <a:ext cx="7184934" cy="2513786"/>
              <a:chOff x="641350" y="1066060"/>
              <a:chExt cx="7184934" cy="2513786"/>
            </a:xfrm>
          </p:grpSpPr>
          <p:sp>
            <p:nvSpPr>
              <p:cNvPr id="28" name="Rectangle 27">
                <a:extLst>
                  <a:ext uri="{FF2B5EF4-FFF2-40B4-BE49-F238E27FC236}">
                    <a16:creationId xmlns:a16="http://schemas.microsoft.com/office/drawing/2014/main" id="{426241CC-AF9C-427C-9F14-2DF62025FDDC}"/>
                  </a:ext>
                </a:extLst>
              </p:cNvPr>
              <p:cNvSpPr/>
              <p:nvPr/>
            </p:nvSpPr>
            <p:spPr bwMode="auto">
              <a:xfrm>
                <a:off x="6741704" y="1066060"/>
                <a:ext cx="1084580" cy="251378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solidFill>
                    <a:schemeClr val="tx1"/>
                  </a:solidFill>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Loads</a:t>
                </a:r>
              </a:p>
            </p:txBody>
          </p:sp>
          <p:cxnSp>
            <p:nvCxnSpPr>
              <p:cNvPr id="24" name="Straight Connector 23">
                <a:extLst>
                  <a:ext uri="{FF2B5EF4-FFF2-40B4-BE49-F238E27FC236}">
                    <a16:creationId xmlns:a16="http://schemas.microsoft.com/office/drawing/2014/main" id="{369EA6FC-6382-4368-B5B8-B34FF52E05BF}"/>
                  </a:ext>
                </a:extLst>
              </p:cNvPr>
              <p:cNvCxnSpPr>
                <a:cxnSpLocks/>
              </p:cNvCxnSpPr>
              <p:nvPr/>
            </p:nvCxnSpPr>
            <p:spPr bwMode="auto">
              <a:xfrm>
                <a:off x="1861669" y="1124594"/>
                <a:ext cx="48724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5AE4CFA-796D-43B4-AD70-19590BFA5E50}"/>
                  </a:ext>
                </a:extLst>
              </p:cNvPr>
              <p:cNvCxnSpPr>
                <a:cxnSpLocks/>
              </p:cNvCxnSpPr>
              <p:nvPr/>
            </p:nvCxnSpPr>
            <p:spPr bwMode="auto">
              <a:xfrm>
                <a:off x="3067189" y="3075017"/>
                <a:ext cx="36745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7FAB577F-F374-49E0-9B75-A38699458C2C}"/>
                  </a:ext>
                </a:extLst>
              </p:cNvPr>
              <p:cNvCxnSpPr>
                <a:cxnSpLocks/>
              </p:cNvCxnSpPr>
              <p:nvPr/>
            </p:nvCxnSpPr>
            <p:spPr bwMode="auto">
              <a:xfrm>
                <a:off x="641350" y="3060347"/>
                <a:ext cx="0" cy="4492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FAA2FBB-7D7C-4145-A9A8-4C39F0690E67}"/>
                  </a:ext>
                </a:extLst>
              </p:cNvPr>
              <p:cNvCxnSpPr/>
              <p:nvPr/>
            </p:nvCxnSpPr>
            <p:spPr bwMode="auto">
              <a:xfrm>
                <a:off x="641350" y="3509580"/>
                <a:ext cx="609273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53270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3-Phase Load: Summary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97EB91-46D7-4C8C-9B4C-A48C988A6C28}"/>
                  </a:ext>
                </a:extLst>
              </p:cNvPr>
              <p:cNvSpPr txBox="1"/>
              <p:nvPr/>
            </p:nvSpPr>
            <p:spPr>
              <a:xfrm>
                <a:off x="5008427" y="3920116"/>
                <a:ext cx="3914684" cy="21600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Phase &amp; Line Voltages are the same.</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𝑐𝑎</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𝑎𝑏</m:t>
                          </m:r>
                        </m:sub>
                      </m:sSub>
                      <m:r>
                        <a:rPr lang="en-US" i="1">
                          <a:latin typeface="Cambria Math" panose="02040503050406030204" pitchFamily="18" charset="0"/>
                          <a:cs typeface="Times New Roman" panose="020206030504050203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m:t>
                          </m:r>
                        </m:e>
                      </m:rad>
                      <m:r>
                        <m:rPr>
                          <m:nor/>
                        </m:rPr>
                        <a:rPr lang="en-US" dirty="0">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𝑐𝑎</m:t>
                          </m:r>
                        </m:sub>
                      </m:sSub>
                      <m:r>
                        <a:rPr lang="en-US" b="0" i="0" smtClean="0">
                          <a:latin typeface="Cambria Math" panose="02040503050406030204" pitchFamily="18" charset="0"/>
                          <a:cs typeface="Times New Roman" panose="02020603050405020304" pitchFamily="18" charset="0"/>
                        </a:rPr>
                        <m:t> 1</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latin typeface="Cambria Math" panose="020405030504060302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30</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𝑎𝑏</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𝑏𝑐</m:t>
                          </m:r>
                        </m:sub>
                      </m:sSub>
                      <m:r>
                        <a:rPr lang="en-US" i="1">
                          <a:latin typeface="Cambria Math" panose="02040503050406030204" pitchFamily="18" charset="0"/>
                          <a:cs typeface="Times New Roman" panose="020206030504050203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m:t>
                          </m:r>
                        </m:e>
                      </m:rad>
                      <m:r>
                        <m:rPr>
                          <m:nor/>
                        </m:rPr>
                        <a:rPr lang="en-US" dirty="0">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𝑎𝑏</m:t>
                          </m:r>
                        </m:sub>
                      </m:sSub>
                      <m:r>
                        <a:rPr lang="en-US" b="0" i="0" smtClean="0">
                          <a:latin typeface="Cambria Math" panose="02040503050406030204" pitchFamily="18" charset="0"/>
                          <a:cs typeface="Times New Roman" panose="02020603050405020304" pitchFamily="18" charset="0"/>
                        </a:rPr>
                        <m:t> </m:t>
                      </m:r>
                      <m:r>
                        <a:rPr lang="en-US">
                          <a:latin typeface="Cambria Math" panose="02040503050406030204" pitchFamily="18"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latin typeface="Cambria Math" panose="020405030504060302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30</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𝑏𝑐</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𝑐𝑎</m:t>
                          </m:r>
                        </m:sub>
                      </m:sSub>
                      <m:r>
                        <a:rPr lang="en-US" i="1">
                          <a:latin typeface="Cambria Math" panose="02040503050406030204" pitchFamily="18" charset="0"/>
                          <a:cs typeface="Times New Roman" panose="020206030504050203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m:t>
                          </m:r>
                        </m:e>
                      </m:rad>
                      <m:r>
                        <m:rPr>
                          <m:nor/>
                        </m:rPr>
                        <a:rPr lang="en-US" dirty="0">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𝐼</m:t>
                          </m:r>
                        </m:e>
                        <m:sub>
                          <m:r>
                            <a:rPr lang="en-US" i="1">
                              <a:latin typeface="Cambria Math" panose="02040503050406030204" pitchFamily="18" charset="0"/>
                              <a:cs typeface="Times New Roman" panose="02020603050405020304" pitchFamily="18" charset="0"/>
                            </a:rPr>
                            <m:t>𝑏𝑐</m:t>
                          </m:r>
                        </m:sub>
                      </m:sSub>
                      <m:r>
                        <a:rPr lang="en-US" b="0" i="1" smtClean="0">
                          <a:latin typeface="Cambria Math" panose="02040503050406030204" pitchFamily="18" charset="0"/>
                          <a:cs typeface="Times New Roman" panose="02020603050405020304" pitchFamily="18" charset="0"/>
                        </a:rPr>
                        <m:t> </m:t>
                      </m:r>
                      <m:r>
                        <a:rPr lang="en-US">
                          <a:latin typeface="Cambria Math" panose="02040503050406030204" pitchFamily="18"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latin typeface="Cambria Math" panose="020405030504060302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30</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14" name="TextBox 13">
                <a:extLst>
                  <a:ext uri="{FF2B5EF4-FFF2-40B4-BE49-F238E27FC236}">
                    <a16:creationId xmlns:a16="http://schemas.microsoft.com/office/drawing/2014/main" id="{F397EB91-46D7-4C8C-9B4C-A48C988A6C28}"/>
                  </a:ext>
                </a:extLst>
              </p:cNvPr>
              <p:cNvSpPr txBox="1">
                <a:spLocks noRot="1" noChangeAspect="1" noMove="1" noResize="1" noEditPoints="1" noAdjustHandles="1" noChangeArrowheads="1" noChangeShapeType="1" noTextEdit="1"/>
              </p:cNvSpPr>
              <p:nvPr/>
            </p:nvSpPr>
            <p:spPr>
              <a:xfrm>
                <a:off x="5008427" y="3920116"/>
                <a:ext cx="3914684" cy="2160015"/>
              </a:xfrm>
              <a:prstGeom prst="rect">
                <a:avLst/>
              </a:prstGeom>
              <a:blipFill>
                <a:blip r:embed="rId2"/>
                <a:stretch>
                  <a:fillRect l="-1713" t="-1412" r="-10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E320955-FA8E-4778-884F-BB602E7DC4BC}"/>
              </a:ext>
            </a:extLst>
          </p:cNvPr>
          <p:cNvPicPr>
            <a:picLocks noChangeAspect="1"/>
          </p:cNvPicPr>
          <p:nvPr/>
        </p:nvPicPr>
        <p:blipFill>
          <a:blip r:embed="rId3"/>
          <a:stretch>
            <a:fillRect/>
          </a:stretch>
        </p:blipFill>
        <p:spPr>
          <a:xfrm>
            <a:off x="5163219" y="1299141"/>
            <a:ext cx="3172677" cy="2503487"/>
          </a:xfrm>
          <a:prstGeom prst="rect">
            <a:avLst/>
          </a:prstGeom>
        </p:spPr>
      </p:pic>
      <p:sp>
        <p:nvSpPr>
          <p:cNvPr id="17" name="TextBox 16">
            <a:extLst>
              <a:ext uri="{FF2B5EF4-FFF2-40B4-BE49-F238E27FC236}">
                <a16:creationId xmlns:a16="http://schemas.microsoft.com/office/drawing/2014/main" id="{8BDF38EF-92EE-48A3-BC1C-8280FCA99A89}"/>
              </a:ext>
            </a:extLst>
          </p:cNvPr>
          <p:cNvSpPr txBox="1"/>
          <p:nvPr/>
        </p:nvSpPr>
        <p:spPr>
          <a:xfrm>
            <a:off x="5797368" y="1114475"/>
            <a:ext cx="2028916" cy="369332"/>
          </a:xfrm>
          <a:prstGeom prst="rect">
            <a:avLst/>
          </a:prstGeom>
          <a:noFill/>
        </p:spPr>
        <p:txBody>
          <a:bodyPr wrap="square">
            <a:spAutoFit/>
          </a:bodyPr>
          <a:lstStyle/>
          <a:p>
            <a:r>
              <a:rPr lang="en-US" sz="1800" dirty="0">
                <a:latin typeface="Times New Roman" panose="02020603050405020304" pitchFamily="18" charset="0"/>
                <a:ea typeface="Cambria Math" panose="02040503050406030204" pitchFamily="18" charset="0"/>
                <a:cs typeface="Times New Roman" panose="02020603050405020304" pitchFamily="18" charset="0"/>
              </a:rPr>
              <a:t>𝚫 </a:t>
            </a:r>
            <a:r>
              <a:rPr lang="en-US" sz="1800" dirty="0">
                <a:latin typeface="Times New Roman" panose="02020603050405020304" pitchFamily="18" charset="0"/>
                <a:cs typeface="Times New Roman" panose="02020603050405020304" pitchFamily="18" charset="0"/>
              </a:rPr>
              <a:t>-Connected Load</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2D10ADA-882E-4D4F-B338-92916D828B44}"/>
              </a:ext>
            </a:extLst>
          </p:cNvPr>
          <p:cNvSpPr txBox="1"/>
          <p:nvPr/>
        </p:nvSpPr>
        <p:spPr>
          <a:xfrm>
            <a:off x="1148544" y="1177060"/>
            <a:ext cx="2028916" cy="369332"/>
          </a:xfrm>
          <a:prstGeom prst="rect">
            <a:avLst/>
          </a:prstGeom>
          <a:noFill/>
        </p:spPr>
        <p:txBody>
          <a:bodyPr wrap="square">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sz="1800" dirty="0">
                <a:latin typeface="Times New Roman" panose="020206030504050203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-Connected Load</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8D55FFC-A3E5-456E-B150-38593BCC6D1C}"/>
              </a:ext>
            </a:extLst>
          </p:cNvPr>
          <p:cNvPicPr>
            <a:picLocks noChangeAspect="1"/>
          </p:cNvPicPr>
          <p:nvPr/>
        </p:nvPicPr>
        <p:blipFill>
          <a:blip r:embed="rId4"/>
          <a:stretch>
            <a:fillRect/>
          </a:stretch>
        </p:blipFill>
        <p:spPr>
          <a:xfrm>
            <a:off x="808104" y="1692336"/>
            <a:ext cx="2709796" cy="2140786"/>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AF8D7F0-A52A-45E5-A5C0-599DB76315E5}"/>
                  </a:ext>
                </a:extLst>
              </p:cNvPr>
              <p:cNvSpPr txBox="1"/>
              <p:nvPr/>
            </p:nvSpPr>
            <p:spPr>
              <a:xfrm>
                <a:off x="292463" y="3920116"/>
                <a:ext cx="4163787" cy="167757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Phase &amp; Line Currents are the same.</a:t>
                </a:r>
              </a:p>
              <a:p>
                <a:endParaRPr lang="en-US" dirty="0"/>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rPr>
                          </m:ctrlPr>
                        </m:mP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latin typeface="Cambria Math" panose="020405030504060302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30</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latin typeface="Cambria Math" panose="020405030504060302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30</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latin typeface="Cambria Math" panose="020405030504060302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30</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e>
                        </m:mr>
                      </m:m>
                    </m:oMath>
                  </m:oMathPara>
                </a14:m>
                <a:endParaRPr lang="en-US" dirty="0"/>
              </a:p>
            </p:txBody>
          </p:sp>
        </mc:Choice>
        <mc:Fallback xmlns="">
          <p:sp>
            <p:nvSpPr>
              <p:cNvPr id="23" name="TextBox 22">
                <a:extLst>
                  <a:ext uri="{FF2B5EF4-FFF2-40B4-BE49-F238E27FC236}">
                    <a16:creationId xmlns:a16="http://schemas.microsoft.com/office/drawing/2014/main" id="{FAF8D7F0-A52A-45E5-A5C0-599DB76315E5}"/>
                  </a:ext>
                </a:extLst>
              </p:cNvPr>
              <p:cNvSpPr txBox="1">
                <a:spLocks noRot="1" noChangeAspect="1" noMove="1" noResize="1" noEditPoints="1" noAdjustHandles="1" noChangeArrowheads="1" noChangeShapeType="1" noTextEdit="1"/>
              </p:cNvSpPr>
              <p:nvPr/>
            </p:nvSpPr>
            <p:spPr>
              <a:xfrm>
                <a:off x="292463" y="3920116"/>
                <a:ext cx="4163787" cy="1677575"/>
              </a:xfrm>
              <a:prstGeom prst="rect">
                <a:avLst/>
              </a:prstGeom>
              <a:blipFill>
                <a:blip r:embed="rId5"/>
                <a:stretch>
                  <a:fillRect l="-1611" t="-1818"/>
                </a:stretch>
              </a:blipFill>
            </p:spPr>
            <p:txBody>
              <a:bodyPr/>
              <a:lstStyle/>
              <a:p>
                <a:r>
                  <a:rPr lang="en-US">
                    <a:noFill/>
                  </a:rPr>
                  <a:t> </a:t>
                </a:r>
              </a:p>
            </p:txBody>
          </p:sp>
        </mc:Fallback>
      </mc:AlternateContent>
    </p:spTree>
    <p:extLst>
      <p:ext uri="{BB962C8B-B14F-4D97-AF65-F5344CB8AC3E}">
        <p14:creationId xmlns:p14="http://schemas.microsoft.com/office/powerpoint/2010/main" val="1061588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Neutral Point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13" name="Picture 12">
            <a:extLst>
              <a:ext uri="{FF2B5EF4-FFF2-40B4-BE49-F238E27FC236}">
                <a16:creationId xmlns:a16="http://schemas.microsoft.com/office/drawing/2014/main" id="{F252590E-A379-49BA-BD0D-2FCF47C0382F}"/>
              </a:ext>
            </a:extLst>
          </p:cNvPr>
          <p:cNvPicPr>
            <a:picLocks noChangeAspect="1"/>
          </p:cNvPicPr>
          <p:nvPr/>
        </p:nvPicPr>
        <p:blipFill>
          <a:blip r:embed="rId2"/>
          <a:stretch>
            <a:fillRect/>
          </a:stretch>
        </p:blipFill>
        <p:spPr>
          <a:xfrm>
            <a:off x="890587" y="1069731"/>
            <a:ext cx="7362825" cy="40386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C09FDD-C42C-44B0-9B68-266BB779A176}"/>
                  </a:ext>
                </a:extLst>
              </p:cNvPr>
              <p:cNvSpPr txBox="1"/>
              <p:nvPr/>
            </p:nvSpPr>
            <p:spPr>
              <a:xfrm>
                <a:off x="1260421" y="5227002"/>
                <a:ext cx="19081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oMath>
                  </m:oMathPara>
                </a14:m>
                <a:endParaRPr lang="en-US" dirty="0"/>
              </a:p>
            </p:txBody>
          </p:sp>
        </mc:Choice>
        <mc:Fallback xmlns="">
          <p:sp>
            <p:nvSpPr>
              <p:cNvPr id="14" name="TextBox 13">
                <a:extLst>
                  <a:ext uri="{FF2B5EF4-FFF2-40B4-BE49-F238E27FC236}">
                    <a16:creationId xmlns:a16="http://schemas.microsoft.com/office/drawing/2014/main" id="{4EC09FDD-C42C-44B0-9B68-266BB779A176}"/>
                  </a:ext>
                </a:extLst>
              </p:cNvPr>
              <p:cNvSpPr txBox="1">
                <a:spLocks noRot="1" noChangeAspect="1" noMove="1" noResize="1" noEditPoints="1" noAdjustHandles="1" noChangeArrowheads="1" noChangeShapeType="1" noTextEdit="1"/>
              </p:cNvSpPr>
              <p:nvPr/>
            </p:nvSpPr>
            <p:spPr>
              <a:xfrm>
                <a:off x="1260421" y="5227002"/>
                <a:ext cx="1908121"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7089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BC45B0-93F5-47F3-91AE-F6BB83841449}"/>
                  </a:ext>
                </a:extLst>
              </p:cNvPr>
              <p:cNvSpPr txBox="1"/>
              <p:nvPr/>
            </p:nvSpPr>
            <p:spPr>
              <a:xfrm>
                <a:off x="879421" y="4811515"/>
                <a:ext cx="61087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𝑏</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𝑐𝑛</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sub>
                          </m:sSub>
                        </m:den>
                      </m:f>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𝑐𝑛</m:t>
                              </m:r>
                            </m:sub>
                          </m:sSub>
                        </m:e>
                      </m:d>
                    </m:oMath>
                  </m:oMathPara>
                </a14:m>
                <a:endParaRPr lang="en-US" dirty="0"/>
              </a:p>
            </p:txBody>
          </p:sp>
        </mc:Choice>
        <mc:Fallback xmlns="">
          <p:sp>
            <p:nvSpPr>
              <p:cNvPr id="8" name="TextBox 7">
                <a:extLst>
                  <a:ext uri="{FF2B5EF4-FFF2-40B4-BE49-F238E27FC236}">
                    <a16:creationId xmlns:a16="http://schemas.microsoft.com/office/drawing/2014/main" id="{C2BC45B0-93F5-47F3-91AE-F6BB83841449}"/>
                  </a:ext>
                </a:extLst>
              </p:cNvPr>
              <p:cNvSpPr txBox="1">
                <a:spLocks noRot="1" noChangeAspect="1" noMove="1" noResize="1" noEditPoints="1" noAdjustHandles="1" noChangeArrowheads="1" noChangeShapeType="1" noTextEdit="1"/>
              </p:cNvSpPr>
              <p:nvPr/>
            </p:nvSpPr>
            <p:spPr>
              <a:xfrm>
                <a:off x="879421" y="4811515"/>
                <a:ext cx="6108700" cy="668516"/>
              </a:xfrm>
              <a:prstGeom prst="rect">
                <a:avLst/>
              </a:prstGeom>
              <a:blipFill>
                <a:blip r:embed="rId2"/>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B11126B-7DE8-4F29-96BE-2F150A75591F}"/>
              </a:ext>
            </a:extLst>
          </p:cNvPr>
          <p:cNvPicPr>
            <a:picLocks noChangeAspect="1"/>
          </p:cNvPicPr>
          <p:nvPr/>
        </p:nvPicPr>
        <p:blipFill>
          <a:blip r:embed="rId3"/>
          <a:stretch>
            <a:fillRect/>
          </a:stretch>
        </p:blipFill>
        <p:spPr>
          <a:xfrm>
            <a:off x="879421" y="860156"/>
            <a:ext cx="7362825" cy="330544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33962F-DB43-4FB8-9C4D-E8ADB0F4E1AE}"/>
                  </a:ext>
                </a:extLst>
              </p:cNvPr>
              <p:cNvSpPr txBox="1"/>
              <p:nvPr/>
            </p:nvSpPr>
            <p:spPr>
              <a:xfrm>
                <a:off x="879421" y="4303891"/>
                <a:ext cx="19081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oMath>
                  </m:oMathPara>
                </a14:m>
                <a:endParaRPr lang="en-US" dirty="0"/>
              </a:p>
            </p:txBody>
          </p:sp>
        </mc:Choice>
        <mc:Fallback xmlns="">
          <p:sp>
            <p:nvSpPr>
              <p:cNvPr id="12" name="TextBox 11">
                <a:extLst>
                  <a:ext uri="{FF2B5EF4-FFF2-40B4-BE49-F238E27FC236}">
                    <a16:creationId xmlns:a16="http://schemas.microsoft.com/office/drawing/2014/main" id="{B633962F-DB43-4FB8-9C4D-E8ADB0F4E1AE}"/>
                  </a:ext>
                </a:extLst>
              </p:cNvPr>
              <p:cNvSpPr txBox="1">
                <a:spLocks noRot="1" noChangeAspect="1" noMove="1" noResize="1" noEditPoints="1" noAdjustHandles="1" noChangeArrowheads="1" noChangeShapeType="1" noTextEdit="1"/>
              </p:cNvSpPr>
              <p:nvPr/>
            </p:nvSpPr>
            <p:spPr>
              <a:xfrm>
                <a:off x="879421" y="4303891"/>
                <a:ext cx="1908121"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655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BC45B0-93F5-47F3-91AE-F6BB83841449}"/>
                  </a:ext>
                </a:extLst>
              </p:cNvPr>
              <p:cNvSpPr txBox="1"/>
              <p:nvPr/>
            </p:nvSpPr>
            <p:spPr>
              <a:xfrm>
                <a:off x="879421" y="4265816"/>
                <a:ext cx="61087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𝑏</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𝑐𝑛</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sub>
                          </m:sSub>
                        </m:den>
                      </m:f>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𝑐𝑛</m:t>
                              </m:r>
                            </m:sub>
                          </m:sSub>
                        </m:e>
                      </m:d>
                    </m:oMath>
                  </m:oMathPara>
                </a14:m>
                <a:endParaRPr lang="en-US" dirty="0"/>
              </a:p>
            </p:txBody>
          </p:sp>
        </mc:Choice>
        <mc:Fallback xmlns="">
          <p:sp>
            <p:nvSpPr>
              <p:cNvPr id="8" name="TextBox 7">
                <a:extLst>
                  <a:ext uri="{FF2B5EF4-FFF2-40B4-BE49-F238E27FC236}">
                    <a16:creationId xmlns:a16="http://schemas.microsoft.com/office/drawing/2014/main" id="{C2BC45B0-93F5-47F3-91AE-F6BB83841449}"/>
                  </a:ext>
                </a:extLst>
              </p:cNvPr>
              <p:cNvSpPr txBox="1">
                <a:spLocks noRot="1" noChangeAspect="1" noMove="1" noResize="1" noEditPoints="1" noAdjustHandles="1" noChangeArrowheads="1" noChangeShapeType="1" noTextEdit="1"/>
              </p:cNvSpPr>
              <p:nvPr/>
            </p:nvSpPr>
            <p:spPr>
              <a:xfrm>
                <a:off x="879421" y="4265816"/>
                <a:ext cx="6108700" cy="668516"/>
              </a:xfrm>
              <a:prstGeom prst="rect">
                <a:avLst/>
              </a:prstGeom>
              <a:blipFill>
                <a:blip r:embed="rId2"/>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B11126B-7DE8-4F29-96BE-2F150A75591F}"/>
              </a:ext>
            </a:extLst>
          </p:cNvPr>
          <p:cNvPicPr>
            <a:picLocks noChangeAspect="1"/>
          </p:cNvPicPr>
          <p:nvPr/>
        </p:nvPicPr>
        <p:blipFill>
          <a:blip r:embed="rId3"/>
          <a:stretch>
            <a:fillRect/>
          </a:stretch>
        </p:blipFill>
        <p:spPr>
          <a:xfrm>
            <a:off x="1338290" y="860156"/>
            <a:ext cx="6108700" cy="275934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33962F-DB43-4FB8-9C4D-E8ADB0F4E1AE}"/>
                  </a:ext>
                </a:extLst>
              </p:cNvPr>
              <p:cNvSpPr txBox="1"/>
              <p:nvPr/>
            </p:nvSpPr>
            <p:spPr>
              <a:xfrm>
                <a:off x="879421" y="3661509"/>
                <a:ext cx="19081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oMath>
                  </m:oMathPara>
                </a14:m>
                <a:endParaRPr lang="en-US" dirty="0"/>
              </a:p>
            </p:txBody>
          </p:sp>
        </mc:Choice>
        <mc:Fallback xmlns="">
          <p:sp>
            <p:nvSpPr>
              <p:cNvPr id="12" name="TextBox 11">
                <a:extLst>
                  <a:ext uri="{FF2B5EF4-FFF2-40B4-BE49-F238E27FC236}">
                    <a16:creationId xmlns:a16="http://schemas.microsoft.com/office/drawing/2014/main" id="{B633962F-DB43-4FB8-9C4D-E8ADB0F4E1AE}"/>
                  </a:ext>
                </a:extLst>
              </p:cNvPr>
              <p:cNvSpPr txBox="1">
                <a:spLocks noRot="1" noChangeAspect="1" noMove="1" noResize="1" noEditPoints="1" noAdjustHandles="1" noChangeArrowheads="1" noChangeShapeType="1" noTextEdit="1"/>
              </p:cNvSpPr>
              <p:nvPr/>
            </p:nvSpPr>
            <p:spPr>
              <a:xfrm>
                <a:off x="879421" y="3661509"/>
                <a:ext cx="190812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65DC04-C41F-4194-A910-73944A9FF784}"/>
                  </a:ext>
                </a:extLst>
              </p:cNvPr>
              <p:cNvSpPr txBox="1"/>
              <p:nvPr/>
            </p:nvSpPr>
            <p:spPr>
              <a:xfrm>
                <a:off x="879421" y="5216759"/>
                <a:ext cx="2222500" cy="6595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sub>
                          </m:sSub>
                        </m:den>
                      </m:f>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=0</m:t>
                      </m:r>
                    </m:oMath>
                  </m:oMathPara>
                </a14:m>
                <a:endParaRPr lang="en-US" dirty="0"/>
              </a:p>
            </p:txBody>
          </p:sp>
        </mc:Choice>
        <mc:Fallback xmlns="">
          <p:sp>
            <p:nvSpPr>
              <p:cNvPr id="9" name="TextBox 8">
                <a:extLst>
                  <a:ext uri="{FF2B5EF4-FFF2-40B4-BE49-F238E27FC236}">
                    <a16:creationId xmlns:a16="http://schemas.microsoft.com/office/drawing/2014/main" id="{6F65DC04-C41F-4194-A910-73944A9FF784}"/>
                  </a:ext>
                </a:extLst>
              </p:cNvPr>
              <p:cNvSpPr txBox="1">
                <a:spLocks noRot="1" noChangeAspect="1" noMove="1" noResize="1" noEditPoints="1" noAdjustHandles="1" noChangeArrowheads="1" noChangeShapeType="1" noTextEdit="1"/>
              </p:cNvSpPr>
              <p:nvPr/>
            </p:nvSpPr>
            <p:spPr>
              <a:xfrm>
                <a:off x="879421" y="5216759"/>
                <a:ext cx="2222500" cy="65954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1998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Example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4432C-3F1D-48BB-814E-4EA0C6EB69B9}"/>
                  </a:ext>
                </a:extLst>
              </p:cNvPr>
              <p:cNvSpPr txBox="1"/>
              <p:nvPr/>
            </p:nvSpPr>
            <p:spPr>
              <a:xfrm>
                <a:off x="457200" y="910005"/>
                <a:ext cx="8229600" cy="1323439"/>
              </a:xfrm>
              <a:prstGeom prst="rect">
                <a:avLst/>
              </a:prstGeom>
              <a:noFill/>
            </p:spPr>
            <p:txBody>
              <a:bodyPr wrap="square" rtlCol="0">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Q.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Assume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load is supplied from a 3-phase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(L-L) source with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Find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Moreover, determine the load apparent power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source.</a:t>
                </a: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774432C-3F1D-48BB-814E-4EA0C6EB69B9}"/>
                  </a:ext>
                </a:extLst>
              </p:cNvPr>
              <p:cNvSpPr txBox="1">
                <a:spLocks noRot="1" noChangeAspect="1" noMove="1" noResize="1" noEditPoints="1" noAdjustHandles="1" noChangeArrowheads="1" noChangeShapeType="1" noTextEdit="1"/>
              </p:cNvSpPr>
              <p:nvPr/>
            </p:nvSpPr>
            <p:spPr>
              <a:xfrm>
                <a:off x="457200" y="910005"/>
                <a:ext cx="8229600" cy="1323439"/>
              </a:xfrm>
              <a:prstGeom prst="rect">
                <a:avLst/>
              </a:prstGeom>
              <a:blipFill>
                <a:blip r:embed="rId2"/>
                <a:stretch>
                  <a:fillRect l="-741" t="-2304" r="-74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DAAD47D-142F-46FD-A594-366A885AF942}"/>
              </a:ext>
            </a:extLst>
          </p:cNvPr>
          <p:cNvPicPr>
            <a:picLocks noChangeAspect="1"/>
          </p:cNvPicPr>
          <p:nvPr/>
        </p:nvPicPr>
        <p:blipFill>
          <a:blip r:embed="rId3"/>
          <a:stretch>
            <a:fillRect/>
          </a:stretch>
        </p:blipFill>
        <p:spPr>
          <a:xfrm>
            <a:off x="1180683" y="1973943"/>
            <a:ext cx="6782634" cy="392362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C488B6-23A3-4658-8DFC-1AE3F7A143E8}"/>
                  </a:ext>
                </a:extLst>
              </p:cNvPr>
              <p:cNvSpPr txBox="1"/>
              <p:nvPr/>
            </p:nvSpPr>
            <p:spPr>
              <a:xfrm>
                <a:off x="7391400" y="5163111"/>
                <a:ext cx="2576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smtClean="0">
                          <a:solidFill>
                            <a:schemeClr val="bg1">
                              <a:lumMod val="50000"/>
                            </a:schemeClr>
                          </a:solidFill>
                          <a:latin typeface="Cambria Math" panose="02040503050406030204" pitchFamily="18" charset="0"/>
                          <a:ea typeface="Calibri" panose="020F0502020204030204" pitchFamily="34" charset="0"/>
                          <a:cs typeface="Times New Roman" panose="02020603050405020304" pitchFamily="18" charset="0"/>
                        </a:rPr>
                        <m:t>Ω</m:t>
                      </m:r>
                    </m:oMath>
                  </m:oMathPara>
                </a14:m>
                <a:endParaRPr lang="en-US" dirty="0">
                  <a:solidFill>
                    <a:schemeClr val="bg1">
                      <a:lumMod val="50000"/>
                    </a:schemeClr>
                  </a:solidFill>
                </a:endParaRPr>
              </a:p>
            </p:txBody>
          </p:sp>
        </mc:Choice>
        <mc:Fallback xmlns="">
          <p:sp>
            <p:nvSpPr>
              <p:cNvPr id="13" name="TextBox 12">
                <a:extLst>
                  <a:ext uri="{FF2B5EF4-FFF2-40B4-BE49-F238E27FC236}">
                    <a16:creationId xmlns:a16="http://schemas.microsoft.com/office/drawing/2014/main" id="{0FC488B6-23A3-4658-8DFC-1AE3F7A143E8}"/>
                  </a:ext>
                </a:extLst>
              </p:cNvPr>
              <p:cNvSpPr txBox="1">
                <a:spLocks noRot="1" noChangeAspect="1" noMove="1" noResize="1" noEditPoints="1" noAdjustHandles="1" noChangeArrowheads="1" noChangeShapeType="1" noTextEdit="1"/>
              </p:cNvSpPr>
              <p:nvPr/>
            </p:nvSpPr>
            <p:spPr>
              <a:xfrm>
                <a:off x="7391400" y="5163111"/>
                <a:ext cx="257628" cy="369332"/>
              </a:xfrm>
              <a:prstGeom prst="rect">
                <a:avLst/>
              </a:prstGeom>
              <a:blipFill>
                <a:blip r:embed="rId4"/>
                <a:stretch>
                  <a:fillRect r="-28571"/>
                </a:stretch>
              </a:blipFill>
            </p:spPr>
            <p:txBody>
              <a:bodyPr/>
              <a:lstStyle/>
              <a:p>
                <a:r>
                  <a:rPr lang="en-US">
                    <a:noFill/>
                  </a:rPr>
                  <a:t> </a:t>
                </a:r>
              </a:p>
            </p:txBody>
          </p:sp>
        </mc:Fallback>
      </mc:AlternateContent>
    </p:spTree>
    <p:extLst>
      <p:ext uri="{BB962C8B-B14F-4D97-AF65-F5344CB8AC3E}">
        <p14:creationId xmlns:p14="http://schemas.microsoft.com/office/powerpoint/2010/main" val="2505867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4432C-3F1D-48BB-814E-4EA0C6EB69B9}"/>
                  </a:ext>
                </a:extLst>
              </p:cNvPr>
              <p:cNvSpPr txBox="1"/>
              <p:nvPr/>
            </p:nvSpPr>
            <p:spPr>
              <a:xfrm>
                <a:off x="457200" y="910005"/>
                <a:ext cx="8229600" cy="1323439"/>
              </a:xfrm>
              <a:prstGeom prst="rect">
                <a:avLst/>
              </a:prstGeom>
              <a:noFill/>
            </p:spPr>
            <p:txBody>
              <a:bodyPr wrap="square" rtlCol="0">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Q.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Assume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load is supplied from a 3-phase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(L-L) source with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Find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Moreover, determine the load apparent power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source.</a:t>
                </a: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774432C-3F1D-48BB-814E-4EA0C6EB69B9}"/>
                  </a:ext>
                </a:extLst>
              </p:cNvPr>
              <p:cNvSpPr txBox="1">
                <a:spLocks noRot="1" noChangeAspect="1" noMove="1" noResize="1" noEditPoints="1" noAdjustHandles="1" noChangeArrowheads="1" noChangeShapeType="1" noTextEdit="1"/>
              </p:cNvSpPr>
              <p:nvPr/>
            </p:nvSpPr>
            <p:spPr>
              <a:xfrm>
                <a:off x="457200" y="910005"/>
                <a:ext cx="8229600" cy="1323439"/>
              </a:xfrm>
              <a:prstGeom prst="rect">
                <a:avLst/>
              </a:prstGeom>
              <a:blipFill>
                <a:blip r:embed="rId2"/>
                <a:stretch>
                  <a:fillRect l="-741" t="-2304" r="-74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DAAD47D-142F-46FD-A594-366A885AF942}"/>
              </a:ext>
            </a:extLst>
          </p:cNvPr>
          <p:cNvPicPr>
            <a:picLocks noChangeAspect="1"/>
          </p:cNvPicPr>
          <p:nvPr/>
        </p:nvPicPr>
        <p:blipFill>
          <a:blip r:embed="rId3"/>
          <a:stretch>
            <a:fillRect/>
          </a:stretch>
        </p:blipFill>
        <p:spPr>
          <a:xfrm>
            <a:off x="4572000" y="2236833"/>
            <a:ext cx="4291201" cy="264052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92B105-3C03-4D27-BBFF-7B25765D006D}"/>
                  </a:ext>
                </a:extLst>
              </p:cNvPr>
              <p:cNvSpPr txBox="1"/>
              <p:nvPr/>
            </p:nvSpPr>
            <p:spPr>
              <a:xfrm>
                <a:off x="457200" y="2275231"/>
                <a:ext cx="2449901" cy="1754326"/>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Solution,</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892B105-3C03-4D27-BBFF-7B25765D006D}"/>
                  </a:ext>
                </a:extLst>
              </p:cNvPr>
              <p:cNvSpPr txBox="1">
                <a:spLocks noRot="1" noChangeAspect="1" noMove="1" noResize="1" noEditPoints="1" noAdjustHandles="1" noChangeArrowheads="1" noChangeShapeType="1" noTextEdit="1"/>
              </p:cNvSpPr>
              <p:nvPr/>
            </p:nvSpPr>
            <p:spPr>
              <a:xfrm>
                <a:off x="457200" y="2275231"/>
                <a:ext cx="2449901" cy="1754326"/>
              </a:xfrm>
              <a:prstGeom prst="rect">
                <a:avLst/>
              </a:prstGeom>
              <a:blipFill>
                <a:blip r:embed="rId4"/>
                <a:stretch>
                  <a:fillRect l="-1990" t="-1736"/>
                </a:stretch>
              </a:blipFill>
            </p:spPr>
            <p:txBody>
              <a:bodyPr/>
              <a:lstStyle/>
              <a:p>
                <a:r>
                  <a:rPr lang="en-US">
                    <a:noFill/>
                  </a:rPr>
                  <a:t> </a:t>
                </a:r>
              </a:p>
            </p:txBody>
          </p:sp>
        </mc:Fallback>
      </mc:AlternateContent>
    </p:spTree>
    <p:extLst>
      <p:ext uri="{BB962C8B-B14F-4D97-AF65-F5344CB8AC3E}">
        <p14:creationId xmlns:p14="http://schemas.microsoft.com/office/powerpoint/2010/main" val="838640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4432C-3F1D-48BB-814E-4EA0C6EB69B9}"/>
                  </a:ext>
                </a:extLst>
              </p:cNvPr>
              <p:cNvSpPr txBox="1"/>
              <p:nvPr/>
            </p:nvSpPr>
            <p:spPr>
              <a:xfrm>
                <a:off x="457200" y="910005"/>
                <a:ext cx="8229600" cy="1323439"/>
              </a:xfrm>
              <a:prstGeom prst="rect">
                <a:avLst/>
              </a:prstGeom>
              <a:noFill/>
            </p:spPr>
            <p:txBody>
              <a:bodyPr wrap="square" rtlCol="0">
                <a:spAutoFit/>
              </a:bodyPr>
              <a:lstStyle/>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 Assume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load is supplied from a 3-phase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(L-L) source with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Find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Moreover, determine the load apparent power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source.</a:t>
                </a: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774432C-3F1D-48BB-814E-4EA0C6EB69B9}"/>
                  </a:ext>
                </a:extLst>
              </p:cNvPr>
              <p:cNvSpPr txBox="1">
                <a:spLocks noRot="1" noChangeAspect="1" noMove="1" noResize="1" noEditPoints="1" noAdjustHandles="1" noChangeArrowheads="1" noChangeShapeType="1" noTextEdit="1"/>
              </p:cNvSpPr>
              <p:nvPr/>
            </p:nvSpPr>
            <p:spPr>
              <a:xfrm>
                <a:off x="457200" y="910005"/>
                <a:ext cx="8229600" cy="1323439"/>
              </a:xfrm>
              <a:prstGeom prst="rect">
                <a:avLst/>
              </a:prstGeom>
              <a:blipFill>
                <a:blip r:embed="rId2"/>
                <a:stretch>
                  <a:fillRect l="-741" t="-2304" r="-74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DAAD47D-142F-46FD-A594-366A885AF942}"/>
              </a:ext>
            </a:extLst>
          </p:cNvPr>
          <p:cNvPicPr>
            <a:picLocks noChangeAspect="1"/>
          </p:cNvPicPr>
          <p:nvPr/>
        </p:nvPicPr>
        <p:blipFill>
          <a:blip r:embed="rId3"/>
          <a:stretch>
            <a:fillRect/>
          </a:stretch>
        </p:blipFill>
        <p:spPr>
          <a:xfrm>
            <a:off x="4572000" y="2236833"/>
            <a:ext cx="4291201" cy="264052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92B105-3C03-4D27-BBFF-7B25765D006D}"/>
                  </a:ext>
                </a:extLst>
              </p:cNvPr>
              <p:cNvSpPr txBox="1"/>
              <p:nvPr/>
            </p:nvSpPr>
            <p:spPr>
              <a:xfrm>
                <a:off x="457200" y="2275231"/>
                <a:ext cx="4055534" cy="416312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Solution,</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892B105-3C03-4D27-BBFF-7B25765D006D}"/>
                  </a:ext>
                </a:extLst>
              </p:cNvPr>
              <p:cNvSpPr txBox="1">
                <a:spLocks noRot="1" noChangeAspect="1" noMove="1" noResize="1" noEditPoints="1" noAdjustHandles="1" noChangeArrowheads="1" noChangeShapeType="1" noTextEdit="1"/>
              </p:cNvSpPr>
              <p:nvPr/>
            </p:nvSpPr>
            <p:spPr>
              <a:xfrm>
                <a:off x="457200" y="2275231"/>
                <a:ext cx="4055534" cy="4163127"/>
              </a:xfrm>
              <a:prstGeom prst="rect">
                <a:avLst/>
              </a:prstGeom>
              <a:blipFill>
                <a:blip r:embed="rId4"/>
                <a:stretch>
                  <a:fillRect l="-1203" t="-732"/>
                </a:stretch>
              </a:blipFill>
            </p:spPr>
            <p:txBody>
              <a:bodyPr/>
              <a:lstStyle/>
              <a:p>
                <a:r>
                  <a:rPr lang="en-US">
                    <a:noFill/>
                  </a:rPr>
                  <a:t> </a:t>
                </a:r>
              </a:p>
            </p:txBody>
          </p:sp>
        </mc:Fallback>
      </mc:AlternateContent>
    </p:spTree>
    <p:extLst>
      <p:ext uri="{BB962C8B-B14F-4D97-AF65-F5344CB8AC3E}">
        <p14:creationId xmlns:p14="http://schemas.microsoft.com/office/powerpoint/2010/main" val="3152736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4432C-3F1D-48BB-814E-4EA0C6EB69B9}"/>
                  </a:ext>
                </a:extLst>
              </p:cNvPr>
              <p:cNvSpPr txBox="1"/>
              <p:nvPr/>
            </p:nvSpPr>
            <p:spPr>
              <a:xfrm>
                <a:off x="457200" y="910005"/>
                <a:ext cx="8229600" cy="1323439"/>
              </a:xfrm>
              <a:prstGeom prst="rect">
                <a:avLst/>
              </a:prstGeom>
              <a:noFill/>
            </p:spPr>
            <p:txBody>
              <a:bodyPr wrap="square" rtlCol="0">
                <a:spAutoFit/>
              </a:bodyPr>
              <a:lstStyle/>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 Assume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load is supplied from a 3-phase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(L-L) source with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Find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Moreover, determine the load apparent power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source.</a:t>
                </a: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774432C-3F1D-48BB-814E-4EA0C6EB69B9}"/>
                  </a:ext>
                </a:extLst>
              </p:cNvPr>
              <p:cNvSpPr txBox="1">
                <a:spLocks noRot="1" noChangeAspect="1" noMove="1" noResize="1" noEditPoints="1" noAdjustHandles="1" noChangeArrowheads="1" noChangeShapeType="1" noTextEdit="1"/>
              </p:cNvSpPr>
              <p:nvPr/>
            </p:nvSpPr>
            <p:spPr>
              <a:xfrm>
                <a:off x="457200" y="910005"/>
                <a:ext cx="8229600" cy="1323439"/>
              </a:xfrm>
              <a:prstGeom prst="rect">
                <a:avLst/>
              </a:prstGeom>
              <a:blipFill>
                <a:blip r:embed="rId2"/>
                <a:stretch>
                  <a:fillRect l="-741" t="-2304" r="-74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DAAD47D-142F-46FD-A594-366A885AF942}"/>
              </a:ext>
            </a:extLst>
          </p:cNvPr>
          <p:cNvPicPr>
            <a:picLocks noChangeAspect="1"/>
          </p:cNvPicPr>
          <p:nvPr/>
        </p:nvPicPr>
        <p:blipFill>
          <a:blip r:embed="rId3"/>
          <a:stretch>
            <a:fillRect/>
          </a:stretch>
        </p:blipFill>
        <p:spPr>
          <a:xfrm>
            <a:off x="4572000" y="2236833"/>
            <a:ext cx="4291201" cy="264052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92B105-3C03-4D27-BBFF-7B25765D006D}"/>
                  </a:ext>
                </a:extLst>
              </p:cNvPr>
              <p:cNvSpPr txBox="1"/>
              <p:nvPr/>
            </p:nvSpPr>
            <p:spPr>
              <a:xfrm>
                <a:off x="457200" y="2039933"/>
                <a:ext cx="4601581" cy="444012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=239∠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=239∠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170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=239∠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290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892B105-3C03-4D27-BBFF-7B25765D006D}"/>
                  </a:ext>
                </a:extLst>
              </p:cNvPr>
              <p:cNvSpPr txBox="1">
                <a:spLocks noRot="1" noChangeAspect="1" noMove="1" noResize="1" noEditPoints="1" noAdjustHandles="1" noChangeArrowheads="1" noChangeShapeType="1" noTextEdit="1"/>
              </p:cNvSpPr>
              <p:nvPr/>
            </p:nvSpPr>
            <p:spPr>
              <a:xfrm>
                <a:off x="457200" y="2039933"/>
                <a:ext cx="4601581" cy="444012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492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Generation of Three-Phase Voltages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796918"/>
                <a:ext cx="8229600" cy="5121281"/>
              </a:xfrm>
            </p:spPr>
            <p:txBody>
              <a:bodyPr/>
              <a:lstStyle/>
              <a:p>
                <a:pPr algn="just">
                  <a:spcBef>
                    <a:spcPts val="0"/>
                  </a:spcBef>
                  <a:spcAft>
                    <a:spcPts val="120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When the magnet is spinning clockwise inside the machine by an external prime mover, the magnetic field then cuts all coils and, therefore, induces a voltage across each of them.</a:t>
                </a:r>
              </a:p>
              <a:p>
                <a:pPr algn="just">
                  <a:spcBef>
                    <a:spcPts val="0"/>
                  </a:spcBef>
                  <a:spcAft>
                    <a:spcPts val="120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If each coil is connected to a load impedance, a current would flow into the load, and the generator produces electric energy that is consumed by the load. </a:t>
                </a:r>
              </a:p>
              <a:p>
                <a:pPr algn="just">
                  <a:spcBef>
                    <a:spcPts val="0"/>
                  </a:spcBef>
                  <a:spcAft>
                    <a:spcPts val="120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dot inside the coil indicates a current direction toward the reader, and the cross indicates a current in the opposite direction.</a:t>
                </a:r>
              </a:p>
              <a:p>
                <a:pPr marL="0" marR="0" indent="0" algn="just">
                  <a:spcBef>
                    <a:spcPts val="0"/>
                  </a:spcBef>
                  <a:spcAft>
                    <a:spcPts val="1200"/>
                  </a:spcAf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voltage across any of the three coils can be expressed by Faraday's law</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𝑛𝐵𝑙</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spcAft>
                    <a:spcPts val="1200"/>
                  </a:spcAf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Where,</a:t>
                </a:r>
              </a:p>
              <a:p>
                <a:pPr marL="400041" lvl="1" indent="0">
                  <a:spcBef>
                    <a:spcPts val="0"/>
                  </a:spcBef>
                  <a:spcAft>
                    <a:spcPts val="1200"/>
                  </a:spcAft>
                  <a:buNone/>
                </a:pPr>
                <a14:m>
                  <m:oMath xmlns:m="http://schemas.openxmlformats.org/officeDocument/2006/math">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oMath>
                </a14:m>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the voltage induced across the coil</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the number of turns in the coil</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𝐵</m:t>
                    </m:r>
                  </m:oMath>
                </a14:m>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the flux density of the magnetic field</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oMath>
                </a14:m>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the length of the slot</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oMath>
                </a14:m>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is the angular speed</a:t>
                </a:r>
              </a:p>
            </p:txBody>
          </p:sp>
        </mc:Choice>
        <mc:Fallback xmlns="">
          <p:sp>
            <p:nvSpPr>
              <p:cNvPr id="4" name="Content Placeholder 3">
                <a:extLst>
                  <a:ext uri="{FF2B5EF4-FFF2-40B4-BE49-F238E27FC236}">
                    <a16:creationId xmlns:a16="http://schemas.microsoft.com/office/drawing/2014/main" id="{79F46D65-E40E-4762-AA69-9C12BB6D39B9}"/>
                  </a:ext>
                </a:extLst>
              </p:cNvPr>
              <p:cNvSpPr>
                <a:spLocks noGrp="1" noRot="1" noChangeAspect="1" noMove="1" noResize="1" noEditPoints="1" noAdjustHandles="1" noChangeArrowheads="1" noChangeShapeType="1" noTextEdit="1"/>
              </p:cNvSpPr>
              <p:nvPr>
                <p:ph idx="1"/>
              </p:nvPr>
            </p:nvSpPr>
            <p:spPr>
              <a:xfrm>
                <a:off x="457200" y="796918"/>
                <a:ext cx="8229600" cy="5121281"/>
              </a:xfrm>
              <a:blipFill>
                <a:blip r:embed="rId2"/>
                <a:stretch>
                  <a:fillRect l="-593" t="-714" r="-593" b="-1905"/>
                </a:stretch>
              </a:blipFill>
            </p:spPr>
            <p:txBody>
              <a:bodyPr/>
              <a:lstStyle/>
              <a:p>
                <a:r>
                  <a:rPr lang="en-US">
                    <a:noFill/>
                  </a:rPr>
                  <a:t> </a:t>
                </a:r>
              </a:p>
            </p:txBody>
          </p:sp>
        </mc:Fallback>
      </mc:AlternateContent>
    </p:spTree>
    <p:extLst>
      <p:ext uri="{BB962C8B-B14F-4D97-AF65-F5344CB8AC3E}">
        <p14:creationId xmlns:p14="http://schemas.microsoft.com/office/powerpoint/2010/main" val="1123622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4432C-3F1D-48BB-814E-4EA0C6EB69B9}"/>
                  </a:ext>
                </a:extLst>
              </p:cNvPr>
              <p:cNvSpPr txBox="1"/>
              <p:nvPr/>
            </p:nvSpPr>
            <p:spPr>
              <a:xfrm>
                <a:off x="457200" y="910005"/>
                <a:ext cx="8229600" cy="1323439"/>
              </a:xfrm>
              <a:prstGeom prst="rect">
                <a:avLst/>
              </a:prstGeom>
              <a:noFill/>
            </p:spPr>
            <p:txBody>
              <a:bodyPr wrap="square" rtlCol="0">
                <a:spAutoFit/>
              </a:bodyPr>
              <a:lstStyle/>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 Assume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load is supplied from a 3-phase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(L-L) source with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Find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Moreover, determine the load apparent power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source.</a:t>
                </a: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774432C-3F1D-48BB-814E-4EA0C6EB69B9}"/>
                  </a:ext>
                </a:extLst>
              </p:cNvPr>
              <p:cNvSpPr txBox="1">
                <a:spLocks noRot="1" noChangeAspect="1" noMove="1" noResize="1" noEditPoints="1" noAdjustHandles="1" noChangeArrowheads="1" noChangeShapeType="1" noTextEdit="1"/>
              </p:cNvSpPr>
              <p:nvPr/>
            </p:nvSpPr>
            <p:spPr>
              <a:xfrm>
                <a:off x="457200" y="910005"/>
                <a:ext cx="8229600" cy="1323439"/>
              </a:xfrm>
              <a:prstGeom prst="rect">
                <a:avLst/>
              </a:prstGeom>
              <a:blipFill>
                <a:blip r:embed="rId2"/>
                <a:stretch>
                  <a:fillRect l="-741" t="-2304" r="-74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DAAD47D-142F-46FD-A594-366A885AF942}"/>
              </a:ext>
            </a:extLst>
          </p:cNvPr>
          <p:cNvPicPr>
            <a:picLocks noChangeAspect="1"/>
          </p:cNvPicPr>
          <p:nvPr/>
        </p:nvPicPr>
        <p:blipFill>
          <a:blip r:embed="rId3"/>
          <a:stretch>
            <a:fillRect/>
          </a:stretch>
        </p:blipFill>
        <p:spPr>
          <a:xfrm>
            <a:off x="4572000" y="2236833"/>
            <a:ext cx="4291201" cy="264052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92B105-3C03-4D27-BBFF-7B25765D006D}"/>
                  </a:ext>
                </a:extLst>
              </p:cNvPr>
              <p:cNvSpPr txBox="1"/>
              <p:nvPr/>
            </p:nvSpPr>
            <p:spPr>
              <a:xfrm>
                <a:off x="457200" y="1917004"/>
                <a:ext cx="8167044" cy="471712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138∠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=239∠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=239∠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170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=239∠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290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𝑆</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=3×13.8∠</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r>
                        <a:rPr lang="en-US" sz="1800">
                          <a:effectLst/>
                          <a:latin typeface="Cambria Math" panose="02040503050406030204" pitchFamily="18" charset="0"/>
                          <a:ea typeface="Calibri" panose="020F0502020204030204" pitchFamily="34" charset="0"/>
                          <a:cs typeface="Times New Roman" panose="02020603050405020304" pitchFamily="18" charset="0"/>
                        </a:rPr>
                        <m:t>×138∠</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=5.7∠</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MVA</m:t>
                      </m:r>
                      <m:r>
                        <a:rPr lang="en-US" sz="1800">
                          <a:effectLst/>
                          <a:latin typeface="Cambria Math" panose="02040503050406030204" pitchFamily="18" charset="0"/>
                          <a:ea typeface="Calibri" panose="020F0502020204030204" pitchFamily="34" charset="0"/>
                          <a:cs typeface="Times New Roman" panose="02020603050405020304" pitchFamily="18" charset="0"/>
                        </a:rPr>
                        <m:t>=5.37+</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1.95</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MVA</m:t>
                      </m:r>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892B105-3C03-4D27-BBFF-7B25765D006D}"/>
                  </a:ext>
                </a:extLst>
              </p:cNvPr>
              <p:cNvSpPr txBox="1">
                <a:spLocks noRot="1" noChangeAspect="1" noMove="1" noResize="1" noEditPoints="1" noAdjustHandles="1" noChangeArrowheads="1" noChangeShapeType="1" noTextEdit="1"/>
              </p:cNvSpPr>
              <p:nvPr/>
            </p:nvSpPr>
            <p:spPr>
              <a:xfrm>
                <a:off x="457200" y="1917004"/>
                <a:ext cx="8167044" cy="47171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4739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Fun Fact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8829809F-A077-44BE-BAAB-6765FC6DFA95}"/>
              </a:ext>
            </a:extLst>
          </p:cNvPr>
          <p:cNvSpPr txBox="1"/>
          <p:nvPr/>
        </p:nvSpPr>
        <p:spPr>
          <a:xfrm>
            <a:off x="457200" y="777869"/>
            <a:ext cx="8083658" cy="1938992"/>
          </a:xfrm>
          <a:prstGeom prst="rect">
            <a:avLst/>
          </a:prstGeom>
          <a:noFill/>
        </p:spPr>
        <p:txBody>
          <a:bodyPr wrap="square" rtlCol="0">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Imagine you have a power plant that generates electricity from coal and transmits the generated electrical energy to your home via transmission lines.</a:t>
            </a:r>
          </a:p>
          <a:p>
            <a:pPr>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If you use this energy to power a conventional lightbulb, how much do you</a:t>
            </a: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think is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overall efficiency of the system (coal to light)?</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C3B14F1-E5CB-4311-B33C-1F5E9C06ED84}"/>
              </a:ext>
            </a:extLst>
          </p:cNvPr>
          <p:cNvPicPr>
            <a:picLocks noChangeAspect="1"/>
          </p:cNvPicPr>
          <p:nvPr/>
        </p:nvPicPr>
        <p:blipFill>
          <a:blip r:embed="rId2"/>
          <a:stretch>
            <a:fillRect/>
          </a:stretch>
        </p:blipFill>
        <p:spPr>
          <a:xfrm>
            <a:off x="689028" y="2298162"/>
            <a:ext cx="7497029" cy="3551095"/>
          </a:xfrm>
          <a:prstGeom prst="rect">
            <a:avLst/>
          </a:prstGeom>
        </p:spPr>
      </p:pic>
    </p:spTree>
    <p:extLst>
      <p:ext uri="{BB962C8B-B14F-4D97-AF65-F5344CB8AC3E}">
        <p14:creationId xmlns:p14="http://schemas.microsoft.com/office/powerpoint/2010/main" val="2569318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3A9A272F-6DF8-4191-B5A4-9EE9A00B4008}"/>
              </a:ext>
            </a:extLst>
          </p:cNvPr>
          <p:cNvPicPr>
            <a:picLocks noChangeAspect="1"/>
          </p:cNvPicPr>
          <p:nvPr/>
        </p:nvPicPr>
        <p:blipFill>
          <a:blip r:embed="rId2"/>
          <a:stretch>
            <a:fillRect/>
          </a:stretch>
        </p:blipFill>
        <p:spPr>
          <a:xfrm>
            <a:off x="361290" y="924378"/>
            <a:ext cx="8421420" cy="4790628"/>
          </a:xfrm>
          <a:prstGeom prst="rect">
            <a:avLst/>
          </a:prstGeom>
        </p:spPr>
      </p:pic>
    </p:spTree>
    <p:extLst>
      <p:ext uri="{BB962C8B-B14F-4D97-AF65-F5344CB8AC3E}">
        <p14:creationId xmlns:p14="http://schemas.microsoft.com/office/powerpoint/2010/main" val="1192481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sz="3600" dirty="0">
                <a:solidFill>
                  <a:srgbClr val="C00000"/>
                </a:solidFill>
                <a:effectLst/>
                <a:ea typeface="Calibri" panose="020F0502020204030204" pitchFamily="34" charset="0"/>
                <a:cs typeface="Times New Roman" panose="02020603050405020304" pitchFamily="18" charset="0"/>
              </a:rPr>
              <a:t>𝚫- Y Transformation</a:t>
            </a:r>
            <a:endParaRPr lang="en-US" dirty="0">
              <a:solidFill>
                <a:srgbClr val="C00000"/>
              </a:solidFill>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31C9B7C-0297-483B-9E35-00E31C3CC0BB}"/>
                  </a:ext>
                </a:extLst>
              </p:cNvPr>
              <p:cNvSpPr>
                <a:spLocks noGrp="1"/>
              </p:cNvSpPr>
              <p:nvPr>
                <p:ph idx="1"/>
              </p:nvPr>
            </p:nvSpPr>
            <p:spPr>
              <a:xfrm>
                <a:off x="457200" y="1066800"/>
                <a:ext cx="8001000" cy="4114800"/>
              </a:xfrm>
            </p:spPr>
            <p:txBody>
              <a:bodyPr/>
              <a:lstStyle/>
              <a:p>
                <a:pPr marL="0" indent="0" algn="just">
                  <a:buNone/>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simplify analysis of balanced 3 Phase systems:</a:t>
                </a:r>
              </a:p>
              <a:p>
                <a:pPr marL="0" indent="0" algn="just">
                  <a:buNone/>
                </a:pPr>
                <a:endParaRPr lang="en-US" sz="2400" dirty="0"/>
              </a:p>
              <a:p>
                <a:pPr algn="just"/>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𝚫-connected sources can be replaced by an equivalent Y-connected sources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a:t>
                </a:r>
                <a14:m>
                  <m:oMath xmlns:m="http://schemas.openxmlformats.org/officeDocument/2006/math">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phase</m:t>
                        </m:r>
                        <m:r>
                          <m:rPr>
                            <m:nor/>
                          </m:rP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line</m:t>
                            </m:r>
                            <m:r>
                              <m:rPr>
                                <m:nor/>
                              </m:rP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sub>
                        </m:sSub>
                      </m:num>
                      <m:den>
                        <m:rad>
                          <m:radPr>
                            <m:degHide m:val="on"/>
                            <m:ctrlPr>
                              <a:rPr lang="en-US" sz="2400" i="1">
                                <a:solidFill>
                                  <a:schemeClr val="tx1"/>
                                </a:solidFill>
                                <a:effectLst/>
                                <a:latin typeface="Cambria Math" panose="02040503050406030204" pitchFamily="18" charset="0"/>
                              </a:rPr>
                            </m:ctrlPr>
                          </m:radPr>
                          <m:deg/>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den>
                    </m:f>
                    <m:box>
                      <m:boxPr>
                        <m:ctrlPr>
                          <a:rPr lang="en-US" sz="2400" i="1">
                            <a:solidFill>
                              <a:schemeClr val="tx1"/>
                            </a:solidFill>
                            <a:effectLst/>
                            <a:latin typeface="Cambria Math" panose="02040503050406030204" pitchFamily="18" charset="0"/>
                          </a:rPr>
                        </m:ctrlPr>
                      </m:box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box>
                  </m:oMath>
                </a14:m>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𝚫-connected  loads can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 replaced by an equivalent Y-connected loads with </a:t>
                </a:r>
                <a14:m>
                  <m:oMath xmlns:m="http://schemas.openxmlformats.org/officeDocument/2006/math">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ub>
                        </m:sSub>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31C9B7C-0297-483B-9E35-00E31C3CC0BB}"/>
                  </a:ext>
                </a:extLst>
              </p:cNvPr>
              <p:cNvSpPr>
                <a:spLocks noGrp="1" noRot="1" noChangeAspect="1" noMove="1" noResize="1" noEditPoints="1" noAdjustHandles="1" noChangeArrowheads="1" noChangeShapeType="1" noTextEdit="1"/>
              </p:cNvSpPr>
              <p:nvPr>
                <p:ph idx="1"/>
              </p:nvPr>
            </p:nvSpPr>
            <p:spPr>
              <a:xfrm>
                <a:off x="457200" y="1066800"/>
                <a:ext cx="8001000" cy="4114800"/>
              </a:xfrm>
              <a:blipFill>
                <a:blip r:embed="rId2"/>
                <a:stretch>
                  <a:fillRect l="-1142" t="-1185" r="-1066"/>
                </a:stretch>
              </a:blipFill>
            </p:spPr>
            <p:txBody>
              <a:bodyPr/>
              <a:lstStyle/>
              <a:p>
                <a:r>
                  <a:rPr lang="en-US">
                    <a:noFill/>
                  </a:rPr>
                  <a:t> </a:t>
                </a:r>
              </a:p>
            </p:txBody>
          </p:sp>
        </mc:Fallback>
      </mc:AlternateContent>
    </p:spTree>
    <p:extLst>
      <p:ext uri="{BB962C8B-B14F-4D97-AF65-F5344CB8AC3E}">
        <p14:creationId xmlns:p14="http://schemas.microsoft.com/office/powerpoint/2010/main" val="1907950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530171" y="141153"/>
            <a:ext cx="8083658" cy="707756"/>
          </a:xfrm>
        </p:spPr>
        <p:txBody>
          <a:bodyPr/>
          <a:lstStyle/>
          <a:p>
            <a:r>
              <a:rPr lang="en-US" sz="3600" dirty="0">
                <a:solidFill>
                  <a:srgbClr val="C00000"/>
                </a:solidFill>
                <a:effectLst/>
                <a:ea typeface="Calibri" panose="020F0502020204030204" pitchFamily="34" charset="0"/>
                <a:cs typeface="Times New Roman" panose="02020603050405020304" pitchFamily="18" charset="0"/>
              </a:rPr>
              <a:t>𝚫- </a:t>
            </a:r>
            <a:r>
              <a:rPr lang="en-US" sz="3600">
                <a:solidFill>
                  <a:srgbClr val="C00000"/>
                </a:solidFill>
                <a:effectLst/>
                <a:ea typeface="Calibri" panose="020F0502020204030204" pitchFamily="34" charset="0"/>
                <a:cs typeface="Times New Roman" panose="02020603050405020304" pitchFamily="18" charset="0"/>
              </a:rPr>
              <a:t>Y Transformation - Source</a:t>
            </a:r>
            <a:endParaRPr lang="en-US" dirty="0">
              <a:solidFill>
                <a:srgbClr val="C00000"/>
              </a:solidFill>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9" name="Content Placeholder 8">
            <a:extLst>
              <a:ext uri="{FF2B5EF4-FFF2-40B4-BE49-F238E27FC236}">
                <a16:creationId xmlns:a16="http://schemas.microsoft.com/office/drawing/2014/main" id="{00A8E2C4-69BC-4ABB-BD2F-52E8AB833927}"/>
              </a:ext>
            </a:extLst>
          </p:cNvPr>
          <p:cNvPicPr>
            <a:picLocks noGrp="1" noChangeAspect="1"/>
          </p:cNvPicPr>
          <p:nvPr>
            <p:ph idx="1"/>
          </p:nvPr>
        </p:nvPicPr>
        <p:blipFill>
          <a:blip r:embed="rId2"/>
          <a:stretch>
            <a:fillRect/>
          </a:stretch>
        </p:blipFill>
        <p:spPr>
          <a:xfrm>
            <a:off x="731609" y="739598"/>
            <a:ext cx="2524125" cy="2571750"/>
          </a:xfrm>
        </p:spPr>
      </p:pic>
      <p:pic>
        <p:nvPicPr>
          <p:cNvPr id="11" name="Picture 10">
            <a:extLst>
              <a:ext uri="{FF2B5EF4-FFF2-40B4-BE49-F238E27FC236}">
                <a16:creationId xmlns:a16="http://schemas.microsoft.com/office/drawing/2014/main" id="{FCD8459F-267B-4603-B781-A1CC8C094CF1}"/>
              </a:ext>
            </a:extLst>
          </p:cNvPr>
          <p:cNvPicPr>
            <a:picLocks noChangeAspect="1"/>
          </p:cNvPicPr>
          <p:nvPr/>
        </p:nvPicPr>
        <p:blipFill>
          <a:blip r:embed="rId3"/>
          <a:stretch>
            <a:fillRect/>
          </a:stretch>
        </p:blipFill>
        <p:spPr>
          <a:xfrm>
            <a:off x="5446262" y="683430"/>
            <a:ext cx="2638196" cy="2567133"/>
          </a:xfrm>
          <a:prstGeom prst="rect">
            <a:avLst/>
          </a:prstGeom>
        </p:spPr>
      </p:pic>
      <p:sp>
        <p:nvSpPr>
          <p:cNvPr id="12" name="Arrow: Right 11">
            <a:extLst>
              <a:ext uri="{FF2B5EF4-FFF2-40B4-BE49-F238E27FC236}">
                <a16:creationId xmlns:a16="http://schemas.microsoft.com/office/drawing/2014/main" id="{5B258AD1-8A07-4471-8DDC-163698C9A486}"/>
              </a:ext>
            </a:extLst>
          </p:cNvPr>
          <p:cNvSpPr/>
          <p:nvPr/>
        </p:nvSpPr>
        <p:spPr bwMode="auto">
          <a:xfrm>
            <a:off x="3850255" y="2025473"/>
            <a:ext cx="1001486" cy="209727"/>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61FE200-F00F-42C1-9C2A-237FB6FB1F92}"/>
                  </a:ext>
                </a:extLst>
              </p:cNvPr>
              <p:cNvSpPr txBox="1"/>
              <p:nvPr/>
            </p:nvSpPr>
            <p:spPr>
              <a:xfrm>
                <a:off x="2924970" y="3242235"/>
                <a:ext cx="3840390" cy="124078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 would like to have:</a:t>
                </a:r>
              </a:p>
              <a:p>
                <a:pPr/>
                <a14:m>
                  <m:oMathPara xmlns:m="http://schemas.openxmlformats.org/officeDocument/2006/math">
                    <m:oMathParaPr>
                      <m:jc m:val="centerGroup"/>
                    </m:oMathParaPr>
                    <m:oMath xmlns:m="http://schemas.openxmlformats.org/officeDocument/2006/math">
                      <m:d>
                        <m:dPr>
                          <m:begChr m:val=""/>
                          <m:endChr m:val=""/>
                          <m:ctrlPr>
                            <a:rPr lang="en-US" i="1" smtClean="0">
                              <a:effectLst/>
                              <a:latin typeface="Cambria Math" panose="02040503050406030204" pitchFamily="18" charset="0"/>
                            </a:rPr>
                          </m:ctrlPr>
                        </m:dPr>
                        <m:e>
                          <m:m>
                            <m:mPr>
                              <m:plcHide m:val="on"/>
                              <m:mcs>
                                <m:mc>
                                  <m:mcPr>
                                    <m:count m:val="1"/>
                                    <m:mcJc m:val="center"/>
                                  </m:mcPr>
                                </m:mc>
                              </m:mcs>
                              <m:ctrlPr>
                                <a:rPr lang="en-US" i="1">
                                  <a:effectLst/>
                                  <a:latin typeface="Cambria Math" panose="02040503050406030204" pitchFamily="18" charset="0"/>
                                </a:rPr>
                              </m:ctrlPr>
                            </m:mPr>
                            <m:m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𝑌</m:t>
                                    </m:r>
                                  </m:sub>
                                </m:sSub>
                              </m:e>
                            </m:mr>
                            <m:m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𝑌</m:t>
                                    </m:r>
                                  </m:sub>
                                </m:sSub>
                              </m:e>
                            </m:mr>
                            <m:m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𝑌</m:t>
                                    </m:r>
                                  </m:sub>
                                </m:sSub>
                              </m:e>
                            </m:mr>
                          </m:m>
                        </m:e>
                      </m:d>
                    </m:oMath>
                  </m:oMathPara>
                </a14:m>
                <a:endParaRPr lang="en-US" dirty="0"/>
              </a:p>
            </p:txBody>
          </p:sp>
        </mc:Choice>
        <mc:Fallback xmlns="">
          <p:sp>
            <p:nvSpPr>
              <p:cNvPr id="14" name="TextBox 13">
                <a:extLst>
                  <a:ext uri="{FF2B5EF4-FFF2-40B4-BE49-F238E27FC236}">
                    <a16:creationId xmlns:a16="http://schemas.microsoft.com/office/drawing/2014/main" id="{761FE200-F00F-42C1-9C2A-237FB6FB1F92}"/>
                  </a:ext>
                </a:extLst>
              </p:cNvPr>
              <p:cNvSpPr txBox="1">
                <a:spLocks noRot="1" noChangeAspect="1" noMove="1" noResize="1" noEditPoints="1" noAdjustHandles="1" noChangeArrowheads="1" noChangeShapeType="1" noTextEdit="1"/>
              </p:cNvSpPr>
              <p:nvPr/>
            </p:nvSpPr>
            <p:spPr>
              <a:xfrm>
                <a:off x="2924970" y="3242235"/>
                <a:ext cx="3840390" cy="1240789"/>
              </a:xfrm>
              <a:prstGeom prst="rect">
                <a:avLst/>
              </a:prstGeom>
              <a:blipFill>
                <a:blip r:embed="rId4"/>
                <a:stretch>
                  <a:fillRect l="-1429" t="-29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515E65-FBBB-47FB-8099-9DC9066D55F4}"/>
                  </a:ext>
                </a:extLst>
              </p:cNvPr>
              <p:cNvSpPr txBox="1"/>
              <p:nvPr/>
            </p:nvSpPr>
            <p:spPr>
              <a:xfrm>
                <a:off x="2590801" y="4538442"/>
                <a:ext cx="4572000" cy="15436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n-US" sz="2000" i="1" smtClean="0">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𝑎𝑏</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𝑌</m:t>
                                </m:r>
                              </m:sub>
                            </m:sSub>
                            <m:r>
                              <a:rPr lang="en-US" sz="2000" i="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𝑎𝑛</m:t>
                                </m:r>
                                <m:r>
                                  <a:rPr lang="en-US" sz="2000" i="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sub>
                            </m:sSub>
                            <m:r>
                              <a:rPr lang="en-US" sz="2000" i="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𝑏𝑛</m:t>
                                </m:r>
                                <m:r>
                                  <a:rPr lang="en-US" sz="2000" i="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sub>
                            </m:sSub>
                            <m:r>
                              <a:rPr lang="en-US" sz="2000" i="0">
                                <a:solidFill>
                                  <a:schemeClr val="tx1"/>
                                </a:solidFill>
                                <a:latin typeface="Cambria Math" panose="02040503050406030204" pitchFamily="18" charset="0"/>
                              </a:rPr>
                              <m:t>=</m:t>
                            </m:r>
                            <m:rad>
                              <m:radPr>
                                <m:degHide m:val="on"/>
                                <m:ctrlPr>
                                  <a:rPr lang="en-US" sz="2000" i="1" smtClean="0">
                                    <a:solidFill>
                                      <a:schemeClr val="tx1"/>
                                    </a:solidFill>
                                    <a:latin typeface="Cambria Math" panose="02040503050406030204" pitchFamily="18" charset="0"/>
                                  </a:rPr>
                                </m:ctrlPr>
                              </m:radPr>
                              <m:deg/>
                              <m:e>
                                <m:r>
                                  <a:rPr lang="en-US" sz="2000" b="0" i="1" smtClean="0">
                                    <a:solidFill>
                                      <a:schemeClr val="tx1"/>
                                    </a:solidFill>
                                    <a:latin typeface="Cambria Math" panose="02040503050406030204" pitchFamily="18" charset="0"/>
                                  </a:rPr>
                                  <m:t>3</m:t>
                                </m:r>
                              </m:e>
                            </m:rad>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𝑎𝑛</m:t>
                                </m:r>
                                <m:r>
                                  <a:rPr lang="en-US" sz="2000" i="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sub>
                            </m:sSub>
                            <m:r>
                              <a:rPr lang="en-US" sz="2000" i="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𝑗</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sup>
                            </m:sSup>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𝑎𝑏</m:t>
                                </m:r>
                                <m:r>
                                  <a:rPr lang="en-US" sz="2000" i="0">
                                    <a:solidFill>
                                      <a:schemeClr val="tx1"/>
                                    </a:solidFill>
                                    <a:latin typeface="Cambria Math" panose="02040503050406030204" pitchFamily="18" charset="0"/>
                                  </a:rPr>
                                  <m:t>,</m:t>
                                </m:r>
                                <m:r>
                                  <m:rPr>
                                    <m:sty m:val="p"/>
                                  </m:rPr>
                                  <a:rPr lang="en-US" sz="2000" i="0">
                                    <a:solidFill>
                                      <a:schemeClr val="tx1"/>
                                    </a:solidFill>
                                    <a:latin typeface="Cambria Math" panose="02040503050406030204" pitchFamily="18" charset="0"/>
                                  </a:rPr>
                                  <m:t>Δ</m:t>
                                </m:r>
                              </m:sub>
                            </m:sSub>
                            <m:r>
                              <a:rPr lang="en-US" sz="2000" i="0">
                                <a:solidFill>
                                  <a:schemeClr val="tx1"/>
                                </a:solidFill>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𝑎𝑛</m:t>
                                </m:r>
                                <m:r>
                                  <a:rPr lang="en-US" sz="2000" i="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sub>
                            </m:sSub>
                            <m:r>
                              <a:rPr lang="en-US" sz="2000" i="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𝑗</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sup>
                            </m:sSup>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𝑎𝑛</m:t>
                                </m:r>
                                <m:r>
                                  <a:rPr lang="en-US" sz="2000" i="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sub>
                            </m:sSub>
                            <m:r>
                              <a:rPr lang="en-US" sz="2000" i="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𝑎𝑏</m:t>
                                    </m:r>
                                    <m:r>
                                      <a:rPr lang="en-US" sz="2000" i="0">
                                        <a:solidFill>
                                          <a:schemeClr val="tx1"/>
                                        </a:solidFill>
                                        <a:latin typeface="Cambria Math" panose="02040503050406030204" pitchFamily="18" charset="0"/>
                                      </a:rPr>
                                      <m:t>,</m:t>
                                    </m:r>
                                    <m:r>
                                      <m:rPr>
                                        <m:sty m:val="p"/>
                                      </m:rPr>
                                      <a:rPr lang="en-US" sz="2000">
                                        <a:latin typeface="Cambria Math" panose="02040503050406030204" pitchFamily="18" charset="0"/>
                                      </a:rPr>
                                      <m:t>Δ</m:t>
                                    </m:r>
                                  </m:sub>
                                </m:sSub>
                              </m:num>
                              <m:den>
                                <m:rad>
                                  <m:radPr>
                                    <m:degHide m:val="on"/>
                                    <m:ctrlPr>
                                      <a:rPr lang="en-US" sz="2000" i="1">
                                        <a:solidFill>
                                          <a:schemeClr val="tx1"/>
                                        </a:solidFill>
                                        <a:latin typeface="Cambria Math" panose="02040503050406030204" pitchFamily="18" charset="0"/>
                                      </a:rPr>
                                    </m:ctrlPr>
                                  </m:radPr>
                                  <m:deg/>
                                  <m:e>
                                    <m:r>
                                      <a:rPr lang="en-US" sz="2000" i="0">
                                        <a:solidFill>
                                          <a:schemeClr val="tx1"/>
                                        </a:solidFill>
                                        <a:latin typeface="Cambria Math" panose="02040503050406030204" pitchFamily="18" charset="0"/>
                                      </a:rPr>
                                      <m:t>3</m:t>
                                    </m:r>
                                  </m:e>
                                </m:rad>
                                <m:r>
                                  <a:rPr lang="en-US" sz="2000" i="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𝑗</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sup>
                                </m:sSup>
                              </m:den>
                            </m:f>
                          </m:e>
                        </m:mr>
                      </m:m>
                    </m:oMath>
                  </m:oMathPara>
                </a14:m>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5A515E65-FBBB-47FB-8099-9DC9066D55F4}"/>
                  </a:ext>
                </a:extLst>
              </p:cNvPr>
              <p:cNvSpPr txBox="1">
                <a:spLocks noRot="1" noChangeAspect="1" noMove="1" noResize="1" noEditPoints="1" noAdjustHandles="1" noChangeArrowheads="1" noChangeShapeType="1" noTextEdit="1"/>
              </p:cNvSpPr>
              <p:nvPr/>
            </p:nvSpPr>
            <p:spPr>
              <a:xfrm>
                <a:off x="2590801" y="4538442"/>
                <a:ext cx="4572000" cy="154362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145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latin typeface="Cambria Math" panose="02040503050406030204" pitchFamily="18" charset="0"/>
                <a:ea typeface="Cambria Math" panose="02040503050406030204" pitchFamily="18" charset="0"/>
              </a:rPr>
              <a:t>Three Phase Transformers Combinations</a:t>
            </a:r>
            <a:endParaRPr lang="en-US" sz="3200" dirty="0"/>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3" name="TextBox 2">
            <a:extLst>
              <a:ext uri="{FF2B5EF4-FFF2-40B4-BE49-F238E27FC236}">
                <a16:creationId xmlns:a16="http://schemas.microsoft.com/office/drawing/2014/main" id="{489CFB3C-E8E8-4C5A-B788-DF268E5094D1}"/>
              </a:ext>
            </a:extLst>
          </p:cNvPr>
          <p:cNvSpPr txBox="1"/>
          <p:nvPr/>
        </p:nvSpPr>
        <p:spPr>
          <a:xfrm>
            <a:off x="457199" y="1266091"/>
            <a:ext cx="7252178" cy="369332"/>
          </a:xfrm>
          <a:prstGeom prst="rect">
            <a:avLst/>
          </a:prstGeom>
          <a:noFill/>
        </p:spPr>
        <p:txBody>
          <a:bodyPr wrap="none" rtlCol="0">
            <a:spAutoFit/>
          </a:bodyPr>
          <a:lstStyle/>
          <a:p>
            <a:r>
              <a:rPr lang="en-US" dirty="0"/>
              <a:t>Three phase transformers are of </a:t>
            </a:r>
            <a:r>
              <a:rPr lang="en-US" sz="1800" dirty="0">
                <a:latin typeface="Cambria Math" panose="02040503050406030204" pitchFamily="18" charset="0"/>
                <a:ea typeface="Cambria Math" panose="02040503050406030204" pitchFamily="18" charset="0"/>
              </a:rPr>
              <a:t>𝚫 - 𝚫, Y - Y, 𝚫 - Y, and Y - 𝚫 combinations. </a:t>
            </a:r>
            <a:endParaRPr lang="en-US" dirty="0"/>
          </a:p>
        </p:txBody>
      </p:sp>
      <p:sp>
        <p:nvSpPr>
          <p:cNvPr id="4" name="TextBox 3">
            <a:extLst>
              <a:ext uri="{FF2B5EF4-FFF2-40B4-BE49-F238E27FC236}">
                <a16:creationId xmlns:a16="http://schemas.microsoft.com/office/drawing/2014/main" id="{1B206D1F-DEE2-4203-89F8-620CA14B903A}"/>
              </a:ext>
            </a:extLst>
          </p:cNvPr>
          <p:cNvSpPr txBox="1"/>
          <p:nvPr/>
        </p:nvSpPr>
        <p:spPr>
          <a:xfrm>
            <a:off x="344465" y="1696354"/>
            <a:ext cx="2818356" cy="4670509"/>
          </a:xfrm>
          <a:prstGeom prst="rect">
            <a:avLst/>
          </a:prstGeom>
          <a:noFill/>
        </p:spPr>
        <p:txBody>
          <a:bodyPr wrap="square" rtlCol="0">
            <a:spAutoFit/>
          </a:bodyPr>
          <a:lstStyle/>
          <a:p>
            <a:pPr algn="ctr"/>
            <a:r>
              <a:rPr lang="en-US" b="1" dirty="0">
                <a:latin typeface="Times New Roman" panose="02020603050405020304" pitchFamily="18" charset="0"/>
                <a:ea typeface="Cambria Math" panose="02040503050406030204" pitchFamily="18" charset="0"/>
                <a:cs typeface="Times New Roman" panose="02020603050405020304" pitchFamily="18" charset="0"/>
              </a:rPr>
              <a:t>𝚫 - 𝚫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Common in Transmission Systems</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Reliability</a:t>
            </a:r>
          </a:p>
          <a:p>
            <a:pPr marL="285750" indent="-2857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harmonics propagation</a:t>
            </a:r>
          </a:p>
          <a:p>
            <a:pPr marL="285750" indent="-28575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Cannot be grounded</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Cannot supply very unbalanced system</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cannot handle a large amount of single-phase load.</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7C9550E-EFE7-472C-9C15-A4DE52351B44}"/>
              </a:ext>
            </a:extLst>
          </p:cNvPr>
          <p:cNvSpPr txBox="1"/>
          <p:nvPr/>
        </p:nvSpPr>
        <p:spPr>
          <a:xfrm>
            <a:off x="3299986" y="1724561"/>
            <a:ext cx="2818356" cy="2631490"/>
          </a:xfrm>
          <a:prstGeom prst="rect">
            <a:avLst/>
          </a:prstGeom>
          <a:noFill/>
        </p:spPr>
        <p:txBody>
          <a:bodyPr wrap="square" rtlCol="0">
            <a:spAutoFit/>
          </a:bodyPr>
          <a:lstStyle/>
          <a:p>
            <a:pPr algn="ctr"/>
            <a:r>
              <a:rPr lang="en-US" b="1" dirty="0">
                <a:latin typeface="Times New Roman" panose="02020603050405020304" pitchFamily="18" charset="0"/>
                <a:ea typeface="Cambria Math" panose="02040503050406030204" pitchFamily="18" charset="0"/>
                <a:cs typeface="Times New Roman" panose="02020603050405020304" pitchFamily="18" charset="0"/>
              </a:rPr>
              <a:t>Y - Y</a:t>
            </a:r>
            <a:endParaRPr lang="en-US" sz="1800" b="1" dirty="0">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 be grounded on each side.</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phase shift</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harmonics propagation.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6DCA71C-548C-4159-B93E-21B39C23D4AD}"/>
              </a:ext>
            </a:extLst>
          </p:cNvPr>
          <p:cNvSpPr txBox="1"/>
          <p:nvPr/>
        </p:nvSpPr>
        <p:spPr>
          <a:xfrm>
            <a:off x="6137211" y="1724561"/>
            <a:ext cx="2818356" cy="4062651"/>
          </a:xfrm>
          <a:prstGeom prst="rect">
            <a:avLst/>
          </a:prstGeom>
          <a:noFill/>
        </p:spPr>
        <p:txBody>
          <a:bodyPr wrap="square" rtlCol="0">
            <a:spAutoFit/>
          </a:bodyPr>
          <a:lstStyle/>
          <a:p>
            <a:pPr algn="ctr"/>
            <a:r>
              <a:rPr lang="en-US" sz="1800" b="1" dirty="0">
                <a:latin typeface="Times New Roman" panose="02020603050405020304" pitchFamily="18" charset="0"/>
                <a:ea typeface="Cambria Math" panose="02040503050406030204" pitchFamily="18" charset="0"/>
                <a:cs typeface="Times New Roman" panose="02020603050405020304" pitchFamily="18" charset="0"/>
              </a:rPr>
              <a:t>𝚫 - 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Most commonly used connection scheme (Step-down transformer between Transmission and Distribution.</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Presence of Neutral/ Can be grounded.</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harmonics propagation.</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Reliable</a:t>
            </a:r>
          </a:p>
          <a:p>
            <a:pPr marL="285750" indent="-285750">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Phase shift</a:t>
            </a:r>
          </a:p>
        </p:txBody>
      </p:sp>
    </p:spTree>
    <p:extLst>
      <p:ext uri="{BB962C8B-B14F-4D97-AF65-F5344CB8AC3E}">
        <p14:creationId xmlns:p14="http://schemas.microsoft.com/office/powerpoint/2010/main" val="1347410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530171" y="141153"/>
            <a:ext cx="8083658" cy="707756"/>
          </a:xfrm>
        </p:spPr>
        <p:txBody>
          <a:bodyPr/>
          <a:lstStyle/>
          <a:p>
            <a:r>
              <a:rPr lang="en-US" sz="3600" dirty="0">
                <a:solidFill>
                  <a:srgbClr val="C00000"/>
                </a:solidFill>
                <a:effectLst/>
                <a:ea typeface="Calibri" panose="020F0502020204030204" pitchFamily="34" charset="0"/>
                <a:cs typeface="Times New Roman" panose="02020603050405020304" pitchFamily="18" charset="0"/>
              </a:rPr>
              <a:t>𝚫- Y </a:t>
            </a:r>
            <a:r>
              <a:rPr lang="en-US" sz="3600" dirty="0">
                <a:solidFill>
                  <a:srgbClr val="C00000"/>
                </a:solidFill>
                <a:ea typeface="Calibri" panose="020F0502020204030204" pitchFamily="34" charset="0"/>
                <a:cs typeface="Times New Roman" panose="02020603050405020304" pitchFamily="18" charset="0"/>
              </a:rPr>
              <a:t>Transformation - Loads</a:t>
            </a:r>
            <a:endParaRPr lang="en-US" dirty="0">
              <a:solidFill>
                <a:srgbClr val="C00000"/>
              </a:solidFill>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10" name="Picture 9">
            <a:extLst>
              <a:ext uri="{FF2B5EF4-FFF2-40B4-BE49-F238E27FC236}">
                <a16:creationId xmlns:a16="http://schemas.microsoft.com/office/drawing/2014/main" id="{8B7D4E39-FC6B-4065-8DCC-7E6251E07FA3}"/>
              </a:ext>
            </a:extLst>
          </p:cNvPr>
          <p:cNvPicPr>
            <a:picLocks noChangeAspect="1"/>
          </p:cNvPicPr>
          <p:nvPr/>
        </p:nvPicPr>
        <p:blipFill>
          <a:blip r:embed="rId2"/>
          <a:stretch>
            <a:fillRect/>
          </a:stretch>
        </p:blipFill>
        <p:spPr>
          <a:xfrm>
            <a:off x="530171" y="1523282"/>
            <a:ext cx="8083658" cy="3094803"/>
          </a:xfrm>
          <a:prstGeom prst="rect">
            <a:avLst/>
          </a:prstGeom>
        </p:spPr>
      </p:pic>
    </p:spTree>
    <p:extLst>
      <p:ext uri="{BB962C8B-B14F-4D97-AF65-F5344CB8AC3E}">
        <p14:creationId xmlns:p14="http://schemas.microsoft.com/office/powerpoint/2010/main" val="4247212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530171" y="141153"/>
            <a:ext cx="8083658" cy="707756"/>
          </a:xfrm>
        </p:spPr>
        <p:txBody>
          <a:bodyPr/>
          <a:lstStyle/>
          <a:p>
            <a:r>
              <a:rPr lang="en-US" sz="3600" dirty="0" err="1">
                <a:solidFill>
                  <a:srgbClr val="C00000"/>
                </a:solidFill>
                <a:effectLst/>
                <a:ea typeface="Calibri" panose="020F0502020204030204" pitchFamily="34" charset="0"/>
                <a:cs typeface="Times New Roman" panose="02020603050405020304" pitchFamily="18" charset="0"/>
              </a:rPr>
              <a:t>Contd</a:t>
            </a:r>
            <a:r>
              <a:rPr lang="en-US" sz="3600" dirty="0">
                <a:solidFill>
                  <a:srgbClr val="C00000"/>
                </a:solidFill>
                <a:effectLst/>
                <a:ea typeface="Calibri" panose="020F0502020204030204" pitchFamily="34" charset="0"/>
                <a:cs typeface="Times New Roman" panose="02020603050405020304" pitchFamily="18" charset="0"/>
              </a:rPr>
              <a:t>…</a:t>
            </a:r>
            <a:endParaRPr lang="en-US" dirty="0">
              <a:solidFill>
                <a:srgbClr val="C00000"/>
              </a:solidFill>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7B33AF-8571-48A8-87F6-DECE5CF5EBF7}"/>
                  </a:ext>
                </a:extLst>
              </p:cNvPr>
              <p:cNvSpPr txBox="1"/>
              <p:nvPr/>
            </p:nvSpPr>
            <p:spPr>
              <a:xfrm>
                <a:off x="647700" y="1066800"/>
                <a:ext cx="6853351" cy="485582"/>
              </a:xfrm>
              <a:prstGeom prst="rect">
                <a:avLst/>
              </a:prstGeom>
              <a:noFill/>
            </p:spPr>
            <p:txBody>
              <a:bodyPr wrap="square">
                <a:spAutoFit/>
              </a:bodyPr>
              <a:lstStyle>
                <a:defPPr>
                  <a:defRPr lang="en-US"/>
                </a:defPPr>
                <a:lvl1pPr marR="0">
                  <a:spcBef>
                    <a:spcPts val="0"/>
                  </a:spcBef>
                  <a:spcAft>
                    <a:spcPts val="1200"/>
                  </a:spcAft>
                  <a:defRPr>
                    <a:effectLst/>
                    <a:latin typeface="Times New Roman" panose="02020603050405020304" pitchFamily="18" charset="0"/>
                    <a:ea typeface="Calibri" panose="020F0502020204030204" pitchFamily="34" charset="0"/>
                    <a:cs typeface="Times New Roman" panose="02020603050405020304" pitchFamily="18" charset="0"/>
                  </a:defRPr>
                </a:lvl1pPr>
              </a:lstStyle>
              <a:p>
                <a14:m>
                  <m:oMath xmlns:m="http://schemas.openxmlformats.org/officeDocument/2006/math">
                    <m:r>
                      <m:rPr>
                        <m:sty m:val="p"/>
                      </m:rPr>
                      <a:rPr lang="en-US">
                        <a:latin typeface="Cambria Math" panose="02040503050406030204" pitchFamily="18" charset="0"/>
                      </a:rPr>
                      <m:t>Δ</m:t>
                    </m:r>
                  </m:oMath>
                </a14:m>
                <a:r>
                  <a:rPr lang="en-US" dirty="0"/>
                  <a:t>- connected loads can be replaced by Y-connected loads with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𝑍</m:t>
                        </m:r>
                      </m:e>
                      <m:sub>
                        <m:r>
                          <a:rPr lang="en-US">
                            <a:latin typeface="Cambria Math" panose="02040503050406030204" pitchFamily="18" charset="0"/>
                          </a:rPr>
                          <m:t>𝑌</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𝑍</m:t>
                            </m:r>
                          </m:e>
                          <m:sub>
                            <m:r>
                              <m:rPr>
                                <m:sty m:val="p"/>
                              </m:rPr>
                              <a:rPr lang="en-US">
                                <a:latin typeface="Cambria Math" panose="02040503050406030204" pitchFamily="18" charset="0"/>
                              </a:rPr>
                              <m:t>Δ</m:t>
                            </m:r>
                          </m:sub>
                        </m:sSub>
                      </m:num>
                      <m:den>
                        <m:r>
                          <a:rPr lang="en-US">
                            <a:latin typeface="Cambria Math" panose="02040503050406030204" pitchFamily="18" charset="0"/>
                          </a:rPr>
                          <m:t>3</m:t>
                        </m:r>
                      </m:den>
                    </m:f>
                  </m:oMath>
                </a14:m>
                <a:r>
                  <a:rPr lang="en-US" dirty="0"/>
                  <a:t>.</a:t>
                </a:r>
              </a:p>
            </p:txBody>
          </p:sp>
        </mc:Choice>
        <mc:Fallback xmlns="">
          <p:sp>
            <p:nvSpPr>
              <p:cNvPr id="4" name="TextBox 3">
                <a:extLst>
                  <a:ext uri="{FF2B5EF4-FFF2-40B4-BE49-F238E27FC236}">
                    <a16:creationId xmlns:a16="http://schemas.microsoft.com/office/drawing/2014/main" id="{877B33AF-8571-48A8-87F6-DECE5CF5EBF7}"/>
                  </a:ext>
                </a:extLst>
              </p:cNvPr>
              <p:cNvSpPr txBox="1">
                <a:spLocks noRot="1" noChangeAspect="1" noMove="1" noResize="1" noEditPoints="1" noAdjustHandles="1" noChangeArrowheads="1" noChangeShapeType="1" noTextEdit="1"/>
              </p:cNvSpPr>
              <p:nvPr/>
            </p:nvSpPr>
            <p:spPr>
              <a:xfrm>
                <a:off x="647700" y="1066800"/>
                <a:ext cx="6853351" cy="485582"/>
              </a:xfrm>
              <a:prstGeom prst="rect">
                <a:avLst/>
              </a:prstGeom>
              <a:blipFill>
                <a:blip r:embed="rId2"/>
                <a:stretch>
                  <a:fillRect r="-452"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F845C3-AF84-4265-80E6-BFC70D9D8208}"/>
                  </a:ext>
                </a:extLst>
              </p:cNvPr>
              <p:cNvSpPr txBox="1"/>
              <p:nvPr/>
            </p:nvSpPr>
            <p:spPr>
              <a:xfrm>
                <a:off x="647700" y="1770432"/>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From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-side: we have,</a:t>
                </a:r>
              </a:p>
            </p:txBody>
          </p:sp>
        </mc:Choice>
        <mc:Fallback xmlns="">
          <p:sp>
            <p:nvSpPr>
              <p:cNvPr id="17" name="TextBox 16">
                <a:extLst>
                  <a:ext uri="{FF2B5EF4-FFF2-40B4-BE49-F238E27FC236}">
                    <a16:creationId xmlns:a16="http://schemas.microsoft.com/office/drawing/2014/main" id="{1FF845C3-AF84-4265-80E6-BFC70D9D8208}"/>
                  </a:ext>
                </a:extLst>
              </p:cNvPr>
              <p:cNvSpPr txBox="1">
                <a:spLocks noRot="1" noChangeAspect="1" noMove="1" noResize="1" noEditPoints="1" noAdjustHandles="1" noChangeArrowheads="1" noChangeShapeType="1" noTextEdit="1"/>
              </p:cNvSpPr>
              <p:nvPr/>
            </p:nvSpPr>
            <p:spPr>
              <a:xfrm>
                <a:off x="647700" y="1770432"/>
                <a:ext cx="4572000" cy="400110"/>
              </a:xfrm>
              <a:prstGeom prst="rect">
                <a:avLst/>
              </a:prstGeom>
              <a:blipFill>
                <a:blip r:embed="rId3"/>
                <a:stretch>
                  <a:fillRect l="-13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7D02B9-032D-47E0-96E8-E4F4D97EC9CD}"/>
                  </a:ext>
                </a:extLst>
              </p:cNvPr>
              <p:cNvSpPr txBox="1"/>
              <p:nvPr/>
            </p:nvSpPr>
            <p:spPr>
              <a:xfrm>
                <a:off x="647700" y="2334205"/>
                <a:ext cx="6184900" cy="872739"/>
              </a:xfrm>
              <a:prstGeom prst="rect">
                <a:avLst/>
              </a:prstGeom>
              <a:noFill/>
            </p:spPr>
            <p:txBody>
              <a:bodyPr wrap="square">
                <a:spAutoFit/>
              </a:bodyPr>
              <a:lstStyle/>
              <a:p>
                <a:pPr>
                  <a:spcAft>
                    <a:spcPts val="1200"/>
                  </a:spcAft>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𝑐𝑎</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𝑐𝑎</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Δ</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Δ</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𝑐𝑎</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Δ</m:t>
                              </m:r>
                            </m:sub>
                          </m:sSub>
                        </m:den>
                      </m:f>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B47D02B9-032D-47E0-96E8-E4F4D97EC9CD}"/>
                  </a:ext>
                </a:extLst>
              </p:cNvPr>
              <p:cNvSpPr txBox="1">
                <a:spLocks noRot="1" noChangeAspect="1" noMove="1" noResize="1" noEditPoints="1" noAdjustHandles="1" noChangeArrowheads="1" noChangeShapeType="1" noTextEdit="1"/>
              </p:cNvSpPr>
              <p:nvPr/>
            </p:nvSpPr>
            <p:spPr>
              <a:xfrm>
                <a:off x="647700" y="2334205"/>
                <a:ext cx="6184900" cy="8727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69BA32C-99EB-46A7-9D57-458569F58006}"/>
                  </a:ext>
                </a:extLst>
              </p:cNvPr>
              <p:cNvSpPr txBox="1"/>
              <p:nvPr/>
            </p:nvSpPr>
            <p:spPr>
              <a:xfrm>
                <a:off x="647700" y="3206944"/>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From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-side: we have,</a:t>
                </a:r>
              </a:p>
            </p:txBody>
          </p:sp>
        </mc:Choice>
        <mc:Fallback xmlns="">
          <p:sp>
            <p:nvSpPr>
              <p:cNvPr id="19" name="TextBox 18">
                <a:extLst>
                  <a:ext uri="{FF2B5EF4-FFF2-40B4-BE49-F238E27FC236}">
                    <a16:creationId xmlns:a16="http://schemas.microsoft.com/office/drawing/2014/main" id="{B69BA32C-99EB-46A7-9D57-458569F58006}"/>
                  </a:ext>
                </a:extLst>
              </p:cNvPr>
              <p:cNvSpPr txBox="1">
                <a:spLocks noRot="1" noChangeAspect="1" noMove="1" noResize="1" noEditPoints="1" noAdjustHandles="1" noChangeArrowheads="1" noChangeShapeType="1" noTextEdit="1"/>
              </p:cNvSpPr>
              <p:nvPr/>
            </p:nvSpPr>
            <p:spPr>
              <a:xfrm>
                <a:off x="647700" y="3206944"/>
                <a:ext cx="4572000" cy="400110"/>
              </a:xfrm>
              <a:prstGeom prst="rect">
                <a:avLst/>
              </a:prstGeom>
              <a:blipFill>
                <a:blip r:embed="rId5"/>
                <a:stretch>
                  <a:fillRect l="-13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17D399-F7DD-474C-BCF0-5CBEFD554236}"/>
                  </a:ext>
                </a:extLst>
              </p:cNvPr>
              <p:cNvSpPr txBox="1"/>
              <p:nvPr/>
            </p:nvSpPr>
            <p:spPr>
              <a:xfrm>
                <a:off x="647700" y="3696754"/>
                <a:ext cx="45720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𝑎𝑏</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𝑏</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𝑌</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𝑌</m:t>
                          </m:r>
                        </m:sub>
                      </m:sSub>
                      <m:r>
                        <a:rPr lang="en-US" sz="1800" i="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E217D399-F7DD-474C-BCF0-5CBEFD554236}"/>
                  </a:ext>
                </a:extLst>
              </p:cNvPr>
              <p:cNvSpPr txBox="1">
                <a:spLocks noRot="1" noChangeAspect="1" noMove="1" noResize="1" noEditPoints="1" noAdjustHandles="1" noChangeArrowheads="1" noChangeShapeType="1" noTextEdit="1"/>
              </p:cNvSpPr>
              <p:nvPr/>
            </p:nvSpPr>
            <p:spPr>
              <a:xfrm>
                <a:off x="647700" y="3696754"/>
                <a:ext cx="4572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E4A3D02-4121-4B03-A57B-200724FA70B7}"/>
                  </a:ext>
                </a:extLst>
              </p:cNvPr>
              <p:cNvSpPr txBox="1"/>
              <p:nvPr/>
            </p:nvSpPr>
            <p:spPr>
              <a:xfrm>
                <a:off x="647700" y="4148254"/>
                <a:ext cx="45720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oMath>
                  </m:oMathPara>
                </a14:m>
                <a:endParaRPr lang="en-US" dirty="0"/>
              </a:p>
            </p:txBody>
          </p:sp>
        </mc:Choice>
        <mc:Fallback xmlns="">
          <p:sp>
            <p:nvSpPr>
              <p:cNvPr id="23" name="TextBox 22">
                <a:extLst>
                  <a:ext uri="{FF2B5EF4-FFF2-40B4-BE49-F238E27FC236}">
                    <a16:creationId xmlns:a16="http://schemas.microsoft.com/office/drawing/2014/main" id="{8E4A3D02-4121-4B03-A57B-200724FA70B7}"/>
                  </a:ext>
                </a:extLst>
              </p:cNvPr>
              <p:cNvSpPr txBox="1">
                <a:spLocks noRot="1" noChangeAspect="1" noMove="1" noResize="1" noEditPoints="1" noAdjustHandles="1" noChangeArrowheads="1" noChangeShapeType="1" noTextEdit="1"/>
              </p:cNvSpPr>
              <p:nvPr/>
            </p:nvSpPr>
            <p:spPr>
              <a:xfrm>
                <a:off x="647700" y="4148254"/>
                <a:ext cx="45720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513B792-2033-45B2-B91F-56C41DBE46F4}"/>
                  </a:ext>
                </a:extLst>
              </p:cNvPr>
              <p:cNvSpPr txBox="1"/>
              <p:nvPr/>
            </p:nvSpPr>
            <p:spPr>
              <a:xfrm>
                <a:off x="1206500" y="4539515"/>
                <a:ext cx="31242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𝑌</m:t>
                          </m:r>
                        </m:sub>
                      </m:sSub>
                      <m:d>
                        <m:dPr>
                          <m:ctrlPr>
                            <a:rPr lang="en-US" i="1">
                              <a:solidFill>
                                <a:srgbClr val="836967"/>
                              </a:solidFill>
                              <a:latin typeface="Cambria Math" panose="02040503050406030204" pitchFamily="18" charset="0"/>
                            </a:rPr>
                          </m:ctrlPr>
                        </m:dPr>
                        <m:e>
                          <m:r>
                            <a:rPr lang="en-US" i="0">
                              <a:latin typeface="Cambria Math" panose="02040503050406030204" pitchFamily="18" charset="0"/>
                            </a:rPr>
                            <m:t>2</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d>
                    </m:oMath>
                  </m:oMathPara>
                </a14:m>
                <a:endParaRPr lang="en-US" dirty="0"/>
              </a:p>
            </p:txBody>
          </p:sp>
        </mc:Choice>
        <mc:Fallback xmlns="">
          <p:sp>
            <p:nvSpPr>
              <p:cNvPr id="25" name="TextBox 24">
                <a:extLst>
                  <a:ext uri="{FF2B5EF4-FFF2-40B4-BE49-F238E27FC236}">
                    <a16:creationId xmlns:a16="http://schemas.microsoft.com/office/drawing/2014/main" id="{F513B792-2033-45B2-B91F-56C41DBE46F4}"/>
                  </a:ext>
                </a:extLst>
              </p:cNvPr>
              <p:cNvSpPr txBox="1">
                <a:spLocks noRot="1" noChangeAspect="1" noMove="1" noResize="1" noEditPoints="1" noAdjustHandles="1" noChangeArrowheads="1" noChangeShapeType="1" noTextEdit="1"/>
              </p:cNvSpPr>
              <p:nvPr/>
            </p:nvSpPr>
            <p:spPr>
              <a:xfrm>
                <a:off x="1206500" y="4539515"/>
                <a:ext cx="31242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D91DC10-F812-4090-9C08-8DF5D40FED6D}"/>
                  </a:ext>
                </a:extLst>
              </p:cNvPr>
              <p:cNvSpPr txBox="1"/>
              <p:nvPr/>
            </p:nvSpPr>
            <p:spPr>
              <a:xfrm>
                <a:off x="1206500" y="4930776"/>
                <a:ext cx="3771900" cy="61087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=0⇒</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0">
                                  <a:latin typeface="Cambria Math" panose="02040503050406030204" pitchFamily="18" charset="0"/>
                                </a:rPr>
                                <m:t>0</m:t>
                              </m:r>
                            </m:sub>
                          </m:sSub>
                        </m:num>
                        <m:den>
                          <m:r>
                            <a:rPr lang="en-US" i="0">
                              <a:latin typeface="Cambria Math" panose="02040503050406030204" pitchFamily="18" charset="0"/>
                            </a:rPr>
                            <m:t>3</m:t>
                          </m:r>
                        </m:den>
                      </m:f>
                    </m:oMath>
                  </m:oMathPara>
                </a14:m>
                <a:endParaRPr lang="en-US" dirty="0"/>
              </a:p>
            </p:txBody>
          </p:sp>
        </mc:Choice>
        <mc:Fallback xmlns="">
          <p:sp>
            <p:nvSpPr>
              <p:cNvPr id="27" name="TextBox 26">
                <a:extLst>
                  <a:ext uri="{FF2B5EF4-FFF2-40B4-BE49-F238E27FC236}">
                    <a16:creationId xmlns:a16="http://schemas.microsoft.com/office/drawing/2014/main" id="{8D91DC10-F812-4090-9C08-8DF5D40FED6D}"/>
                  </a:ext>
                </a:extLst>
              </p:cNvPr>
              <p:cNvSpPr txBox="1">
                <a:spLocks noRot="1" noChangeAspect="1" noMove="1" noResize="1" noEditPoints="1" noAdjustHandles="1" noChangeArrowheads="1" noChangeShapeType="1" noTextEdit="1"/>
              </p:cNvSpPr>
              <p:nvPr/>
            </p:nvSpPr>
            <p:spPr>
              <a:xfrm>
                <a:off x="1206500" y="4930776"/>
                <a:ext cx="3771900" cy="610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8CD121-3C8E-4921-A684-E2C1FB91BC20}"/>
                  </a:ext>
                </a:extLst>
              </p:cNvPr>
              <p:cNvSpPr txBox="1"/>
              <p:nvPr/>
            </p:nvSpPr>
            <p:spPr>
              <a:xfrm>
                <a:off x="647700" y="5595569"/>
                <a:ext cx="45720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r>
                        <a:rPr lang="en-US" i="0">
                          <a:latin typeface="Cambria Math" panose="02040503050406030204" pitchFamily="18" charset="0"/>
                        </a:rPr>
                        <m:t>⋅3</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p>
            </p:txBody>
          </p:sp>
        </mc:Choice>
        <mc:Fallback xmlns="">
          <p:sp>
            <p:nvSpPr>
              <p:cNvPr id="29" name="TextBox 28">
                <a:extLst>
                  <a:ext uri="{FF2B5EF4-FFF2-40B4-BE49-F238E27FC236}">
                    <a16:creationId xmlns:a16="http://schemas.microsoft.com/office/drawing/2014/main" id="{288CD121-3C8E-4921-A684-E2C1FB91BC20}"/>
                  </a:ext>
                </a:extLst>
              </p:cNvPr>
              <p:cNvSpPr txBox="1">
                <a:spLocks noRot="1" noChangeAspect="1" noMove="1" noResize="1" noEditPoints="1" noAdjustHandles="1" noChangeArrowheads="1" noChangeShapeType="1" noTextEdit="1"/>
              </p:cNvSpPr>
              <p:nvPr/>
            </p:nvSpPr>
            <p:spPr>
              <a:xfrm>
                <a:off x="647700" y="5595569"/>
                <a:ext cx="45720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3445DFD-8D95-43AF-9BD1-5EE7F0DF24B7}"/>
                  </a:ext>
                </a:extLst>
              </p:cNvPr>
              <p:cNvSpPr txBox="1"/>
              <p:nvPr/>
            </p:nvSpPr>
            <p:spPr>
              <a:xfrm>
                <a:off x="5994400" y="5014760"/>
                <a:ext cx="2133600" cy="564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m:rPr>
                                  <m:sty m:val="p"/>
                                </m:rPr>
                                <a:rPr lang="en-US">
                                  <a:latin typeface="Cambria Math" panose="02040503050406030204" pitchFamily="18" charset="0"/>
                                </a:rPr>
                                <m:t>Δ</m:t>
                              </m:r>
                            </m:sub>
                          </m:sSub>
                        </m:num>
                        <m:den>
                          <m:r>
                            <a:rPr lang="en-US" b="0" i="1" smtClean="0">
                              <a:latin typeface="Cambria Math" panose="02040503050406030204" pitchFamily="18" charset="0"/>
                            </a:rPr>
                            <m:t>3</m:t>
                          </m:r>
                        </m:den>
                      </m:f>
                    </m:oMath>
                  </m:oMathPara>
                </a14:m>
                <a:endParaRPr lang="en-US" dirty="0"/>
              </a:p>
            </p:txBody>
          </p:sp>
        </mc:Choice>
        <mc:Fallback xmlns="">
          <p:sp>
            <p:nvSpPr>
              <p:cNvPr id="33" name="TextBox 32">
                <a:extLst>
                  <a:ext uri="{FF2B5EF4-FFF2-40B4-BE49-F238E27FC236}">
                    <a16:creationId xmlns:a16="http://schemas.microsoft.com/office/drawing/2014/main" id="{23445DFD-8D95-43AF-9BD1-5EE7F0DF24B7}"/>
                  </a:ext>
                </a:extLst>
              </p:cNvPr>
              <p:cNvSpPr txBox="1">
                <a:spLocks noRot="1" noChangeAspect="1" noMove="1" noResize="1" noEditPoints="1" noAdjustHandles="1" noChangeArrowheads="1" noChangeShapeType="1" noTextEdit="1"/>
              </p:cNvSpPr>
              <p:nvPr/>
            </p:nvSpPr>
            <p:spPr>
              <a:xfrm>
                <a:off x="5994400" y="5014760"/>
                <a:ext cx="2133600" cy="56477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3021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530171" y="141153"/>
            <a:ext cx="8083658" cy="707756"/>
          </a:xfrm>
        </p:spPr>
        <p:txBody>
          <a:bodyPr/>
          <a:lstStyle/>
          <a:p>
            <a:r>
              <a:rPr lang="en-US" sz="3600" dirty="0" err="1">
                <a:solidFill>
                  <a:srgbClr val="C00000"/>
                </a:solidFill>
                <a:effectLst/>
                <a:ea typeface="Calibri" panose="020F0502020204030204" pitchFamily="34" charset="0"/>
                <a:cs typeface="Times New Roman" panose="02020603050405020304" pitchFamily="18" charset="0"/>
              </a:rPr>
              <a:t>Contd</a:t>
            </a:r>
            <a:r>
              <a:rPr lang="en-US" sz="3600" dirty="0">
                <a:solidFill>
                  <a:srgbClr val="C00000"/>
                </a:solidFill>
                <a:effectLst/>
                <a:ea typeface="Calibri" panose="020F0502020204030204" pitchFamily="34" charset="0"/>
                <a:cs typeface="Times New Roman" panose="02020603050405020304" pitchFamily="18" charset="0"/>
              </a:rPr>
              <a:t>…</a:t>
            </a:r>
            <a:endParaRPr lang="en-US" dirty="0">
              <a:solidFill>
                <a:srgbClr val="C00000"/>
              </a:solidFill>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7B33AF-8571-48A8-87F6-DECE5CF5EBF7}"/>
                  </a:ext>
                </a:extLst>
              </p:cNvPr>
              <p:cNvSpPr txBox="1"/>
              <p:nvPr/>
            </p:nvSpPr>
            <p:spPr>
              <a:xfrm>
                <a:off x="647700" y="1066800"/>
                <a:ext cx="6853351" cy="485582"/>
              </a:xfrm>
              <a:prstGeom prst="rect">
                <a:avLst/>
              </a:prstGeom>
              <a:noFill/>
            </p:spPr>
            <p:txBody>
              <a:bodyPr wrap="square">
                <a:spAutoFit/>
              </a:bodyPr>
              <a:lstStyle>
                <a:defPPr>
                  <a:defRPr lang="en-US"/>
                </a:defPPr>
                <a:lvl1pPr marR="0">
                  <a:spcBef>
                    <a:spcPts val="0"/>
                  </a:spcBef>
                  <a:spcAft>
                    <a:spcPts val="1200"/>
                  </a:spcAft>
                  <a:defRPr>
                    <a:effectLst/>
                    <a:latin typeface="Times New Roman" panose="02020603050405020304" pitchFamily="18" charset="0"/>
                    <a:ea typeface="Calibri" panose="020F0502020204030204" pitchFamily="34" charset="0"/>
                    <a:cs typeface="Times New Roman" panose="02020603050405020304" pitchFamily="18" charset="0"/>
                  </a:defRPr>
                </a:lvl1pPr>
              </a:lstStyle>
              <a:p>
                <a14:m>
                  <m:oMath xmlns:m="http://schemas.openxmlformats.org/officeDocument/2006/math">
                    <m:r>
                      <m:rPr>
                        <m:sty m:val="p"/>
                      </m:rPr>
                      <a:rPr lang="en-US">
                        <a:latin typeface="Cambria Math" panose="02040503050406030204" pitchFamily="18" charset="0"/>
                      </a:rPr>
                      <m:t>Δ</m:t>
                    </m:r>
                  </m:oMath>
                </a14:m>
                <a:r>
                  <a:rPr lang="en-US" dirty="0"/>
                  <a:t>- connected loads can be replaced by Y-connected loads with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𝑍</m:t>
                        </m:r>
                      </m:e>
                      <m:sub>
                        <m:r>
                          <a:rPr lang="en-US">
                            <a:latin typeface="Cambria Math" panose="02040503050406030204" pitchFamily="18" charset="0"/>
                          </a:rPr>
                          <m:t>𝑌</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𝑍</m:t>
                            </m:r>
                          </m:e>
                          <m:sub>
                            <m:r>
                              <m:rPr>
                                <m:sty m:val="p"/>
                              </m:rPr>
                              <a:rPr lang="en-US">
                                <a:latin typeface="Cambria Math" panose="02040503050406030204" pitchFamily="18" charset="0"/>
                              </a:rPr>
                              <m:t>Δ</m:t>
                            </m:r>
                          </m:sub>
                        </m:sSub>
                      </m:num>
                      <m:den>
                        <m:r>
                          <a:rPr lang="en-US">
                            <a:latin typeface="Cambria Math" panose="02040503050406030204" pitchFamily="18" charset="0"/>
                          </a:rPr>
                          <m:t>3</m:t>
                        </m:r>
                      </m:den>
                    </m:f>
                  </m:oMath>
                </a14:m>
                <a:r>
                  <a:rPr lang="en-US" dirty="0"/>
                  <a:t>.</a:t>
                </a:r>
              </a:p>
            </p:txBody>
          </p:sp>
        </mc:Choice>
        <mc:Fallback xmlns="">
          <p:sp>
            <p:nvSpPr>
              <p:cNvPr id="4" name="TextBox 3">
                <a:extLst>
                  <a:ext uri="{FF2B5EF4-FFF2-40B4-BE49-F238E27FC236}">
                    <a16:creationId xmlns:a16="http://schemas.microsoft.com/office/drawing/2014/main" id="{877B33AF-8571-48A8-87F6-DECE5CF5EBF7}"/>
                  </a:ext>
                </a:extLst>
              </p:cNvPr>
              <p:cNvSpPr txBox="1">
                <a:spLocks noRot="1" noChangeAspect="1" noMove="1" noResize="1" noEditPoints="1" noAdjustHandles="1" noChangeArrowheads="1" noChangeShapeType="1" noTextEdit="1"/>
              </p:cNvSpPr>
              <p:nvPr/>
            </p:nvSpPr>
            <p:spPr>
              <a:xfrm>
                <a:off x="647700" y="1066800"/>
                <a:ext cx="6853351" cy="485582"/>
              </a:xfrm>
              <a:prstGeom prst="rect">
                <a:avLst/>
              </a:prstGeom>
              <a:blipFill>
                <a:blip r:embed="rId2"/>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F845C3-AF84-4265-80E6-BFC70D9D8208}"/>
                  </a:ext>
                </a:extLst>
              </p:cNvPr>
              <p:cNvSpPr txBox="1"/>
              <p:nvPr/>
            </p:nvSpPr>
            <p:spPr>
              <a:xfrm>
                <a:off x="647700" y="1770432"/>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From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-side: we have,</a:t>
                </a:r>
              </a:p>
            </p:txBody>
          </p:sp>
        </mc:Choice>
        <mc:Fallback xmlns="">
          <p:sp>
            <p:nvSpPr>
              <p:cNvPr id="17" name="TextBox 16">
                <a:extLst>
                  <a:ext uri="{FF2B5EF4-FFF2-40B4-BE49-F238E27FC236}">
                    <a16:creationId xmlns:a16="http://schemas.microsoft.com/office/drawing/2014/main" id="{1FF845C3-AF84-4265-80E6-BFC70D9D8208}"/>
                  </a:ext>
                </a:extLst>
              </p:cNvPr>
              <p:cNvSpPr txBox="1">
                <a:spLocks noRot="1" noChangeAspect="1" noMove="1" noResize="1" noEditPoints="1" noAdjustHandles="1" noChangeArrowheads="1" noChangeShapeType="1" noTextEdit="1"/>
              </p:cNvSpPr>
              <p:nvPr/>
            </p:nvSpPr>
            <p:spPr>
              <a:xfrm>
                <a:off x="647700" y="1770432"/>
                <a:ext cx="4572000" cy="400110"/>
              </a:xfrm>
              <a:prstGeom prst="rect">
                <a:avLst/>
              </a:prstGeom>
              <a:blipFill>
                <a:blip r:embed="rId3"/>
                <a:stretch>
                  <a:fillRect l="-13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7D02B9-032D-47E0-96E8-E4F4D97EC9CD}"/>
                  </a:ext>
                </a:extLst>
              </p:cNvPr>
              <p:cNvSpPr txBox="1"/>
              <p:nvPr/>
            </p:nvSpPr>
            <p:spPr>
              <a:xfrm>
                <a:off x="647700" y="2334205"/>
                <a:ext cx="6184900" cy="872739"/>
              </a:xfrm>
              <a:prstGeom prst="rect">
                <a:avLst/>
              </a:prstGeom>
              <a:noFill/>
            </p:spPr>
            <p:txBody>
              <a:bodyPr wrap="square">
                <a:spAutoFit/>
              </a:bodyPr>
              <a:lstStyle/>
              <a:p>
                <a:pPr>
                  <a:spcAft>
                    <a:spcPts val="1200"/>
                  </a:spcAft>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𝑐𝑎</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𝑐𝑎</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Δ</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Δ</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𝑐𝑎</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Δ</m:t>
                              </m:r>
                            </m:sub>
                          </m:sSub>
                        </m:den>
                      </m:f>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B47D02B9-032D-47E0-96E8-E4F4D97EC9CD}"/>
                  </a:ext>
                </a:extLst>
              </p:cNvPr>
              <p:cNvSpPr txBox="1">
                <a:spLocks noRot="1" noChangeAspect="1" noMove="1" noResize="1" noEditPoints="1" noAdjustHandles="1" noChangeArrowheads="1" noChangeShapeType="1" noTextEdit="1"/>
              </p:cNvSpPr>
              <p:nvPr/>
            </p:nvSpPr>
            <p:spPr>
              <a:xfrm>
                <a:off x="647700" y="2334205"/>
                <a:ext cx="6184900" cy="8727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69BA32C-99EB-46A7-9D57-458569F58006}"/>
                  </a:ext>
                </a:extLst>
              </p:cNvPr>
              <p:cNvSpPr txBox="1"/>
              <p:nvPr/>
            </p:nvSpPr>
            <p:spPr>
              <a:xfrm>
                <a:off x="647700" y="3206944"/>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From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-side: we have,</a:t>
                </a:r>
              </a:p>
            </p:txBody>
          </p:sp>
        </mc:Choice>
        <mc:Fallback xmlns="">
          <p:sp>
            <p:nvSpPr>
              <p:cNvPr id="19" name="TextBox 18">
                <a:extLst>
                  <a:ext uri="{FF2B5EF4-FFF2-40B4-BE49-F238E27FC236}">
                    <a16:creationId xmlns:a16="http://schemas.microsoft.com/office/drawing/2014/main" id="{B69BA32C-99EB-46A7-9D57-458569F58006}"/>
                  </a:ext>
                </a:extLst>
              </p:cNvPr>
              <p:cNvSpPr txBox="1">
                <a:spLocks noRot="1" noChangeAspect="1" noMove="1" noResize="1" noEditPoints="1" noAdjustHandles="1" noChangeArrowheads="1" noChangeShapeType="1" noTextEdit="1"/>
              </p:cNvSpPr>
              <p:nvPr/>
            </p:nvSpPr>
            <p:spPr>
              <a:xfrm>
                <a:off x="647700" y="3206944"/>
                <a:ext cx="4572000" cy="400110"/>
              </a:xfrm>
              <a:prstGeom prst="rect">
                <a:avLst/>
              </a:prstGeom>
              <a:blipFill>
                <a:blip r:embed="rId5"/>
                <a:stretch>
                  <a:fillRect l="-13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17D399-F7DD-474C-BCF0-5CBEFD554236}"/>
                  </a:ext>
                </a:extLst>
              </p:cNvPr>
              <p:cNvSpPr txBox="1"/>
              <p:nvPr/>
            </p:nvSpPr>
            <p:spPr>
              <a:xfrm>
                <a:off x="647700" y="3696754"/>
                <a:ext cx="45720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𝑎𝑏</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𝑏𝑛</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𝑏</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𝑌</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𝑌</m:t>
                          </m:r>
                        </m:sub>
                      </m:sSub>
                      <m:r>
                        <a:rPr lang="en-US" sz="1800" i="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E217D399-F7DD-474C-BCF0-5CBEFD554236}"/>
                  </a:ext>
                </a:extLst>
              </p:cNvPr>
              <p:cNvSpPr txBox="1">
                <a:spLocks noRot="1" noChangeAspect="1" noMove="1" noResize="1" noEditPoints="1" noAdjustHandles="1" noChangeArrowheads="1" noChangeShapeType="1" noTextEdit="1"/>
              </p:cNvSpPr>
              <p:nvPr/>
            </p:nvSpPr>
            <p:spPr>
              <a:xfrm>
                <a:off x="647700" y="3696754"/>
                <a:ext cx="4572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E4A3D02-4121-4B03-A57B-200724FA70B7}"/>
                  </a:ext>
                </a:extLst>
              </p:cNvPr>
              <p:cNvSpPr txBox="1"/>
              <p:nvPr/>
            </p:nvSpPr>
            <p:spPr>
              <a:xfrm>
                <a:off x="647700" y="4148254"/>
                <a:ext cx="45720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oMath>
                  </m:oMathPara>
                </a14:m>
                <a:endParaRPr lang="en-US" dirty="0"/>
              </a:p>
            </p:txBody>
          </p:sp>
        </mc:Choice>
        <mc:Fallback xmlns="">
          <p:sp>
            <p:nvSpPr>
              <p:cNvPr id="23" name="TextBox 22">
                <a:extLst>
                  <a:ext uri="{FF2B5EF4-FFF2-40B4-BE49-F238E27FC236}">
                    <a16:creationId xmlns:a16="http://schemas.microsoft.com/office/drawing/2014/main" id="{8E4A3D02-4121-4B03-A57B-200724FA70B7}"/>
                  </a:ext>
                </a:extLst>
              </p:cNvPr>
              <p:cNvSpPr txBox="1">
                <a:spLocks noRot="1" noChangeAspect="1" noMove="1" noResize="1" noEditPoints="1" noAdjustHandles="1" noChangeArrowheads="1" noChangeShapeType="1" noTextEdit="1"/>
              </p:cNvSpPr>
              <p:nvPr/>
            </p:nvSpPr>
            <p:spPr>
              <a:xfrm>
                <a:off x="647700" y="4148254"/>
                <a:ext cx="45720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513B792-2033-45B2-B91F-56C41DBE46F4}"/>
                  </a:ext>
                </a:extLst>
              </p:cNvPr>
              <p:cNvSpPr txBox="1"/>
              <p:nvPr/>
            </p:nvSpPr>
            <p:spPr>
              <a:xfrm>
                <a:off x="1206500" y="4539515"/>
                <a:ext cx="31242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𝑌</m:t>
                          </m:r>
                        </m:sub>
                      </m:sSub>
                      <m:d>
                        <m:dPr>
                          <m:ctrlPr>
                            <a:rPr lang="en-US" i="1">
                              <a:solidFill>
                                <a:srgbClr val="836967"/>
                              </a:solidFill>
                              <a:latin typeface="Cambria Math" panose="02040503050406030204" pitchFamily="18" charset="0"/>
                            </a:rPr>
                          </m:ctrlPr>
                        </m:dPr>
                        <m:e>
                          <m:r>
                            <a:rPr lang="en-US" i="0">
                              <a:latin typeface="Cambria Math" panose="02040503050406030204" pitchFamily="18" charset="0"/>
                            </a:rPr>
                            <m:t>2</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d>
                    </m:oMath>
                  </m:oMathPara>
                </a14:m>
                <a:endParaRPr lang="en-US" dirty="0"/>
              </a:p>
            </p:txBody>
          </p:sp>
        </mc:Choice>
        <mc:Fallback xmlns="">
          <p:sp>
            <p:nvSpPr>
              <p:cNvPr id="25" name="TextBox 24">
                <a:extLst>
                  <a:ext uri="{FF2B5EF4-FFF2-40B4-BE49-F238E27FC236}">
                    <a16:creationId xmlns:a16="http://schemas.microsoft.com/office/drawing/2014/main" id="{F513B792-2033-45B2-B91F-56C41DBE46F4}"/>
                  </a:ext>
                </a:extLst>
              </p:cNvPr>
              <p:cNvSpPr txBox="1">
                <a:spLocks noRot="1" noChangeAspect="1" noMove="1" noResize="1" noEditPoints="1" noAdjustHandles="1" noChangeArrowheads="1" noChangeShapeType="1" noTextEdit="1"/>
              </p:cNvSpPr>
              <p:nvPr/>
            </p:nvSpPr>
            <p:spPr>
              <a:xfrm>
                <a:off x="1206500" y="4539515"/>
                <a:ext cx="31242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D91DC10-F812-4090-9C08-8DF5D40FED6D}"/>
                  </a:ext>
                </a:extLst>
              </p:cNvPr>
              <p:cNvSpPr txBox="1"/>
              <p:nvPr/>
            </p:nvSpPr>
            <p:spPr>
              <a:xfrm>
                <a:off x="1206500" y="4930776"/>
                <a:ext cx="3771900" cy="61087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=0⇒</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𝑍</m:t>
                              </m:r>
                            </m:e>
                            <m:sub>
                              <m:r>
                                <a:rPr lang="en-US" i="0">
                                  <a:latin typeface="Cambria Math" panose="02040503050406030204" pitchFamily="18" charset="0"/>
                                </a:rPr>
                                <m:t>0</m:t>
                              </m:r>
                            </m:sub>
                          </m:sSub>
                        </m:num>
                        <m:den>
                          <m:r>
                            <a:rPr lang="en-US" i="0">
                              <a:latin typeface="Cambria Math" panose="02040503050406030204" pitchFamily="18" charset="0"/>
                            </a:rPr>
                            <m:t>3</m:t>
                          </m:r>
                        </m:den>
                      </m:f>
                    </m:oMath>
                  </m:oMathPara>
                </a14:m>
                <a:endParaRPr lang="en-US" dirty="0"/>
              </a:p>
            </p:txBody>
          </p:sp>
        </mc:Choice>
        <mc:Fallback xmlns="">
          <p:sp>
            <p:nvSpPr>
              <p:cNvPr id="27" name="TextBox 26">
                <a:extLst>
                  <a:ext uri="{FF2B5EF4-FFF2-40B4-BE49-F238E27FC236}">
                    <a16:creationId xmlns:a16="http://schemas.microsoft.com/office/drawing/2014/main" id="{8D91DC10-F812-4090-9C08-8DF5D40FED6D}"/>
                  </a:ext>
                </a:extLst>
              </p:cNvPr>
              <p:cNvSpPr txBox="1">
                <a:spLocks noRot="1" noChangeAspect="1" noMove="1" noResize="1" noEditPoints="1" noAdjustHandles="1" noChangeArrowheads="1" noChangeShapeType="1" noTextEdit="1"/>
              </p:cNvSpPr>
              <p:nvPr/>
            </p:nvSpPr>
            <p:spPr>
              <a:xfrm>
                <a:off x="1206500" y="4930776"/>
                <a:ext cx="3771900" cy="610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8CD121-3C8E-4921-A684-E2C1FB91BC20}"/>
                  </a:ext>
                </a:extLst>
              </p:cNvPr>
              <p:cNvSpPr txBox="1"/>
              <p:nvPr/>
            </p:nvSpPr>
            <p:spPr>
              <a:xfrm>
                <a:off x="647700" y="5595569"/>
                <a:ext cx="457200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𝑐𝑎</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𝑎𝑏</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r>
                        <a:rPr lang="en-US" i="0">
                          <a:latin typeface="Cambria Math" panose="02040503050406030204" pitchFamily="18" charset="0"/>
                        </a:rPr>
                        <m:t>⋅3</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p>
            </p:txBody>
          </p:sp>
        </mc:Choice>
        <mc:Fallback xmlns="">
          <p:sp>
            <p:nvSpPr>
              <p:cNvPr id="29" name="TextBox 28">
                <a:extLst>
                  <a:ext uri="{FF2B5EF4-FFF2-40B4-BE49-F238E27FC236}">
                    <a16:creationId xmlns:a16="http://schemas.microsoft.com/office/drawing/2014/main" id="{288CD121-3C8E-4921-A684-E2C1FB91BC20}"/>
                  </a:ext>
                </a:extLst>
              </p:cNvPr>
              <p:cNvSpPr txBox="1">
                <a:spLocks noRot="1" noChangeAspect="1" noMove="1" noResize="1" noEditPoints="1" noAdjustHandles="1" noChangeArrowheads="1" noChangeShapeType="1" noTextEdit="1"/>
              </p:cNvSpPr>
              <p:nvPr/>
            </p:nvSpPr>
            <p:spPr>
              <a:xfrm>
                <a:off x="647700" y="5595569"/>
                <a:ext cx="45720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3445DFD-8D95-43AF-9BD1-5EE7F0DF24B7}"/>
                  </a:ext>
                </a:extLst>
              </p:cNvPr>
              <p:cNvSpPr txBox="1"/>
              <p:nvPr/>
            </p:nvSpPr>
            <p:spPr>
              <a:xfrm>
                <a:off x="5641975" y="5398391"/>
                <a:ext cx="1190625" cy="564770"/>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𝑌</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m:rPr>
                                  <m:sty m:val="p"/>
                                </m:rPr>
                                <a:rPr lang="en-US">
                                  <a:latin typeface="Cambria Math" panose="02040503050406030204" pitchFamily="18" charset="0"/>
                                </a:rPr>
                                <m:t>Δ</m:t>
                              </m:r>
                            </m:sub>
                          </m:sSub>
                        </m:num>
                        <m:den>
                          <m:r>
                            <a:rPr lang="en-US" b="0" i="1" smtClean="0">
                              <a:latin typeface="Cambria Math" panose="02040503050406030204" pitchFamily="18" charset="0"/>
                            </a:rPr>
                            <m:t>3</m:t>
                          </m:r>
                        </m:den>
                      </m:f>
                    </m:oMath>
                  </m:oMathPara>
                </a14:m>
                <a:endParaRPr lang="en-US" dirty="0"/>
              </a:p>
            </p:txBody>
          </p:sp>
        </mc:Choice>
        <mc:Fallback xmlns="">
          <p:sp>
            <p:nvSpPr>
              <p:cNvPr id="33" name="TextBox 32">
                <a:extLst>
                  <a:ext uri="{FF2B5EF4-FFF2-40B4-BE49-F238E27FC236}">
                    <a16:creationId xmlns:a16="http://schemas.microsoft.com/office/drawing/2014/main" id="{23445DFD-8D95-43AF-9BD1-5EE7F0DF24B7}"/>
                  </a:ext>
                </a:extLst>
              </p:cNvPr>
              <p:cNvSpPr txBox="1">
                <a:spLocks noRot="1" noChangeAspect="1" noMove="1" noResize="1" noEditPoints="1" noAdjustHandles="1" noChangeArrowheads="1" noChangeShapeType="1" noTextEdit="1"/>
              </p:cNvSpPr>
              <p:nvPr/>
            </p:nvSpPr>
            <p:spPr>
              <a:xfrm>
                <a:off x="5641975" y="5398391"/>
                <a:ext cx="1190625" cy="564770"/>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34" name="Oval 33">
            <a:extLst>
              <a:ext uri="{FF2B5EF4-FFF2-40B4-BE49-F238E27FC236}">
                <a16:creationId xmlns:a16="http://schemas.microsoft.com/office/drawing/2014/main" id="{B7A4F372-90B6-4278-89A6-06EB343A207F}"/>
              </a:ext>
            </a:extLst>
          </p:cNvPr>
          <p:cNvSpPr/>
          <p:nvPr/>
        </p:nvSpPr>
        <p:spPr bwMode="auto">
          <a:xfrm>
            <a:off x="3711575" y="2128961"/>
            <a:ext cx="1238250" cy="949359"/>
          </a:xfrm>
          <a:prstGeom prst="ellipse">
            <a:avLst/>
          </a:prstGeom>
          <a:solidFill>
            <a:schemeClr val="lt1">
              <a:alpha val="0"/>
            </a:schemeClr>
          </a:solid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8" name="Connector: Elbow 7">
            <a:extLst>
              <a:ext uri="{FF2B5EF4-FFF2-40B4-BE49-F238E27FC236}">
                <a16:creationId xmlns:a16="http://schemas.microsoft.com/office/drawing/2014/main" id="{FD55A127-7666-4299-BE5B-0CE4876503B2}"/>
              </a:ext>
            </a:extLst>
          </p:cNvPr>
          <p:cNvCxnSpPr>
            <a:cxnSpLocks/>
            <a:stCxn id="34" idx="6"/>
          </p:cNvCxnSpPr>
          <p:nvPr/>
        </p:nvCxnSpPr>
        <p:spPr bwMode="auto">
          <a:xfrm flipH="1">
            <a:off x="2695575" y="2603641"/>
            <a:ext cx="2254250" cy="3176594"/>
          </a:xfrm>
          <a:prstGeom prst="bentConnector4">
            <a:avLst>
              <a:gd name="adj1" fmla="val -10141"/>
              <a:gd name="adj2" fmla="val 100250"/>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AC4059A5-CF11-440A-8CE2-2D16A623F5EB}"/>
              </a:ext>
            </a:extLst>
          </p:cNvPr>
          <p:cNvSpPr/>
          <p:nvPr/>
        </p:nvSpPr>
        <p:spPr bwMode="auto">
          <a:xfrm>
            <a:off x="2425700" y="5595569"/>
            <a:ext cx="241300" cy="369332"/>
          </a:xfrm>
          <a:prstGeom prst="ellipse">
            <a:avLst/>
          </a:prstGeom>
          <a:solidFill>
            <a:schemeClr val="bg1">
              <a:alpha val="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4056869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457199" y="1031116"/>
                <a:ext cx="8229601" cy="5170646"/>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Per phase analysis allows analysis of balanced 3-phase systems with the same effort as for a single-phase system. Per phase analysis is applicable to balanced 3-phase systems with all loads and sources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and no mutual inductance between phases. </a:t>
                </a:r>
              </a:p>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such systems:</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All neutrals are at the same potential.</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All phases are COMPLETELY decoupled.</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All system values are the same sequence as sources. The sequence order we have been using (phase b lags phase a and phase </a:t>
                </a:r>
                <a14:m>
                  <m:oMath xmlns:m="http://schemas.openxmlformats.org/officeDocument/2006/math">
                    <m:r>
                      <a:rPr lang="en-US" sz="2000">
                        <a:latin typeface="Cambria Math" panose="02040503050406030204" pitchFamily="18" charset="0"/>
                      </a:rPr>
                      <m:t>𝑐</m:t>
                    </m:r>
                  </m:oMath>
                </a14:m>
                <a:r>
                  <a:rPr lang="en-US" sz="2000" dirty="0">
                    <a:latin typeface="Times New Roman" panose="02020603050405020304" pitchFamily="18" charset="0"/>
                    <a:cs typeface="Times New Roman" panose="02020603050405020304" pitchFamily="18" charset="0"/>
                  </a:rPr>
                  <a:t> lags phase </a:t>
                </a:r>
                <a14:m>
                  <m:oMath xmlns:m="http://schemas.openxmlformats.org/officeDocument/2006/math">
                    <m:r>
                      <a:rPr lang="en-US" sz="2000">
                        <a:latin typeface="Cambria Math" panose="02040503050406030204" pitchFamily="18" charset="0"/>
                      </a:rPr>
                      <m:t>𝑏</m:t>
                    </m:r>
                  </m:oMath>
                </a14:m>
                <a:r>
                  <a:rPr lang="en-US" sz="2000" dirty="0">
                    <a:latin typeface="Times New Roman" panose="02020603050405020304" pitchFamily="18" charset="0"/>
                    <a:cs typeface="Times New Roman" panose="02020603050405020304" pitchFamily="18" charset="0"/>
                  </a:rPr>
                  <a:t> ) is known as positive sequence.</a:t>
                </a:r>
              </a:p>
              <a:p>
                <a:pPr marL="342900" indent="-342900" algn="just">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Convert all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load/sources to equivalent Y’s.</a:t>
                </a:r>
              </a:p>
              <a:p>
                <a:pPr marL="342900" indent="-342900" algn="just">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Keep in mind that all naturals are at the same potential.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457199" y="1031116"/>
                <a:ext cx="8229601" cy="5170646"/>
              </a:xfrm>
              <a:prstGeom prst="rect">
                <a:avLst/>
              </a:prstGeom>
              <a:blipFill>
                <a:blip r:embed="rId2"/>
                <a:stretch>
                  <a:fillRect l="-741" t="-590" r="-741"/>
                </a:stretch>
              </a:blipFill>
            </p:spPr>
            <p:txBody>
              <a:bodyPr/>
              <a:lstStyle/>
              <a:p>
                <a:r>
                  <a:rPr lang="en-US">
                    <a:noFill/>
                  </a:rPr>
                  <a:t> </a:t>
                </a:r>
              </a:p>
            </p:txBody>
          </p:sp>
        </mc:Fallback>
      </mc:AlternateContent>
    </p:spTree>
    <p:extLst>
      <p:ext uri="{BB962C8B-B14F-4D97-AF65-F5344CB8AC3E}">
        <p14:creationId xmlns:p14="http://schemas.microsoft.com/office/powerpoint/2010/main" val="220835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Generation of Three-Phase Voltages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860156"/>
            <a:ext cx="4114800" cy="5108844"/>
          </a:xfrm>
        </p:spPr>
        <p:txBody>
          <a:bodyPr/>
          <a:lstStyle/>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voltage induced on a conductor is proportional to the perpendicular component of the magnetic field with respect to the conductor.</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 At the rotor position in Figure, </a:t>
            </a:r>
            <a:r>
              <a:rPr lang="en-US" sz="1800" dirty="0">
                <a:solidFill>
                  <a:srgbClr val="FF0000"/>
                </a:solidFill>
                <a:latin typeface="Times New Roman" panose="02020603050405020304" pitchFamily="18" charset="0"/>
                <a:cs typeface="Times New Roman" panose="02020603050405020304" pitchFamily="18" charset="0"/>
              </a:rPr>
              <a:t>coil a–a′</a:t>
            </a:r>
            <a:r>
              <a:rPr lang="en-US" sz="1800" dirty="0">
                <a:solidFill>
                  <a:schemeClr val="tx1"/>
                </a:solidFill>
                <a:latin typeface="Times New Roman" panose="02020603050405020304" pitchFamily="18" charset="0"/>
                <a:cs typeface="Times New Roman" panose="02020603050405020304" pitchFamily="18" charset="0"/>
              </a:rPr>
              <a:t> has the maximum perpendicular field and, hence, it has the maximum induced voltage. </a:t>
            </a:r>
            <a:r>
              <a:rPr lang="en-US" sz="1800" dirty="0">
                <a:solidFill>
                  <a:srgbClr val="FF0000"/>
                </a:solidFill>
                <a:latin typeface="Times New Roman" panose="02020603050405020304" pitchFamily="18" charset="0"/>
                <a:cs typeface="Times New Roman" panose="02020603050405020304" pitchFamily="18" charset="0"/>
              </a:rPr>
              <a:t>Coil b–b′</a:t>
            </a:r>
            <a:r>
              <a:rPr lang="en-US" sz="1800" dirty="0">
                <a:solidFill>
                  <a:schemeClr val="tx1"/>
                </a:solidFill>
                <a:latin typeface="Times New Roman" panose="02020603050405020304" pitchFamily="18" charset="0"/>
                <a:cs typeface="Times New Roman" panose="02020603050405020304" pitchFamily="18" charset="0"/>
              </a:rPr>
              <a:t> will have its maximum voltage when the rotor moves clockwise by 120°, and </a:t>
            </a:r>
            <a:r>
              <a:rPr lang="en-US" sz="1800" dirty="0">
                <a:solidFill>
                  <a:srgbClr val="FF0000"/>
                </a:solidFill>
                <a:latin typeface="Times New Roman" panose="02020603050405020304" pitchFamily="18" charset="0"/>
                <a:cs typeface="Times New Roman" panose="02020603050405020304" pitchFamily="18" charset="0"/>
              </a:rPr>
              <a:t>coil c–c′ </a:t>
            </a:r>
            <a:r>
              <a:rPr lang="en-US" sz="1800" dirty="0">
                <a:solidFill>
                  <a:schemeClr val="tx1"/>
                </a:solidFill>
                <a:latin typeface="Times New Roman" panose="02020603050405020304" pitchFamily="18" charset="0"/>
                <a:cs typeface="Times New Roman" panose="02020603050405020304" pitchFamily="18" charset="0"/>
              </a:rPr>
              <a:t>will have its maximum voltage when the rotor is at 240° position.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If the rotation is continuous, the voltage across each coil is sinusoidal, all coils have the same magnitude of the maximum voltage, and the induced voltages are shifted by 120°.</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CA6FAD02-976E-4141-BEA2-88DB42037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84693" y="1425303"/>
            <a:ext cx="3456165" cy="2984506"/>
          </a:xfrm>
          <a:prstGeom prst="rect">
            <a:avLst/>
          </a:prstGeom>
          <a:noFill/>
          <a:ln w="9525">
            <a:noFill/>
            <a:miter lim="800000"/>
            <a:headEnd/>
            <a:tailEnd/>
          </a:ln>
          <a:effectLst/>
        </p:spPr>
      </p:pic>
    </p:spTree>
    <p:extLst>
      <p:ext uri="{BB962C8B-B14F-4D97-AF65-F5344CB8AC3E}">
        <p14:creationId xmlns:p14="http://schemas.microsoft.com/office/powerpoint/2010/main" val="3960649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457199" y="1295125"/>
                <a:ext cx="8229601" cy="2862322"/>
              </a:xfrm>
              <a:prstGeom prst="rect">
                <a:avLst/>
              </a:prstGeom>
              <a:noFill/>
            </p:spPr>
            <p:txBody>
              <a:bodyPr wrap="square">
                <a:spAutoFit/>
              </a:bodyPr>
              <a:lstStyle/>
              <a:p>
                <a:pPr marL="342900" indent="-342900" algn="just">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Solve phase "a" independent of the other phases.</a:t>
                </a:r>
              </a:p>
              <a:p>
                <a:pPr marL="342900" indent="-342900" algn="just">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Total system power is then </a:t>
                </a:r>
                <a14:m>
                  <m:oMath xmlns:m="http://schemas.openxmlformats.org/officeDocument/2006/math">
                    <m:r>
                      <a:rPr lang="en-US" sz="2000">
                        <a:latin typeface="Cambria Math" panose="02040503050406030204" pitchFamily="18" charset="0"/>
                      </a:rPr>
                      <m:t>𝑆</m:t>
                    </m:r>
                    <m:r>
                      <a:rPr lang="en-US" sz="2000">
                        <a:latin typeface="Cambria Math" panose="02040503050406030204" pitchFamily="18" charset="0"/>
                      </a:rPr>
                      <m:t>=3</m:t>
                    </m:r>
                    <m:sSub>
                      <m:sSubPr>
                        <m:ctrlPr>
                          <a:rPr lang="en-US" sz="2000" i="1">
                            <a:latin typeface="Cambria Math" panose="02040503050406030204" pitchFamily="18" charset="0"/>
                          </a:rPr>
                        </m:ctrlPr>
                      </m:sSubPr>
                      <m:e>
                        <m:r>
                          <a:rPr lang="en-US" sz="2000">
                            <a:latin typeface="Cambria Math" panose="02040503050406030204" pitchFamily="18" charset="0"/>
                          </a:rPr>
                          <m:t>𝑉</m:t>
                        </m:r>
                      </m:e>
                      <m:sub>
                        <m:r>
                          <a:rPr lang="en-US" sz="2000">
                            <a:latin typeface="Cambria Math" panose="02040503050406030204" pitchFamily="18" charset="0"/>
                          </a:rPr>
                          <m:t>𝑎</m:t>
                        </m:r>
                      </m:sub>
                    </m:sSub>
                    <m:sSubSup>
                      <m:sSubSupPr>
                        <m:ctrlPr>
                          <a:rPr lang="en-US" sz="2000" i="1">
                            <a:latin typeface="Cambria Math" panose="02040503050406030204" pitchFamily="18" charset="0"/>
                          </a:rPr>
                        </m:ctrlPr>
                      </m:sSubSupPr>
                      <m:e>
                        <m:r>
                          <a:rPr lang="en-US" sz="2000">
                            <a:latin typeface="Cambria Math" panose="02040503050406030204" pitchFamily="18" charset="0"/>
                          </a:rPr>
                          <m:t>𝐼</m:t>
                        </m:r>
                      </m:e>
                      <m:sub>
                        <m:r>
                          <a:rPr lang="en-US" sz="2000">
                            <a:latin typeface="Cambria Math" panose="02040503050406030204" pitchFamily="18" charset="0"/>
                          </a:rPr>
                          <m:t>𝑎</m:t>
                        </m:r>
                      </m:sub>
                      <m:sup>
                        <m:r>
                          <a:rPr lang="en-US" sz="2000">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a:t>
                </a:r>
              </a:p>
              <a:p>
                <a:pPr marL="342900" indent="-342900" algn="just">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If desired, phase "b" and "c" values can be determined by inspection (i.e., </a:t>
                </a:r>
                <a14:m>
                  <m:oMath xmlns:m="http://schemas.openxmlformats.org/officeDocument/2006/math">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120</m:t>
                        </m:r>
                      </m:e>
                      <m:sup>
                        <m:r>
                          <a:rPr lang="en-US" sz="2000">
                            <a:latin typeface="Cambria Math" panose="02040503050406030204" pitchFamily="18" charset="0"/>
                          </a:rPr>
                          <m:t>∘</m:t>
                        </m:r>
                      </m:sup>
                    </m:sSup>
                  </m:oMath>
                </a14:m>
                <a:r>
                  <a:rPr lang="en-US" sz="2000" dirty="0">
                    <a:latin typeface="Times New Roman" panose="02020603050405020304" pitchFamily="18" charset="0"/>
                    <a:cs typeface="Times New Roman" panose="02020603050405020304" pitchFamily="18" charset="0"/>
                  </a:rPr>
                  <a:t> degree phase shifts).</a:t>
                </a:r>
              </a:p>
              <a:p>
                <a:pPr marL="342900" indent="-342900" algn="just">
                  <a:spcAft>
                    <a:spcPts val="1200"/>
                  </a:spcAft>
                  <a:buClr>
                    <a:srgbClr val="FF0000"/>
                  </a:buClr>
                  <a:buFont typeface="Arial" panose="020B0604020202020204" pitchFamily="34" charset="0"/>
                  <a:buChar char="•"/>
                  <a:tabLst>
                    <a:tab pos="457200" algn="l"/>
                  </a:tabLst>
                </a:pPr>
                <a:r>
                  <a:rPr lang="en-US" sz="2000" dirty="0">
                    <a:latin typeface="Times New Roman" panose="02020603050405020304" pitchFamily="18" charset="0"/>
                    <a:cs typeface="Times New Roman" panose="02020603050405020304" pitchFamily="18" charset="0"/>
                  </a:rPr>
                  <a:t>If necessary, go back to original circuit to determine line-line values or internal </a:t>
                </a:r>
                <a14:m>
                  <m:oMath xmlns:m="http://schemas.openxmlformats.org/officeDocument/2006/math">
                    <m:r>
                      <m:rPr>
                        <m:sty m:val="p"/>
                      </m:rPr>
                      <a:rPr lang="en-US" sz="2000">
                        <a:latin typeface="Cambria Math" panose="02040503050406030204" pitchFamily="18" charset="0"/>
                      </a:rPr>
                      <m:t>Δ</m:t>
                    </m:r>
                  </m:oMath>
                </a14:m>
                <a:r>
                  <a:rPr lang="en-US" sz="2000" dirty="0">
                    <a:latin typeface="Times New Roman" panose="02020603050405020304" pitchFamily="18" charset="0"/>
                    <a:cs typeface="Times New Roman" panose="02020603050405020304" pitchFamily="18" charset="0"/>
                  </a:rPr>
                  <a:t> values.</a:t>
                </a:r>
              </a:p>
              <a:p>
                <a:pPr algn="just">
                  <a:spcAft>
                    <a:spcPts val="1200"/>
                  </a:spcAft>
                  <a:buClr>
                    <a:srgbClr val="FF0000"/>
                  </a:buClr>
                  <a:tabLst>
                    <a:tab pos="457200" algn="l"/>
                  </a:tabLst>
                </a:pPr>
                <a:endParaRPr lang="en-US" sz="2000"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457199" y="1295125"/>
                <a:ext cx="8229601" cy="2862322"/>
              </a:xfrm>
              <a:prstGeom prst="rect">
                <a:avLst/>
              </a:prstGeom>
              <a:blipFill>
                <a:blip r:embed="rId2"/>
                <a:stretch>
                  <a:fillRect l="-667" t="-1064" r="-741"/>
                </a:stretch>
              </a:blipFill>
            </p:spPr>
            <p:txBody>
              <a:bodyPr/>
              <a:lstStyle/>
              <a:p>
                <a:r>
                  <a:rPr lang="en-US">
                    <a:noFill/>
                  </a:rPr>
                  <a:t> </a:t>
                </a:r>
              </a:p>
            </p:txBody>
          </p:sp>
        </mc:Fallback>
      </mc:AlternateContent>
    </p:spTree>
    <p:extLst>
      <p:ext uri="{BB962C8B-B14F-4D97-AF65-F5344CB8AC3E}">
        <p14:creationId xmlns:p14="http://schemas.microsoft.com/office/powerpoint/2010/main" val="2058256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457199" y="1295125"/>
                <a:ext cx="8229601" cy="3967946"/>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Assume a 3phase, Y-connected generator with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 supplies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-connected load with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e>
                      <m:sub>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through a transmission line with impedance of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0.1</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per phase. The load is also connected to a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connected generator with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𝑎𝑗𝑏𝑗</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through a second transmission line which also has an impedance of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effectLst/>
                        <a:latin typeface="Cambria Math" panose="02040503050406030204" pitchFamily="18" charset="0"/>
                        <a:ea typeface="Calibri" panose="020F0502020204030204" pitchFamily="34" charset="0"/>
                        <a:cs typeface="Times New Roman" panose="02020603050405020304" pitchFamily="18" charset="0"/>
                      </a:rPr>
                      <m:t>0.1</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per phase.</a:t>
                </a:r>
              </a:p>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Find:</a:t>
                </a:r>
              </a:p>
              <a:p>
                <a:pPr marL="342900" marR="0" lvl="0" indent="-342900">
                  <a:spcBef>
                    <a:spcPts val="0"/>
                  </a:spcBef>
                  <a:spcAft>
                    <a:spcPts val="1200"/>
                  </a:spcAft>
                  <a:buFont typeface="+mj-lt"/>
                  <a:buAutoNum type="arabicPeriod"/>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load voltage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total power supplied by each generator,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𝑆</m:t>
                        </m:r>
                      </m:e>
                      <m:sub>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buClr>
                    <a:srgbClr val="FF0000"/>
                  </a:buClr>
                  <a:tabLst>
                    <a:tab pos="457200" algn="l"/>
                  </a:tabLst>
                </a:pPr>
                <a:endParaRPr lang="en-US" sz="2000"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457199" y="1295125"/>
                <a:ext cx="8229601" cy="3967946"/>
              </a:xfrm>
              <a:prstGeom prst="rect">
                <a:avLst/>
              </a:prstGeom>
              <a:blipFill>
                <a:blip r:embed="rId2"/>
                <a:stretch>
                  <a:fillRect l="-741" t="-768" r="-741"/>
                </a:stretch>
              </a:blipFill>
            </p:spPr>
            <p:txBody>
              <a:bodyPr/>
              <a:lstStyle/>
              <a:p>
                <a:r>
                  <a:rPr lang="en-US">
                    <a:noFill/>
                  </a:rPr>
                  <a:t> </a:t>
                </a:r>
              </a:p>
            </p:txBody>
          </p:sp>
        </mc:Fallback>
      </mc:AlternateContent>
    </p:spTree>
    <p:extLst>
      <p:ext uri="{BB962C8B-B14F-4D97-AF65-F5344CB8AC3E}">
        <p14:creationId xmlns:p14="http://schemas.microsoft.com/office/powerpoint/2010/main" val="1098450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457199" y="1295125"/>
                <a:ext cx="8229601" cy="4097147"/>
              </a:xfrm>
              <a:prstGeom prst="rect">
                <a:avLst/>
              </a:prstGeom>
              <a:noFill/>
            </p:spPr>
            <p:txBody>
              <a:bodyPr wrap="square">
                <a:spAutoFit/>
              </a:bodyPr>
              <a:lstStyle/>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Find:</a:t>
                </a:r>
              </a:p>
              <a:p>
                <a:pPr marL="342900" marR="0" lvl="0" indent="-342900">
                  <a:spcBef>
                    <a:spcPts val="0"/>
                  </a:spcBef>
                  <a:spcAft>
                    <a:spcPts val="1200"/>
                  </a:spcAft>
                  <a:buFont typeface="+mj-lt"/>
                  <a:buAutoNum type="arabicPeriod"/>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load voltage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total power supplied by each generator,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𝑆</m:t>
                        </m:r>
                      </m:e>
                      <m:sub>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457199" y="1295125"/>
                <a:ext cx="8229601" cy="4097147"/>
              </a:xfrm>
              <a:prstGeom prst="rect">
                <a:avLst/>
              </a:prstGeom>
              <a:blipFill>
                <a:blip r:embed="rId2"/>
                <a:stretch>
                  <a:fillRect l="-741" b="-163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B66E5E5-7009-49C0-9B8F-B4D19499B8EC}"/>
              </a:ext>
            </a:extLst>
          </p:cNvPr>
          <p:cNvPicPr>
            <a:picLocks noChangeAspect="1"/>
          </p:cNvPicPr>
          <p:nvPr/>
        </p:nvPicPr>
        <p:blipFill>
          <a:blip r:embed="rId3"/>
          <a:stretch>
            <a:fillRect/>
          </a:stretch>
        </p:blipFill>
        <p:spPr>
          <a:xfrm>
            <a:off x="457199" y="972391"/>
            <a:ext cx="7823483" cy="2962275"/>
          </a:xfrm>
          <a:prstGeom prst="rect">
            <a:avLst/>
          </a:prstGeom>
        </p:spPr>
      </p:pic>
    </p:spTree>
    <p:extLst>
      <p:ext uri="{BB962C8B-B14F-4D97-AF65-F5344CB8AC3E}">
        <p14:creationId xmlns:p14="http://schemas.microsoft.com/office/powerpoint/2010/main" val="1987084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4B2B64-A86C-415A-8D97-8DF3A393960B}"/>
                  </a:ext>
                </a:extLst>
              </p:cNvPr>
              <p:cNvSpPr txBox="1"/>
              <p:nvPr/>
            </p:nvSpPr>
            <p:spPr>
              <a:xfrm>
                <a:off x="660258" y="4754657"/>
                <a:ext cx="7823483" cy="400110"/>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First, convert the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 and sources to their equivalent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 and sources.</a:t>
                </a:r>
              </a:p>
            </p:txBody>
          </p:sp>
        </mc:Choice>
        <mc:Fallback xmlns="">
          <p:sp>
            <p:nvSpPr>
              <p:cNvPr id="8" name="TextBox 7">
                <a:extLst>
                  <a:ext uri="{FF2B5EF4-FFF2-40B4-BE49-F238E27FC236}">
                    <a16:creationId xmlns:a16="http://schemas.microsoft.com/office/drawing/2014/main" id="{5B4B2B64-A86C-415A-8D97-8DF3A393960B}"/>
                  </a:ext>
                </a:extLst>
              </p:cNvPr>
              <p:cNvSpPr txBox="1">
                <a:spLocks noRot="1" noChangeAspect="1" noMove="1" noResize="1" noEditPoints="1" noAdjustHandles="1" noChangeArrowheads="1" noChangeShapeType="1" noTextEdit="1"/>
              </p:cNvSpPr>
              <p:nvPr/>
            </p:nvSpPr>
            <p:spPr>
              <a:xfrm>
                <a:off x="660258" y="4754657"/>
                <a:ext cx="7823483" cy="400110"/>
              </a:xfrm>
              <a:prstGeom prst="rect">
                <a:avLst/>
              </a:prstGeom>
              <a:blipFill>
                <a:blip r:embed="rId2"/>
                <a:stretch>
                  <a:fillRect l="-779" t="-9091" r="-779" b="-2575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83B2BE3-72A3-4D13-A8F5-79F813944AE3}"/>
              </a:ext>
            </a:extLst>
          </p:cNvPr>
          <p:cNvPicPr>
            <a:picLocks noChangeAspect="1"/>
          </p:cNvPicPr>
          <p:nvPr/>
        </p:nvPicPr>
        <p:blipFill>
          <a:blip r:embed="rId3"/>
          <a:stretch>
            <a:fillRect/>
          </a:stretch>
        </p:blipFill>
        <p:spPr>
          <a:xfrm>
            <a:off x="660257" y="1031116"/>
            <a:ext cx="7823483" cy="3174384"/>
          </a:xfrm>
          <a:prstGeom prst="rect">
            <a:avLst/>
          </a:prstGeom>
        </p:spPr>
      </p:pic>
    </p:spTree>
    <p:extLst>
      <p:ext uri="{BB962C8B-B14F-4D97-AF65-F5344CB8AC3E}">
        <p14:creationId xmlns:p14="http://schemas.microsoft.com/office/powerpoint/2010/main" val="4139573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5B4B2B64-A86C-415A-8D97-8DF3A393960B}"/>
              </a:ext>
            </a:extLst>
          </p:cNvPr>
          <p:cNvSpPr txBox="1"/>
          <p:nvPr/>
        </p:nvSpPr>
        <p:spPr>
          <a:xfrm>
            <a:off x="660258" y="4754657"/>
            <a:ext cx="7823483" cy="707886"/>
          </a:xfrm>
          <a:prstGeom prst="rect">
            <a:avLst/>
          </a:prstGeom>
          <a:noFill/>
        </p:spPr>
        <p:txBody>
          <a:bodyPr wrap="square">
            <a:spAutoFit/>
          </a:bodyPr>
          <a:lstStyle/>
          <a:p>
            <a:pPr algn="just">
              <a:spcAft>
                <a:spcPts val="1200"/>
              </a:spcAft>
            </a:pPr>
            <a:r>
              <a:rPr lang="en-US" sz="2000" dirty="0">
                <a:latin typeface="Times New Roman" panose="02020603050405020304" pitchFamily="18" charset="0"/>
                <a:cs typeface="Times New Roman" panose="02020603050405020304" pitchFamily="18" charset="0"/>
              </a:rPr>
              <a:t>Since all neutral points are at the same potential, we may assume a line between them to better illustrate phase 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3E9DD7C0-CE6D-400C-BE06-03CC724BE316}"/>
              </a:ext>
            </a:extLst>
          </p:cNvPr>
          <p:cNvPicPr>
            <a:picLocks noChangeAspect="1"/>
          </p:cNvPicPr>
          <p:nvPr/>
        </p:nvPicPr>
        <p:blipFill>
          <a:blip r:embed="rId2"/>
          <a:stretch>
            <a:fillRect/>
          </a:stretch>
        </p:blipFill>
        <p:spPr>
          <a:xfrm>
            <a:off x="206375" y="1003341"/>
            <a:ext cx="8480425" cy="3498853"/>
          </a:xfrm>
          <a:prstGeom prst="rect">
            <a:avLst/>
          </a:prstGeom>
        </p:spPr>
      </p:pic>
    </p:spTree>
    <p:extLst>
      <p:ext uri="{BB962C8B-B14F-4D97-AF65-F5344CB8AC3E}">
        <p14:creationId xmlns:p14="http://schemas.microsoft.com/office/powerpoint/2010/main" val="2677377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4B2B64-A86C-415A-8D97-8DF3A393960B}"/>
                  </a:ext>
                </a:extLst>
              </p:cNvPr>
              <p:cNvSpPr txBox="1"/>
              <p:nvPr/>
            </p:nvSpPr>
            <p:spPr>
              <a:xfrm>
                <a:off x="611936" y="3736431"/>
                <a:ext cx="7823483" cy="1861087"/>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draw phase a and solve the circuit by writing KCL at a’:</a:t>
                </a:r>
              </a:p>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14:m>
                  <m:oMathPara xmlns:m="http://schemas.openxmlformats.org/officeDocument/2006/math">
                    <m:oMathParaPr>
                      <m:jc m:val="centerGroup"/>
                    </m:oMathParaPr>
                    <m:oMath xmlns:m="http://schemas.openxmlformats.org/officeDocument/2006/math">
                      <m:d>
                        <m:dPr>
                          <m:ctrlPr>
                            <a:rPr lang="en-US" sz="2000" i="1" smtClean="0">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B4B2B64-A86C-415A-8D97-8DF3A393960B}"/>
                  </a:ext>
                </a:extLst>
              </p:cNvPr>
              <p:cNvSpPr txBox="1">
                <a:spLocks noRot="1" noChangeAspect="1" noMove="1" noResize="1" noEditPoints="1" noAdjustHandles="1" noChangeArrowheads="1" noChangeShapeType="1" noTextEdit="1"/>
              </p:cNvSpPr>
              <p:nvPr/>
            </p:nvSpPr>
            <p:spPr>
              <a:xfrm>
                <a:off x="611936" y="3736431"/>
                <a:ext cx="7823483" cy="1861087"/>
              </a:xfrm>
              <a:prstGeom prst="rect">
                <a:avLst/>
              </a:prstGeom>
              <a:blipFill>
                <a:blip r:embed="rId2"/>
                <a:stretch>
                  <a:fillRect l="-779" t="-196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458AB540-ADDF-457D-BFB2-1F2C342212AE}"/>
              </a:ext>
            </a:extLst>
          </p:cNvPr>
          <p:cNvPicPr>
            <a:picLocks noChangeAspect="1"/>
          </p:cNvPicPr>
          <p:nvPr/>
        </p:nvPicPr>
        <p:blipFill>
          <a:blip r:embed="rId3"/>
          <a:stretch>
            <a:fillRect/>
          </a:stretch>
        </p:blipFill>
        <p:spPr>
          <a:xfrm>
            <a:off x="457199" y="952792"/>
            <a:ext cx="8132958" cy="2301102"/>
          </a:xfrm>
          <a:prstGeom prst="rect">
            <a:avLst/>
          </a:prstGeom>
        </p:spPr>
      </p:pic>
    </p:spTree>
    <p:extLst>
      <p:ext uri="{BB962C8B-B14F-4D97-AF65-F5344CB8AC3E}">
        <p14:creationId xmlns:p14="http://schemas.microsoft.com/office/powerpoint/2010/main" val="2332164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4B2B64-A86C-415A-8D97-8DF3A393960B}"/>
                  </a:ext>
                </a:extLst>
              </p:cNvPr>
              <p:cNvSpPr txBox="1"/>
              <p:nvPr/>
            </p:nvSpPr>
            <p:spPr>
              <a:xfrm>
                <a:off x="611936" y="3253894"/>
                <a:ext cx="7823483" cy="27065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draw phase a and solve the circuit by writing KCL at a’:</a:t>
                </a:r>
              </a:p>
              <a:p>
                <a:pPr>
                  <a:spcAft>
                    <a:spcPts val="1200"/>
                  </a:spcAft>
                </a:pPr>
                <a14:m>
                  <m:oMathPara xmlns:m="http://schemas.openxmlformats.org/officeDocument/2006/math">
                    <m:oMathParaPr>
                      <m:jc m:val="centerGroup"/>
                    </m:oMathParaPr>
                    <m:oMath xmlns:m="http://schemas.openxmlformats.org/officeDocument/2006/math">
                      <m:d>
                        <m:dPr>
                          <m:ctrlPr>
                            <a:rPr lang="en-US" sz="2000" i="1" smtClean="0">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Therefore,</a:t>
                </a:r>
              </a:p>
              <a:p>
                <a:pPr>
                  <a:spcAft>
                    <a:spcPts val="1200"/>
                  </a:spcAft>
                </a:pPr>
                <a14:m>
                  <m:oMathPara xmlns:m="http://schemas.openxmlformats.org/officeDocument/2006/math">
                    <m:oMathParaPr>
                      <m:jc m:val="centerGroup"/>
                    </m:oMathParaPr>
                    <m:oMath xmlns:m="http://schemas.openxmlformats.org/officeDocument/2006/math">
                      <m:d>
                        <m:dPr>
                          <m:ctrlPr>
                            <a:rPr lang="en-US" sz="2000" i="1" smtClean="0">
                              <a:effectLst/>
                              <a:latin typeface="Cambria Math" panose="020405030504060302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10</m:t>
                              </m:r>
                            </m:num>
                            <m:den>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=0.9∠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10.9</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V</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B4B2B64-A86C-415A-8D97-8DF3A393960B}"/>
                  </a:ext>
                </a:extLst>
              </p:cNvPr>
              <p:cNvSpPr txBox="1">
                <a:spLocks noRot="1" noChangeAspect="1" noMove="1" noResize="1" noEditPoints="1" noAdjustHandles="1" noChangeArrowheads="1" noChangeShapeType="1" noTextEdit="1"/>
              </p:cNvSpPr>
              <p:nvPr/>
            </p:nvSpPr>
            <p:spPr>
              <a:xfrm>
                <a:off x="611936" y="3253894"/>
                <a:ext cx="7823483" cy="2706510"/>
              </a:xfrm>
              <a:prstGeom prst="rect">
                <a:avLst/>
              </a:prstGeom>
              <a:blipFill>
                <a:blip r:embed="rId2"/>
                <a:stretch>
                  <a:fillRect l="-779" t="-135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458AB540-ADDF-457D-BFB2-1F2C342212AE}"/>
              </a:ext>
            </a:extLst>
          </p:cNvPr>
          <p:cNvPicPr>
            <a:picLocks noChangeAspect="1"/>
          </p:cNvPicPr>
          <p:nvPr/>
        </p:nvPicPr>
        <p:blipFill>
          <a:blip r:embed="rId3"/>
          <a:stretch>
            <a:fillRect/>
          </a:stretch>
        </p:blipFill>
        <p:spPr>
          <a:xfrm>
            <a:off x="1011042" y="991954"/>
            <a:ext cx="8132958" cy="2301102"/>
          </a:xfrm>
          <a:prstGeom prst="rect">
            <a:avLst/>
          </a:prstGeom>
        </p:spPr>
      </p:pic>
    </p:spTree>
    <p:extLst>
      <p:ext uri="{BB962C8B-B14F-4D97-AF65-F5344CB8AC3E}">
        <p14:creationId xmlns:p14="http://schemas.microsoft.com/office/powerpoint/2010/main" val="3323975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CE9D4A-116C-40A7-943A-61224E4FD5EF}"/>
                  </a:ext>
                </a:extLst>
              </p:cNvPr>
              <p:cNvSpPr txBox="1"/>
              <p:nvPr/>
            </p:nvSpPr>
            <p:spPr>
              <a:xfrm>
                <a:off x="457199" y="1360284"/>
                <a:ext cx="4572000" cy="1796133"/>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130.9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250.9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p:txBody>
          </p:sp>
        </mc:Choice>
        <mc:Fallback xmlns="">
          <p:sp>
            <p:nvSpPr>
              <p:cNvPr id="9" name="TextBox 8">
                <a:extLst>
                  <a:ext uri="{FF2B5EF4-FFF2-40B4-BE49-F238E27FC236}">
                    <a16:creationId xmlns:a16="http://schemas.microsoft.com/office/drawing/2014/main" id="{40CE9D4A-116C-40A7-943A-61224E4FD5EF}"/>
                  </a:ext>
                </a:extLst>
              </p:cNvPr>
              <p:cNvSpPr txBox="1">
                <a:spLocks noRot="1" noChangeAspect="1" noMove="1" noResize="1" noEditPoints="1" noAdjustHandles="1" noChangeArrowheads="1" noChangeShapeType="1" noTextEdit="1"/>
              </p:cNvSpPr>
              <p:nvPr/>
            </p:nvSpPr>
            <p:spPr>
              <a:xfrm>
                <a:off x="457199" y="1360284"/>
                <a:ext cx="4572000" cy="1796133"/>
              </a:xfrm>
              <a:prstGeom prst="rect">
                <a:avLst/>
              </a:prstGeom>
              <a:blipFill>
                <a:blip r:embed="rId2"/>
                <a:stretch>
                  <a:fillRect l="-1333" t="-1695" b="-4746"/>
                </a:stretch>
              </a:blipFill>
            </p:spPr>
            <p:txBody>
              <a:bodyPr/>
              <a:lstStyle/>
              <a:p>
                <a:r>
                  <a:rPr lang="en-US">
                    <a:noFill/>
                  </a:rPr>
                  <a:t> </a:t>
                </a:r>
              </a:p>
            </p:txBody>
          </p:sp>
        </mc:Fallback>
      </mc:AlternateContent>
    </p:spTree>
    <p:extLst>
      <p:ext uri="{BB962C8B-B14F-4D97-AF65-F5344CB8AC3E}">
        <p14:creationId xmlns:p14="http://schemas.microsoft.com/office/powerpoint/2010/main" val="3556418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CE9D4A-116C-40A7-943A-61224E4FD5EF}"/>
                  </a:ext>
                </a:extLst>
              </p:cNvPr>
              <p:cNvSpPr txBox="1"/>
              <p:nvPr/>
            </p:nvSpPr>
            <p:spPr>
              <a:xfrm>
                <a:off x="457199" y="1360284"/>
                <a:ext cx="4572000" cy="1796133"/>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130.9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250.9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p:txBody>
          </p:sp>
        </mc:Choice>
        <mc:Fallback xmlns="">
          <p:sp>
            <p:nvSpPr>
              <p:cNvPr id="9" name="TextBox 8">
                <a:extLst>
                  <a:ext uri="{FF2B5EF4-FFF2-40B4-BE49-F238E27FC236}">
                    <a16:creationId xmlns:a16="http://schemas.microsoft.com/office/drawing/2014/main" id="{40CE9D4A-116C-40A7-943A-61224E4FD5EF}"/>
                  </a:ext>
                </a:extLst>
              </p:cNvPr>
              <p:cNvSpPr txBox="1">
                <a:spLocks noRot="1" noChangeAspect="1" noMove="1" noResize="1" noEditPoints="1" noAdjustHandles="1" noChangeArrowheads="1" noChangeShapeType="1" noTextEdit="1"/>
              </p:cNvSpPr>
              <p:nvPr/>
            </p:nvSpPr>
            <p:spPr>
              <a:xfrm>
                <a:off x="457199" y="1360284"/>
                <a:ext cx="4572000" cy="1796133"/>
              </a:xfrm>
              <a:prstGeom prst="rect">
                <a:avLst/>
              </a:prstGeom>
              <a:blipFill>
                <a:blip r:embed="rId2"/>
                <a:stretch>
                  <a:fillRect l="-1333" t="-1695" b="-4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A9B84A-CE52-4810-BA9D-FA412B4443B4}"/>
                  </a:ext>
                </a:extLst>
              </p:cNvPr>
              <p:cNvSpPr txBox="1"/>
              <p:nvPr/>
            </p:nvSpPr>
            <p:spPr>
              <a:xfrm>
                <a:off x="457199" y="3759201"/>
                <a:ext cx="4572000" cy="865493"/>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=1.56∠</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19.1</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p:txBody>
          </p:sp>
        </mc:Choice>
        <mc:Fallback xmlns="">
          <p:sp>
            <p:nvSpPr>
              <p:cNvPr id="8" name="TextBox 7">
                <a:extLst>
                  <a:ext uri="{FF2B5EF4-FFF2-40B4-BE49-F238E27FC236}">
                    <a16:creationId xmlns:a16="http://schemas.microsoft.com/office/drawing/2014/main" id="{2DA9B84A-CE52-4810-BA9D-FA412B4443B4}"/>
                  </a:ext>
                </a:extLst>
              </p:cNvPr>
              <p:cNvSpPr txBox="1">
                <a:spLocks noRot="1" noChangeAspect="1" noMove="1" noResize="1" noEditPoints="1" noAdjustHandles="1" noChangeArrowheads="1" noChangeShapeType="1" noTextEdit="1"/>
              </p:cNvSpPr>
              <p:nvPr/>
            </p:nvSpPr>
            <p:spPr>
              <a:xfrm>
                <a:off x="457199" y="3759201"/>
                <a:ext cx="4572000" cy="865493"/>
              </a:xfrm>
              <a:prstGeom prst="rect">
                <a:avLst/>
              </a:prstGeom>
              <a:blipFill>
                <a:blip r:embed="rId3"/>
                <a:stretch>
                  <a:fillRect l="-1333" t="-4225" b="-11268"/>
                </a:stretch>
              </a:blipFill>
            </p:spPr>
            <p:txBody>
              <a:bodyPr/>
              <a:lstStyle/>
              <a:p>
                <a:r>
                  <a:rPr lang="en-US">
                    <a:noFill/>
                  </a:rPr>
                  <a:t> </a:t>
                </a:r>
              </a:p>
            </p:txBody>
          </p:sp>
        </mc:Fallback>
      </mc:AlternateContent>
    </p:spTree>
    <p:extLst>
      <p:ext uri="{BB962C8B-B14F-4D97-AF65-F5344CB8AC3E}">
        <p14:creationId xmlns:p14="http://schemas.microsoft.com/office/powerpoint/2010/main" val="3073852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CE9D4A-116C-40A7-943A-61224E4FD5EF}"/>
                  </a:ext>
                </a:extLst>
              </p:cNvPr>
              <p:cNvSpPr txBox="1"/>
              <p:nvPr/>
            </p:nvSpPr>
            <p:spPr>
              <a:xfrm>
                <a:off x="457199" y="1031116"/>
                <a:ext cx="4572000" cy="1796133"/>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130.9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=0.9∠</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250.9</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p:txBody>
          </p:sp>
        </mc:Choice>
        <mc:Fallback xmlns="">
          <p:sp>
            <p:nvSpPr>
              <p:cNvPr id="9" name="TextBox 8">
                <a:extLst>
                  <a:ext uri="{FF2B5EF4-FFF2-40B4-BE49-F238E27FC236}">
                    <a16:creationId xmlns:a16="http://schemas.microsoft.com/office/drawing/2014/main" id="{40CE9D4A-116C-40A7-943A-61224E4FD5EF}"/>
                  </a:ext>
                </a:extLst>
              </p:cNvPr>
              <p:cNvSpPr txBox="1">
                <a:spLocks noRot="1" noChangeAspect="1" noMove="1" noResize="1" noEditPoints="1" noAdjustHandles="1" noChangeArrowheads="1" noChangeShapeType="1" noTextEdit="1"/>
              </p:cNvSpPr>
              <p:nvPr/>
            </p:nvSpPr>
            <p:spPr>
              <a:xfrm>
                <a:off x="457199" y="1031116"/>
                <a:ext cx="4572000" cy="1796133"/>
              </a:xfrm>
              <a:prstGeom prst="rect">
                <a:avLst/>
              </a:prstGeom>
              <a:blipFill>
                <a:blip r:embed="rId2"/>
                <a:stretch>
                  <a:fillRect l="-1333" t="-1695" b="-4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A9B84A-CE52-4810-BA9D-FA412B4443B4}"/>
                  </a:ext>
                </a:extLst>
              </p:cNvPr>
              <p:cNvSpPr txBox="1"/>
              <p:nvPr/>
            </p:nvSpPr>
            <p:spPr>
              <a:xfrm>
                <a:off x="457199" y="2996253"/>
                <a:ext cx="4572000" cy="865493"/>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=1.56∠</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19.1</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p:txBody>
          </p:sp>
        </mc:Choice>
        <mc:Fallback xmlns="">
          <p:sp>
            <p:nvSpPr>
              <p:cNvPr id="8" name="TextBox 7">
                <a:extLst>
                  <a:ext uri="{FF2B5EF4-FFF2-40B4-BE49-F238E27FC236}">
                    <a16:creationId xmlns:a16="http://schemas.microsoft.com/office/drawing/2014/main" id="{2DA9B84A-CE52-4810-BA9D-FA412B4443B4}"/>
                  </a:ext>
                </a:extLst>
              </p:cNvPr>
              <p:cNvSpPr txBox="1">
                <a:spLocks noRot="1" noChangeAspect="1" noMove="1" noResize="1" noEditPoints="1" noAdjustHandles="1" noChangeArrowheads="1" noChangeShapeType="1" noTextEdit="1"/>
              </p:cNvSpPr>
              <p:nvPr/>
            </p:nvSpPr>
            <p:spPr>
              <a:xfrm>
                <a:off x="457199" y="2996253"/>
                <a:ext cx="4572000" cy="865493"/>
              </a:xfrm>
              <a:prstGeom prst="rect">
                <a:avLst/>
              </a:prstGeom>
              <a:blipFill>
                <a:blip r:embed="rId3"/>
                <a:stretch>
                  <a:fillRect l="-1333" t="-4255" b="-1205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B28BEDA-18EA-4D70-8014-CEAB4693AC6D}"/>
              </a:ext>
            </a:extLst>
          </p:cNvPr>
          <p:cNvSpPr txBox="1"/>
          <p:nvPr/>
        </p:nvSpPr>
        <p:spPr>
          <a:xfrm>
            <a:off x="457199" y="4030750"/>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Thus,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E65D5D-8086-43C6-9175-7A46FC65C276}"/>
                  </a:ext>
                </a:extLst>
              </p:cNvPr>
              <p:cNvSpPr txBox="1"/>
              <p:nvPr/>
            </p:nvSpPr>
            <p:spPr>
              <a:xfrm>
                <a:off x="457199" y="4416384"/>
                <a:ext cx="6553200" cy="81432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𝑆</m:t>
                          </m:r>
                        </m:e>
                        <m:sub>
                          <m:r>
                            <a:rPr lang="en-US" sz="2000">
                              <a:latin typeface="Cambria Math" panose="02040503050406030204" pitchFamily="18" charset="0"/>
                              <a:ea typeface="Calibri" panose="020F0502020204030204" pitchFamily="34" charset="0"/>
                              <a:cs typeface="Times New Roman" panose="02020603050405020304" pitchFamily="18" charset="0"/>
                            </a:rPr>
                            <m:t>𝑌</m:t>
                          </m:r>
                          <m:r>
                            <a:rPr lang="en-US" sz="2000">
                              <a:latin typeface="Cambria Math" panose="02040503050406030204" pitchFamily="18" charset="0"/>
                              <a:ea typeface="Calibri" panose="020F0502020204030204" pitchFamily="34" charset="0"/>
                              <a:cs typeface="Times New Roman" panose="02020603050405020304" pitchFamily="18" charset="0"/>
                            </a:rPr>
                            <m:t>,</m:t>
                          </m:r>
                          <m:r>
                            <a:rPr lang="en-US" sz="2000">
                              <a:latin typeface="Cambria Math" panose="02040503050406030204" pitchFamily="18" charset="0"/>
                              <a:ea typeface="Calibri" panose="020F0502020204030204" pitchFamily="34" charset="0"/>
                              <a:cs typeface="Times New Roman" panose="02020603050405020304" pitchFamily="18" charset="0"/>
                            </a:rPr>
                            <m:t>𝐺𝑒𝑛</m:t>
                          </m:r>
                        </m:sub>
                      </m:sSub>
                      <m:r>
                        <a:rPr lang="en-US" sz="2000">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r>
                            <a:rPr lang="en-US" sz="2000">
                              <a:latin typeface="Cambria Math" panose="02040503050406030204" pitchFamily="18" charset="0"/>
                              <a:ea typeface="Calibri" panose="020F0502020204030204" pitchFamily="34" charset="0"/>
                              <a:cs typeface="Times New Roman" panose="02020603050405020304" pitchFamily="18" charset="0"/>
                            </a:rPr>
                            <m:t>𝑎𝑛</m:t>
                          </m:r>
                        </m:sub>
                      </m:sSub>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a:latin typeface="Cambria Math" panose="02040503050406030204" pitchFamily="18" charset="0"/>
                              <a:ea typeface="Calibri" panose="020F0502020204030204" pitchFamily="34" charset="0"/>
                              <a:cs typeface="Times New Roman" panose="02020603050405020304" pitchFamily="18" charset="0"/>
                            </a:rPr>
                            <m:t>𝐼</m:t>
                          </m:r>
                        </m:e>
                        <m:sub>
                          <m:r>
                            <a:rPr lang="en-US" sz="2000">
                              <a:latin typeface="Cambria Math" panose="02040503050406030204" pitchFamily="18" charset="0"/>
                              <a:ea typeface="Calibri" panose="020F0502020204030204" pitchFamily="34" charset="0"/>
                              <a:cs typeface="Times New Roman" panose="02020603050405020304" pitchFamily="18" charset="0"/>
                            </a:rPr>
                            <m:t>𝑎</m:t>
                          </m:r>
                        </m:sub>
                        <m:sup>
                          <m:r>
                            <a:rPr lang="en-US" sz="2000">
                              <a:latin typeface="Cambria Math" panose="02040503050406030204" pitchFamily="18" charset="0"/>
                              <a:ea typeface="Calibri" panose="020F0502020204030204" pitchFamily="34" charset="0"/>
                              <a:cs typeface="Times New Roman" panose="02020603050405020304" pitchFamily="18" charset="0"/>
                            </a:rPr>
                            <m:t>∗</m:t>
                          </m:r>
                        </m:sup>
                      </m:sSubSup>
                      <m:r>
                        <a:rPr lang="en-US" sz="2000">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r>
                            <a:rPr lang="en-US" sz="2000">
                              <a:latin typeface="Cambria Math" panose="02040503050406030204" pitchFamily="18" charset="0"/>
                              <a:ea typeface="Calibri" panose="020F0502020204030204" pitchFamily="34" charset="0"/>
                              <a:cs typeface="Times New Roman" panose="02020603050405020304" pitchFamily="18" charset="0"/>
                            </a:rPr>
                            <m:t>𝑎𝑛</m:t>
                          </m:r>
                        </m:sub>
                      </m:sSub>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r>
                                        <a:rPr lang="en-US" sz="2000">
                                          <a:latin typeface="Cambria Math" panose="02040503050406030204" pitchFamily="18" charset="0"/>
                                          <a:ea typeface="Calibri" panose="020F0502020204030204" pitchFamily="34" charset="0"/>
                                          <a:cs typeface="Times New Roman" panose="02020603050405020304" pitchFamily="18" charset="0"/>
                                        </a:rPr>
                                        <m:t>𝑎𝑛</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a:latin typeface="Cambria Math" panose="02040503050406030204" pitchFamily="18" charset="0"/>
                                              <a:ea typeface="Calibri" panose="020F0502020204030204" pitchFamily="34" charset="0"/>
                                              <a:cs typeface="Times New Roman" panose="02020603050405020304" pitchFamily="18" charset="0"/>
                                            </a:rPr>
                                            <m:t>𝑎</m:t>
                                          </m:r>
                                        </m:e>
                                        <m:sup>
                                          <m:r>
                                            <a:rPr lang="en-US" sz="2000">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a:latin typeface="Cambria Math" panose="02040503050406030204" pitchFamily="18" charset="0"/>
                                              <a:ea typeface="Calibri" panose="020F0502020204030204" pitchFamily="34" charset="0"/>
                                              <a:cs typeface="Times New Roman" panose="02020603050405020304" pitchFamily="18" charset="0"/>
                                            </a:rPr>
                                            <m:t>𝑛</m:t>
                                          </m:r>
                                        </m:e>
                                        <m:sup>
                                          <m:r>
                                            <a:rPr lang="en-US" sz="2000">
                                              <a:latin typeface="Cambria Math" panose="02040503050406030204" pitchFamily="18" charset="0"/>
                                              <a:ea typeface="Calibri" panose="020F0502020204030204" pitchFamily="34" charset="0"/>
                                              <a:cs typeface="Times New Roman" panose="02020603050405020304" pitchFamily="18" charset="0"/>
                                            </a:rPr>
                                            <m:t>′</m:t>
                                          </m:r>
                                        </m:sup>
                                      </m:sSup>
                                    </m:sub>
                                  </m:sSub>
                                </m:num>
                                <m:den>
                                  <m:r>
                                    <a:rPr lang="en-US" sz="2000">
                                      <a:latin typeface="Cambria Math" panose="02040503050406030204" pitchFamily="18" charset="0"/>
                                      <a:ea typeface="Calibri" panose="020F0502020204030204" pitchFamily="34" charset="0"/>
                                      <a:cs typeface="Times New Roman" panose="02020603050405020304" pitchFamily="18" charset="0"/>
                                    </a:rPr>
                                    <m:t>𝑗</m:t>
                                  </m:r>
                                  <m:r>
                                    <a:rPr lang="en-US" sz="2000">
                                      <a:latin typeface="Cambria Math" panose="02040503050406030204" pitchFamily="18" charset="0"/>
                                      <a:ea typeface="Calibri" panose="020F0502020204030204" pitchFamily="34" charset="0"/>
                                      <a:cs typeface="Times New Roman" panose="02020603050405020304" pitchFamily="18" charset="0"/>
                                    </a:rPr>
                                    <m:t>0.1</m:t>
                                  </m:r>
                                </m:den>
                              </m:f>
                            </m:e>
                          </m:d>
                        </m:e>
                        <m:sup>
                          <m:r>
                            <a:rPr lang="en-US" sz="2000">
                              <a:latin typeface="Cambria Math" panose="02040503050406030204" pitchFamily="18" charset="0"/>
                              <a:ea typeface="Calibri" panose="020F0502020204030204" pitchFamily="34" charset="0"/>
                              <a:cs typeface="Times New Roman" panose="02020603050405020304" pitchFamily="18" charset="0"/>
                            </a:rPr>
                            <m:t>∗</m:t>
                          </m:r>
                        </m:sup>
                      </m:sSup>
                      <m:r>
                        <a:rPr lang="en-US" sz="2000">
                          <a:latin typeface="Cambria Math" panose="02040503050406030204" pitchFamily="18" charset="0"/>
                          <a:ea typeface="Calibri" panose="020F0502020204030204" pitchFamily="34" charset="0"/>
                          <a:cs typeface="Times New Roman" panose="02020603050405020304" pitchFamily="18" charset="0"/>
                        </a:rPr>
                        <m:t>=5.1+</m:t>
                      </m:r>
                      <m:r>
                        <a:rPr lang="en-US" sz="2000">
                          <a:latin typeface="Cambria Math" panose="02040503050406030204" pitchFamily="18" charset="0"/>
                          <a:ea typeface="Calibri" panose="020F0502020204030204" pitchFamily="34" charset="0"/>
                          <a:cs typeface="Times New Roman" panose="02020603050405020304" pitchFamily="18" charset="0"/>
                        </a:rPr>
                        <m:t>𝑗</m:t>
                      </m:r>
                      <m:r>
                        <a:rPr lang="en-US" sz="2000">
                          <a:latin typeface="Cambria Math" panose="02040503050406030204" pitchFamily="18" charset="0"/>
                          <a:ea typeface="Calibri" panose="020F0502020204030204" pitchFamily="34" charset="0"/>
                          <a:cs typeface="Times New Roman" panose="02020603050405020304" pitchFamily="18" charset="0"/>
                        </a:rPr>
                        <m:t>3.5</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VA</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3E65D5D-8086-43C6-9175-7A46FC65C276}"/>
                  </a:ext>
                </a:extLst>
              </p:cNvPr>
              <p:cNvSpPr txBox="1">
                <a:spLocks noRot="1" noChangeAspect="1" noMove="1" noResize="1" noEditPoints="1" noAdjustHandles="1" noChangeArrowheads="1" noChangeShapeType="1" noTextEdit="1"/>
              </p:cNvSpPr>
              <p:nvPr/>
            </p:nvSpPr>
            <p:spPr>
              <a:xfrm>
                <a:off x="457199" y="4416384"/>
                <a:ext cx="6553200" cy="814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2E0EBA-0650-4FEB-8CEE-FA89D8BA8E3D}"/>
                  </a:ext>
                </a:extLst>
              </p:cNvPr>
              <p:cNvSpPr txBox="1"/>
              <p:nvPr/>
            </p:nvSpPr>
            <p:spPr>
              <a:xfrm>
                <a:off x="457199" y="5197143"/>
                <a:ext cx="7277099" cy="81432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𝑆</m:t>
                          </m:r>
                        </m:e>
                        <m:sub>
                          <m:r>
                            <m:rPr>
                              <m:sty m:val="p"/>
                            </m:rPr>
                            <a:rPr lang="en-US" sz="2000" i="0">
                              <a:solidFill>
                                <a:schemeClr val="tx1"/>
                              </a:solidFill>
                              <a:latin typeface="Cambria Math" panose="02040503050406030204" pitchFamily="18" charset="0"/>
                            </a:rPr>
                            <m:t>Δ</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𝐺𝑒𝑛</m:t>
                          </m:r>
                        </m:sub>
                      </m:sSub>
                      <m:r>
                        <a:rPr lang="en-US" sz="2000" i="0">
                          <a:solidFill>
                            <a:schemeClr val="tx1"/>
                          </a:solidFill>
                          <a:latin typeface="Cambria Math" panose="02040503050406030204" pitchFamily="18" charset="0"/>
                        </a:rPr>
                        <m:t>=3</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𝐼</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ub>
                        <m:sup>
                          <m:r>
                            <a:rPr lang="en-US" sz="2000" i="0">
                              <a:solidFill>
                                <a:schemeClr val="tx1"/>
                              </a:solidFill>
                              <a:latin typeface="Cambria Math" panose="02040503050406030204" pitchFamily="18" charset="0"/>
                            </a:rPr>
                            <m:t>∗</m:t>
                          </m:r>
                        </m:sup>
                      </m:sSubSup>
                      <m:r>
                        <a:rPr lang="en-US" sz="2000" i="0">
                          <a:solidFill>
                            <a:schemeClr val="tx1"/>
                          </a:solidFill>
                          <a:latin typeface="Cambria Math" panose="02040503050406030204" pitchFamily="18" charset="0"/>
                        </a:rPr>
                        <m:t>=3</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r>
                                    <a:rPr lang="en-US" sz="2000" i="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num>
                                <m:den>
                                  <m:r>
                                    <a:rPr lang="en-US" sz="2000" i="1">
                                      <a:solidFill>
                                        <a:schemeClr val="tx1"/>
                                      </a:solidFill>
                                      <a:latin typeface="Cambria Math" panose="02040503050406030204" pitchFamily="18" charset="0"/>
                                    </a:rPr>
                                    <m:t>𝑗</m:t>
                                  </m:r>
                                  <m:r>
                                    <a:rPr lang="en-US" sz="2000" i="0">
                                      <a:solidFill>
                                        <a:schemeClr val="tx1"/>
                                      </a:solidFill>
                                      <a:latin typeface="Cambria Math" panose="02040503050406030204" pitchFamily="18" charset="0"/>
                                    </a:rPr>
                                    <m:t>0.1</m:t>
                                  </m:r>
                                </m:den>
                              </m:f>
                            </m:e>
                          </m:d>
                        </m:e>
                        <m:sup>
                          <m:r>
                            <a:rPr lang="en-US" sz="2000" i="0">
                              <a:solidFill>
                                <a:schemeClr val="tx1"/>
                              </a:solidFill>
                              <a:latin typeface="Cambria Math" panose="02040503050406030204" pitchFamily="18" charset="0"/>
                            </a:rPr>
                            <m:t>∗</m:t>
                          </m:r>
                        </m:sup>
                      </m:sSup>
                      <m:r>
                        <a:rPr lang="en-US" sz="2000" i="0">
                          <a:solidFill>
                            <a:schemeClr val="tx1"/>
                          </a:solidFill>
                          <a:latin typeface="Cambria Math" panose="02040503050406030204" pitchFamily="18" charset="0"/>
                        </a:rPr>
                        <m:t>=−5.1−</m:t>
                      </m:r>
                      <m:r>
                        <a:rPr lang="en-US" sz="2000" i="1">
                          <a:solidFill>
                            <a:schemeClr val="tx1"/>
                          </a:solidFill>
                          <a:latin typeface="Cambria Math" panose="02040503050406030204" pitchFamily="18" charset="0"/>
                        </a:rPr>
                        <m:t>𝑗</m:t>
                      </m:r>
                      <m:r>
                        <a:rPr lang="en-US" sz="2000" i="0">
                          <a:solidFill>
                            <a:schemeClr val="tx1"/>
                          </a:solidFill>
                          <a:latin typeface="Cambria Math" panose="02040503050406030204" pitchFamily="18" charset="0"/>
                        </a:rPr>
                        <m:t>4.7</m:t>
                      </m:r>
                      <m:r>
                        <m:rPr>
                          <m:sty m:val="p"/>
                        </m:rPr>
                        <a:rPr lang="en-US" sz="2000" i="0">
                          <a:solidFill>
                            <a:schemeClr val="tx1"/>
                          </a:solidFill>
                          <a:latin typeface="Cambria Math" panose="02040503050406030204" pitchFamily="18" charset="0"/>
                        </a:rPr>
                        <m:t>VA</m:t>
                      </m:r>
                    </m:oMath>
                  </m:oMathPara>
                </a14:m>
                <a:endParaRPr lang="en-US" sz="2000" dirty="0">
                  <a:solidFill>
                    <a:schemeClr val="tx1"/>
                  </a:solidFill>
                </a:endParaRPr>
              </a:p>
            </p:txBody>
          </p:sp>
        </mc:Choice>
        <mc:Fallback xmlns="">
          <p:sp>
            <p:nvSpPr>
              <p:cNvPr id="14" name="TextBox 13">
                <a:extLst>
                  <a:ext uri="{FF2B5EF4-FFF2-40B4-BE49-F238E27FC236}">
                    <a16:creationId xmlns:a16="http://schemas.microsoft.com/office/drawing/2014/main" id="{342E0EBA-0650-4FEB-8CEE-FA89D8BA8E3D}"/>
                  </a:ext>
                </a:extLst>
              </p:cNvPr>
              <p:cNvSpPr txBox="1">
                <a:spLocks noRot="1" noChangeAspect="1" noMove="1" noResize="1" noEditPoints="1" noAdjustHandles="1" noChangeArrowheads="1" noChangeShapeType="1" noTextEdit="1"/>
              </p:cNvSpPr>
              <p:nvPr/>
            </p:nvSpPr>
            <p:spPr>
              <a:xfrm>
                <a:off x="457199" y="5197143"/>
                <a:ext cx="7277099" cy="81432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985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sz="2400" dirty="0"/>
              <a:t>Generation of Three-Phase Voltages: Mathematical Expression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9" name="Content Placeholder 7">
            <a:extLst>
              <a:ext uri="{FF2B5EF4-FFF2-40B4-BE49-F238E27FC236}">
                <a16:creationId xmlns:a16="http://schemas.microsoft.com/office/drawing/2014/main" id="{6293F055-6CF3-40A6-BB31-9DA3EBF5CFCC}"/>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bwMode="auto">
          <a:xfrm>
            <a:off x="2057763" y="674584"/>
            <a:ext cx="4794070" cy="1997056"/>
          </a:xfrm>
          <a:prstGeom prst="rect">
            <a:avLst/>
          </a:prstGeom>
          <a:noFill/>
          <a:ln w="9525">
            <a:noFill/>
            <a:miter lim="800000"/>
            <a:headEnd/>
            <a:tailEnd/>
          </a:ln>
          <a:effectLst>
            <a:reflection stA="0" endPos="65000" dist="50800" dir="5400000" sy="-100000" algn="bl" rotWithShape="0"/>
          </a:effec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E5978EB-A546-4701-9D94-986FFCD41C2F}"/>
                  </a:ext>
                </a:extLst>
              </p:cNvPr>
              <p:cNvSpPr txBox="1"/>
              <p:nvPr/>
            </p:nvSpPr>
            <p:spPr>
              <a:xfrm>
                <a:off x="-144644" y="3020330"/>
                <a:ext cx="5384800" cy="12413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ctrlPr>
                        </m:mPr>
                        <m:mr>
                          <m:e/>
                          <m:e>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𝑎</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𝑎</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e>
                        </m:mr>
                        <m:mr>
                          <m:e/>
                          <m:e>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𝑏</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𝑏</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120</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e>
                            </m:d>
                          </m:e>
                        </m:mr>
                        <m:mr>
                          <m:e/>
                          <m:e>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240</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e>
                            </m:d>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𝑉</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𝑚𝑎𝑥</m:t>
                                </m:r>
                              </m:sub>
                            </m:s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𝑐𝑜𝑠</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𝜔</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𝑡</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120</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e>
                            </m:d>
                          </m:e>
                        </m:mr>
                      </m:m>
                    </m:oMath>
                  </m:oMathPara>
                </a14:m>
                <a:endParaRPr lang="en-US" sz="1800" i="1" dirty="0">
                  <a:effectLst/>
                  <a:latin typeface="Cambria Math" panose="02040503050406030204" pitchFamily="18" charset="0"/>
                  <a:ea typeface="Cambria Math" panose="02040503050406030204" pitchFamily="18" charset="0"/>
                  <a:cs typeface="Times New Roman" panose="02020603050405020304" pitchFamily="18" charset="0"/>
                </a:endParaRPr>
              </a:p>
              <a:p>
                <a:endParaRPr lang="en-US" i="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5E5978EB-A546-4701-9D94-986FFCD41C2F}"/>
                  </a:ext>
                </a:extLst>
              </p:cNvPr>
              <p:cNvSpPr txBox="1">
                <a:spLocks noRot="1" noChangeAspect="1" noMove="1" noResize="1" noEditPoints="1" noAdjustHandles="1" noChangeArrowheads="1" noChangeShapeType="1" noTextEdit="1"/>
              </p:cNvSpPr>
              <p:nvPr/>
            </p:nvSpPr>
            <p:spPr>
              <a:xfrm>
                <a:off x="-144644" y="3020330"/>
                <a:ext cx="5384800" cy="12413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BC5C1D4-524E-4BC7-931A-147370CC71A9}"/>
                  </a:ext>
                </a:extLst>
              </p:cNvPr>
              <p:cNvSpPr txBox="1"/>
              <p:nvPr/>
            </p:nvSpPr>
            <p:spPr>
              <a:xfrm>
                <a:off x="5240156" y="2611192"/>
                <a:ext cx="3776844" cy="18832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chemeClr val="tx1"/>
                              </a:solidFill>
                              <a:effectLst/>
                              <a:latin typeface="Cambria Math" panose="02040503050406030204" pitchFamily="18" charset="0"/>
                            </a:rPr>
                          </m:ctrlPr>
                        </m:mPr>
                        <m:mr>
                          <m:e/>
                          <m:e>
                            <m:sSub>
                              <m:sSubPr>
                                <m:ctrlPr>
                                  <a:rPr lang="en-US" i="1">
                                    <a:solidFill>
                                      <a:schemeClr val="tx1"/>
                                    </a:solidFill>
                                    <a:effectLst/>
                                    <a:latin typeface="Cambria Math" panose="02040503050406030204" pitchFamily="18" charset="0"/>
                                  </a:rPr>
                                </m:ctrlPr>
                              </m:sSubPr>
                              <m:e>
                                <m:acc>
                                  <m:accPr>
                                    <m:chr m:val="‾"/>
                                    <m:ctrlPr>
                                      <a:rPr lang="en-US" i="1">
                                        <a:solidFill>
                                          <a:schemeClr val="tx1"/>
                                        </a:solidFill>
                                        <a:effectLst/>
                                        <a:latin typeface="Cambria Math" panose="02040503050406030204" pitchFamily="18" charset="0"/>
                                      </a:rPr>
                                    </m:ctrlPr>
                                  </m:acc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acc>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max</m:t>
                                    </m:r>
                                  </m:sub>
                                </m:sSub>
                              </m:num>
                              <m:den>
                                <m:rad>
                                  <m:radPr>
                                    <m:degHide m:val="on"/>
                                    <m:ctrlPr>
                                      <a:rPr lang="en-US"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e>
                            <m:sSub>
                              <m:sSubPr>
                                <m:ctrlPr>
                                  <a:rPr lang="en-US" i="1">
                                    <a:solidFill>
                                      <a:schemeClr val="tx1"/>
                                    </a:solidFill>
                                    <a:effectLst/>
                                    <a:latin typeface="Cambria Math" panose="02040503050406030204" pitchFamily="18" charset="0"/>
                                  </a:rPr>
                                </m:ctrlPr>
                              </m:sSubPr>
                              <m:e>
                                <m:acc>
                                  <m:accPr>
                                    <m:chr m:val="‾"/>
                                    <m:ctrlPr>
                                      <a:rPr lang="en-US" i="1">
                                        <a:solidFill>
                                          <a:schemeClr val="tx1"/>
                                        </a:solidFill>
                                        <a:effectLst/>
                                        <a:latin typeface="Cambria Math" panose="02040503050406030204" pitchFamily="18" charset="0"/>
                                      </a:rPr>
                                    </m:ctrlPr>
                                  </m:acc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acc>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Sup>
                                  <m:sSupPr>
                                    <m:ctrlPr>
                                      <a:rPr lang="en-US"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max</m:t>
                                    </m:r>
                                  </m:sub>
                                </m:sSub>
                              </m:num>
                              <m:den>
                                <m:rad>
                                  <m:radPr>
                                    <m:degHide m:val="on"/>
                                    <m:ctrlPr>
                                      <a:rPr lang="en-US"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e>
                        </m:mr>
                        <m:mr>
                          <m:e/>
                          <m:e>
                            <m:sSub>
                              <m:sSubPr>
                                <m:ctrlPr>
                                  <a:rPr lang="en-US" i="1">
                                    <a:solidFill>
                                      <a:schemeClr val="tx1"/>
                                    </a:solidFill>
                                    <a:effectLst/>
                                    <a:latin typeface="Cambria Math" panose="02040503050406030204" pitchFamily="18" charset="0"/>
                                  </a:rPr>
                                </m:ctrlPr>
                              </m:sSubPr>
                              <m:e>
                                <m:acc>
                                  <m:accPr>
                                    <m:chr m:val="‾"/>
                                    <m:ctrlPr>
                                      <a:rPr lang="en-US" i="1">
                                        <a:solidFill>
                                          <a:schemeClr val="tx1"/>
                                        </a:solidFill>
                                        <a:effectLst/>
                                        <a:latin typeface="Cambria Math" panose="02040503050406030204" pitchFamily="18" charset="0"/>
                                      </a:rPr>
                                    </m:ctrlPr>
                                  </m:acc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acc>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max</m:t>
                                    </m:r>
                                  </m:sub>
                                </m:sSub>
                              </m:num>
                              <m:den>
                                <m:rad>
                                  <m:radPr>
                                    <m:degHide m:val="on"/>
                                    <m:ctrlPr>
                                      <a:rPr lang="en-US" i="1">
                                        <a:solidFill>
                                          <a:schemeClr val="tx1"/>
                                        </a:solidFill>
                                        <a:effectLst/>
                                        <a:latin typeface="Cambria Math" panose="020405030504060302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FBC5C1D4-524E-4BC7-931A-147370CC71A9}"/>
                  </a:ext>
                </a:extLst>
              </p:cNvPr>
              <p:cNvSpPr txBox="1">
                <a:spLocks noRot="1" noChangeAspect="1" noMove="1" noResize="1" noEditPoints="1" noAdjustHandles="1" noChangeArrowheads="1" noChangeShapeType="1" noTextEdit="1"/>
              </p:cNvSpPr>
              <p:nvPr/>
            </p:nvSpPr>
            <p:spPr>
              <a:xfrm>
                <a:off x="5240156" y="2611192"/>
                <a:ext cx="3776844" cy="18832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0C47A99-1DAF-408B-90A9-F7C32E30458B}"/>
                  </a:ext>
                </a:extLst>
              </p:cNvPr>
              <p:cNvSpPr txBox="1"/>
              <p:nvPr/>
            </p:nvSpPr>
            <p:spPr>
              <a:xfrm>
                <a:off x="2292169" y="4791676"/>
                <a:ext cx="5086350" cy="923330"/>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Where,</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acc>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phasor voltage in complex number form</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magnitude of the rms voltage </a:t>
                </a:r>
                <a:endParaRPr lang="en-US"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C0C47A99-1DAF-408B-90A9-F7C32E30458B}"/>
                  </a:ext>
                </a:extLst>
              </p:cNvPr>
              <p:cNvSpPr txBox="1">
                <a:spLocks noRot="1" noChangeAspect="1" noMove="1" noResize="1" noEditPoints="1" noAdjustHandles="1" noChangeArrowheads="1" noChangeShapeType="1" noTextEdit="1"/>
              </p:cNvSpPr>
              <p:nvPr/>
            </p:nvSpPr>
            <p:spPr>
              <a:xfrm>
                <a:off x="2292169" y="4791676"/>
                <a:ext cx="5086350" cy="923330"/>
              </a:xfrm>
              <a:prstGeom prst="rect">
                <a:avLst/>
              </a:prstGeom>
              <a:blipFill>
                <a:blip r:embed="rId5"/>
                <a:stretch>
                  <a:fillRect l="-959"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27BA9F-E36E-48E8-9372-787592BED197}"/>
                  </a:ext>
                </a:extLst>
              </p:cNvPr>
              <p:cNvSpPr txBox="1"/>
              <p:nvPr/>
            </p:nvSpPr>
            <p:spPr>
              <a:xfrm>
                <a:off x="234118" y="2611192"/>
                <a:ext cx="2058051" cy="372538"/>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𝑎</m:t>
                        </m:r>
                        <m:sSup>
                          <m:sSupPr>
                            <m:ctrlPr>
                              <a:rPr lang="en-US"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𝑎</m:t>
                            </m:r>
                          </m:e>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sup>
                        </m:sSup>
                      </m:sub>
                    </m:sSub>
                  </m:oMath>
                </a14:m>
                <a:r>
                  <a:rPr lang="en-US" dirty="0">
                    <a:latin typeface="Times New Roman" panose="02020603050405020304" pitchFamily="18" charset="0"/>
                    <a:cs typeface="Times New Roman" panose="02020603050405020304" pitchFamily="18" charset="0"/>
                  </a:rPr>
                  <a:t> as reference,</a:t>
                </a:r>
              </a:p>
            </p:txBody>
          </p:sp>
        </mc:Choice>
        <mc:Fallback xmlns="">
          <p:sp>
            <p:nvSpPr>
              <p:cNvPr id="19" name="TextBox 18">
                <a:extLst>
                  <a:ext uri="{FF2B5EF4-FFF2-40B4-BE49-F238E27FC236}">
                    <a16:creationId xmlns:a16="http://schemas.microsoft.com/office/drawing/2014/main" id="{4B27BA9F-E36E-48E8-9372-787592BED197}"/>
                  </a:ext>
                </a:extLst>
              </p:cNvPr>
              <p:cNvSpPr txBox="1">
                <a:spLocks noRot="1" noChangeAspect="1" noMove="1" noResize="1" noEditPoints="1" noAdjustHandles="1" noChangeArrowheads="1" noChangeShapeType="1" noTextEdit="1"/>
              </p:cNvSpPr>
              <p:nvPr/>
            </p:nvSpPr>
            <p:spPr>
              <a:xfrm>
                <a:off x="234118" y="2611192"/>
                <a:ext cx="2058051" cy="372538"/>
              </a:xfrm>
              <a:prstGeom prst="rect">
                <a:avLst/>
              </a:prstGeom>
              <a:blipFill>
                <a:blip r:embed="rId6"/>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14827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err="1"/>
              <a:t>Contd</a:t>
            </a:r>
            <a:r>
              <a:rPr lang="en-US" sz="32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1" name="TextBox 10">
            <a:extLst>
              <a:ext uri="{FF2B5EF4-FFF2-40B4-BE49-F238E27FC236}">
                <a16:creationId xmlns:a16="http://schemas.microsoft.com/office/drawing/2014/main" id="{5B28BEDA-18EA-4D70-8014-CEAB4693AC6D}"/>
              </a:ext>
            </a:extLst>
          </p:cNvPr>
          <p:cNvSpPr txBox="1"/>
          <p:nvPr/>
        </p:nvSpPr>
        <p:spPr>
          <a:xfrm>
            <a:off x="457199" y="1020528"/>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Thus,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E65D5D-8086-43C6-9175-7A46FC65C276}"/>
                  </a:ext>
                </a:extLst>
              </p:cNvPr>
              <p:cNvSpPr txBox="1"/>
              <p:nvPr/>
            </p:nvSpPr>
            <p:spPr>
              <a:xfrm>
                <a:off x="457199" y="1633711"/>
                <a:ext cx="6553200" cy="81432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𝑆</m:t>
                          </m:r>
                        </m:e>
                        <m:sub>
                          <m:r>
                            <a:rPr lang="en-US" sz="2000">
                              <a:latin typeface="Cambria Math" panose="02040503050406030204" pitchFamily="18" charset="0"/>
                              <a:ea typeface="Calibri" panose="020F0502020204030204" pitchFamily="34" charset="0"/>
                              <a:cs typeface="Times New Roman" panose="02020603050405020304" pitchFamily="18" charset="0"/>
                            </a:rPr>
                            <m:t>𝑌</m:t>
                          </m:r>
                          <m:r>
                            <a:rPr lang="en-US" sz="2000">
                              <a:latin typeface="Cambria Math" panose="02040503050406030204" pitchFamily="18" charset="0"/>
                              <a:ea typeface="Calibri" panose="020F0502020204030204" pitchFamily="34" charset="0"/>
                              <a:cs typeface="Times New Roman" panose="02020603050405020304" pitchFamily="18" charset="0"/>
                            </a:rPr>
                            <m:t>,</m:t>
                          </m:r>
                          <m:r>
                            <a:rPr lang="en-US" sz="2000">
                              <a:latin typeface="Cambria Math" panose="02040503050406030204" pitchFamily="18" charset="0"/>
                              <a:ea typeface="Calibri" panose="020F0502020204030204" pitchFamily="34" charset="0"/>
                              <a:cs typeface="Times New Roman" panose="02020603050405020304" pitchFamily="18" charset="0"/>
                            </a:rPr>
                            <m:t>𝐺𝑒𝑛</m:t>
                          </m:r>
                        </m:sub>
                      </m:sSub>
                      <m:r>
                        <a:rPr lang="en-US" sz="2000">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r>
                            <a:rPr lang="en-US" sz="2000">
                              <a:latin typeface="Cambria Math" panose="02040503050406030204" pitchFamily="18" charset="0"/>
                              <a:ea typeface="Calibri" panose="020F0502020204030204" pitchFamily="34" charset="0"/>
                              <a:cs typeface="Times New Roman" panose="02020603050405020304" pitchFamily="18" charset="0"/>
                            </a:rPr>
                            <m:t>𝑎𝑛</m:t>
                          </m:r>
                        </m:sub>
                      </m:sSub>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a:latin typeface="Cambria Math" panose="02040503050406030204" pitchFamily="18" charset="0"/>
                              <a:ea typeface="Calibri" panose="020F0502020204030204" pitchFamily="34" charset="0"/>
                              <a:cs typeface="Times New Roman" panose="02020603050405020304" pitchFamily="18" charset="0"/>
                            </a:rPr>
                            <m:t>𝐼</m:t>
                          </m:r>
                        </m:e>
                        <m:sub>
                          <m:r>
                            <a:rPr lang="en-US" sz="2000">
                              <a:latin typeface="Cambria Math" panose="02040503050406030204" pitchFamily="18" charset="0"/>
                              <a:ea typeface="Calibri" panose="020F0502020204030204" pitchFamily="34" charset="0"/>
                              <a:cs typeface="Times New Roman" panose="02020603050405020304" pitchFamily="18" charset="0"/>
                            </a:rPr>
                            <m:t>𝑎</m:t>
                          </m:r>
                        </m:sub>
                        <m:sup>
                          <m:r>
                            <a:rPr lang="en-US" sz="2000">
                              <a:latin typeface="Cambria Math" panose="02040503050406030204" pitchFamily="18" charset="0"/>
                              <a:ea typeface="Calibri" panose="020F0502020204030204" pitchFamily="34" charset="0"/>
                              <a:cs typeface="Times New Roman" panose="02020603050405020304" pitchFamily="18" charset="0"/>
                            </a:rPr>
                            <m:t>∗</m:t>
                          </m:r>
                        </m:sup>
                      </m:sSubSup>
                      <m:r>
                        <a:rPr lang="en-US" sz="2000">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r>
                            <a:rPr lang="en-US" sz="2000">
                              <a:latin typeface="Cambria Math" panose="02040503050406030204" pitchFamily="18" charset="0"/>
                              <a:ea typeface="Calibri" panose="020F0502020204030204" pitchFamily="34" charset="0"/>
                              <a:cs typeface="Times New Roman" panose="02020603050405020304" pitchFamily="18" charset="0"/>
                            </a:rPr>
                            <m:t>𝑎𝑛</m:t>
                          </m:r>
                        </m:sub>
                      </m:sSub>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r>
                                        <a:rPr lang="en-US" sz="2000">
                                          <a:latin typeface="Cambria Math" panose="02040503050406030204" pitchFamily="18" charset="0"/>
                                          <a:ea typeface="Calibri" panose="020F0502020204030204" pitchFamily="34" charset="0"/>
                                          <a:cs typeface="Times New Roman" panose="02020603050405020304" pitchFamily="18" charset="0"/>
                                        </a:rPr>
                                        <m:t>𝑎𝑛</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a:latin typeface="Cambria Math" panose="02040503050406030204" pitchFamily="18" charset="0"/>
                                              <a:ea typeface="Calibri" panose="020F0502020204030204" pitchFamily="34" charset="0"/>
                                              <a:cs typeface="Times New Roman" panose="02020603050405020304" pitchFamily="18" charset="0"/>
                                            </a:rPr>
                                            <m:t>𝑎</m:t>
                                          </m:r>
                                        </m:e>
                                        <m:sup>
                                          <m:r>
                                            <a:rPr lang="en-US" sz="2000">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a:latin typeface="Cambria Math" panose="02040503050406030204" pitchFamily="18" charset="0"/>
                                              <a:ea typeface="Calibri" panose="020F0502020204030204" pitchFamily="34" charset="0"/>
                                              <a:cs typeface="Times New Roman" panose="02020603050405020304" pitchFamily="18" charset="0"/>
                                            </a:rPr>
                                            <m:t>𝑛</m:t>
                                          </m:r>
                                        </m:e>
                                        <m:sup>
                                          <m:r>
                                            <a:rPr lang="en-US" sz="2000">
                                              <a:latin typeface="Cambria Math" panose="02040503050406030204" pitchFamily="18" charset="0"/>
                                              <a:ea typeface="Calibri" panose="020F0502020204030204" pitchFamily="34" charset="0"/>
                                              <a:cs typeface="Times New Roman" panose="02020603050405020304" pitchFamily="18" charset="0"/>
                                            </a:rPr>
                                            <m:t>′</m:t>
                                          </m:r>
                                        </m:sup>
                                      </m:sSup>
                                    </m:sub>
                                  </m:sSub>
                                </m:num>
                                <m:den>
                                  <m:r>
                                    <a:rPr lang="en-US" sz="2000">
                                      <a:latin typeface="Cambria Math" panose="02040503050406030204" pitchFamily="18" charset="0"/>
                                      <a:ea typeface="Calibri" panose="020F0502020204030204" pitchFamily="34" charset="0"/>
                                      <a:cs typeface="Times New Roman" panose="02020603050405020304" pitchFamily="18" charset="0"/>
                                    </a:rPr>
                                    <m:t>𝑗</m:t>
                                  </m:r>
                                  <m:r>
                                    <a:rPr lang="en-US" sz="2000">
                                      <a:latin typeface="Cambria Math" panose="02040503050406030204" pitchFamily="18" charset="0"/>
                                      <a:ea typeface="Calibri" panose="020F0502020204030204" pitchFamily="34" charset="0"/>
                                      <a:cs typeface="Times New Roman" panose="02020603050405020304" pitchFamily="18" charset="0"/>
                                    </a:rPr>
                                    <m:t>0.1</m:t>
                                  </m:r>
                                </m:den>
                              </m:f>
                            </m:e>
                          </m:d>
                        </m:e>
                        <m:sup>
                          <m:r>
                            <a:rPr lang="en-US" sz="2000">
                              <a:latin typeface="Cambria Math" panose="02040503050406030204" pitchFamily="18" charset="0"/>
                              <a:ea typeface="Calibri" panose="020F0502020204030204" pitchFamily="34" charset="0"/>
                              <a:cs typeface="Times New Roman" panose="02020603050405020304" pitchFamily="18" charset="0"/>
                            </a:rPr>
                            <m:t>∗</m:t>
                          </m:r>
                        </m:sup>
                      </m:sSup>
                      <m:r>
                        <a:rPr lang="en-US" sz="2000">
                          <a:latin typeface="Cambria Math" panose="02040503050406030204" pitchFamily="18" charset="0"/>
                          <a:ea typeface="Calibri" panose="020F0502020204030204" pitchFamily="34" charset="0"/>
                          <a:cs typeface="Times New Roman" panose="02020603050405020304" pitchFamily="18" charset="0"/>
                        </a:rPr>
                        <m:t>=5.1+</m:t>
                      </m:r>
                      <m:r>
                        <a:rPr lang="en-US" sz="2000">
                          <a:latin typeface="Cambria Math" panose="02040503050406030204" pitchFamily="18" charset="0"/>
                          <a:ea typeface="Calibri" panose="020F0502020204030204" pitchFamily="34" charset="0"/>
                          <a:cs typeface="Times New Roman" panose="02020603050405020304" pitchFamily="18" charset="0"/>
                        </a:rPr>
                        <m:t>𝑗</m:t>
                      </m:r>
                      <m:r>
                        <a:rPr lang="en-US" sz="2000">
                          <a:latin typeface="Cambria Math" panose="02040503050406030204" pitchFamily="18" charset="0"/>
                          <a:ea typeface="Calibri" panose="020F0502020204030204" pitchFamily="34" charset="0"/>
                          <a:cs typeface="Times New Roman" panose="02020603050405020304" pitchFamily="18" charset="0"/>
                        </a:rPr>
                        <m:t>3.5</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VA</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3E65D5D-8086-43C6-9175-7A46FC65C276}"/>
                  </a:ext>
                </a:extLst>
              </p:cNvPr>
              <p:cNvSpPr txBox="1">
                <a:spLocks noRot="1" noChangeAspect="1" noMove="1" noResize="1" noEditPoints="1" noAdjustHandles="1" noChangeArrowheads="1" noChangeShapeType="1" noTextEdit="1"/>
              </p:cNvSpPr>
              <p:nvPr/>
            </p:nvSpPr>
            <p:spPr>
              <a:xfrm>
                <a:off x="457199" y="1633711"/>
                <a:ext cx="6553200" cy="8143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2E0EBA-0650-4FEB-8CEE-FA89D8BA8E3D}"/>
                  </a:ext>
                </a:extLst>
              </p:cNvPr>
              <p:cNvSpPr txBox="1"/>
              <p:nvPr/>
            </p:nvSpPr>
            <p:spPr>
              <a:xfrm>
                <a:off x="457199" y="2523879"/>
                <a:ext cx="7277099" cy="81432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𝑆</m:t>
                          </m:r>
                        </m:e>
                        <m:sub>
                          <m:r>
                            <m:rPr>
                              <m:sty m:val="p"/>
                            </m:rPr>
                            <a:rPr lang="en-US" sz="2000" i="0">
                              <a:solidFill>
                                <a:schemeClr val="tx1"/>
                              </a:solidFill>
                              <a:latin typeface="Cambria Math" panose="02040503050406030204" pitchFamily="18" charset="0"/>
                            </a:rPr>
                            <m:t>Δ</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𝐺𝑒𝑛</m:t>
                          </m:r>
                        </m:sub>
                      </m:sSub>
                      <m:r>
                        <a:rPr lang="en-US" sz="2000" i="0">
                          <a:solidFill>
                            <a:schemeClr val="tx1"/>
                          </a:solidFill>
                          <a:latin typeface="Cambria Math" panose="02040503050406030204" pitchFamily="18" charset="0"/>
                        </a:rPr>
                        <m:t>=3</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𝐼</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ub>
                        <m:sup>
                          <m:r>
                            <a:rPr lang="en-US" sz="2000" i="0">
                              <a:solidFill>
                                <a:schemeClr val="tx1"/>
                              </a:solidFill>
                              <a:latin typeface="Cambria Math" panose="02040503050406030204" pitchFamily="18" charset="0"/>
                            </a:rPr>
                            <m:t>∗</m:t>
                          </m:r>
                        </m:sup>
                      </m:sSubSup>
                      <m:r>
                        <a:rPr lang="en-US" sz="2000" i="0">
                          <a:solidFill>
                            <a:schemeClr val="tx1"/>
                          </a:solidFill>
                          <a:latin typeface="Cambria Math" panose="02040503050406030204" pitchFamily="18" charset="0"/>
                        </a:rPr>
                        <m:t>=3</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r>
                                    <a:rPr lang="en-US" sz="2000" i="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𝑎</m:t>
                                          </m:r>
                                        </m:e>
                                        <m:sup>
                                          <m:r>
                                            <a:rPr lang="en-US" sz="2000" i="0">
                                              <a:solidFill>
                                                <a:schemeClr val="tx1"/>
                                              </a:solidFill>
                                              <a:latin typeface="Cambria Math" panose="02040503050406030204" pitchFamily="18" charset="0"/>
                                            </a:rPr>
                                            <m:t>′</m:t>
                                          </m:r>
                                        </m:sup>
                                      </m:sSup>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0">
                                              <a:solidFill>
                                                <a:schemeClr val="tx1"/>
                                              </a:solidFill>
                                              <a:latin typeface="Cambria Math" panose="02040503050406030204" pitchFamily="18" charset="0"/>
                                            </a:rPr>
                                            <m:t>′</m:t>
                                          </m:r>
                                        </m:sup>
                                      </m:sSup>
                                    </m:sub>
                                  </m:sSub>
                                </m:num>
                                <m:den>
                                  <m:r>
                                    <a:rPr lang="en-US" sz="2000" i="1">
                                      <a:solidFill>
                                        <a:schemeClr val="tx1"/>
                                      </a:solidFill>
                                      <a:latin typeface="Cambria Math" panose="02040503050406030204" pitchFamily="18" charset="0"/>
                                    </a:rPr>
                                    <m:t>𝑗</m:t>
                                  </m:r>
                                  <m:r>
                                    <a:rPr lang="en-US" sz="2000" i="0">
                                      <a:solidFill>
                                        <a:schemeClr val="tx1"/>
                                      </a:solidFill>
                                      <a:latin typeface="Cambria Math" panose="02040503050406030204" pitchFamily="18" charset="0"/>
                                    </a:rPr>
                                    <m:t>0.1</m:t>
                                  </m:r>
                                </m:den>
                              </m:f>
                            </m:e>
                          </m:d>
                        </m:e>
                        <m:sup>
                          <m:r>
                            <a:rPr lang="en-US" sz="2000" i="0">
                              <a:solidFill>
                                <a:schemeClr val="tx1"/>
                              </a:solidFill>
                              <a:latin typeface="Cambria Math" panose="02040503050406030204" pitchFamily="18" charset="0"/>
                            </a:rPr>
                            <m:t>∗</m:t>
                          </m:r>
                        </m:sup>
                      </m:sSup>
                      <m:r>
                        <a:rPr lang="en-US" sz="2000" i="0">
                          <a:solidFill>
                            <a:schemeClr val="tx1"/>
                          </a:solidFill>
                          <a:latin typeface="Cambria Math" panose="02040503050406030204" pitchFamily="18" charset="0"/>
                        </a:rPr>
                        <m:t>=−5.1−</m:t>
                      </m:r>
                      <m:r>
                        <a:rPr lang="en-US" sz="2000" i="1">
                          <a:solidFill>
                            <a:schemeClr val="tx1"/>
                          </a:solidFill>
                          <a:latin typeface="Cambria Math" panose="02040503050406030204" pitchFamily="18" charset="0"/>
                        </a:rPr>
                        <m:t>𝑗</m:t>
                      </m:r>
                      <m:r>
                        <a:rPr lang="en-US" sz="2000" i="0">
                          <a:solidFill>
                            <a:schemeClr val="tx1"/>
                          </a:solidFill>
                          <a:latin typeface="Cambria Math" panose="02040503050406030204" pitchFamily="18" charset="0"/>
                        </a:rPr>
                        <m:t>4.7</m:t>
                      </m:r>
                      <m:r>
                        <m:rPr>
                          <m:sty m:val="p"/>
                        </m:rPr>
                        <a:rPr lang="en-US" sz="2000" i="0">
                          <a:solidFill>
                            <a:schemeClr val="tx1"/>
                          </a:solidFill>
                          <a:latin typeface="Cambria Math" panose="02040503050406030204" pitchFamily="18" charset="0"/>
                        </a:rPr>
                        <m:t>VA</m:t>
                      </m:r>
                    </m:oMath>
                  </m:oMathPara>
                </a14:m>
                <a:endParaRPr lang="en-US" sz="2000" dirty="0">
                  <a:solidFill>
                    <a:schemeClr val="tx1"/>
                  </a:solidFill>
                </a:endParaRPr>
              </a:p>
            </p:txBody>
          </p:sp>
        </mc:Choice>
        <mc:Fallback xmlns="">
          <p:sp>
            <p:nvSpPr>
              <p:cNvPr id="14" name="TextBox 13">
                <a:extLst>
                  <a:ext uri="{FF2B5EF4-FFF2-40B4-BE49-F238E27FC236}">
                    <a16:creationId xmlns:a16="http://schemas.microsoft.com/office/drawing/2014/main" id="{342E0EBA-0650-4FEB-8CEE-FA89D8BA8E3D}"/>
                  </a:ext>
                </a:extLst>
              </p:cNvPr>
              <p:cNvSpPr txBox="1">
                <a:spLocks noRot="1" noChangeAspect="1" noMove="1" noResize="1" noEditPoints="1" noAdjustHandles="1" noChangeArrowheads="1" noChangeShapeType="1" noTextEdit="1"/>
              </p:cNvSpPr>
              <p:nvPr/>
            </p:nvSpPr>
            <p:spPr>
              <a:xfrm>
                <a:off x="457199" y="2523879"/>
                <a:ext cx="7277099" cy="8143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AB890E8-38A7-4222-A72F-3824E6EB7C23}"/>
                  </a:ext>
                </a:extLst>
              </p:cNvPr>
              <p:cNvSpPr txBox="1"/>
              <p:nvPr/>
            </p:nvSpPr>
            <p:spPr>
              <a:xfrm>
                <a:off x="457199" y="3828843"/>
                <a:ext cx="8128002" cy="1015663"/>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Note that we calculate the complex power in the transformed circuit. Since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source and its transformed Y source are equivalent, their complex power is the same.</a:t>
                </a:r>
              </a:p>
            </p:txBody>
          </p:sp>
        </mc:Choice>
        <mc:Fallback xmlns="">
          <p:sp>
            <p:nvSpPr>
              <p:cNvPr id="13" name="TextBox 12">
                <a:extLst>
                  <a:ext uri="{FF2B5EF4-FFF2-40B4-BE49-F238E27FC236}">
                    <a16:creationId xmlns:a16="http://schemas.microsoft.com/office/drawing/2014/main" id="{3AB890E8-38A7-4222-A72F-3824E6EB7C23}"/>
                  </a:ext>
                </a:extLst>
              </p:cNvPr>
              <p:cNvSpPr txBox="1">
                <a:spLocks noRot="1" noChangeAspect="1" noMove="1" noResize="1" noEditPoints="1" noAdjustHandles="1" noChangeArrowheads="1" noChangeShapeType="1" noTextEdit="1"/>
              </p:cNvSpPr>
              <p:nvPr/>
            </p:nvSpPr>
            <p:spPr>
              <a:xfrm>
                <a:off x="457199" y="3828843"/>
                <a:ext cx="8128002" cy="1015663"/>
              </a:xfrm>
              <a:prstGeom prst="rect">
                <a:avLst/>
              </a:prstGeom>
              <a:blipFill>
                <a:blip r:embed="rId4"/>
                <a:stretch>
                  <a:fillRect l="-750" t="-2994" r="-750" b="-9581"/>
                </a:stretch>
              </a:blipFill>
            </p:spPr>
            <p:txBody>
              <a:bodyPr/>
              <a:lstStyle/>
              <a:p>
                <a:r>
                  <a:rPr lang="en-US">
                    <a:noFill/>
                  </a:rPr>
                  <a:t> </a:t>
                </a:r>
              </a:p>
            </p:txBody>
          </p:sp>
        </mc:Fallback>
      </mc:AlternateContent>
    </p:spTree>
    <p:extLst>
      <p:ext uri="{BB962C8B-B14F-4D97-AF65-F5344CB8AC3E}">
        <p14:creationId xmlns:p14="http://schemas.microsoft.com/office/powerpoint/2010/main" val="572685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457199" y="1295125"/>
                <a:ext cx="8229601" cy="3698705"/>
              </a:xfrm>
              <a:prstGeom prst="rect">
                <a:avLst/>
              </a:prstGeom>
              <a:noFill/>
            </p:spPr>
            <p:txBody>
              <a:bodyPr wrap="square">
                <a:sp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Assume a 3-phase, </a:t>
                </a:r>
                <a14:m>
                  <m:oMath xmlns:m="http://schemas.openxmlformats.org/officeDocument/2006/math">
                    <m:r>
                      <m:rPr>
                        <m:sty m:val="p"/>
                      </m:rPr>
                      <a:rPr lang="en-US" sz="2000">
                        <a:solidFill>
                          <a:schemeClr val="tx1"/>
                        </a:solidFill>
                        <a:latin typeface="Cambria Math" panose="02040503050406030204" pitchFamily="18" charset="0"/>
                      </a:rPr>
                      <m:t>Δ</m:t>
                    </m:r>
                  </m:oMath>
                </a14:m>
                <a:r>
                  <a:rPr lang="en-US" sz="2000" dirty="0">
                    <a:solidFill>
                      <a:schemeClr val="tx1"/>
                    </a:solidFill>
                    <a:latin typeface="Times New Roman" panose="02020603050405020304" pitchFamily="18" charset="0"/>
                    <a:cs typeface="Times New Roman" panose="02020603050405020304" pitchFamily="18" charset="0"/>
                  </a:rPr>
                  <a:t>-connected generator with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𝑎𝑏</m:t>
                        </m:r>
                      </m:sub>
                    </m:sSub>
                    <m:r>
                      <a:rPr lang="en-US" sz="2000">
                        <a:solidFill>
                          <a:schemeClr val="tx1"/>
                        </a:solidFill>
                        <a:latin typeface="Cambria Math" panose="02040503050406030204" pitchFamily="18" charset="0"/>
                      </a:rPr>
                      <m:t>=2∠</m:t>
                    </m:r>
                    <m:sSup>
                      <m:sSupPr>
                        <m:ctrlPr>
                          <a:rPr lang="en-US" sz="2000" i="1">
                            <a:solidFill>
                              <a:schemeClr val="tx1"/>
                            </a:solidFill>
                            <a:latin typeface="Cambria Math" panose="02040503050406030204" pitchFamily="18" charset="0"/>
                          </a:rPr>
                        </m:ctrlPr>
                      </m:sSupPr>
                      <m:e>
                        <m:r>
                          <a:rPr lang="en-US" sz="2000">
                            <a:solidFill>
                              <a:schemeClr val="tx1"/>
                            </a:solidFill>
                            <a:latin typeface="Cambria Math" panose="02040503050406030204" pitchFamily="18" charset="0"/>
                          </a:rPr>
                          <m:t>0</m:t>
                        </m:r>
                      </m:e>
                      <m:sup>
                        <m:r>
                          <a:rPr lang="en-US" sz="2000">
                            <a:solidFill>
                              <a:schemeClr val="tx1"/>
                            </a:solidFill>
                            <a:latin typeface="Cambria Math" panose="02040503050406030204" pitchFamily="18" charset="0"/>
                          </a:rPr>
                          <m:t>∘</m:t>
                        </m:r>
                      </m:sup>
                    </m:sSup>
                  </m:oMath>
                </a14:m>
                <a:r>
                  <a:rPr lang="en-US" sz="2000" dirty="0">
                    <a:solidFill>
                      <a:schemeClr val="tx1"/>
                    </a:solidFill>
                    <a:latin typeface="Times New Roman" panose="02020603050405020304" pitchFamily="18" charset="0"/>
                    <a:cs typeface="Times New Roman" panose="02020603050405020304" pitchFamily="18" charset="0"/>
                  </a:rPr>
                  <a:t> volts supplies a </a:t>
                </a:r>
                <a14:m>
                  <m:oMath xmlns:m="http://schemas.openxmlformats.org/officeDocument/2006/math">
                    <m:r>
                      <m:rPr>
                        <m:sty m:val="p"/>
                      </m:rPr>
                      <a:rPr lang="en-US" sz="2000">
                        <a:solidFill>
                          <a:schemeClr val="tx1"/>
                        </a:solidFill>
                        <a:latin typeface="Cambria Math" panose="02040503050406030204" pitchFamily="18" charset="0"/>
                      </a:rPr>
                      <m:t>Δ</m:t>
                    </m:r>
                  </m:oMath>
                </a14:m>
                <a:r>
                  <a:rPr lang="en-US" sz="2000" dirty="0">
                    <a:solidFill>
                      <a:schemeClr val="tx1"/>
                    </a:solidFill>
                    <a:latin typeface="Times New Roman" panose="02020603050405020304" pitchFamily="18" charset="0"/>
                    <a:cs typeface="Times New Roman" panose="02020603050405020304" pitchFamily="18" charset="0"/>
                  </a:rPr>
                  <a:t>-connected load with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m:rPr>
                            <m:sty m:val="p"/>
                          </m:rPr>
                          <a:rPr lang="en-US" sz="2000">
                            <a:solidFill>
                              <a:schemeClr val="tx1"/>
                            </a:solidFill>
                            <a:latin typeface="Cambria Math" panose="02040503050406030204" pitchFamily="18" charset="0"/>
                          </a:rPr>
                          <m:t>Δ</m:t>
                        </m:r>
                      </m:sub>
                    </m:sSub>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3</m:t>
                    </m:r>
                    <m:r>
                      <a:rPr lang="en-US" sz="2000" i="1">
                        <a:solidFill>
                          <a:schemeClr val="tx1"/>
                        </a:solidFill>
                        <a:latin typeface="Cambria Math" panose="02040503050406030204" pitchFamily="18" charset="0"/>
                      </a:rPr>
                      <m:t>𝑗</m:t>
                    </m:r>
                    <m:r>
                      <m:rPr>
                        <m:sty m:val="p"/>
                      </m:rPr>
                      <a:rPr lang="en-US" sz="2000">
                        <a:solidFill>
                          <a:schemeClr val="tx1"/>
                        </a:solidFill>
                        <a:latin typeface="Cambria Math" panose="02040503050406030204" pitchFamily="18" charset="0"/>
                      </a:rPr>
                      <m:t>Ω</m:t>
                    </m:r>
                  </m:oMath>
                </a14:m>
                <a:r>
                  <a:rPr lang="en-US" sz="2000" dirty="0">
                    <a:solidFill>
                      <a:schemeClr val="tx1"/>
                    </a:solidFill>
                    <a:latin typeface="Times New Roman" panose="02020603050405020304" pitchFamily="18" charset="0"/>
                    <a:cs typeface="Times New Roman" panose="02020603050405020304" pitchFamily="18" charset="0"/>
                  </a:rPr>
                  <a:t> through a transmission line with impedance of </a:t>
                </a:r>
                <a14:m>
                  <m:oMath xmlns:m="http://schemas.openxmlformats.org/officeDocument/2006/math">
                    <m:r>
                      <a:rPr lang="en-US" sz="2000">
                        <a:solidFill>
                          <a:schemeClr val="tx1"/>
                        </a:solidFill>
                        <a:latin typeface="Cambria Math" panose="02040503050406030204" pitchFamily="18" charset="0"/>
                      </a:rPr>
                      <m:t>0.1</m:t>
                    </m:r>
                    <m:r>
                      <a:rPr lang="en-US" sz="2000" i="1">
                        <a:solidFill>
                          <a:schemeClr val="tx1"/>
                        </a:solidFill>
                        <a:latin typeface="Cambria Math" panose="02040503050406030204" pitchFamily="18" charset="0"/>
                      </a:rPr>
                      <m:t>𝑗</m:t>
                    </m:r>
                    <m:r>
                      <m:rPr>
                        <m:sty m:val="p"/>
                      </m:rPr>
                      <a:rPr lang="en-US" sz="2000">
                        <a:solidFill>
                          <a:schemeClr val="tx1"/>
                        </a:solidFill>
                        <a:latin typeface="Cambria Math" panose="02040503050406030204" pitchFamily="18" charset="0"/>
                      </a:rPr>
                      <m:t>Ω</m:t>
                    </m:r>
                  </m:oMath>
                </a14:m>
                <a:r>
                  <a:rPr lang="en-US" sz="2000" dirty="0">
                    <a:solidFill>
                      <a:schemeClr val="tx1"/>
                    </a:solidFill>
                    <a:latin typeface="Times New Roman" panose="02020603050405020304" pitchFamily="18" charset="0"/>
                    <a:cs typeface="Times New Roman" panose="02020603050405020304" pitchFamily="18" charset="0"/>
                  </a:rPr>
                  <a:t> per phase. The load is also connected to another Y-connected load with impedance of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m:rPr>
                            <m:nor/>
                          </m:rPr>
                          <a:rPr lang="en-US" sz="2000" i="1">
                            <a:solidFill>
                              <a:schemeClr val="tx1"/>
                            </a:solidFill>
                            <a:latin typeface="Times New Roman" panose="02020603050405020304" pitchFamily="18" charset="0"/>
                            <a:cs typeface="Times New Roman" panose="02020603050405020304" pitchFamily="18" charset="0"/>
                          </a:rPr>
                          <m:t>load</m:t>
                        </m:r>
                        <m:r>
                          <m:rPr>
                            <m:nor/>
                          </m:rPr>
                          <a:rPr lang="en-US" sz="2000" i="1">
                            <a:solidFill>
                              <a:schemeClr val="tx1"/>
                            </a:solidFill>
                            <a:latin typeface="Times New Roman" panose="02020603050405020304" pitchFamily="18" charset="0"/>
                            <a:cs typeface="Times New Roman" panose="02020603050405020304" pitchFamily="18" charset="0"/>
                          </a:rPr>
                          <m:t> </m:t>
                        </m:r>
                      </m:sub>
                    </m:sSub>
                  </m:oMath>
                </a14:m>
                <a:r>
                  <a:rPr lang="en-US" sz="2000" dirty="0">
                    <a:solidFill>
                      <a:schemeClr val="tx1"/>
                    </a:solidFill>
                    <a:latin typeface="Times New Roman" panose="02020603050405020304" pitchFamily="18" charset="0"/>
                    <a:cs typeface="Times New Roman" panose="02020603050405020304" pitchFamily="18" charset="0"/>
                  </a:rPr>
                  <a:t> through a second transmission line which has an impedance of </a:t>
                </a:r>
                <a14:m>
                  <m:oMath xmlns:m="http://schemas.openxmlformats.org/officeDocument/2006/math">
                    <m:r>
                      <a:rPr lang="en-US" sz="2000">
                        <a:solidFill>
                          <a:schemeClr val="tx1"/>
                        </a:solidFill>
                        <a:latin typeface="Cambria Math" panose="02040503050406030204" pitchFamily="18" charset="0"/>
                      </a:rPr>
                      <m:t>0.2</m:t>
                    </m:r>
                    <m:r>
                      <a:rPr lang="en-US" sz="2000" i="1">
                        <a:solidFill>
                          <a:schemeClr val="tx1"/>
                        </a:solidFill>
                        <a:latin typeface="Cambria Math" panose="02040503050406030204" pitchFamily="18" charset="0"/>
                      </a:rPr>
                      <m:t>𝑗</m:t>
                    </m:r>
                    <m:r>
                      <a:rPr lang="en-US" sz="2000" b="0" i="0" smtClean="0">
                        <a:solidFill>
                          <a:schemeClr val="tx1"/>
                        </a:solidFill>
                        <a:latin typeface="Cambria Math" panose="02040503050406030204" pitchFamily="18" charset="0"/>
                      </a:rPr>
                      <m:t> </m:t>
                    </m:r>
                    <m:r>
                      <m:rPr>
                        <m:sty m:val="p"/>
                      </m:rPr>
                      <a:rPr lang="en-US" sz="2000">
                        <a:solidFill>
                          <a:schemeClr val="tx1"/>
                        </a:solidFill>
                        <a:latin typeface="Cambria Math" panose="02040503050406030204" pitchFamily="18" charset="0"/>
                      </a:rPr>
                      <m:t>Ω</m:t>
                    </m:r>
                  </m:oMath>
                </a14:m>
                <a:r>
                  <a:rPr lang="en-US" sz="2000" dirty="0">
                    <a:solidFill>
                      <a:schemeClr val="tx1"/>
                    </a:solidFill>
                    <a:latin typeface="Times New Roman" panose="02020603050405020304" pitchFamily="18" charset="0"/>
                    <a:cs typeface="Times New Roman" panose="02020603050405020304" pitchFamily="18" charset="0"/>
                  </a:rPr>
                  <a:t> per phase.</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Calculate the complex power of the second load for two scenarios: </a:t>
                </a:r>
              </a:p>
              <a:p>
                <a:pPr algn="just"/>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m:rPr>
                            <m:nor/>
                          </m:rPr>
                          <a:rPr lang="en-US" sz="2000" i="1">
                            <a:solidFill>
                              <a:schemeClr val="tx1"/>
                            </a:solidFill>
                            <a:latin typeface="Times New Roman" panose="02020603050405020304" pitchFamily="18" charset="0"/>
                            <a:cs typeface="Times New Roman" panose="02020603050405020304" pitchFamily="18" charset="0"/>
                          </a:rPr>
                          <m:t>load</m:t>
                        </m:r>
                        <m:r>
                          <m:rPr>
                            <m:nor/>
                          </m:rPr>
                          <a:rPr lang="en-US" sz="2000" i="1">
                            <a:solidFill>
                              <a:schemeClr val="tx1"/>
                            </a:solidFill>
                            <a:latin typeface="Times New Roman" panose="02020603050405020304" pitchFamily="18" charset="0"/>
                            <a:cs typeface="Times New Roman" panose="02020603050405020304" pitchFamily="18" charset="0"/>
                          </a:rPr>
                          <m:t> </m:t>
                        </m:r>
                      </m:sub>
                    </m:sSub>
                    <m:r>
                      <a:rPr lang="en-US" sz="200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𝑗</m:t>
                    </m:r>
                    <m:r>
                      <m:rPr>
                        <m:sty m:val="p"/>
                      </m:rPr>
                      <a:rPr lang="en-US" sz="2000">
                        <a:solidFill>
                          <a:schemeClr val="tx1"/>
                        </a:solidFill>
                        <a:latin typeface="Cambria Math" panose="02040503050406030204" pitchFamily="18" charset="0"/>
                      </a:rPr>
                      <m:t>Ω</m:t>
                    </m:r>
                  </m:oMath>
                </a14:m>
                <a:r>
                  <a:rPr lang="en-US" sz="2000" dirty="0">
                    <a:solidFill>
                      <a:schemeClr val="tx1"/>
                    </a:solidFill>
                    <a:latin typeface="Times New Roman" panose="02020603050405020304" pitchFamily="18" charset="0"/>
                    <a:cs typeface="Times New Roman" panose="02020603050405020304" pitchFamily="18" charset="0"/>
                  </a:rPr>
                  <a:t> and </a:t>
                </a:r>
              </a:p>
              <a:p>
                <a:pPr algn="just"/>
                <a:r>
                  <a:rPr lang="en-US" sz="2000" dirty="0">
                    <a:solidFill>
                      <a:schemeClr val="tx1"/>
                    </a:solidFill>
                    <a:latin typeface="Times New Roman" panose="02020603050405020304" pitchFamily="18" charset="0"/>
                    <a:cs typeface="Times New Roman" panose="02020603050405020304" pitchFamily="18" charset="0"/>
                  </a:rPr>
                  <a:t>ii)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m:rPr>
                            <m:nor/>
                          </m:rPr>
                          <a:rPr lang="en-US" sz="2000" i="1">
                            <a:solidFill>
                              <a:schemeClr val="tx1"/>
                            </a:solidFill>
                            <a:latin typeface="Times New Roman" panose="02020603050405020304" pitchFamily="18" charset="0"/>
                            <a:cs typeface="Times New Roman" panose="02020603050405020304" pitchFamily="18" charset="0"/>
                          </a:rPr>
                          <m:t>load</m:t>
                        </m:r>
                        <m:r>
                          <m:rPr>
                            <m:nor/>
                          </m:rPr>
                          <a:rPr lang="en-US" sz="2000" i="1">
                            <a:solidFill>
                              <a:schemeClr val="tx1"/>
                            </a:solidFill>
                            <a:latin typeface="Times New Roman" panose="02020603050405020304" pitchFamily="18" charset="0"/>
                            <a:cs typeface="Times New Roman" panose="02020603050405020304" pitchFamily="18" charset="0"/>
                          </a:rPr>
                          <m:t> </m:t>
                        </m:r>
                      </m:sub>
                    </m:sSub>
                    <m:r>
                      <a:rPr lang="en-US" sz="2000">
                        <a:solidFill>
                          <a:schemeClr val="tx1"/>
                        </a:solidFill>
                        <a:latin typeface="Cambria Math" panose="02040503050406030204" pitchFamily="18" charset="0"/>
                      </a:rPr>
                      <m:t>=1+1</m:t>
                    </m:r>
                    <m:r>
                      <a:rPr lang="en-US" sz="2000" i="1">
                        <a:solidFill>
                          <a:schemeClr val="tx1"/>
                        </a:solidFill>
                        <a:latin typeface="Cambria Math" panose="02040503050406030204" pitchFamily="18" charset="0"/>
                      </a:rPr>
                      <m:t>𝑗</m:t>
                    </m:r>
                    <m:r>
                      <m:rPr>
                        <m:sty m:val="p"/>
                      </m:rPr>
                      <a:rPr lang="en-US" sz="2000">
                        <a:solidFill>
                          <a:schemeClr val="tx1"/>
                        </a:solidFill>
                        <a:latin typeface="Cambria Math" panose="02040503050406030204" pitchFamily="18" charset="0"/>
                      </a:rPr>
                      <m:t>Ω</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marR="0" algn="just">
                  <a:spcBef>
                    <a:spcPts val="0"/>
                  </a:spcBef>
                  <a:spcAft>
                    <a:spcPts val="12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buClr>
                    <a:srgbClr val="FF0000"/>
                  </a:buClr>
                  <a:tabLst>
                    <a:tab pos="457200" algn="l"/>
                  </a:tabLst>
                </a:pPr>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457199" y="1295125"/>
                <a:ext cx="8229601" cy="3698705"/>
              </a:xfrm>
              <a:prstGeom prst="rect">
                <a:avLst/>
              </a:prstGeom>
              <a:blipFill>
                <a:blip r:embed="rId2"/>
                <a:stretch>
                  <a:fillRect l="-741" t="-824" r="-741"/>
                </a:stretch>
              </a:blipFill>
            </p:spPr>
            <p:txBody>
              <a:bodyPr/>
              <a:lstStyle/>
              <a:p>
                <a:r>
                  <a:rPr lang="en-US">
                    <a:noFill/>
                  </a:rPr>
                  <a:t> </a:t>
                </a:r>
              </a:p>
            </p:txBody>
          </p:sp>
        </mc:Fallback>
      </mc:AlternateContent>
    </p:spTree>
    <p:extLst>
      <p:ext uri="{BB962C8B-B14F-4D97-AF65-F5344CB8AC3E}">
        <p14:creationId xmlns:p14="http://schemas.microsoft.com/office/powerpoint/2010/main" val="3931742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576195" y="4204695"/>
                <a:ext cx="8229601" cy="1367041"/>
              </a:xfrm>
              <a:prstGeom prst="rect">
                <a:avLst/>
              </a:prstGeom>
              <a:noFill/>
            </p:spPr>
            <p:txBody>
              <a:bodyPr wrap="square">
                <a:sp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Calculate the complex power of the second load for two scenarios: </a:t>
                </a:r>
              </a:p>
              <a:p>
                <a:pPr algn="just"/>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m:rPr>
                            <m:nor/>
                          </m:rPr>
                          <a:rPr lang="en-US" sz="2000" i="1">
                            <a:solidFill>
                              <a:schemeClr val="tx1"/>
                            </a:solidFill>
                            <a:latin typeface="Times New Roman" panose="02020603050405020304" pitchFamily="18" charset="0"/>
                            <a:cs typeface="Times New Roman" panose="02020603050405020304" pitchFamily="18" charset="0"/>
                          </a:rPr>
                          <m:t>load</m:t>
                        </m:r>
                        <m:r>
                          <m:rPr>
                            <m:nor/>
                          </m:rPr>
                          <a:rPr lang="en-US" sz="2000" i="1">
                            <a:solidFill>
                              <a:schemeClr val="tx1"/>
                            </a:solidFill>
                            <a:latin typeface="Times New Roman" panose="02020603050405020304" pitchFamily="18" charset="0"/>
                            <a:cs typeface="Times New Roman" panose="02020603050405020304" pitchFamily="18" charset="0"/>
                          </a:rPr>
                          <m:t> </m:t>
                        </m:r>
                      </m:sub>
                    </m:sSub>
                    <m:r>
                      <a:rPr lang="en-US" sz="200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𝑗</m:t>
                    </m:r>
                    <m:r>
                      <m:rPr>
                        <m:sty m:val="p"/>
                      </m:rPr>
                      <a:rPr lang="en-US" sz="2000">
                        <a:solidFill>
                          <a:schemeClr val="tx1"/>
                        </a:solidFill>
                        <a:latin typeface="Cambria Math" panose="02040503050406030204" pitchFamily="18" charset="0"/>
                      </a:rPr>
                      <m:t>Ω</m:t>
                    </m:r>
                  </m:oMath>
                </a14:m>
                <a:r>
                  <a:rPr lang="en-US" sz="2000" dirty="0">
                    <a:solidFill>
                      <a:schemeClr val="tx1"/>
                    </a:solidFill>
                    <a:latin typeface="Times New Roman" panose="02020603050405020304" pitchFamily="18" charset="0"/>
                    <a:cs typeface="Times New Roman" panose="02020603050405020304" pitchFamily="18" charset="0"/>
                  </a:rPr>
                  <a:t> and </a:t>
                </a:r>
              </a:p>
              <a:p>
                <a:pPr algn="just"/>
                <a:r>
                  <a:rPr lang="en-US" sz="2000" dirty="0">
                    <a:solidFill>
                      <a:schemeClr val="tx1"/>
                    </a:solidFill>
                    <a:latin typeface="Times New Roman" panose="02020603050405020304" pitchFamily="18" charset="0"/>
                    <a:cs typeface="Times New Roman" panose="02020603050405020304" pitchFamily="18" charset="0"/>
                  </a:rPr>
                  <a:t>ii)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m:rPr>
                            <m:nor/>
                          </m:rPr>
                          <a:rPr lang="en-US" sz="2000" i="1">
                            <a:solidFill>
                              <a:schemeClr val="tx1"/>
                            </a:solidFill>
                            <a:latin typeface="Times New Roman" panose="02020603050405020304" pitchFamily="18" charset="0"/>
                            <a:cs typeface="Times New Roman" panose="02020603050405020304" pitchFamily="18" charset="0"/>
                          </a:rPr>
                          <m:t>load</m:t>
                        </m:r>
                        <m:r>
                          <m:rPr>
                            <m:nor/>
                          </m:rPr>
                          <a:rPr lang="en-US" sz="2000" i="1">
                            <a:solidFill>
                              <a:schemeClr val="tx1"/>
                            </a:solidFill>
                            <a:latin typeface="Times New Roman" panose="02020603050405020304" pitchFamily="18" charset="0"/>
                            <a:cs typeface="Times New Roman" panose="02020603050405020304" pitchFamily="18" charset="0"/>
                          </a:rPr>
                          <m:t> </m:t>
                        </m:r>
                      </m:sub>
                    </m:sSub>
                    <m:r>
                      <a:rPr lang="en-US" sz="2000">
                        <a:solidFill>
                          <a:schemeClr val="tx1"/>
                        </a:solidFill>
                        <a:latin typeface="Cambria Math" panose="02040503050406030204" pitchFamily="18" charset="0"/>
                      </a:rPr>
                      <m:t>=1+1</m:t>
                    </m:r>
                    <m:r>
                      <a:rPr lang="en-US" sz="2000" i="1">
                        <a:solidFill>
                          <a:schemeClr val="tx1"/>
                        </a:solidFill>
                        <a:latin typeface="Cambria Math" panose="02040503050406030204" pitchFamily="18" charset="0"/>
                      </a:rPr>
                      <m:t>𝑗</m:t>
                    </m:r>
                    <m:r>
                      <m:rPr>
                        <m:sty m:val="p"/>
                      </m:rPr>
                      <a:rPr lang="en-US" sz="2000">
                        <a:solidFill>
                          <a:schemeClr val="tx1"/>
                        </a:solidFill>
                        <a:latin typeface="Cambria Math" panose="02040503050406030204" pitchFamily="18" charset="0"/>
                      </a:rPr>
                      <m:t>Ω</m:t>
                    </m:r>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buClr>
                    <a:srgbClr val="FF0000"/>
                  </a:buClr>
                  <a:tabLst>
                    <a:tab pos="457200" algn="l"/>
                  </a:tabLst>
                </a:pPr>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576195" y="4204695"/>
                <a:ext cx="8229601" cy="1367041"/>
              </a:xfrm>
              <a:prstGeom prst="rect">
                <a:avLst/>
              </a:prstGeom>
              <a:blipFill>
                <a:blip r:embed="rId2"/>
                <a:stretch>
                  <a:fillRect l="-815" t="-267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7E643B2-7AF2-4BF8-82F2-2E2550FB9D0C}"/>
              </a:ext>
            </a:extLst>
          </p:cNvPr>
          <p:cNvPicPr>
            <a:picLocks noChangeAspect="1"/>
          </p:cNvPicPr>
          <p:nvPr/>
        </p:nvPicPr>
        <p:blipFill>
          <a:blip r:embed="rId3"/>
          <a:stretch>
            <a:fillRect/>
          </a:stretch>
        </p:blipFill>
        <p:spPr>
          <a:xfrm>
            <a:off x="884305" y="1174386"/>
            <a:ext cx="7167496" cy="2876081"/>
          </a:xfrm>
          <a:prstGeom prst="rect">
            <a:avLst/>
          </a:prstGeom>
        </p:spPr>
      </p:pic>
    </p:spTree>
    <p:extLst>
      <p:ext uri="{BB962C8B-B14F-4D97-AF65-F5344CB8AC3E}">
        <p14:creationId xmlns:p14="http://schemas.microsoft.com/office/powerpoint/2010/main" val="2605076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66A76-4A5C-4812-9E4D-C4D77B6DC022}"/>
                  </a:ext>
                </a:extLst>
              </p:cNvPr>
              <p:cNvSpPr txBox="1"/>
              <p:nvPr/>
            </p:nvSpPr>
            <p:spPr>
              <a:xfrm>
                <a:off x="576195" y="4618257"/>
                <a:ext cx="8229601" cy="861774"/>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First, convert the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 and sources to their equivalent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 and sources.</a:t>
                </a:r>
              </a:p>
              <a:p>
                <a:pPr algn="just">
                  <a:spcAft>
                    <a:spcPts val="1200"/>
                  </a:spcAft>
                  <a:buClr>
                    <a:srgbClr val="FF0000"/>
                  </a:buClr>
                  <a:tabLst>
                    <a:tab pos="457200" algn="l"/>
                  </a:tabLst>
                </a:pPr>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3366A76-4A5C-4812-9E4D-C4D77B6DC022}"/>
                  </a:ext>
                </a:extLst>
              </p:cNvPr>
              <p:cNvSpPr txBox="1">
                <a:spLocks noRot="1" noChangeAspect="1" noMove="1" noResize="1" noEditPoints="1" noAdjustHandles="1" noChangeArrowheads="1" noChangeShapeType="1" noTextEdit="1"/>
              </p:cNvSpPr>
              <p:nvPr/>
            </p:nvSpPr>
            <p:spPr>
              <a:xfrm>
                <a:off x="576195" y="4618257"/>
                <a:ext cx="8229601" cy="861774"/>
              </a:xfrm>
              <a:prstGeom prst="rect">
                <a:avLst/>
              </a:prstGeom>
              <a:blipFill>
                <a:blip r:embed="rId2"/>
                <a:stretch>
                  <a:fillRect l="-815" t="-425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C194EB2-AB39-4774-99D0-E8EAB537BC81}"/>
              </a:ext>
            </a:extLst>
          </p:cNvPr>
          <p:cNvPicPr>
            <a:picLocks noChangeAspect="1"/>
          </p:cNvPicPr>
          <p:nvPr/>
        </p:nvPicPr>
        <p:blipFill>
          <a:blip r:embed="rId3"/>
          <a:stretch>
            <a:fillRect/>
          </a:stretch>
        </p:blipFill>
        <p:spPr>
          <a:xfrm>
            <a:off x="854902" y="960292"/>
            <a:ext cx="7434196" cy="3153664"/>
          </a:xfrm>
          <a:prstGeom prst="rect">
            <a:avLst/>
          </a:prstGeom>
        </p:spPr>
      </p:pic>
    </p:spTree>
    <p:extLst>
      <p:ext uri="{BB962C8B-B14F-4D97-AF65-F5344CB8AC3E}">
        <p14:creationId xmlns:p14="http://schemas.microsoft.com/office/powerpoint/2010/main" val="403067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24" name="TextBox 23">
            <a:extLst>
              <a:ext uri="{FF2B5EF4-FFF2-40B4-BE49-F238E27FC236}">
                <a16:creationId xmlns:a16="http://schemas.microsoft.com/office/drawing/2014/main" id="{E3366A76-4A5C-4812-9E4D-C4D77B6DC022}"/>
              </a:ext>
            </a:extLst>
          </p:cNvPr>
          <p:cNvSpPr txBox="1"/>
          <p:nvPr/>
        </p:nvSpPr>
        <p:spPr>
          <a:xfrm>
            <a:off x="554796" y="4581855"/>
            <a:ext cx="7882005" cy="1015663"/>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Since all neutral points are at the same potential, we may assume a line between them to better illustrate phase a.</a:t>
            </a:r>
          </a:p>
          <a:p>
            <a:pPr algn="just">
              <a:spcAft>
                <a:spcPts val="1200"/>
              </a:spcAft>
              <a:buClr>
                <a:srgbClr val="FF0000"/>
              </a:buClr>
              <a:tabLst>
                <a:tab pos="457200" algn="l"/>
              </a:tabLst>
            </a:pP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287AD66-016A-4DB2-B774-C053C01FEE37}"/>
              </a:ext>
            </a:extLst>
          </p:cNvPr>
          <p:cNvPicPr>
            <a:picLocks noChangeAspect="1"/>
          </p:cNvPicPr>
          <p:nvPr/>
        </p:nvPicPr>
        <p:blipFill>
          <a:blip r:embed="rId2"/>
          <a:stretch>
            <a:fillRect/>
          </a:stretch>
        </p:blipFill>
        <p:spPr>
          <a:xfrm>
            <a:off x="419099" y="963697"/>
            <a:ext cx="8153400" cy="3240998"/>
          </a:xfrm>
          <a:prstGeom prst="rect">
            <a:avLst/>
          </a:prstGeom>
        </p:spPr>
      </p:pic>
    </p:spTree>
    <p:extLst>
      <p:ext uri="{BB962C8B-B14F-4D97-AF65-F5344CB8AC3E}">
        <p14:creationId xmlns:p14="http://schemas.microsoft.com/office/powerpoint/2010/main" val="30059162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10" name="TextBox 9">
            <a:extLst>
              <a:ext uri="{FF2B5EF4-FFF2-40B4-BE49-F238E27FC236}">
                <a16:creationId xmlns:a16="http://schemas.microsoft.com/office/drawing/2014/main" id="{83699214-2FA5-4D01-98BA-57C99FD1648F}"/>
              </a:ext>
            </a:extLst>
          </p:cNvPr>
          <p:cNvSpPr txBox="1"/>
          <p:nvPr/>
        </p:nvSpPr>
        <p:spPr>
          <a:xfrm>
            <a:off x="457199" y="3978681"/>
            <a:ext cx="7920038"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draw phase a and solve the circuit by writing KCL at 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E9D84BE-0E78-49BD-B281-36FF472544DF}"/>
                  </a:ext>
                </a:extLst>
              </p:cNvPr>
              <p:cNvSpPr txBox="1"/>
              <p:nvPr/>
            </p:nvSpPr>
            <p:spPr>
              <a:xfrm>
                <a:off x="1511299" y="4616188"/>
                <a:ext cx="6726237" cy="101014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𝑉</m:t>
                              </m:r>
                            </m:e>
                            <m:sub>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𝑎</m:t>
                                  </m:r>
                                </m:e>
                                <m:sup>
                                  <m:r>
                                    <a:rPr lang="en-US" sz="2000" i="0">
                                      <a:latin typeface="Cambria Math" panose="02040503050406030204" pitchFamily="18" charset="0"/>
                                    </a:rPr>
                                    <m:t>′</m:t>
                                  </m:r>
                                </m:sup>
                              </m:sSup>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𝑛</m:t>
                                  </m:r>
                                </m:e>
                                <m:sup>
                                  <m:r>
                                    <a:rPr lang="en-US" sz="2000" i="0">
                                      <a:latin typeface="Cambria Math" panose="02040503050406030204" pitchFamily="18" charset="0"/>
                                    </a:rPr>
                                    <m:t>′</m:t>
                                  </m:r>
                                </m:sup>
                              </m:sSup>
                            </m:sub>
                          </m:sSub>
                        </m:num>
                        <m:den>
                          <m:r>
                            <a:rPr lang="en-US" sz="2000" i="0">
                              <a:latin typeface="Cambria Math" panose="02040503050406030204" pitchFamily="18" charset="0"/>
                            </a:rPr>
                            <m:t>0.2</m:t>
                          </m:r>
                          <m:r>
                            <a:rPr lang="en-US" sz="2000" i="1">
                              <a:latin typeface="Cambria Math" panose="02040503050406030204" pitchFamily="18" charset="0"/>
                            </a:rPr>
                            <m:t>𝑗</m:t>
                          </m:r>
                          <m:r>
                            <a:rPr lang="en-US" sz="2000" i="0">
                              <a:latin typeface="Cambria Math" panose="02040503050406030204" pitchFamily="18" charset="0"/>
                            </a:rPr>
                            <m:t>+1+1</m:t>
                          </m:r>
                          <m:r>
                            <a:rPr lang="en-US" sz="2000" i="1">
                              <a:latin typeface="Cambria Math" panose="02040503050406030204" pitchFamily="18" charset="0"/>
                            </a:rPr>
                            <m:t>𝑗</m:t>
                          </m:r>
                        </m:den>
                      </m:f>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𝑉</m:t>
                              </m:r>
                            </m:e>
                            <m:sub>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𝑎</m:t>
                                  </m:r>
                                </m:e>
                                <m:sup>
                                  <m:r>
                                    <a:rPr lang="en-US" sz="2000" i="0">
                                      <a:latin typeface="Cambria Math" panose="02040503050406030204" pitchFamily="18" charset="0"/>
                                    </a:rPr>
                                    <m:t>′</m:t>
                                  </m:r>
                                </m:sup>
                              </m:sSup>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𝑛</m:t>
                                  </m:r>
                                </m:e>
                                <m:sup>
                                  <m:r>
                                    <a:rPr lang="en-US" sz="2000" i="0">
                                      <a:latin typeface="Cambria Math" panose="02040503050406030204" pitchFamily="18" charset="0"/>
                                    </a:rPr>
                                    <m:t>′</m:t>
                                  </m:r>
                                </m:sup>
                              </m:sSup>
                            </m:sub>
                          </m:sSub>
                        </m:num>
                        <m:den>
                          <m:r>
                            <a:rPr lang="en-US" sz="2000" i="0">
                              <a:latin typeface="Cambria Math" panose="02040503050406030204" pitchFamily="18" charset="0"/>
                            </a:rPr>
                            <m:t>−</m:t>
                          </m:r>
                          <m:r>
                            <a:rPr lang="en-US" sz="2000" i="1">
                              <a:latin typeface="Cambria Math" panose="02040503050406030204" pitchFamily="18" charset="0"/>
                            </a:rPr>
                            <m:t>𝑗</m:t>
                          </m:r>
                        </m:den>
                      </m:f>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𝑉</m:t>
                              </m:r>
                            </m:e>
                            <m:sub>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𝑎</m:t>
                                  </m:r>
                                </m:e>
                                <m:sup>
                                  <m:r>
                                    <a:rPr lang="en-US" sz="2000" i="0">
                                      <a:latin typeface="Cambria Math" panose="02040503050406030204" pitchFamily="18" charset="0"/>
                                    </a:rPr>
                                    <m:t>′</m:t>
                                  </m:r>
                                </m:sup>
                              </m:sSup>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𝑛</m:t>
                                  </m:r>
                                </m:e>
                                <m:sup>
                                  <m:r>
                                    <a:rPr lang="en-US" sz="2000" i="0">
                                      <a:latin typeface="Cambria Math" panose="02040503050406030204" pitchFamily="18" charset="0"/>
                                    </a:rPr>
                                    <m:t>′</m:t>
                                  </m:r>
                                </m:sup>
                              </m:sSup>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2</m:t>
                              </m:r>
                            </m:num>
                            <m:den>
                              <m:rad>
                                <m:radPr>
                                  <m:degHide m:val="on"/>
                                  <m:ctrlPr>
                                    <a:rPr lang="en-US" sz="2000" i="1">
                                      <a:solidFill>
                                        <a:srgbClr val="836967"/>
                                      </a:solidFill>
                                      <a:latin typeface="Cambria Math" panose="02040503050406030204" pitchFamily="18" charset="0"/>
                                    </a:rPr>
                                  </m:ctrlPr>
                                </m:radPr>
                                <m:deg/>
                                <m:e>
                                  <m:r>
                                    <a:rPr lang="en-US" sz="2000" i="0">
                                      <a:latin typeface="Cambria Math" panose="02040503050406030204" pitchFamily="18" charset="0"/>
                                    </a:rPr>
                                    <m:t>3</m:t>
                                  </m:r>
                                </m:e>
                              </m:rad>
                            </m:den>
                          </m:f>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0">
                                  <a:latin typeface="Cambria Math" panose="02040503050406030204" pitchFamily="18" charset="0"/>
                                </a:rPr>
                                <m:t>30</m:t>
                              </m:r>
                            </m:e>
                            <m:sup>
                              <m:r>
                                <a:rPr lang="en-US" sz="2000" i="0">
                                  <a:latin typeface="Cambria Math" panose="02040503050406030204" pitchFamily="18" charset="0"/>
                                </a:rPr>
                                <m:t>∘</m:t>
                              </m:r>
                            </m:sup>
                          </m:sSup>
                        </m:num>
                        <m:den>
                          <m:r>
                            <a:rPr lang="en-US" sz="2000" i="0">
                              <a:latin typeface="Cambria Math" panose="02040503050406030204" pitchFamily="18" charset="0"/>
                            </a:rPr>
                            <m:t>0.1</m:t>
                          </m:r>
                          <m:r>
                            <a:rPr lang="en-US" sz="2000" i="1">
                              <a:latin typeface="Cambria Math" panose="02040503050406030204" pitchFamily="18" charset="0"/>
                            </a:rPr>
                            <m:t>𝑗</m:t>
                          </m:r>
                        </m:den>
                      </m:f>
                      <m:r>
                        <a:rPr lang="en-US" sz="2000" i="0">
                          <a:latin typeface="Cambria Math" panose="02040503050406030204" pitchFamily="18" charset="0"/>
                        </a:rPr>
                        <m:t>=0</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E9D84BE-0E78-49BD-B281-36FF472544DF}"/>
                  </a:ext>
                </a:extLst>
              </p:cNvPr>
              <p:cNvSpPr txBox="1">
                <a:spLocks noRot="1" noChangeAspect="1" noMove="1" noResize="1" noEditPoints="1" noAdjustHandles="1" noChangeArrowheads="1" noChangeShapeType="1" noTextEdit="1"/>
              </p:cNvSpPr>
              <p:nvPr/>
            </p:nvSpPr>
            <p:spPr>
              <a:xfrm>
                <a:off x="1511299" y="4616188"/>
                <a:ext cx="6726237" cy="10101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7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10" name="TextBox 9">
            <a:extLst>
              <a:ext uri="{FF2B5EF4-FFF2-40B4-BE49-F238E27FC236}">
                <a16:creationId xmlns:a16="http://schemas.microsoft.com/office/drawing/2014/main" id="{83699214-2FA5-4D01-98BA-57C99FD1648F}"/>
              </a:ext>
            </a:extLst>
          </p:cNvPr>
          <p:cNvSpPr txBox="1"/>
          <p:nvPr/>
        </p:nvSpPr>
        <p:spPr>
          <a:xfrm>
            <a:off x="457199" y="3173005"/>
            <a:ext cx="7920038"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draw phase a and solve the circuit by writing KCL at 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E9D84BE-0E78-49BD-B281-36FF472544DF}"/>
                  </a:ext>
                </a:extLst>
              </p:cNvPr>
              <p:cNvSpPr txBox="1"/>
              <p:nvPr/>
            </p:nvSpPr>
            <p:spPr>
              <a:xfrm>
                <a:off x="457200" y="3608035"/>
                <a:ext cx="6726236" cy="9182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num>
                        <m:den>
                          <m:r>
                            <a:rPr lang="en-US" i="0">
                              <a:latin typeface="Cambria Math" panose="02040503050406030204" pitchFamily="18" charset="0"/>
                            </a:rPr>
                            <m:t>0.2</m:t>
                          </m:r>
                          <m:r>
                            <a:rPr lang="en-US" i="1">
                              <a:latin typeface="Cambria Math" panose="02040503050406030204" pitchFamily="18" charset="0"/>
                            </a:rPr>
                            <m:t>𝑗</m:t>
                          </m:r>
                          <m:r>
                            <a:rPr lang="en-US" i="0">
                              <a:latin typeface="Cambria Math" panose="02040503050406030204" pitchFamily="18" charset="0"/>
                            </a:rPr>
                            <m:t>+1+1</m:t>
                          </m:r>
                          <m:r>
                            <a:rPr lang="en-US" i="1">
                              <a:latin typeface="Cambria Math" panose="02040503050406030204" pitchFamily="18" charset="0"/>
                            </a:rPr>
                            <m:t>𝑗</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num>
                        <m:den>
                          <m:r>
                            <a:rPr lang="en-US" i="0">
                              <a:latin typeface="Cambria Math" panose="02040503050406030204" pitchFamily="18" charset="0"/>
                            </a:rPr>
                            <m:t>−</m:t>
                          </m:r>
                          <m:r>
                            <a:rPr lang="en-US" i="1">
                              <a:latin typeface="Cambria Math" panose="02040503050406030204" pitchFamily="18" charset="0"/>
                            </a:rPr>
                            <m:t>𝑗</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2</m:t>
                              </m:r>
                            </m:num>
                            <m:den>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den>
                          </m:f>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30</m:t>
                              </m:r>
                            </m:e>
                            <m:sup>
                              <m:r>
                                <a:rPr lang="en-US" i="0">
                                  <a:latin typeface="Cambria Math" panose="02040503050406030204" pitchFamily="18" charset="0"/>
                                </a:rPr>
                                <m:t>∘</m:t>
                              </m:r>
                            </m:sup>
                          </m:sSup>
                        </m:num>
                        <m:den>
                          <m:r>
                            <a:rPr lang="en-US" i="0">
                              <a:latin typeface="Cambria Math" panose="02040503050406030204" pitchFamily="18" charset="0"/>
                            </a:rPr>
                            <m:t>0.1</m:t>
                          </m:r>
                          <m:r>
                            <a:rPr lang="en-US" i="1">
                              <a:latin typeface="Cambria Math" panose="02040503050406030204" pitchFamily="18" charset="0"/>
                            </a:rPr>
                            <m:t>𝑗</m:t>
                          </m:r>
                        </m:den>
                      </m:f>
                      <m:r>
                        <a:rPr lang="en-US" i="0">
                          <a:latin typeface="Cambria Math" panose="02040503050406030204" pitchFamily="18" charset="0"/>
                        </a:rPr>
                        <m:t>=0</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E9D84BE-0E78-49BD-B281-36FF472544DF}"/>
                  </a:ext>
                </a:extLst>
              </p:cNvPr>
              <p:cNvSpPr txBox="1">
                <a:spLocks noRot="1" noChangeAspect="1" noMove="1" noResize="1" noEditPoints="1" noAdjustHandles="1" noChangeArrowheads="1" noChangeShapeType="1" noTextEdit="1"/>
              </p:cNvSpPr>
              <p:nvPr/>
            </p:nvSpPr>
            <p:spPr>
              <a:xfrm>
                <a:off x="457200" y="3608035"/>
                <a:ext cx="6726236" cy="91826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BD9C7B0-A571-40A6-9E5F-9E9A25D670F8}"/>
              </a:ext>
            </a:extLst>
          </p:cNvPr>
          <p:cNvSpPr txBox="1"/>
          <p:nvPr/>
        </p:nvSpPr>
        <p:spPr>
          <a:xfrm>
            <a:off x="457199" y="4653103"/>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CD55D0-6C9C-4C8E-80B3-6681AF08AA10}"/>
                  </a:ext>
                </a:extLst>
              </p:cNvPr>
              <p:cNvSpPr txBox="1"/>
              <p:nvPr/>
            </p:nvSpPr>
            <p:spPr>
              <a:xfrm>
                <a:off x="457198" y="5088133"/>
                <a:ext cx="6726237"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m:t>
                          </m:r>
                          <m:r>
                            <a:rPr lang="en-US" i="0">
                              <a:latin typeface="Cambria Math" panose="02040503050406030204" pitchFamily="18" charset="0"/>
                            </a:rPr>
                            <m:t>20</m:t>
                          </m:r>
                        </m:num>
                        <m:den>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den>
                      </m:f>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60</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1+1.2</m:t>
                              </m:r>
                              <m:r>
                                <a:rPr lang="en-US" i="1">
                                  <a:latin typeface="Cambria Math" panose="02040503050406030204" pitchFamily="18" charset="0"/>
                                </a:rPr>
                                <m:t>𝑗</m:t>
                              </m:r>
                            </m:den>
                          </m:f>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−10</m:t>
                          </m:r>
                          <m:r>
                            <a:rPr lang="en-US" i="1">
                              <a:latin typeface="Cambria Math" panose="02040503050406030204" pitchFamily="18" charset="0"/>
                            </a:rPr>
                            <m:t>𝑗</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r>
                        <a:rPr lang="en-US" i="0">
                          <a:latin typeface="Cambria Math" panose="02040503050406030204" pitchFamily="18" charset="0"/>
                        </a:rPr>
                        <m:t>=1.21∠−</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32.47</m:t>
                          </m:r>
                        </m:e>
                        <m:sup>
                          <m:r>
                            <a:rPr lang="en-US" i="0">
                              <a:latin typeface="Cambria Math" panose="02040503050406030204" pitchFamily="18" charset="0"/>
                            </a:rPr>
                            <m:t>∘</m:t>
                          </m:r>
                        </m:sup>
                      </m:sSup>
                      <m:r>
                        <m:rPr>
                          <m:sty m:val="p"/>
                        </m:rPr>
                        <a:rPr lang="en-US" i="0">
                          <a:latin typeface="Cambria Math" panose="02040503050406030204" pitchFamily="18" charset="0"/>
                        </a:rPr>
                        <m:t>V</m:t>
                      </m:r>
                    </m:oMath>
                  </m:oMathPara>
                </a14:m>
                <a:endParaRPr lang="en-US" dirty="0"/>
              </a:p>
            </p:txBody>
          </p:sp>
        </mc:Choice>
        <mc:Fallback xmlns="">
          <p:sp>
            <p:nvSpPr>
              <p:cNvPr id="11" name="TextBox 10">
                <a:extLst>
                  <a:ext uri="{FF2B5EF4-FFF2-40B4-BE49-F238E27FC236}">
                    <a16:creationId xmlns:a16="http://schemas.microsoft.com/office/drawing/2014/main" id="{85CD55D0-6C9C-4C8E-80B3-6681AF08AA10}"/>
                  </a:ext>
                </a:extLst>
              </p:cNvPr>
              <p:cNvSpPr txBox="1">
                <a:spLocks noRot="1" noChangeAspect="1" noMove="1" noResize="1" noEditPoints="1" noAdjustHandles="1" noChangeArrowheads="1" noChangeShapeType="1" noTextEdit="1"/>
              </p:cNvSpPr>
              <p:nvPr/>
            </p:nvSpPr>
            <p:spPr>
              <a:xfrm>
                <a:off x="457198" y="5088133"/>
                <a:ext cx="6726237" cy="7146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0318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9" name="TextBox 8">
            <a:extLst>
              <a:ext uri="{FF2B5EF4-FFF2-40B4-BE49-F238E27FC236}">
                <a16:creationId xmlns:a16="http://schemas.microsoft.com/office/drawing/2014/main" id="{3BD9C7B0-A571-40A6-9E5F-9E9A25D670F8}"/>
              </a:ext>
            </a:extLst>
          </p:cNvPr>
          <p:cNvSpPr txBox="1"/>
          <p:nvPr/>
        </p:nvSpPr>
        <p:spPr>
          <a:xfrm>
            <a:off x="457199" y="3295624"/>
            <a:ext cx="4572000" cy="400110"/>
          </a:xfrm>
          <a:prstGeom prst="rect">
            <a:avLst/>
          </a:prstGeom>
          <a:noFill/>
        </p:spPr>
        <p:txBody>
          <a:bodyPr wrap="square">
            <a:spAutoFit/>
          </a:bodyPr>
          <a:lstStyle/>
          <a:p>
            <a:pPr marL="0" marR="0">
              <a:spcBef>
                <a:spcPts val="0"/>
              </a:spcBef>
              <a:spcAft>
                <a:spcPts val="12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Therefore,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5E8E5FC-2940-4128-AEF5-B9C901611D1F}"/>
                  </a:ext>
                </a:extLst>
              </p:cNvPr>
              <p:cNvSpPr txBox="1"/>
              <p:nvPr/>
            </p:nvSpPr>
            <p:spPr>
              <a:xfrm>
                <a:off x="539569" y="3884621"/>
                <a:ext cx="6426200" cy="6594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i="1">
                              <a:effectLst/>
                              <a:latin typeface="Georgia" panose="02040502050405020303" pitchFamily="18" charset="0"/>
                              <a:ea typeface="Calibri" panose="020F0502020204030204" pitchFamily="34" charset="0"/>
                              <a:cs typeface="Times New Roman" panose="02020603050405020304" pitchFamily="18" charset="0"/>
                            </a:rPr>
                            <m:t>load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+0.2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=0.78∠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82.66</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amps</m:t>
                      </m:r>
                    </m:oMath>
                  </m:oMathPara>
                </a14:m>
                <a:endParaRPr lang="en-US" dirty="0"/>
              </a:p>
            </p:txBody>
          </p:sp>
        </mc:Choice>
        <mc:Fallback xmlns="">
          <p:sp>
            <p:nvSpPr>
              <p:cNvPr id="13" name="TextBox 12">
                <a:extLst>
                  <a:ext uri="{FF2B5EF4-FFF2-40B4-BE49-F238E27FC236}">
                    <a16:creationId xmlns:a16="http://schemas.microsoft.com/office/drawing/2014/main" id="{05E8E5FC-2940-4128-AEF5-B9C901611D1F}"/>
                  </a:ext>
                </a:extLst>
              </p:cNvPr>
              <p:cNvSpPr txBox="1">
                <a:spLocks noRot="1" noChangeAspect="1" noMove="1" noResize="1" noEditPoints="1" noAdjustHandles="1" noChangeArrowheads="1" noChangeShapeType="1" noTextEdit="1"/>
              </p:cNvSpPr>
              <p:nvPr/>
            </p:nvSpPr>
            <p:spPr>
              <a:xfrm>
                <a:off x="539569" y="3884621"/>
                <a:ext cx="6426200" cy="65941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91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9" name="TextBox 8">
            <a:extLst>
              <a:ext uri="{FF2B5EF4-FFF2-40B4-BE49-F238E27FC236}">
                <a16:creationId xmlns:a16="http://schemas.microsoft.com/office/drawing/2014/main" id="{3BD9C7B0-A571-40A6-9E5F-9E9A25D670F8}"/>
              </a:ext>
            </a:extLst>
          </p:cNvPr>
          <p:cNvSpPr txBox="1"/>
          <p:nvPr/>
        </p:nvSpPr>
        <p:spPr>
          <a:xfrm>
            <a:off x="457199" y="3295624"/>
            <a:ext cx="4572000" cy="400110"/>
          </a:xfrm>
          <a:prstGeom prst="rect">
            <a:avLst/>
          </a:prstGeom>
          <a:noFill/>
        </p:spPr>
        <p:txBody>
          <a:bodyPr wrap="square">
            <a:spAutoFit/>
          </a:bodyPr>
          <a:lstStyle/>
          <a:p>
            <a:pPr marL="0" marR="0">
              <a:spcBef>
                <a:spcPts val="0"/>
              </a:spcBef>
              <a:spcAft>
                <a:spcPts val="12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Therefore,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5E8E5FC-2940-4128-AEF5-B9C901611D1F}"/>
                  </a:ext>
                </a:extLst>
              </p:cNvPr>
              <p:cNvSpPr txBox="1"/>
              <p:nvPr/>
            </p:nvSpPr>
            <p:spPr>
              <a:xfrm>
                <a:off x="539569" y="3601003"/>
                <a:ext cx="6426200" cy="6594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i="1">
                              <a:effectLst/>
                              <a:latin typeface="Georgia" panose="02040502050405020303" pitchFamily="18" charset="0"/>
                              <a:ea typeface="Calibri" panose="020F0502020204030204" pitchFamily="34" charset="0"/>
                              <a:cs typeface="Times New Roman" panose="02020603050405020304" pitchFamily="18" charset="0"/>
                            </a:rPr>
                            <m:t>load</m:t>
                          </m:r>
                          <m:r>
                            <m:rPr>
                              <m:nor/>
                            </m:rPr>
                            <a:rPr lang="en-US" i="1">
                              <a:effectLst/>
                              <a:latin typeface="Calibri" panose="020F0502020204030204" pitchFamily="34"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i="1">
                                      <a:effectLst/>
                                      <a:latin typeface="Cambria Math" panose="020405030504060302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i="1">
                                      <a:effectLst/>
                                      <a:latin typeface="Cambria Math" panose="020405030504060302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sub>
                          </m:sSub>
                        </m:num>
                        <m:den>
                          <m:r>
                            <a:rPr lang="en-US">
                              <a:effectLst/>
                              <a:latin typeface="Cambria Math" panose="02040503050406030204" pitchFamily="18" charset="0"/>
                              <a:ea typeface="Calibri" panose="020F0502020204030204" pitchFamily="34" charset="0"/>
                              <a:cs typeface="Times New Roman" panose="02020603050405020304" pitchFamily="18" charset="0"/>
                            </a:rPr>
                            <m:t>1+1</m:t>
                          </m:r>
                          <m:r>
                            <a:rPr lang="en-US" i="1">
                              <a:effectLst/>
                              <a:latin typeface="Cambria Math" panose="02040503050406030204" pitchFamily="18" charset="0"/>
                              <a:ea typeface="Calibri" panose="020F0502020204030204" pitchFamily="34" charset="0"/>
                              <a:cs typeface="Times New Roman" panose="02020603050405020304" pitchFamily="18" charset="0"/>
                            </a:rPr>
                            <m:t>𝑗</m:t>
                          </m:r>
                          <m:r>
                            <a:rPr lang="en-US">
                              <a:effectLst/>
                              <a:latin typeface="Cambria Math" panose="02040503050406030204" pitchFamily="18" charset="0"/>
                              <a:ea typeface="Calibri" panose="020F0502020204030204" pitchFamily="34" charset="0"/>
                              <a:cs typeface="Times New Roman" panose="02020603050405020304" pitchFamily="18" charset="0"/>
                            </a:rPr>
                            <m:t>+0.2</m:t>
                          </m:r>
                          <m:r>
                            <a:rPr lang="en-US" i="1">
                              <a:effectLst/>
                              <a:latin typeface="Cambria Math" panose="02040503050406030204" pitchFamily="18" charset="0"/>
                              <a:ea typeface="Calibri" panose="020F0502020204030204" pitchFamily="34" charset="0"/>
                              <a:cs typeface="Times New Roman" panose="02020603050405020304" pitchFamily="18" charset="0"/>
                            </a:rPr>
                            <m:t>𝑗</m:t>
                          </m:r>
                        </m:den>
                      </m:f>
                      <m:r>
                        <a:rPr lang="en-US">
                          <a:effectLst/>
                          <a:latin typeface="Cambria Math" panose="02040503050406030204" pitchFamily="18" charset="0"/>
                          <a:ea typeface="Calibri" panose="020F0502020204030204" pitchFamily="34" charset="0"/>
                          <a:cs typeface="Times New Roman" panose="02020603050405020304" pitchFamily="18" charset="0"/>
                        </a:rPr>
                        <m:t>=0.78∠</m:t>
                      </m:r>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a:effectLst/>
                              <a:latin typeface="Cambria Math" panose="02040503050406030204" pitchFamily="18" charset="0"/>
                              <a:ea typeface="Calibri" panose="020F0502020204030204" pitchFamily="34" charset="0"/>
                              <a:cs typeface="Times New Roman" panose="02020603050405020304" pitchFamily="18" charset="0"/>
                            </a:rPr>
                            <m:t>82.66</m:t>
                          </m:r>
                        </m:e>
                        <m:sup>
                          <m:r>
                            <a:rPr lang="en-US">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amps</m:t>
                      </m:r>
                    </m:oMath>
                  </m:oMathPara>
                </a14:m>
                <a:endParaRPr lang="en-US" dirty="0"/>
              </a:p>
            </p:txBody>
          </p:sp>
        </mc:Choice>
        <mc:Fallback xmlns="">
          <p:sp>
            <p:nvSpPr>
              <p:cNvPr id="13" name="TextBox 12">
                <a:extLst>
                  <a:ext uri="{FF2B5EF4-FFF2-40B4-BE49-F238E27FC236}">
                    <a16:creationId xmlns:a16="http://schemas.microsoft.com/office/drawing/2014/main" id="{05E8E5FC-2940-4128-AEF5-B9C901611D1F}"/>
                  </a:ext>
                </a:extLst>
              </p:cNvPr>
              <p:cNvSpPr txBox="1">
                <a:spLocks noRot="1" noChangeAspect="1" noMove="1" noResize="1" noEditPoints="1" noAdjustHandles="1" noChangeArrowheads="1" noChangeShapeType="1" noTextEdit="1"/>
              </p:cNvSpPr>
              <p:nvPr/>
            </p:nvSpPr>
            <p:spPr>
              <a:xfrm>
                <a:off x="539569" y="3601003"/>
                <a:ext cx="6426200" cy="6594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DE832C-06CC-485E-86F6-CDBA3F789C2A}"/>
                  </a:ext>
                </a:extLst>
              </p:cNvPr>
              <p:cNvSpPr txBox="1"/>
              <p:nvPr/>
            </p:nvSpPr>
            <p:spPr>
              <a:xfrm>
                <a:off x="539569" y="4152552"/>
                <a:ext cx="6197600" cy="1927579"/>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Thus,</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load</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1,</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a</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(1+1</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effectLst/>
                        <a:latin typeface="Cambria Math" panose="02040503050406030204" pitchFamily="18" charset="0"/>
                        <a:ea typeface="Calibri" panose="020F0502020204030204" pitchFamily="34" charset="0"/>
                        <a:cs typeface="Times New Roman" panose="02020603050405020304" pitchFamily="18" charset="0"/>
                      </a:rPr>
                      <m:t>)=1.1∠</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37.68</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a:t>
                </a: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load</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𝑎</m:t>
                              </m:r>
                            </m:e>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𝑛</m:t>
                              </m:r>
                            </m:e>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p>
                        </m:sub>
                      </m:sSub>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2000" i="1">
                              <a:latin typeface="Times New Roman" panose="02020603050405020304" pitchFamily="18" charset="0"/>
                              <a:ea typeface="Calibri" panose="020F0502020204030204" pitchFamily="34" charset="0"/>
                              <a:cs typeface="Times New Roman" panose="02020603050405020304" pitchFamily="18" charset="0"/>
                            </a:rPr>
                            <m:t>load</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1,</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a</m:t>
                          </m:r>
                          <m:r>
                            <m:rPr>
                              <m:nor/>
                            </m:rPr>
                            <a:rPr lang="en-US" sz="2000" i="1">
                              <a:latin typeface="Times New Roman" panose="02020603050405020304" pitchFamily="18" charset="0"/>
                              <a:ea typeface="Calibri" panose="020F0502020204030204" pitchFamily="34" charset="0"/>
                              <a:cs typeface="Times New Roman" panose="02020603050405020304" pitchFamily="18" charset="0"/>
                            </a:rPr>
                            <m:t> </m:t>
                          </m:r>
                        </m:sub>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=1.81+</m:t>
                      </m:r>
                      <m:r>
                        <a:rPr lang="en-US" sz="2000" i="1">
                          <a:latin typeface="Cambria Math" panose="02040503050406030204" pitchFamily="18" charset="0"/>
                          <a:ea typeface="Calibri" panose="020F0502020204030204" pitchFamily="34" charset="0"/>
                          <a:cs typeface="Times New Roman" panose="02020603050405020304" pitchFamily="18" charset="0"/>
                        </a:rPr>
                        <m:t>𝑗</m:t>
                      </m:r>
                      <m:r>
                        <a:rPr lang="en-US" sz="2000" i="1">
                          <a:latin typeface="Cambria Math" panose="02040503050406030204" pitchFamily="18" charset="0"/>
                          <a:ea typeface="Calibri" panose="020F0502020204030204" pitchFamily="34" charset="0"/>
                          <a:cs typeface="Times New Roman" panose="02020603050405020304" pitchFamily="18" charset="0"/>
                        </a:rPr>
                        <m:t>1.81</m:t>
                      </m:r>
                      <m:r>
                        <m:rPr>
                          <m:sty m:val="p"/>
                        </m:rPr>
                        <a:rPr lang="en-US" sz="2000" i="1">
                          <a:latin typeface="Cambria Math" panose="02040503050406030204" pitchFamily="18" charset="0"/>
                          <a:ea typeface="Calibri" panose="020F0502020204030204" pitchFamily="34" charset="0"/>
                          <a:cs typeface="Times New Roman" panose="02020603050405020304" pitchFamily="18" charset="0"/>
                        </a:rPr>
                        <m:t>VA</m:t>
                      </m:r>
                    </m:oMath>
                  </m:oMathPara>
                </a14:m>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2DE832C-06CC-485E-86F6-CDBA3F789C2A}"/>
                  </a:ext>
                </a:extLst>
              </p:cNvPr>
              <p:cNvSpPr txBox="1">
                <a:spLocks noRot="1" noChangeAspect="1" noMove="1" noResize="1" noEditPoints="1" noAdjustHandles="1" noChangeArrowheads="1" noChangeShapeType="1" noTextEdit="1"/>
              </p:cNvSpPr>
              <p:nvPr/>
            </p:nvSpPr>
            <p:spPr>
              <a:xfrm>
                <a:off x="539569" y="4152552"/>
                <a:ext cx="6197600" cy="1927579"/>
              </a:xfrm>
              <a:prstGeom prst="rect">
                <a:avLst/>
              </a:prstGeom>
              <a:blipFill>
                <a:blip r:embed="rId4"/>
                <a:stretch>
                  <a:fillRect l="-1083" t="-1582" b="-1266"/>
                </a:stretch>
              </a:blipFill>
            </p:spPr>
            <p:txBody>
              <a:bodyPr/>
              <a:lstStyle/>
              <a:p>
                <a:r>
                  <a:rPr lang="en-US">
                    <a:noFill/>
                  </a:rPr>
                  <a:t> </a:t>
                </a:r>
              </a:p>
            </p:txBody>
          </p:sp>
        </mc:Fallback>
      </mc:AlternateContent>
    </p:spTree>
    <p:extLst>
      <p:ext uri="{BB962C8B-B14F-4D97-AF65-F5344CB8AC3E}">
        <p14:creationId xmlns:p14="http://schemas.microsoft.com/office/powerpoint/2010/main" val="3866877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11" name="TextBox 10">
            <a:extLst>
              <a:ext uri="{FF2B5EF4-FFF2-40B4-BE49-F238E27FC236}">
                <a16:creationId xmlns:a16="http://schemas.microsoft.com/office/drawing/2014/main" id="{0AF40449-0824-4933-B5FC-DEF0171B12D3}"/>
              </a:ext>
            </a:extLst>
          </p:cNvPr>
          <p:cNvSpPr txBox="1"/>
          <p:nvPr/>
        </p:nvSpPr>
        <p:spPr>
          <a:xfrm>
            <a:off x="622300" y="3097531"/>
            <a:ext cx="59309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the other load, we write the same KCL at 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95C7F3A-A4BD-4C12-8EB4-575E42F14CCD}"/>
                  </a:ext>
                </a:extLst>
              </p:cNvPr>
              <p:cNvSpPr txBox="1"/>
              <p:nvPr/>
            </p:nvSpPr>
            <p:spPr>
              <a:xfrm>
                <a:off x="622300" y="3429000"/>
                <a:ext cx="5251450" cy="9182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num>
                        <m:den>
                          <m:r>
                            <a:rPr lang="en-US" i="0">
                              <a:latin typeface="Cambria Math" panose="02040503050406030204" pitchFamily="18" charset="0"/>
                            </a:rPr>
                            <m:t>0.2</m:t>
                          </m:r>
                          <m:r>
                            <a:rPr lang="en-US" i="1">
                              <a:latin typeface="Cambria Math" panose="02040503050406030204" pitchFamily="18" charset="0"/>
                            </a:rPr>
                            <m:t>𝑗</m:t>
                          </m:r>
                          <m:r>
                            <a:rPr lang="en-US" i="0">
                              <a:latin typeface="Cambria Math" panose="02040503050406030204" pitchFamily="18" charset="0"/>
                            </a:rPr>
                            <m:t>+1</m:t>
                          </m:r>
                          <m:r>
                            <a:rPr lang="en-US" i="1">
                              <a:latin typeface="Cambria Math" panose="02040503050406030204" pitchFamily="18" charset="0"/>
                            </a:rPr>
                            <m:t>𝑗</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num>
                        <m:den>
                          <m:r>
                            <a:rPr lang="en-US" i="0">
                              <a:latin typeface="Cambria Math" panose="02040503050406030204" pitchFamily="18" charset="0"/>
                            </a:rPr>
                            <m:t>−</m:t>
                          </m:r>
                          <m:r>
                            <a:rPr lang="en-US" i="1">
                              <a:latin typeface="Cambria Math" panose="02040503050406030204" pitchFamily="18" charset="0"/>
                            </a:rPr>
                            <m:t>𝑗</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2</m:t>
                              </m:r>
                            </m:num>
                            <m:den>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den>
                          </m:f>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30</m:t>
                              </m:r>
                            </m:e>
                            <m:sup>
                              <m:r>
                                <a:rPr lang="en-US" i="0">
                                  <a:latin typeface="Cambria Math" panose="02040503050406030204" pitchFamily="18" charset="0"/>
                                </a:rPr>
                                <m:t>∘</m:t>
                              </m:r>
                            </m:sup>
                          </m:sSup>
                        </m:num>
                        <m:den>
                          <m:r>
                            <a:rPr lang="en-US" i="0">
                              <a:latin typeface="Cambria Math" panose="02040503050406030204" pitchFamily="18" charset="0"/>
                            </a:rPr>
                            <m:t>0.1</m:t>
                          </m:r>
                          <m:r>
                            <a:rPr lang="en-US" i="1">
                              <a:latin typeface="Cambria Math" panose="02040503050406030204" pitchFamily="18" charset="0"/>
                            </a:rPr>
                            <m:t>𝑗</m:t>
                          </m:r>
                        </m:den>
                      </m:f>
                      <m:r>
                        <a:rPr lang="en-US" i="0">
                          <a:latin typeface="Cambria Math" panose="02040503050406030204" pitchFamily="18" charset="0"/>
                        </a:rPr>
                        <m:t>=0</m:t>
                      </m:r>
                    </m:oMath>
                  </m:oMathPara>
                </a14:m>
                <a:endParaRPr lang="en-US" dirty="0"/>
              </a:p>
            </p:txBody>
          </p:sp>
        </mc:Choice>
        <mc:Fallback xmlns="">
          <p:sp>
            <p:nvSpPr>
              <p:cNvPr id="12" name="TextBox 11">
                <a:extLst>
                  <a:ext uri="{FF2B5EF4-FFF2-40B4-BE49-F238E27FC236}">
                    <a16:creationId xmlns:a16="http://schemas.microsoft.com/office/drawing/2014/main" id="{D95C7F3A-A4BD-4C12-8EB4-575E42F14CCD}"/>
                  </a:ext>
                </a:extLst>
              </p:cNvPr>
              <p:cNvSpPr txBox="1">
                <a:spLocks noRot="1" noChangeAspect="1" noMove="1" noResize="1" noEditPoints="1" noAdjustHandles="1" noChangeArrowheads="1" noChangeShapeType="1" noTextEdit="1"/>
              </p:cNvSpPr>
              <p:nvPr/>
            </p:nvSpPr>
            <p:spPr>
              <a:xfrm>
                <a:off x="622300" y="3429000"/>
                <a:ext cx="5251450" cy="918265"/>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85AE35C-95D5-45FE-9EA5-ECE6C06632D1}"/>
              </a:ext>
            </a:extLst>
          </p:cNvPr>
          <p:cNvSpPr txBox="1"/>
          <p:nvPr/>
        </p:nvSpPr>
        <p:spPr>
          <a:xfrm>
            <a:off x="622300" y="4403205"/>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p:txBody>
      </p:sp>
      <p:sp>
        <p:nvSpPr>
          <p:cNvPr id="18" name="TextBox 17">
            <a:extLst>
              <a:ext uri="{FF2B5EF4-FFF2-40B4-BE49-F238E27FC236}">
                <a16:creationId xmlns:a16="http://schemas.microsoft.com/office/drawing/2014/main" id="{1983E6E1-A8B5-493A-B7BE-400C0B379DBB}"/>
              </a:ext>
            </a:extLst>
          </p:cNvPr>
          <p:cNvSpPr txBox="1"/>
          <p:nvPr/>
        </p:nvSpPr>
        <p:spPr>
          <a:xfrm>
            <a:off x="2286000" y="3244334"/>
            <a:ext cx="4572000" cy="369332"/>
          </a:xfrm>
          <a:prstGeom prst="rect">
            <a:avLst/>
          </a:prstGeom>
          <a:noFill/>
        </p:spPr>
        <p:txBody>
          <a:bodyPr wrap="square">
            <a:spAutoFit/>
          </a:bodyPr>
          <a:lstStyle/>
          <a:p>
            <a:endParaRPr lang="en-US" dirty="0"/>
          </a:p>
        </p:txBody>
      </p:sp>
      <p:sp>
        <p:nvSpPr>
          <p:cNvPr id="20" name="TextBox 19">
            <a:extLst>
              <a:ext uri="{FF2B5EF4-FFF2-40B4-BE49-F238E27FC236}">
                <a16:creationId xmlns:a16="http://schemas.microsoft.com/office/drawing/2014/main" id="{4D939DA2-6A73-48F7-8D9B-0DE7915D9AF8}"/>
              </a:ext>
            </a:extLst>
          </p:cNvPr>
          <p:cNvSpPr txBox="1"/>
          <p:nvPr/>
        </p:nvSpPr>
        <p:spPr>
          <a:xfrm>
            <a:off x="2286000" y="3244334"/>
            <a:ext cx="4572000" cy="369332"/>
          </a:xfrm>
          <a:prstGeom prst="rect">
            <a:avLst/>
          </a:prstGeom>
          <a:noFill/>
        </p:spPr>
        <p:txBody>
          <a:bodyPr wrap="square">
            <a:spAutoFit/>
          </a:bodyPr>
          <a:lstStyle/>
          <a:p>
            <a:endParaRPr lang="en-US" dirty="0"/>
          </a:p>
        </p:txBody>
      </p:sp>
      <p:sp>
        <p:nvSpPr>
          <p:cNvPr id="24" name="TextBox 23">
            <a:extLst>
              <a:ext uri="{FF2B5EF4-FFF2-40B4-BE49-F238E27FC236}">
                <a16:creationId xmlns:a16="http://schemas.microsoft.com/office/drawing/2014/main" id="{2184A05D-DEB6-402B-A9A6-85F72ADEDFD8}"/>
              </a:ext>
            </a:extLst>
          </p:cNvPr>
          <p:cNvSpPr txBox="1"/>
          <p:nvPr/>
        </p:nvSpPr>
        <p:spPr>
          <a:xfrm>
            <a:off x="2286000" y="3244334"/>
            <a:ext cx="4572000" cy="369332"/>
          </a:xfrm>
          <a:prstGeom prst="rect">
            <a:avLst/>
          </a:prstGeom>
          <a:noFill/>
        </p:spPr>
        <p:txBody>
          <a:bodyPr wrap="square">
            <a:spAutoFit/>
          </a:bodyPr>
          <a:lstStyle/>
          <a:p>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909BCE6-324B-4952-82A5-FCF5E85A6EFC}"/>
                  </a:ext>
                </a:extLst>
              </p:cNvPr>
              <p:cNvSpPr txBox="1"/>
              <p:nvPr/>
            </p:nvSpPr>
            <p:spPr>
              <a:xfrm>
                <a:off x="622300" y="4884298"/>
                <a:ext cx="6412028"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20</m:t>
                          </m:r>
                        </m:num>
                        <m:den>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=1.17∠</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volts</m:t>
                      </m:r>
                    </m:oMath>
                  </m:oMathPara>
                </a14:m>
                <a:endParaRPr lang="en-US" dirty="0"/>
              </a:p>
            </p:txBody>
          </p:sp>
        </mc:Choice>
        <mc:Fallback xmlns="">
          <p:sp>
            <p:nvSpPr>
              <p:cNvPr id="26" name="TextBox 25">
                <a:extLst>
                  <a:ext uri="{FF2B5EF4-FFF2-40B4-BE49-F238E27FC236}">
                    <a16:creationId xmlns:a16="http://schemas.microsoft.com/office/drawing/2014/main" id="{B909BCE6-324B-4952-82A5-FCF5E85A6EFC}"/>
                  </a:ext>
                </a:extLst>
              </p:cNvPr>
              <p:cNvSpPr txBox="1">
                <a:spLocks noRot="1" noChangeAspect="1" noMove="1" noResize="1" noEditPoints="1" noAdjustHandles="1" noChangeArrowheads="1" noChangeShapeType="1" noTextEdit="1"/>
              </p:cNvSpPr>
              <p:nvPr/>
            </p:nvSpPr>
            <p:spPr>
              <a:xfrm>
                <a:off x="622300" y="4884298"/>
                <a:ext cx="6412028" cy="7146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39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Connection of Three-Phase Circuits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4" name="Content Placeholder 3">
            <a:extLst>
              <a:ext uri="{FF2B5EF4-FFF2-40B4-BE49-F238E27FC236}">
                <a16:creationId xmlns:a16="http://schemas.microsoft.com/office/drawing/2014/main" id="{79F46D65-E40E-4762-AA69-9C12BB6D39B9}"/>
              </a:ext>
            </a:extLst>
          </p:cNvPr>
          <p:cNvSpPr>
            <a:spLocks noGrp="1"/>
          </p:cNvSpPr>
          <p:nvPr>
            <p:ph idx="1"/>
          </p:nvPr>
        </p:nvSpPr>
        <p:spPr>
          <a:xfrm>
            <a:off x="457200" y="860156"/>
            <a:ext cx="8458200" cy="5108844"/>
          </a:xfrm>
        </p:spPr>
        <p:txBody>
          <a:bodyPr/>
          <a:lstStyle/>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three-phase generator has three independent coils and each coil represents a phase.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Since each coil has two terminals, the generator has six terminals.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To transmit the generated power from the power plant to the load centers, six wires seem to be needed.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Since the transmission lines are often very long (hundreds of miles), the cost of the six wires is very high.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To reduce the cost of the transmission system, the three coils are connected in a wye or delta configuration.. The end of all the coils are bonded to a single point known as neutral. The other ends are connected to the three-wire (three-phase) system. </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In the delta configuration, the end of each coil is connected to the entrance of the adjacent coil. The entrance of each coil is then connected to one of the phases of the transmission line. In each of these configurations, only three wires are needed to transmit the power. These three wires are considered to be one circuit.</a:t>
            </a:r>
          </a:p>
        </p:txBody>
      </p:sp>
    </p:spTree>
    <p:extLst>
      <p:ext uri="{BB962C8B-B14F-4D97-AF65-F5344CB8AC3E}">
        <p14:creationId xmlns:p14="http://schemas.microsoft.com/office/powerpoint/2010/main" val="1041724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14" name="TextBox 13">
            <a:extLst>
              <a:ext uri="{FF2B5EF4-FFF2-40B4-BE49-F238E27FC236}">
                <a16:creationId xmlns:a16="http://schemas.microsoft.com/office/drawing/2014/main" id="{C85AE35C-95D5-45FE-9EA5-ECE6C06632D1}"/>
              </a:ext>
            </a:extLst>
          </p:cNvPr>
          <p:cNvSpPr txBox="1"/>
          <p:nvPr/>
        </p:nvSpPr>
        <p:spPr>
          <a:xfrm>
            <a:off x="766762" y="3297438"/>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F5FF90-0037-4EDC-983B-56073EC91BBF}"/>
                  </a:ext>
                </a:extLst>
              </p:cNvPr>
              <p:cNvSpPr txBox="1"/>
              <p:nvPr/>
            </p:nvSpPr>
            <p:spPr>
              <a:xfrm>
                <a:off x="1092200" y="3697548"/>
                <a:ext cx="4434547" cy="936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i="1">
                              <a:effectLst/>
                              <a:latin typeface="Times New Roman" panose="02020603050405020304" pitchFamily="18" charset="0"/>
                              <a:ea typeface="Calibri" panose="020F0502020204030204" pitchFamily="34" charset="0"/>
                              <a:cs typeface="Times New Roman" panose="02020603050405020304" pitchFamily="18" charset="0"/>
                            </a:rPr>
                            <m:t>load</m:t>
                          </m:r>
                          <m:r>
                            <m:rPr>
                              <m:nor/>
                            </m:rPr>
                            <a:rPr lang="en-US" sz="1800" i="1">
                              <a:effectLst/>
                              <a:latin typeface="Times New Roman" panose="020206030504050203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+0.2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=0.98∠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amps</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13" name="TextBox 12">
                <a:extLst>
                  <a:ext uri="{FF2B5EF4-FFF2-40B4-BE49-F238E27FC236}">
                    <a16:creationId xmlns:a16="http://schemas.microsoft.com/office/drawing/2014/main" id="{C2F5FF90-0037-4EDC-983B-56073EC91BBF}"/>
                  </a:ext>
                </a:extLst>
              </p:cNvPr>
              <p:cNvSpPr txBox="1">
                <a:spLocks noRot="1" noChangeAspect="1" noMove="1" noResize="1" noEditPoints="1" noAdjustHandles="1" noChangeArrowheads="1" noChangeShapeType="1" noTextEdit="1"/>
              </p:cNvSpPr>
              <p:nvPr/>
            </p:nvSpPr>
            <p:spPr>
              <a:xfrm>
                <a:off x="1092200" y="3697548"/>
                <a:ext cx="4434547" cy="9364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3725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Per Phase Analysis 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1E1A7A1-6AE4-4F06-B905-589EDFD8CABF}"/>
              </a:ext>
            </a:extLst>
          </p:cNvPr>
          <p:cNvPicPr>
            <a:picLocks noChangeAspect="1"/>
          </p:cNvPicPr>
          <p:nvPr/>
        </p:nvPicPr>
        <p:blipFill>
          <a:blip r:embed="rId2"/>
          <a:stretch>
            <a:fillRect/>
          </a:stretch>
        </p:blipFill>
        <p:spPr>
          <a:xfrm>
            <a:off x="766762" y="1153735"/>
            <a:ext cx="7610475" cy="2219325"/>
          </a:xfrm>
          <a:prstGeom prst="rect">
            <a:avLst/>
          </a:prstGeom>
        </p:spPr>
      </p:pic>
      <p:sp>
        <p:nvSpPr>
          <p:cNvPr id="14" name="TextBox 13">
            <a:extLst>
              <a:ext uri="{FF2B5EF4-FFF2-40B4-BE49-F238E27FC236}">
                <a16:creationId xmlns:a16="http://schemas.microsoft.com/office/drawing/2014/main" id="{C85AE35C-95D5-45FE-9EA5-ECE6C06632D1}"/>
              </a:ext>
            </a:extLst>
          </p:cNvPr>
          <p:cNvSpPr txBox="1"/>
          <p:nvPr/>
        </p:nvSpPr>
        <p:spPr>
          <a:xfrm>
            <a:off x="766762" y="3095569"/>
            <a:ext cx="4572000" cy="4001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F5FF90-0037-4EDC-983B-56073EC91BBF}"/>
                  </a:ext>
                </a:extLst>
              </p:cNvPr>
              <p:cNvSpPr txBox="1"/>
              <p:nvPr/>
            </p:nvSpPr>
            <p:spPr>
              <a:xfrm>
                <a:off x="1104900" y="3484941"/>
                <a:ext cx="4434547" cy="936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i="1">
                              <a:effectLst/>
                              <a:latin typeface="Times New Roman" panose="02020603050405020304" pitchFamily="18" charset="0"/>
                              <a:ea typeface="Calibri" panose="020F0502020204030204" pitchFamily="34" charset="0"/>
                              <a:cs typeface="Times New Roman" panose="02020603050405020304" pitchFamily="18" charset="0"/>
                            </a:rPr>
                            <m:t>load</m:t>
                          </m:r>
                          <m:r>
                            <m:rPr>
                              <m:nor/>
                            </m:rPr>
                            <a:rPr lang="en-US" sz="1800" i="1">
                              <a:effectLst/>
                              <a:latin typeface="Times New Roman" panose="020206030504050203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+0.2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=0.98∠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amps</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13" name="TextBox 12">
                <a:extLst>
                  <a:ext uri="{FF2B5EF4-FFF2-40B4-BE49-F238E27FC236}">
                    <a16:creationId xmlns:a16="http://schemas.microsoft.com/office/drawing/2014/main" id="{C2F5FF90-0037-4EDC-983B-56073EC91BBF}"/>
                  </a:ext>
                </a:extLst>
              </p:cNvPr>
              <p:cNvSpPr txBox="1">
                <a:spLocks noRot="1" noChangeAspect="1" noMove="1" noResize="1" noEditPoints="1" noAdjustHandles="1" noChangeArrowheads="1" noChangeShapeType="1" noTextEdit="1"/>
              </p:cNvSpPr>
              <p:nvPr/>
            </p:nvSpPr>
            <p:spPr>
              <a:xfrm>
                <a:off x="1104900" y="3484941"/>
                <a:ext cx="4434547" cy="9364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7982DE-8081-4873-97E5-8B5DC27CA499}"/>
                  </a:ext>
                </a:extLst>
              </p:cNvPr>
              <p:cNvSpPr txBox="1"/>
              <p:nvPr/>
            </p:nvSpPr>
            <p:spPr>
              <a:xfrm>
                <a:off x="766762" y="4114215"/>
                <a:ext cx="6053138" cy="2046714"/>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Thus,</a:t>
                </a:r>
              </a:p>
              <a:p>
                <a:pPr marL="0" marR="0">
                  <a:spcBef>
                    <a:spcPts val="0"/>
                  </a:spcBef>
                  <a:spcAft>
                    <a:spcPts val="1200"/>
                  </a:spcAft>
                </a:pP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a:effectLst/>
                            <a:latin typeface="Georgia" panose="02040502050405020303" pitchFamily="18" charset="0"/>
                            <a:ea typeface="Calibri" panose="020F0502020204030204" pitchFamily="34" charset="0"/>
                            <a:cs typeface="Times New Roman" panose="02020603050405020304" pitchFamily="18" charset="0"/>
                          </a:rPr>
                          <m:t>load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)=0.98∠</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volts    and,</a:t>
                </a:r>
              </a:p>
              <a:p>
                <a:pPr marL="0" marR="0">
                  <a:lnSpc>
                    <a:spcPts val="1200"/>
                  </a:lnSpc>
                  <a:spcBef>
                    <a:spcPts val="0"/>
                  </a:spcBef>
                  <a:spcAft>
                    <a:spcPts val="1200"/>
                  </a:spcAft>
                </a:pP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m:rPr>
                              <m:nor/>
                            </m:rPr>
                            <a:rPr lang="en-US" sz="1800" i="1">
                              <a:effectLst/>
                              <a:latin typeface="Georgia" panose="02040502050405020303" pitchFamily="18" charset="0"/>
                              <a:ea typeface="Calibri" panose="020F0502020204030204" pitchFamily="34" charset="0"/>
                              <a:cs typeface="Times New Roman" panose="02020603050405020304" pitchFamily="18" charset="0"/>
                            </a:rPr>
                            <m:t>load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sub>
                      </m:sSub>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i="1">
                              <a:effectLst/>
                              <a:latin typeface="Georgia" panose="02040502050405020303" pitchFamily="18" charset="0"/>
                              <a:ea typeface="Calibri" panose="020F0502020204030204" pitchFamily="34" charset="0"/>
                              <a:cs typeface="Times New Roman" panose="02020603050405020304" pitchFamily="18" charset="0"/>
                            </a:rPr>
                            <m:t>load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effectLst/>
                          <a:latin typeface="Cambria Math" panose="02040503050406030204" pitchFamily="18" charset="0"/>
                          <a:ea typeface="Calibri" panose="020F0502020204030204" pitchFamily="34" charset="0"/>
                          <a:cs typeface="Times New Roman" panose="02020603050405020304" pitchFamily="18" charset="0"/>
                        </a:rPr>
                        <m:t>2.87</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VA</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087982DE-8081-4873-97E5-8B5DC27CA499}"/>
                  </a:ext>
                </a:extLst>
              </p:cNvPr>
              <p:cNvSpPr txBox="1">
                <a:spLocks noRot="1" noChangeAspect="1" noMove="1" noResize="1" noEditPoints="1" noAdjustHandles="1" noChangeArrowheads="1" noChangeShapeType="1" noTextEdit="1"/>
              </p:cNvSpPr>
              <p:nvPr/>
            </p:nvSpPr>
            <p:spPr>
              <a:xfrm>
                <a:off x="766762" y="4114215"/>
                <a:ext cx="6053138" cy="2046714"/>
              </a:xfrm>
              <a:prstGeom prst="rect">
                <a:avLst/>
              </a:prstGeom>
              <a:blipFill>
                <a:blip r:embed="rId4"/>
                <a:stretch>
                  <a:fillRect l="-1108" t="-1786"/>
                </a:stretch>
              </a:blipFill>
            </p:spPr>
            <p:txBody>
              <a:bodyPr/>
              <a:lstStyle/>
              <a:p>
                <a:r>
                  <a:rPr lang="en-US">
                    <a:noFill/>
                  </a:rPr>
                  <a:t> </a:t>
                </a:r>
              </a:p>
            </p:txBody>
          </p:sp>
        </mc:Fallback>
      </mc:AlternateContent>
    </p:spTree>
    <p:extLst>
      <p:ext uri="{BB962C8B-B14F-4D97-AF65-F5344CB8AC3E}">
        <p14:creationId xmlns:p14="http://schemas.microsoft.com/office/powerpoint/2010/main" val="2257123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Key Messages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2EC2A5-3834-439A-8E4C-913C04A40E00}"/>
                  </a:ext>
                </a:extLst>
              </p:cNvPr>
              <p:cNvSpPr txBox="1"/>
              <p:nvPr/>
            </p:nvSpPr>
            <p:spPr>
              <a:xfrm>
                <a:off x="457198" y="1266091"/>
                <a:ext cx="8026401" cy="3016210"/>
              </a:xfrm>
              <a:prstGeom prst="rect">
                <a:avLst/>
              </a:prstGeom>
              <a:noFill/>
            </p:spPr>
            <p:txBody>
              <a:bodyPr wrap="square" rtlCol="0">
                <a:spAutoFit/>
              </a:bodyPr>
              <a:lstStyle/>
              <a:p>
                <a:pPr marL="342900" marR="0" lvl="0" indent="-342900" algn="just">
                  <a:spcBef>
                    <a:spcPts val="0"/>
                  </a:spcBef>
                  <a:spcAft>
                    <a:spcPts val="1200"/>
                  </a:spcAft>
                  <a:buClr>
                    <a:srgbClr val="FF0000"/>
                  </a:buClr>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Three-phase systems are usually used at high power/voltage levels.</a:t>
                </a:r>
              </a:p>
              <a:p>
                <a:pPr marL="342900" marR="0" lvl="0" indent="-342900" algn="just">
                  <a:spcBef>
                    <a:spcPts val="0"/>
                  </a:spcBef>
                  <a:spcAft>
                    <a:spcPts val="1200"/>
                  </a:spcAft>
                  <a:buClr>
                    <a:srgbClr val="FF0000"/>
                  </a:buClr>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Three-phase systems are more economical for transferring energy as they need less amount of wire to transmit the same amount of energy compared to single or two-phase systems.</a:t>
                </a:r>
              </a:p>
              <a:p>
                <a:pPr marL="342900" marR="0" lvl="0" indent="-342900" algn="just">
                  <a:spcBef>
                    <a:spcPts val="0"/>
                  </a:spcBef>
                  <a:spcAft>
                    <a:spcPts val="1200"/>
                  </a:spcAft>
                  <a:buClr>
                    <a:srgbClr val="FF0000"/>
                  </a:buClr>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analyze complicated three-phase BALANCED systems,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Y</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transformation is the key element.</a:t>
                </a:r>
              </a:p>
              <a:p>
                <a:pPr marL="342900" marR="0" lvl="0" indent="-342900" algn="just">
                  <a:spcBef>
                    <a:spcPts val="0"/>
                  </a:spcBef>
                  <a:spcAft>
                    <a:spcPts val="1200"/>
                  </a:spcAft>
                  <a:buClr>
                    <a:srgbClr val="FF0000"/>
                  </a:buClr>
                  <a:buFont typeface="Symbol" panose="05050102010706020507" pitchFamily="18" charset="2"/>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three-phase BALANCED systems, when all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loads and sources are transformed to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connections, neutral points are at the same potential.</a:t>
                </a:r>
              </a:p>
            </p:txBody>
          </p:sp>
        </mc:Choice>
        <mc:Fallback xmlns="">
          <p:sp>
            <p:nvSpPr>
              <p:cNvPr id="3" name="TextBox 2">
                <a:extLst>
                  <a:ext uri="{FF2B5EF4-FFF2-40B4-BE49-F238E27FC236}">
                    <a16:creationId xmlns:a16="http://schemas.microsoft.com/office/drawing/2014/main" id="{DE2EC2A5-3834-439A-8E4C-913C04A40E00}"/>
                  </a:ext>
                </a:extLst>
              </p:cNvPr>
              <p:cNvSpPr txBox="1">
                <a:spLocks noRot="1" noChangeAspect="1" noMove="1" noResize="1" noEditPoints="1" noAdjustHandles="1" noChangeArrowheads="1" noChangeShapeType="1" noTextEdit="1"/>
              </p:cNvSpPr>
              <p:nvPr/>
            </p:nvSpPr>
            <p:spPr>
              <a:xfrm>
                <a:off x="457198" y="1266091"/>
                <a:ext cx="8026401" cy="3016210"/>
              </a:xfrm>
              <a:prstGeom prst="rect">
                <a:avLst/>
              </a:prstGeom>
              <a:blipFill>
                <a:blip r:embed="rId2"/>
                <a:stretch>
                  <a:fillRect l="-835" t="-1619" r="-683" b="-2834"/>
                </a:stretch>
              </a:blipFill>
            </p:spPr>
            <p:txBody>
              <a:bodyPr/>
              <a:lstStyle/>
              <a:p>
                <a:r>
                  <a:rPr lang="en-US">
                    <a:noFill/>
                  </a:rPr>
                  <a:t> </a:t>
                </a:r>
              </a:p>
            </p:txBody>
          </p:sp>
        </mc:Fallback>
      </mc:AlternateContent>
    </p:spTree>
    <p:extLst>
      <p:ext uri="{BB962C8B-B14F-4D97-AF65-F5344CB8AC3E}">
        <p14:creationId xmlns:p14="http://schemas.microsoft.com/office/powerpoint/2010/main" val="962472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Power in </a:t>
                </a:r>
                <a14:m>
                  <m:oMath xmlns:m="http://schemas.openxmlformats.org/officeDocument/2006/math">
                    <m:r>
                      <a:rPr lang="en-US" sz="3200">
                        <a:latin typeface="Cambria Math" panose="02040503050406030204" pitchFamily="18" charset="0"/>
                      </a:rPr>
                      <m:t>1</m:t>
                    </m:r>
                    <m:r>
                      <a:rPr lang="en-US" sz="3200" b="0" i="0" smtClean="0">
                        <a:latin typeface="Cambria Math" panose="02040503050406030204" pitchFamily="18" charset="0"/>
                      </a:rPr>
                      <m:t>−</m:t>
                    </m:r>
                    <m:r>
                      <a:rPr lang="en-US" sz="3200">
                        <a:latin typeface="Cambria Math" panose="02040503050406030204" pitchFamily="18" charset="0"/>
                      </a:rPr>
                      <m:t>∅</m:t>
                    </m:r>
                  </m:oMath>
                </a14:m>
                <a:r>
                  <a:rPr lang="en-US" sz="3200" dirty="0"/>
                  <a:t> Circuits </a:t>
                </a:r>
              </a:p>
            </p:txBody>
          </p:sp>
        </mc:Choice>
        <mc:Fallback xmlns="">
          <p:sp>
            <p:nvSpPr>
              <p:cNvPr id="2" name="Title 1">
                <a:extLst>
                  <a:ext uri="{FF2B5EF4-FFF2-40B4-BE49-F238E27FC236}">
                    <a16:creationId xmlns:a16="http://schemas.microsoft.com/office/drawing/2014/main" id="{0D35191C-D501-4F81-8E4B-9D44B8EDC0C6}"/>
                  </a:ext>
                </a:extLst>
              </p:cNvPr>
              <p:cNvSpPr>
                <a:spLocks noGrp="1" noRot="1" noChangeAspect="1" noMove="1" noResize="1" noEditPoints="1" noAdjustHandles="1" noChangeArrowheads="1" noChangeShapeType="1" noTextEdit="1"/>
              </p:cNvSpPr>
              <p:nvPr>
                <p:ph type="title"/>
              </p:nvPr>
            </p:nvSpPr>
            <p:spPr>
              <a:xfrm>
                <a:off x="457199" y="152400"/>
                <a:ext cx="8348597" cy="878716"/>
              </a:xfrm>
              <a:blipFill>
                <a:blip r:embed="rId2"/>
                <a:stretch>
                  <a:fillRect l="-1825" b="-694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2EC2A5-3834-439A-8E4C-913C04A40E00}"/>
                  </a:ext>
                </a:extLst>
              </p:cNvPr>
              <p:cNvSpPr txBox="1"/>
              <p:nvPr/>
            </p:nvSpPr>
            <p:spPr>
              <a:xfrm>
                <a:off x="457199" y="1057154"/>
                <a:ext cx="8026401" cy="4422877"/>
              </a:xfrm>
              <a:prstGeom prst="rect">
                <a:avLst/>
              </a:prstGeom>
              <a:noFill/>
            </p:spPr>
            <p:txBody>
              <a:bodyPr wrap="square" rtlCol="0">
                <a:spAutoFit/>
              </a:bodyPr>
              <a:lstStyle/>
              <a:p>
                <a:pPr marL="342900" marR="0" lvl="0" indent="-342900" algn="just">
                  <a:spcBef>
                    <a:spcPts val="0"/>
                  </a:spcBef>
                  <a:spcAft>
                    <a:spcPts val="600"/>
                  </a:spcAft>
                  <a:buClr>
                    <a:srgbClr val="FF0000"/>
                  </a:buClr>
                  <a:buFont typeface="Arial" panose="020B0604020202020204" pitchFamily="34" charset="0"/>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instantaneous power delivered to a load is,</a:t>
                </a:r>
              </a:p>
              <a:p>
                <a:pPr algn="just">
                  <a:spcAft>
                    <a:spcPts val="1200"/>
                  </a:spcAft>
                  <a:buClr>
                    <a:srgbClr val="FF0000"/>
                  </a:buClr>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𝑝</m:t>
                            </m:r>
                            <m:d>
                              <m:d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v</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t</m:t>
                                </m:r>
                              </m:e>
                            </m:d>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i</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t</m:t>
                                </m:r>
                              </m:e>
                            </m:d>
                          </m:e>
                        </m:mr>
                        <m: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Vsin</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𝜔</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sin</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𝜔</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e>
                        </m:mr>
                        <m:mr>
                          <m:e/>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VIcos</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V</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r>
                              <a:rPr lang="en-US" sz="2000">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latin typeface="Cambria Math" panose="02040503050406030204" pitchFamily="18" charset="0"/>
                                <a:ea typeface="Calibri" panose="020F0502020204030204" pitchFamily="34" charset="0"/>
                                <a:cs typeface="Times New Roman" panose="02020603050405020304" pitchFamily="18" charset="0"/>
                              </a:rPr>
                              <m:t>𝜔</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1200"/>
                  </a:spcAft>
                  <a:buClr>
                    <a:srgbClr val="FF0000"/>
                  </a:buClr>
                  <a:buFont typeface="Arial" panose="020B0604020202020204" pitchFamily="34" charset="0"/>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power clearly has an average value,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𝑉𝐼</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 This is referred to as the "real power." The second, double frequency, term has no time averaged value, and therefore does no work.</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the "power factor"</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"Reactive Power,"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𝑄</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𝑉𝐼</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sin</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box>
                      <m:box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2000">
                            <a:effectLst/>
                            <a:latin typeface="Cambria Math" panose="02040503050406030204" pitchFamily="18" charset="0"/>
                            <a:ea typeface="Calibri" panose="020F0502020204030204" pitchFamily="34" charset="0"/>
                            <a:cs typeface="Times New Roman" panose="02020603050405020304" pitchFamily="18" charset="0"/>
                          </a:rPr>
                          <m:t> </m:t>
                        </m:r>
                      </m:e>
                    </m:box>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(VAR)</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Q</m:t>
                    </m:r>
                    <m:r>
                      <a:rPr lang="en-US" sz="2000">
                        <a:effectLst/>
                        <a:latin typeface="Cambria Math" panose="02040503050406030204" pitchFamily="18" charset="0"/>
                        <a:ea typeface="Calibri" panose="020F0502020204030204" pitchFamily="34" charset="0"/>
                        <a:cs typeface="Times New Roman" panose="02020603050405020304" pitchFamily="18" charset="0"/>
                      </a:rPr>
                      <m:t>&gt;0⇒</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r>
                      <a:rPr lang="en-US" sz="2000">
                        <a:effectLst/>
                        <a:latin typeface="Cambria Math" panose="02040503050406030204" pitchFamily="18" charset="0"/>
                        <a:ea typeface="Calibri" panose="020F0502020204030204" pitchFamily="34" charset="0"/>
                        <a:cs typeface="Times New Roman" panose="02020603050405020304" pitchFamily="18" charset="0"/>
                      </a:rPr>
                      <m:t>&gt;0⇒</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𝑅</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Q</m:t>
                    </m:r>
                    <m:r>
                      <a:rPr lang="en-US" sz="2000">
                        <a:effectLst/>
                        <a:latin typeface="Cambria Math" panose="02040503050406030204" pitchFamily="18" charset="0"/>
                        <a:ea typeface="Calibri" panose="020F0502020204030204" pitchFamily="34" charset="0"/>
                        <a:cs typeface="Times New Roman" panose="02020603050405020304" pitchFamily="18" charset="0"/>
                      </a:rPr>
                      <m:t>&lt;0⇒</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r>
                      <a:rPr lang="en-US" sz="2000">
                        <a:effectLst/>
                        <a:latin typeface="Cambria Math" panose="02040503050406030204" pitchFamily="18" charset="0"/>
                        <a:ea typeface="Calibri" panose="020F0502020204030204" pitchFamily="34" charset="0"/>
                        <a:cs typeface="Times New Roman" panose="02020603050405020304" pitchFamily="18" charset="0"/>
                      </a:rPr>
                      <m:t>&lt;0⇒</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𝑅</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load.</a:t>
                </a:r>
              </a:p>
              <a:p>
                <a:pPr marL="342900" marR="0" lvl="0" indent="-342900" algn="just">
                  <a:spcBef>
                    <a:spcPts val="0"/>
                  </a:spcBef>
                  <a:spcAft>
                    <a:spcPts val="1200"/>
                  </a:spcAft>
                  <a:buClr>
                    <a:srgbClr val="FF0000"/>
                  </a:buClr>
                  <a:buFont typeface="Arial" panose="020B0604020202020204" pitchFamily="34" charset="0"/>
                  <a:buChar char="•"/>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Complex Power,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P</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Q</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VI</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box>
                      <m:box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2000">
                            <a:effectLst/>
                            <a:latin typeface="Cambria Math" panose="02040503050406030204" pitchFamily="18" charset="0"/>
                            <a:ea typeface="Calibri" panose="020F0502020204030204" pitchFamily="34" charset="0"/>
                            <a:cs typeface="Times New Roman" panose="02020603050405020304" pitchFamily="18" charset="0"/>
                          </a:rPr>
                          <m:t> </m:t>
                        </m:r>
                      </m:e>
                    </m:box>
                    <m:d>
                      <m:dPr>
                        <m:end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complex conjugate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E2EC2A5-3834-439A-8E4C-913C04A40E00}"/>
                  </a:ext>
                </a:extLst>
              </p:cNvPr>
              <p:cNvSpPr txBox="1">
                <a:spLocks noRot="1" noChangeAspect="1" noMove="1" noResize="1" noEditPoints="1" noAdjustHandles="1" noChangeArrowheads="1" noChangeShapeType="1" noTextEdit="1"/>
              </p:cNvSpPr>
              <p:nvPr/>
            </p:nvSpPr>
            <p:spPr>
              <a:xfrm>
                <a:off x="457199" y="1057154"/>
                <a:ext cx="8026401" cy="4422877"/>
              </a:xfrm>
              <a:prstGeom prst="rect">
                <a:avLst/>
              </a:prstGeom>
              <a:blipFill>
                <a:blip r:embed="rId3"/>
                <a:stretch>
                  <a:fillRect l="-683" t="-689" r="-683" b="-22176"/>
                </a:stretch>
              </a:blipFill>
            </p:spPr>
            <p:txBody>
              <a:bodyPr/>
              <a:lstStyle/>
              <a:p>
                <a:r>
                  <a:rPr lang="en-US">
                    <a:noFill/>
                  </a:rPr>
                  <a:t> </a:t>
                </a:r>
              </a:p>
            </p:txBody>
          </p:sp>
        </mc:Fallback>
      </mc:AlternateContent>
    </p:spTree>
    <p:extLst>
      <p:ext uri="{BB962C8B-B14F-4D97-AF65-F5344CB8AC3E}">
        <p14:creationId xmlns:p14="http://schemas.microsoft.com/office/powerpoint/2010/main" val="14669851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48597" cy="878716"/>
              </a:xfrm>
            </p:spPr>
            <p:txBody>
              <a:bodyPr/>
              <a:lstStyle/>
              <a:p>
                <a:pPr algn="just"/>
                <a:r>
                  <a:rPr lang="en-US" sz="3200" dirty="0"/>
                  <a:t>Power in </a:t>
                </a:r>
                <a14:m>
                  <m:oMath xmlns:m="http://schemas.openxmlformats.org/officeDocument/2006/math">
                    <m:r>
                      <a:rPr lang="en-US" sz="3200">
                        <a:latin typeface="Cambria Math" panose="02040503050406030204" pitchFamily="18" charset="0"/>
                      </a:rPr>
                      <m:t>3</m:t>
                    </m:r>
                    <m:r>
                      <a:rPr lang="en-US" sz="3200" b="0" i="0" smtClean="0">
                        <a:latin typeface="Cambria Math" panose="02040503050406030204" pitchFamily="18" charset="0"/>
                      </a:rPr>
                      <m:t>−</m:t>
                    </m:r>
                    <m:r>
                      <a:rPr lang="en-US" sz="3200">
                        <a:latin typeface="Cambria Math" panose="02040503050406030204" pitchFamily="18" charset="0"/>
                      </a:rPr>
                      <m:t>∅</m:t>
                    </m:r>
                  </m:oMath>
                </a14:m>
                <a:r>
                  <a:rPr lang="en-US" sz="3200" dirty="0"/>
                  <a:t> Circuits </a:t>
                </a:r>
              </a:p>
            </p:txBody>
          </p:sp>
        </mc:Choice>
        <mc:Fallback xmlns="">
          <p:sp>
            <p:nvSpPr>
              <p:cNvPr id="2" name="Title 1">
                <a:extLst>
                  <a:ext uri="{FF2B5EF4-FFF2-40B4-BE49-F238E27FC236}">
                    <a16:creationId xmlns:a16="http://schemas.microsoft.com/office/drawing/2014/main" id="{0D35191C-D501-4F81-8E4B-9D44B8EDC0C6}"/>
                  </a:ext>
                </a:extLst>
              </p:cNvPr>
              <p:cNvSpPr>
                <a:spLocks noGrp="1" noRot="1" noChangeAspect="1" noMove="1" noResize="1" noEditPoints="1" noAdjustHandles="1" noChangeArrowheads="1" noChangeShapeType="1" noTextEdit="1"/>
              </p:cNvSpPr>
              <p:nvPr>
                <p:ph type="title"/>
              </p:nvPr>
            </p:nvSpPr>
            <p:spPr>
              <a:xfrm>
                <a:off x="457199" y="152400"/>
                <a:ext cx="8348597" cy="878716"/>
              </a:xfrm>
              <a:blipFill>
                <a:blip r:embed="rId2"/>
                <a:stretch>
                  <a:fillRect l="-1825" b="-694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2EC2A5-3834-439A-8E4C-913C04A40E00}"/>
                  </a:ext>
                </a:extLst>
              </p:cNvPr>
              <p:cNvSpPr txBox="1"/>
              <p:nvPr/>
            </p:nvSpPr>
            <p:spPr>
              <a:xfrm>
                <a:off x="457199" y="1057154"/>
                <a:ext cx="8026401" cy="2049407"/>
              </a:xfrm>
              <a:prstGeom prst="rect">
                <a:avLst/>
              </a:prstGeom>
              <a:noFill/>
            </p:spPr>
            <p:txBody>
              <a:bodyPr wrap="square" rtlCol="0">
                <a:spAutoFit/>
              </a:bodyPr>
              <a:lstStyle/>
              <a:p>
                <a:pPr marL="342900" marR="0" lvl="0" indent="-342900" algn="just">
                  <a:spcBef>
                    <a:spcPts val="0"/>
                  </a:spcBef>
                  <a:spcAft>
                    <a:spcPts val="600"/>
                  </a:spcAft>
                  <a:buClr>
                    <a:srgbClr val="FF0000"/>
                  </a:buClr>
                  <a:buFont typeface="Arial" panose="020B0604020202020204" pitchFamily="34" charset="0"/>
                  <a:buChar char="•"/>
                  <a:tabLst>
                    <a:tab pos="457200" algn="l"/>
                  </a:tabLs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instantaneous power is:</a:t>
                </a:r>
              </a:p>
              <a:p>
                <a:pPr marR="0" lvl="0" algn="ctr">
                  <a:spcBef>
                    <a:spcPts val="0"/>
                  </a:spcBef>
                  <a:spcAft>
                    <a:spcPts val="600"/>
                  </a:spcAft>
                  <a:buClr>
                    <a:srgbClr val="FF0000"/>
                  </a:buClr>
                  <a:tabLst>
                    <a:tab pos="457200" algn="l"/>
                  </a:tabLst>
                </a:pPr>
                <a14:m>
                  <m:oMathPara xmlns:m="http://schemas.openxmlformats.org/officeDocument/2006/math">
                    <m:oMathParaPr>
                      <m:jc m:val="center"/>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600"/>
                  </a:spcAft>
                  <a:buClr>
                    <a:srgbClr val="FF0000"/>
                  </a:buClr>
                  <a:tabLst>
                    <a:tab pos="457200" algn="l"/>
                  </a:tabLst>
                </a:pPr>
                <a14:m>
                  <m:oMathPara xmlns:m="http://schemas.openxmlformats.org/officeDocument/2006/math">
                    <m:oMathParaPr>
                      <m:jc m:val="center"/>
                    </m:oMathParaPr>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600"/>
                  </a:spcAft>
                  <a:buClr>
                    <a:srgbClr val="FF0000"/>
                  </a:buClr>
                  <a:tabLst>
                    <a:tab pos="457200" algn="l"/>
                  </a:tabLst>
                </a:pPr>
                <a14:m>
                  <m:oMathPara xmlns:m="http://schemas.openxmlformats.org/officeDocument/2006/math">
                    <m:oMathParaPr>
                      <m:jc m:val="center"/>
                    </m:oMathParaPr>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600"/>
                  </a:spcAft>
                  <a:buClr>
                    <a:srgbClr val="FF0000"/>
                  </a:buClr>
                  <a:tabLst>
                    <a:tab pos="457200" algn="l"/>
                  </a:tabLst>
                </a:pPr>
                <a14:m>
                  <m:oMathPara xmlns:m="http://schemas.openxmlformats.org/officeDocument/2006/math">
                    <m:oMathParaPr>
                      <m:jc m:val="center"/>
                    </m:oMathParaPr>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000"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sSub>
                        <m:sSubPr>
                          <m:ctrlPr>
                            <a:rPr lang="en-US" sz="20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E2EC2A5-3834-439A-8E4C-913C04A40E00}"/>
                  </a:ext>
                </a:extLst>
              </p:cNvPr>
              <p:cNvSpPr txBox="1">
                <a:spLocks noRot="1" noChangeAspect="1" noMove="1" noResize="1" noEditPoints="1" noAdjustHandles="1" noChangeArrowheads="1" noChangeShapeType="1" noTextEdit="1"/>
              </p:cNvSpPr>
              <p:nvPr/>
            </p:nvSpPr>
            <p:spPr>
              <a:xfrm>
                <a:off x="457199" y="1057154"/>
                <a:ext cx="8026401" cy="2049407"/>
              </a:xfrm>
              <a:prstGeom prst="rect">
                <a:avLst/>
              </a:prstGeom>
              <a:blipFill>
                <a:blip r:embed="rId3"/>
                <a:stretch>
                  <a:fillRect l="-683" t="-1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5E654C-29C1-4371-926B-47F60959AEAD}"/>
                  </a:ext>
                </a:extLst>
              </p:cNvPr>
              <p:cNvSpPr txBox="1"/>
              <p:nvPr/>
            </p:nvSpPr>
            <p:spPr>
              <a:xfrm>
                <a:off x="0" y="3403600"/>
                <a:ext cx="9004300" cy="10822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en-US" sz="1600" i="1" smtClean="0">
                              <a:effectLst/>
                              <a:latin typeface="Cambria Math" panose="02040503050406030204" pitchFamily="18" charset="0"/>
                            </a:rPr>
                          </m:ctrlPr>
                        </m:mPr>
                        <m:mr>
                          <m:e/>
                          <m:e>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𝑝</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𝑎𝑛</m:t>
                                </m:r>
                              </m:sub>
                            </m:sSub>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600" i="1">
                                    <a:effectLst/>
                                    <a:latin typeface="Cambria Math" panose="02040503050406030204" pitchFamily="18" charset="0"/>
                                  </a:rPr>
                                </m:ctrlPr>
                              </m:radPr>
                              <m:deg/>
                              <m:e>
                                <m:r>
                                  <a:rPr lang="en-US" sz="1600">
                                    <a:effectLst/>
                                    <a:latin typeface="Cambria Math" panose="02040503050406030204" pitchFamily="18" charset="0"/>
                                    <a:ea typeface="Calibri" panose="020F0502020204030204" pitchFamily="34" charset="0"/>
                                    <a:cs typeface="Times New Roman" panose="02020603050405020304" pitchFamily="18" charset="0"/>
                                  </a:rPr>
                                  <m:t>2</m:t>
                                </m:r>
                              </m:e>
                            </m:rad>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e>
                        </m:mr>
                        <m:mr>
                          <m:e/>
                          <m:e>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𝑎𝑛</m:t>
                                </m:r>
                              </m:sub>
                            </m:sSub>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a:effectLst/>
                                <a:latin typeface="Cambria Math" panose="02040503050406030204" pitchFamily="18" charset="0"/>
                                <a:ea typeface="Calibri" panose="020F0502020204030204" pitchFamily="34" charset="0"/>
                                <a:cs typeface="Times New Roman" panose="02020603050405020304" pitchFamily="18" charset="0"/>
                              </a:rPr>
                              <m:t>4</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𝜔</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600">
                                <a:effectLst/>
                                <a:latin typeface="Cambria Math" panose="02040503050406030204" pitchFamily="18" charset="0"/>
                                <a:ea typeface="Calibri" panose="020F0502020204030204" pitchFamily="34" charset="0"/>
                                <a:cs typeface="Times New Roman" panose="02020603050405020304" pitchFamily="18" charset="0"/>
                              </a:rPr>
                              <m:t>+4</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e>
                        </m:mr>
                        <m:mr>
                          <m:e/>
                          <m:e>
                            <m:eqArr>
                              <m:eqArr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𝑎𝑛</m:t>
                                    </m:r>
                                  </m:sub>
                                </m:sSub>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cos</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e>
                              <m:e>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𝑃</m:t>
                                </m:r>
                              </m:e>
                            </m:eqArr>
                          </m:e>
                        </m:mr>
                      </m:m>
                    </m:oMath>
                  </m:oMathPara>
                </a14:m>
                <a:endParaRPr lang="en-US" sz="1600" dirty="0"/>
              </a:p>
            </p:txBody>
          </p:sp>
        </mc:Choice>
        <mc:Fallback xmlns="">
          <p:sp>
            <p:nvSpPr>
              <p:cNvPr id="8" name="TextBox 7">
                <a:extLst>
                  <a:ext uri="{FF2B5EF4-FFF2-40B4-BE49-F238E27FC236}">
                    <a16:creationId xmlns:a16="http://schemas.microsoft.com/office/drawing/2014/main" id="{975E654C-29C1-4371-926B-47F60959AEAD}"/>
                  </a:ext>
                </a:extLst>
              </p:cNvPr>
              <p:cNvSpPr txBox="1">
                <a:spLocks noRot="1" noChangeAspect="1" noMove="1" noResize="1" noEditPoints="1" noAdjustHandles="1" noChangeArrowheads="1" noChangeShapeType="1" noTextEdit="1"/>
              </p:cNvSpPr>
              <p:nvPr/>
            </p:nvSpPr>
            <p:spPr>
              <a:xfrm>
                <a:off x="0" y="3403600"/>
                <a:ext cx="9004300" cy="1082219"/>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53DA4C6-E653-404D-921C-1AC5B25F9914}"/>
              </a:ext>
            </a:extLst>
          </p:cNvPr>
          <p:cNvSpPr txBox="1"/>
          <p:nvPr/>
        </p:nvSpPr>
        <p:spPr>
          <a:xfrm>
            <a:off x="457199" y="5345674"/>
            <a:ext cx="5410327" cy="369332"/>
          </a:xfrm>
          <a:prstGeom prst="rect">
            <a:avLst/>
          </a:prstGeom>
          <a:noFill/>
        </p:spPr>
        <p:txBody>
          <a:bodyPr wrap="none" rtlCol="0">
            <a:spAutoFit/>
          </a:bodyPr>
          <a:lstStyle/>
          <a:p>
            <a:r>
              <a:rPr lang="en-US" dirty="0">
                <a:solidFill>
                  <a:srgbClr val="FF0000"/>
                </a:solidFill>
              </a:rPr>
              <a:t>3x power with one more wire compared to single phase</a:t>
            </a:r>
          </a:p>
        </p:txBody>
      </p:sp>
    </p:spTree>
    <p:extLst>
      <p:ext uri="{BB962C8B-B14F-4D97-AF65-F5344CB8AC3E}">
        <p14:creationId xmlns:p14="http://schemas.microsoft.com/office/powerpoint/2010/main" val="750959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5" name="Footer Placeholder 5">
            <a:extLst>
              <a:ext uri="{FF2B5EF4-FFF2-40B4-BE49-F238E27FC236}">
                <a16:creationId xmlns:a16="http://schemas.microsoft.com/office/drawing/2014/main" id="{9028190C-8CBD-4BD8-9FF7-3D66C487344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
        <p:nvSpPr>
          <p:cNvPr id="3" name="Slide Number Placeholder 2">
            <a:extLst>
              <a:ext uri="{FF2B5EF4-FFF2-40B4-BE49-F238E27FC236}">
                <a16:creationId xmlns:a16="http://schemas.microsoft.com/office/drawing/2014/main" id="{42C3D48B-8002-4E5F-A35A-B171FCD5D24A}"/>
              </a:ext>
            </a:extLst>
          </p:cNvPr>
          <p:cNvSpPr>
            <a:spLocks noGrp="1"/>
          </p:cNvSpPr>
          <p:nvPr>
            <p:ph type="sldNum" sz="quarter" idx="11"/>
          </p:nvPr>
        </p:nvSpPr>
        <p:spPr>
          <a:xfrm>
            <a:off x="6553200" y="5723263"/>
            <a:ext cx="2133600" cy="365125"/>
          </a:xfrm>
        </p:spPr>
        <p:txBody>
          <a:bodyPr/>
          <a:lstStyle/>
          <a:p>
            <a:fld id="{7CECD839-9EAD-418B-9826-1243089AB703}" type="slidenum">
              <a:rPr lang="en-US" smtClean="0"/>
              <a:t>85</a:t>
            </a:fld>
            <a:endParaRPr lang="en-US" dirty="0"/>
          </a:p>
        </p:txBody>
      </p:sp>
    </p:spTree>
    <p:extLst>
      <p:ext uri="{BB962C8B-B14F-4D97-AF65-F5344CB8AC3E}">
        <p14:creationId xmlns:p14="http://schemas.microsoft.com/office/powerpoint/2010/main" val="196650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7B0C2F-3D0B-4647-A704-B62E1DFD63EC}"/>
              </a:ext>
            </a:extLst>
          </p:cNvPr>
          <p:cNvSpPr>
            <a:spLocks noGrp="1"/>
          </p:cNvSpPr>
          <p:nvPr>
            <p:ph type="sldNum" sz="quarter" idx="4"/>
          </p:nvPr>
        </p:nvSpPr>
        <p:spPr/>
        <p:txBody>
          <a:bodyPr/>
          <a:lstStyle/>
          <a:p>
            <a:fld id="{7CECD839-9EAD-418B-9826-1243089AB703}" type="slidenum">
              <a:rPr lang="en-US" smtClean="0"/>
              <a:t>9</a:t>
            </a:fld>
            <a:endParaRPr lang="en-US"/>
          </a:p>
        </p:txBody>
      </p:sp>
      <p:pic>
        <p:nvPicPr>
          <p:cNvPr id="9" name="Picture 8">
            <a:extLst>
              <a:ext uri="{FF2B5EF4-FFF2-40B4-BE49-F238E27FC236}">
                <a16:creationId xmlns:a16="http://schemas.microsoft.com/office/drawing/2014/main" id="{199586C1-F862-46FE-8831-2341F149B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308127"/>
            <a:ext cx="4403558" cy="2406493"/>
          </a:xfrm>
          <a:prstGeom prst="rect">
            <a:avLst/>
          </a:prstGeom>
        </p:spPr>
      </p:pic>
      <p:sp>
        <p:nvSpPr>
          <p:cNvPr id="11" name="Footer Placeholder 5">
            <a:extLst>
              <a:ext uri="{FF2B5EF4-FFF2-40B4-BE49-F238E27FC236}">
                <a16:creationId xmlns:a16="http://schemas.microsoft.com/office/drawing/2014/main" id="{A4DBE129-E786-43AA-A246-7CA409572D7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46CF5E03-787E-42D6-8144-0B2D843CA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742" y="2832107"/>
            <a:ext cx="5194416" cy="2882901"/>
          </a:xfrm>
          <a:prstGeom prst="rect">
            <a:avLst/>
          </a:prstGeom>
          <a:noFill/>
        </p:spPr>
      </p:pic>
    </p:spTree>
    <p:extLst>
      <p:ext uri="{BB962C8B-B14F-4D97-AF65-F5344CB8AC3E}">
        <p14:creationId xmlns:p14="http://schemas.microsoft.com/office/powerpoint/2010/main" val="3318365482"/>
      </p:ext>
    </p:extLst>
  </p:cSld>
  <p:clrMapOvr>
    <a:masterClrMapping/>
  </p:clrMapOvr>
</p:sld>
</file>

<file path=ppt/theme/theme1.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8.EE653 Modeling Transformers</Template>
  <TotalTime>8634</TotalTime>
  <Words>4237</Words>
  <Application>Microsoft Macintosh PowerPoint</Application>
  <PresentationFormat>On-screen Show (4:3)</PresentationFormat>
  <Paragraphs>669</Paragraphs>
  <Slides>85</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85</vt:i4>
      </vt:variant>
    </vt:vector>
  </HeadingPairs>
  <TitlesOfParts>
    <vt:vector size="100" baseType="lpstr">
      <vt:lpstr>Univers 65</vt:lpstr>
      <vt:lpstr>Univers 67 CondensedBold</vt:lpstr>
      <vt:lpstr>Arial</vt:lpstr>
      <vt:lpstr>Calibri</vt:lpstr>
      <vt:lpstr>Cambria Math</vt:lpstr>
      <vt:lpstr>Georgia</vt:lpstr>
      <vt:lpstr>Symbol</vt:lpstr>
      <vt:lpstr>Times</vt:lpstr>
      <vt:lpstr>Times New Roman</vt:lpstr>
      <vt:lpstr>Wingdings</vt:lpstr>
      <vt:lpstr>1_PowerPoint</vt:lpstr>
      <vt:lpstr>Office Theme</vt:lpstr>
      <vt:lpstr>PowerPoint</vt:lpstr>
      <vt:lpstr>2_PowerPoint</vt:lpstr>
      <vt:lpstr>1_Office Theme</vt:lpstr>
      <vt:lpstr>EE 303 Energy Systems and Power Electronics  Three Phase Systems</vt:lpstr>
      <vt:lpstr>Three Phase Systems</vt:lpstr>
      <vt:lpstr>PowerPoint Presentation</vt:lpstr>
      <vt:lpstr>Generation of Three-Phase Voltages</vt:lpstr>
      <vt:lpstr>Generation of Three-Phase Voltages</vt:lpstr>
      <vt:lpstr>Generation of Three-Phase Voltages</vt:lpstr>
      <vt:lpstr>Generation of Three-Phase Voltages: Mathematical Expression</vt:lpstr>
      <vt:lpstr>Connection of Three-Phase Circuits</vt:lpstr>
      <vt:lpstr>PowerPoint Presentation</vt:lpstr>
      <vt:lpstr>Connection of Three-Phase Circuits</vt:lpstr>
      <vt:lpstr>Main Components</vt:lpstr>
      <vt:lpstr>3-Phase Voltage Source</vt:lpstr>
      <vt:lpstr>Y- Connected Voltage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3-Phase Voltage Source – (Y-Connection)</vt:lpstr>
      <vt:lpstr>Contd…</vt:lpstr>
      <vt:lpstr>Contd…</vt:lpstr>
      <vt:lpstr>Contd…</vt:lpstr>
      <vt:lpstr>Summary of 3-Phase, Y-Connection</vt:lpstr>
      <vt:lpstr>Contd…</vt:lpstr>
      <vt:lpstr>Contd…</vt:lpstr>
      <vt:lpstr>3-Phase Voltage Source – (𝚫-Connection)</vt:lpstr>
      <vt:lpstr>Contd…</vt:lpstr>
      <vt:lpstr>Contd…</vt:lpstr>
      <vt:lpstr>Summary of 3-Phase, 𝚫 -Connection Source</vt:lpstr>
      <vt:lpstr>Contd…</vt:lpstr>
      <vt:lpstr>3-Phase Voltage Source: (Y-Connected Source)</vt:lpstr>
      <vt:lpstr>3-Phase Voltage Source: (𝚫 -Connected Source)</vt:lpstr>
      <vt:lpstr>3-Phase Load: (Y-Connected Load)</vt:lpstr>
      <vt:lpstr>3-Phase Load: (𝚫 -Connected Load)</vt:lpstr>
      <vt:lpstr>3-Phase Load: Summary</vt:lpstr>
      <vt:lpstr>Neutral Point</vt:lpstr>
      <vt:lpstr>Contd…</vt:lpstr>
      <vt:lpstr>Contd…</vt:lpstr>
      <vt:lpstr>Example</vt:lpstr>
      <vt:lpstr>Contd…</vt:lpstr>
      <vt:lpstr>Contd…</vt:lpstr>
      <vt:lpstr>Contd…</vt:lpstr>
      <vt:lpstr>Contd…</vt:lpstr>
      <vt:lpstr>Fun Fact</vt:lpstr>
      <vt:lpstr>Contd…</vt:lpstr>
      <vt:lpstr>𝚫- Y Transformation</vt:lpstr>
      <vt:lpstr>𝚫- Y Transformation - Source</vt:lpstr>
      <vt:lpstr>Three Phase Transformers Combinations</vt:lpstr>
      <vt:lpstr>𝚫- Y Transformation - Loads</vt:lpstr>
      <vt:lpstr>Contd…</vt:lpstr>
      <vt:lpstr>Contd…</vt:lpstr>
      <vt:lpstr>Per Phase Analysis</vt:lpstr>
      <vt:lpstr>Contd…</vt:lpstr>
      <vt:lpstr>Per Phase Analysis Example</vt:lpstr>
      <vt:lpstr>Contd…</vt:lpstr>
      <vt:lpstr>Contd…</vt:lpstr>
      <vt:lpstr>Contd…</vt:lpstr>
      <vt:lpstr>Contd…</vt:lpstr>
      <vt:lpstr>Contd…</vt:lpstr>
      <vt:lpstr>Contd…</vt:lpstr>
      <vt:lpstr>Contd…</vt:lpstr>
      <vt:lpstr>Contd…</vt:lpstr>
      <vt:lpstr>Contd…</vt:lpstr>
      <vt:lpstr>Per Phase Analysis Example 2</vt:lpstr>
      <vt:lpstr>Per Phase Analysis Example 2</vt:lpstr>
      <vt:lpstr>Per Phase Analysis Example 2</vt:lpstr>
      <vt:lpstr>Per Phase Analysis Example 2</vt:lpstr>
      <vt:lpstr>Per Phase Analysis Example 2</vt:lpstr>
      <vt:lpstr>Per Phase Analysis Example 2</vt:lpstr>
      <vt:lpstr>Per Phase Analysis Example 2</vt:lpstr>
      <vt:lpstr>Per Phase Analysis Example 2</vt:lpstr>
      <vt:lpstr>Per Phase Analysis Example 2</vt:lpstr>
      <vt:lpstr>Per Phase Analysis Example 2</vt:lpstr>
      <vt:lpstr>Per Phase Analysis Example 2</vt:lpstr>
      <vt:lpstr>Key Messages</vt:lpstr>
      <vt:lpstr>Power in 1-∅ Circuits </vt:lpstr>
      <vt:lpstr>Power in 3-∅ Circuits </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EE303</dc:title>
  <dc:creator>Tiwari, Prashant [E CPE]</dc:creator>
  <cp:lastModifiedBy>Wang, Zhaoyu [E CPE]</cp:lastModifiedBy>
  <cp:revision>32</cp:revision>
  <dcterms:created xsi:type="dcterms:W3CDTF">2022-08-31T19:25:32Z</dcterms:created>
  <dcterms:modified xsi:type="dcterms:W3CDTF">2022-12-28T01:38:23Z</dcterms:modified>
</cp:coreProperties>
</file>