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701" r:id="rId3"/>
    <p:sldMasterId id="2147483715" r:id="rId4"/>
    <p:sldMasterId id="2147483728" r:id="rId5"/>
  </p:sldMasterIdLst>
  <p:notesMasterIdLst>
    <p:notesMasterId r:id="rId73"/>
  </p:notesMasterIdLst>
  <p:sldIdLst>
    <p:sldId id="689" r:id="rId6"/>
    <p:sldId id="712" r:id="rId7"/>
    <p:sldId id="740" r:id="rId8"/>
    <p:sldId id="741" r:id="rId9"/>
    <p:sldId id="742" r:id="rId10"/>
    <p:sldId id="754" r:id="rId11"/>
    <p:sldId id="743" r:id="rId12"/>
    <p:sldId id="744" r:id="rId13"/>
    <p:sldId id="755" r:id="rId14"/>
    <p:sldId id="745" r:id="rId15"/>
    <p:sldId id="746" r:id="rId16"/>
    <p:sldId id="756" r:id="rId17"/>
    <p:sldId id="757" r:id="rId18"/>
    <p:sldId id="721" r:id="rId19"/>
    <p:sldId id="758" r:id="rId20"/>
    <p:sldId id="759" r:id="rId21"/>
    <p:sldId id="760" r:id="rId22"/>
    <p:sldId id="761" r:id="rId23"/>
    <p:sldId id="762" r:id="rId24"/>
    <p:sldId id="763" r:id="rId25"/>
    <p:sldId id="764" r:id="rId26"/>
    <p:sldId id="765" r:id="rId27"/>
    <p:sldId id="766" r:id="rId28"/>
    <p:sldId id="767" r:id="rId29"/>
    <p:sldId id="747" r:id="rId30"/>
    <p:sldId id="748" r:id="rId31"/>
    <p:sldId id="749" r:id="rId32"/>
    <p:sldId id="732" r:id="rId33"/>
    <p:sldId id="750" r:id="rId34"/>
    <p:sldId id="751" r:id="rId35"/>
    <p:sldId id="752" r:id="rId36"/>
    <p:sldId id="753" r:id="rId37"/>
    <p:sldId id="733" r:id="rId38"/>
    <p:sldId id="734" r:id="rId39"/>
    <p:sldId id="768" r:id="rId40"/>
    <p:sldId id="769" r:id="rId41"/>
    <p:sldId id="770" r:id="rId42"/>
    <p:sldId id="771" r:id="rId43"/>
    <p:sldId id="772" r:id="rId44"/>
    <p:sldId id="773" r:id="rId45"/>
    <p:sldId id="774" r:id="rId46"/>
    <p:sldId id="775" r:id="rId47"/>
    <p:sldId id="776" r:id="rId48"/>
    <p:sldId id="777" r:id="rId49"/>
    <p:sldId id="778" r:id="rId50"/>
    <p:sldId id="779" r:id="rId51"/>
    <p:sldId id="780" r:id="rId52"/>
    <p:sldId id="781" r:id="rId53"/>
    <p:sldId id="782" r:id="rId54"/>
    <p:sldId id="783" r:id="rId55"/>
    <p:sldId id="784" r:id="rId56"/>
    <p:sldId id="786" r:id="rId57"/>
    <p:sldId id="787" r:id="rId58"/>
    <p:sldId id="788" r:id="rId59"/>
    <p:sldId id="789" r:id="rId60"/>
    <p:sldId id="790" r:id="rId61"/>
    <p:sldId id="791" r:id="rId62"/>
    <p:sldId id="792" r:id="rId63"/>
    <p:sldId id="793" r:id="rId64"/>
    <p:sldId id="794" r:id="rId65"/>
    <p:sldId id="795" r:id="rId66"/>
    <p:sldId id="796" r:id="rId67"/>
    <p:sldId id="797" r:id="rId68"/>
    <p:sldId id="798" r:id="rId69"/>
    <p:sldId id="785" r:id="rId70"/>
    <p:sldId id="799" r:id="rId71"/>
    <p:sldId id="420"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94615" autoAdjust="0"/>
  </p:normalViewPr>
  <p:slideViewPr>
    <p:cSldViewPr snapToGrid="0">
      <p:cViewPr varScale="1">
        <p:scale>
          <a:sx n="106" d="100"/>
          <a:sy n="106" d="100"/>
        </p:scale>
        <p:origin x="166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23C6A-2A86-4FCE-A8E1-1B5793059322}" type="datetimeFigureOut">
              <a:rPr lang="en-US" smtClean="0"/>
              <a:t>12/27/22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ACB29-CE5D-4FF7-B93A-FCCBB7976A81}" type="slidenum">
              <a:rPr lang="en-US" smtClean="0"/>
              <a:t>‹#›</a:t>
            </a:fld>
            <a:endParaRPr lang="en-US"/>
          </a:p>
        </p:txBody>
      </p:sp>
    </p:spTree>
    <p:extLst>
      <p:ext uri="{BB962C8B-B14F-4D97-AF65-F5344CB8AC3E}">
        <p14:creationId xmlns:p14="http://schemas.microsoft.com/office/powerpoint/2010/main" val="171881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ACB29-CE5D-4FF7-B93A-FCCBB7976A81}" type="slidenum">
              <a:rPr lang="en-US" smtClean="0"/>
              <a:t>10</a:t>
            </a:fld>
            <a:endParaRPr lang="en-US"/>
          </a:p>
        </p:txBody>
      </p:sp>
    </p:spTree>
    <p:extLst>
      <p:ext uri="{BB962C8B-B14F-4D97-AF65-F5344CB8AC3E}">
        <p14:creationId xmlns:p14="http://schemas.microsoft.com/office/powerpoint/2010/main" val="286329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ACB29-CE5D-4FF7-B93A-FCCBB7976A81}" type="slidenum">
              <a:rPr lang="en-US" smtClean="0"/>
              <a:t>23</a:t>
            </a:fld>
            <a:endParaRPr lang="en-US"/>
          </a:p>
        </p:txBody>
      </p:sp>
    </p:spTree>
    <p:extLst>
      <p:ext uri="{BB962C8B-B14F-4D97-AF65-F5344CB8AC3E}">
        <p14:creationId xmlns:p14="http://schemas.microsoft.com/office/powerpoint/2010/main" val="286329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ACB29-CE5D-4FF7-B93A-FCCBB7976A81}" type="slidenum">
              <a:rPr lang="en-US" smtClean="0"/>
              <a:t>47</a:t>
            </a:fld>
            <a:endParaRPr lang="en-US"/>
          </a:p>
        </p:txBody>
      </p:sp>
    </p:spTree>
    <p:extLst>
      <p:ext uri="{BB962C8B-B14F-4D97-AF65-F5344CB8AC3E}">
        <p14:creationId xmlns:p14="http://schemas.microsoft.com/office/powerpoint/2010/main" val="3621201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8"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
        <p:nvSpPr>
          <p:cNvPr id="11" name="Footer Placeholder 5">
            <a:extLst>
              <a:ext uri="{FF2B5EF4-FFF2-40B4-BE49-F238E27FC236}">
                <a16:creationId xmlns:a16="http://schemas.microsoft.com/office/drawing/2014/main" id="{57A101D3-5B5B-404C-86B5-A9ECFA3F90C2}"/>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10654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Footer Placeholder 5">
            <a:extLst>
              <a:ext uri="{FF2B5EF4-FFF2-40B4-BE49-F238E27FC236}">
                <a16:creationId xmlns:a16="http://schemas.microsoft.com/office/drawing/2014/main" id="{3C5C05BE-91EC-424B-BDDF-A5BBF43236ED}"/>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289495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Footer Placeholder 5">
            <a:extLst>
              <a:ext uri="{FF2B5EF4-FFF2-40B4-BE49-F238E27FC236}">
                <a16:creationId xmlns:a16="http://schemas.microsoft.com/office/drawing/2014/main" id="{BE44171A-D710-419F-A38C-658EB98E4548}"/>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667304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1533"/>
          </a:xfrm>
        </p:spPr>
        <p:txBody>
          <a:bodyPr/>
          <a:lstStyle/>
          <a:p>
            <a:r>
              <a:rPr lang="en-US"/>
              <a:t>Click to edit Master title style</a:t>
            </a:r>
          </a:p>
        </p:txBody>
      </p:sp>
      <p:sp>
        <p:nvSpPr>
          <p:cNvPr id="3" name="Content Placeholder 2"/>
          <p:cNvSpPr>
            <a:spLocks noGrp="1"/>
          </p:cNvSpPr>
          <p:nvPr>
            <p:ph idx="1"/>
          </p:nvPr>
        </p:nvSpPr>
        <p:spPr>
          <a:xfrm>
            <a:off x="457200" y="1078409"/>
            <a:ext cx="8229600" cy="4532350"/>
          </a:xfrm>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4" name="Footer Placeholder 3">
            <a:extLst>
              <a:ext uri="{FF2B5EF4-FFF2-40B4-BE49-F238E27FC236}">
                <a16:creationId xmlns:a16="http://schemas.microsoft.com/office/drawing/2014/main" id="{4A267911-9D32-4245-9C69-BE2137452343}"/>
              </a:ext>
            </a:extLst>
          </p:cNvPr>
          <p:cNvSpPr>
            <a:spLocks noGrp="1"/>
          </p:cNvSpPr>
          <p:nvPr>
            <p:ph type="ftr" sz="quarter" idx="11"/>
          </p:nvPr>
        </p:nvSpPr>
        <p:spPr>
          <a:xfrm>
            <a:off x="7014754" y="6315100"/>
            <a:ext cx="1672046" cy="365125"/>
          </a:xfrm>
          <a:prstGeom prst="rect">
            <a:avLst/>
          </a:prstGeom>
        </p:spPr>
        <p:txBody>
          <a:bodyPr/>
          <a:lstStyle/>
          <a:p>
            <a:endParaRPr lang="en-US" dirty="0"/>
          </a:p>
        </p:txBody>
      </p:sp>
    </p:spTree>
    <p:extLst>
      <p:ext uri="{BB962C8B-B14F-4D97-AF65-F5344CB8AC3E}">
        <p14:creationId xmlns:p14="http://schemas.microsoft.com/office/powerpoint/2010/main" val="1911052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595D2CA-BDBE-484B-9033-8BE5619AFB0B}"/>
              </a:ext>
            </a:extLst>
          </p:cNvPr>
          <p:cNvSpPr>
            <a:spLocks noChangeArrowheads="1"/>
          </p:cNvSpPr>
          <p:nvPr userDrawn="1"/>
        </p:nvSpPr>
        <p:spPr bwMode="auto">
          <a:xfrm>
            <a:off x="0" y="-12112"/>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4B532BEB-41EF-4EB8-8693-7A8BC0B33E7D}"/>
              </a:ext>
            </a:extLst>
          </p:cNvPr>
          <p:cNvPicPr>
            <a:picLocks noChangeAspect="1"/>
          </p:cNvPicPr>
          <p:nvPr userDrawn="1"/>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10" name="Text Placeholder 2">
            <a:extLst>
              <a:ext uri="{FF2B5EF4-FFF2-40B4-BE49-F238E27FC236}">
                <a16:creationId xmlns:a16="http://schemas.microsoft.com/office/drawing/2014/main" id="{4F3CDCF0-EFBF-4E24-8FB2-1CB8CF7556DD}"/>
              </a:ext>
            </a:extLst>
          </p:cNvPr>
          <p:cNvSpPr>
            <a:spLocks noGrp="1"/>
          </p:cNvSpPr>
          <p:nvPr>
            <p:ph type="body" sz="quarter" idx="13"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err="1"/>
              <a:t>ECpE</a:t>
            </a:r>
            <a:r>
              <a:rPr lang="en-US" dirty="0"/>
              <a:t> Department</a:t>
            </a:r>
          </a:p>
        </p:txBody>
      </p:sp>
      <p:sp>
        <p:nvSpPr>
          <p:cNvPr id="11" name="Rectangle 4">
            <a:extLst>
              <a:ext uri="{FF2B5EF4-FFF2-40B4-BE49-F238E27FC236}">
                <a16:creationId xmlns:a16="http://schemas.microsoft.com/office/drawing/2014/main" id="{05BB11F5-896B-48C5-AED9-F716B9D6C82C}"/>
              </a:ext>
            </a:extLst>
          </p:cNvPr>
          <p:cNvSpPr>
            <a:spLocks noGrp="1" noChangeArrowheads="1"/>
          </p:cNvSpPr>
          <p:nvPr>
            <p:ph type="ctrTitle"/>
          </p:nvPr>
        </p:nvSpPr>
        <p:spPr>
          <a:xfrm>
            <a:off x="533400" y="2514600"/>
            <a:ext cx="8077200" cy="1066800"/>
          </a:xfrm>
        </p:spPr>
        <p:txBody>
          <a:bodyPr anchor="b">
            <a:normAutofit/>
          </a:bodyPr>
          <a:lstStyle>
            <a:lvl1pPr algn="ctr" rtl="0" fontAlgn="base">
              <a:spcBef>
                <a:spcPct val="0"/>
              </a:spcBef>
              <a:spcAft>
                <a:spcPct val="0"/>
              </a:spcAft>
              <a:defRPr lang="en-US" sz="3500" dirty="0">
                <a:solidFill>
                  <a:srgbClr val="F1BE48"/>
                </a:solidFill>
                <a:latin typeface="Times New Roman" panose="02020603050405020304" pitchFamily="18" charset="0"/>
                <a:ea typeface="+mj-ea"/>
                <a:cs typeface="+mj-cs"/>
              </a:defRPr>
            </a:lvl1pPr>
          </a:lstStyle>
          <a:p>
            <a:r>
              <a:rPr lang="en-US"/>
              <a:t>Click to edit Master title style</a:t>
            </a:r>
            <a:endParaRPr lang="en-US" dirty="0"/>
          </a:p>
        </p:txBody>
      </p:sp>
      <p:sp>
        <p:nvSpPr>
          <p:cNvPr id="12" name="Rectangle 5">
            <a:extLst>
              <a:ext uri="{FF2B5EF4-FFF2-40B4-BE49-F238E27FC236}">
                <a16:creationId xmlns:a16="http://schemas.microsoft.com/office/drawing/2014/main" id="{2E06F9C3-FF8D-42E5-977C-6E4EF89A6537}"/>
              </a:ext>
            </a:extLst>
          </p:cNvPr>
          <p:cNvSpPr>
            <a:spLocks noGrp="1" noChangeArrowheads="1"/>
          </p:cNvSpPr>
          <p:nvPr>
            <p:ph type="subTitle" idx="1"/>
          </p:nvPr>
        </p:nvSpPr>
        <p:spPr>
          <a:xfrm>
            <a:off x="533400" y="3581400"/>
            <a:ext cx="8077200" cy="1752600"/>
          </a:xfrm>
        </p:spPr>
        <p:txBody>
          <a:bodyPr>
            <a:normAutofit/>
          </a:bodyPr>
          <a:lstStyle>
            <a:lvl1pPr marL="0" indent="0" algn="ctr" rtl="0" eaLnBrk="1" fontAlgn="auto" hangingPunct="1">
              <a:spcBef>
                <a:spcPct val="20000"/>
              </a:spcBef>
              <a:spcAft>
                <a:spcPts val="0"/>
              </a:spcAft>
              <a:buClr>
                <a:srgbClr val="CE1126"/>
              </a:buClr>
              <a:buSzPct val="80000"/>
              <a:buFont typeface="Times" charset="0"/>
              <a:buNone/>
              <a:defRPr lang="en-US" sz="2000" dirty="0">
                <a:solidFill>
                  <a:srgbClr val="6E6259"/>
                </a:solidFill>
                <a:latin typeface="Times New Roman" panose="02020603050405020304" pitchFamily="18" charset="0"/>
                <a:ea typeface="+mn-ea"/>
                <a:cs typeface="+mn-cs"/>
              </a:defRPr>
            </a:lvl1pPr>
          </a:lstStyle>
          <a:p>
            <a:r>
              <a:rPr lang="en-US"/>
              <a:t>Click to edit Master subtitle style</a:t>
            </a:r>
            <a:endParaRPr lang="en-US" dirty="0"/>
          </a:p>
        </p:txBody>
      </p:sp>
      <p:sp>
        <p:nvSpPr>
          <p:cNvPr id="2" name="Date Placeholder 1">
            <a:extLst>
              <a:ext uri="{FF2B5EF4-FFF2-40B4-BE49-F238E27FC236}">
                <a16:creationId xmlns:a16="http://schemas.microsoft.com/office/drawing/2014/main" id="{E2545218-86AE-4761-8131-9700EDBBF77E}"/>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1A67C86C-06CD-4381-A67C-9CA8585CB0C8}"/>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821954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3249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67719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8252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11974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88612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8664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Footer Placeholder 5">
            <a:extLst>
              <a:ext uri="{FF2B5EF4-FFF2-40B4-BE49-F238E27FC236}">
                <a16:creationId xmlns:a16="http://schemas.microsoft.com/office/drawing/2014/main" id="{207A367F-5FFC-40A7-85E6-95349361110A}"/>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2741640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47141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9140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55978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2419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F37D-2747-4A8F-80E3-A9CA17188B0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2386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CA8D-380E-43C6-A0FC-1A7D4F86241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7519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9"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1660446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88067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974118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dirty="0" err="1"/>
              <a:t>ECpE</a:t>
            </a:r>
            <a:r>
              <a:rPr lang="en-US" dirty="0"/>
              <a:t> Department</a:t>
            </a:r>
          </a:p>
        </p:txBody>
      </p:sp>
    </p:spTree>
    <p:extLst>
      <p:ext uri="{BB962C8B-B14F-4D97-AF65-F5344CB8AC3E}">
        <p14:creationId xmlns:p14="http://schemas.microsoft.com/office/powerpoint/2010/main" val="189769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Footer Placeholder 5">
            <a:extLst>
              <a:ext uri="{FF2B5EF4-FFF2-40B4-BE49-F238E27FC236}">
                <a16:creationId xmlns:a16="http://schemas.microsoft.com/office/drawing/2014/main" id="{F4CED1CD-8D01-4D64-B11E-59191BBD4B59}"/>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558192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86657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427884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38392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681882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571871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528346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34502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2498BFE-4855-4F69-A446-AFF3AA1742FB}"/>
              </a:ext>
            </a:extLst>
          </p:cNvPr>
          <p:cNvSpPr>
            <a:spLocks noGrp="1"/>
          </p:cNvSpPr>
          <p:nvPr>
            <p:ph type="ftr" sz="quarter" idx="10"/>
          </p:nvPr>
        </p:nvSpPr>
        <p:spPr>
          <a:xfrm>
            <a:off x="7239000" y="6270658"/>
            <a:ext cx="16764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A06FE7A-4C52-40E1-AB24-7B2926C0D9D1}"/>
              </a:ext>
            </a:extLst>
          </p:cNvPr>
          <p:cNvSpPr>
            <a:spLocks noGrp="1"/>
          </p:cNvSpPr>
          <p:nvPr>
            <p:ph type="sldNum" sz="quarter" idx="11"/>
          </p:nvPr>
        </p:nvSpPr>
        <p:spPr>
          <a:xfrm>
            <a:off x="6781800" y="5730883"/>
            <a:ext cx="2133600" cy="365125"/>
          </a:xfrm>
        </p:spPr>
        <p:txBody>
          <a:bodyPr/>
          <a:lstStyle/>
          <a:p>
            <a:fld id="{7CECD839-9EAD-418B-9826-1243089AB703}" type="slidenum">
              <a:rPr lang="en-US" smtClean="0"/>
              <a:t>‹#›</a:t>
            </a:fld>
            <a:endParaRPr lang="en-US"/>
          </a:p>
        </p:txBody>
      </p:sp>
      <p:sp>
        <p:nvSpPr>
          <p:cNvPr id="6" name="Title 5">
            <a:extLst>
              <a:ext uri="{FF2B5EF4-FFF2-40B4-BE49-F238E27FC236}">
                <a16:creationId xmlns:a16="http://schemas.microsoft.com/office/drawing/2014/main" id="{77FB3AB6-2969-4346-A362-D9A733B1EA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0441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32"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1302383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45877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Footer Placeholder 5">
            <a:extLst>
              <a:ext uri="{FF2B5EF4-FFF2-40B4-BE49-F238E27FC236}">
                <a16:creationId xmlns:a16="http://schemas.microsoft.com/office/drawing/2014/main" id="{C86AF06F-4C34-475D-B977-DD9D31BB78AB}"/>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272208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5822021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172440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059105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030920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158178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0300882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4100781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101675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140687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2498BFE-4855-4F69-A446-AFF3AA1742FB}"/>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2A06FE7A-4C52-40E1-AB24-7B2926C0D9D1}"/>
              </a:ext>
            </a:extLst>
          </p:cNvPr>
          <p:cNvSpPr>
            <a:spLocks noGrp="1"/>
          </p:cNvSpPr>
          <p:nvPr>
            <p:ph type="sldNum" sz="quarter" idx="11"/>
          </p:nvPr>
        </p:nvSpPr>
        <p:spPr/>
        <p:txBody>
          <a:bodyPr/>
          <a:lstStyle/>
          <a:p>
            <a:fld id="{7CECD839-9EAD-418B-9826-1243089AB703}" type="slidenum">
              <a:rPr lang="en-US" smtClean="0"/>
              <a:t>‹#›</a:t>
            </a:fld>
            <a:endParaRPr lang="en-US"/>
          </a:p>
        </p:txBody>
      </p:sp>
      <p:sp>
        <p:nvSpPr>
          <p:cNvPr id="6" name="Title 5">
            <a:extLst>
              <a:ext uri="{FF2B5EF4-FFF2-40B4-BE49-F238E27FC236}">
                <a16:creationId xmlns:a16="http://schemas.microsoft.com/office/drawing/2014/main" id="{77FB3AB6-2969-4346-A362-D9A733B1EA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044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9" name="Footer Placeholder 5">
            <a:extLst>
              <a:ext uri="{FF2B5EF4-FFF2-40B4-BE49-F238E27FC236}">
                <a16:creationId xmlns:a16="http://schemas.microsoft.com/office/drawing/2014/main" id="{6B3B233D-9F78-482E-BBE8-8749A51531F0}"/>
              </a:ext>
            </a:extLst>
          </p:cNvPr>
          <p:cNvSpPr>
            <a:spLocks noGrp="1"/>
          </p:cNvSpPr>
          <p:nvPr>
            <p:ph type="ftr" sz="quarter" idx="11"/>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4203248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595D2CA-BDBE-484B-9033-8BE5619AFB0B}"/>
              </a:ext>
            </a:extLst>
          </p:cNvPr>
          <p:cNvSpPr>
            <a:spLocks noChangeArrowheads="1"/>
          </p:cNvSpPr>
          <p:nvPr userDrawn="1"/>
        </p:nvSpPr>
        <p:spPr bwMode="auto">
          <a:xfrm>
            <a:off x="0" y="-12112"/>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4B532BEB-41EF-4EB8-8693-7A8BC0B33E7D}"/>
              </a:ext>
            </a:extLst>
          </p:cNvPr>
          <p:cNvPicPr>
            <a:picLocks noChangeAspect="1"/>
          </p:cNvPicPr>
          <p:nvPr userDrawn="1"/>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10" name="Text Placeholder 2">
            <a:extLst>
              <a:ext uri="{FF2B5EF4-FFF2-40B4-BE49-F238E27FC236}">
                <a16:creationId xmlns:a16="http://schemas.microsoft.com/office/drawing/2014/main" id="{4F3CDCF0-EFBF-4E24-8FB2-1CB8CF7556DD}"/>
              </a:ext>
            </a:extLst>
          </p:cNvPr>
          <p:cNvSpPr>
            <a:spLocks noGrp="1"/>
          </p:cNvSpPr>
          <p:nvPr>
            <p:ph type="body" sz="quarter" idx="13"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err="1"/>
              <a:t>ECpE</a:t>
            </a:r>
            <a:r>
              <a:rPr lang="en-US" dirty="0"/>
              <a:t> Department</a:t>
            </a:r>
          </a:p>
        </p:txBody>
      </p:sp>
      <p:sp>
        <p:nvSpPr>
          <p:cNvPr id="11" name="Rectangle 4">
            <a:extLst>
              <a:ext uri="{FF2B5EF4-FFF2-40B4-BE49-F238E27FC236}">
                <a16:creationId xmlns:a16="http://schemas.microsoft.com/office/drawing/2014/main" id="{05BB11F5-896B-48C5-AED9-F716B9D6C82C}"/>
              </a:ext>
            </a:extLst>
          </p:cNvPr>
          <p:cNvSpPr>
            <a:spLocks noGrp="1" noChangeArrowheads="1"/>
          </p:cNvSpPr>
          <p:nvPr>
            <p:ph type="ctrTitle"/>
          </p:nvPr>
        </p:nvSpPr>
        <p:spPr>
          <a:xfrm>
            <a:off x="533400" y="2514600"/>
            <a:ext cx="8077200" cy="1066800"/>
          </a:xfrm>
        </p:spPr>
        <p:txBody>
          <a:bodyPr anchor="b">
            <a:normAutofit/>
          </a:bodyPr>
          <a:lstStyle>
            <a:lvl1pPr algn="ctr" rtl="0" fontAlgn="base">
              <a:spcBef>
                <a:spcPct val="0"/>
              </a:spcBef>
              <a:spcAft>
                <a:spcPct val="0"/>
              </a:spcAft>
              <a:defRPr lang="en-US" sz="3500" dirty="0">
                <a:solidFill>
                  <a:srgbClr val="F1BE48"/>
                </a:solidFill>
                <a:latin typeface="Times New Roman" panose="02020603050405020304" pitchFamily="18" charset="0"/>
                <a:ea typeface="+mj-ea"/>
                <a:cs typeface="+mj-cs"/>
              </a:defRPr>
            </a:lvl1pPr>
          </a:lstStyle>
          <a:p>
            <a:r>
              <a:rPr lang="en-US"/>
              <a:t>Click to edit Master title style</a:t>
            </a:r>
            <a:endParaRPr lang="en-US" dirty="0"/>
          </a:p>
        </p:txBody>
      </p:sp>
      <p:sp>
        <p:nvSpPr>
          <p:cNvPr id="12" name="Rectangle 5">
            <a:extLst>
              <a:ext uri="{FF2B5EF4-FFF2-40B4-BE49-F238E27FC236}">
                <a16:creationId xmlns:a16="http://schemas.microsoft.com/office/drawing/2014/main" id="{2E06F9C3-FF8D-42E5-977C-6E4EF89A6537}"/>
              </a:ext>
            </a:extLst>
          </p:cNvPr>
          <p:cNvSpPr>
            <a:spLocks noGrp="1" noChangeArrowheads="1"/>
          </p:cNvSpPr>
          <p:nvPr>
            <p:ph type="subTitle" idx="1"/>
          </p:nvPr>
        </p:nvSpPr>
        <p:spPr>
          <a:xfrm>
            <a:off x="533400" y="3581400"/>
            <a:ext cx="8077200" cy="1752600"/>
          </a:xfrm>
        </p:spPr>
        <p:txBody>
          <a:bodyPr>
            <a:normAutofit/>
          </a:bodyPr>
          <a:lstStyle>
            <a:lvl1pPr marL="0" indent="0" algn="ctr" rtl="0" eaLnBrk="1" fontAlgn="auto" hangingPunct="1">
              <a:spcBef>
                <a:spcPct val="20000"/>
              </a:spcBef>
              <a:spcAft>
                <a:spcPts val="0"/>
              </a:spcAft>
              <a:buClr>
                <a:srgbClr val="CE1126"/>
              </a:buClr>
              <a:buSzPct val="80000"/>
              <a:buFont typeface="Times" charset="0"/>
              <a:buNone/>
              <a:defRPr lang="en-US" sz="2000" dirty="0">
                <a:solidFill>
                  <a:srgbClr val="6E6259"/>
                </a:solidFill>
                <a:latin typeface="Times New Roman" panose="02020603050405020304" pitchFamily="18" charset="0"/>
                <a:ea typeface="+mn-ea"/>
                <a:cs typeface="+mn-cs"/>
              </a:defRPr>
            </a:lvl1pPr>
          </a:lstStyle>
          <a:p>
            <a:r>
              <a:rPr lang="en-US"/>
              <a:t>Click to edit Master subtitle style</a:t>
            </a:r>
            <a:endParaRPr lang="en-US" dirty="0"/>
          </a:p>
        </p:txBody>
      </p:sp>
      <p:sp>
        <p:nvSpPr>
          <p:cNvPr id="2" name="Date Placeholder 1">
            <a:extLst>
              <a:ext uri="{FF2B5EF4-FFF2-40B4-BE49-F238E27FC236}">
                <a16:creationId xmlns:a16="http://schemas.microsoft.com/office/drawing/2014/main" id="{E2545218-86AE-4761-8131-9700EDBBF77E}"/>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1A67C86C-06CD-4381-A67C-9CA8585CB0C8}"/>
              </a:ext>
            </a:extLst>
          </p:cNvPr>
          <p:cNvSpPr>
            <a:spLocks noGrp="1"/>
          </p:cNvSpPr>
          <p:nvPr>
            <p:ph type="ftr" sz="quarter" idx="15"/>
          </p:nvPr>
        </p:nvSpPr>
        <p:spPr/>
        <p:txBody>
          <a:bodyPr/>
          <a:lstStyle/>
          <a:p>
            <a:endParaRPr lang="en-US" dirty="0"/>
          </a:p>
        </p:txBody>
      </p:sp>
      <p:sp>
        <p:nvSpPr>
          <p:cNvPr id="4" name="Slide Number Placeholder 3">
            <a:extLst>
              <a:ext uri="{FF2B5EF4-FFF2-40B4-BE49-F238E27FC236}">
                <a16:creationId xmlns:a16="http://schemas.microsoft.com/office/drawing/2014/main" id="{931DA9A3-348C-4877-96CB-DF5CB5EB1E6A}"/>
              </a:ext>
            </a:extLst>
          </p:cNvPr>
          <p:cNvSpPr>
            <a:spLocks noGrp="1"/>
          </p:cNvSpPr>
          <p:nvPr>
            <p:ph type="sldNum" sz="quarter" idx="16"/>
          </p:nvPr>
        </p:nvSpPr>
        <p:spPr/>
        <p:txBody>
          <a:bodyPr/>
          <a:lstStyle/>
          <a:p>
            <a:fld id="{5B7A2384-8C5D-49F6-8259-B9A64ECD4852}" type="slidenum">
              <a:rPr lang="en-US" smtClean="0"/>
              <a:pPr/>
              <a:t>‹#›</a:t>
            </a:fld>
            <a:endParaRPr lang="en-US" dirty="0"/>
          </a:p>
        </p:txBody>
      </p:sp>
    </p:spTree>
    <p:extLst>
      <p:ext uri="{BB962C8B-B14F-4D97-AF65-F5344CB8AC3E}">
        <p14:creationId xmlns:p14="http://schemas.microsoft.com/office/powerpoint/2010/main" val="2278867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707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3004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14237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932721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20774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070870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303016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301923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2046429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Footer Placeholder 5">
            <a:extLst>
              <a:ext uri="{FF2B5EF4-FFF2-40B4-BE49-F238E27FC236}">
                <a16:creationId xmlns:a16="http://schemas.microsoft.com/office/drawing/2014/main" id="{AAD6C0C3-4332-4DDE-B5E3-C032167C475C}"/>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9238107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36025530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F37D-2747-4A8F-80E3-A9CA17188B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85F0F8-316E-4812-960B-DC541F9A27A4}"/>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BB86812F-05BA-4576-BE8F-45E4EBFB0C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BCEB855-9BB9-47E9-B163-875B69A14693}"/>
              </a:ext>
            </a:extLst>
          </p:cNvPr>
          <p:cNvSpPr>
            <a:spLocks noGrp="1"/>
          </p:cNvSpPr>
          <p:nvPr>
            <p:ph type="sldNum" sz="quarter" idx="12"/>
          </p:nvPr>
        </p:nvSpPr>
        <p:spPr/>
        <p:txBody>
          <a:bodyPr/>
          <a:lstStyle/>
          <a:p>
            <a:fld id="{5B7A2384-8C5D-49F6-8259-B9A64ECD4852}" type="slidenum">
              <a:rPr lang="en-US" smtClean="0"/>
              <a:pPr/>
              <a:t>‹#›</a:t>
            </a:fld>
            <a:endParaRPr lang="en-US" dirty="0"/>
          </a:p>
        </p:txBody>
      </p:sp>
    </p:spTree>
    <p:extLst>
      <p:ext uri="{BB962C8B-B14F-4D97-AF65-F5344CB8AC3E}">
        <p14:creationId xmlns:p14="http://schemas.microsoft.com/office/powerpoint/2010/main" val="24604572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CA8D-380E-43C6-A0FC-1A7D4F8624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63D31C-36C1-45E5-94F6-62F75B93768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A570DA5-6840-4A23-B068-10AEDA2F5FC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E10C918-D125-4B89-A9BF-4EF7591C1477}"/>
              </a:ext>
            </a:extLst>
          </p:cNvPr>
          <p:cNvSpPr>
            <a:spLocks noGrp="1"/>
          </p:cNvSpPr>
          <p:nvPr>
            <p:ph type="sldNum" sz="quarter" idx="12"/>
          </p:nvPr>
        </p:nvSpPr>
        <p:spPr/>
        <p:txBody>
          <a:bodyPr/>
          <a:lstStyle/>
          <a:p>
            <a:fld id="{5B7A2384-8C5D-49F6-8259-B9A64ECD4852}" type="slidenum">
              <a:rPr lang="en-US" smtClean="0"/>
              <a:pPr/>
              <a:t>‹#›</a:t>
            </a:fld>
            <a:endParaRPr lang="en-US" dirty="0"/>
          </a:p>
        </p:txBody>
      </p:sp>
    </p:spTree>
    <p:extLst>
      <p:ext uri="{BB962C8B-B14F-4D97-AF65-F5344CB8AC3E}">
        <p14:creationId xmlns:p14="http://schemas.microsoft.com/office/powerpoint/2010/main" val="360058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4" name="Footer Placeholder 5">
            <a:extLst>
              <a:ext uri="{FF2B5EF4-FFF2-40B4-BE49-F238E27FC236}">
                <a16:creationId xmlns:a16="http://schemas.microsoft.com/office/drawing/2014/main" id="{28227C8D-E78D-4060-994B-163F10BA25E6}"/>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287391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6314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Footer Placeholder 5">
            <a:extLst>
              <a:ext uri="{FF2B5EF4-FFF2-40B4-BE49-F238E27FC236}">
                <a16:creationId xmlns:a16="http://schemas.microsoft.com/office/drawing/2014/main" id="{A79183B6-188D-4063-97F0-A41039E0D7C2}"/>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335871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8"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2" name="Picture 11" descr="ISU LEFT white.eps"/>
          <p:cNvPicPr>
            <a:picLocks noChangeAspect="1"/>
          </p:cNvPicPr>
          <p:nvPr/>
        </p:nvPicPr>
        <p:blipFill>
          <a:blip r:embed="rId14"/>
          <a:srcRect b="38235"/>
          <a:stretch>
            <a:fillRect/>
          </a:stretch>
        </p:blipFill>
        <p:spPr bwMode="auto">
          <a:xfrm>
            <a:off x="533400" y="6365933"/>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12954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42" r:id="rId12"/>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gn="l" rtl="0" fontAlgn="base">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B7A2384-8C5D-49F6-8259-B9A64ECD4852}" type="slidenum">
              <a:rPr lang="en-US" smtClean="0"/>
              <a:pPr/>
              <a:t>‹#›</a:t>
            </a:fld>
            <a:endParaRPr lang="en-US" dirty="0"/>
          </a:p>
        </p:txBody>
      </p:sp>
      <p:sp>
        <p:nvSpPr>
          <p:cNvPr id="7" name="Rectangle 8">
            <a:extLst>
              <a:ext uri="{FF2B5EF4-FFF2-40B4-BE49-F238E27FC236}">
                <a16:creationId xmlns:a16="http://schemas.microsoft.com/office/drawing/2014/main" id="{18347D26-84EB-44A8-A0B1-CC6FA5220460}"/>
              </a:ext>
            </a:extLst>
          </p:cNvPr>
          <p:cNvSpPr>
            <a:spLocks noChangeArrowheads="1"/>
          </p:cNvSpPr>
          <p:nvPr/>
        </p:nvSpPr>
        <p:spPr bwMode="auto">
          <a:xfrm>
            <a:off x="0" y="6108111"/>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57549203-F115-40D4-B90D-A3B75684E522}"/>
              </a:ext>
            </a:extLst>
          </p:cNvPr>
          <p:cNvPicPr>
            <a:picLocks noChangeAspect="1"/>
          </p:cNvPicPr>
          <p:nvPr/>
        </p:nvPicPr>
        <p:blipFill>
          <a:blip r:embed="rId15"/>
          <a:srcRect b="38235"/>
          <a:stretch>
            <a:fillRect/>
          </a:stretch>
        </p:blipFill>
        <p:spPr bwMode="auto">
          <a:xfrm>
            <a:off x="533400" y="6359877"/>
            <a:ext cx="3200400" cy="263473"/>
          </a:xfrm>
          <a:prstGeom prst="rect">
            <a:avLst/>
          </a:prstGeom>
          <a:noFill/>
          <a:ln w="9525">
            <a:noFill/>
            <a:miter lim="800000"/>
            <a:headEnd/>
            <a:tailEnd/>
          </a:ln>
        </p:spPr>
      </p:pic>
      <p:sp>
        <p:nvSpPr>
          <p:cNvPr id="10" name="Slide Number Placeholder 3"/>
          <p:cNvSpPr txBox="1">
            <a:spLocks/>
          </p:cNvSpPr>
          <p:nvPr/>
        </p:nvSpPr>
        <p:spPr>
          <a:xfrm>
            <a:off x="6580682" y="5899846"/>
            <a:ext cx="2133600" cy="2889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79A9A4E-4C82-4D44-9372-C31BB3818094}" type="slidenum">
              <a:rPr lang="en-US" sz="1200" smtClean="0">
                <a:solidFill>
                  <a:schemeClr val="bg1">
                    <a:lumMod val="50000"/>
                  </a:schemeClr>
                </a:solidFill>
                <a:latin typeface="Times New Roman" panose="02020603050405020304" pitchFamily="18" charset="0"/>
                <a:cs typeface="Times New Roman" panose="02020603050405020304" pitchFamily="18" charset="0"/>
              </a:rPr>
              <a:pPr algn="r"/>
              <a:t>‹#›</a:t>
            </a:fld>
            <a:endParaRPr lang="en-US" sz="1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1" name="Footer Placeholder 5">
            <a:extLst>
              <a:ext uri="{FF2B5EF4-FFF2-40B4-BE49-F238E27FC236}">
                <a16:creationId xmlns:a16="http://schemas.microsoft.com/office/drawing/2014/main" id="{F4F22F74-DC61-463D-81E3-435942D44689}"/>
              </a:ext>
            </a:extLst>
          </p:cNvPr>
          <p:cNvSpPr txBox="1">
            <a:spLocks/>
          </p:cNvSpPr>
          <p:nvPr userDrawn="1"/>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ECpE Department</a:t>
            </a:r>
            <a:endParaRPr lang="en-US" dirty="0"/>
          </a:p>
        </p:txBody>
      </p:sp>
    </p:spTree>
    <p:extLst>
      <p:ext uri="{BB962C8B-B14F-4D97-AF65-F5344CB8AC3E}">
        <p14:creationId xmlns:p14="http://schemas.microsoft.com/office/powerpoint/2010/main" val="10430499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687" r:id="rId13"/>
  </p:sldLayoutIdLst>
  <p:hf hdr="0" ftr="0" dt="0"/>
  <p:txStyles>
    <p:titleStyle>
      <a:lvl1pPr algn="ctr" defTabSz="914377" rtl="0" eaLnBrk="1" latinLnBrk="0" hangingPunct="1">
        <a:spcBef>
          <a:spcPct val="0"/>
        </a:spcBef>
        <a:buNone/>
        <a:defRPr lang="en-US" sz="3500" kern="1200" dirty="0">
          <a:solidFill>
            <a:srgbClr val="C8102E"/>
          </a:solidFill>
          <a:latin typeface="Times New Roman" panose="02020603050405020304" pitchFamily="18" charset="0"/>
          <a:ea typeface="+mj-ea"/>
          <a:cs typeface="+mj-cs"/>
        </a:defRPr>
      </a:lvl1pPr>
    </p:titleStyle>
    <p:bodyStyle>
      <a:lvl1pPr marL="342891" indent="-342891"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1pPr>
      <a:lvl2pPr marL="742932" indent="-285744"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2pPr>
      <a:lvl3pPr marL="1142971" indent="-228594"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3pPr>
      <a:lvl4pPr marL="1600160" indent="-228594"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4pPr>
      <a:lvl5pPr marL="2057349" indent="-228594"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9"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2" name="Picture 11" descr="ISU LEFT white.eps"/>
          <p:cNvPicPr>
            <a:picLocks noChangeAspect="1"/>
          </p:cNvPicPr>
          <p:nvPr/>
        </p:nvPicPr>
        <p:blipFill>
          <a:blip r:embed="rId14"/>
          <a:srcRect b="38235"/>
          <a:stretch>
            <a:fillRect/>
          </a:stretch>
        </p:blipFill>
        <p:spPr bwMode="auto">
          <a:xfrm>
            <a:off x="533400" y="6365935"/>
            <a:ext cx="3200400" cy="263473"/>
          </a:xfrm>
          <a:prstGeom prst="rect">
            <a:avLst/>
          </a:prstGeom>
          <a:noFill/>
          <a:ln w="9525">
            <a:noFill/>
            <a:miter lim="800000"/>
            <a:headEnd/>
            <a:tailEnd/>
          </a:ln>
        </p:spPr>
      </p:pic>
      <p:sp>
        <p:nvSpPr>
          <p:cNvPr id="11" name="Footer Placeholder 5">
            <a:extLst>
              <a:ext uri="{FF2B5EF4-FFF2-40B4-BE49-F238E27FC236}">
                <a16:creationId xmlns:a16="http://schemas.microsoft.com/office/drawing/2014/main" id="{F1ECC371-4845-4E90-A587-71C15542E734}"/>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8590102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32"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2" name="Picture 11" descr="ISU LEFT white.eps"/>
          <p:cNvPicPr>
            <a:picLocks noChangeAspect="1"/>
          </p:cNvPicPr>
          <p:nvPr/>
        </p:nvPicPr>
        <p:blipFill>
          <a:blip r:embed="rId14"/>
          <a:srcRect b="38235"/>
          <a:stretch>
            <a:fillRect/>
          </a:stretch>
        </p:blipFill>
        <p:spPr bwMode="auto">
          <a:xfrm>
            <a:off x="533400" y="636594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14"/>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a:p>
        </p:txBody>
      </p:sp>
    </p:spTree>
    <p:extLst>
      <p:ext uri="{BB962C8B-B14F-4D97-AF65-F5344CB8AC3E}">
        <p14:creationId xmlns:p14="http://schemas.microsoft.com/office/powerpoint/2010/main" val="9697954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78" algn="l" rtl="0" eaLnBrk="1" fontAlgn="base" hangingPunct="1">
        <a:spcBef>
          <a:spcPct val="0"/>
        </a:spcBef>
        <a:spcAft>
          <a:spcPct val="0"/>
        </a:spcAft>
        <a:defRPr sz="3500">
          <a:solidFill>
            <a:srgbClr val="CE1126"/>
          </a:solidFill>
          <a:latin typeface="Univers 67 CondensedBold" charset="0"/>
        </a:defRPr>
      </a:lvl6pPr>
      <a:lvl7pPr marL="914354" algn="l" rtl="0" eaLnBrk="1" fontAlgn="base" hangingPunct="1">
        <a:spcBef>
          <a:spcPct val="0"/>
        </a:spcBef>
        <a:spcAft>
          <a:spcPct val="0"/>
        </a:spcAft>
        <a:defRPr sz="3500">
          <a:solidFill>
            <a:srgbClr val="CE1126"/>
          </a:solidFill>
          <a:latin typeface="Univers 67 CondensedBold" charset="0"/>
        </a:defRPr>
      </a:lvl7pPr>
      <a:lvl8pPr marL="1371532" algn="l" rtl="0" eaLnBrk="1" fontAlgn="base" hangingPunct="1">
        <a:spcBef>
          <a:spcPct val="0"/>
        </a:spcBef>
        <a:spcAft>
          <a:spcPct val="0"/>
        </a:spcAft>
        <a:defRPr sz="3500">
          <a:solidFill>
            <a:srgbClr val="CE1126"/>
          </a:solidFill>
          <a:latin typeface="Univers 67 CondensedBold" charset="0"/>
        </a:defRPr>
      </a:lvl8pPr>
      <a:lvl9pPr marL="1828709" algn="l" rtl="0" eaLnBrk="1" fontAlgn="base" hangingPunct="1">
        <a:spcBef>
          <a:spcPct val="0"/>
        </a:spcBef>
        <a:spcAft>
          <a:spcPct val="0"/>
        </a:spcAft>
        <a:defRPr sz="3500">
          <a:solidFill>
            <a:srgbClr val="CE1126"/>
          </a:solidFill>
          <a:latin typeface="Univers 67 CondensedBold" charset="0"/>
        </a:defRPr>
      </a:lvl9pPr>
    </p:titleStyle>
    <p:bodyStyle>
      <a:lvl1pPr marL="342882" indent="-342882"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13" indent="-285737"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42" indent="-228589"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20" indent="-228589"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298" indent="-228589"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474" indent="-228589"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652" indent="-228589"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829" indent="-228589"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006" indent="-228589"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gn="l" rtl="0" fontAlgn="base">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endParaRPr lang="en-US" dirty="0"/>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B7A2384-8C5D-49F6-8259-B9A64ECD4852}" type="slidenum">
              <a:rPr lang="en-US" smtClean="0"/>
              <a:pPr/>
              <a:t>‹#›</a:t>
            </a:fld>
            <a:endParaRPr lang="en-US" dirty="0"/>
          </a:p>
        </p:txBody>
      </p:sp>
      <p:sp>
        <p:nvSpPr>
          <p:cNvPr id="7" name="Rectangle 8">
            <a:extLst>
              <a:ext uri="{FF2B5EF4-FFF2-40B4-BE49-F238E27FC236}">
                <a16:creationId xmlns:a16="http://schemas.microsoft.com/office/drawing/2014/main" id="{18347D26-84EB-44A8-A0B1-CC6FA5220460}"/>
              </a:ext>
            </a:extLst>
          </p:cNvPr>
          <p:cNvSpPr>
            <a:spLocks noChangeArrowheads="1"/>
          </p:cNvSpPr>
          <p:nvPr/>
        </p:nvSpPr>
        <p:spPr bwMode="auto">
          <a:xfrm>
            <a:off x="0" y="6108111"/>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57549203-F115-40D4-B90D-A3B75684E522}"/>
              </a:ext>
            </a:extLst>
          </p:cNvPr>
          <p:cNvPicPr>
            <a:picLocks noChangeAspect="1"/>
          </p:cNvPicPr>
          <p:nvPr/>
        </p:nvPicPr>
        <p:blipFill>
          <a:blip r:embed="rId15"/>
          <a:srcRect b="38235"/>
          <a:stretch>
            <a:fillRect/>
          </a:stretch>
        </p:blipFill>
        <p:spPr bwMode="auto">
          <a:xfrm>
            <a:off x="533400" y="6359885"/>
            <a:ext cx="3200400" cy="263473"/>
          </a:xfrm>
          <a:prstGeom prst="rect">
            <a:avLst/>
          </a:prstGeom>
          <a:noFill/>
          <a:ln w="9525">
            <a:noFill/>
            <a:miter lim="800000"/>
            <a:headEnd/>
            <a:tailEnd/>
          </a:ln>
        </p:spPr>
      </p:pic>
      <p:sp>
        <p:nvSpPr>
          <p:cNvPr id="9" name="Footer Placeholder 5">
            <a:extLst>
              <a:ext uri="{FF2B5EF4-FFF2-40B4-BE49-F238E27FC236}">
                <a16:creationId xmlns:a16="http://schemas.microsoft.com/office/drawing/2014/main" id="{F598C0BE-DBD3-42CE-9226-4C3F4FACC6CF}"/>
              </a:ext>
            </a:extLst>
          </p:cNvPr>
          <p:cNvSpPr txBox="1">
            <a:spLocks/>
          </p:cNvSpPr>
          <p:nvPr/>
        </p:nvSpPr>
        <p:spPr>
          <a:xfrm>
            <a:off x="5715000" y="6315114"/>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err="1"/>
              <a:t>ECpE</a:t>
            </a:r>
            <a:r>
              <a:rPr lang="en-US" altLang="zh-CN" sz="1600" dirty="0"/>
              <a:t> Department</a:t>
            </a:r>
            <a:endParaRPr lang="en-US" sz="1600" dirty="0"/>
          </a:p>
        </p:txBody>
      </p:sp>
      <p:sp>
        <p:nvSpPr>
          <p:cNvPr id="10" name="Slide Number Placeholder 3"/>
          <p:cNvSpPr txBox="1">
            <a:spLocks/>
          </p:cNvSpPr>
          <p:nvPr/>
        </p:nvSpPr>
        <p:spPr>
          <a:xfrm>
            <a:off x="6580682" y="5899854"/>
            <a:ext cx="2133600" cy="2889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79A9A4E-4C82-4D44-9372-C31BB3818094}" type="slidenum">
              <a:rPr lang="en-US" sz="1200" smtClean="0">
                <a:solidFill>
                  <a:schemeClr val="bg1">
                    <a:lumMod val="50000"/>
                  </a:schemeClr>
                </a:solidFill>
                <a:latin typeface="Times New Roman" panose="02020603050405020304" pitchFamily="18" charset="0"/>
                <a:cs typeface="Times New Roman" panose="02020603050405020304" pitchFamily="18" charset="0"/>
              </a:rPr>
              <a:pPr algn="r"/>
              <a:t>‹#›</a:t>
            </a:fld>
            <a:endParaRPr lang="en-US" sz="18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48727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ftr="0" dt="0"/>
  <p:txStyles>
    <p:titleStyle>
      <a:lvl1pPr algn="ctr" defTabSz="914354" rtl="0" eaLnBrk="1" latinLnBrk="0" hangingPunct="1">
        <a:spcBef>
          <a:spcPct val="0"/>
        </a:spcBef>
        <a:buNone/>
        <a:defRPr lang="en-US" sz="3500" kern="1200" dirty="0">
          <a:solidFill>
            <a:srgbClr val="C8102E"/>
          </a:solidFill>
          <a:latin typeface="Times New Roman" panose="02020603050405020304" pitchFamily="18" charset="0"/>
          <a:ea typeface="+mj-ea"/>
          <a:cs typeface="+mj-cs"/>
        </a:defRPr>
      </a:lvl1pPr>
    </p:titleStyle>
    <p:bodyStyle>
      <a:lvl1pPr marL="342882" indent="-342882"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1pPr>
      <a:lvl2pPr marL="742913" indent="-285737"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2pPr>
      <a:lvl3pPr marL="1142942" indent="-228589"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3pPr>
      <a:lvl4pPr marL="1600120" indent="-228589"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4pPr>
      <a:lvl5pPr marL="2057298" indent="-228589"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NUL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NUL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NUL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9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240.png"/><Relationship Id="rId4" Type="http://schemas.openxmlformats.org/officeDocument/2006/relationships/image" Target="../media/image230.png"/></Relationships>
</file>

<file path=ppt/slides/_rels/slide4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51.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310.png"/></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380.png"/><Relationship Id="rId4" Type="http://schemas.openxmlformats.org/officeDocument/2006/relationships/image" Target="../media/image370.png"/></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400.png"/><Relationship Id="rId7" Type="http://schemas.openxmlformats.org/officeDocument/2006/relationships/image" Target="../media/image440.png"/><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430.png"/><Relationship Id="rId5" Type="http://schemas.openxmlformats.org/officeDocument/2006/relationships/image" Target="../media/image42.png"/><Relationship Id="rId4" Type="http://schemas.openxmlformats.org/officeDocument/2006/relationships/image" Target="../media/image410.png"/></Relationships>
</file>

<file path=ppt/slides/_rels/slide58.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91.png"/><Relationship Id="rId1" Type="http://schemas.openxmlformats.org/officeDocument/2006/relationships/slideLayout" Target="../slideLayouts/slideLayout2.xml"/><Relationship Id="rId4" Type="http://schemas.openxmlformats.org/officeDocument/2006/relationships/image" Target="../media/image512.png"/></Relationships>
</file>

<file path=ppt/slides/_rels/slide62.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490.png"/><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image" Target="../media/image520.png"/><Relationship Id="rId4" Type="http://schemas.openxmlformats.org/officeDocument/2006/relationships/image" Target="../media/image510.png"/></Relationships>
</file>

<file path=ppt/slides/_rels/slide6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0.png"/><Relationship Id="rId7" Type="http://schemas.openxmlformats.org/officeDocument/2006/relationships/image" Target="../media/image59.png"/><Relationship Id="rId2" Type="http://schemas.openxmlformats.org/officeDocument/2006/relationships/image" Target="../media/image540.png"/><Relationship Id="rId1" Type="http://schemas.openxmlformats.org/officeDocument/2006/relationships/slideLayout" Target="../slideLayouts/slideLayout2.xml"/><Relationship Id="rId6" Type="http://schemas.openxmlformats.org/officeDocument/2006/relationships/image" Target="../media/image580.png"/><Relationship Id="rId5" Type="http://schemas.openxmlformats.org/officeDocument/2006/relationships/image" Target="../media/image570.png"/><Relationship Id="rId4" Type="http://schemas.openxmlformats.org/officeDocument/2006/relationships/image" Target="../media/image560.png"/><Relationship Id="rId9" Type="http://schemas.openxmlformats.org/officeDocument/2006/relationships/image" Target="../media/image58.jpe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6987" y="2206572"/>
            <a:ext cx="7840851" cy="1606656"/>
          </a:xfrm>
        </p:spPr>
        <p:txBody>
          <a:bodyPr>
            <a:normAutofit/>
          </a:bodyPr>
          <a:lstStyle/>
          <a:p>
            <a:pPr algn="ctr"/>
            <a:r>
              <a:rPr lang="en-US" sz="3200" dirty="0"/>
              <a:t>EE 303 Energy Systems and Power Electronics</a:t>
            </a:r>
            <a:br>
              <a:rPr lang="en-US" sz="3200" dirty="0"/>
            </a:br>
            <a:br>
              <a:rPr lang="en-US" sz="3200"/>
            </a:br>
            <a:r>
              <a:rPr lang="en-US" sz="3200"/>
              <a:t>Magnetics</a:t>
            </a:r>
            <a:r>
              <a:rPr lang="en-US" sz="3200" dirty="0"/>
              <a:t>, Transformer and Harmonics</a:t>
            </a:r>
          </a:p>
        </p:txBody>
      </p:sp>
      <p:sp>
        <p:nvSpPr>
          <p:cNvPr id="3" name="Subtitle 2"/>
          <p:cNvSpPr>
            <a:spLocks noGrp="1"/>
          </p:cNvSpPr>
          <p:nvPr>
            <p:ph type="subTitle" idx="1"/>
          </p:nvPr>
        </p:nvSpPr>
        <p:spPr>
          <a:xfrm>
            <a:off x="468313" y="4267200"/>
            <a:ext cx="8458200" cy="1752600"/>
          </a:xfrm>
        </p:spPr>
        <p:txBody>
          <a:bodyPr>
            <a:normAutofit lnSpcReduction="10000"/>
          </a:bodyPr>
          <a:lstStyle/>
          <a:p>
            <a:pPr algn="ctr"/>
            <a:r>
              <a:rPr lang="en-US" dirty="0">
                <a:solidFill>
                  <a:schemeClr val="tx1"/>
                </a:solidFill>
              </a:rPr>
              <a:t>GRA: Prashant Tiwari</a:t>
            </a:r>
          </a:p>
          <a:p>
            <a:pPr algn="ctr"/>
            <a:r>
              <a:rPr lang="en-US" dirty="0">
                <a:solidFill>
                  <a:schemeClr val="tx1"/>
                </a:solidFill>
              </a:rPr>
              <a:t>Advisor: 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17807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Inductance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10</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ECpE Department</a:t>
            </a: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0D4C811-1C11-4E85-957F-0F4BB1281DDC}"/>
                  </a:ext>
                </a:extLst>
              </p:cNvPr>
              <p:cNvSpPr txBox="1"/>
              <p:nvPr/>
            </p:nvSpPr>
            <p:spPr>
              <a:xfrm>
                <a:off x="457200" y="1095131"/>
                <a:ext cx="8229600" cy="3016210"/>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For a linear magnetic system in which</a:t>
                </a:r>
              </a:p>
              <a:p>
                <a:pPr marL="0" marR="0">
                  <a:spcBef>
                    <a:spcPts val="0"/>
                  </a:spcBef>
                  <a:spcAft>
                    <a:spcPts val="12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𝜇</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𝐻</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we can define the inductance, L, to be the constant relating the current and the flux linkage</a:t>
                </a:r>
              </a:p>
              <a:p>
                <a:pPr marL="0" marR="0">
                  <a:spcBef>
                    <a:spcPts val="0"/>
                  </a:spcBef>
                  <a:spcAft>
                    <a:spcPts val="12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𝜆</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𝐿𝑖</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w</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here, the unit of L is Henry (H).</a:t>
                </a:r>
              </a:p>
            </p:txBody>
          </p:sp>
        </mc:Choice>
        <mc:Fallback xmlns="">
          <p:sp>
            <p:nvSpPr>
              <p:cNvPr id="8" name="TextBox 7">
                <a:extLst>
                  <a:ext uri="{FF2B5EF4-FFF2-40B4-BE49-F238E27FC236}">
                    <a16:creationId xmlns:a16="http://schemas.microsoft.com/office/drawing/2014/main" id="{F0D4C811-1C11-4E85-957F-0F4BB1281DDC}"/>
                  </a:ext>
                </a:extLst>
              </p:cNvPr>
              <p:cNvSpPr txBox="1">
                <a:spLocks noRot="1" noChangeAspect="1" noMove="1" noResize="1" noEditPoints="1" noAdjustHandles="1" noChangeArrowheads="1" noChangeShapeType="1" noTextEdit="1"/>
              </p:cNvSpPr>
              <p:nvPr/>
            </p:nvSpPr>
            <p:spPr>
              <a:xfrm>
                <a:off x="457200" y="1095131"/>
                <a:ext cx="8229600" cy="3016210"/>
              </a:xfrm>
              <a:prstGeom prst="rect">
                <a:avLst/>
              </a:prstGeom>
              <a:blipFill>
                <a:blip r:embed="rId3"/>
                <a:stretch>
                  <a:fillRect l="-741" t="-1215" r="-74" b="-2834"/>
                </a:stretch>
              </a:blipFill>
            </p:spPr>
            <p:txBody>
              <a:bodyPr/>
              <a:lstStyle/>
              <a:p>
                <a:r>
                  <a:rPr lang="en-US">
                    <a:noFill/>
                  </a:rPr>
                  <a:t> </a:t>
                </a:r>
              </a:p>
            </p:txBody>
          </p:sp>
        </mc:Fallback>
      </mc:AlternateContent>
    </p:spTree>
    <p:extLst>
      <p:ext uri="{BB962C8B-B14F-4D97-AF65-F5344CB8AC3E}">
        <p14:creationId xmlns:p14="http://schemas.microsoft.com/office/powerpoint/2010/main" val="425647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Inductance Example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11</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F3D89D1B-7AEE-4702-97BC-E3A7B8BAD227}"/>
                  </a:ext>
                </a:extLst>
              </p:cNvPr>
              <p:cNvSpPr>
                <a:spLocks noGrp="1"/>
              </p:cNvSpPr>
              <p:nvPr>
                <p:ph idx="1"/>
              </p:nvPr>
            </p:nvSpPr>
            <p:spPr>
              <a:xfrm>
                <a:off x="457200" y="1095131"/>
                <a:ext cx="8229600" cy="4114800"/>
              </a:xfrm>
            </p:spPr>
            <p:txBody>
              <a:bodyPr/>
              <a:lstStyle/>
              <a:p>
                <a:pPr marL="0" marR="0" indent="0">
                  <a:spcBef>
                    <a:spcPts val="0"/>
                  </a:spcBef>
                  <a:spcAft>
                    <a:spcPts val="1200"/>
                  </a:spcAft>
                  <a:buNone/>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Calculate the inductance of an </a:t>
                </a:r>
                <a14:m>
                  <m:oMath xmlns:m="http://schemas.openxmlformats.org/officeDocument/2006/math">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N</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turn coil wound tightly on a toroidal iron core that has a radius of </a:t>
                </a:r>
                <a14:m>
                  <m:oMath xmlns:m="http://schemas.openxmlformats.org/officeDocument/2006/math">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R</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and a cross-sectional area of A. Assume:</a:t>
                </a:r>
              </a:p>
              <a:p>
                <a:pPr marL="342900" marR="0" lvl="0" indent="-342900">
                  <a:spcBef>
                    <a:spcPts val="0"/>
                  </a:spcBef>
                  <a:spcAft>
                    <a:spcPts val="600"/>
                  </a:spcAft>
                  <a:buFont typeface="+mj-lt"/>
                  <a:buAutoNum type="arabicParenR"/>
                  <a:tabLst>
                    <a:tab pos="457200" algn="l"/>
                  </a:tabLs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all flux is within the coil.</a:t>
                </a:r>
              </a:p>
              <a:p>
                <a:pPr marL="342900" marR="0" lvl="0" indent="-342900">
                  <a:spcBef>
                    <a:spcPts val="0"/>
                  </a:spcBef>
                  <a:spcAft>
                    <a:spcPts val="600"/>
                  </a:spcAft>
                  <a:buFont typeface="+mj-lt"/>
                  <a:buAutoNum type="arabicParenR"/>
                  <a:tabLst>
                    <a:tab pos="457200" algn="l"/>
                  </a:tabLs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all flux links each turn.</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Content Placeholder 7">
                <a:extLst>
                  <a:ext uri="{FF2B5EF4-FFF2-40B4-BE49-F238E27FC236}">
                    <a16:creationId xmlns:a16="http://schemas.microsoft.com/office/drawing/2014/main" id="{F3D89D1B-7AEE-4702-97BC-E3A7B8BAD227}"/>
                  </a:ext>
                </a:extLst>
              </p:cNvPr>
              <p:cNvSpPr>
                <a:spLocks noGrp="1" noRot="1" noChangeAspect="1" noMove="1" noResize="1" noEditPoints="1" noAdjustHandles="1" noChangeArrowheads="1" noChangeShapeType="1" noTextEdit="1"/>
              </p:cNvSpPr>
              <p:nvPr>
                <p:ph idx="1"/>
              </p:nvPr>
            </p:nvSpPr>
            <p:spPr>
              <a:xfrm>
                <a:off x="457200" y="1095131"/>
                <a:ext cx="8229600" cy="4114800"/>
              </a:xfrm>
              <a:blipFill>
                <a:blip r:embed="rId2"/>
                <a:stretch>
                  <a:fillRect l="-593" t="-889" r="-66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CEA2733-01E3-41FF-A333-E5E89D10B385}"/>
              </a:ext>
            </a:extLst>
          </p:cNvPr>
          <p:cNvPicPr>
            <a:picLocks noChangeAspect="1"/>
          </p:cNvPicPr>
          <p:nvPr/>
        </p:nvPicPr>
        <p:blipFill>
          <a:blip r:embed="rId3"/>
          <a:stretch>
            <a:fillRect/>
          </a:stretch>
        </p:blipFill>
        <p:spPr>
          <a:xfrm>
            <a:off x="2852073" y="3092231"/>
            <a:ext cx="3609975" cy="2352675"/>
          </a:xfrm>
          <a:prstGeom prst="rect">
            <a:avLst/>
          </a:prstGeom>
        </p:spPr>
      </p:pic>
    </p:spTree>
    <p:extLst>
      <p:ext uri="{BB962C8B-B14F-4D97-AF65-F5344CB8AC3E}">
        <p14:creationId xmlns:p14="http://schemas.microsoft.com/office/powerpoint/2010/main" val="2147347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Inductance Example: Solution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4" name="Picture 3">
            <a:extLst>
              <a:ext uri="{FF2B5EF4-FFF2-40B4-BE49-F238E27FC236}">
                <a16:creationId xmlns:a16="http://schemas.microsoft.com/office/drawing/2014/main" id="{5CEA2733-01E3-41FF-A333-E5E89D10B385}"/>
              </a:ext>
            </a:extLst>
          </p:cNvPr>
          <p:cNvPicPr>
            <a:picLocks noChangeAspect="1"/>
          </p:cNvPicPr>
          <p:nvPr/>
        </p:nvPicPr>
        <p:blipFill>
          <a:blip r:embed="rId2"/>
          <a:stretch>
            <a:fillRect/>
          </a:stretch>
        </p:blipFill>
        <p:spPr>
          <a:xfrm>
            <a:off x="5361357" y="1327226"/>
            <a:ext cx="3609975" cy="2352675"/>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44E9A6C-7964-4E20-BAA9-F6DCB4E3B4BF}"/>
                  </a:ext>
                </a:extLst>
              </p:cNvPr>
              <p:cNvSpPr txBox="1"/>
              <p:nvPr/>
            </p:nvSpPr>
            <p:spPr>
              <a:xfrm>
                <a:off x="457200" y="1196850"/>
                <a:ext cx="4572000" cy="4464299"/>
              </a:xfrm>
              <a:prstGeom prst="rect">
                <a:avLst/>
              </a:prstGeom>
              <a:noFill/>
            </p:spPr>
            <p:txBody>
              <a:bodyPr wrap="square">
                <a:spAutoFit/>
              </a:bodyPr>
              <a:lstStyle/>
              <a:p>
                <a:pPr marL="0" marR="0">
                  <a:spcBef>
                    <a:spcPts val="0"/>
                  </a:spcBef>
                  <a:spcAft>
                    <a:spcPts val="1200"/>
                  </a:spcAft>
                </a:pPr>
                <a14:m>
                  <m:oMath xmlns:m="http://schemas.openxmlformats.org/officeDocument/2006/math">
                    <m:sSub>
                      <m:sSub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b>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Γ</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𝐇</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𝐈</m:t>
                    </m:r>
                  </m:oMath>
                </a14:m>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b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𝑁𝐼</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𝐻</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𝜋</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path length is </a:t>
                </a:r>
                <a14:m>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𝜋</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b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14:m>
                  <m:oMathPara xmlns:m="http://schemas.openxmlformats.org/officeDocument/2006/math">
                    <m:oMathParaPr>
                      <m:jc m:val="left"/>
                    </m:oMathParaPr>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𝐻</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𝑁𝐼</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𝜋</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den>
                      </m:f>
                      <m:box>
                        <m:box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boxPr>
                        <m:e>
                          <m: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box>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𝜇</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𝐻</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sub>
                      </m:sSub>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𝐻</m:t>
                      </m:r>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box>
                      <m:box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box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box>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𝜆</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𝐿𝐼</m:t>
                    </m:r>
                  </m:oMath>
                </a14:m>
                <a:r>
                  <a:rPr lang="en-US"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1200"/>
                  </a:spcAft>
                </a:pPr>
                <a:br>
                  <a:rPr lang="en-US"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𝜆</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𝑁𝐴𝐵</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𝑁𝐴</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sub>
                    </m:sSub>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𝑁𝐼</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𝜋</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den>
                    </m:f>
                  </m:oMath>
                </a14:m>
                <a:r>
                  <a:rPr lang="en-US"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1200"/>
                  </a:spcAft>
                </a:pPr>
                <a:br>
                  <a:rPr lang="en-US"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sub>
                        </m:sSub>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𝜋</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den>
                    </m:f>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𝐻</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18" name="TextBox 17">
                <a:extLst>
                  <a:ext uri="{FF2B5EF4-FFF2-40B4-BE49-F238E27FC236}">
                    <a16:creationId xmlns:a16="http://schemas.microsoft.com/office/drawing/2014/main" id="{744E9A6C-7964-4E20-BAA9-F6DCB4E3B4BF}"/>
                  </a:ext>
                </a:extLst>
              </p:cNvPr>
              <p:cNvSpPr txBox="1">
                <a:spLocks noRot="1" noChangeAspect="1" noMove="1" noResize="1" noEditPoints="1" noAdjustHandles="1" noChangeArrowheads="1" noChangeShapeType="1" noTextEdit="1"/>
              </p:cNvSpPr>
              <p:nvPr/>
            </p:nvSpPr>
            <p:spPr>
              <a:xfrm>
                <a:off x="457200" y="1196850"/>
                <a:ext cx="4572000" cy="4464299"/>
              </a:xfrm>
              <a:prstGeom prst="rect">
                <a:avLst/>
              </a:prstGeom>
              <a:blipFill>
                <a:blip r:embed="rId3"/>
                <a:stretch>
                  <a:fillRect l="-267"/>
                </a:stretch>
              </a:blipFill>
            </p:spPr>
            <p:txBody>
              <a:bodyPr/>
              <a:lstStyle/>
              <a:p>
                <a:r>
                  <a:rPr lang="en-US">
                    <a:noFill/>
                  </a:rPr>
                  <a:t> </a:t>
                </a:r>
              </a:p>
            </p:txBody>
          </p:sp>
        </mc:Fallback>
      </mc:AlternateContent>
    </p:spTree>
    <p:extLst>
      <p:ext uri="{BB962C8B-B14F-4D97-AF65-F5344CB8AC3E}">
        <p14:creationId xmlns:p14="http://schemas.microsoft.com/office/powerpoint/2010/main" val="2715163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038836-A4D9-495F-AE14-E8CD041848EF}"/>
              </a:ext>
            </a:extLst>
          </p:cNvPr>
          <p:cNvSpPr>
            <a:spLocks noGrp="1"/>
          </p:cNvSpPr>
          <p:nvPr>
            <p:ph type="title"/>
          </p:nvPr>
        </p:nvSpPr>
        <p:spPr/>
        <p:txBody>
          <a:bodyPr/>
          <a:lstStyle/>
          <a:p>
            <a:r>
              <a:rPr lang="en-US" dirty="0"/>
              <a:t>Transformers</a:t>
            </a:r>
          </a:p>
        </p:txBody>
      </p:sp>
      <p:sp>
        <p:nvSpPr>
          <p:cNvPr id="2" name="Slide Number Placeholder 1">
            <a:extLst>
              <a:ext uri="{FF2B5EF4-FFF2-40B4-BE49-F238E27FC236}">
                <a16:creationId xmlns:a16="http://schemas.microsoft.com/office/drawing/2014/main" id="{77C5FF49-B660-4F26-9A0C-392ADD6A6988}"/>
              </a:ext>
            </a:extLst>
          </p:cNvPr>
          <p:cNvSpPr>
            <a:spLocks noGrp="1"/>
          </p:cNvSpPr>
          <p:nvPr>
            <p:ph type="sldNum" sz="quarter" idx="4"/>
          </p:nvPr>
        </p:nvSpPr>
        <p:spPr/>
        <p:txBody>
          <a:bodyPr/>
          <a:lstStyle/>
          <a:p>
            <a:fld id="{7CECD839-9EAD-418B-9826-1243089AB703}" type="slidenum">
              <a:rPr lang="en-US" smtClean="0"/>
              <a:t>13</a:t>
            </a:fld>
            <a:endParaRPr lang="en-US"/>
          </a:p>
        </p:txBody>
      </p:sp>
      <p:sp>
        <p:nvSpPr>
          <p:cNvPr id="5" name="Footer Placeholder 5">
            <a:extLst>
              <a:ext uri="{FF2B5EF4-FFF2-40B4-BE49-F238E27FC236}">
                <a16:creationId xmlns:a16="http://schemas.microsoft.com/office/drawing/2014/main" id="{48754F03-FADE-4636-B27B-6C65D041B2E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F2B2EF79-30A5-4D17-83F9-E2D7D847EFC3}"/>
              </a:ext>
            </a:extLst>
          </p:cNvPr>
          <p:cNvPicPr>
            <a:picLocks noChangeAspect="1"/>
          </p:cNvPicPr>
          <p:nvPr/>
        </p:nvPicPr>
        <p:blipFill>
          <a:blip r:embed="rId2"/>
          <a:stretch>
            <a:fillRect/>
          </a:stretch>
        </p:blipFill>
        <p:spPr>
          <a:xfrm>
            <a:off x="4101611" y="278970"/>
            <a:ext cx="4903177" cy="571668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47F9DAC-49E8-4830-A223-317FAB9CF411}"/>
                  </a:ext>
                </a:extLst>
              </p:cNvPr>
              <p:cNvSpPr txBox="1"/>
              <p:nvPr/>
            </p:nvSpPr>
            <p:spPr>
              <a:xfrm>
                <a:off x="0" y="1183995"/>
                <a:ext cx="4101611" cy="4154984"/>
              </a:xfrm>
              <a:prstGeom prst="rect">
                <a:avLst/>
              </a:prstGeom>
              <a:noFill/>
            </p:spPr>
            <p:txBody>
              <a:bodyPr wrap="square">
                <a:spAutoFit/>
              </a:bodyPr>
              <a:lstStyle/>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Power systems are characterized by many different voltage levels, ranging from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765</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down to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240/120</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volts.</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600"/>
                  </a:spcAft>
                  <a:buClr>
                    <a:srgbClr val="FF0000"/>
                  </a:buClr>
                  <a:buFont typeface="Symbol" panose="05050102010706020507" pitchFamily="18" charset="2"/>
                  <a:buChar char=""/>
                  <a:tabLst>
                    <a:tab pos="457200" algn="l"/>
                  </a:tabLst>
                </a:pPr>
                <a:r>
                  <a:rPr lang="en-US" sz="1800" dirty="0">
                    <a:effectLst/>
                    <a:latin typeface="Georgia" panose="02040502050405020303" pitchFamily="18" charset="0"/>
                    <a:ea typeface="Calibri" panose="020F0502020204030204" pitchFamily="34" charset="0"/>
                    <a:cs typeface="Times New Roman" panose="02020603050405020304" pitchFamily="18" charset="0"/>
                  </a:rPr>
                  <a:t>Transformers are used to transfer power between different voltage levels.</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Clr>
                    <a:srgbClr val="FF0000"/>
                  </a:buClr>
                  <a:buFont typeface="Symbol" panose="05050102010706020507" pitchFamily="18" charset="2"/>
                  <a:buChar char=""/>
                  <a:tabLst>
                    <a:tab pos="457200"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600"/>
                  </a:spcAft>
                  <a:buClr>
                    <a:srgbClr val="FF0000"/>
                  </a:buClr>
                  <a:buFont typeface="Symbol" panose="05050102010706020507" pitchFamily="18" charset="2"/>
                  <a:buChar char=""/>
                  <a:tabLst>
                    <a:tab pos="457200" algn="l"/>
                  </a:tabLst>
                </a:pPr>
                <a:r>
                  <a:rPr lang="en-US" sz="1800" dirty="0">
                    <a:effectLst/>
                    <a:latin typeface="Georgia" panose="02040502050405020303" pitchFamily="18" charset="0"/>
                    <a:ea typeface="Calibri" panose="020F0502020204030204" pitchFamily="34" charset="0"/>
                    <a:cs typeface="Times New Roman" panose="02020603050405020304" pitchFamily="18" charset="0"/>
                  </a:rPr>
                  <a:t>The ability to inexpensively change voltage levels is a key advantage of ac systems over dc systems.</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47F9DAC-49E8-4830-A223-317FAB9CF411}"/>
                  </a:ext>
                </a:extLst>
              </p:cNvPr>
              <p:cNvSpPr txBox="1">
                <a:spLocks noRot="1" noChangeAspect="1" noMove="1" noResize="1" noEditPoints="1" noAdjustHandles="1" noChangeArrowheads="1" noChangeShapeType="1" noTextEdit="1"/>
              </p:cNvSpPr>
              <p:nvPr/>
            </p:nvSpPr>
            <p:spPr>
              <a:xfrm>
                <a:off x="0" y="1183995"/>
                <a:ext cx="4101611" cy="4154984"/>
              </a:xfrm>
              <a:prstGeom prst="rect">
                <a:avLst/>
              </a:prstGeom>
              <a:blipFill>
                <a:blip r:embed="rId3"/>
                <a:stretch>
                  <a:fillRect l="-1189" t="-880" r="-1189"/>
                </a:stretch>
              </a:blipFill>
            </p:spPr>
            <p:txBody>
              <a:bodyPr/>
              <a:lstStyle/>
              <a:p>
                <a:r>
                  <a:rPr lang="en-US">
                    <a:noFill/>
                  </a:rPr>
                  <a:t> </a:t>
                </a:r>
              </a:p>
            </p:txBody>
          </p:sp>
        </mc:Fallback>
      </mc:AlternateContent>
    </p:spTree>
    <p:extLst>
      <p:ext uri="{BB962C8B-B14F-4D97-AF65-F5344CB8AC3E}">
        <p14:creationId xmlns:p14="http://schemas.microsoft.com/office/powerpoint/2010/main" val="996884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038836-A4D9-495F-AE14-E8CD041848EF}"/>
              </a:ext>
            </a:extLst>
          </p:cNvPr>
          <p:cNvSpPr>
            <a:spLocks noGrp="1"/>
          </p:cNvSpPr>
          <p:nvPr>
            <p:ph type="title"/>
          </p:nvPr>
        </p:nvSpPr>
        <p:spPr/>
        <p:txBody>
          <a:bodyPr/>
          <a:lstStyle/>
          <a:p>
            <a:r>
              <a:rPr lang="en-US" dirty="0"/>
              <a:t>How do they look like?</a:t>
            </a:r>
          </a:p>
        </p:txBody>
      </p:sp>
      <p:sp>
        <p:nvSpPr>
          <p:cNvPr id="2" name="Slide Number Placeholder 1">
            <a:extLst>
              <a:ext uri="{FF2B5EF4-FFF2-40B4-BE49-F238E27FC236}">
                <a16:creationId xmlns:a16="http://schemas.microsoft.com/office/drawing/2014/main" id="{77C5FF49-B660-4F26-9A0C-392ADD6A6988}"/>
              </a:ext>
            </a:extLst>
          </p:cNvPr>
          <p:cNvSpPr>
            <a:spLocks noGrp="1"/>
          </p:cNvSpPr>
          <p:nvPr>
            <p:ph type="sldNum" sz="quarter" idx="4"/>
          </p:nvPr>
        </p:nvSpPr>
        <p:spPr/>
        <p:txBody>
          <a:bodyPr/>
          <a:lstStyle/>
          <a:p>
            <a:fld id="{7CECD839-9EAD-418B-9826-1243089AB703}" type="slidenum">
              <a:rPr lang="en-US" smtClean="0"/>
              <a:t>14</a:t>
            </a:fld>
            <a:endParaRPr lang="en-US"/>
          </a:p>
        </p:txBody>
      </p:sp>
      <p:sp>
        <p:nvSpPr>
          <p:cNvPr id="5" name="Footer Placeholder 5">
            <a:extLst>
              <a:ext uri="{FF2B5EF4-FFF2-40B4-BE49-F238E27FC236}">
                <a16:creationId xmlns:a16="http://schemas.microsoft.com/office/drawing/2014/main" id="{48754F03-FADE-4636-B27B-6C65D041B2E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8" name="Picture 7">
            <a:extLst>
              <a:ext uri="{FF2B5EF4-FFF2-40B4-BE49-F238E27FC236}">
                <a16:creationId xmlns:a16="http://schemas.microsoft.com/office/drawing/2014/main" id="{D635E43F-7AC6-4AB6-B301-841EDE27FC9F}"/>
              </a:ext>
            </a:extLst>
          </p:cNvPr>
          <p:cNvPicPr>
            <a:picLocks noChangeAspect="1"/>
          </p:cNvPicPr>
          <p:nvPr/>
        </p:nvPicPr>
        <p:blipFill>
          <a:blip r:embed="rId2"/>
          <a:stretch>
            <a:fillRect/>
          </a:stretch>
        </p:blipFill>
        <p:spPr>
          <a:xfrm>
            <a:off x="369517" y="833933"/>
            <a:ext cx="8077822" cy="4881067"/>
          </a:xfrm>
          <a:prstGeom prst="rect">
            <a:avLst/>
          </a:prstGeom>
        </p:spPr>
      </p:pic>
    </p:spTree>
    <p:extLst>
      <p:ext uri="{BB962C8B-B14F-4D97-AF65-F5344CB8AC3E}">
        <p14:creationId xmlns:p14="http://schemas.microsoft.com/office/powerpoint/2010/main" val="2699965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038836-A4D9-495F-AE14-E8CD041848EF}"/>
              </a:ext>
            </a:extLst>
          </p:cNvPr>
          <p:cNvSpPr>
            <a:spLocks noGrp="1"/>
          </p:cNvSpPr>
          <p:nvPr>
            <p:ph type="title"/>
          </p:nvPr>
        </p:nvSpPr>
        <p:spPr/>
        <p:txBody>
          <a:bodyPr/>
          <a:lstStyle/>
          <a:p>
            <a:r>
              <a:rPr lang="en-US" dirty="0"/>
              <a:t>Transmission Transformers</a:t>
            </a:r>
          </a:p>
        </p:txBody>
      </p:sp>
      <p:sp>
        <p:nvSpPr>
          <p:cNvPr id="2" name="Slide Number Placeholder 1">
            <a:extLst>
              <a:ext uri="{FF2B5EF4-FFF2-40B4-BE49-F238E27FC236}">
                <a16:creationId xmlns:a16="http://schemas.microsoft.com/office/drawing/2014/main" id="{77C5FF49-B660-4F26-9A0C-392ADD6A6988}"/>
              </a:ext>
            </a:extLst>
          </p:cNvPr>
          <p:cNvSpPr>
            <a:spLocks noGrp="1"/>
          </p:cNvSpPr>
          <p:nvPr>
            <p:ph type="sldNum" sz="quarter" idx="4"/>
          </p:nvPr>
        </p:nvSpPr>
        <p:spPr/>
        <p:txBody>
          <a:bodyPr/>
          <a:lstStyle/>
          <a:p>
            <a:fld id="{7CECD839-9EAD-418B-9826-1243089AB703}" type="slidenum">
              <a:rPr lang="en-US" smtClean="0"/>
              <a:t>15</a:t>
            </a:fld>
            <a:endParaRPr lang="en-US"/>
          </a:p>
        </p:txBody>
      </p:sp>
      <p:sp>
        <p:nvSpPr>
          <p:cNvPr id="5" name="Footer Placeholder 5">
            <a:extLst>
              <a:ext uri="{FF2B5EF4-FFF2-40B4-BE49-F238E27FC236}">
                <a16:creationId xmlns:a16="http://schemas.microsoft.com/office/drawing/2014/main" id="{48754F03-FADE-4636-B27B-6C65D041B2E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AB298029-C8F7-46E4-B3C4-4137636DEC6E}"/>
              </a:ext>
            </a:extLst>
          </p:cNvPr>
          <p:cNvPicPr>
            <a:picLocks noChangeAspect="1"/>
          </p:cNvPicPr>
          <p:nvPr/>
        </p:nvPicPr>
        <p:blipFill>
          <a:blip r:embed="rId2"/>
          <a:stretch>
            <a:fillRect/>
          </a:stretch>
        </p:blipFill>
        <p:spPr>
          <a:xfrm>
            <a:off x="0" y="1243278"/>
            <a:ext cx="9144000" cy="4371444"/>
          </a:xfrm>
          <a:prstGeom prst="rect">
            <a:avLst/>
          </a:prstGeom>
        </p:spPr>
      </p:pic>
    </p:spTree>
    <p:extLst>
      <p:ext uri="{BB962C8B-B14F-4D97-AF65-F5344CB8AC3E}">
        <p14:creationId xmlns:p14="http://schemas.microsoft.com/office/powerpoint/2010/main" val="4105802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038836-A4D9-495F-AE14-E8CD041848EF}"/>
              </a:ext>
            </a:extLst>
          </p:cNvPr>
          <p:cNvSpPr>
            <a:spLocks noGrp="1"/>
          </p:cNvSpPr>
          <p:nvPr>
            <p:ph type="title"/>
          </p:nvPr>
        </p:nvSpPr>
        <p:spPr/>
        <p:txBody>
          <a:bodyPr/>
          <a:lstStyle/>
          <a:p>
            <a:r>
              <a:rPr lang="en-US" dirty="0"/>
              <a:t>Distribution Transformers</a:t>
            </a:r>
          </a:p>
        </p:txBody>
      </p:sp>
      <p:sp>
        <p:nvSpPr>
          <p:cNvPr id="2" name="Slide Number Placeholder 1">
            <a:extLst>
              <a:ext uri="{FF2B5EF4-FFF2-40B4-BE49-F238E27FC236}">
                <a16:creationId xmlns:a16="http://schemas.microsoft.com/office/drawing/2014/main" id="{77C5FF49-B660-4F26-9A0C-392ADD6A6988}"/>
              </a:ext>
            </a:extLst>
          </p:cNvPr>
          <p:cNvSpPr>
            <a:spLocks noGrp="1"/>
          </p:cNvSpPr>
          <p:nvPr>
            <p:ph type="sldNum" sz="quarter" idx="4"/>
          </p:nvPr>
        </p:nvSpPr>
        <p:spPr/>
        <p:txBody>
          <a:bodyPr/>
          <a:lstStyle/>
          <a:p>
            <a:fld id="{7CECD839-9EAD-418B-9826-1243089AB703}" type="slidenum">
              <a:rPr lang="en-US" smtClean="0"/>
              <a:t>16</a:t>
            </a:fld>
            <a:endParaRPr lang="en-US"/>
          </a:p>
        </p:txBody>
      </p:sp>
      <p:sp>
        <p:nvSpPr>
          <p:cNvPr id="5" name="Footer Placeholder 5">
            <a:extLst>
              <a:ext uri="{FF2B5EF4-FFF2-40B4-BE49-F238E27FC236}">
                <a16:creationId xmlns:a16="http://schemas.microsoft.com/office/drawing/2014/main" id="{48754F03-FADE-4636-B27B-6C65D041B2E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7" name="Picture 6">
            <a:extLst>
              <a:ext uri="{FF2B5EF4-FFF2-40B4-BE49-F238E27FC236}">
                <a16:creationId xmlns:a16="http://schemas.microsoft.com/office/drawing/2014/main" id="{9EC16277-2592-472E-B209-4D7CB43BD32D}"/>
              </a:ext>
            </a:extLst>
          </p:cNvPr>
          <p:cNvPicPr>
            <a:picLocks noChangeAspect="1"/>
          </p:cNvPicPr>
          <p:nvPr/>
        </p:nvPicPr>
        <p:blipFill>
          <a:blip r:embed="rId2"/>
          <a:stretch>
            <a:fillRect/>
          </a:stretch>
        </p:blipFill>
        <p:spPr>
          <a:xfrm>
            <a:off x="0" y="1029899"/>
            <a:ext cx="9144000" cy="4798201"/>
          </a:xfrm>
          <a:prstGeom prst="rect">
            <a:avLst/>
          </a:prstGeom>
        </p:spPr>
      </p:pic>
    </p:spTree>
    <p:extLst>
      <p:ext uri="{BB962C8B-B14F-4D97-AF65-F5344CB8AC3E}">
        <p14:creationId xmlns:p14="http://schemas.microsoft.com/office/powerpoint/2010/main" val="3409139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Ideal Transformers</a:t>
            </a:r>
          </a:p>
        </p:txBody>
      </p:sp>
      <p:sp>
        <p:nvSpPr>
          <p:cNvPr id="3" name="Content Placeholder 2">
            <a:extLst>
              <a:ext uri="{FF2B5EF4-FFF2-40B4-BE49-F238E27FC236}">
                <a16:creationId xmlns:a16="http://schemas.microsoft.com/office/drawing/2014/main" id="{0DF66C38-9198-40C5-A657-2BC36FED89D6}"/>
              </a:ext>
            </a:extLst>
          </p:cNvPr>
          <p:cNvSpPr>
            <a:spLocks noGrp="1"/>
          </p:cNvSpPr>
          <p:nvPr>
            <p:ph idx="1"/>
          </p:nvPr>
        </p:nvSpPr>
        <p:spPr>
          <a:xfrm>
            <a:off x="533400" y="860156"/>
            <a:ext cx="8083658" cy="4731753"/>
          </a:xfrm>
        </p:spPr>
        <p:txBody>
          <a:bodyPr/>
          <a:lstStyle/>
          <a:p>
            <a:pPr marL="0" indent="0" algn="just">
              <a:buNone/>
            </a:pPr>
            <a:r>
              <a:rPr lang="en-US" sz="21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First, we review the voltage/current relationships for an ideal transformer assuming</a:t>
            </a:r>
          </a:p>
          <a:p>
            <a:pPr marL="0" indent="0" algn="just">
              <a:buNone/>
            </a:pPr>
            <a:endParaRPr lang="en-US" sz="21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algn="just">
              <a:buFont typeface="Arial" panose="020B0604020202020204" pitchFamily="34" charset="0"/>
              <a:buChar char="•"/>
            </a:pPr>
            <a:r>
              <a:rPr lang="en-US" sz="21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no real power losses, </a:t>
            </a:r>
          </a:p>
          <a:p>
            <a:pPr algn="just">
              <a:buFont typeface="Arial" panose="020B0604020202020204" pitchFamily="34" charset="0"/>
              <a:buChar char="•"/>
            </a:pPr>
            <a:r>
              <a:rPr lang="en-US" sz="21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magnetic core has infinite permeability, </a:t>
            </a:r>
          </a:p>
          <a:p>
            <a:pPr algn="just">
              <a:buFont typeface="Arial" panose="020B0604020202020204" pitchFamily="34" charset="0"/>
              <a:buChar char="•"/>
            </a:pPr>
            <a:r>
              <a:rPr lang="en-US" sz="21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no leakage flux.</a:t>
            </a:r>
          </a:p>
          <a:p>
            <a:pPr marL="0" indent="0" algn="just">
              <a:buNone/>
            </a:pPr>
            <a:endParaRPr lang="en-US" sz="21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marL="0" indent="0" algn="just">
              <a:buNone/>
            </a:pPr>
            <a:r>
              <a:rPr lang="en-US" sz="21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We define the "primary" side of the transformer as the side that 17 usually takes power, and the secondary as the side that usually delivers power.</a:t>
            </a:r>
          </a:p>
          <a:p>
            <a:pPr marL="0" indent="0" algn="just">
              <a:buNone/>
            </a:pPr>
            <a:endParaRPr lang="en-US" sz="21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marL="0" indent="0" algn="just">
              <a:buNone/>
            </a:pPr>
            <a:r>
              <a:rPr lang="en-US" sz="21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Primary is usually the side with the higher voltage, but may be the low voltage side on a generator step-up transformer.</a:t>
            </a:r>
          </a:p>
          <a:p>
            <a:pPr marL="0" indent="0" algn="just">
              <a:buNone/>
            </a:pPr>
            <a:endParaRPr lang="en-US" sz="20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17</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Tree>
    <p:extLst>
      <p:ext uri="{BB962C8B-B14F-4D97-AF65-F5344CB8AC3E}">
        <p14:creationId xmlns:p14="http://schemas.microsoft.com/office/powerpoint/2010/main" val="2018042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Ideal Transformer Relationships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18</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image-f1669825f3ca2e0cd474344bcbdc6efe42cc93c2.jpeg">
            <a:extLst>
              <a:ext uri="{FF2B5EF4-FFF2-40B4-BE49-F238E27FC236}">
                <a16:creationId xmlns:a16="http://schemas.microsoft.com/office/drawing/2014/main" id="{8AD8B0DE-2771-4AE7-8FCE-9B09B0B5E719}"/>
              </a:ext>
            </a:extLst>
          </p:cNvPr>
          <p:cNvPicPr>
            <a:picLocks noGrp="1"/>
          </p:cNvPicPr>
          <p:nvPr>
            <p:ph idx="1"/>
          </p:nvPr>
        </p:nvPicPr>
        <p:blipFill>
          <a:blip r:embed="rId2" cstate="print"/>
          <a:srcRect/>
          <a:stretch>
            <a:fillRect/>
          </a:stretch>
        </p:blipFill>
        <p:spPr>
          <a:xfrm>
            <a:off x="5867400" y="2449900"/>
            <a:ext cx="3074096" cy="19582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17F9A1-20E2-44EA-AF89-1F9FFD7D6962}"/>
                  </a:ext>
                </a:extLst>
              </p:cNvPr>
              <p:cNvSpPr txBox="1"/>
              <p:nvPr/>
            </p:nvSpPr>
            <p:spPr>
              <a:xfrm>
                <a:off x="467638" y="1070292"/>
                <a:ext cx="5399762" cy="5157950"/>
              </a:xfrm>
              <a:prstGeom prst="rect">
                <a:avLst/>
              </a:prstGeom>
              <a:noFill/>
            </p:spPr>
            <p:txBody>
              <a:bodyPr wrap="square" rtlCol="0">
                <a:spAutoFit/>
              </a:bodyPr>
              <a:lstStyle/>
              <a:p>
                <a:pPr algn="just"/>
                <a:r>
                  <a:rPr lang="en-US" sz="1800" dirty="0">
                    <a:effectLst/>
                    <a:latin typeface="Georgia" panose="02040502050405020303" pitchFamily="18" charset="0"/>
                    <a:ea typeface="Calibri" panose="020F0502020204030204" pitchFamily="34" charset="0"/>
                    <a:cs typeface="Times New Roman" panose="02020603050405020304" pitchFamily="18" charset="0"/>
                  </a:rPr>
                  <a:t>Assume we have flux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sub>
                    </m:sSub>
                  </m:oMath>
                </a14:m>
                <a:r>
                  <a:rPr lang="en-US" sz="1800" dirty="0">
                    <a:effectLst/>
                    <a:latin typeface="Georgia" panose="02040502050405020303" pitchFamily="18" charset="0"/>
                    <a:ea typeface="Calibri" panose="020F0502020204030204" pitchFamily="34" charset="0"/>
                    <a:cs typeface="Times New Roman" panose="02020603050405020304" pitchFamily="18" charset="0"/>
                  </a:rPr>
                  <a:t> in magnetic material. Then:</a:t>
                </a:r>
              </a:p>
              <a:p>
                <a:endParaRPr lang="en-US" dirty="0">
                  <a:latin typeface="Georgia" panose="02040502050405020303"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effectLst/>
                              <a:latin typeface="Cambria Math" panose="02040503050406030204" pitchFamily="18" charset="0"/>
                            </a:rPr>
                          </m:ctrlPr>
                        </m:mPr>
                        <m:mr>
                          <m:e/>
                          <m:e>
                            <m:eqArr>
                              <m:eqArrPr>
                                <m:ctrlPr>
                                  <a:rPr lang="en-US" i="1">
                                    <a:effectLst/>
                                    <a:latin typeface="Cambria Math" panose="02040503050406030204" pitchFamily="18" charset="0"/>
                                  </a:rPr>
                                </m:ctrlPr>
                              </m:eqArrPr>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sub>
                                </m:sSub>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800">
                                    <a:effectLst/>
                                    <a:latin typeface="Georgia" panose="02040502050405020303" pitchFamily="18" charset="0"/>
                                    <a:ea typeface="Calibri" panose="020F0502020204030204" pitchFamily="34" charset="0"/>
                                    <a:cs typeface="Times New Roman" panose="02020603050405020304" pitchFamily="18" charset="0"/>
                                  </a:rPr>
                                  <m:t>and</m:t>
                                </m:r>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sub>
                                </m:sSub>
                              </m:e>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e>
                            </m:eqArr>
                          </m:e>
                        </m:mr>
                        <m:mr>
                          <m:e/>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f>
                              <m:fPr>
                                <m:ctrlPr>
                                  <a:rPr lang="en-US"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sub>
                                </m:sSub>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𝑑𝑡</m:t>
                                </m:r>
                              </m:den>
                            </m:f>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800">
                                <a:effectLst/>
                                <a:latin typeface="Georgia" panose="02040502050405020303" pitchFamily="18" charset="0"/>
                                <a:ea typeface="Calibri" panose="020F0502020204030204" pitchFamily="34" charset="0"/>
                                <a:cs typeface="Times New Roman" panose="02020603050405020304" pitchFamily="18" charset="0"/>
                              </a:rPr>
                              <m:t>and</m:t>
                            </m:r>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f>
                              <m:fPr>
                                <m:ctrlPr>
                                  <a:rPr lang="en-US"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sub>
                                </m:sSub>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𝑑𝑡</m:t>
                                </m:r>
                              </m:den>
                            </m:f>
                            <m:box>
                              <m:boxPr>
                                <m:ctrlPr>
                                  <a:rPr lang="en-US" i="1">
                                    <a:effectLst/>
                                    <a:latin typeface="Cambria Math" panose="02040503050406030204" pitchFamily="18" charset="0"/>
                                  </a:rPr>
                                </m:ctrlPr>
                              </m:boxPr>
                              <m:e>
                                <m:r>
                                  <a:rPr lang="en-US" sz="1800">
                                    <a:effectLst/>
                                    <a:latin typeface="Cambria Math" panose="02040503050406030204" pitchFamily="18" charset="0"/>
                                    <a:ea typeface="Calibri" panose="020F0502020204030204" pitchFamily="34" charset="0"/>
                                    <a:cs typeface="Times New Roman" panose="02020603050405020304" pitchFamily="18" charset="0"/>
                                  </a:rPr>
                                  <m:t> </m:t>
                                </m:r>
                              </m:e>
                            </m:box>
                          </m:e>
                        </m:mr>
                        <m:mr>
                          <m:e/>
                          <m:e>
                            <m:eqArr>
                              <m:eqArrPr>
                                <m:ctrlPr>
                                  <a:rPr lang="en-US" i="1">
                                    <a:effectLst/>
                                    <a:latin typeface="Cambria Math" panose="02040503050406030204" pitchFamily="18" charset="0"/>
                                  </a:rPr>
                                </m:ctrlPr>
                              </m:eqArrPr>
                              <m:e>
                                <m:r>
                                  <a:rPr lang="en-US" b="0" i="1" smtClean="0">
                                    <a:effectLst/>
                                    <a:latin typeface="Cambria Math" panose="02040503050406030204" pitchFamily="18" charset="0"/>
                                  </a:rPr>
                                  <m:t> </m:t>
                                </m:r>
                              </m:e>
                              <m:e>
                                <m:f>
                                  <m:fPr>
                                    <m:ctrlPr>
                                      <a:rPr lang="en-US"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sub>
                                    </m:sSub>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b="0" i="1" smtClean="0">
                                            <a:effectLst/>
                                            <a:latin typeface="Cambria Math" panose="02040503050406030204" pitchFamily="18" charset="0"/>
                                          </a:rPr>
                                          <m:t>𝑣</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turn</m:t>
                                </m:r>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ratio</m:t>
                                </m:r>
                              </m:e>
                            </m:eqArr>
                          </m:e>
                        </m:mr>
                      </m:m>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sz="1800" b="1" u="sng" dirty="0">
                  <a:effectLst/>
                  <a:latin typeface="Georgia" panose="02040502050405020303" pitchFamily="18" charset="0"/>
                  <a:ea typeface="Calibri" panose="020F0502020204030204" pitchFamily="34" charset="0"/>
                  <a:cs typeface="Times New Roman" panose="02020603050405020304" pitchFamily="18" charset="0"/>
                </a:endParaRPr>
              </a:p>
              <a:p>
                <a:r>
                  <a:rPr lang="en-US" sz="1800" b="1" u="sng" dirty="0">
                    <a:effectLst/>
                    <a:latin typeface="Georgia" panose="02040502050405020303" pitchFamily="18" charset="0"/>
                    <a:ea typeface="Calibri" panose="020F0502020204030204" pitchFamily="34" charset="0"/>
                    <a:cs typeface="Times New Roman" panose="02020603050405020304" pitchFamily="18" charset="0"/>
                  </a:rPr>
                  <a:t>Note:</a:t>
                </a:r>
              </a:p>
              <a:p>
                <a:endParaRPr lang="en-US" sz="2000" b="1" u="sng" dirty="0">
                  <a:effectLst/>
                  <a:latin typeface="Georgia" panose="02040502050405020303"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14:m>
                  <m:oMath xmlns:m="http://schemas.openxmlformats.org/officeDocument/2006/math">
                    <m:sSub>
                      <m:sSubPr>
                        <m:ctrlPr>
                          <a:rPr lang="en-US" sz="2000" i="1" smtClean="0">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2</m:t>
                        </m:r>
                      </m:sub>
                    </m:sSub>
                  </m:oMath>
                </a14:m>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14:m>
                  <m:oMath xmlns:m="http://schemas.openxmlformats.org/officeDocument/2006/math">
                    <m:f>
                      <m:fPr>
                        <m:ctrlPr>
                          <a:rPr lang="en-US" sz="2000" i="1" smtClean="0">
                            <a:effectLst/>
                            <a:latin typeface="Cambria Math" panose="02040503050406030204" pitchFamily="18" charset="0"/>
                          </a:rPr>
                        </m:ctrlPr>
                      </m:fPr>
                      <m:num>
                        <m:sSub>
                          <m:sSubPr>
                            <m:ctrlPr>
                              <a:rPr lang="en-US" sz="2000" i="1" smtClean="0">
                                <a:effectLst/>
                                <a:latin typeface="Cambria Math" panose="02040503050406030204" pitchFamily="18" charset="0"/>
                              </a:rPr>
                            </m:ctrlPr>
                          </m:sSubPr>
                          <m:e>
                            <m:r>
                              <a:rPr lang="en-US" sz="2000" b="0" i="1" smtClean="0">
                                <a:effectLst/>
                                <a:latin typeface="Cambria Math" panose="02040503050406030204" pitchFamily="18" charset="0"/>
                              </a:rPr>
                              <m:t>𝐼</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000" i="1">
                                <a:effectLst/>
                                <a:latin typeface="Cambria Math" panose="02040503050406030204" pitchFamily="18" charset="0"/>
                              </a:rPr>
                            </m:ctrlPr>
                          </m:sSubPr>
                          <m:e>
                            <m:r>
                              <a:rPr lang="en-US" sz="2000" b="0" i="1" smtClean="0">
                                <a:effectLst/>
                                <a:latin typeface="Cambria Math" panose="02040503050406030204" pitchFamily="18" charset="0"/>
                              </a:rPr>
                              <m:t>𝐼</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1</m:t>
                            </m:r>
                          </m:sub>
                        </m:sSub>
                      </m:den>
                    </m:f>
                  </m:oMath>
                </a14:m>
                <a:endParaRPr lang="en-US" sz="20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mc:Choice>
        <mc:Fallback xmlns="">
          <p:sp>
            <p:nvSpPr>
              <p:cNvPr id="4" name="TextBox 3">
                <a:extLst>
                  <a:ext uri="{FF2B5EF4-FFF2-40B4-BE49-F238E27FC236}">
                    <a16:creationId xmlns:a16="http://schemas.microsoft.com/office/drawing/2014/main" id="{F717F9A1-20E2-44EA-AF89-1F9FFD7D6962}"/>
                  </a:ext>
                </a:extLst>
              </p:cNvPr>
              <p:cNvSpPr txBox="1">
                <a:spLocks noRot="1" noChangeAspect="1" noMove="1" noResize="1" noEditPoints="1" noAdjustHandles="1" noChangeArrowheads="1" noChangeShapeType="1" noTextEdit="1"/>
              </p:cNvSpPr>
              <p:nvPr/>
            </p:nvSpPr>
            <p:spPr>
              <a:xfrm>
                <a:off x="467638" y="1070292"/>
                <a:ext cx="5399762" cy="5157950"/>
              </a:xfrm>
              <a:prstGeom prst="rect">
                <a:avLst/>
              </a:prstGeom>
              <a:blipFill>
                <a:blip r:embed="rId3"/>
                <a:stretch>
                  <a:fillRect l="-1016" t="-709" r="-903"/>
                </a:stretch>
              </a:blipFill>
            </p:spPr>
            <p:txBody>
              <a:bodyPr/>
              <a:lstStyle/>
              <a:p>
                <a:r>
                  <a:rPr lang="en-US">
                    <a:noFill/>
                  </a:rPr>
                  <a:t> </a:t>
                </a:r>
              </a:p>
            </p:txBody>
          </p:sp>
        </mc:Fallback>
      </mc:AlternateContent>
    </p:spTree>
    <p:extLst>
      <p:ext uri="{BB962C8B-B14F-4D97-AF65-F5344CB8AC3E}">
        <p14:creationId xmlns:p14="http://schemas.microsoft.com/office/powerpoint/2010/main" val="2067774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Current/Voltage Relationships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19</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image-f1669825f3ca2e0cd474344bcbdc6efe42cc93c2.jpeg">
            <a:extLst>
              <a:ext uri="{FF2B5EF4-FFF2-40B4-BE49-F238E27FC236}">
                <a16:creationId xmlns:a16="http://schemas.microsoft.com/office/drawing/2014/main" id="{8AD8B0DE-2771-4AE7-8FCE-9B09B0B5E719}"/>
              </a:ext>
            </a:extLst>
          </p:cNvPr>
          <p:cNvPicPr>
            <a:picLocks noGrp="1"/>
          </p:cNvPicPr>
          <p:nvPr>
            <p:ph idx="1"/>
          </p:nvPr>
        </p:nvPicPr>
        <p:blipFill>
          <a:blip r:embed="rId2" cstate="print"/>
          <a:srcRect/>
          <a:stretch>
            <a:fillRect/>
          </a:stretch>
        </p:blipFill>
        <p:spPr>
          <a:xfrm>
            <a:off x="5867400" y="2449900"/>
            <a:ext cx="3074096" cy="19582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17F9A1-20E2-44EA-AF89-1F9FFD7D6962}"/>
                  </a:ext>
                </a:extLst>
              </p:cNvPr>
              <p:cNvSpPr txBox="1"/>
              <p:nvPr/>
            </p:nvSpPr>
            <p:spPr>
              <a:xfrm>
                <a:off x="467638" y="1070292"/>
                <a:ext cx="5399762" cy="5299721"/>
              </a:xfrm>
              <a:prstGeom prst="rect">
                <a:avLst/>
              </a:prstGeom>
              <a:noFill/>
            </p:spPr>
            <p:txBody>
              <a:bodyPr wrap="square" rtlCol="0">
                <a:spAutoFit/>
              </a:bodyPr>
              <a:lstStyle/>
              <a:p>
                <a:pPr algn="just"/>
                <a:r>
                  <a:rPr lang="en-US" dirty="0">
                    <a:latin typeface="Georgia" panose="02040502050405020303" pitchFamily="18" charset="0"/>
                    <a:ea typeface="Calibri" panose="020F0502020204030204" pitchFamily="34" charset="0"/>
                    <a:cs typeface="Times New Roman" panose="02020603050405020304" pitchFamily="18" charset="0"/>
                  </a:rPr>
                  <a:t>To get the current relationships, use ampere’s law:</a:t>
                </a:r>
              </a:p>
              <a:p>
                <a:endParaRPr lang="en-US" dirty="0">
                  <a:latin typeface="Georgia" panose="02040502050405020303"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sz="1800" i="1" smtClean="0">
                              <a:effectLst/>
                              <a:latin typeface="Cambria Math" panose="02040503050406030204" pitchFamily="18" charset="0"/>
                              <a:cs typeface="Times New Roman" panose="02020603050405020304" pitchFamily="18" charset="0"/>
                            </a:rPr>
                          </m:ctrlPr>
                        </m:naryPr>
                        <m:sub/>
                        <m:sup/>
                        <m:e>
                          <m:r>
                            <a:rPr lang="en-US" sz="1800" b="0" i="1" smtClean="0">
                              <a:effectLst/>
                              <a:latin typeface="Cambria Math" panose="02040503050406030204" pitchFamily="18" charset="0"/>
                              <a:cs typeface="Times New Roman" panose="02020603050405020304" pitchFamily="18" charset="0"/>
                            </a:rPr>
                            <m:t>𝐻</m:t>
                          </m:r>
                          <m:r>
                            <a:rPr lang="en-US" sz="1800" b="0" i="1" smtClean="0">
                              <a:effectLst/>
                              <a:latin typeface="Cambria Math" panose="02040503050406030204" pitchFamily="18" charset="0"/>
                              <a:cs typeface="Times New Roman" panose="02020603050405020304" pitchFamily="18" charset="0"/>
                            </a:rPr>
                            <m:t>.</m:t>
                          </m:r>
                          <m:r>
                            <a:rPr lang="en-US" sz="1800" b="0" i="1" smtClean="0">
                              <a:effectLst/>
                              <a:latin typeface="Cambria Math" panose="02040503050406030204" pitchFamily="18" charset="0"/>
                              <a:cs typeface="Times New Roman" panose="02020603050405020304" pitchFamily="18" charset="0"/>
                            </a:rPr>
                            <m:t>𝑑𝑙</m:t>
                          </m:r>
                        </m:e>
                      </m:nary>
                      <m:r>
                        <a:rPr lang="en-US" sz="1800" b="0" i="1" smtClean="0">
                          <a:effectLst/>
                          <a:latin typeface="Cambria Math" panose="02040503050406030204" pitchFamily="18" charset="0"/>
                          <a:cs typeface="Times New Roman" panose="02020603050405020304" pitchFamily="18" charset="0"/>
                        </a:rPr>
                        <m:t>=</m:t>
                      </m:r>
                      <m:sSub>
                        <m:sSubPr>
                          <m:ctrlPr>
                            <a:rPr lang="en-US" sz="1800" b="0" i="1" smtClean="0">
                              <a:effectLst/>
                              <a:latin typeface="Cambria Math" panose="02040503050406030204" pitchFamily="18" charset="0"/>
                              <a:cs typeface="Times New Roman" panose="02020603050405020304" pitchFamily="18" charset="0"/>
                            </a:rPr>
                          </m:ctrlPr>
                        </m:sSubPr>
                        <m:e>
                          <m:r>
                            <a:rPr lang="en-US" sz="1800" b="0" i="1" smtClean="0">
                              <a:effectLst/>
                              <a:latin typeface="Cambria Math" panose="02040503050406030204" pitchFamily="18" charset="0"/>
                              <a:cs typeface="Times New Roman" panose="02020603050405020304" pitchFamily="18" charset="0"/>
                            </a:rPr>
                            <m:t>𝑁</m:t>
                          </m:r>
                        </m:e>
                        <m:sub>
                          <m:r>
                            <a:rPr lang="en-US" sz="1800" b="0" i="1" smtClean="0">
                              <a:effectLst/>
                              <a:latin typeface="Cambria Math" panose="02040503050406030204" pitchFamily="18" charset="0"/>
                              <a:cs typeface="Times New Roman" panose="02020603050405020304" pitchFamily="18" charset="0"/>
                            </a:rPr>
                            <m:t>1</m:t>
                          </m:r>
                        </m:sub>
                      </m:sSub>
                      <m:sSub>
                        <m:sSubPr>
                          <m:ctrlPr>
                            <a:rPr lang="en-US" sz="1800" b="0" i="1" smtClean="0">
                              <a:effectLst/>
                              <a:latin typeface="Cambria Math" panose="02040503050406030204" pitchFamily="18" charset="0"/>
                              <a:cs typeface="Times New Roman" panose="02020603050405020304" pitchFamily="18" charset="0"/>
                            </a:rPr>
                          </m:ctrlPr>
                        </m:sSubPr>
                        <m:e>
                          <m:r>
                            <a:rPr lang="en-US" sz="1800" b="0" i="1" smtClean="0">
                              <a:effectLst/>
                              <a:latin typeface="Cambria Math" panose="02040503050406030204" pitchFamily="18" charset="0"/>
                              <a:cs typeface="Times New Roman" panose="02020603050405020304" pitchFamily="18" charset="0"/>
                            </a:rPr>
                            <m:t>𝑖</m:t>
                          </m:r>
                        </m:e>
                        <m:sub>
                          <m:r>
                            <a:rPr lang="en-US" sz="1800" b="0" i="1" smtClean="0">
                              <a:effectLst/>
                              <a:latin typeface="Cambria Math" panose="02040503050406030204" pitchFamily="18" charset="0"/>
                              <a:cs typeface="Times New Roman" panose="02020603050405020304" pitchFamily="18" charset="0"/>
                            </a:rPr>
                            <m:t>1</m:t>
                          </m:r>
                        </m:sub>
                      </m:sSub>
                      <m:r>
                        <a:rPr lang="en-US" sz="1800" b="0" i="1" smtClean="0">
                          <a:effectLst/>
                          <a:latin typeface="Cambria Math" panose="02040503050406030204" pitchFamily="18" charset="0"/>
                          <a:cs typeface="Times New Roman" panose="02020603050405020304" pitchFamily="18" charset="0"/>
                        </a:rPr>
                        <m:t>+</m:t>
                      </m:r>
                      <m:sSub>
                        <m:sSubPr>
                          <m:ctrlPr>
                            <a:rPr lang="en-US" sz="1800" b="0" i="1" smtClean="0">
                              <a:effectLst/>
                              <a:latin typeface="Cambria Math" panose="02040503050406030204" pitchFamily="18" charset="0"/>
                              <a:cs typeface="Times New Roman" panose="02020603050405020304" pitchFamily="18" charset="0"/>
                            </a:rPr>
                          </m:ctrlPr>
                        </m:sSubPr>
                        <m:e>
                          <m:r>
                            <a:rPr lang="en-US" sz="1800" b="0" i="1" smtClean="0">
                              <a:effectLst/>
                              <a:latin typeface="Cambria Math" panose="02040503050406030204" pitchFamily="18" charset="0"/>
                              <a:cs typeface="Times New Roman" panose="02020603050405020304" pitchFamily="18" charset="0"/>
                            </a:rPr>
                            <m:t>𝑁</m:t>
                          </m:r>
                        </m:e>
                        <m:sub>
                          <m:r>
                            <a:rPr lang="en-US" sz="1800" b="0" i="1" smtClean="0">
                              <a:effectLst/>
                              <a:latin typeface="Cambria Math" panose="02040503050406030204" pitchFamily="18" charset="0"/>
                              <a:cs typeface="Times New Roman" panose="02020603050405020304" pitchFamily="18" charset="0"/>
                            </a:rPr>
                            <m:t>2</m:t>
                          </m:r>
                        </m:sub>
                      </m:sSub>
                      <m:sSubSup>
                        <m:sSubSupPr>
                          <m:ctrlPr>
                            <a:rPr lang="en-US" sz="1800" b="0" i="1" smtClean="0">
                              <a:effectLst/>
                              <a:latin typeface="Cambria Math" panose="02040503050406030204" pitchFamily="18" charset="0"/>
                              <a:cs typeface="Times New Roman" panose="02020603050405020304" pitchFamily="18" charset="0"/>
                            </a:rPr>
                          </m:ctrlPr>
                        </m:sSubSupPr>
                        <m:e>
                          <m:r>
                            <a:rPr lang="en-US" sz="1800" b="0" i="1" smtClean="0">
                              <a:effectLst/>
                              <a:latin typeface="Cambria Math" panose="02040503050406030204" pitchFamily="18" charset="0"/>
                              <a:cs typeface="Times New Roman" panose="02020603050405020304" pitchFamily="18" charset="0"/>
                            </a:rPr>
                            <m:t>𝑖</m:t>
                          </m:r>
                        </m:e>
                        <m:sub>
                          <m:r>
                            <a:rPr lang="en-US" sz="1800" b="0" i="1" smtClean="0">
                              <a:effectLst/>
                              <a:latin typeface="Cambria Math" panose="02040503050406030204" pitchFamily="18" charset="0"/>
                              <a:cs typeface="Times New Roman" panose="02020603050405020304" pitchFamily="18" charset="0"/>
                            </a:rPr>
                            <m:t>2</m:t>
                          </m:r>
                        </m:sub>
                        <m:sup>
                          <m:r>
                            <a:rPr lang="en-US" sz="1800" b="0" i="1" smtClean="0">
                              <a:effectLst/>
                              <a:latin typeface="Cambria Math" panose="02040503050406030204" pitchFamily="18" charset="0"/>
                              <a:cs typeface="Times New Roman" panose="02020603050405020304" pitchFamily="18" charset="0"/>
                            </a:rPr>
                            <m:t>′</m:t>
                          </m:r>
                        </m:sup>
                      </m:sSubSup>
                    </m:oMath>
                  </m:oMathPara>
                </a14:m>
                <a:endParaRPr lang="en-US" sz="1800" i="1"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latin typeface="Georgia" panose="02040502050405020303" pitchFamily="18" charset="0"/>
                  <a:ea typeface="Calibri" panose="020F0502020204030204" pitchFamily="34" charset="0"/>
                  <a:cs typeface="Times New Roman" panose="02020603050405020304" pitchFamily="18" charset="0"/>
                </a:endParaRPr>
              </a:p>
              <a:p>
                <a:r>
                  <a:rPr lang="en-US" dirty="0">
                    <a:latin typeface="Georgia" panose="02040502050405020303" pitchFamily="18" charset="0"/>
                    <a:ea typeface="Calibri" panose="020F0502020204030204" pitchFamily="34" charset="0"/>
                    <a:cs typeface="Times New Roman" panose="02020603050405020304" pitchFamily="18" charset="0"/>
                  </a:rPr>
                  <a:t>where, </a:t>
                </a:r>
                <a14:m>
                  <m:oMath xmlns:m="http://schemas.openxmlformats.org/officeDocument/2006/math">
                    <m:sSubSup>
                      <m:sSubSupPr>
                        <m:ctrlPr>
                          <a:rPr lang="en-US" sz="1800" b="0" i="1" smtClean="0">
                            <a:effectLst/>
                            <a:latin typeface="Cambria Math" panose="02040503050406030204" pitchFamily="18" charset="0"/>
                            <a:cs typeface="Times New Roman" panose="02020603050405020304" pitchFamily="18" charset="0"/>
                          </a:rPr>
                        </m:ctrlPr>
                      </m:sSubSupPr>
                      <m:e>
                        <m:r>
                          <a:rPr lang="en-US" sz="1800" b="0" i="1" smtClean="0">
                            <a:effectLst/>
                            <a:latin typeface="Cambria Math" panose="02040503050406030204" pitchFamily="18" charset="0"/>
                            <a:cs typeface="Times New Roman" panose="02020603050405020304" pitchFamily="18" charset="0"/>
                          </a:rPr>
                          <m:t>𝑖</m:t>
                        </m:r>
                      </m:e>
                      <m:sub>
                        <m:r>
                          <a:rPr lang="en-US" sz="1800" b="0" i="1" smtClean="0">
                            <a:effectLst/>
                            <a:latin typeface="Cambria Math" panose="02040503050406030204" pitchFamily="18" charset="0"/>
                            <a:cs typeface="Times New Roman" panose="02020603050405020304" pitchFamily="18" charset="0"/>
                          </a:rPr>
                          <m:t>2</m:t>
                        </m:r>
                      </m:sub>
                      <m:sup>
                        <m:r>
                          <a:rPr lang="en-US" sz="1800" b="0" i="1" smtClean="0">
                            <a:effectLst/>
                            <a:latin typeface="Cambria Math" panose="02040503050406030204" pitchFamily="18" charset="0"/>
                            <a:cs typeface="Times New Roman" panose="02020603050405020304" pitchFamily="18" charset="0"/>
                          </a:rPr>
                          <m:t>′</m:t>
                        </m:r>
                      </m:sup>
                    </m:sSubSup>
                    <m:r>
                      <a:rPr lang="en-US" sz="1800" b="0" i="1" smtClean="0">
                        <a:effectLst/>
                        <a:latin typeface="Cambria Math" panose="02040503050406030204" pitchFamily="18" charset="0"/>
                        <a:cs typeface="Times New Roman" panose="02020603050405020304" pitchFamily="18" charset="0"/>
                      </a:rPr>
                      <m:t>=−</m:t>
                    </m:r>
                    <m:sSub>
                      <m:sSubPr>
                        <m:ctrlPr>
                          <a:rPr lang="en-US" sz="1800" b="0" i="1" smtClean="0">
                            <a:effectLst/>
                            <a:latin typeface="Cambria Math" panose="02040503050406030204" pitchFamily="18" charset="0"/>
                            <a:cs typeface="Times New Roman" panose="02020603050405020304" pitchFamily="18" charset="0"/>
                          </a:rPr>
                        </m:ctrlPr>
                      </m:sSubPr>
                      <m:e>
                        <m:r>
                          <a:rPr lang="en-US" sz="1800" b="0" i="1" smtClean="0">
                            <a:effectLst/>
                            <a:latin typeface="Cambria Math" panose="02040503050406030204" pitchFamily="18" charset="0"/>
                            <a:cs typeface="Times New Roman" panose="02020603050405020304" pitchFamily="18" charset="0"/>
                          </a:rPr>
                          <m:t>𝑖</m:t>
                        </m:r>
                      </m:e>
                      <m:sub>
                        <m:r>
                          <a:rPr lang="en-US" sz="1800" b="0" i="1" smtClean="0">
                            <a:effectLst/>
                            <a:latin typeface="Cambria Math" panose="02040503050406030204" pitchFamily="18" charset="0"/>
                            <a:cs typeface="Times New Roman" panose="02020603050405020304" pitchFamily="18" charset="0"/>
                          </a:rPr>
                          <m:t>2</m:t>
                        </m:r>
                      </m:sub>
                    </m:sSub>
                  </m:oMath>
                </a14:m>
                <a:endParaRPr lang="en-US" sz="1800" b="0" i="1" dirty="0">
                  <a:effectLst/>
                  <a:latin typeface="Georgia" panose="02040502050405020303" pitchFamily="18" charset="0"/>
                  <a:cs typeface="Times New Roman" panose="02020603050405020304" pitchFamily="18" charset="0"/>
                </a:endParaRPr>
              </a:p>
              <a:p>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r>
                  <a:rPr lang="en-US" sz="1800" dirty="0">
                    <a:effectLst/>
                    <a:latin typeface="Georgia" panose="02040502050405020303" pitchFamily="18" charset="0"/>
                    <a:ea typeface="Calibri" panose="020F0502020204030204" pitchFamily="34" charset="0"/>
                    <a:cs typeface="Times New Roman" panose="02020603050405020304" pitchFamily="18" charset="0"/>
                  </a:rPr>
                  <a:t>So, t</a:t>
                </a:r>
                <a:r>
                  <a:rPr lang="en-US" dirty="0">
                    <a:latin typeface="Georgia" panose="02040502050405020303" pitchFamily="18" charset="0"/>
                    <a:ea typeface="Calibri" panose="020F0502020204030204" pitchFamily="34" charset="0"/>
                    <a:cs typeface="Times New Roman" panose="02020603050405020304" pitchFamily="18" charset="0"/>
                  </a:rPr>
                  <a:t>he equation can also be written as,</a:t>
                </a:r>
              </a:p>
              <a:p>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sz="1800" i="1" smtClean="0">
                              <a:effectLst/>
                              <a:latin typeface="Cambria Math" panose="02040503050406030204" pitchFamily="18" charset="0"/>
                              <a:cs typeface="Times New Roman" panose="02020603050405020304" pitchFamily="18" charset="0"/>
                            </a:rPr>
                          </m:ctrlPr>
                        </m:naryPr>
                        <m:sub/>
                        <m:sup/>
                        <m:e>
                          <m:r>
                            <a:rPr lang="en-US" sz="1800" b="0" i="1" smtClean="0">
                              <a:effectLst/>
                              <a:latin typeface="Cambria Math" panose="02040503050406030204" pitchFamily="18" charset="0"/>
                              <a:cs typeface="Times New Roman" panose="02020603050405020304" pitchFamily="18" charset="0"/>
                            </a:rPr>
                            <m:t>𝐻</m:t>
                          </m:r>
                          <m:r>
                            <a:rPr lang="en-US" sz="1800" b="0" i="1" smtClean="0">
                              <a:effectLst/>
                              <a:latin typeface="Cambria Math" panose="02040503050406030204" pitchFamily="18" charset="0"/>
                              <a:cs typeface="Times New Roman" panose="02020603050405020304" pitchFamily="18" charset="0"/>
                            </a:rPr>
                            <m:t>.</m:t>
                          </m:r>
                          <m:r>
                            <a:rPr lang="en-US" sz="1800" b="0" i="1" smtClean="0">
                              <a:effectLst/>
                              <a:latin typeface="Cambria Math" panose="02040503050406030204" pitchFamily="18" charset="0"/>
                              <a:cs typeface="Times New Roman" panose="02020603050405020304" pitchFamily="18" charset="0"/>
                            </a:rPr>
                            <m:t>𝑑𝑙</m:t>
                          </m:r>
                        </m:e>
                      </m:nary>
                      <m:r>
                        <a:rPr lang="en-US" sz="1800" b="0" i="1" smtClean="0">
                          <a:effectLst/>
                          <a:latin typeface="Cambria Math" panose="02040503050406030204" pitchFamily="18" charset="0"/>
                          <a:cs typeface="Times New Roman" panose="02020603050405020304" pitchFamily="18" charset="0"/>
                        </a:rPr>
                        <m:t>=</m:t>
                      </m:r>
                      <m:sSub>
                        <m:sSubPr>
                          <m:ctrlPr>
                            <a:rPr lang="en-US" sz="1800" b="0" i="1" smtClean="0">
                              <a:effectLst/>
                              <a:latin typeface="Cambria Math" panose="02040503050406030204" pitchFamily="18" charset="0"/>
                              <a:cs typeface="Times New Roman" panose="02020603050405020304" pitchFamily="18" charset="0"/>
                            </a:rPr>
                          </m:ctrlPr>
                        </m:sSubPr>
                        <m:e>
                          <m:r>
                            <a:rPr lang="en-US" sz="1800" b="0" i="1" smtClean="0">
                              <a:effectLst/>
                              <a:latin typeface="Cambria Math" panose="02040503050406030204" pitchFamily="18" charset="0"/>
                              <a:cs typeface="Times New Roman" panose="02020603050405020304" pitchFamily="18" charset="0"/>
                            </a:rPr>
                            <m:t>𝑁</m:t>
                          </m:r>
                        </m:e>
                        <m:sub>
                          <m:r>
                            <a:rPr lang="en-US" sz="1800" b="0" i="1" smtClean="0">
                              <a:effectLst/>
                              <a:latin typeface="Cambria Math" panose="02040503050406030204" pitchFamily="18" charset="0"/>
                              <a:cs typeface="Times New Roman" panose="02020603050405020304" pitchFamily="18" charset="0"/>
                            </a:rPr>
                            <m:t>1</m:t>
                          </m:r>
                        </m:sub>
                      </m:sSub>
                      <m:sSub>
                        <m:sSubPr>
                          <m:ctrlPr>
                            <a:rPr lang="en-US" sz="1800" b="0" i="1" smtClean="0">
                              <a:effectLst/>
                              <a:latin typeface="Cambria Math" panose="02040503050406030204" pitchFamily="18" charset="0"/>
                              <a:cs typeface="Times New Roman" panose="02020603050405020304" pitchFamily="18" charset="0"/>
                            </a:rPr>
                          </m:ctrlPr>
                        </m:sSubPr>
                        <m:e>
                          <m:r>
                            <a:rPr lang="en-US" sz="1800" b="0" i="1" smtClean="0">
                              <a:effectLst/>
                              <a:latin typeface="Cambria Math" panose="02040503050406030204" pitchFamily="18" charset="0"/>
                              <a:cs typeface="Times New Roman" panose="02020603050405020304" pitchFamily="18" charset="0"/>
                            </a:rPr>
                            <m:t>𝑖</m:t>
                          </m:r>
                        </m:e>
                        <m:sub>
                          <m:r>
                            <a:rPr lang="en-US" sz="1800" b="0" i="1" smtClean="0">
                              <a:effectLst/>
                              <a:latin typeface="Cambria Math" panose="02040503050406030204" pitchFamily="18" charset="0"/>
                              <a:cs typeface="Times New Roman" panose="02020603050405020304" pitchFamily="18" charset="0"/>
                            </a:rPr>
                            <m:t>1</m:t>
                          </m:r>
                        </m:sub>
                      </m:sSub>
                      <m:r>
                        <a:rPr lang="en-US" sz="1800" b="0" i="1" smtClean="0">
                          <a:effectLst/>
                          <a:latin typeface="Cambria Math" panose="02040503050406030204" pitchFamily="18" charset="0"/>
                          <a:cs typeface="Times New Roman" panose="02020603050405020304" pitchFamily="18" charset="0"/>
                        </a:rPr>
                        <m:t>−</m:t>
                      </m:r>
                      <m:sSub>
                        <m:sSubPr>
                          <m:ctrlPr>
                            <a:rPr lang="en-US" sz="1800" b="0" i="1" smtClean="0">
                              <a:effectLst/>
                              <a:latin typeface="Cambria Math" panose="02040503050406030204" pitchFamily="18" charset="0"/>
                              <a:cs typeface="Times New Roman" panose="02020603050405020304" pitchFamily="18" charset="0"/>
                            </a:rPr>
                          </m:ctrlPr>
                        </m:sSubPr>
                        <m:e>
                          <m:r>
                            <a:rPr lang="en-US" sz="1800" b="0" i="1" smtClean="0">
                              <a:effectLst/>
                              <a:latin typeface="Cambria Math" panose="02040503050406030204" pitchFamily="18" charset="0"/>
                              <a:cs typeface="Times New Roman" panose="02020603050405020304" pitchFamily="18" charset="0"/>
                            </a:rPr>
                            <m:t>𝑁</m:t>
                          </m:r>
                        </m:e>
                        <m:sub>
                          <m:r>
                            <a:rPr lang="en-US" sz="1800" b="0" i="1" smtClean="0">
                              <a:effectLst/>
                              <a:latin typeface="Cambria Math" panose="02040503050406030204" pitchFamily="18" charset="0"/>
                              <a:cs typeface="Times New Roman" panose="02020603050405020304" pitchFamily="18" charset="0"/>
                            </a:rPr>
                            <m:t>2</m:t>
                          </m:r>
                        </m:sub>
                      </m:sSub>
                      <m:sSub>
                        <m:sSubPr>
                          <m:ctrlPr>
                            <a:rPr lang="en-US" sz="1800" b="0" i="1" smtClean="0">
                              <a:effectLst/>
                              <a:latin typeface="Cambria Math" panose="02040503050406030204" pitchFamily="18" charset="0"/>
                              <a:cs typeface="Times New Roman" panose="02020603050405020304" pitchFamily="18" charset="0"/>
                            </a:rPr>
                          </m:ctrlPr>
                        </m:sSubPr>
                        <m:e>
                          <m:r>
                            <a:rPr lang="en-US" sz="1800" b="0" i="1" smtClean="0">
                              <a:effectLst/>
                              <a:latin typeface="Cambria Math" panose="02040503050406030204" pitchFamily="18" charset="0"/>
                              <a:cs typeface="Times New Roman" panose="02020603050405020304" pitchFamily="18" charset="0"/>
                            </a:rPr>
                            <m:t>𝑖</m:t>
                          </m:r>
                        </m:e>
                        <m:sub>
                          <m:r>
                            <a:rPr lang="en-US" sz="1800" b="0" i="1" smtClean="0">
                              <a:effectLst/>
                              <a:latin typeface="Cambria Math" panose="02040503050406030204" pitchFamily="18" charset="0"/>
                              <a:cs typeface="Times New Roman" panose="02020603050405020304" pitchFamily="18" charset="0"/>
                            </a:rPr>
                            <m:t>2</m:t>
                          </m:r>
                        </m:sub>
                      </m:sSub>
                    </m:oMath>
                  </m:oMathPara>
                </a14:m>
                <a:endParaRPr lang="en-US" sz="1800" i="1"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latin typeface="Georgia" panose="02040502050405020303" pitchFamily="18" charset="0"/>
                  <a:ea typeface="Calibri" panose="020F0502020204030204" pitchFamily="34" charset="0"/>
                  <a:cs typeface="Times New Roman" panose="02020603050405020304" pitchFamily="18" charset="0"/>
                </a:endParaRPr>
              </a:p>
              <a:p>
                <a:r>
                  <a:rPr lang="en-US" dirty="0">
                    <a:cs typeface="Times New Roman" panose="02020603050405020304" pitchFamily="18" charset="0"/>
                  </a:rPr>
                  <a:t>or,  </a:t>
                </a:r>
                <a14:m>
                  <m:oMath xmlns:m="http://schemas.openxmlformats.org/officeDocument/2006/math">
                    <m:r>
                      <a:rPr lang="en-US" b="0" i="1" smtClean="0">
                        <a:latin typeface="Cambria Math" panose="02040503050406030204" pitchFamily="18" charset="0"/>
                        <a:cs typeface="Times New Roman" panose="02020603050405020304" pitchFamily="18" charset="0"/>
                      </a:rPr>
                      <m:t>𝐻</m:t>
                    </m:r>
                    <m:r>
                      <a:rPr lang="en-US" i="1" smtClean="0">
                        <a:latin typeface="Cambria Math" panose="02040503050406030204" pitchFamily="18" charset="0"/>
                        <a:cs typeface="Times New Roman" panose="02020603050405020304" pitchFamily="18" charset="0"/>
                      </a:rPr>
                      <m:t>∗</m:t>
                    </m:r>
                    <m:r>
                      <a:rPr lang="en-US" sz="1800" b="0" i="1" smtClean="0">
                        <a:effectLst/>
                        <a:latin typeface="Cambria Math" panose="02040503050406030204" pitchFamily="18" charset="0"/>
                        <a:cs typeface="Times New Roman" panose="02020603050405020304" pitchFamily="18" charset="0"/>
                      </a:rPr>
                      <m:t>𝑙𝑒𝑛𝑔𝑡h</m:t>
                    </m:r>
                    <m:sSub>
                      <m:sSubPr>
                        <m:ctrlPr>
                          <a:rPr lang="en-US" sz="1800" b="0" i="1" smtClean="0">
                            <a:effectLst/>
                            <a:latin typeface="Cambria Math" panose="02040503050406030204" pitchFamily="18" charset="0"/>
                            <a:cs typeface="Times New Roman" panose="02020603050405020304" pitchFamily="18" charset="0"/>
                          </a:rPr>
                        </m:ctrlPr>
                      </m:sSubPr>
                      <m:e>
                        <m:r>
                          <a:rPr lang="en-US" sz="1800" b="0" i="1" smtClean="0">
                            <a:effectLst/>
                            <a:latin typeface="Cambria Math" panose="02040503050406030204" pitchFamily="18" charset="0"/>
                            <a:cs typeface="Times New Roman" panose="02020603050405020304" pitchFamily="18" charset="0"/>
                          </a:rPr>
                          <m:t>=</m:t>
                        </m:r>
                        <m:r>
                          <a:rPr lang="en-US" sz="1800" b="0" i="1" smtClean="0">
                            <a:effectLst/>
                            <a:latin typeface="Cambria Math" panose="02040503050406030204" pitchFamily="18" charset="0"/>
                            <a:cs typeface="Times New Roman" panose="02020603050405020304" pitchFamily="18" charset="0"/>
                          </a:rPr>
                          <m:t>𝑁</m:t>
                        </m:r>
                      </m:e>
                      <m:sub>
                        <m:r>
                          <a:rPr lang="en-US" sz="1800" b="0" i="1" smtClean="0">
                            <a:effectLst/>
                            <a:latin typeface="Cambria Math" panose="02040503050406030204" pitchFamily="18" charset="0"/>
                            <a:cs typeface="Times New Roman" panose="02020603050405020304" pitchFamily="18" charset="0"/>
                          </a:rPr>
                          <m:t>1</m:t>
                        </m:r>
                      </m:sub>
                    </m:sSub>
                    <m:sSub>
                      <m:sSubPr>
                        <m:ctrlPr>
                          <a:rPr lang="en-US" sz="1800" b="0" i="1" smtClean="0">
                            <a:effectLst/>
                            <a:latin typeface="Cambria Math" panose="02040503050406030204" pitchFamily="18" charset="0"/>
                            <a:cs typeface="Times New Roman" panose="02020603050405020304" pitchFamily="18" charset="0"/>
                          </a:rPr>
                        </m:ctrlPr>
                      </m:sSubPr>
                      <m:e>
                        <m:r>
                          <a:rPr lang="en-US" sz="1800" b="0" i="1" smtClean="0">
                            <a:effectLst/>
                            <a:latin typeface="Cambria Math" panose="02040503050406030204" pitchFamily="18" charset="0"/>
                            <a:cs typeface="Times New Roman" panose="02020603050405020304" pitchFamily="18" charset="0"/>
                          </a:rPr>
                          <m:t>𝑖</m:t>
                        </m:r>
                      </m:e>
                      <m:sub>
                        <m:r>
                          <a:rPr lang="en-US" sz="1800" b="0" i="1" smtClean="0">
                            <a:effectLst/>
                            <a:latin typeface="Cambria Math" panose="02040503050406030204" pitchFamily="18" charset="0"/>
                            <a:cs typeface="Times New Roman" panose="02020603050405020304" pitchFamily="18" charset="0"/>
                          </a:rPr>
                          <m:t>1</m:t>
                        </m:r>
                      </m:sub>
                    </m:sSub>
                    <m:r>
                      <a:rPr lang="en-US" sz="1800" b="0" i="1" smtClean="0">
                        <a:effectLst/>
                        <a:latin typeface="Cambria Math" panose="02040503050406030204" pitchFamily="18" charset="0"/>
                        <a:cs typeface="Times New Roman" panose="02020603050405020304" pitchFamily="18" charset="0"/>
                      </a:rPr>
                      <m:t>+</m:t>
                    </m:r>
                    <m:sSub>
                      <m:sSubPr>
                        <m:ctrlPr>
                          <a:rPr lang="en-US" sz="1800" b="0" i="1" smtClean="0">
                            <a:effectLst/>
                            <a:latin typeface="Cambria Math" panose="02040503050406030204" pitchFamily="18" charset="0"/>
                            <a:cs typeface="Times New Roman" panose="02020603050405020304" pitchFamily="18" charset="0"/>
                          </a:rPr>
                        </m:ctrlPr>
                      </m:sSubPr>
                      <m:e>
                        <m:r>
                          <a:rPr lang="en-US" sz="1800" b="0" i="1" smtClean="0">
                            <a:effectLst/>
                            <a:latin typeface="Cambria Math" panose="02040503050406030204" pitchFamily="18" charset="0"/>
                            <a:cs typeface="Times New Roman" panose="02020603050405020304" pitchFamily="18" charset="0"/>
                          </a:rPr>
                          <m:t>𝑁</m:t>
                        </m:r>
                      </m:e>
                      <m:sub>
                        <m:r>
                          <a:rPr lang="en-US" sz="1800" b="0" i="1" smtClean="0">
                            <a:effectLst/>
                            <a:latin typeface="Cambria Math" panose="02040503050406030204" pitchFamily="18" charset="0"/>
                            <a:cs typeface="Times New Roman" panose="02020603050405020304" pitchFamily="18" charset="0"/>
                          </a:rPr>
                          <m:t>2</m:t>
                        </m:r>
                      </m:sub>
                    </m:sSub>
                    <m:sSubSup>
                      <m:sSubSupPr>
                        <m:ctrlPr>
                          <a:rPr lang="en-US" sz="1800" b="0" i="1" smtClean="0">
                            <a:effectLst/>
                            <a:latin typeface="Cambria Math" panose="02040503050406030204" pitchFamily="18" charset="0"/>
                            <a:cs typeface="Times New Roman" panose="02020603050405020304" pitchFamily="18" charset="0"/>
                          </a:rPr>
                        </m:ctrlPr>
                      </m:sSubSupPr>
                      <m:e>
                        <m:r>
                          <a:rPr lang="en-US" sz="1800" b="0" i="1" smtClean="0">
                            <a:effectLst/>
                            <a:latin typeface="Cambria Math" panose="02040503050406030204" pitchFamily="18" charset="0"/>
                            <a:cs typeface="Times New Roman" panose="02020603050405020304" pitchFamily="18" charset="0"/>
                          </a:rPr>
                          <m:t>𝑖</m:t>
                        </m:r>
                      </m:e>
                      <m:sub>
                        <m:r>
                          <a:rPr lang="en-US" sz="1800" b="0" i="1" smtClean="0">
                            <a:effectLst/>
                            <a:latin typeface="Cambria Math" panose="02040503050406030204" pitchFamily="18" charset="0"/>
                            <a:cs typeface="Times New Roman" panose="02020603050405020304" pitchFamily="18" charset="0"/>
                          </a:rPr>
                          <m:t>2</m:t>
                        </m:r>
                      </m:sub>
                      <m:sup>
                        <m:r>
                          <a:rPr lang="en-US" sz="1800" b="0" i="1" smtClean="0">
                            <a:effectLst/>
                            <a:latin typeface="Cambria Math" panose="02040503050406030204" pitchFamily="18" charset="0"/>
                            <a:cs typeface="Times New Roman" panose="02020603050405020304" pitchFamily="18" charset="0"/>
                          </a:rPr>
                          <m:t>′</m:t>
                        </m:r>
                      </m:sup>
                    </m:sSubSup>
                  </m:oMath>
                </a14:m>
                <a:endParaRPr lang="en-US" sz="1800" i="1" dirty="0">
                  <a:effectLst/>
                  <a:latin typeface="Georgia" panose="02040502050405020303" pitchFamily="18" charset="0"/>
                  <a:ea typeface="Calibri" panose="020F0502020204030204" pitchFamily="34" charset="0"/>
                  <a:cs typeface="Times New Roman" panose="02020603050405020304" pitchFamily="18" charset="0"/>
                </a:endParaRPr>
              </a:p>
              <a:p>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r>
                  <a:rPr lang="en-US" dirty="0">
                    <a:cs typeface="Times New Roman" panose="02020603050405020304" pitchFamily="18" charset="0"/>
                  </a:rPr>
                  <a:t>or,  </a:t>
                </a:r>
                <a14:m>
                  <m:oMath xmlns:m="http://schemas.openxmlformats.org/officeDocument/2006/math">
                    <m:f>
                      <m:fPr>
                        <m:ctrlPr>
                          <a:rPr lang="en-US" sz="2000" b="0" i="1" smtClean="0">
                            <a:effectLst/>
                            <a:latin typeface="Cambria Math" panose="02040503050406030204" pitchFamily="18" charset="0"/>
                            <a:cs typeface="Times New Roman" panose="02020603050405020304" pitchFamily="18" charset="0"/>
                          </a:rPr>
                        </m:ctrlPr>
                      </m:fPr>
                      <m:num>
                        <m:r>
                          <a:rPr lang="en-US" sz="2000" b="0" i="1" smtClean="0">
                            <a:effectLst/>
                            <a:latin typeface="Cambria Math" panose="02040503050406030204" pitchFamily="18" charset="0"/>
                            <a:cs typeface="Times New Roman" panose="02020603050405020304" pitchFamily="18" charset="0"/>
                          </a:rPr>
                          <m:t>𝐵</m:t>
                        </m:r>
                        <m:r>
                          <a:rPr lang="en-US" sz="2000" b="0" i="1" smtClean="0">
                            <a:effectLst/>
                            <a:latin typeface="Cambria Math" panose="02040503050406030204" pitchFamily="18" charset="0"/>
                            <a:cs typeface="Times New Roman" panose="02020603050405020304" pitchFamily="18" charset="0"/>
                          </a:rPr>
                          <m:t>∗</m:t>
                        </m:r>
                        <m:r>
                          <a:rPr lang="en-US" sz="2000" b="0" i="1" smtClean="0">
                            <a:effectLst/>
                            <a:latin typeface="Cambria Math" panose="02040503050406030204" pitchFamily="18" charset="0"/>
                            <a:cs typeface="Times New Roman" panose="02020603050405020304" pitchFamily="18" charset="0"/>
                          </a:rPr>
                          <m:t>𝑙𝑒𝑛𝑔𝑡h</m:t>
                        </m:r>
                      </m:num>
                      <m:den>
                        <m:r>
                          <a:rPr lang="en-US" sz="2000" b="0" i="1" smtClean="0">
                            <a:effectLst/>
                            <a:latin typeface="Cambria Math" panose="02040503050406030204" pitchFamily="18" charset="0"/>
                            <a:ea typeface="Cambria Math" panose="02040503050406030204" pitchFamily="18" charset="0"/>
                            <a:cs typeface="Times New Roman" panose="02020603050405020304" pitchFamily="18" charset="0"/>
                          </a:rPr>
                          <m:t>𝜇</m:t>
                        </m:r>
                      </m:den>
                    </m:f>
                    <m:sSub>
                      <m:sSubPr>
                        <m:ctrlPr>
                          <a:rPr lang="en-US" sz="2000" b="0" i="1" smtClean="0">
                            <a:effectLst/>
                            <a:latin typeface="Cambria Math" panose="02040503050406030204" pitchFamily="18" charset="0"/>
                            <a:cs typeface="Times New Roman" panose="02020603050405020304" pitchFamily="18" charset="0"/>
                          </a:rPr>
                        </m:ctrlPr>
                      </m:sSubPr>
                      <m:e>
                        <m:r>
                          <a:rPr lang="en-US" sz="2000" b="0" i="1" smtClean="0">
                            <a:effectLst/>
                            <a:latin typeface="Cambria Math" panose="02040503050406030204" pitchFamily="18" charset="0"/>
                            <a:cs typeface="Times New Roman" panose="02020603050405020304" pitchFamily="18" charset="0"/>
                          </a:rPr>
                          <m:t>=</m:t>
                        </m:r>
                        <m:r>
                          <a:rPr lang="en-US" sz="2000" b="0" i="1" smtClean="0">
                            <a:effectLst/>
                            <a:latin typeface="Cambria Math" panose="02040503050406030204" pitchFamily="18" charset="0"/>
                            <a:cs typeface="Times New Roman" panose="02020603050405020304" pitchFamily="18" charset="0"/>
                          </a:rPr>
                          <m:t>𝑁</m:t>
                        </m:r>
                      </m:e>
                      <m:sub>
                        <m:r>
                          <a:rPr lang="en-US" sz="2000" b="0" i="1" smtClean="0">
                            <a:effectLst/>
                            <a:latin typeface="Cambria Math" panose="02040503050406030204" pitchFamily="18" charset="0"/>
                            <a:cs typeface="Times New Roman" panose="02020603050405020304" pitchFamily="18" charset="0"/>
                          </a:rPr>
                          <m:t>1</m:t>
                        </m:r>
                      </m:sub>
                    </m:sSub>
                    <m:sSub>
                      <m:sSubPr>
                        <m:ctrlPr>
                          <a:rPr lang="en-US" sz="2000" b="0" i="1" smtClean="0">
                            <a:effectLst/>
                            <a:latin typeface="Cambria Math" panose="02040503050406030204" pitchFamily="18" charset="0"/>
                            <a:cs typeface="Times New Roman" panose="02020603050405020304" pitchFamily="18" charset="0"/>
                          </a:rPr>
                        </m:ctrlPr>
                      </m:sSubPr>
                      <m:e>
                        <m:r>
                          <a:rPr lang="en-US" sz="2000" b="0" i="1" smtClean="0">
                            <a:effectLst/>
                            <a:latin typeface="Cambria Math" panose="02040503050406030204" pitchFamily="18" charset="0"/>
                            <a:cs typeface="Times New Roman" panose="02020603050405020304" pitchFamily="18" charset="0"/>
                          </a:rPr>
                          <m:t>𝑖</m:t>
                        </m:r>
                      </m:e>
                      <m:sub>
                        <m:r>
                          <a:rPr lang="en-US" sz="2000" b="0" i="1" smtClean="0">
                            <a:effectLst/>
                            <a:latin typeface="Cambria Math" panose="02040503050406030204" pitchFamily="18" charset="0"/>
                            <a:cs typeface="Times New Roman" panose="02020603050405020304" pitchFamily="18" charset="0"/>
                          </a:rPr>
                          <m:t>1</m:t>
                        </m:r>
                      </m:sub>
                    </m:sSub>
                    <m:r>
                      <a:rPr lang="en-US" sz="2000" b="0" i="1" smtClean="0">
                        <a:effectLst/>
                        <a:latin typeface="Cambria Math" panose="02040503050406030204" pitchFamily="18" charset="0"/>
                        <a:cs typeface="Times New Roman" panose="02020603050405020304" pitchFamily="18" charset="0"/>
                      </a:rPr>
                      <m:t>+</m:t>
                    </m:r>
                    <m:sSub>
                      <m:sSubPr>
                        <m:ctrlPr>
                          <a:rPr lang="en-US" sz="2000" b="0" i="1" smtClean="0">
                            <a:effectLst/>
                            <a:latin typeface="Cambria Math" panose="02040503050406030204" pitchFamily="18" charset="0"/>
                            <a:cs typeface="Times New Roman" panose="02020603050405020304" pitchFamily="18" charset="0"/>
                          </a:rPr>
                        </m:ctrlPr>
                      </m:sSubPr>
                      <m:e>
                        <m:r>
                          <a:rPr lang="en-US" sz="2000" b="0" i="1" smtClean="0">
                            <a:effectLst/>
                            <a:latin typeface="Cambria Math" panose="02040503050406030204" pitchFamily="18" charset="0"/>
                            <a:cs typeface="Times New Roman" panose="02020603050405020304" pitchFamily="18" charset="0"/>
                          </a:rPr>
                          <m:t>𝑁</m:t>
                        </m:r>
                      </m:e>
                      <m:sub>
                        <m:r>
                          <a:rPr lang="en-US" sz="2000" b="0" i="1" smtClean="0">
                            <a:effectLst/>
                            <a:latin typeface="Cambria Math" panose="02040503050406030204" pitchFamily="18" charset="0"/>
                            <a:cs typeface="Times New Roman" panose="02020603050405020304" pitchFamily="18" charset="0"/>
                          </a:rPr>
                          <m:t>2</m:t>
                        </m:r>
                      </m:sub>
                    </m:sSub>
                    <m:sSubSup>
                      <m:sSubSupPr>
                        <m:ctrlPr>
                          <a:rPr lang="en-US" sz="2000" b="0" i="1" smtClean="0">
                            <a:effectLst/>
                            <a:latin typeface="Cambria Math" panose="02040503050406030204" pitchFamily="18" charset="0"/>
                            <a:cs typeface="Times New Roman" panose="02020603050405020304" pitchFamily="18" charset="0"/>
                          </a:rPr>
                        </m:ctrlPr>
                      </m:sSubSupPr>
                      <m:e>
                        <m:r>
                          <a:rPr lang="en-US" sz="2000" b="0" i="1" smtClean="0">
                            <a:effectLst/>
                            <a:latin typeface="Cambria Math" panose="02040503050406030204" pitchFamily="18" charset="0"/>
                            <a:cs typeface="Times New Roman" panose="02020603050405020304" pitchFamily="18" charset="0"/>
                          </a:rPr>
                          <m:t>𝑖</m:t>
                        </m:r>
                      </m:e>
                      <m:sub>
                        <m:r>
                          <a:rPr lang="en-US" sz="2000" b="0" i="1" smtClean="0">
                            <a:effectLst/>
                            <a:latin typeface="Cambria Math" panose="02040503050406030204" pitchFamily="18" charset="0"/>
                            <a:cs typeface="Times New Roman" panose="02020603050405020304" pitchFamily="18" charset="0"/>
                          </a:rPr>
                          <m:t>2</m:t>
                        </m:r>
                      </m:sub>
                      <m:sup>
                        <m:r>
                          <a:rPr lang="en-US" sz="2000" b="0" i="1" smtClean="0">
                            <a:effectLst/>
                            <a:latin typeface="Cambria Math" panose="02040503050406030204" pitchFamily="18" charset="0"/>
                            <a:cs typeface="Times New Roman" panose="02020603050405020304" pitchFamily="18" charset="0"/>
                          </a:rPr>
                          <m:t>′</m:t>
                        </m:r>
                      </m:sup>
                    </m:sSubSup>
                  </m:oMath>
                </a14:m>
                <a:endParaRPr lang="en-US" i="1" dirty="0">
                  <a:latin typeface="Georgia" panose="02040502050405020303" pitchFamily="18" charset="0"/>
                  <a:ea typeface="Calibri" panose="020F0502020204030204" pitchFamily="34" charset="0"/>
                  <a:cs typeface="Times New Roman" panose="02020603050405020304" pitchFamily="18" charset="0"/>
                </a:endParaRPr>
              </a:p>
              <a:p>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mc:Choice>
        <mc:Fallback xmlns="">
          <p:sp>
            <p:nvSpPr>
              <p:cNvPr id="4" name="TextBox 3">
                <a:extLst>
                  <a:ext uri="{FF2B5EF4-FFF2-40B4-BE49-F238E27FC236}">
                    <a16:creationId xmlns:a16="http://schemas.microsoft.com/office/drawing/2014/main" id="{F717F9A1-20E2-44EA-AF89-1F9FFD7D6962}"/>
                  </a:ext>
                </a:extLst>
              </p:cNvPr>
              <p:cNvSpPr txBox="1">
                <a:spLocks noRot="1" noChangeAspect="1" noMove="1" noResize="1" noEditPoints="1" noAdjustHandles="1" noChangeArrowheads="1" noChangeShapeType="1" noTextEdit="1"/>
              </p:cNvSpPr>
              <p:nvPr/>
            </p:nvSpPr>
            <p:spPr>
              <a:xfrm>
                <a:off x="467638" y="1070292"/>
                <a:ext cx="5399762" cy="5299721"/>
              </a:xfrm>
              <a:prstGeom prst="rect">
                <a:avLst/>
              </a:prstGeom>
              <a:blipFill>
                <a:blip r:embed="rId3"/>
                <a:stretch>
                  <a:fillRect l="-1016" t="-690"/>
                </a:stretch>
              </a:blipFill>
            </p:spPr>
            <p:txBody>
              <a:bodyPr/>
              <a:lstStyle/>
              <a:p>
                <a:r>
                  <a:rPr lang="en-US">
                    <a:noFill/>
                  </a:rPr>
                  <a:t> </a:t>
                </a:r>
              </a:p>
            </p:txBody>
          </p:sp>
        </mc:Fallback>
      </mc:AlternateContent>
    </p:spTree>
    <p:extLst>
      <p:ext uri="{BB962C8B-B14F-4D97-AF65-F5344CB8AC3E}">
        <p14:creationId xmlns:p14="http://schemas.microsoft.com/office/powerpoint/2010/main" val="150646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Ampere’s Law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F66C38-9198-40C5-A657-2BC36FED89D6}"/>
                  </a:ext>
                </a:extLst>
              </p:cNvPr>
              <p:cNvSpPr>
                <a:spLocks noGrp="1"/>
              </p:cNvSpPr>
              <p:nvPr>
                <p:ph idx="1"/>
              </p:nvPr>
            </p:nvSpPr>
            <p:spPr>
              <a:xfrm>
                <a:off x="457200" y="921704"/>
                <a:ext cx="8083658" cy="4731753"/>
              </a:xfrm>
            </p:spPr>
            <p:txBody>
              <a:bodyPr/>
              <a:lstStyle/>
              <a:p>
                <a:pPr marL="0" indent="0" algn="just">
                  <a:buNone/>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Ampere's circuital law, discovered by Andre-Marie Ampere in 1826, relates the integrated magnetic field around a closed loop to the electric current passing through the loop:</a:t>
                </a:r>
              </a:p>
              <a:p>
                <a:pPr marL="0" indent="0" algn="just">
                  <a:buNone/>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box>
                        <m:boxPr>
                          <m:ctrlPr>
                            <a:rPr lang="en-US" sz="1800" i="1">
                              <a:solidFill>
                                <a:schemeClr val="tx1"/>
                              </a:solidFill>
                              <a:effectLst/>
                              <a:latin typeface="Cambria Math" panose="02040503050406030204" pitchFamily="18" charset="0"/>
                            </a:rPr>
                          </m:ctrlPr>
                        </m:boxPr>
                        <m:e>
                          <m:r>
                            <m:rPr>
                              <m:nor/>
                            </m:rPr>
                            <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box>
                            <m:boxPr>
                              <m:ctrlPr>
                                <a:rPr lang="en-US" sz="1800" i="1">
                                  <a:solidFill>
                                    <a:schemeClr val="tx1"/>
                                  </a:solidFill>
                                  <a:effectLst/>
                                  <a:latin typeface="Cambria Math" panose="02040503050406030204" pitchFamily="18" charset="0"/>
                                </a:rPr>
                              </m:ctrlPr>
                            </m:box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box>
                        </m:e>
                      </m:box>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𝐇</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𝐥</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oMath>
                  </m:oMathPara>
                </a14:m>
                <a:endParaRPr lang="en-US" sz="1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marL="0" indent="0" algn="just">
                  <a:buNone/>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 which,  </a:t>
                </a:r>
              </a:p>
              <a:p>
                <a:pPr marL="0" indent="0">
                  <a:buNone/>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r>
                      <m:rPr>
                        <m:nor/>
                      </m:rPr>
                      <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box>
                      <m:box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box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box>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Line integral along a closed path (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𝐥</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is tangent to the path) </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Algebraic sum of current linked by the path </a:t>
                </a:r>
                <a:b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r>
                      <a:rPr lang="en-US" sz="18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𝐇</m:t>
                    </m:r>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Magnetic Field Intensity (amp-turns/meter) </a:t>
                </a:r>
                <a:b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𝐥</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Vector differential path length (meters) </a:t>
                </a:r>
                <a:b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mmf</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magnetomotive force (amp-turns) </a:t>
                </a:r>
              </a:p>
              <a:p>
                <a:pPr marL="0" indent="0">
                  <a:buNone/>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sz="1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0DF66C38-9198-40C5-A657-2BC36FED89D6}"/>
                  </a:ext>
                </a:extLst>
              </p:cNvPr>
              <p:cNvSpPr>
                <a:spLocks noGrp="1" noRot="1" noChangeAspect="1" noMove="1" noResize="1" noEditPoints="1" noAdjustHandles="1" noChangeArrowheads="1" noChangeShapeType="1" noTextEdit="1"/>
              </p:cNvSpPr>
              <p:nvPr>
                <p:ph idx="1"/>
              </p:nvPr>
            </p:nvSpPr>
            <p:spPr>
              <a:xfrm>
                <a:off x="457200" y="921704"/>
                <a:ext cx="8083658" cy="4731753"/>
              </a:xfrm>
              <a:blipFill>
                <a:blip r:embed="rId2"/>
                <a:stretch>
                  <a:fillRect l="-603" t="-644" r="-60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Tree>
    <p:extLst>
      <p:ext uri="{BB962C8B-B14F-4D97-AF65-F5344CB8AC3E}">
        <p14:creationId xmlns:p14="http://schemas.microsoft.com/office/powerpoint/2010/main" val="3326735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20</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image-f1669825f3ca2e0cd474344bcbdc6efe42cc93c2.jpeg">
            <a:extLst>
              <a:ext uri="{FF2B5EF4-FFF2-40B4-BE49-F238E27FC236}">
                <a16:creationId xmlns:a16="http://schemas.microsoft.com/office/drawing/2014/main" id="{8AD8B0DE-2771-4AE7-8FCE-9B09B0B5E719}"/>
              </a:ext>
            </a:extLst>
          </p:cNvPr>
          <p:cNvPicPr>
            <a:picLocks noGrp="1"/>
          </p:cNvPicPr>
          <p:nvPr>
            <p:ph idx="1"/>
          </p:nvPr>
        </p:nvPicPr>
        <p:blipFill>
          <a:blip r:embed="rId2" cstate="print"/>
          <a:srcRect/>
          <a:stretch>
            <a:fillRect/>
          </a:stretch>
        </p:blipFill>
        <p:spPr>
          <a:xfrm>
            <a:off x="5867400" y="2449900"/>
            <a:ext cx="3074096" cy="19582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17F9A1-20E2-44EA-AF89-1F9FFD7D6962}"/>
                  </a:ext>
                </a:extLst>
              </p:cNvPr>
              <p:cNvSpPr txBox="1"/>
              <p:nvPr/>
            </p:nvSpPr>
            <p:spPr>
              <a:xfrm>
                <a:off x="576720" y="1017648"/>
                <a:ext cx="5399762" cy="5080045"/>
              </a:xfrm>
              <a:prstGeom prst="rect">
                <a:avLst/>
              </a:prstGeom>
              <a:noFill/>
            </p:spPr>
            <p:txBody>
              <a:bodyPr wrap="square" rtlCol="0">
                <a:spAutoFit/>
              </a:bodyPr>
              <a:lstStyle/>
              <a:p>
                <a:r>
                  <a:rPr lang="en-US" dirty="0">
                    <a:cs typeface="Times New Roman" panose="02020603050405020304" pitchFamily="18" charset="0"/>
                  </a:rPr>
                  <a:t>or,  </a:t>
                </a:r>
                <a14:m>
                  <m:oMath xmlns:m="http://schemas.openxmlformats.org/officeDocument/2006/math">
                    <m:f>
                      <m:fPr>
                        <m:ctrlPr>
                          <a:rPr lang="en-US" sz="2000" b="0" i="1" smtClean="0">
                            <a:effectLst/>
                            <a:latin typeface="Cambria Math" panose="02040503050406030204" pitchFamily="18" charset="0"/>
                            <a:cs typeface="Times New Roman" panose="02020603050405020304" pitchFamily="18" charset="0"/>
                          </a:rPr>
                        </m:ctrlPr>
                      </m:fPr>
                      <m:num>
                        <m:r>
                          <a:rPr lang="en-US" sz="2000" b="0" i="1" smtClean="0">
                            <a:effectLst/>
                            <a:latin typeface="Cambria Math" panose="02040503050406030204" pitchFamily="18" charset="0"/>
                            <a:cs typeface="Times New Roman" panose="02020603050405020304" pitchFamily="18" charset="0"/>
                          </a:rPr>
                          <m:t>𝐵</m:t>
                        </m:r>
                        <m:r>
                          <a:rPr lang="en-US" sz="2000" b="0" i="1" smtClean="0">
                            <a:effectLst/>
                            <a:latin typeface="Cambria Math" panose="02040503050406030204" pitchFamily="18" charset="0"/>
                            <a:cs typeface="Times New Roman" panose="02020603050405020304" pitchFamily="18" charset="0"/>
                          </a:rPr>
                          <m:t>∗</m:t>
                        </m:r>
                        <m:r>
                          <a:rPr lang="en-US" sz="2000" b="0" i="1" smtClean="0">
                            <a:effectLst/>
                            <a:latin typeface="Cambria Math" panose="02040503050406030204" pitchFamily="18" charset="0"/>
                            <a:cs typeface="Times New Roman" panose="02020603050405020304" pitchFamily="18" charset="0"/>
                          </a:rPr>
                          <m:t>𝑙𝑒𝑛𝑔𝑡h</m:t>
                        </m:r>
                      </m:num>
                      <m:den>
                        <m:r>
                          <a:rPr lang="en-US" sz="2000" b="0" i="1" smtClean="0">
                            <a:effectLst/>
                            <a:latin typeface="Cambria Math" panose="02040503050406030204" pitchFamily="18" charset="0"/>
                            <a:ea typeface="Cambria Math" panose="02040503050406030204" pitchFamily="18" charset="0"/>
                            <a:cs typeface="Times New Roman" panose="02020603050405020304" pitchFamily="18" charset="0"/>
                          </a:rPr>
                          <m:t>𝜇</m:t>
                        </m:r>
                      </m:den>
                    </m:f>
                    <m:sSub>
                      <m:sSubPr>
                        <m:ctrlPr>
                          <a:rPr lang="en-US" sz="2000" b="0" i="1" smtClean="0">
                            <a:effectLst/>
                            <a:latin typeface="Cambria Math" panose="02040503050406030204" pitchFamily="18" charset="0"/>
                            <a:cs typeface="Times New Roman" panose="02020603050405020304" pitchFamily="18" charset="0"/>
                          </a:rPr>
                        </m:ctrlPr>
                      </m:sSubPr>
                      <m:e>
                        <m:r>
                          <a:rPr lang="en-US" sz="2000" b="0" i="1" smtClean="0">
                            <a:effectLst/>
                            <a:latin typeface="Cambria Math" panose="02040503050406030204" pitchFamily="18" charset="0"/>
                            <a:cs typeface="Times New Roman" panose="02020603050405020304" pitchFamily="18" charset="0"/>
                          </a:rPr>
                          <m:t>=</m:t>
                        </m:r>
                        <m:r>
                          <a:rPr lang="en-US" sz="2000" b="0" i="1" smtClean="0">
                            <a:effectLst/>
                            <a:latin typeface="Cambria Math" panose="02040503050406030204" pitchFamily="18" charset="0"/>
                            <a:cs typeface="Times New Roman" panose="02020603050405020304" pitchFamily="18" charset="0"/>
                          </a:rPr>
                          <m:t>𝑁</m:t>
                        </m:r>
                      </m:e>
                      <m:sub>
                        <m:r>
                          <a:rPr lang="en-US" sz="2000" b="0" i="1" smtClean="0">
                            <a:effectLst/>
                            <a:latin typeface="Cambria Math" panose="02040503050406030204" pitchFamily="18" charset="0"/>
                            <a:cs typeface="Times New Roman" panose="02020603050405020304" pitchFamily="18" charset="0"/>
                          </a:rPr>
                          <m:t>1</m:t>
                        </m:r>
                      </m:sub>
                    </m:sSub>
                    <m:sSub>
                      <m:sSubPr>
                        <m:ctrlPr>
                          <a:rPr lang="en-US" sz="2000" b="0" i="1" smtClean="0">
                            <a:effectLst/>
                            <a:latin typeface="Cambria Math" panose="02040503050406030204" pitchFamily="18" charset="0"/>
                            <a:cs typeface="Times New Roman" panose="02020603050405020304" pitchFamily="18" charset="0"/>
                          </a:rPr>
                        </m:ctrlPr>
                      </m:sSubPr>
                      <m:e>
                        <m:r>
                          <a:rPr lang="en-US" sz="2000" b="0" i="1" smtClean="0">
                            <a:effectLst/>
                            <a:latin typeface="Cambria Math" panose="02040503050406030204" pitchFamily="18" charset="0"/>
                            <a:cs typeface="Times New Roman" panose="02020603050405020304" pitchFamily="18" charset="0"/>
                          </a:rPr>
                          <m:t>𝑖</m:t>
                        </m:r>
                      </m:e>
                      <m:sub>
                        <m:r>
                          <a:rPr lang="en-US" sz="2000" b="0" i="1" smtClean="0">
                            <a:effectLst/>
                            <a:latin typeface="Cambria Math" panose="02040503050406030204" pitchFamily="18" charset="0"/>
                            <a:cs typeface="Times New Roman" panose="02020603050405020304" pitchFamily="18" charset="0"/>
                          </a:rPr>
                          <m:t>1</m:t>
                        </m:r>
                      </m:sub>
                    </m:sSub>
                    <m:r>
                      <a:rPr lang="en-US" sz="2000" b="0" i="1" smtClean="0">
                        <a:effectLst/>
                        <a:latin typeface="Cambria Math" panose="02040503050406030204" pitchFamily="18" charset="0"/>
                        <a:cs typeface="Times New Roman" panose="02020603050405020304" pitchFamily="18" charset="0"/>
                      </a:rPr>
                      <m:t>+</m:t>
                    </m:r>
                    <m:sSub>
                      <m:sSubPr>
                        <m:ctrlPr>
                          <a:rPr lang="en-US" sz="2000" b="0" i="1" smtClean="0">
                            <a:effectLst/>
                            <a:latin typeface="Cambria Math" panose="02040503050406030204" pitchFamily="18" charset="0"/>
                            <a:cs typeface="Times New Roman" panose="02020603050405020304" pitchFamily="18" charset="0"/>
                          </a:rPr>
                        </m:ctrlPr>
                      </m:sSubPr>
                      <m:e>
                        <m:r>
                          <a:rPr lang="en-US" sz="2000" b="0" i="1" smtClean="0">
                            <a:effectLst/>
                            <a:latin typeface="Cambria Math" panose="02040503050406030204" pitchFamily="18" charset="0"/>
                            <a:cs typeface="Times New Roman" panose="02020603050405020304" pitchFamily="18" charset="0"/>
                          </a:rPr>
                          <m:t>𝑁</m:t>
                        </m:r>
                      </m:e>
                      <m:sub>
                        <m:r>
                          <a:rPr lang="en-US" sz="2000" b="0" i="1" smtClean="0">
                            <a:effectLst/>
                            <a:latin typeface="Cambria Math" panose="02040503050406030204" pitchFamily="18" charset="0"/>
                            <a:cs typeface="Times New Roman" panose="02020603050405020304" pitchFamily="18" charset="0"/>
                          </a:rPr>
                          <m:t>2</m:t>
                        </m:r>
                      </m:sub>
                    </m:sSub>
                    <m:sSubSup>
                      <m:sSubSupPr>
                        <m:ctrlPr>
                          <a:rPr lang="en-US" sz="2000" b="0" i="1" smtClean="0">
                            <a:effectLst/>
                            <a:latin typeface="Cambria Math" panose="02040503050406030204" pitchFamily="18" charset="0"/>
                            <a:cs typeface="Times New Roman" panose="02020603050405020304" pitchFamily="18" charset="0"/>
                          </a:rPr>
                        </m:ctrlPr>
                      </m:sSubSupPr>
                      <m:e>
                        <m:r>
                          <a:rPr lang="en-US" sz="2000" b="0" i="1" smtClean="0">
                            <a:effectLst/>
                            <a:latin typeface="Cambria Math" panose="02040503050406030204" pitchFamily="18" charset="0"/>
                            <a:cs typeface="Times New Roman" panose="02020603050405020304" pitchFamily="18" charset="0"/>
                          </a:rPr>
                          <m:t>𝑖</m:t>
                        </m:r>
                      </m:e>
                      <m:sub>
                        <m:r>
                          <a:rPr lang="en-US" sz="2000" b="0" i="1" smtClean="0">
                            <a:effectLst/>
                            <a:latin typeface="Cambria Math" panose="02040503050406030204" pitchFamily="18" charset="0"/>
                            <a:cs typeface="Times New Roman" panose="02020603050405020304" pitchFamily="18" charset="0"/>
                          </a:rPr>
                          <m:t>2</m:t>
                        </m:r>
                      </m:sub>
                      <m:sup>
                        <m:r>
                          <a:rPr lang="en-US" sz="2000" b="0" i="1" smtClean="0">
                            <a:effectLst/>
                            <a:latin typeface="Cambria Math" panose="02040503050406030204" pitchFamily="18" charset="0"/>
                            <a:cs typeface="Times New Roman" panose="02020603050405020304" pitchFamily="18" charset="0"/>
                          </a:rPr>
                          <m:t>′</m:t>
                        </m:r>
                      </m:sup>
                    </m:sSubSup>
                  </m:oMath>
                </a14:m>
                <a:endParaRPr lang="en-US" i="1" dirty="0">
                  <a:latin typeface="Georgia" panose="02040502050405020303" pitchFamily="18" charset="0"/>
                  <a:ea typeface="Calibri" panose="020F0502020204030204" pitchFamily="34" charset="0"/>
                  <a:cs typeface="Times New Roman" panose="02020603050405020304" pitchFamily="18" charset="0"/>
                </a:endParaRPr>
              </a:p>
              <a:p>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Assuming uniform flux density in the core,</a:t>
                </a: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i="1" smtClean="0">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800">
                              <a:effectLst/>
                              <a:latin typeface="Georgia" panose="02040502050405020303" pitchFamily="18" charset="0"/>
                              <a:ea typeface="Calibri" panose="020F0502020204030204" pitchFamily="34" charset="0"/>
                              <a:cs typeface="Times New Roman" panose="02020603050405020304" pitchFamily="18" charset="0"/>
                            </a:rPr>
                            <m:t>length</m:t>
                          </m:r>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𝜇</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800">
                              <a:effectLst/>
                              <a:latin typeface="Georgia" panose="02040502050405020303" pitchFamily="18" charset="0"/>
                              <a:ea typeface="Calibri" panose="020F0502020204030204" pitchFamily="34" charset="0"/>
                              <a:cs typeface="Times New Roman" panose="02020603050405020304" pitchFamily="18" charset="0"/>
                            </a:rPr>
                            <m:t>area</m:t>
                          </m:r>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bSup>
                    </m:oMath>
                  </m:oMathPara>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f </a:t>
                </a:r>
                <a14:m>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𝜇</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infinite, then</a:t>
                </a: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b="0" i="0" smtClean="0">
                          <a:effectLst/>
                          <a:latin typeface="Cambria Math" panose="02040503050406030204" pitchFamily="18" charset="0"/>
                        </a:rPr>
                        <m:t>0 =</m:t>
                      </m:r>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bSup>
                    </m:oMath>
                  </m:oMathPara>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Hence,</a:t>
                </a:r>
              </a:p>
              <a:p>
                <a:pPr/>
                <a14:m>
                  <m:oMathPara xmlns:m="http://schemas.openxmlformats.org/officeDocument/2006/math">
                    <m:oMathParaPr>
                      <m:jc m:val="centerGroup"/>
                    </m:oMathParaPr>
                    <m:oMath xmlns:m="http://schemas.openxmlformats.org/officeDocument/2006/math">
                      <m:f>
                        <m:fPr>
                          <m:ctrlPr>
                            <a:rPr lang="en-US" i="1" smtClean="0">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num>
                        <m:den>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bSup>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i="1" smtClean="0">
                          <a:effectLst/>
                          <a:latin typeface="Cambria Math" panose="02040503050406030204" pitchFamily="18" charset="0"/>
                          <a:ea typeface="Cambria Math" panose="02040503050406030204" pitchFamily="18" charset="0"/>
                        </a:rPr>
                        <m:t>∴</m:t>
                      </m:r>
                      <m:f>
                        <m:fPr>
                          <m:ctrlPr>
                            <a:rPr lang="en-US" i="1" smtClean="0">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i="1">
                                  <a:effectLst/>
                                  <a:latin typeface="Cambria Math" panose="020405030504060302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i="1">
                                  <a:effectLst/>
                                  <a:latin typeface="Cambria Math" panose="020405030504060302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a:effectLst/>
                              <a:latin typeface="Cambria Math" panose="02040503050406030204" pitchFamily="18" charset="0"/>
                              <a:ea typeface="Calibri" panose="020F0502020204030204" pitchFamily="34" charset="0"/>
                              <a:cs typeface="Times New Roman" panose="02020603050405020304" pitchFamily="18" charset="0"/>
                            </a:rPr>
                            <m:t>1</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𝑎</m:t>
                          </m:r>
                        </m:den>
                      </m:f>
                    </m:oMath>
                  </m:oMathPara>
                </a14:m>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mc:Choice>
        <mc:Fallback xmlns="">
          <p:sp>
            <p:nvSpPr>
              <p:cNvPr id="4" name="TextBox 3">
                <a:extLst>
                  <a:ext uri="{FF2B5EF4-FFF2-40B4-BE49-F238E27FC236}">
                    <a16:creationId xmlns:a16="http://schemas.microsoft.com/office/drawing/2014/main" id="{F717F9A1-20E2-44EA-AF89-1F9FFD7D6962}"/>
                  </a:ext>
                </a:extLst>
              </p:cNvPr>
              <p:cNvSpPr txBox="1">
                <a:spLocks noRot="1" noChangeAspect="1" noMove="1" noResize="1" noEditPoints="1" noAdjustHandles="1" noChangeArrowheads="1" noChangeShapeType="1" noTextEdit="1"/>
              </p:cNvSpPr>
              <p:nvPr/>
            </p:nvSpPr>
            <p:spPr>
              <a:xfrm>
                <a:off x="576720" y="1017648"/>
                <a:ext cx="5399762" cy="5080045"/>
              </a:xfrm>
              <a:prstGeom prst="rect">
                <a:avLst/>
              </a:prstGeom>
              <a:blipFill>
                <a:blip r:embed="rId3"/>
                <a:stretch>
                  <a:fillRect l="-1017"/>
                </a:stretch>
              </a:blipFill>
            </p:spPr>
            <p:txBody>
              <a:bodyPr/>
              <a:lstStyle/>
              <a:p>
                <a:r>
                  <a:rPr lang="en-US">
                    <a:noFill/>
                  </a:rPr>
                  <a:t> </a:t>
                </a:r>
              </a:p>
            </p:txBody>
          </p:sp>
        </mc:Fallback>
      </mc:AlternateContent>
    </p:spTree>
    <p:extLst>
      <p:ext uri="{BB962C8B-B14F-4D97-AF65-F5344CB8AC3E}">
        <p14:creationId xmlns:p14="http://schemas.microsoft.com/office/powerpoint/2010/main" val="2515377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a:t>Contd…</a:t>
            </a:r>
            <a:endParaRPr lang="en-US" dirty="0"/>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21</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ECpE Department</a:t>
            </a:r>
            <a:endParaRPr lang="en-US" dirty="0"/>
          </a:p>
        </p:txBody>
      </p:sp>
      <p:sp>
        <p:nvSpPr>
          <p:cNvPr id="4" name="TextBox 3">
            <a:extLst>
              <a:ext uri="{FF2B5EF4-FFF2-40B4-BE49-F238E27FC236}">
                <a16:creationId xmlns:a16="http://schemas.microsoft.com/office/drawing/2014/main" id="{F717F9A1-20E2-44EA-AF89-1F9FFD7D6962}"/>
              </a:ext>
            </a:extLst>
          </p:cNvPr>
          <p:cNvSpPr txBox="1"/>
          <p:nvPr/>
        </p:nvSpPr>
        <p:spPr>
          <a:xfrm>
            <a:off x="565564" y="888977"/>
            <a:ext cx="4620211" cy="5447645"/>
          </a:xfrm>
          <a:prstGeom prst="rect">
            <a:avLst/>
          </a:prstGeom>
          <a:noFill/>
        </p:spPr>
        <p:txBody>
          <a:bodyPr wrap="square" rtlCol="0">
            <a:spAutoFit/>
          </a:bodyPr>
          <a:lstStyle/>
          <a:p>
            <a:pPr algn="just"/>
            <a:r>
              <a:rPr lang="en-US" sz="2400" b="1" u="sng" dirty="0"/>
              <a:t>Note:</a:t>
            </a:r>
          </a:p>
          <a:p>
            <a:pPr algn="just"/>
            <a:endParaRPr lang="en-US" sz="2400" b="1" u="sng" dirty="0"/>
          </a:p>
          <a:p>
            <a:pPr algn="just"/>
            <a:r>
              <a:rPr lang="en-US" sz="2400" b="1" u="sng" dirty="0"/>
              <a:t>Polarity:</a:t>
            </a:r>
            <a:endParaRPr lang="en-US" sz="2400" dirty="0"/>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Current owing into a dot on the primary winding will induce a current owing out of the dot on the corresponding secondary winding.</a:t>
            </a:r>
          </a:p>
          <a:p>
            <a:pPr algn="just"/>
            <a:endParaRPr lang="en-US"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Depending on how the windings are connected to the bushings, the polarities can be additive or subtractive.</a:t>
            </a:r>
          </a:p>
          <a:p>
            <a:endParaRPr lang="en-US" dirty="0"/>
          </a:p>
          <a:p>
            <a:endParaRPr lang="en-US" dirty="0"/>
          </a:p>
        </p:txBody>
      </p:sp>
      <p:pic>
        <p:nvPicPr>
          <p:cNvPr id="9" name="image-7ed931bee3e1ad259839017ffef86a8beb8394bd.jpeg">
            <a:extLst>
              <a:ext uri="{FF2B5EF4-FFF2-40B4-BE49-F238E27FC236}">
                <a16:creationId xmlns:a16="http://schemas.microsoft.com/office/drawing/2014/main" id="{702BBBE9-E418-4B6C-A4FB-70077ABBF97C}"/>
              </a:ext>
            </a:extLst>
          </p:cNvPr>
          <p:cNvPicPr/>
          <p:nvPr/>
        </p:nvPicPr>
        <p:blipFill>
          <a:blip r:embed="rId2" cstate="print"/>
          <a:srcRect/>
          <a:stretch>
            <a:fillRect/>
          </a:stretch>
        </p:blipFill>
        <p:spPr>
          <a:xfrm>
            <a:off x="5551017" y="2197560"/>
            <a:ext cx="3344450" cy="2830477"/>
          </a:xfrm>
          <a:prstGeom prst="rect">
            <a:avLst/>
          </a:prstGeom>
        </p:spPr>
      </p:pic>
    </p:spTree>
    <p:extLst>
      <p:ext uri="{BB962C8B-B14F-4D97-AF65-F5344CB8AC3E}">
        <p14:creationId xmlns:p14="http://schemas.microsoft.com/office/powerpoint/2010/main" val="4024548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image-f1669825f3ca2e0cd474344bcbdc6efe42cc93c2.jpeg">
            <a:extLst>
              <a:ext uri="{FF2B5EF4-FFF2-40B4-BE49-F238E27FC236}">
                <a16:creationId xmlns:a16="http://schemas.microsoft.com/office/drawing/2014/main" id="{8AD8B0DE-2771-4AE7-8FCE-9B09B0B5E719}"/>
              </a:ext>
            </a:extLst>
          </p:cNvPr>
          <p:cNvPicPr>
            <a:picLocks noGrp="1"/>
          </p:cNvPicPr>
          <p:nvPr>
            <p:ph idx="1"/>
          </p:nvPr>
        </p:nvPicPr>
        <p:blipFill>
          <a:blip r:embed="rId2" cstate="print"/>
          <a:srcRect/>
          <a:stretch>
            <a:fillRect/>
          </a:stretch>
        </p:blipFill>
        <p:spPr>
          <a:xfrm>
            <a:off x="5780314" y="1804628"/>
            <a:ext cx="3074096" cy="19582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17F9A1-20E2-44EA-AF89-1F9FFD7D6962}"/>
                  </a:ext>
                </a:extLst>
              </p:cNvPr>
              <p:cNvSpPr txBox="1"/>
              <p:nvPr/>
            </p:nvSpPr>
            <p:spPr>
              <a:xfrm>
                <a:off x="576720" y="1017648"/>
                <a:ext cx="5399762" cy="4433971"/>
              </a:xfrm>
              <a:prstGeom prst="rect">
                <a:avLst/>
              </a:prstGeom>
              <a:noFill/>
            </p:spPr>
            <p:txBody>
              <a:bodyPr wrap="square" rtlCol="0">
                <a:spAutoFit/>
              </a:bodyPr>
              <a:lstStyle/>
              <a:p>
                <a:r>
                  <a:rPr lang="en-US" sz="2400" dirty="0">
                    <a:latin typeface="Times New Roman" panose="02020603050405020304" pitchFamily="18" charset="0"/>
                    <a:ea typeface="Calibri" panose="020F0502020204030204" pitchFamily="34" charset="0"/>
                    <a:cs typeface="Times New Roman" panose="02020603050405020304" pitchFamily="18" charset="0"/>
                  </a:rPr>
                  <a:t>As we have derived the expression, </a:t>
                </a:r>
              </a:p>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f>
                        <m:fPr>
                          <m:ctrlPr>
                            <a:rPr lang="en-US" sz="2400" i="1" smtClean="0">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24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24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rPr>
                          </m:ctrlPr>
                        </m:fPr>
                        <m:num>
                          <m:r>
                            <a:rPr lang="en-US" sz="24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𝑎</m:t>
                          </m:r>
                        </m:den>
                      </m:f>
                    </m:oMath>
                  </m:oMathPara>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We can write in the matrix form as,</a:t>
                </a:r>
              </a:p>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2400" i="1" smtClean="0">
                              <a:effectLst/>
                              <a:latin typeface="Cambria Math" panose="02040503050406030204" pitchFamily="18" charset="0"/>
                            </a:rPr>
                          </m:ctrlPr>
                        </m:dPr>
                        <m:e>
                          <m:m>
                            <m:mPr>
                              <m:plcHide m:val="on"/>
                              <m:mcs>
                                <m:mc>
                                  <m:mcPr>
                                    <m:count m:val="1"/>
                                    <m:mcJc m:val="center"/>
                                  </m:mcPr>
                                </m:mc>
                              </m:mcs>
                              <m:ctrlPr>
                                <a:rPr lang="en-US" sz="2400" i="1">
                                  <a:effectLst/>
                                  <a:latin typeface="Cambria Math" panose="02040503050406030204" pitchFamily="18" charset="0"/>
                                </a:rPr>
                              </m:ctrlPr>
                            </m:mPr>
                            <m:mr>
                              <m:e>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1</m:t>
                                    </m:r>
                                  </m:sub>
                                </m:sSub>
                              </m:e>
                            </m:mr>
                            <m:mr>
                              <m:e>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1</m:t>
                                    </m:r>
                                  </m:sub>
                                </m:sSub>
                              </m:e>
                            </m:mr>
                          </m:m>
                        </m:e>
                      </m:d>
                      <m:r>
                        <a:rPr lang="en-US" sz="24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effectLst/>
                              <a:latin typeface="Cambria Math" panose="02040503050406030204" pitchFamily="18" charset="0"/>
                            </a:rPr>
                          </m:ctrlPr>
                        </m:dPr>
                        <m:e>
                          <m:m>
                            <m:mPr>
                              <m:plcHide m:val="on"/>
                              <m:mcs>
                                <m:mc>
                                  <m:mcPr>
                                    <m:count m:val="2"/>
                                    <m:mcJc m:val="center"/>
                                  </m:mcPr>
                                </m:mc>
                              </m:mcs>
                              <m:ctrlPr>
                                <a:rPr lang="en-US" sz="2400" i="1">
                                  <a:effectLst/>
                                  <a:latin typeface="Cambria Math" panose="02040503050406030204" pitchFamily="18" charset="0"/>
                                </a:rPr>
                              </m:ctrlPr>
                            </m:mPr>
                            <m:mr>
                              <m:e>
                                <m:r>
                                  <a:rPr lang="en-US" sz="2400" i="1">
                                    <a:effectLst/>
                                    <a:latin typeface="Cambria Math" panose="02040503050406030204" pitchFamily="18" charset="0"/>
                                    <a:ea typeface="Calibri" panose="020F0502020204030204" pitchFamily="34" charset="0"/>
                                    <a:cs typeface="Times New Roman" panose="02020603050405020304" pitchFamily="18" charset="0"/>
                                  </a:rPr>
                                  <m:t>𝑎</m:t>
                                </m:r>
                              </m:e>
                              <m:e>
                                <m:r>
                                  <a:rPr lang="en-US" sz="240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400">
                                    <a:effectLst/>
                                    <a:latin typeface="Cambria Math" panose="02040503050406030204" pitchFamily="18" charset="0"/>
                                    <a:ea typeface="Calibri" panose="020F0502020204030204" pitchFamily="34" charset="0"/>
                                    <a:cs typeface="Times New Roman" panose="02020603050405020304" pitchFamily="18" charset="0"/>
                                  </a:rPr>
                                  <m:t>0</m:t>
                                </m:r>
                              </m:e>
                              <m:e>
                                <m:f>
                                  <m:fPr>
                                    <m:ctrlPr>
                                      <a:rPr lang="en-US" sz="2400" i="1">
                                        <a:effectLst/>
                                        <a:latin typeface="Cambria Math" panose="02040503050406030204" pitchFamily="18" charset="0"/>
                                      </a:rPr>
                                    </m:ctrlPr>
                                  </m:fPr>
                                  <m:num>
                                    <m:r>
                                      <a:rPr lang="en-US" sz="24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𝑎</m:t>
                                    </m:r>
                                  </m:den>
                                </m:f>
                              </m:e>
                            </m:mr>
                          </m:m>
                        </m:e>
                      </m:d>
                      <m:d>
                        <m:dPr>
                          <m:begChr m:val="["/>
                          <m:endChr m:val="]"/>
                          <m:ctrlPr>
                            <a:rPr lang="en-US" sz="2400" i="1">
                              <a:effectLst/>
                              <a:latin typeface="Cambria Math" panose="02040503050406030204" pitchFamily="18" charset="0"/>
                            </a:rPr>
                          </m:ctrlPr>
                        </m:dPr>
                        <m:e>
                          <m:eqArr>
                            <m:eqArrPr>
                              <m:ctrlPr>
                                <a:rPr lang="en-US" sz="2400" i="1">
                                  <a:effectLst/>
                                  <a:latin typeface="Cambria Math" panose="02040503050406030204" pitchFamily="18" charset="0"/>
                                </a:rPr>
                              </m:ctrlPr>
                            </m:eqArrPr>
                            <m:e>
                              <m:m>
                                <m:mPr>
                                  <m:plcHide m:val="on"/>
                                  <m:mcs>
                                    <m:mc>
                                      <m:mcPr>
                                        <m:count m:val="1"/>
                                        <m:mcJc m:val="center"/>
                                      </m:mcPr>
                                    </m:mc>
                                  </m:mcs>
                                  <m:ctrlPr>
                                    <a:rPr lang="en-US" sz="2400" i="1">
                                      <a:effectLst/>
                                      <a:latin typeface="Cambria Math" panose="02040503050406030204" pitchFamily="18" charset="0"/>
                                    </a:rPr>
                                  </m:ctrlPr>
                                </m:mPr>
                                <m:mr>
                                  <m:e>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2</m:t>
                                        </m:r>
                                      </m:sub>
                                    </m:sSub>
                                  </m:e>
                                </m:mr>
                                <m:mr>
                                  <m:e/>
                                </m:mr>
                              </m:m>
                            </m:e>
                            <m:e>
                              <m:sSub>
                                <m:sSubPr>
                                  <m:ctrlP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sub>
                              </m:sSub>
                            </m:e>
                          </m:eqArr>
                        </m:e>
                      </m:d>
                    </m:oMath>
                  </m:oMathPara>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p>
            </p:txBody>
          </p:sp>
        </mc:Choice>
        <mc:Fallback xmlns="">
          <p:sp>
            <p:nvSpPr>
              <p:cNvPr id="4" name="TextBox 3">
                <a:extLst>
                  <a:ext uri="{FF2B5EF4-FFF2-40B4-BE49-F238E27FC236}">
                    <a16:creationId xmlns:a16="http://schemas.microsoft.com/office/drawing/2014/main" id="{F717F9A1-20E2-44EA-AF89-1F9FFD7D6962}"/>
                  </a:ext>
                </a:extLst>
              </p:cNvPr>
              <p:cNvSpPr txBox="1">
                <a:spLocks noRot="1" noChangeAspect="1" noMove="1" noResize="1" noEditPoints="1" noAdjustHandles="1" noChangeArrowheads="1" noChangeShapeType="1" noTextEdit="1"/>
              </p:cNvSpPr>
              <p:nvPr/>
            </p:nvSpPr>
            <p:spPr>
              <a:xfrm>
                <a:off x="576720" y="1017648"/>
                <a:ext cx="5399762" cy="4433971"/>
              </a:xfrm>
              <a:prstGeom prst="rect">
                <a:avLst/>
              </a:prstGeom>
              <a:blipFill>
                <a:blip r:embed="rId3"/>
                <a:stretch>
                  <a:fillRect l="-1808" t="-1100"/>
                </a:stretch>
              </a:blipFill>
            </p:spPr>
            <p:txBody>
              <a:bodyPr/>
              <a:lstStyle/>
              <a:p>
                <a:r>
                  <a:rPr lang="en-US">
                    <a:noFill/>
                  </a:rPr>
                  <a:t> </a:t>
                </a:r>
              </a:p>
            </p:txBody>
          </p:sp>
        </mc:Fallback>
      </mc:AlternateContent>
    </p:spTree>
    <p:extLst>
      <p:ext uri="{BB962C8B-B14F-4D97-AF65-F5344CB8AC3E}">
        <p14:creationId xmlns:p14="http://schemas.microsoft.com/office/powerpoint/2010/main" val="4011968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a:t>Impedance Transformation Example</a:t>
            </a:r>
            <a:endParaRPr lang="en-US" dirty="0"/>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23</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ECpE Department</a:t>
            </a: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17F9A1-20E2-44EA-AF89-1F9FFD7D6962}"/>
                  </a:ext>
                </a:extLst>
              </p:cNvPr>
              <p:cNvSpPr txBox="1"/>
              <p:nvPr/>
            </p:nvSpPr>
            <p:spPr>
              <a:xfrm>
                <a:off x="457200" y="926805"/>
                <a:ext cx="5203372" cy="6586418"/>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Calculate the primary voltage and current for an impedance load on the secondary.</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Solution: </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marL="0" marR="0">
                  <a:lnSpc>
                    <a:spcPts val="1200"/>
                  </a:lnSpc>
                  <a:spcBef>
                    <a:spcPts val="0"/>
                  </a:spcBef>
                  <a:spcAft>
                    <a:spcPts val="1200"/>
                  </a:spcAft>
                </a:pPr>
                <a14:m>
                  <m:oMathPara xmlns:m="http://schemas.openxmlformats.org/officeDocument/2006/math">
                    <m:oMathParaPr>
                      <m:jc m:val="centerGroup"/>
                    </m:oMathParaPr>
                    <m:oMath xmlns:m="http://schemas.openxmlformats.org/officeDocument/2006/math">
                      <m:d>
                        <m:dPr>
                          <m:begChr m:val="["/>
                          <m:endChr m:val="]"/>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e>
                            </m:mr>
                            <m:mr>
                              <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e>
                            </m:mr>
                          </m:m>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a:effectLst/>
                                    <a:latin typeface="Cambria Math" panose="02040503050406030204" pitchFamily="18" charset="0"/>
                                    <a:ea typeface="Calibri" panose="020F0502020204030204" pitchFamily="34" charset="0"/>
                                    <a:cs typeface="Times New Roman" panose="02020603050405020304" pitchFamily="18" charset="0"/>
                                  </a:rPr>
                                  <m:t>0</m:t>
                                </m:r>
                              </m:e>
                              <m:e>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den>
                                </m:f>
                              </m:e>
                            </m:mr>
                          </m:m>
                        </m:e>
                      </m:d>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e>
                            </m:mr>
                            <m:mr>
                              <m:e>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𝑍</m:t>
                                    </m:r>
                                  </m:den>
                                </m:f>
                              </m:e>
                            </m:mr>
                          </m:m>
                        </m:e>
                      </m:d>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200"/>
                  </a:lnSpc>
                  <a:spcBef>
                    <a:spcPts val="0"/>
                  </a:spcBef>
                  <a:spcAft>
                    <a:spcPts val="12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marL="0" marR="0">
                  <a:lnSpc>
                    <a:spcPts val="1200"/>
                  </a:lnSpc>
                  <a:spcBef>
                    <a:spcPts val="0"/>
                  </a:spcBef>
                  <a:spcAft>
                    <a:spcPts val="1200"/>
                  </a:spcAft>
                </a:pP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200"/>
                  </a:lnSpc>
                  <a:spcBef>
                    <a:spcPts val="0"/>
                  </a:spcBef>
                  <a:spcAft>
                    <a:spcPts val="1200"/>
                  </a:spcAft>
                </a:pPr>
                <a:r>
                  <a:rPr lang="en-US" sz="1800" dirty="0">
                    <a:effectLst/>
                    <a:latin typeface="Georgia" panose="02040502050405020303" pitchFamily="18" charset="0"/>
                    <a:ea typeface="Calibri" panose="020F0502020204030204" pitchFamily="34" charset="0"/>
                    <a:cs typeface="Times New Roman" panose="02020603050405020304" pitchFamily="18" charset="0"/>
                  </a:rPr>
                  <a:t>Then,</a:t>
                </a:r>
              </a:p>
              <a:p>
                <a:pPr marL="0" marR="0">
                  <a:lnSpc>
                    <a:spcPts val="1200"/>
                  </a:lnSpc>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800">
                          <a:effectLst/>
                          <a:latin typeface="Georgia" panose="02040502050405020303" pitchFamily="18" charset="0"/>
                          <a:ea typeface="Calibri" panose="020F0502020204030204" pitchFamily="34" charset="0"/>
                          <a:cs typeface="Times New Roman" panose="02020603050405020304" pitchFamily="18" charset="0"/>
                        </a:rPr>
                        <m:t>and</m:t>
                      </m:r>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𝑎𝑍</m:t>
                          </m:r>
                        </m:den>
                      </m:f>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200"/>
                  </a:lnSpc>
                  <a:spcBef>
                    <a:spcPts val="0"/>
                  </a:spcBef>
                  <a:spcAft>
                    <a:spcPts val="12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marL="0" marR="0">
                  <a:lnSpc>
                    <a:spcPts val="1200"/>
                  </a:lnSpc>
                  <a:spcBef>
                    <a:spcPts val="0"/>
                  </a:spcBef>
                  <a:spcAft>
                    <a:spcPts val="1200"/>
                  </a:spcAft>
                </a:pPr>
                <a:r>
                  <a:rPr lang="en-US" sz="1800" dirty="0">
                    <a:effectLst/>
                    <a:latin typeface="Georgia" panose="02040502050405020303" pitchFamily="18" charset="0"/>
                    <a:ea typeface="Calibri" panose="020F0502020204030204" pitchFamily="34" charset="0"/>
                    <a:cs typeface="Times New Roman" panose="02020603050405020304" pitchFamily="18" charset="0"/>
                  </a:rPr>
                  <a:t>Thus,</a:t>
                </a:r>
              </a:p>
              <a:p>
                <a:pPr marL="0" marR="0">
                  <a:lnSpc>
                    <a:spcPts val="1200"/>
                  </a:lnSpc>
                  <a:spcBef>
                    <a:spcPts val="0"/>
                  </a:spcBef>
                  <a:spcAft>
                    <a:spcPts val="1200"/>
                  </a:spcAft>
                </a:pPr>
                <a14:m>
                  <m:oMathPara xmlns:m="http://schemas.openxmlformats.org/officeDocument/2006/math">
                    <m:oMathParaPr>
                      <m:jc m:val="centerGroup"/>
                    </m:oMathParaPr>
                    <m:oMath xmlns:m="http://schemas.openxmlformats.org/officeDocument/2006/math">
                      <m:f>
                        <m:f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𝑍</m:t>
                      </m:r>
                    </m:oMath>
                  </m:oMathPara>
                </a14:m>
                <a:endParaRPr lang="en-US" sz="1800" b="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200"/>
                  </a:lnSpc>
                  <a:spcBef>
                    <a:spcPts val="0"/>
                  </a:spcBef>
                  <a:spcAft>
                    <a:spcPts val="12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ts val="1200"/>
                  </a:lnSpc>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This is the equivalent impedance in primary side.</a:t>
                </a:r>
              </a:p>
              <a:p>
                <a:pPr marL="0" marR="0">
                  <a:lnSpc>
                    <a:spcPts val="1200"/>
                  </a:lnSpc>
                  <a:spcBef>
                    <a:spcPts val="0"/>
                  </a:spcBef>
                  <a:spcAft>
                    <a:spcPts val="12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marL="0" marR="0">
                  <a:lnSpc>
                    <a:spcPts val="1200"/>
                  </a:lnSpc>
                  <a:spcBef>
                    <a:spcPts val="0"/>
                  </a:spcBef>
                  <a:spcAft>
                    <a:spcPts val="1200"/>
                  </a:spcAft>
                </a:pP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200"/>
                  </a:lnSpc>
                  <a:spcBef>
                    <a:spcPts val="0"/>
                  </a:spcBef>
                  <a:spcAft>
                    <a:spcPts val="1200"/>
                  </a:spcAft>
                </a:pP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717F9A1-20E2-44EA-AF89-1F9FFD7D6962}"/>
                  </a:ext>
                </a:extLst>
              </p:cNvPr>
              <p:cNvSpPr txBox="1">
                <a:spLocks noRot="1" noChangeAspect="1" noMove="1" noResize="1" noEditPoints="1" noAdjustHandles="1" noChangeArrowheads="1" noChangeShapeType="1" noTextEdit="1"/>
              </p:cNvSpPr>
              <p:nvPr/>
            </p:nvSpPr>
            <p:spPr>
              <a:xfrm>
                <a:off x="457200" y="926805"/>
                <a:ext cx="5203372" cy="6586418"/>
              </a:xfrm>
              <a:prstGeom prst="rect">
                <a:avLst/>
              </a:prstGeom>
              <a:blipFill>
                <a:blip r:embed="rId3"/>
                <a:stretch>
                  <a:fillRect l="-1171" t="-463" r="-1054"/>
                </a:stretch>
              </a:blipFill>
            </p:spPr>
            <p:txBody>
              <a:bodyPr/>
              <a:lstStyle/>
              <a:p>
                <a:r>
                  <a:rPr lang="en-US">
                    <a:noFill/>
                  </a:rPr>
                  <a:t> </a:t>
                </a:r>
              </a:p>
            </p:txBody>
          </p:sp>
        </mc:Fallback>
      </mc:AlternateContent>
      <p:pic>
        <p:nvPicPr>
          <p:cNvPr id="9" name="image-7ed931bee3e1ad259839017ffef86a8beb8394bd.jpeg">
            <a:extLst>
              <a:ext uri="{FF2B5EF4-FFF2-40B4-BE49-F238E27FC236}">
                <a16:creationId xmlns:a16="http://schemas.microsoft.com/office/drawing/2014/main" id="{A01CFA39-5025-48A1-B756-88F2DCB6EDD9}"/>
              </a:ext>
            </a:extLst>
          </p:cNvPr>
          <p:cNvPicPr/>
          <p:nvPr/>
        </p:nvPicPr>
        <p:blipFill>
          <a:blip r:embed="rId4" cstate="print"/>
          <a:srcRect/>
          <a:stretch>
            <a:fillRect/>
          </a:stretch>
        </p:blipFill>
        <p:spPr>
          <a:xfrm>
            <a:off x="5660572" y="1872342"/>
            <a:ext cx="3344450" cy="2830477"/>
          </a:xfrm>
          <a:prstGeom prst="rect">
            <a:avLst/>
          </a:prstGeom>
        </p:spPr>
      </p:pic>
    </p:spTree>
    <p:extLst>
      <p:ext uri="{BB962C8B-B14F-4D97-AF65-F5344CB8AC3E}">
        <p14:creationId xmlns:p14="http://schemas.microsoft.com/office/powerpoint/2010/main" val="449032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Real Transformers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24</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Content Placeholder 7">
            <a:extLst>
              <a:ext uri="{FF2B5EF4-FFF2-40B4-BE49-F238E27FC236}">
                <a16:creationId xmlns:a16="http://schemas.microsoft.com/office/drawing/2014/main" id="{F3D89D1B-7AEE-4702-97BC-E3A7B8BAD227}"/>
              </a:ext>
            </a:extLst>
          </p:cNvPr>
          <p:cNvSpPr>
            <a:spLocks noGrp="1"/>
          </p:cNvSpPr>
          <p:nvPr>
            <p:ph idx="1"/>
          </p:nvPr>
        </p:nvSpPr>
        <p:spPr>
          <a:xfrm>
            <a:off x="457200" y="1095131"/>
            <a:ext cx="8229600" cy="4114800"/>
          </a:xfrm>
        </p:spPr>
        <p:txBody>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Real Transformers:</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have losses,</a:t>
            </a:r>
          </a:p>
          <a:p>
            <a:r>
              <a:rPr lang="en-US" dirty="0">
                <a:solidFill>
                  <a:schemeClr val="tx1"/>
                </a:solidFill>
                <a:latin typeface="Times New Roman" panose="02020603050405020304" pitchFamily="18" charset="0"/>
                <a:cs typeface="Times New Roman" panose="02020603050405020304" pitchFamily="18" charset="0"/>
              </a:rPr>
              <a:t>have leakage flux,</a:t>
            </a:r>
          </a:p>
          <a:p>
            <a:r>
              <a:rPr lang="en-US" dirty="0">
                <a:solidFill>
                  <a:schemeClr val="tx1"/>
                </a:solidFill>
                <a:latin typeface="Times New Roman" panose="02020603050405020304" pitchFamily="18" charset="0"/>
                <a:cs typeface="Times New Roman" panose="02020603050405020304" pitchFamily="18" charset="0"/>
              </a:rPr>
              <a:t>have finite permeability of magnetic core.</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278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Transformer Losses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25</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F3D89D1B-7AEE-4702-97BC-E3A7B8BAD227}"/>
                  </a:ext>
                </a:extLst>
              </p:cNvPr>
              <p:cNvSpPr>
                <a:spLocks noGrp="1"/>
              </p:cNvSpPr>
              <p:nvPr>
                <p:ph idx="1"/>
              </p:nvPr>
            </p:nvSpPr>
            <p:spPr>
              <a:xfrm>
                <a:off x="573314" y="1104588"/>
                <a:ext cx="4608286" cy="4854850"/>
              </a:xfrm>
            </p:spPr>
            <p:txBody>
              <a:bodyPr/>
              <a:lstStyle/>
              <a:p>
                <a:pPr marL="0" marR="0" indent="0" algn="just">
                  <a:spcBef>
                    <a:spcPts val="0"/>
                  </a:spcBef>
                  <a:spcAft>
                    <a:spcPts val="1200"/>
                  </a:spcAft>
                  <a:buNone/>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Real power losses are due to resistance in windings </a:t>
                </a:r>
                <a14:m>
                  <m:oMath xmlns:m="http://schemas.openxmlformats.org/officeDocument/2006/math">
                    <m:d>
                      <m:d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e>
                          <m: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d>
                  </m:oMath>
                </a14:m>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and core losses due to eddy currents and hysteresis. </a:t>
                </a:r>
              </a:p>
              <a:p>
                <a:pPr marL="0" marR="0" indent="0" algn="just">
                  <a:spcBef>
                    <a:spcPts val="0"/>
                  </a:spcBef>
                  <a:spcAft>
                    <a:spcPts val="1200"/>
                  </a:spcAft>
                  <a:buNone/>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spcBef>
                    <a:spcPts val="0"/>
                  </a:spcBef>
                  <a:spcAft>
                    <a:spcPts val="1200"/>
                  </a:spcAft>
                  <a:buNone/>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Eddy currents arise because of changing flux in core. Eddy currents are reduced by laminating the core. </a:t>
                </a:r>
              </a:p>
              <a:p>
                <a:pPr marL="0" marR="0" indent="0" algn="just">
                  <a:spcBef>
                    <a:spcPts val="0"/>
                  </a:spcBef>
                  <a:spcAft>
                    <a:spcPts val="1200"/>
                  </a:spcAft>
                  <a:buNone/>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spcBef>
                    <a:spcPts val="0"/>
                  </a:spcBef>
                  <a:spcAft>
                    <a:spcPts val="1200"/>
                  </a:spcAft>
                  <a:buNone/>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Hysteresis losses are proportional to area of </a:t>
                </a:r>
                <a14:m>
                  <m:oMath xmlns:m="http://schemas.openxmlformats.org/officeDocument/2006/math">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BH</m:t>
                    </m:r>
                  </m:oMath>
                </a14:m>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curve and the frequency. These losses are reduced by using material with a thin </a:t>
                </a:r>
                <a14:m>
                  <m:oMath xmlns:m="http://schemas.openxmlformats.org/officeDocument/2006/math">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BH</m:t>
                    </m:r>
                  </m:oMath>
                </a14:m>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curve.</a:t>
                </a:r>
              </a:p>
              <a:p>
                <a:pPr marL="0" indent="0">
                  <a:buNone/>
                </a:pPr>
                <a:endParaRPr lang="en-US" dirty="0">
                  <a:solidFill>
                    <a:schemeClr val="tx1"/>
                  </a:solidFill>
                </a:endParaRPr>
              </a:p>
            </p:txBody>
          </p:sp>
        </mc:Choice>
        <mc:Fallback xmlns="">
          <p:sp>
            <p:nvSpPr>
              <p:cNvPr id="8" name="Content Placeholder 7">
                <a:extLst>
                  <a:ext uri="{FF2B5EF4-FFF2-40B4-BE49-F238E27FC236}">
                    <a16:creationId xmlns:a16="http://schemas.microsoft.com/office/drawing/2014/main" id="{F3D89D1B-7AEE-4702-97BC-E3A7B8BAD227}"/>
                  </a:ext>
                </a:extLst>
              </p:cNvPr>
              <p:cNvSpPr>
                <a:spLocks noGrp="1" noRot="1" noChangeAspect="1" noMove="1" noResize="1" noEditPoints="1" noAdjustHandles="1" noChangeArrowheads="1" noChangeShapeType="1" noTextEdit="1"/>
              </p:cNvSpPr>
              <p:nvPr>
                <p:ph idx="1"/>
              </p:nvPr>
            </p:nvSpPr>
            <p:spPr>
              <a:xfrm>
                <a:off x="573314" y="1104588"/>
                <a:ext cx="4608286" cy="4854850"/>
              </a:xfrm>
              <a:blipFill>
                <a:blip r:embed="rId2"/>
                <a:stretch>
                  <a:fillRect l="-1323" t="-627" r="-1455"/>
                </a:stretch>
              </a:blipFill>
            </p:spPr>
            <p:txBody>
              <a:bodyPr/>
              <a:lstStyle/>
              <a:p>
                <a:r>
                  <a:rPr lang="en-US">
                    <a:noFill/>
                  </a:rPr>
                  <a:t> </a:t>
                </a:r>
              </a:p>
            </p:txBody>
          </p:sp>
        </mc:Fallback>
      </mc:AlternateContent>
      <p:pic>
        <p:nvPicPr>
          <p:cNvPr id="6" name="image-e762f77a6d971336c2247988234409d8da11bfcc.jpeg">
            <a:extLst>
              <a:ext uri="{FF2B5EF4-FFF2-40B4-BE49-F238E27FC236}">
                <a16:creationId xmlns:a16="http://schemas.microsoft.com/office/drawing/2014/main" id="{3EA38AB2-116E-416A-875E-F18A9CED0EB2}"/>
              </a:ext>
            </a:extLst>
          </p:cNvPr>
          <p:cNvPicPr/>
          <p:nvPr/>
        </p:nvPicPr>
        <p:blipFill>
          <a:blip r:embed="rId3" cstate="print"/>
          <a:srcRect/>
          <a:stretch>
            <a:fillRect/>
          </a:stretch>
        </p:blipFill>
        <p:spPr>
          <a:xfrm>
            <a:off x="5678314" y="1380360"/>
            <a:ext cx="3236686" cy="3517369"/>
          </a:xfrm>
          <a:prstGeom prst="rect">
            <a:avLst/>
          </a:prstGeom>
        </p:spPr>
      </p:pic>
    </p:spTree>
    <p:extLst>
      <p:ext uri="{BB962C8B-B14F-4D97-AF65-F5344CB8AC3E}">
        <p14:creationId xmlns:p14="http://schemas.microsoft.com/office/powerpoint/2010/main" val="3010395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Effect of Leakage Flux</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26</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F3D89D1B-7AEE-4702-97BC-E3A7B8BAD227}"/>
                  </a:ext>
                </a:extLst>
              </p:cNvPr>
              <p:cNvSpPr>
                <a:spLocks noGrp="1"/>
              </p:cNvSpPr>
              <p:nvPr>
                <p:ph idx="1"/>
              </p:nvPr>
            </p:nvSpPr>
            <p:spPr>
              <a:xfrm>
                <a:off x="573314" y="1104588"/>
                <a:ext cx="4608286" cy="4091526"/>
              </a:xfrm>
            </p:spPr>
            <p:txBody>
              <a:bodyPr/>
              <a:lstStyle/>
              <a:p>
                <a:pPr marL="0" indent="0" algn="just">
                  <a:buNone/>
                </a:pPr>
                <a:r>
                  <a:rPr lang="en-US" sz="2000" dirty="0">
                    <a:solidFill>
                      <a:schemeClr val="tx1"/>
                    </a:solidFill>
                    <a:latin typeface="Times New Roman" panose="02020603050405020304" pitchFamily="18" charset="0"/>
                    <a:cs typeface="Times New Roman" panose="02020603050405020304" pitchFamily="18" charset="0"/>
                  </a:rPr>
                  <a:t>Not all flux is within the transformer core.</a:t>
                </a:r>
                <a:endParaRPr lang="en-US"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oMath>
                  </m:oMathPara>
                </a14:m>
                <a:endParaRPr lang="en-US"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oMath>
                  </m:oMathPara>
                </a14:m>
                <a:endParaRPr lang="en-US" dirty="0">
                  <a:solidFill>
                    <a:schemeClr val="tx1"/>
                  </a:solidFill>
                </a:endParaRPr>
              </a:p>
              <a:p>
                <a:pPr marL="0" indent="0" algn="just">
                  <a:buNone/>
                </a:pPr>
                <a:r>
                  <a:rPr lang="en-US" sz="2000" dirty="0">
                    <a:solidFill>
                      <a:schemeClr val="tx1"/>
                    </a:solidFill>
                    <a:latin typeface="Times New Roman" panose="02020603050405020304" pitchFamily="18" charset="0"/>
                    <a:cs typeface="Times New Roman" panose="02020603050405020304" pitchFamily="18" charset="0"/>
                  </a:rPr>
                  <a:t>Assuming a linear magnetic medium, we get:</a:t>
                </a:r>
              </a:p>
              <a:p>
                <a:pPr marL="0" indent="0" algn="ctr">
                  <a:buNone/>
                </a:pPr>
                <a14:m>
                  <m:oMath xmlns:m="http://schemas.openxmlformats.org/officeDocument/2006/math">
                    <m:sSub>
                      <m:sSub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oMath>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buNone/>
                </a:pPr>
                <a:r>
                  <a:rPr lang="en-US" sz="1800" dirty="0">
                    <a:effectLst/>
                    <a:latin typeface="Georgia" panose="02040502050405020303" pitchFamily="18" charset="0"/>
                    <a:ea typeface="Calibri" panose="020F0502020204030204" pitchFamily="34" charset="0"/>
                    <a:cs typeface="Times New Roman" panose="02020603050405020304" pitchFamily="18" charset="0"/>
                  </a:rPr>
                  <a:t>Thus,</a:t>
                </a:r>
              </a:p>
              <a:p>
                <a:pPr marL="0" indent="0">
                  <a:buNone/>
                </a:pPr>
                <a:endParaRPr lang="en-US" sz="1200" i="1" dirty="0">
                  <a:solidFill>
                    <a:schemeClr val="tx1"/>
                  </a:solidFill>
                  <a:effectLst/>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10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0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0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f>
                        <m:fPr>
                          <m:ctrlPr>
                            <a:rPr lang="en-US" sz="1000" i="1">
                              <a:solidFill>
                                <a:schemeClr val="tx1"/>
                              </a:solidFill>
                              <a:effectLst/>
                              <a:latin typeface="Cambria Math" panose="020405030504060302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0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f>
                        <m:fPr>
                          <m:ctrlPr>
                            <a:rPr lang="en-US" sz="1000" i="1">
                              <a:solidFill>
                                <a:schemeClr val="tx1"/>
                              </a:solidFill>
                              <a:effectLst/>
                              <a:latin typeface="Cambria Math" panose="020405030504060302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n-US" sz="10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𝑑𝑡</m:t>
                          </m:r>
                        </m:den>
                      </m:f>
                    </m:oMath>
                  </m:oMathPara>
                </a14:m>
                <a:endParaRPr lang="en-US" sz="1200" i="1" dirty="0">
                  <a:solidFill>
                    <a:schemeClr val="tx1"/>
                  </a:solidFill>
                  <a:latin typeface="Cambria Math" panose="02040503050406030204" pitchFamily="18" charset="0"/>
                </a:endParaRPr>
              </a:p>
              <a:p>
                <a:pPr marL="0" indent="0">
                  <a:buNone/>
                </a:pPr>
                <a:endParaRPr lang="en-US" sz="1200" i="1" dirty="0">
                  <a:solidFill>
                    <a:schemeClr val="tx1"/>
                  </a:solidFill>
                  <a:latin typeface="Cambria Math" panose="02040503050406030204" pitchFamily="18" charset="0"/>
                </a:endParaRPr>
              </a:p>
              <a:p>
                <a:pPr marL="0" indent="0">
                  <a:buNone/>
                </a:pPr>
                <a:endParaRPr lang="en-US" sz="1200" i="1" dirty="0">
                  <a:solidFill>
                    <a:schemeClr val="tx1"/>
                  </a:solidFill>
                  <a:effectLst/>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Sup>
                        <m:sSubSupPr>
                          <m:ctrlPr>
                            <a:rPr lang="en-US" sz="1200" i="1">
                              <a:solidFill>
                                <a:schemeClr val="tx1"/>
                              </a:solidFill>
                              <a:effectLst/>
                              <a:latin typeface="Cambria Math" panose="020405030504060302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f>
                        <m:fPr>
                          <m:ctrlPr>
                            <a:rPr lang="en-US" sz="1200" i="1">
                              <a:solidFill>
                                <a:schemeClr val="tx1"/>
                              </a:solidFill>
                              <a:effectLst/>
                              <a:latin typeface="Cambria Math" panose="020405030504060302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sSubSup>
                            <m:sSubSupPr>
                              <m:ctrlPr>
                                <a:rPr lang="en-US" sz="1200" i="1">
                                  <a:solidFill>
                                    <a:schemeClr val="tx1"/>
                                  </a:solidFill>
                                  <a:effectLst/>
                                  <a:latin typeface="Cambria Math" panose="020405030504060302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f>
                        <m:fPr>
                          <m:ctrlPr>
                            <a:rPr lang="en-US" sz="1200" i="1">
                              <a:solidFill>
                                <a:schemeClr val="tx1"/>
                              </a:solidFill>
                              <a:effectLst/>
                              <a:latin typeface="Cambria Math" panose="020405030504060302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sSub>
                            <m:sSubPr>
                              <m:ctrlPr>
                                <a:rPr lang="en-US" sz="12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𝑑𝑡</m:t>
                          </m:r>
                        </m:den>
                      </m:f>
                    </m:oMath>
                  </m:oMathPara>
                </a14:m>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mc:Choice>
        <mc:Fallback xmlns="">
          <p:sp>
            <p:nvSpPr>
              <p:cNvPr id="8" name="Content Placeholder 7">
                <a:extLst>
                  <a:ext uri="{FF2B5EF4-FFF2-40B4-BE49-F238E27FC236}">
                    <a16:creationId xmlns:a16="http://schemas.microsoft.com/office/drawing/2014/main" id="{F3D89D1B-7AEE-4702-97BC-E3A7B8BAD227}"/>
                  </a:ext>
                </a:extLst>
              </p:cNvPr>
              <p:cNvSpPr>
                <a:spLocks noGrp="1" noRot="1" noChangeAspect="1" noMove="1" noResize="1" noEditPoints="1" noAdjustHandles="1" noChangeArrowheads="1" noChangeShapeType="1" noTextEdit="1"/>
              </p:cNvSpPr>
              <p:nvPr>
                <p:ph idx="1"/>
              </p:nvPr>
            </p:nvSpPr>
            <p:spPr>
              <a:xfrm>
                <a:off x="573314" y="1104588"/>
                <a:ext cx="4608286" cy="4091526"/>
              </a:xfrm>
              <a:blipFill>
                <a:blip r:embed="rId2"/>
                <a:stretch>
                  <a:fillRect l="-1323" t="-894" r="-145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FE836EC-F25B-4229-8FEA-EE110AD0A07E}"/>
              </a:ext>
            </a:extLst>
          </p:cNvPr>
          <p:cNvPicPr>
            <a:picLocks noChangeAspect="1"/>
          </p:cNvPicPr>
          <p:nvPr/>
        </p:nvPicPr>
        <p:blipFill>
          <a:blip r:embed="rId3"/>
          <a:stretch>
            <a:fillRect/>
          </a:stretch>
        </p:blipFill>
        <p:spPr>
          <a:xfrm>
            <a:off x="5280727" y="860156"/>
            <a:ext cx="3533775" cy="2343150"/>
          </a:xfrm>
          <a:prstGeom prst="rect">
            <a:avLst/>
          </a:prstGeom>
        </p:spPr>
      </p:pic>
      <p:pic>
        <p:nvPicPr>
          <p:cNvPr id="9" name="image-06c0a038ab685fbbf5b7aefe840888c03efec57c.jpeg">
            <a:extLst>
              <a:ext uri="{FF2B5EF4-FFF2-40B4-BE49-F238E27FC236}">
                <a16:creationId xmlns:a16="http://schemas.microsoft.com/office/drawing/2014/main" id="{E4881CF9-2E82-4156-88CD-10DEFC055A53}"/>
              </a:ext>
            </a:extLst>
          </p:cNvPr>
          <p:cNvPicPr/>
          <p:nvPr/>
        </p:nvPicPr>
        <p:blipFill>
          <a:blip r:embed="rId4" cstate="print"/>
          <a:srcRect/>
          <a:stretch>
            <a:fillRect/>
          </a:stretch>
        </p:blipFill>
        <p:spPr>
          <a:xfrm>
            <a:off x="5556499" y="3689331"/>
            <a:ext cx="3370081" cy="1790700"/>
          </a:xfrm>
          <a:prstGeom prst="rect">
            <a:avLst/>
          </a:prstGeom>
        </p:spPr>
      </p:pic>
      <p:sp>
        <p:nvSpPr>
          <p:cNvPr id="11" name="TextBox 10">
            <a:extLst>
              <a:ext uri="{FF2B5EF4-FFF2-40B4-BE49-F238E27FC236}">
                <a16:creationId xmlns:a16="http://schemas.microsoft.com/office/drawing/2014/main" id="{179E171D-13E5-4A25-8CC9-D5F3CC31EB46}"/>
              </a:ext>
            </a:extLst>
          </p:cNvPr>
          <p:cNvSpPr txBox="1"/>
          <p:nvPr/>
        </p:nvSpPr>
        <p:spPr>
          <a:xfrm>
            <a:off x="869361" y="5350790"/>
            <a:ext cx="143835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latin typeface="Times New Roman" panose="02020603050405020304" pitchFamily="18" charset="0"/>
                <a:cs typeface="Times New Roman" panose="02020603050405020304" pitchFamily="18" charset="0"/>
              </a:rPr>
              <a:t>Resistance of the wire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10E8DDA-24AF-44CF-8401-CE99B9922A0D}"/>
                  </a:ext>
                </a:extLst>
              </p:cNvPr>
              <p:cNvSpPr txBox="1"/>
              <p:nvPr/>
            </p:nvSpPr>
            <p:spPr>
              <a:xfrm>
                <a:off x="4424096" y="3870849"/>
                <a:ext cx="1158860"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latin typeface="Times New Roman" panose="02020603050405020304" pitchFamily="18" charset="0"/>
                    <a:cs typeface="Times New Roman" panose="02020603050405020304" pitchFamily="18" charset="0"/>
                  </a:rPr>
                  <a:t>Voltage induced by </a:t>
                </a:r>
                <a14:m>
                  <m:oMath xmlns:m="http://schemas.openxmlformats.org/officeDocument/2006/math">
                    <m:sSub>
                      <m:sSubPr>
                        <m:ctrlPr>
                          <a:rPr lang="en-US" sz="800" i="1" smtClean="0">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e>
                      <m:sub>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910E8DDA-24AF-44CF-8401-CE99B9922A0D}"/>
                  </a:ext>
                </a:extLst>
              </p:cNvPr>
              <p:cNvSpPr txBox="1">
                <a:spLocks noRot="1" noChangeAspect="1" noMove="1" noResize="1" noEditPoints="1" noAdjustHandles="1" noChangeArrowheads="1" noChangeShapeType="1" noTextEdit="1"/>
              </p:cNvSpPr>
              <p:nvPr/>
            </p:nvSpPr>
            <p:spPr>
              <a:xfrm>
                <a:off x="4424096" y="3870849"/>
                <a:ext cx="1158860" cy="738664"/>
              </a:xfrm>
              <a:prstGeom prst="rect">
                <a:avLst/>
              </a:prstGeom>
              <a:blipFill>
                <a:blip r:embed="rId5"/>
                <a:stretch>
                  <a:fillRect b="-1600"/>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B1389995-F0E9-475E-A9BB-D425533D1E00}"/>
              </a:ext>
            </a:extLst>
          </p:cNvPr>
          <p:cNvSpPr txBox="1"/>
          <p:nvPr/>
        </p:nvSpPr>
        <p:spPr>
          <a:xfrm>
            <a:off x="4201228" y="5288520"/>
            <a:ext cx="1319643"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latin typeface="Times New Roman" panose="02020603050405020304" pitchFamily="18" charset="0"/>
                <a:cs typeface="Times New Roman" panose="02020603050405020304" pitchFamily="18" charset="0"/>
              </a:rPr>
              <a:t>Voltage induced by flux leakage</a:t>
            </a:r>
          </a:p>
        </p:txBody>
      </p:sp>
      <p:cxnSp>
        <p:nvCxnSpPr>
          <p:cNvPr id="15" name="Straight Arrow Connector 14">
            <a:extLst>
              <a:ext uri="{FF2B5EF4-FFF2-40B4-BE49-F238E27FC236}">
                <a16:creationId xmlns:a16="http://schemas.microsoft.com/office/drawing/2014/main" id="{CFB9122A-5A52-4405-92DC-C08A4139F969}"/>
              </a:ext>
            </a:extLst>
          </p:cNvPr>
          <p:cNvCxnSpPr/>
          <p:nvPr/>
        </p:nvCxnSpPr>
        <p:spPr bwMode="auto">
          <a:xfrm flipH="1">
            <a:off x="1717750" y="5036457"/>
            <a:ext cx="287950" cy="298156"/>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7" name="Connector: Elbow 16">
            <a:extLst>
              <a:ext uri="{FF2B5EF4-FFF2-40B4-BE49-F238E27FC236}">
                <a16:creationId xmlns:a16="http://schemas.microsoft.com/office/drawing/2014/main" id="{EE6C6150-0D7B-4486-A47F-B863FF9CC48D}"/>
              </a:ext>
            </a:extLst>
          </p:cNvPr>
          <p:cNvCxnSpPr/>
          <p:nvPr/>
        </p:nvCxnSpPr>
        <p:spPr bwMode="auto">
          <a:xfrm>
            <a:off x="3062514" y="5185535"/>
            <a:ext cx="1103086" cy="529471"/>
          </a:xfrm>
          <a:prstGeom prst="bentConnector3">
            <a:avLst>
              <a:gd name="adj1" fmla="val 0"/>
            </a:avLst>
          </a:prstGeom>
          <a:solidFill>
            <a:schemeClr val="accent1"/>
          </a:solidFill>
          <a:ln w="28575" cap="flat" cmpd="sng" algn="ctr">
            <a:solidFill>
              <a:schemeClr val="tx1"/>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D8D9948F-D75A-479D-BBFC-C57750F6E3F5}"/>
              </a:ext>
            </a:extLst>
          </p:cNvPr>
          <p:cNvCxnSpPr>
            <a:cxnSpLocks/>
          </p:cNvCxnSpPr>
          <p:nvPr/>
        </p:nvCxnSpPr>
        <p:spPr bwMode="auto">
          <a:xfrm flipV="1">
            <a:off x="4368789" y="4632854"/>
            <a:ext cx="682890" cy="272977"/>
          </a:xfrm>
          <a:prstGeom prst="bentConnector3">
            <a:avLst>
              <a:gd name="adj1" fmla="val 99929"/>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sp>
        <p:nvSpPr>
          <p:cNvPr id="6" name="Oval 5">
            <a:extLst>
              <a:ext uri="{FF2B5EF4-FFF2-40B4-BE49-F238E27FC236}">
                <a16:creationId xmlns:a16="http://schemas.microsoft.com/office/drawing/2014/main" id="{AA1AA55C-5724-4AC9-B611-7B3B28AC8E44}"/>
              </a:ext>
            </a:extLst>
          </p:cNvPr>
          <p:cNvSpPr/>
          <p:nvPr/>
        </p:nvSpPr>
        <p:spPr bwMode="auto">
          <a:xfrm>
            <a:off x="1955402" y="4632854"/>
            <a:ext cx="287951" cy="457354"/>
          </a:xfrm>
          <a:prstGeom prst="ellipse">
            <a:avLst/>
          </a:prstGeom>
          <a:solidFill>
            <a:schemeClr val="lt1">
              <a:alpha val="0"/>
            </a:schemeClr>
          </a:solidFill>
          <a:ln w="9525">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6" name="Oval 15">
            <a:extLst>
              <a:ext uri="{FF2B5EF4-FFF2-40B4-BE49-F238E27FC236}">
                <a16:creationId xmlns:a16="http://schemas.microsoft.com/office/drawing/2014/main" id="{66599ABC-3D68-4277-B423-E597A9186B50}"/>
              </a:ext>
            </a:extLst>
          </p:cNvPr>
          <p:cNvSpPr/>
          <p:nvPr/>
        </p:nvSpPr>
        <p:spPr bwMode="auto">
          <a:xfrm>
            <a:off x="2618252" y="4571394"/>
            <a:ext cx="682888" cy="612030"/>
          </a:xfrm>
          <a:prstGeom prst="ellipse">
            <a:avLst/>
          </a:prstGeom>
          <a:solidFill>
            <a:schemeClr val="lt1">
              <a:alpha val="0"/>
            </a:schemeClr>
          </a:solidFill>
          <a:ln w="9525">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8" name="Oval 17">
            <a:extLst>
              <a:ext uri="{FF2B5EF4-FFF2-40B4-BE49-F238E27FC236}">
                <a16:creationId xmlns:a16="http://schemas.microsoft.com/office/drawing/2014/main" id="{1F363203-FA5F-4127-8490-782D3E61E3E2}"/>
              </a:ext>
            </a:extLst>
          </p:cNvPr>
          <p:cNvSpPr/>
          <p:nvPr/>
        </p:nvSpPr>
        <p:spPr bwMode="auto">
          <a:xfrm>
            <a:off x="3494868" y="4571394"/>
            <a:ext cx="825952" cy="612030"/>
          </a:xfrm>
          <a:prstGeom prst="ellipse">
            <a:avLst/>
          </a:prstGeom>
          <a:solidFill>
            <a:schemeClr val="lt1">
              <a:alpha val="0"/>
            </a:schemeClr>
          </a:solidFill>
          <a:ln w="9525">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468972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Effect of Finite Core Permeability</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27</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F3D89D1B-7AEE-4702-97BC-E3A7B8BAD227}"/>
                  </a:ext>
                </a:extLst>
              </p:cNvPr>
              <p:cNvSpPr>
                <a:spLocks noGrp="1"/>
              </p:cNvSpPr>
              <p:nvPr>
                <p:ph idx="1"/>
              </p:nvPr>
            </p:nvSpPr>
            <p:spPr>
              <a:xfrm>
                <a:off x="573314" y="1104588"/>
                <a:ext cx="8113486" cy="4744669"/>
              </a:xfrm>
            </p:spPr>
            <p:txBody>
              <a:bodyPr/>
              <a:lstStyle/>
              <a:p>
                <a:pPr marL="0" indent="0">
                  <a:buNone/>
                </a:pPr>
                <a:r>
                  <a:rPr lang="en-US" sz="1800" dirty="0">
                    <a:solidFill>
                      <a:schemeClr val="tx1"/>
                    </a:solidFill>
                    <a:latin typeface="Times New Roman" panose="02020603050405020304" pitchFamily="18" charset="0"/>
                    <a:cs typeface="Times New Roman" panose="02020603050405020304" pitchFamily="18" charset="0"/>
                  </a:rPr>
                  <a:t>Finite core permeability means a non-zero </a:t>
                </a:r>
                <a14:m>
                  <m:oMath xmlns:m="http://schemas.openxmlformats.org/officeDocument/2006/math">
                    <m:r>
                      <m:rPr>
                        <m:sty m:val="p"/>
                      </m:rPr>
                      <a:rPr lang="en-US" sz="1800">
                        <a:solidFill>
                          <a:schemeClr val="tx1"/>
                        </a:solidFill>
                        <a:latin typeface="Cambria Math" panose="02040503050406030204" pitchFamily="18" charset="0"/>
                        <a:cs typeface="Times New Roman" panose="02020603050405020304" pitchFamily="18" charset="0"/>
                      </a:rPr>
                      <m:t>mmf</m:t>
                    </m:r>
                  </m:oMath>
                </a14:m>
                <a:r>
                  <a:rPr lang="en-US" sz="1800" dirty="0">
                    <a:solidFill>
                      <a:schemeClr val="tx1"/>
                    </a:solidFill>
                    <a:latin typeface="Times New Roman" panose="02020603050405020304" pitchFamily="18" charset="0"/>
                    <a:cs typeface="Times New Roman" panose="02020603050405020304" pitchFamily="18" charset="0"/>
                  </a:rPr>
                  <a:t> is required to maintain </a:t>
                </a:r>
                <a14:m>
                  <m:oMath xmlns:m="http://schemas.openxmlformats.org/officeDocument/2006/math">
                    <m:sSub>
                      <m:sSubPr>
                        <m:ctrlPr>
                          <a:rPr lang="en-US" sz="1800" i="1">
                            <a:solidFill>
                              <a:schemeClr val="tx1"/>
                            </a:solidFill>
                            <a:latin typeface="Cambria Math" panose="02040503050406030204" pitchFamily="18" charset="0"/>
                            <a:cs typeface="Times New Roman" panose="02020603050405020304" pitchFamily="18" charset="0"/>
                          </a:rPr>
                        </m:ctrlPr>
                      </m:sSubPr>
                      <m:e>
                        <m:r>
                          <a:rPr lang="en-US" sz="1800">
                            <a:solidFill>
                              <a:schemeClr val="tx1"/>
                            </a:solidFill>
                            <a:latin typeface="Cambria Math" panose="02040503050406030204" pitchFamily="18" charset="0"/>
                            <a:cs typeface="Times New Roman" panose="02020603050405020304" pitchFamily="18" charset="0"/>
                          </a:rPr>
                          <m:t>𝜙</m:t>
                        </m:r>
                      </m:e>
                      <m:sub>
                        <m:r>
                          <a:rPr lang="en-US" sz="1800">
                            <a:solidFill>
                              <a:schemeClr val="tx1"/>
                            </a:solidFill>
                            <a:latin typeface="Cambria Math" panose="02040503050406030204" pitchFamily="18" charset="0"/>
                            <a:cs typeface="Times New Roman" panose="02020603050405020304" pitchFamily="18" charset="0"/>
                          </a:rPr>
                          <m:t>𝑚</m:t>
                        </m:r>
                      </m:sub>
                    </m:sSub>
                  </m:oMath>
                </a14:m>
                <a:r>
                  <a:rPr lang="en-US" sz="1800" dirty="0">
                    <a:solidFill>
                      <a:schemeClr val="tx1"/>
                    </a:solidFill>
                    <a:latin typeface="Times New Roman" panose="02020603050405020304" pitchFamily="18" charset="0"/>
                    <a:cs typeface="Times New Roman" panose="02020603050405020304" pitchFamily="18" charset="0"/>
                  </a:rPr>
                  <a:t> in the core:</a:t>
                </a:r>
              </a:p>
              <a:p>
                <a:pPr marL="0" indent="0" algn="ctr">
                  <a:buNone/>
                </a:pPr>
                <a14:m>
                  <m:oMath xmlns:m="http://schemas.openxmlformats.org/officeDocument/2006/math">
                    <m:sSub>
                      <m:sSubPr>
                        <m:ctrlPr>
                          <a:rPr lang="en-US"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solidFill>
                              <a:schemeClr val="tx1"/>
                            </a:solidFill>
                            <a:effectLst/>
                            <a:latin typeface="Cambria Math" panose="02040503050406030204" pitchFamily="18" charset="0"/>
                          </a:rPr>
                        </m:ctrlPr>
                      </m:fPr>
                      <m:num>
                        <m:r>
                          <m:rPr>
                            <m:nor/>
                          </m:rPr>
                          <a:rPr lang="en-US" sz="18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80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length</m:t>
                        </m:r>
                        <m:r>
                          <m:rPr>
                            <m:nor/>
                          </m:rPr>
                          <a:rPr lang="en-US" sz="18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𝜇</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8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80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area</m:t>
                        </m:r>
                        <m:r>
                          <m:rPr>
                            <m:nor/>
                          </m:rPr>
                          <a:rPr lang="en-US" sz="18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den>
                    </m:f>
                    <m:sSub>
                      <m:sSubPr>
                        <m:ctrlPr>
                          <a:rPr lang="en-US"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ℛ</m:t>
                    </m:r>
                    <m:sSub>
                      <m:sSubPr>
                        <m:ctrlPr>
                          <a:rPr lang="en-US"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oMath>
                </a14:m>
                <a:r>
                  <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p>
              <a:p>
                <a:pPr marL="0" indent="0">
                  <a:buNone/>
                </a:pPr>
                <a:endParaRPr lang="en-US" sz="1800" dirty="0">
                  <a:solidFill>
                    <a:schemeClr val="tx1"/>
                  </a:solidFill>
                  <a:latin typeface="Times New Roman" panose="02020603050405020304" pitchFamily="18" charset="0"/>
                  <a:cs typeface="Times New Roman" panose="02020603050405020304" pitchFamily="18" charset="0"/>
                </a:endParaRPr>
              </a:p>
              <a:p>
                <a:pPr marL="0" indent="0">
                  <a:buNone/>
                </a:pPr>
                <a:r>
                  <a:rPr lang="en-US" sz="1800" dirty="0">
                    <a:solidFill>
                      <a:schemeClr val="tx1"/>
                    </a:solidFill>
                    <a:latin typeface="Times New Roman" panose="02020603050405020304" pitchFamily="18" charset="0"/>
                    <a:cs typeface="Times New Roman" panose="02020603050405020304" pitchFamily="18" charset="0"/>
                  </a:rPr>
                  <a:t>This value is usually modelled as magnetizing current.</a:t>
                </a:r>
              </a:p>
              <a:p>
                <a:pPr marL="0" indent="0">
                  <a:buNone/>
                </a:pPr>
                <a:endParaRPr lang="en-US" sz="1800" i="1" dirty="0">
                  <a:solidFill>
                    <a:schemeClr val="tx1"/>
                  </a:solidFill>
                  <a:effectLst/>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ℛ</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num>
                        <m:den>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rPr>
                          </m:ctrlPr>
                        </m:fPr>
                        <m:num>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n-US" sz="1800" dirty="0">
                  <a:solidFill>
                    <a:schemeClr val="tx1"/>
                  </a:solidFill>
                  <a:latin typeface="Times New Roman" panose="02020603050405020304" pitchFamily="18" charset="0"/>
                  <a:cs typeface="Times New Roman" panose="02020603050405020304" pitchFamily="18" charset="0"/>
                </a:endParaRPr>
              </a:p>
              <a:p>
                <a:pPr marL="0" indent="0" algn="ctr">
                  <a:buNone/>
                </a:pPr>
                <a:endParaRPr lang="en-US" sz="1800" i="1" dirty="0">
                  <a:solidFill>
                    <a:schemeClr val="tx1"/>
                  </a:solidFill>
                  <a:effectLst/>
                  <a:latin typeface="Cambria Math" panose="02040503050406030204" pitchFamily="18" charset="0"/>
                </a:endParaRPr>
              </a:p>
              <a:p>
                <a:pPr marL="0" indent="0" algn="ctr">
                  <a:buNone/>
                </a:pPr>
                <a14:m>
                  <m:oMath xmlns:m="http://schemas.openxmlformats.org/officeDocument/2006/math">
                    <m:sSub>
                      <m:sSubPr>
                        <m:ctrlPr>
                          <a:rPr lang="en-US" sz="18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rPr>
                        </m:ctrlPr>
                      </m:fPr>
                      <m:num>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p>
              <a:p>
                <a:pPr marL="0" indent="0" algn="ctr">
                  <a:buNone/>
                </a:pPr>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lgn="ctr">
                  <a:buNone/>
                </a:pPr>
                <a:r>
                  <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where </a:t>
                </a:r>
                <a14:m>
                  <m:oMath xmlns:m="http://schemas.openxmlformats.org/officeDocument/2006/math">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ℛ</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num>
                      <m:den>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800" dirty="0">
                    <a:solidFill>
                      <a:schemeClr val="tx1"/>
                    </a:solidFill>
                    <a:latin typeface="Times New Roman" panose="02020603050405020304" pitchFamily="18" charset="0"/>
                    <a:cs typeface="Times New Roman" panose="02020603050405020304" pitchFamily="18" charset="0"/>
                  </a:rPr>
                  <a:t>is the magnetizing current.</a:t>
                </a:r>
              </a:p>
              <a:p>
                <a:pPr marL="0" indent="0">
                  <a:buNone/>
                </a:pPr>
                <a:endParaRPr lang="en-US" dirty="0">
                  <a:solidFill>
                    <a:schemeClr val="tx1"/>
                  </a:solidFill>
                </a:endParaRPr>
              </a:p>
            </p:txBody>
          </p:sp>
        </mc:Choice>
        <mc:Fallback xmlns="">
          <p:sp>
            <p:nvSpPr>
              <p:cNvPr id="8" name="Content Placeholder 7">
                <a:extLst>
                  <a:ext uri="{FF2B5EF4-FFF2-40B4-BE49-F238E27FC236}">
                    <a16:creationId xmlns:a16="http://schemas.microsoft.com/office/drawing/2014/main" id="{F3D89D1B-7AEE-4702-97BC-E3A7B8BAD227}"/>
                  </a:ext>
                </a:extLst>
              </p:cNvPr>
              <p:cNvSpPr>
                <a:spLocks noGrp="1" noRot="1" noChangeAspect="1" noMove="1" noResize="1" noEditPoints="1" noAdjustHandles="1" noChangeArrowheads="1" noChangeShapeType="1" noTextEdit="1"/>
              </p:cNvSpPr>
              <p:nvPr>
                <p:ph idx="1"/>
              </p:nvPr>
            </p:nvSpPr>
            <p:spPr>
              <a:xfrm>
                <a:off x="573314" y="1104588"/>
                <a:ext cx="8113486" cy="4744669"/>
              </a:xfrm>
              <a:blipFill>
                <a:blip r:embed="rId2"/>
                <a:stretch>
                  <a:fillRect l="-601" t="-642"/>
                </a:stretch>
              </a:blipFill>
            </p:spPr>
            <p:txBody>
              <a:bodyPr/>
              <a:lstStyle/>
              <a:p>
                <a:r>
                  <a:rPr lang="en-US">
                    <a:noFill/>
                  </a:rPr>
                  <a:t> </a:t>
                </a:r>
              </a:p>
            </p:txBody>
          </p:sp>
        </mc:Fallback>
      </mc:AlternateContent>
    </p:spTree>
    <p:extLst>
      <p:ext uri="{BB962C8B-B14F-4D97-AF65-F5344CB8AC3E}">
        <p14:creationId xmlns:p14="http://schemas.microsoft.com/office/powerpoint/2010/main" val="497009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Transformer Equivalent Circuit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28</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Content Placeholder 7">
            <a:extLst>
              <a:ext uri="{FF2B5EF4-FFF2-40B4-BE49-F238E27FC236}">
                <a16:creationId xmlns:a16="http://schemas.microsoft.com/office/drawing/2014/main" id="{5466B2A8-ECA7-454D-BEFA-930DCC9F8583}"/>
              </a:ext>
            </a:extLst>
          </p:cNvPr>
          <p:cNvSpPr>
            <a:spLocks noGrp="1"/>
          </p:cNvSpPr>
          <p:nvPr>
            <p:ph idx="1"/>
          </p:nvPr>
        </p:nvSpPr>
        <p:spPr>
          <a:xfrm>
            <a:off x="647700" y="1095131"/>
            <a:ext cx="7702658" cy="4114800"/>
          </a:xfrm>
        </p:spPr>
        <p:txBody>
          <a:bodyPr/>
          <a:lstStyle/>
          <a:p>
            <a:pPr marL="0" indent="0" algn="just">
              <a:buNone/>
            </a:pPr>
            <a:r>
              <a:rPr lang="en-US" sz="2400" dirty="0">
                <a:solidFill>
                  <a:schemeClr val="tx1"/>
                </a:solidFill>
                <a:latin typeface="Times New Roman" panose="02020603050405020304" pitchFamily="18" charset="0"/>
                <a:cs typeface="Times New Roman" panose="02020603050405020304" pitchFamily="18" charset="0"/>
              </a:rPr>
              <a:t>Using the previous relationships, we can derive an equivalent circuit model for the real transformer.</a:t>
            </a:r>
          </a:p>
          <a:p>
            <a:pPr marL="0" indent="0">
              <a:buNone/>
            </a:pPr>
            <a:endParaRPr lang="en-US" dirty="0"/>
          </a:p>
          <a:p>
            <a:pPr marL="0" indent="0">
              <a:buNone/>
            </a:pPr>
            <a:endParaRPr lang="en-US" dirty="0"/>
          </a:p>
        </p:txBody>
      </p:sp>
      <p:pic>
        <p:nvPicPr>
          <p:cNvPr id="11" name="Picture 10">
            <a:extLst>
              <a:ext uri="{FF2B5EF4-FFF2-40B4-BE49-F238E27FC236}">
                <a16:creationId xmlns:a16="http://schemas.microsoft.com/office/drawing/2014/main" id="{68892BC8-943A-46F2-A721-3693F5DD67F2}"/>
              </a:ext>
            </a:extLst>
          </p:cNvPr>
          <p:cNvPicPr>
            <a:picLocks noChangeAspect="1"/>
          </p:cNvPicPr>
          <p:nvPr/>
        </p:nvPicPr>
        <p:blipFill>
          <a:blip r:embed="rId2"/>
          <a:stretch>
            <a:fillRect/>
          </a:stretch>
        </p:blipFill>
        <p:spPr>
          <a:xfrm>
            <a:off x="1285875" y="2201881"/>
            <a:ext cx="6572250" cy="2714625"/>
          </a:xfrm>
          <a:prstGeom prst="rect">
            <a:avLst/>
          </a:prstGeom>
        </p:spPr>
      </p:pic>
    </p:spTree>
    <p:extLst>
      <p:ext uri="{BB962C8B-B14F-4D97-AF65-F5344CB8AC3E}">
        <p14:creationId xmlns:p14="http://schemas.microsoft.com/office/powerpoint/2010/main" val="243561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29</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Content Placeholder 7">
            <a:extLst>
              <a:ext uri="{FF2B5EF4-FFF2-40B4-BE49-F238E27FC236}">
                <a16:creationId xmlns:a16="http://schemas.microsoft.com/office/drawing/2014/main" id="{5466B2A8-ECA7-454D-BEFA-930DCC9F8583}"/>
              </a:ext>
            </a:extLst>
          </p:cNvPr>
          <p:cNvSpPr>
            <a:spLocks noGrp="1"/>
          </p:cNvSpPr>
          <p:nvPr>
            <p:ph idx="1"/>
          </p:nvPr>
        </p:nvSpPr>
        <p:spPr>
          <a:xfrm>
            <a:off x="647700" y="1095131"/>
            <a:ext cx="7702658" cy="4114800"/>
          </a:xfrm>
        </p:spPr>
        <p:txBody>
          <a:bodyPr/>
          <a:lstStyle/>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CD6806B3-5160-4D81-8449-F240644D42A1}"/>
              </a:ext>
            </a:extLst>
          </p:cNvPr>
          <p:cNvPicPr>
            <a:picLocks noChangeAspect="1"/>
          </p:cNvPicPr>
          <p:nvPr/>
        </p:nvPicPr>
        <p:blipFill>
          <a:blip r:embed="rId2"/>
          <a:stretch>
            <a:fillRect/>
          </a:stretch>
        </p:blipFill>
        <p:spPr>
          <a:xfrm>
            <a:off x="500062" y="1601656"/>
            <a:ext cx="8143875" cy="3371850"/>
          </a:xfrm>
          <a:prstGeom prst="rect">
            <a:avLst/>
          </a:prstGeom>
        </p:spPr>
      </p:pic>
    </p:spTree>
    <p:extLst>
      <p:ext uri="{BB962C8B-B14F-4D97-AF65-F5344CB8AC3E}">
        <p14:creationId xmlns:p14="http://schemas.microsoft.com/office/powerpoint/2010/main" val="393634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What is Line Integral?</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10" name="TextBox 9">
            <a:extLst>
              <a:ext uri="{FF2B5EF4-FFF2-40B4-BE49-F238E27FC236}">
                <a16:creationId xmlns:a16="http://schemas.microsoft.com/office/drawing/2014/main" id="{8099296D-4193-49CF-BF24-DD69E317C16A}"/>
              </a:ext>
            </a:extLst>
          </p:cNvPr>
          <p:cNvSpPr txBox="1"/>
          <p:nvPr/>
        </p:nvSpPr>
        <p:spPr>
          <a:xfrm>
            <a:off x="457200" y="1253190"/>
            <a:ext cx="6981986" cy="369332"/>
          </a:xfrm>
          <a:prstGeom prst="rect">
            <a:avLst/>
          </a:prstGeom>
          <a:noFill/>
        </p:spPr>
        <p:txBody>
          <a:bodyPr wrap="square">
            <a:spAutoFit/>
          </a:bodyPr>
          <a:lstStyle/>
          <a:p>
            <a:pPr marL="0" marR="0">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Line integrals are a generalization of traditional integration.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C9E530D-EC30-498C-9728-B58174397423}"/>
                  </a:ext>
                </a:extLst>
              </p:cNvPr>
              <p:cNvSpPr txBox="1"/>
              <p:nvPr/>
            </p:nvSpPr>
            <p:spPr>
              <a:xfrm>
                <a:off x="774916" y="2185750"/>
                <a:ext cx="1100380" cy="7206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en-US" i="1" smtClean="0">
                              <a:latin typeface="Cambria Math" panose="02040503050406030204" pitchFamily="18" charset="0"/>
                            </a:rPr>
                          </m:ctrlPr>
                        </m:naryPr>
                        <m:sub>
                          <m:r>
                            <a:rPr lang="en-US" i="1">
                              <a:latin typeface="Cambria Math" panose="02040503050406030204" pitchFamily="18" charset="0"/>
                            </a:rPr>
                            <m:t>𝑎</m:t>
                          </m:r>
                        </m:sub>
                        <m:sup>
                          <m:r>
                            <a:rPr lang="en-US" i="1">
                              <a:latin typeface="Cambria Math" panose="02040503050406030204" pitchFamily="18" charset="0"/>
                            </a:rPr>
                            <m:t>𝑏</m:t>
                          </m:r>
                        </m:sup>
                        <m:e>
                          <m:r>
                            <a:rPr lang="en-US" i="0">
                              <a:latin typeface="Cambria Math" panose="02040503050406030204" pitchFamily="18" charset="0"/>
                            </a:rPr>
                            <m:t> </m:t>
                          </m:r>
                        </m:e>
                      </m:nary>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oMath>
                  </m:oMathPara>
                </a14:m>
                <a:endParaRPr lang="en-US" dirty="0"/>
              </a:p>
            </p:txBody>
          </p:sp>
        </mc:Choice>
        <mc:Fallback xmlns="">
          <p:sp>
            <p:nvSpPr>
              <p:cNvPr id="12" name="TextBox 11">
                <a:extLst>
                  <a:ext uri="{FF2B5EF4-FFF2-40B4-BE49-F238E27FC236}">
                    <a16:creationId xmlns:a16="http://schemas.microsoft.com/office/drawing/2014/main" id="{7C9E530D-EC30-498C-9728-B58174397423}"/>
                  </a:ext>
                </a:extLst>
              </p:cNvPr>
              <p:cNvSpPr txBox="1">
                <a:spLocks noRot="1" noChangeAspect="1" noMove="1" noResize="1" noEditPoints="1" noAdjustHandles="1" noChangeArrowheads="1" noChangeShapeType="1" noTextEdit="1"/>
              </p:cNvSpPr>
              <p:nvPr/>
            </p:nvSpPr>
            <p:spPr>
              <a:xfrm>
                <a:off x="774916" y="2185750"/>
                <a:ext cx="1100380" cy="720647"/>
              </a:xfrm>
              <a:prstGeom prst="rect">
                <a:avLst/>
              </a:prstGeom>
              <a:blipFill>
                <a:blip r:embed="rId2"/>
                <a:stretch>
                  <a:fillRect r="-3315"/>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20BC29BC-DEFE-40B4-AD06-F7DFF7756756}"/>
              </a:ext>
            </a:extLst>
          </p:cNvPr>
          <p:cNvPicPr>
            <a:picLocks noChangeAspect="1"/>
          </p:cNvPicPr>
          <p:nvPr/>
        </p:nvPicPr>
        <p:blipFill>
          <a:blip r:embed="rId3"/>
          <a:stretch>
            <a:fillRect/>
          </a:stretch>
        </p:blipFill>
        <p:spPr>
          <a:xfrm>
            <a:off x="3696347" y="2185750"/>
            <a:ext cx="1143000" cy="542925"/>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59CA437-5169-4EC7-879E-C842A4EDB474}"/>
                  </a:ext>
                </a:extLst>
              </p:cNvPr>
              <p:cNvSpPr txBox="1"/>
              <p:nvPr/>
            </p:nvSpPr>
            <p:spPr>
              <a:xfrm>
                <a:off x="5241458" y="2354851"/>
                <a:ext cx="2712203" cy="369332"/>
              </a:xfrm>
              <a:prstGeom prst="rect">
                <a:avLst/>
              </a:prstGeom>
              <a:noFill/>
            </p:spPr>
            <p:txBody>
              <a:bodyPr wrap="square">
                <a:spAutoFit/>
              </a:bodyPr>
              <a:lstStyle/>
              <a:p>
                <a:pPr marL="0" marR="0">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Integration along the </a:t>
                </a:r>
                <a14:m>
                  <m:oMath xmlns:m="http://schemas.openxmlformats.org/officeDocument/2006/math">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x</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-axis</a:t>
                </a:r>
              </a:p>
            </p:txBody>
          </p:sp>
        </mc:Choice>
        <mc:Fallback xmlns="">
          <p:sp>
            <p:nvSpPr>
              <p:cNvPr id="16" name="TextBox 15">
                <a:extLst>
                  <a:ext uri="{FF2B5EF4-FFF2-40B4-BE49-F238E27FC236}">
                    <a16:creationId xmlns:a16="http://schemas.microsoft.com/office/drawing/2014/main" id="{559CA437-5169-4EC7-879E-C842A4EDB474}"/>
                  </a:ext>
                </a:extLst>
              </p:cNvPr>
              <p:cNvSpPr txBox="1">
                <a:spLocks noRot="1" noChangeAspect="1" noMove="1" noResize="1" noEditPoints="1" noAdjustHandles="1" noChangeArrowheads="1" noChangeShapeType="1" noTextEdit="1"/>
              </p:cNvSpPr>
              <p:nvPr/>
            </p:nvSpPr>
            <p:spPr>
              <a:xfrm>
                <a:off x="5241458" y="2354851"/>
                <a:ext cx="2712203" cy="369332"/>
              </a:xfrm>
              <a:prstGeom prst="rect">
                <a:avLst/>
              </a:prstGeom>
              <a:blipFill>
                <a:blip r:embed="rId4"/>
                <a:stretch>
                  <a:fillRect l="-2022" t="-8197" r="-157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56E3D2D-83DE-4A5E-BF61-4413945E40D9}"/>
                  </a:ext>
                </a:extLst>
              </p:cNvPr>
              <p:cNvSpPr txBox="1"/>
              <p:nvPr/>
            </p:nvSpPr>
            <p:spPr>
              <a:xfrm>
                <a:off x="898902" y="3859064"/>
                <a:ext cx="852407" cy="6587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grow m:val="on"/>
                          <m:supHide m:val="on"/>
                          <m:ctrlPr>
                            <a:rPr lang="en-US" i="1" smtClean="0">
                              <a:latin typeface="Cambria Math" panose="02040503050406030204" pitchFamily="18" charset="0"/>
                            </a:rPr>
                          </m:ctrlPr>
                        </m:naryPr>
                        <m:sub>
                          <m:r>
                            <m:rPr>
                              <m:sty m:val="p"/>
                            </m:rPr>
                            <a:rPr lang="en-US" i="0">
                              <a:latin typeface="Cambria Math" panose="02040503050406030204" pitchFamily="18" charset="0"/>
                            </a:rPr>
                            <m:t>Γ</m:t>
                          </m:r>
                        </m:sub>
                        <m:sup/>
                        <m:e>
                          <m:r>
                            <a:rPr lang="en-US" i="0">
                              <a:latin typeface="Cambria Math" panose="02040503050406030204" pitchFamily="18" charset="0"/>
                            </a:rPr>
                            <m:t> </m:t>
                          </m:r>
                        </m:e>
                      </m:nary>
                      <m:r>
                        <a:rPr lang="en-US" i="1">
                          <a:latin typeface="Cambria Math" panose="02040503050406030204" pitchFamily="18" charset="0"/>
                        </a:rPr>
                        <m:t>𝐻</m:t>
                      </m:r>
                      <m:r>
                        <a:rPr lang="en-US" i="0">
                          <a:latin typeface="Cambria Math" panose="02040503050406030204" pitchFamily="18" charset="0"/>
                        </a:rPr>
                        <m:t>.</m:t>
                      </m:r>
                      <m:r>
                        <a:rPr lang="en-US" i="1">
                          <a:latin typeface="Cambria Math" panose="02040503050406030204" pitchFamily="18" charset="0"/>
                        </a:rPr>
                        <m:t>𝑑𝑙</m:t>
                      </m:r>
                    </m:oMath>
                  </m:oMathPara>
                </a14:m>
                <a:endParaRPr lang="en-US" dirty="0"/>
              </a:p>
            </p:txBody>
          </p:sp>
        </mc:Choice>
        <mc:Fallback xmlns="">
          <p:sp>
            <p:nvSpPr>
              <p:cNvPr id="18" name="TextBox 17">
                <a:extLst>
                  <a:ext uri="{FF2B5EF4-FFF2-40B4-BE49-F238E27FC236}">
                    <a16:creationId xmlns:a16="http://schemas.microsoft.com/office/drawing/2014/main" id="{E56E3D2D-83DE-4A5E-BF61-4413945E40D9}"/>
                  </a:ext>
                </a:extLst>
              </p:cNvPr>
              <p:cNvSpPr txBox="1">
                <a:spLocks noRot="1" noChangeAspect="1" noMove="1" noResize="1" noEditPoints="1" noAdjustHandles="1" noChangeArrowheads="1" noChangeShapeType="1" noTextEdit="1"/>
              </p:cNvSpPr>
              <p:nvPr/>
            </p:nvSpPr>
            <p:spPr>
              <a:xfrm>
                <a:off x="898902" y="3859064"/>
                <a:ext cx="852407" cy="658706"/>
              </a:xfrm>
              <a:prstGeom prst="rect">
                <a:avLst/>
              </a:prstGeom>
              <a:blipFill>
                <a:blip r:embed="rId5"/>
                <a:stretch>
                  <a:fillRect/>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C25FD39C-A51A-4C9F-891D-3873134E9EC3}"/>
              </a:ext>
            </a:extLst>
          </p:cNvPr>
          <p:cNvPicPr>
            <a:picLocks noChangeAspect="1"/>
          </p:cNvPicPr>
          <p:nvPr/>
        </p:nvPicPr>
        <p:blipFill>
          <a:blip r:embed="rId6"/>
          <a:stretch>
            <a:fillRect/>
          </a:stretch>
        </p:blipFill>
        <p:spPr>
          <a:xfrm>
            <a:off x="3734447" y="3655017"/>
            <a:ext cx="1066800" cy="1066800"/>
          </a:xfrm>
          <a:prstGeom prst="rect">
            <a:avLst/>
          </a:prstGeom>
        </p:spPr>
      </p:pic>
      <p:sp>
        <p:nvSpPr>
          <p:cNvPr id="22" name="TextBox 21">
            <a:extLst>
              <a:ext uri="{FF2B5EF4-FFF2-40B4-BE49-F238E27FC236}">
                <a16:creationId xmlns:a16="http://schemas.microsoft.com/office/drawing/2014/main" id="{CE8DFE39-753B-496E-BAF1-4F5613326BBA}"/>
              </a:ext>
            </a:extLst>
          </p:cNvPr>
          <p:cNvSpPr txBox="1"/>
          <p:nvPr/>
        </p:nvSpPr>
        <p:spPr>
          <a:xfrm>
            <a:off x="5241458" y="3804096"/>
            <a:ext cx="3448622" cy="646331"/>
          </a:xfrm>
          <a:prstGeom prst="rect">
            <a:avLst/>
          </a:prstGeom>
          <a:noFill/>
        </p:spPr>
        <p:txBody>
          <a:bodyPr wrap="square">
            <a:spAutoFit/>
          </a:bodyPr>
          <a:lstStyle/>
          <a:p>
            <a:pPr marL="0" marR="0" algn="just">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Integration along a general path which could be closed</a:t>
            </a:r>
          </a:p>
        </p:txBody>
      </p:sp>
      <p:sp>
        <p:nvSpPr>
          <p:cNvPr id="24" name="TextBox 23">
            <a:extLst>
              <a:ext uri="{FF2B5EF4-FFF2-40B4-BE49-F238E27FC236}">
                <a16:creationId xmlns:a16="http://schemas.microsoft.com/office/drawing/2014/main" id="{2BF8EC74-449E-4C0A-BE56-DFE760AD7879}"/>
              </a:ext>
            </a:extLst>
          </p:cNvPr>
          <p:cNvSpPr txBox="1"/>
          <p:nvPr/>
        </p:nvSpPr>
        <p:spPr>
          <a:xfrm>
            <a:off x="457199" y="5035872"/>
            <a:ext cx="8083657" cy="369332"/>
          </a:xfrm>
          <a:prstGeom prst="rect">
            <a:avLst/>
          </a:prstGeom>
          <a:noFill/>
        </p:spPr>
        <p:txBody>
          <a:bodyPr wrap="square">
            <a:spAutoFit/>
          </a:bodyPr>
          <a:lstStyle/>
          <a:p>
            <a:pPr marL="0" marR="0">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Ampere's law is most useful in cases of symmetry, such as with an infinitely long line.</a:t>
            </a:r>
          </a:p>
        </p:txBody>
      </p:sp>
    </p:spTree>
    <p:extLst>
      <p:ext uri="{BB962C8B-B14F-4D97-AF65-F5344CB8AC3E}">
        <p14:creationId xmlns:p14="http://schemas.microsoft.com/office/powerpoint/2010/main" val="497547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30</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Content Placeholder 7">
            <a:extLst>
              <a:ext uri="{FF2B5EF4-FFF2-40B4-BE49-F238E27FC236}">
                <a16:creationId xmlns:a16="http://schemas.microsoft.com/office/drawing/2014/main" id="{5466B2A8-ECA7-454D-BEFA-930DCC9F8583}"/>
              </a:ext>
            </a:extLst>
          </p:cNvPr>
          <p:cNvSpPr>
            <a:spLocks noGrp="1"/>
          </p:cNvSpPr>
          <p:nvPr>
            <p:ph idx="1"/>
          </p:nvPr>
        </p:nvSpPr>
        <p:spPr>
          <a:xfrm>
            <a:off x="647700" y="1095131"/>
            <a:ext cx="7702658" cy="4114800"/>
          </a:xfrm>
        </p:spPr>
        <p:txBody>
          <a:bodyPr/>
          <a:lstStyle/>
          <a:p>
            <a:pPr marL="0" indent="0">
              <a:buNone/>
            </a:pPr>
            <a:endParaRPr lang="en-US" dirty="0"/>
          </a:p>
          <a:p>
            <a:pPr marL="0" indent="0">
              <a:buNone/>
            </a:pPr>
            <a:endParaRPr lang="en-US" dirty="0"/>
          </a:p>
        </p:txBody>
      </p:sp>
      <p:pic>
        <p:nvPicPr>
          <p:cNvPr id="9" name="image-af3d6913aede566c1f6e4022bd5f685191282e0e.jpeg">
            <a:extLst>
              <a:ext uri="{FF2B5EF4-FFF2-40B4-BE49-F238E27FC236}">
                <a16:creationId xmlns:a16="http://schemas.microsoft.com/office/drawing/2014/main" id="{3055AFA9-610E-4AA5-A654-423264A158DA}"/>
              </a:ext>
            </a:extLst>
          </p:cNvPr>
          <p:cNvPicPr/>
          <p:nvPr/>
        </p:nvPicPr>
        <p:blipFill>
          <a:blip r:embed="rId2" cstate="print"/>
          <a:srcRect/>
          <a:stretch>
            <a:fillRect/>
          </a:stretch>
        </p:blipFill>
        <p:spPr>
          <a:xfrm>
            <a:off x="824702" y="1648069"/>
            <a:ext cx="7525656" cy="3438998"/>
          </a:xfrm>
          <a:prstGeom prst="rect">
            <a:avLst/>
          </a:prstGeom>
        </p:spPr>
      </p:pic>
    </p:spTree>
    <p:extLst>
      <p:ext uri="{BB962C8B-B14F-4D97-AF65-F5344CB8AC3E}">
        <p14:creationId xmlns:p14="http://schemas.microsoft.com/office/powerpoint/2010/main" val="1552713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31</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10" name="2022_10_07_9bd20456957a7ef80daeg-13.jpeg">
            <a:extLst>
              <a:ext uri="{FF2B5EF4-FFF2-40B4-BE49-F238E27FC236}">
                <a16:creationId xmlns:a16="http://schemas.microsoft.com/office/drawing/2014/main" id="{299F7446-F41B-4AF2-BFD9-3F5F549BA682}"/>
              </a:ext>
            </a:extLst>
          </p:cNvPr>
          <p:cNvPicPr/>
          <p:nvPr/>
        </p:nvPicPr>
        <p:blipFill>
          <a:blip r:embed="rId2" cstate="print"/>
          <a:srcRect/>
          <a:stretch>
            <a:fillRect/>
          </a:stretch>
        </p:blipFill>
        <p:spPr>
          <a:xfrm>
            <a:off x="1755829" y="1249680"/>
            <a:ext cx="5486400" cy="217932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AFFD4EE-3894-4B55-8BC8-0BD4E5B8D7A0}"/>
                  </a:ext>
                </a:extLst>
              </p:cNvPr>
              <p:cNvSpPr txBox="1"/>
              <p:nvPr/>
            </p:nvSpPr>
            <p:spPr>
              <a:xfrm>
                <a:off x="647700" y="4296229"/>
                <a:ext cx="8307082" cy="1754326"/>
              </a:xfrm>
              <a:prstGeom prst="rect">
                <a:avLst/>
              </a:prstGeom>
              <a:noFill/>
            </p:spPr>
            <p:txBody>
              <a:bodyPr wrap="none" rtlCol="0">
                <a:spAutoFit/>
              </a:bodyPr>
              <a:lstStyle/>
              <a:p>
                <a:r>
                  <a:rPr lang="en-US" sz="1800" dirty="0">
                    <a:effectLst/>
                    <a:latin typeface="Georgia" panose="02040502050405020303" pitchFamily="18" charset="0"/>
                    <a:ea typeface="Calibri" panose="020F0502020204030204" pitchFamily="34" charset="0"/>
                    <a:cs typeface="Times New Roman" panose="02020603050405020304" pitchFamily="18" charset="0"/>
                  </a:rPr>
                  <a:t>This model is further simplified by referring all impedances to the primary side:</a:t>
                </a:r>
              </a:p>
              <a:p>
                <a:endParaRPr lang="en-US" dirty="0">
                  <a:latin typeface="Georgia" panose="02040502050405020303"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Sup>
                        <m:sSubSupPr>
                          <m:ctrlPr>
                            <a:rPr lang="en-US" i="1" smtClean="0">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Sup>
                        <m:sSubSupPr>
                          <m:ctrlPr>
                            <a:rPr lang="en-US" i="1" smtClean="0">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mc:Choice>
        <mc:Fallback xmlns="">
          <p:sp>
            <p:nvSpPr>
              <p:cNvPr id="3" name="TextBox 2">
                <a:extLst>
                  <a:ext uri="{FF2B5EF4-FFF2-40B4-BE49-F238E27FC236}">
                    <a16:creationId xmlns:a16="http://schemas.microsoft.com/office/drawing/2014/main" id="{0AFFD4EE-3894-4B55-8BC8-0BD4E5B8D7A0}"/>
                  </a:ext>
                </a:extLst>
              </p:cNvPr>
              <p:cNvSpPr txBox="1">
                <a:spLocks noRot="1" noChangeAspect="1" noMove="1" noResize="1" noEditPoints="1" noAdjustHandles="1" noChangeArrowheads="1" noChangeShapeType="1" noTextEdit="1"/>
              </p:cNvSpPr>
              <p:nvPr/>
            </p:nvSpPr>
            <p:spPr>
              <a:xfrm>
                <a:off x="647700" y="4296229"/>
                <a:ext cx="8307082" cy="1754326"/>
              </a:xfrm>
              <a:prstGeom prst="rect">
                <a:avLst/>
              </a:prstGeom>
              <a:blipFill>
                <a:blip r:embed="rId3"/>
                <a:stretch>
                  <a:fillRect l="-587" t="-2083"/>
                </a:stretch>
              </a:blipFill>
            </p:spPr>
            <p:txBody>
              <a:bodyPr/>
              <a:lstStyle/>
              <a:p>
                <a:r>
                  <a:rPr lang="en-US">
                    <a:noFill/>
                  </a:rPr>
                  <a:t> </a:t>
                </a:r>
              </a:p>
            </p:txBody>
          </p:sp>
        </mc:Fallback>
      </mc:AlternateContent>
    </p:spTree>
    <p:extLst>
      <p:ext uri="{BB962C8B-B14F-4D97-AF65-F5344CB8AC3E}">
        <p14:creationId xmlns:p14="http://schemas.microsoft.com/office/powerpoint/2010/main" val="2632460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32</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AFFD4EE-3894-4B55-8BC8-0BD4E5B8D7A0}"/>
                  </a:ext>
                </a:extLst>
              </p:cNvPr>
              <p:cNvSpPr txBox="1"/>
              <p:nvPr/>
            </p:nvSpPr>
            <p:spPr>
              <a:xfrm>
                <a:off x="457200" y="3989353"/>
                <a:ext cx="8396514" cy="1639744"/>
              </a:xfrm>
              <a:prstGeom prst="rect">
                <a:avLst/>
              </a:prstGeom>
              <a:noFill/>
            </p:spPr>
            <p:txBody>
              <a:bodyPr wrap="square" rtlCol="0">
                <a:spAutoFit/>
              </a:bodyPr>
              <a:lstStyle/>
              <a:p>
                <a:pPr marL="0" marR="0" algn="just">
                  <a:spcBef>
                    <a:spcPts val="0"/>
                  </a:spcBef>
                  <a:spcAft>
                    <a:spcPts val="1200"/>
                  </a:spcAft>
                </a:pPr>
                <a:r>
                  <a:rPr lang="en-US" sz="1800" dirty="0">
                    <a:effectLst/>
                    <a:latin typeface="Georgia" panose="02040502050405020303" pitchFamily="18" charset="0"/>
                    <a:ea typeface="Calibri" panose="020F0502020204030204" pitchFamily="34" charset="0"/>
                    <a:cs typeface="Times New Roman" panose="02020603050405020304" pitchFamily="18" charset="0"/>
                  </a:rPr>
                  <a:t>Moreover, since the impedance of the parallel branch is so high, we can approximate the equivalent circuit:</a:t>
                </a:r>
                <a:endParaRPr lang="en-US" dirty="0">
                  <a:latin typeface="Georgia" panose="02040502050405020303"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effectLst/>
                              <a:latin typeface="Cambria Math" panose="02040503050406030204" pitchFamily="18" charset="0"/>
                            </a:rPr>
                          </m:ctrlPr>
                        </m:mPr>
                        <m:mr>
                          <m:e/>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bSup>
                          </m:e>
                        </m:mr>
                        <m:mr>
                          <m:e/>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bSup>
                          </m:e>
                        </m:mr>
                      </m:m>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mc:Choice>
        <mc:Fallback xmlns="">
          <p:sp>
            <p:nvSpPr>
              <p:cNvPr id="3" name="TextBox 2">
                <a:extLst>
                  <a:ext uri="{FF2B5EF4-FFF2-40B4-BE49-F238E27FC236}">
                    <a16:creationId xmlns:a16="http://schemas.microsoft.com/office/drawing/2014/main" id="{0AFFD4EE-3894-4B55-8BC8-0BD4E5B8D7A0}"/>
                  </a:ext>
                </a:extLst>
              </p:cNvPr>
              <p:cNvSpPr txBox="1">
                <a:spLocks noRot="1" noChangeAspect="1" noMove="1" noResize="1" noEditPoints="1" noAdjustHandles="1" noChangeArrowheads="1" noChangeShapeType="1" noTextEdit="1"/>
              </p:cNvSpPr>
              <p:nvPr/>
            </p:nvSpPr>
            <p:spPr>
              <a:xfrm>
                <a:off x="457200" y="3989353"/>
                <a:ext cx="8396514" cy="1639744"/>
              </a:xfrm>
              <a:prstGeom prst="rect">
                <a:avLst/>
              </a:prstGeom>
              <a:blipFill>
                <a:blip r:embed="rId2"/>
                <a:stretch>
                  <a:fillRect l="-581" t="-1859" r="-58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73F488E0-3651-4B2D-82F3-B9913E1F258A}"/>
              </a:ext>
            </a:extLst>
          </p:cNvPr>
          <p:cNvPicPr>
            <a:picLocks noChangeAspect="1"/>
          </p:cNvPicPr>
          <p:nvPr/>
        </p:nvPicPr>
        <p:blipFill>
          <a:blip r:embed="rId3"/>
          <a:stretch>
            <a:fillRect/>
          </a:stretch>
        </p:blipFill>
        <p:spPr>
          <a:xfrm>
            <a:off x="1962144" y="1095131"/>
            <a:ext cx="5730428" cy="2583788"/>
          </a:xfrm>
          <a:prstGeom prst="rect">
            <a:avLst/>
          </a:prstGeom>
        </p:spPr>
      </p:pic>
    </p:spTree>
    <p:extLst>
      <p:ext uri="{BB962C8B-B14F-4D97-AF65-F5344CB8AC3E}">
        <p14:creationId xmlns:p14="http://schemas.microsoft.com/office/powerpoint/2010/main" val="953030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Calculation of Model Parameters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33</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Content Placeholder 7">
            <a:extLst>
              <a:ext uri="{FF2B5EF4-FFF2-40B4-BE49-F238E27FC236}">
                <a16:creationId xmlns:a16="http://schemas.microsoft.com/office/drawing/2014/main" id="{D21FAD79-4245-4B89-89C6-FF0FC20FD1E3}"/>
              </a:ext>
            </a:extLst>
          </p:cNvPr>
          <p:cNvSpPr>
            <a:spLocks noGrp="1"/>
          </p:cNvSpPr>
          <p:nvPr>
            <p:ph idx="1"/>
          </p:nvPr>
        </p:nvSpPr>
        <p:spPr>
          <a:xfrm>
            <a:off x="457200" y="1066799"/>
            <a:ext cx="8001000" cy="4413231"/>
          </a:xfrm>
        </p:spPr>
        <p:txBody>
          <a:bodyPr/>
          <a:lstStyle/>
          <a:p>
            <a:pPr marL="0" marR="0" indent="0">
              <a:spcBef>
                <a:spcPts val="0"/>
              </a:spcBef>
              <a:spcAft>
                <a:spcPts val="1200"/>
              </a:spcAft>
              <a:buNone/>
            </a:pP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parameters of the model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are determined based upon:</a:t>
            </a:r>
          </a:p>
          <a:p>
            <a:pPr marL="0" marR="0" indent="0">
              <a:spcBef>
                <a:spcPts val="0"/>
              </a:spcBef>
              <a:spcAft>
                <a:spcPts val="1200"/>
              </a:spcAft>
              <a:buNone/>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ameplate data: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Gives the rated voltages and power.</a:t>
            </a:r>
          </a:p>
          <a:p>
            <a:pPr algn="just"/>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b="1" dirty="0">
                <a:solidFill>
                  <a:schemeClr val="tx1"/>
                </a:solidFill>
                <a:latin typeface="Times New Roman" panose="02020603050405020304" pitchFamily="18" charset="0"/>
                <a:cs typeface="Times New Roman" panose="02020603050405020304" pitchFamily="18" charset="0"/>
              </a:rPr>
              <a:t>Open circuit test: </a:t>
            </a:r>
            <a:r>
              <a:rPr lang="en-US" sz="2000" dirty="0">
                <a:solidFill>
                  <a:schemeClr val="tx1"/>
                </a:solidFill>
                <a:latin typeface="Times New Roman" panose="02020603050405020304" pitchFamily="18" charset="0"/>
                <a:cs typeface="Times New Roman" panose="02020603050405020304" pitchFamily="18" charset="0"/>
              </a:rPr>
              <a:t>Rated voltage is applied to primary with secondary open; measure the primary current and losses (the test may also be done applying the voltage to the secondary, calculating the values, then referring the values back to the primary side).</a:t>
            </a: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b="1" dirty="0">
                <a:solidFill>
                  <a:schemeClr val="tx1"/>
                </a:solidFill>
                <a:latin typeface="Times New Roman" panose="02020603050405020304" pitchFamily="18" charset="0"/>
                <a:cs typeface="Times New Roman" panose="02020603050405020304" pitchFamily="18" charset="0"/>
              </a:rPr>
              <a:t>Short circuit test:</a:t>
            </a:r>
            <a:r>
              <a:rPr lang="en-US" sz="2000" dirty="0">
                <a:solidFill>
                  <a:schemeClr val="tx1"/>
                </a:solidFill>
                <a:latin typeface="Times New Roman" panose="02020603050405020304" pitchFamily="18" charset="0"/>
                <a:cs typeface="Times New Roman" panose="02020603050405020304" pitchFamily="18" charset="0"/>
              </a:rPr>
              <a:t> With secondary shorted, apply voltage to primary to get rated current to flow; measure voltage and losses.</a:t>
            </a:r>
          </a:p>
          <a:p>
            <a:pPr algn="just"/>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594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a:t>Open Circuit Test</a:t>
            </a:r>
            <a:endParaRPr lang="en-US" dirty="0"/>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34</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ECpE Department</a:t>
            </a:r>
            <a:endParaRPr lang="en-US" dirty="0"/>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07F30204-FE0F-410B-BCBC-9C88067A3E8A}"/>
                  </a:ext>
                </a:extLst>
              </p:cNvPr>
              <p:cNvSpPr>
                <a:spLocks noGrp="1"/>
              </p:cNvSpPr>
              <p:nvPr>
                <p:ph idx="1"/>
              </p:nvPr>
            </p:nvSpPr>
            <p:spPr>
              <a:xfrm>
                <a:off x="457200" y="1066800"/>
                <a:ext cx="8001000" cy="2663371"/>
              </a:xfrm>
            </p:spPr>
            <p:txBody>
              <a:bodyPr/>
              <a:lstStyle/>
              <a:p>
                <a:pPr marL="0" indent="0" algn="just">
                  <a:buNone/>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open circuit test is conducted to determine the parameters of the magnetizing branch: </a:t>
                </a:r>
                <a14:m>
                  <m:oMath xmlns:m="http://schemas.openxmlformats.org/officeDocument/2006/math">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oMath>
                </a14:m>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ub>
                    </m:sSub>
                  </m:oMath>
                </a14:m>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this test, usually the high-voltage side is open-circuited, and the rated voltage is applied to the low-voltage side. Then, the current, voltage, and power at the low-voltage side are measured by using a voltmeter, an ammeter, and a watt-meter. In such a case, the voltage drop in the leakage inductance and winding resistance is negligible due to very low primary current. Therefore, the transformer equivalent circuit is as shown below.</a:t>
                </a:r>
              </a:p>
              <a:p>
                <a:endParaRPr lang="en-US" dirty="0"/>
              </a:p>
            </p:txBody>
          </p:sp>
        </mc:Choice>
        <mc:Fallback xmlns="">
          <p:sp>
            <p:nvSpPr>
              <p:cNvPr id="9" name="Content Placeholder 8">
                <a:extLst>
                  <a:ext uri="{FF2B5EF4-FFF2-40B4-BE49-F238E27FC236}">
                    <a16:creationId xmlns:a16="http://schemas.microsoft.com/office/drawing/2014/main" id="{07F30204-FE0F-410B-BCBC-9C88067A3E8A}"/>
                  </a:ext>
                </a:extLst>
              </p:cNvPr>
              <p:cNvSpPr>
                <a:spLocks noGrp="1" noRot="1" noChangeAspect="1" noMove="1" noResize="1" noEditPoints="1" noAdjustHandles="1" noChangeArrowheads="1" noChangeShapeType="1" noTextEdit="1"/>
              </p:cNvSpPr>
              <p:nvPr>
                <p:ph idx="1"/>
              </p:nvPr>
            </p:nvSpPr>
            <p:spPr>
              <a:xfrm>
                <a:off x="457200" y="1066800"/>
                <a:ext cx="8001000" cy="2663371"/>
              </a:xfrm>
              <a:blipFill>
                <a:blip r:embed="rId2"/>
                <a:stretch>
                  <a:fillRect l="-762" t="-1144" r="-685"/>
                </a:stretch>
              </a:blipFill>
            </p:spPr>
            <p:txBody>
              <a:bodyPr/>
              <a:lstStyle/>
              <a:p>
                <a:r>
                  <a:rPr lang="en-US">
                    <a:noFill/>
                  </a:rPr>
                  <a:t> </a:t>
                </a:r>
              </a:p>
            </p:txBody>
          </p:sp>
        </mc:Fallback>
      </mc:AlternateContent>
      <p:pic>
        <p:nvPicPr>
          <p:cNvPr id="10" name="image-3428d9a5b355002d49b8f06939d265fa3ec451ea.jpeg">
            <a:extLst>
              <a:ext uri="{FF2B5EF4-FFF2-40B4-BE49-F238E27FC236}">
                <a16:creationId xmlns:a16="http://schemas.microsoft.com/office/drawing/2014/main" id="{9B540E99-81C2-4023-A8B0-9602FA2705EF}"/>
              </a:ext>
            </a:extLst>
          </p:cNvPr>
          <p:cNvPicPr/>
          <p:nvPr/>
        </p:nvPicPr>
        <p:blipFill>
          <a:blip r:embed="rId3" cstate="print"/>
          <a:srcRect/>
          <a:stretch>
            <a:fillRect/>
          </a:stretch>
        </p:blipFill>
        <p:spPr>
          <a:xfrm>
            <a:off x="1828800" y="3730170"/>
            <a:ext cx="5312229" cy="2167397"/>
          </a:xfrm>
          <a:prstGeom prst="rect">
            <a:avLst/>
          </a:prstGeom>
        </p:spPr>
      </p:pic>
    </p:spTree>
    <p:extLst>
      <p:ext uri="{BB962C8B-B14F-4D97-AF65-F5344CB8AC3E}">
        <p14:creationId xmlns:p14="http://schemas.microsoft.com/office/powerpoint/2010/main" val="623464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Simplified Equivalent Circuit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35</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9" name="Picture 8">
            <a:extLst>
              <a:ext uri="{FF2B5EF4-FFF2-40B4-BE49-F238E27FC236}">
                <a16:creationId xmlns:a16="http://schemas.microsoft.com/office/drawing/2014/main" id="{236E2909-8F65-436A-A7E0-F4008A594271}"/>
              </a:ext>
            </a:extLst>
          </p:cNvPr>
          <p:cNvPicPr>
            <a:picLocks noChangeAspect="1"/>
          </p:cNvPicPr>
          <p:nvPr/>
        </p:nvPicPr>
        <p:blipFill>
          <a:blip r:embed="rId2"/>
          <a:stretch>
            <a:fillRect/>
          </a:stretch>
        </p:blipFill>
        <p:spPr>
          <a:xfrm>
            <a:off x="858405" y="1460256"/>
            <a:ext cx="7427190" cy="3591169"/>
          </a:xfrm>
          <a:prstGeom prst="rect">
            <a:avLst/>
          </a:prstGeom>
        </p:spPr>
      </p:pic>
    </p:spTree>
    <p:extLst>
      <p:ext uri="{BB962C8B-B14F-4D97-AF65-F5344CB8AC3E}">
        <p14:creationId xmlns:p14="http://schemas.microsoft.com/office/powerpoint/2010/main" val="1699442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Calculation of Model Parameters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36</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Content Placeholder 7">
            <a:extLst>
              <a:ext uri="{FF2B5EF4-FFF2-40B4-BE49-F238E27FC236}">
                <a16:creationId xmlns:a16="http://schemas.microsoft.com/office/drawing/2014/main" id="{F3D89D1B-7AEE-4702-97BC-E3A7B8BAD227}"/>
              </a:ext>
            </a:extLst>
          </p:cNvPr>
          <p:cNvSpPr>
            <a:spLocks noGrp="1"/>
          </p:cNvSpPr>
          <p:nvPr>
            <p:ph idx="1"/>
          </p:nvPr>
        </p:nvSpPr>
        <p:spPr>
          <a:xfrm>
            <a:off x="457200" y="860157"/>
            <a:ext cx="8083658" cy="4854849"/>
          </a:xfrm>
        </p:spPr>
        <p:txBody>
          <a:bodyPr/>
          <a:lstStyle/>
          <a:p>
            <a:pPr marL="0" indent="0" algn="just">
              <a:buNone/>
            </a:pPr>
            <a:r>
              <a:rPr lang="en-US" sz="2000" dirty="0">
                <a:solidFill>
                  <a:schemeClr val="tx1"/>
                </a:solidFill>
                <a:latin typeface="Times New Roman" panose="02020603050405020304" pitchFamily="18" charset="0"/>
                <a:cs typeface="Times New Roman" panose="02020603050405020304" pitchFamily="18" charset="0"/>
              </a:rPr>
              <a:t>The parameters of the model are determined based on:</a:t>
            </a:r>
          </a:p>
          <a:p>
            <a:pPr marL="0" indent="0" algn="just">
              <a:buNone/>
            </a:pPr>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b="1" dirty="0">
                <a:solidFill>
                  <a:schemeClr val="tx1"/>
                </a:solidFill>
                <a:latin typeface="Times New Roman" panose="02020603050405020304" pitchFamily="18" charset="0"/>
                <a:cs typeface="Times New Roman" panose="02020603050405020304" pitchFamily="18" charset="0"/>
              </a:rPr>
              <a:t>Nameplate data: </a:t>
            </a:r>
            <a:r>
              <a:rPr lang="en-US" sz="2000" dirty="0">
                <a:solidFill>
                  <a:schemeClr val="tx1"/>
                </a:solidFill>
                <a:latin typeface="Times New Roman" panose="02020603050405020304" pitchFamily="18" charset="0"/>
                <a:cs typeface="Times New Roman" panose="02020603050405020304" pitchFamily="18" charset="0"/>
              </a:rPr>
              <a:t>Gives the rated voltages and power</a:t>
            </a:r>
          </a:p>
          <a:p>
            <a:pPr marL="0" indent="0" algn="just">
              <a:buNone/>
            </a:pPr>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b="1" dirty="0">
                <a:solidFill>
                  <a:schemeClr val="tx1"/>
                </a:solidFill>
                <a:latin typeface="Times New Roman" panose="02020603050405020304" pitchFamily="18" charset="0"/>
                <a:cs typeface="Times New Roman" panose="02020603050405020304" pitchFamily="18" charset="0"/>
              </a:rPr>
              <a:t>Open Circuit Test:</a:t>
            </a:r>
          </a:p>
          <a:p>
            <a:pPr marL="0" indent="0" algn="just">
              <a:buNone/>
            </a:pPr>
            <a:r>
              <a:rPr lang="en-US" sz="2000" dirty="0">
                <a:solidFill>
                  <a:schemeClr val="tx1"/>
                </a:solidFill>
                <a:latin typeface="Times New Roman" panose="02020603050405020304" pitchFamily="18" charset="0"/>
                <a:cs typeface="Times New Roman" panose="02020603050405020304" pitchFamily="18" charset="0"/>
              </a:rPr>
              <a:t>Rated voltage is applied to primary with secondary open; 	</a:t>
            </a:r>
          </a:p>
          <a:p>
            <a:pPr marL="0" indent="0" algn="just">
              <a:buNone/>
            </a:pPr>
            <a:r>
              <a:rPr lang="en-US" sz="2000" dirty="0">
                <a:solidFill>
                  <a:schemeClr val="tx1"/>
                </a:solidFill>
                <a:latin typeface="Times New Roman" panose="02020603050405020304" pitchFamily="18" charset="0"/>
                <a:cs typeface="Times New Roman" panose="02020603050405020304" pitchFamily="18" charset="0"/>
              </a:rPr>
              <a:t>Measure the primary current and losses (the test may 	also be done applying the rated voltage to the secondary, 	calculating the values, then referring the values back to the primary side).</a:t>
            </a:r>
          </a:p>
          <a:p>
            <a:pPr marL="0" indent="0" algn="just">
              <a:buNone/>
            </a:pPr>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b="1" dirty="0">
                <a:solidFill>
                  <a:schemeClr val="tx1"/>
                </a:solidFill>
                <a:latin typeface="Times New Roman" panose="02020603050405020304" pitchFamily="18" charset="0"/>
                <a:cs typeface="Times New Roman" panose="02020603050405020304" pitchFamily="18" charset="0"/>
              </a:rPr>
              <a:t>Short Circuit Test: </a:t>
            </a:r>
          </a:p>
          <a:p>
            <a:pPr marL="0" indent="0" algn="just">
              <a:buNone/>
            </a:pPr>
            <a:r>
              <a:rPr lang="en-US" sz="2000" dirty="0">
                <a:solidFill>
                  <a:schemeClr val="tx1"/>
                </a:solidFill>
                <a:latin typeface="Times New Roman" panose="02020603050405020304" pitchFamily="18" charset="0"/>
                <a:cs typeface="Times New Roman" panose="02020603050405020304" pitchFamily="18" charset="0"/>
              </a:rPr>
              <a:t>With secondary shorted, apply voltage to primary to get rated current to flow; Measure voltage and losses.</a:t>
            </a:r>
          </a:p>
          <a:p>
            <a:pPr marL="0" indent="0" algn="just">
              <a:buNone/>
            </a:pP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126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Open Circuit Test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37</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F0E3654-A1D1-456B-981D-AD2572B02B4D}"/>
                  </a:ext>
                </a:extLst>
              </p:cNvPr>
              <p:cNvSpPr txBox="1"/>
              <p:nvPr/>
            </p:nvSpPr>
            <p:spPr>
              <a:xfrm>
                <a:off x="457200" y="3384713"/>
                <a:ext cx="7835030" cy="267682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watt-meter shows the core loss. Therefore,</a:t>
                </a:r>
              </a:p>
              <a:p>
                <a:pPr/>
                <a14:m>
                  <m:oMathPara xmlns:m="http://schemas.openxmlformats.org/officeDocument/2006/math">
                    <m:oMathParaPr>
                      <m:jc m:val="centerGroup"/>
                    </m:oMathParaPr>
                    <m:oMath xmlns:m="http://schemas.openxmlformats.org/officeDocument/2006/math">
                      <m:sSub>
                        <m:sSubPr>
                          <m:ctrlPr>
                            <a:rPr lang="en-US" sz="2000" i="1" smtClean="0">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𝑐</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sSubSup>
                            <m:sSubSupPr>
                              <m:ctrlPr>
                                <a:rPr lang="en-US" sz="2000" i="1">
                                  <a:effectLst/>
                                  <a:latin typeface="Cambria Math" panose="020405030504060302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𝑜𝑐</m:t>
                              </m:r>
                            </m:sub>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bSup>
                        </m:num>
                        <m:den>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𝑜𝑐</m:t>
                              </m:r>
                            </m:sub>
                          </m:sSub>
                        </m:den>
                      </m:f>
                    </m:oMath>
                  </m:oMathPara>
                </a14:m>
                <a:endParaRPr lang="en-US" sz="2000" dirty="0">
                  <a:latin typeface="Times New Roman" panose="02020603050405020304" pitchFamily="18"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Moreover, the magnitude of the admittance of the branch is:</a:t>
                </a:r>
              </a:p>
              <a:p>
                <a:pPr algn="ct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000" i="1" smtClean="0">
                            <a:effectLst/>
                            <a:latin typeface="Cambria Math" panose="02040503050406030204" pitchFamily="18" charset="0"/>
                          </a:rPr>
                        </m:ctrlPr>
                      </m:dPr>
                      <m:e>
                        <m:f>
                          <m:fPr>
                            <m:ctrlPr>
                              <a:rPr lang="en-US" sz="2000" i="1">
                                <a:effectLst/>
                                <a:latin typeface="Cambria Math" panose="02040503050406030204" pitchFamily="18" charset="0"/>
                              </a:rPr>
                            </m:ctrlPr>
                          </m:fPr>
                          <m:num>
                            <m:r>
                              <a:rPr lang="en-US" sz="2000">
                                <a:effectLst/>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𝑐</m:t>
                                </m:r>
                              </m:sub>
                            </m:sSub>
                          </m:den>
                        </m:f>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r>
                              <a:rPr lang="en-US" sz="20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𝑗</m:t>
                            </m:r>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𝑚</m:t>
                                </m:r>
                              </m:sub>
                            </m:sSub>
                          </m:den>
                        </m:f>
                      </m:e>
                    </m:d>
                    <m:r>
                      <a:rPr lang="en-US" sz="20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effectLst/>
                            <a:latin typeface="Cambria Math" panose="02040503050406030204" pitchFamily="18" charset="0"/>
                          </a:rPr>
                        </m:ctrlPr>
                      </m:radPr>
                      <m:deg/>
                      <m:e>
                        <m:f>
                          <m:fPr>
                            <m:ctrlPr>
                              <a:rPr lang="en-US" sz="2000" i="1">
                                <a:effectLst/>
                                <a:latin typeface="Cambria Math" panose="02040503050406030204" pitchFamily="18" charset="0"/>
                              </a:rPr>
                            </m:ctrlPr>
                          </m:fPr>
                          <m:num>
                            <m:r>
                              <a:rPr lang="en-US" sz="2000">
                                <a:effectLst/>
                                <a:latin typeface="Cambria Math" panose="02040503050406030204" pitchFamily="18" charset="0"/>
                                <a:ea typeface="Calibri" panose="020F0502020204030204" pitchFamily="34" charset="0"/>
                                <a:cs typeface="Times New Roman" panose="02020603050405020304" pitchFamily="18" charset="0"/>
                              </a:rPr>
                              <m:t>1</m:t>
                            </m:r>
                          </m:num>
                          <m:den>
                            <m:sSubSup>
                              <m:sSubSupPr>
                                <m:ctrlPr>
                                  <a:rPr lang="en-US" sz="2000" i="1">
                                    <a:effectLst/>
                                    <a:latin typeface="Cambria Math" panose="020405030504060302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𝑐</m:t>
                                </m:r>
                              </m:sub>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bSup>
                          </m:den>
                        </m:f>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r>
                              <a:rPr lang="en-US" sz="2000">
                                <a:effectLst/>
                                <a:latin typeface="Cambria Math" panose="02040503050406030204" pitchFamily="18" charset="0"/>
                                <a:ea typeface="Calibri" panose="020F0502020204030204" pitchFamily="34" charset="0"/>
                                <a:cs typeface="Times New Roman" panose="02020603050405020304" pitchFamily="18" charset="0"/>
                              </a:rPr>
                              <m:t>1</m:t>
                            </m:r>
                          </m:num>
                          <m:den>
                            <m:sSubSup>
                              <m:sSubSupPr>
                                <m:ctrlPr>
                                  <a:rPr lang="en-US" sz="2000" i="1">
                                    <a:effectLst/>
                                    <a:latin typeface="Cambria Math" panose="020405030504060302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𝑚</m:t>
                                </m:r>
                              </m:sub>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bSup>
                          </m:den>
                        </m:f>
                      </m:e>
                    </m:rad>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0</m:t>
                            </m:r>
                          </m:sub>
                        </m:sSub>
                      </m:num>
                      <m:den>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𝑜𝑐</m:t>
                            </m:r>
                          </m:sub>
                        </m:sSub>
                      </m:den>
                    </m:f>
                    <m:r>
                      <a:rPr lang="en-US" sz="20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𝑚</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r>
                          <a:rPr lang="en-US" sz="200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000" i="1">
                                <a:effectLst/>
                                <a:latin typeface="Cambria Math" panose="02040503050406030204" pitchFamily="18" charset="0"/>
                              </a:rPr>
                            </m:ctrlPr>
                          </m:radPr>
                          <m:deg/>
                          <m:e>
                            <m:sSup>
                              <m:sSupPr>
                                <m:ctrlPr>
                                  <a:rPr lang="en-US" sz="2000" i="1">
                                    <a:effectLst/>
                                    <a:latin typeface="Cambria Math" panose="02040503050406030204" pitchFamily="18" charset="0"/>
                                  </a:rPr>
                                </m:ctrlPr>
                              </m:sSupPr>
                              <m:e>
                                <m:d>
                                  <m:dPr>
                                    <m:ctrlPr>
                                      <a:rPr lang="en-US" sz="2000" i="1">
                                        <a:effectLst/>
                                        <a:latin typeface="Cambria Math" panose="02040503050406030204" pitchFamily="18" charset="0"/>
                                      </a:rPr>
                                    </m:ctrlPr>
                                  </m:dPr>
                                  <m:e>
                                    <m:f>
                                      <m:fPr>
                                        <m:ctrlPr>
                                          <a:rPr lang="en-US" sz="2000" i="1">
                                            <a:effectLst/>
                                            <a:latin typeface="Cambria Math" panose="02040503050406030204" pitchFamily="18" charset="0"/>
                                          </a:rPr>
                                        </m:ctrlPr>
                                      </m:fPr>
                                      <m:num>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0</m:t>
                                            </m:r>
                                          </m:sub>
                                        </m:sSub>
                                      </m:num>
                                      <m:den>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𝑜𝑐</m:t>
                                            </m:r>
                                          </m:sub>
                                        </m:sSub>
                                      </m:den>
                                    </m:f>
                                  </m:e>
                                </m:d>
                              </m:e>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r>
                                  <a:rPr lang="en-US" sz="2000">
                                    <a:effectLst/>
                                    <a:latin typeface="Cambria Math" panose="02040503050406030204" pitchFamily="18" charset="0"/>
                                    <a:ea typeface="Calibri" panose="020F0502020204030204" pitchFamily="34" charset="0"/>
                                    <a:cs typeface="Times New Roman" panose="02020603050405020304" pitchFamily="18" charset="0"/>
                                  </a:rPr>
                                  <m:t>1</m:t>
                                </m:r>
                              </m:num>
                              <m:den>
                                <m:sSubSup>
                                  <m:sSubSupPr>
                                    <m:ctrlPr>
                                      <a:rPr lang="en-US" sz="2000" i="1">
                                        <a:effectLst/>
                                        <a:latin typeface="Cambria Math" panose="020405030504060302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𝑐</m:t>
                                    </m:r>
                                  </m:sub>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bSup>
                              </m:den>
                            </m:f>
                          </m:e>
                        </m:rad>
                      </m:den>
                    </m:f>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8F0E3654-A1D1-456B-981D-AD2572B02B4D}"/>
                  </a:ext>
                </a:extLst>
              </p:cNvPr>
              <p:cNvSpPr txBox="1">
                <a:spLocks noRot="1" noChangeAspect="1" noMove="1" noResize="1" noEditPoints="1" noAdjustHandles="1" noChangeArrowheads="1" noChangeShapeType="1" noTextEdit="1"/>
              </p:cNvSpPr>
              <p:nvPr/>
            </p:nvSpPr>
            <p:spPr>
              <a:xfrm>
                <a:off x="457200" y="3384713"/>
                <a:ext cx="7835030" cy="2676823"/>
              </a:xfrm>
              <a:prstGeom prst="rect">
                <a:avLst/>
              </a:prstGeom>
              <a:blipFill>
                <a:blip r:embed="rId2"/>
                <a:stretch>
                  <a:fillRect l="-778" t="-1139"/>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38C508C1-E31D-425F-A7B8-38A2412BF877}"/>
              </a:ext>
            </a:extLst>
          </p:cNvPr>
          <p:cNvPicPr>
            <a:picLocks noChangeAspect="1"/>
          </p:cNvPicPr>
          <p:nvPr/>
        </p:nvPicPr>
        <p:blipFill>
          <a:blip r:embed="rId3"/>
          <a:stretch>
            <a:fillRect/>
          </a:stretch>
        </p:blipFill>
        <p:spPr>
          <a:xfrm>
            <a:off x="1492842" y="698663"/>
            <a:ext cx="6429375" cy="2686050"/>
          </a:xfrm>
          <a:prstGeom prst="rect">
            <a:avLst/>
          </a:prstGeom>
        </p:spPr>
      </p:pic>
    </p:spTree>
    <p:extLst>
      <p:ext uri="{BB962C8B-B14F-4D97-AF65-F5344CB8AC3E}">
        <p14:creationId xmlns:p14="http://schemas.microsoft.com/office/powerpoint/2010/main" val="1402713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Short Circuit Test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38</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17F9A1-20E2-44EA-AF89-1F9FFD7D6962}"/>
                  </a:ext>
                </a:extLst>
              </p:cNvPr>
              <p:cNvSpPr txBox="1"/>
              <p:nvPr/>
            </p:nvSpPr>
            <p:spPr>
              <a:xfrm>
                <a:off x="467638" y="1070292"/>
                <a:ext cx="8219162" cy="2554545"/>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The short circuit test is conducted to determine the parameters of the windings: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𝑒</m:t>
                        </m:r>
                      </m:sub>
                    </m:sSub>
                  </m:oMath>
                </a14:m>
                <a:r>
                  <a:rPr lang="en-US" sz="20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i="1">
                            <a:latin typeface="Cambria Math" panose="02040503050406030204" pitchFamily="18" charset="0"/>
                          </a:rPr>
                          <m:t>𝑒</m:t>
                        </m:r>
                      </m:sub>
                    </m:sSub>
                  </m:oMath>
                </a14:m>
                <a:r>
                  <a:rPr lang="en-US" sz="2000" dirty="0">
                    <a:latin typeface="Times New Roman" panose="02020603050405020304" pitchFamily="18" charset="0"/>
                    <a:cs typeface="Times New Roman" panose="02020603050405020304" pitchFamily="18" charset="0"/>
                  </a:rPr>
                  <a:t>. In this test, usually the low-voltage side is short-circuited, and a reduced voltage is applied to the high-voltage side such that the rated current flows. Then, the current, voltage, and power at the high-voltage side are measured by using a voltmeter, an ammeter, and a watt-meter. In such a case, the magnetizing branch can be neglected since the magnetizing current is negligible compared to the rated current. Therefore, the transformer equivalent circuit is as shown below.</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717F9A1-20E2-44EA-AF89-1F9FFD7D6962}"/>
                  </a:ext>
                </a:extLst>
              </p:cNvPr>
              <p:cNvSpPr txBox="1">
                <a:spLocks noRot="1" noChangeAspect="1" noMove="1" noResize="1" noEditPoints="1" noAdjustHandles="1" noChangeArrowheads="1" noChangeShapeType="1" noTextEdit="1"/>
              </p:cNvSpPr>
              <p:nvPr/>
            </p:nvSpPr>
            <p:spPr>
              <a:xfrm>
                <a:off x="467638" y="1070292"/>
                <a:ext cx="8219162" cy="2554545"/>
              </a:xfrm>
              <a:prstGeom prst="rect">
                <a:avLst/>
              </a:prstGeom>
              <a:blipFill>
                <a:blip r:embed="rId2"/>
                <a:stretch>
                  <a:fillRect l="-816" t="-1432" r="-742" b="-334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E83893AE-98FC-4332-A9E3-24C151B96AE0}"/>
              </a:ext>
            </a:extLst>
          </p:cNvPr>
          <p:cNvPicPr>
            <a:picLocks noChangeAspect="1"/>
          </p:cNvPicPr>
          <p:nvPr/>
        </p:nvPicPr>
        <p:blipFill>
          <a:blip r:embed="rId3"/>
          <a:stretch>
            <a:fillRect/>
          </a:stretch>
        </p:blipFill>
        <p:spPr>
          <a:xfrm>
            <a:off x="1383466" y="3525585"/>
            <a:ext cx="6543917" cy="2554545"/>
          </a:xfrm>
          <a:prstGeom prst="rect">
            <a:avLst/>
          </a:prstGeom>
        </p:spPr>
      </p:pic>
    </p:spTree>
    <p:extLst>
      <p:ext uri="{BB962C8B-B14F-4D97-AF65-F5344CB8AC3E}">
        <p14:creationId xmlns:p14="http://schemas.microsoft.com/office/powerpoint/2010/main" val="1231639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39</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12" name="Picture 11">
            <a:extLst>
              <a:ext uri="{FF2B5EF4-FFF2-40B4-BE49-F238E27FC236}">
                <a16:creationId xmlns:a16="http://schemas.microsoft.com/office/drawing/2014/main" id="{E83893AE-98FC-4332-A9E3-24C151B96AE0}"/>
              </a:ext>
            </a:extLst>
          </p:cNvPr>
          <p:cNvPicPr>
            <a:picLocks noChangeAspect="1"/>
          </p:cNvPicPr>
          <p:nvPr/>
        </p:nvPicPr>
        <p:blipFill>
          <a:blip r:embed="rId2"/>
          <a:stretch>
            <a:fillRect/>
          </a:stretch>
        </p:blipFill>
        <p:spPr>
          <a:xfrm>
            <a:off x="1408518" y="777869"/>
            <a:ext cx="6543917" cy="2554545"/>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CA245D9-7E1B-4425-8422-14B84D2B69A4}"/>
                  </a:ext>
                </a:extLst>
              </p:cNvPr>
              <p:cNvSpPr txBox="1"/>
              <p:nvPr/>
            </p:nvSpPr>
            <p:spPr>
              <a:xfrm>
                <a:off x="595440" y="3071317"/>
                <a:ext cx="7807178" cy="3034357"/>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watt-meter shows the winding loss. Thus,</a:t>
                </a:r>
              </a:p>
              <a:p>
                <a:pPr algn="ctr"/>
                <a14:m>
                  <m:oMath xmlns:m="http://schemas.openxmlformats.org/officeDocument/2006/math">
                    <m:sSub>
                      <m:sSubPr>
                        <m:ctrlPr>
                          <a:rPr lang="en-US" sz="2000" i="1" smtClean="0">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𝑠𝑐</m:t>
                            </m:r>
                          </m:sub>
                        </m:sSub>
                      </m:num>
                      <m:den>
                        <m:sSubSup>
                          <m:sSubSupPr>
                            <m:ctrlPr>
                              <a:rPr lang="en-US" sz="2000" i="1">
                                <a:effectLst/>
                                <a:latin typeface="Cambria Math" panose="020405030504060302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𝑠𝑐</m:t>
                            </m:r>
                          </m:sub>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bSup>
                      </m:den>
                    </m:f>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magnitude of the winding impedance is: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2000" i="1" smtClean="0">
                              <a:effectLst/>
                              <a:latin typeface="Cambria Math" panose="02040503050406030204" pitchFamily="18" charset="0"/>
                            </a:rPr>
                          </m:ctrlPr>
                        </m:dPr>
                        <m:e>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𝑗</m:t>
                          </m:r>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Sub>
                        </m:e>
                      </m:d>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𝑠𝑐</m:t>
                              </m:r>
                            </m:sub>
                          </m:sSub>
                        </m:num>
                        <m:den>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𝑠𝑐</m:t>
                              </m:r>
                            </m:sub>
                          </m:sSub>
                        </m:den>
                      </m:f>
                    </m:oMath>
                  </m:oMathPara>
                </a14:m>
                <a:endParaRPr lang="en-US" sz="2000" dirty="0">
                  <a:latin typeface="Times New Roman" panose="02020603050405020304" pitchFamily="18"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Therefore, </a:t>
                </a:r>
              </a:p>
              <a:p>
                <a:pPr/>
                <a14:m>
                  <m:oMathPara xmlns:m="http://schemas.openxmlformats.org/officeDocument/2006/math">
                    <m:oMathParaPr>
                      <m:jc m:val="centerGroup"/>
                    </m:oMathParaPr>
                    <m:oMath xmlns:m="http://schemas.openxmlformats.org/officeDocument/2006/math">
                      <m:sSub>
                        <m:sSubPr>
                          <m:ctrlPr>
                            <a:rPr lang="en-US" sz="2000" i="1" smtClean="0">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effectLst/>
                              <a:latin typeface="Cambria Math" panose="02040503050406030204" pitchFamily="18" charset="0"/>
                            </a:rPr>
                          </m:ctrlPr>
                        </m:radPr>
                        <m:deg/>
                        <m:e>
                          <m:sSup>
                            <m:sSupPr>
                              <m:ctrlPr>
                                <a:rPr lang="en-US" sz="2000" i="1">
                                  <a:effectLst/>
                                  <a:latin typeface="Cambria Math" panose="02040503050406030204" pitchFamily="18" charset="0"/>
                                </a:rPr>
                              </m:ctrlPr>
                            </m:sSupPr>
                            <m:e>
                              <m:d>
                                <m:dPr>
                                  <m:ctrlPr>
                                    <a:rPr lang="en-US" sz="2000" i="1">
                                      <a:effectLst/>
                                      <a:latin typeface="Cambria Math" panose="02040503050406030204" pitchFamily="18" charset="0"/>
                                    </a:rPr>
                                  </m:ctrlPr>
                                </m:dPr>
                                <m:e>
                                  <m:f>
                                    <m:fPr>
                                      <m:ctrlPr>
                                        <a:rPr lang="en-US" sz="2000" i="1">
                                          <a:effectLst/>
                                          <a:latin typeface="Cambria Math" panose="02040503050406030204" pitchFamily="18" charset="0"/>
                                        </a:rPr>
                                      </m:ctrlPr>
                                    </m:fPr>
                                    <m:num>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𝑠𝑐</m:t>
                                          </m:r>
                                        </m:sub>
                                      </m:sSub>
                                    </m:num>
                                    <m:den>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𝑠𝑐</m:t>
                                          </m:r>
                                        </m:sub>
                                      </m:sSub>
                                    </m:den>
                                  </m:f>
                                </m:e>
                              </m:d>
                            </m:e>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000" i="1">
                                  <a:effectLst/>
                                  <a:latin typeface="Cambria Math" panose="020405030504060302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bSup>
                        </m:e>
                      </m:rad>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CA245D9-7E1B-4425-8422-14B84D2B69A4}"/>
                  </a:ext>
                </a:extLst>
              </p:cNvPr>
              <p:cNvSpPr txBox="1">
                <a:spLocks noRot="1" noChangeAspect="1" noMove="1" noResize="1" noEditPoints="1" noAdjustHandles="1" noChangeArrowheads="1" noChangeShapeType="1" noTextEdit="1"/>
              </p:cNvSpPr>
              <p:nvPr/>
            </p:nvSpPr>
            <p:spPr>
              <a:xfrm>
                <a:off x="595440" y="3071317"/>
                <a:ext cx="7807178" cy="3034357"/>
              </a:xfrm>
              <a:prstGeom prst="rect">
                <a:avLst/>
              </a:prstGeom>
              <a:blipFill>
                <a:blip r:embed="rId3"/>
                <a:stretch>
                  <a:fillRect l="-859" t="-1205"/>
                </a:stretch>
              </a:blipFill>
            </p:spPr>
            <p:txBody>
              <a:bodyPr/>
              <a:lstStyle/>
              <a:p>
                <a:r>
                  <a:rPr lang="en-US">
                    <a:noFill/>
                  </a:rPr>
                  <a:t> </a:t>
                </a:r>
              </a:p>
            </p:txBody>
          </p:sp>
        </mc:Fallback>
      </mc:AlternateContent>
    </p:spTree>
    <p:extLst>
      <p:ext uri="{BB962C8B-B14F-4D97-AF65-F5344CB8AC3E}">
        <p14:creationId xmlns:p14="http://schemas.microsoft.com/office/powerpoint/2010/main" val="221352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Magnetic Flux Density</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9487ABB-06B1-41FF-9423-5A854479C5A7}"/>
                  </a:ext>
                </a:extLst>
              </p:cNvPr>
              <p:cNvSpPr txBox="1"/>
              <p:nvPr/>
            </p:nvSpPr>
            <p:spPr>
              <a:xfrm>
                <a:off x="457200" y="1276986"/>
                <a:ext cx="8083658" cy="646331"/>
              </a:xfrm>
              <a:prstGeom prst="rect">
                <a:avLst/>
              </a:prstGeom>
              <a:noFill/>
            </p:spPr>
            <p:txBody>
              <a:bodyPr wrap="square">
                <a:spAutoFit/>
              </a:bodyPr>
              <a:lstStyle/>
              <a:p>
                <a:pPr marL="0" marR="0" algn="just">
                  <a:spcBef>
                    <a:spcPts val="0"/>
                  </a:spcBef>
                  <a:spcAft>
                    <a:spcPts val="120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Magnetic fields are usually measured in terms of flux density, </a:t>
                </a:r>
                <a14:m>
                  <m:oMath xmlns:m="http://schemas.openxmlformats.org/officeDocument/2006/math">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𝐁</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whose unit is Tesla </a:t>
                </a:r>
                <a14:m>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T</m:t>
                    </m:r>
                    <m: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or Gauss </a:t>
                </a:r>
                <a14:m>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t>
                    </m:r>
                    <m: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1 </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=10,000 </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10" name="TextBox 9">
                <a:extLst>
                  <a:ext uri="{FF2B5EF4-FFF2-40B4-BE49-F238E27FC236}">
                    <a16:creationId xmlns:a16="http://schemas.microsoft.com/office/drawing/2014/main" id="{99487ABB-06B1-41FF-9423-5A854479C5A7}"/>
                  </a:ext>
                </a:extLst>
              </p:cNvPr>
              <p:cNvSpPr txBox="1">
                <a:spLocks noRot="1" noChangeAspect="1" noMove="1" noResize="1" noEditPoints="1" noAdjustHandles="1" noChangeArrowheads="1" noChangeShapeType="1" noTextEdit="1"/>
              </p:cNvSpPr>
              <p:nvPr/>
            </p:nvSpPr>
            <p:spPr>
              <a:xfrm>
                <a:off x="457200" y="1276986"/>
                <a:ext cx="8083658" cy="646331"/>
              </a:xfrm>
              <a:prstGeom prst="rect">
                <a:avLst/>
              </a:prstGeom>
              <a:blipFill>
                <a:blip r:embed="rId2"/>
                <a:stretch>
                  <a:fillRect l="-603" t="-4673" r="-603" b="-130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CBFD287-D867-428C-8760-B27949042665}"/>
                  </a:ext>
                </a:extLst>
              </p:cNvPr>
              <p:cNvSpPr txBox="1"/>
              <p:nvPr/>
            </p:nvSpPr>
            <p:spPr>
              <a:xfrm>
                <a:off x="457200" y="2206353"/>
                <a:ext cx="8083658" cy="3508653"/>
              </a:xfrm>
              <a:prstGeom prst="rect">
                <a:avLst/>
              </a:prstGeom>
              <a:noFill/>
            </p:spPr>
            <p:txBody>
              <a:bodyPr wrap="square">
                <a:spAutoFit/>
              </a:bodyPr>
              <a:lstStyle/>
              <a:p>
                <a:pPr marL="0" marR="0">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a linear magnetic material:</a:t>
                </a:r>
              </a:p>
              <a:p>
                <a:pPr marL="0" marR="0">
                  <a:spcBef>
                    <a:spcPts val="0"/>
                  </a:spcBef>
                  <a:spcAft>
                    <a:spcPts val="1200"/>
                  </a:spcAft>
                </a:pP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r>
                      <a:rPr lang="en-US" sz="1800" b="1" i="1">
                        <a:effectLst/>
                        <a:latin typeface="Cambria Math" panose="02040503050406030204" pitchFamily="18" charset="0"/>
                        <a:ea typeface="Calibri" panose="020F0502020204030204" pitchFamily="34" charset="0"/>
                        <a:cs typeface="Times New Roman" panose="02020603050405020304" pitchFamily="18" charset="0"/>
                      </a:rPr>
                      <m:t>𝐁</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𝜇</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𝐇</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where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𝜇</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the called the permeability.</a:t>
                </a:r>
              </a:p>
              <a:p>
                <a:pPr marL="0" marR="0">
                  <a:spcBef>
                    <a:spcPts val="0"/>
                  </a:spcBef>
                  <a:spcAft>
                    <a:spcPts val="1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𝜇</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sub>
                    </m:sSub>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1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permeability of free space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=4</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𝜋</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7</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H</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1200"/>
                  </a:spcAft>
                </a:pP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relative permeability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 air </a:t>
                </a:r>
              </a:p>
            </p:txBody>
          </p:sp>
        </mc:Choice>
        <mc:Fallback xmlns="">
          <p:sp>
            <p:nvSpPr>
              <p:cNvPr id="12" name="TextBox 11">
                <a:extLst>
                  <a:ext uri="{FF2B5EF4-FFF2-40B4-BE49-F238E27FC236}">
                    <a16:creationId xmlns:a16="http://schemas.microsoft.com/office/drawing/2014/main" id="{8CBFD287-D867-428C-8760-B27949042665}"/>
                  </a:ext>
                </a:extLst>
              </p:cNvPr>
              <p:cNvSpPr txBox="1">
                <a:spLocks noRot="1" noChangeAspect="1" noMove="1" noResize="1" noEditPoints="1" noAdjustHandles="1" noChangeArrowheads="1" noChangeShapeType="1" noTextEdit="1"/>
              </p:cNvSpPr>
              <p:nvPr/>
            </p:nvSpPr>
            <p:spPr>
              <a:xfrm>
                <a:off x="457200" y="2206353"/>
                <a:ext cx="8083658" cy="3508653"/>
              </a:xfrm>
              <a:prstGeom prst="rect">
                <a:avLst/>
              </a:prstGeom>
              <a:blipFill>
                <a:blip r:embed="rId3"/>
                <a:stretch>
                  <a:fillRect l="-603" t="-1042" b="-1736"/>
                </a:stretch>
              </a:blipFill>
            </p:spPr>
            <p:txBody>
              <a:bodyPr/>
              <a:lstStyle/>
              <a:p>
                <a:r>
                  <a:rPr lang="en-US">
                    <a:noFill/>
                  </a:rPr>
                  <a:t> </a:t>
                </a:r>
              </a:p>
            </p:txBody>
          </p:sp>
        </mc:Fallback>
      </mc:AlternateContent>
    </p:spTree>
    <p:extLst>
      <p:ext uri="{BB962C8B-B14F-4D97-AF65-F5344CB8AC3E}">
        <p14:creationId xmlns:p14="http://schemas.microsoft.com/office/powerpoint/2010/main" val="2770435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40</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10" name="TextBox 9">
            <a:extLst>
              <a:ext uri="{FF2B5EF4-FFF2-40B4-BE49-F238E27FC236}">
                <a16:creationId xmlns:a16="http://schemas.microsoft.com/office/drawing/2014/main" id="{B88B6AE8-7C77-4971-827F-2F4661A2A34E}"/>
              </a:ext>
            </a:extLst>
          </p:cNvPr>
          <p:cNvSpPr txBox="1"/>
          <p:nvPr/>
        </p:nvSpPr>
        <p:spPr>
          <a:xfrm>
            <a:off x="457200" y="1012556"/>
            <a:ext cx="8083658" cy="1631216"/>
          </a:xfrm>
          <a:prstGeom prst="rect">
            <a:avLst/>
          </a:prstGeom>
          <a:noFill/>
        </p:spPr>
        <p:txBody>
          <a:bodyPr wrap="square">
            <a:spAutoFit/>
          </a:bodyPr>
          <a:lstStyle/>
          <a:p>
            <a:pPr algn="just"/>
            <a:r>
              <a:rPr lang="en-US" sz="2000" dirty="0">
                <a:latin typeface="Times New Roman" panose="02020603050405020304" pitchFamily="18" charset="0"/>
                <a:cs typeface="Times New Roman" panose="02020603050405020304" pitchFamily="18" charset="0"/>
              </a:rPr>
              <a:t>It must be noted that the values obtained in the short circuit test are at the high-voltage side, while the parameters obtained in the open circuit test are at the low-voltage side. Therefore, to obtain the final equivalent model, all parameters must be transformed to either the low-voltage or the high-voltage side.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188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36071" cy="707756"/>
          </a:xfrm>
        </p:spPr>
        <p:txBody>
          <a:bodyPr/>
          <a:lstStyle/>
          <a:p>
            <a:r>
              <a:rPr lang="en-US" sz="3400" dirty="0"/>
              <a:t>Transformer Parameters Calculation Example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41</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88B6AE8-7C77-4971-827F-2F4661A2A34E}"/>
                  </a:ext>
                </a:extLst>
              </p:cNvPr>
              <p:cNvSpPr txBox="1"/>
              <p:nvPr/>
            </p:nvSpPr>
            <p:spPr>
              <a:xfrm>
                <a:off x="457200" y="1012556"/>
                <a:ext cx="8083658" cy="1323439"/>
              </a:xfrm>
              <a:prstGeom prst="rect">
                <a:avLst/>
              </a:prstGeom>
              <a:noFill/>
            </p:spPr>
            <p:txBody>
              <a:bodyPr wrap="square">
                <a:spAutoFit/>
              </a:bodyPr>
              <a:lstStyle/>
              <a:p>
                <a:pPr marL="0" marR="0" algn="just">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These data were obtained when open-circuit and short circuit tests were conducted on a single-phase transformer with the power rating of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50</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kVA</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with the rated frequency of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60 </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Hz</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rated voltages of the high-voltage and low-voltage sides are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2400 </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V</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240 </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V</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respectively.</a:t>
                </a:r>
              </a:p>
            </p:txBody>
          </p:sp>
        </mc:Choice>
        <mc:Fallback xmlns="">
          <p:sp>
            <p:nvSpPr>
              <p:cNvPr id="10" name="TextBox 9">
                <a:extLst>
                  <a:ext uri="{FF2B5EF4-FFF2-40B4-BE49-F238E27FC236}">
                    <a16:creationId xmlns:a16="http://schemas.microsoft.com/office/drawing/2014/main" id="{B88B6AE8-7C77-4971-827F-2F4661A2A34E}"/>
                  </a:ext>
                </a:extLst>
              </p:cNvPr>
              <p:cNvSpPr txBox="1">
                <a:spLocks noRot="1" noChangeAspect="1" noMove="1" noResize="1" noEditPoints="1" noAdjustHandles="1" noChangeArrowheads="1" noChangeShapeType="1" noTextEdit="1"/>
              </p:cNvSpPr>
              <p:nvPr/>
            </p:nvSpPr>
            <p:spPr>
              <a:xfrm>
                <a:off x="457200" y="1012556"/>
                <a:ext cx="8083658" cy="1323439"/>
              </a:xfrm>
              <a:prstGeom prst="rect">
                <a:avLst/>
              </a:prstGeom>
              <a:blipFill>
                <a:blip r:embed="rId2"/>
                <a:stretch>
                  <a:fillRect l="-754" t="-2304" r="-754" b="-7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7B48ED2-C12E-44BB-A7EB-FD87843372BD}"/>
                  </a:ext>
                </a:extLst>
              </p:cNvPr>
              <p:cNvGraphicFramePr>
                <a:graphicFrameLocks noGrp="1"/>
              </p:cNvGraphicFramePr>
              <p:nvPr/>
            </p:nvGraphicFramePr>
            <p:xfrm>
              <a:off x="594986" y="2618985"/>
              <a:ext cx="7863212" cy="1584605"/>
            </p:xfrm>
            <a:graphic>
              <a:graphicData uri="http://schemas.openxmlformats.org/drawingml/2006/table">
                <a:tbl>
                  <a:tblPr/>
                  <a:tblGrid>
                    <a:gridCol w="1965803">
                      <a:extLst>
                        <a:ext uri="{9D8B030D-6E8A-4147-A177-3AD203B41FA5}">
                          <a16:colId xmlns:a16="http://schemas.microsoft.com/office/drawing/2014/main" val="2301708708"/>
                        </a:ext>
                      </a:extLst>
                    </a:gridCol>
                    <a:gridCol w="1965803">
                      <a:extLst>
                        <a:ext uri="{9D8B030D-6E8A-4147-A177-3AD203B41FA5}">
                          <a16:colId xmlns:a16="http://schemas.microsoft.com/office/drawing/2014/main" val="3984132910"/>
                        </a:ext>
                      </a:extLst>
                    </a:gridCol>
                    <a:gridCol w="1965803">
                      <a:extLst>
                        <a:ext uri="{9D8B030D-6E8A-4147-A177-3AD203B41FA5}">
                          <a16:colId xmlns:a16="http://schemas.microsoft.com/office/drawing/2014/main" val="2342387127"/>
                        </a:ext>
                      </a:extLst>
                    </a:gridCol>
                    <a:gridCol w="1965803">
                      <a:extLst>
                        <a:ext uri="{9D8B030D-6E8A-4147-A177-3AD203B41FA5}">
                          <a16:colId xmlns:a16="http://schemas.microsoft.com/office/drawing/2014/main" val="3782290087"/>
                        </a:ext>
                      </a:extLst>
                    </a:gridCol>
                  </a:tblGrid>
                  <a:tr h="406045">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101600" marR="101600" marT="50800" marB="5080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Voltage (V)</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Current (A)</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Power (W)</a:t>
                          </a:r>
                        </a:p>
                      </a:txBody>
                      <a:tcPr marL="101600" marR="101600" marT="50800" marB="5080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638515"/>
                      </a:ext>
                    </a:extLst>
                  </a:tr>
                  <a:tr h="527857">
                    <a:tc>
                      <a:txBody>
                        <a:bodyPr/>
                        <a:lstStyle/>
                        <a:p>
                          <a:pPr marL="0" marR="0" algn="ctr">
                            <a:lnSpc>
                              <a:spcPct val="1000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HV Winding Open Circuit</a:t>
                          </a:r>
                        </a:p>
                      </a:txBody>
                      <a:tcPr marL="101600" marR="101600" marT="50800" marB="508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240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ea typeface="Calibri" panose="020F0502020204030204" pitchFamily="34" charset="0"/>
                                    <a:cs typeface="Times New Roman" panose="02020603050405020304" pitchFamily="18" charset="0"/>
                                  </a:rPr>
                                  <m:t>4.85</m:t>
                                </m:r>
                              </m:oMath>
                            </m:oMathPara>
                          </a14:m>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180</a:t>
                          </a:r>
                        </a:p>
                      </a:txBody>
                      <a:tcPr marL="101600" marR="101600" marT="50800" marB="5080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420629"/>
                      </a:ext>
                    </a:extLst>
                  </a:tr>
                  <a:tr h="527857">
                    <a:tc>
                      <a:txBody>
                        <a:bodyPr/>
                        <a:lstStyle/>
                        <a:p>
                          <a:pPr marL="0" marR="0" algn="ctr">
                            <a:lnSpc>
                              <a:spcPct val="1000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LV Winding Short Circuit</a:t>
                          </a:r>
                        </a:p>
                      </a:txBody>
                      <a:tcPr marL="101600" marR="101600" marT="50800" marB="508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200"/>
                            </a:lnSpc>
                            <a:spcBef>
                              <a:spcPts val="0"/>
                            </a:spcBef>
                            <a:spcAft>
                              <a:spcPts val="60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ea typeface="Calibri" panose="020F0502020204030204" pitchFamily="34" charset="0"/>
                                    <a:cs typeface="Times New Roman" panose="02020603050405020304" pitchFamily="18" charset="0"/>
                                  </a:rPr>
                                  <m:t>20.8</m:t>
                                </m:r>
                              </m:oMath>
                            </m:oMathPara>
                          </a14:m>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600</a:t>
                          </a:r>
                        </a:p>
                      </a:txBody>
                      <a:tcPr marL="101600" marR="101600" marT="50800" marB="5080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99568953"/>
                      </a:ext>
                    </a:extLst>
                  </a:tr>
                </a:tbl>
              </a:graphicData>
            </a:graphic>
          </p:graphicFrame>
        </mc:Choice>
        <mc:Fallback xmlns="">
          <p:graphicFrame>
            <p:nvGraphicFramePr>
              <p:cNvPr id="4" name="Table 3">
                <a:extLst>
                  <a:ext uri="{FF2B5EF4-FFF2-40B4-BE49-F238E27FC236}">
                    <a16:creationId xmlns:a16="http://schemas.microsoft.com/office/drawing/2014/main" id="{97B48ED2-C12E-44BB-A7EB-FD87843372BD}"/>
                  </a:ext>
                </a:extLst>
              </p:cNvPr>
              <p:cNvGraphicFramePr>
                <a:graphicFrameLocks noGrp="1"/>
              </p:cNvGraphicFramePr>
              <p:nvPr>
                <p:extLst>
                  <p:ext uri="{D42A27DB-BD31-4B8C-83A1-F6EECF244321}">
                    <p14:modId xmlns:p14="http://schemas.microsoft.com/office/powerpoint/2010/main" val="3066364127"/>
                  </p:ext>
                </p:extLst>
              </p:nvPr>
            </p:nvGraphicFramePr>
            <p:xfrm>
              <a:off x="594986" y="2618985"/>
              <a:ext cx="7863212" cy="1584605"/>
            </p:xfrm>
            <a:graphic>
              <a:graphicData uri="http://schemas.openxmlformats.org/drawingml/2006/table">
                <a:tbl>
                  <a:tblPr/>
                  <a:tblGrid>
                    <a:gridCol w="1965803">
                      <a:extLst>
                        <a:ext uri="{9D8B030D-6E8A-4147-A177-3AD203B41FA5}">
                          <a16:colId xmlns:a16="http://schemas.microsoft.com/office/drawing/2014/main" val="2301708708"/>
                        </a:ext>
                      </a:extLst>
                    </a:gridCol>
                    <a:gridCol w="1965803">
                      <a:extLst>
                        <a:ext uri="{9D8B030D-6E8A-4147-A177-3AD203B41FA5}">
                          <a16:colId xmlns:a16="http://schemas.microsoft.com/office/drawing/2014/main" val="3984132910"/>
                        </a:ext>
                      </a:extLst>
                    </a:gridCol>
                    <a:gridCol w="1965803">
                      <a:extLst>
                        <a:ext uri="{9D8B030D-6E8A-4147-A177-3AD203B41FA5}">
                          <a16:colId xmlns:a16="http://schemas.microsoft.com/office/drawing/2014/main" val="2342387127"/>
                        </a:ext>
                      </a:extLst>
                    </a:gridCol>
                    <a:gridCol w="1965803">
                      <a:extLst>
                        <a:ext uri="{9D8B030D-6E8A-4147-A177-3AD203B41FA5}">
                          <a16:colId xmlns:a16="http://schemas.microsoft.com/office/drawing/2014/main" val="3782290087"/>
                        </a:ext>
                      </a:extLst>
                    </a:gridCol>
                  </a:tblGrid>
                  <a:tr h="406045">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101600" marR="101600" marT="50800" marB="5080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Voltage (V)</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Current (A)</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Power (W)</a:t>
                          </a:r>
                        </a:p>
                      </a:txBody>
                      <a:tcPr marL="101600" marR="101600" marT="50800" marB="5080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638515"/>
                      </a:ext>
                    </a:extLst>
                  </a:tr>
                  <a:tr h="589280">
                    <a:tc>
                      <a:txBody>
                        <a:bodyPr/>
                        <a:lstStyle/>
                        <a:p>
                          <a:pPr marL="0" marR="0" algn="ctr">
                            <a:lnSpc>
                              <a:spcPct val="1000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HV Winding Open Circuit</a:t>
                          </a:r>
                        </a:p>
                      </a:txBody>
                      <a:tcPr marL="101600" marR="101600" marT="50800" marB="508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240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00621" t="-72165" r="-100621" b="-112371"/>
                          </a:stretch>
                        </a:blipFill>
                      </a:tcPr>
                    </a:tc>
                    <a:tc>
                      <a:txBody>
                        <a:bodyPr/>
                        <a:lstStyle/>
                        <a:p>
                          <a:pPr marL="0" marR="0" algn="ctr">
                            <a:lnSpc>
                              <a:spcPts val="12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180</a:t>
                          </a:r>
                        </a:p>
                      </a:txBody>
                      <a:tcPr marL="101600" marR="101600" marT="50800" marB="5080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420629"/>
                      </a:ext>
                    </a:extLst>
                  </a:tr>
                  <a:tr h="589280">
                    <a:tc>
                      <a:txBody>
                        <a:bodyPr/>
                        <a:lstStyle/>
                        <a:p>
                          <a:pPr marL="0" marR="0" algn="ctr">
                            <a:lnSpc>
                              <a:spcPct val="1000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LV Winding Short Circuit</a:t>
                          </a:r>
                        </a:p>
                      </a:txBody>
                      <a:tcPr marL="101600" marR="101600" marT="50800" marB="508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a:blip r:embed="rId3"/>
                          <a:stretch>
                            <a:fillRect l="-200621" t="-172165" r="-100621" b="-12371"/>
                          </a:stretch>
                        </a:blipFill>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600</a:t>
                          </a:r>
                        </a:p>
                      </a:txBody>
                      <a:tcPr marL="101600" marR="101600" marT="50800" marB="5080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99568953"/>
                      </a:ext>
                    </a:extLst>
                  </a:tr>
                </a:tbl>
              </a:graphicData>
            </a:graphic>
          </p:graphicFrame>
        </mc:Fallback>
      </mc:AlternateContent>
      <p:sp>
        <p:nvSpPr>
          <p:cNvPr id="9" name="TextBox 8">
            <a:extLst>
              <a:ext uri="{FF2B5EF4-FFF2-40B4-BE49-F238E27FC236}">
                <a16:creationId xmlns:a16="http://schemas.microsoft.com/office/drawing/2014/main" id="{A7F6D8A1-5B08-492D-8363-CE45F341896A}"/>
              </a:ext>
            </a:extLst>
          </p:cNvPr>
          <p:cNvSpPr txBox="1"/>
          <p:nvPr/>
        </p:nvSpPr>
        <p:spPr>
          <a:xfrm>
            <a:off x="594986" y="4363734"/>
            <a:ext cx="7863213" cy="707886"/>
          </a:xfrm>
          <a:prstGeom prst="rect">
            <a:avLst/>
          </a:prstGeom>
          <a:noFill/>
        </p:spPr>
        <p:txBody>
          <a:bodyPr wrap="square">
            <a:spAutoFit/>
          </a:bodyPr>
          <a:lstStyle/>
          <a:p>
            <a:pPr marL="0" marR="0" algn="just">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Calculate the equivalent circuit of the transformer referred to the low voltage side.</a:t>
            </a:r>
          </a:p>
        </p:txBody>
      </p:sp>
    </p:spTree>
    <p:extLst>
      <p:ext uri="{BB962C8B-B14F-4D97-AF65-F5344CB8AC3E}">
        <p14:creationId xmlns:p14="http://schemas.microsoft.com/office/powerpoint/2010/main" val="2958413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36071" cy="707756"/>
          </a:xfrm>
        </p:spPr>
        <p:txBody>
          <a:bodyPr/>
          <a:lstStyle/>
          <a:p>
            <a:r>
              <a:rPr lang="en-US" sz="3400" dirty="0"/>
              <a:t>Solution: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7B48ED2-C12E-44BB-A7EB-FD87843372BD}"/>
                  </a:ext>
                </a:extLst>
              </p:cNvPr>
              <p:cNvGraphicFramePr>
                <a:graphicFrameLocks noGrp="1"/>
              </p:cNvGraphicFramePr>
              <p:nvPr/>
            </p:nvGraphicFramePr>
            <p:xfrm>
              <a:off x="594986" y="860156"/>
              <a:ext cx="7863212" cy="1584605"/>
            </p:xfrm>
            <a:graphic>
              <a:graphicData uri="http://schemas.openxmlformats.org/drawingml/2006/table">
                <a:tbl>
                  <a:tblPr/>
                  <a:tblGrid>
                    <a:gridCol w="1965803">
                      <a:extLst>
                        <a:ext uri="{9D8B030D-6E8A-4147-A177-3AD203B41FA5}">
                          <a16:colId xmlns:a16="http://schemas.microsoft.com/office/drawing/2014/main" val="2301708708"/>
                        </a:ext>
                      </a:extLst>
                    </a:gridCol>
                    <a:gridCol w="1965803">
                      <a:extLst>
                        <a:ext uri="{9D8B030D-6E8A-4147-A177-3AD203B41FA5}">
                          <a16:colId xmlns:a16="http://schemas.microsoft.com/office/drawing/2014/main" val="3984132910"/>
                        </a:ext>
                      </a:extLst>
                    </a:gridCol>
                    <a:gridCol w="1965803">
                      <a:extLst>
                        <a:ext uri="{9D8B030D-6E8A-4147-A177-3AD203B41FA5}">
                          <a16:colId xmlns:a16="http://schemas.microsoft.com/office/drawing/2014/main" val="2342387127"/>
                        </a:ext>
                      </a:extLst>
                    </a:gridCol>
                    <a:gridCol w="1965803">
                      <a:extLst>
                        <a:ext uri="{9D8B030D-6E8A-4147-A177-3AD203B41FA5}">
                          <a16:colId xmlns:a16="http://schemas.microsoft.com/office/drawing/2014/main" val="3782290087"/>
                        </a:ext>
                      </a:extLst>
                    </a:gridCol>
                  </a:tblGrid>
                  <a:tr h="406045">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101600" marR="101600" marT="50800" marB="5080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Voltage (V)</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Current (A)</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Power (W)</a:t>
                          </a:r>
                        </a:p>
                      </a:txBody>
                      <a:tcPr marL="101600" marR="101600" marT="50800" marB="5080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638515"/>
                      </a:ext>
                    </a:extLst>
                  </a:tr>
                  <a:tr h="527857">
                    <a:tc>
                      <a:txBody>
                        <a:bodyPr/>
                        <a:lstStyle/>
                        <a:p>
                          <a:pPr marL="0" marR="0" algn="ctr">
                            <a:lnSpc>
                              <a:spcPct val="1000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HV Winding Open Circuit</a:t>
                          </a:r>
                        </a:p>
                      </a:txBody>
                      <a:tcPr marL="101600" marR="101600" marT="50800" marB="508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240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ea typeface="Calibri" panose="020F0502020204030204" pitchFamily="34" charset="0"/>
                                    <a:cs typeface="Times New Roman" panose="02020603050405020304" pitchFamily="18" charset="0"/>
                                  </a:rPr>
                                  <m:t>4.85</m:t>
                                </m:r>
                              </m:oMath>
                            </m:oMathPara>
                          </a14:m>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180</a:t>
                          </a:r>
                        </a:p>
                      </a:txBody>
                      <a:tcPr marL="101600" marR="101600" marT="50800" marB="5080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420629"/>
                      </a:ext>
                    </a:extLst>
                  </a:tr>
                  <a:tr h="527857">
                    <a:tc>
                      <a:txBody>
                        <a:bodyPr/>
                        <a:lstStyle/>
                        <a:p>
                          <a:pPr marL="0" marR="0" algn="ctr">
                            <a:lnSpc>
                              <a:spcPct val="1000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LV Winding Short Circuit</a:t>
                          </a:r>
                        </a:p>
                      </a:txBody>
                      <a:tcPr marL="101600" marR="101600" marT="50800" marB="508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200"/>
                            </a:lnSpc>
                            <a:spcBef>
                              <a:spcPts val="0"/>
                            </a:spcBef>
                            <a:spcAft>
                              <a:spcPts val="60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ea typeface="Calibri" panose="020F0502020204030204" pitchFamily="34" charset="0"/>
                                    <a:cs typeface="Times New Roman" panose="02020603050405020304" pitchFamily="18" charset="0"/>
                                  </a:rPr>
                                  <m:t>20.8</m:t>
                                </m:r>
                              </m:oMath>
                            </m:oMathPara>
                          </a14:m>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600</a:t>
                          </a:r>
                        </a:p>
                      </a:txBody>
                      <a:tcPr marL="101600" marR="101600" marT="50800" marB="5080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99568953"/>
                      </a:ext>
                    </a:extLst>
                  </a:tr>
                </a:tbl>
              </a:graphicData>
            </a:graphic>
          </p:graphicFrame>
        </mc:Choice>
        <mc:Fallback xmlns="">
          <p:graphicFrame>
            <p:nvGraphicFramePr>
              <p:cNvPr id="4" name="Table 3">
                <a:extLst>
                  <a:ext uri="{FF2B5EF4-FFF2-40B4-BE49-F238E27FC236}">
                    <a16:creationId xmlns:a16="http://schemas.microsoft.com/office/drawing/2014/main" id="{97B48ED2-C12E-44BB-A7EB-FD87843372BD}"/>
                  </a:ext>
                </a:extLst>
              </p:cNvPr>
              <p:cNvGraphicFramePr>
                <a:graphicFrameLocks noGrp="1"/>
              </p:cNvGraphicFramePr>
              <p:nvPr>
                <p:extLst>
                  <p:ext uri="{D42A27DB-BD31-4B8C-83A1-F6EECF244321}">
                    <p14:modId xmlns:p14="http://schemas.microsoft.com/office/powerpoint/2010/main" val="1081093511"/>
                  </p:ext>
                </p:extLst>
              </p:nvPr>
            </p:nvGraphicFramePr>
            <p:xfrm>
              <a:off x="594986" y="860156"/>
              <a:ext cx="7863212" cy="1584605"/>
            </p:xfrm>
            <a:graphic>
              <a:graphicData uri="http://schemas.openxmlformats.org/drawingml/2006/table">
                <a:tbl>
                  <a:tblPr/>
                  <a:tblGrid>
                    <a:gridCol w="1965803">
                      <a:extLst>
                        <a:ext uri="{9D8B030D-6E8A-4147-A177-3AD203B41FA5}">
                          <a16:colId xmlns:a16="http://schemas.microsoft.com/office/drawing/2014/main" val="2301708708"/>
                        </a:ext>
                      </a:extLst>
                    </a:gridCol>
                    <a:gridCol w="1965803">
                      <a:extLst>
                        <a:ext uri="{9D8B030D-6E8A-4147-A177-3AD203B41FA5}">
                          <a16:colId xmlns:a16="http://schemas.microsoft.com/office/drawing/2014/main" val="3984132910"/>
                        </a:ext>
                      </a:extLst>
                    </a:gridCol>
                    <a:gridCol w="1965803">
                      <a:extLst>
                        <a:ext uri="{9D8B030D-6E8A-4147-A177-3AD203B41FA5}">
                          <a16:colId xmlns:a16="http://schemas.microsoft.com/office/drawing/2014/main" val="2342387127"/>
                        </a:ext>
                      </a:extLst>
                    </a:gridCol>
                    <a:gridCol w="1965803">
                      <a:extLst>
                        <a:ext uri="{9D8B030D-6E8A-4147-A177-3AD203B41FA5}">
                          <a16:colId xmlns:a16="http://schemas.microsoft.com/office/drawing/2014/main" val="3782290087"/>
                        </a:ext>
                      </a:extLst>
                    </a:gridCol>
                  </a:tblGrid>
                  <a:tr h="406045">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101600" marR="101600" marT="50800" marB="5080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Voltage (V)</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Current (A)</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Power (W)</a:t>
                          </a:r>
                        </a:p>
                      </a:txBody>
                      <a:tcPr marL="101600" marR="101600" marT="50800" marB="5080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638515"/>
                      </a:ext>
                    </a:extLst>
                  </a:tr>
                  <a:tr h="589280">
                    <a:tc>
                      <a:txBody>
                        <a:bodyPr/>
                        <a:lstStyle/>
                        <a:p>
                          <a:pPr marL="0" marR="0" algn="ctr">
                            <a:lnSpc>
                              <a:spcPct val="1000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HV Winding Open Circuit</a:t>
                          </a:r>
                        </a:p>
                      </a:txBody>
                      <a:tcPr marL="101600" marR="101600" marT="50800" marB="508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240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00621" t="-72165" r="-100621" b="-111340"/>
                          </a:stretch>
                        </a:blipFill>
                      </a:tcPr>
                    </a:tc>
                    <a:tc>
                      <a:txBody>
                        <a:bodyPr/>
                        <a:lstStyle/>
                        <a:p>
                          <a:pPr marL="0" marR="0" algn="ctr">
                            <a:lnSpc>
                              <a:spcPts val="12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180</a:t>
                          </a:r>
                        </a:p>
                      </a:txBody>
                      <a:tcPr marL="101600" marR="101600" marT="50800" marB="5080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420629"/>
                      </a:ext>
                    </a:extLst>
                  </a:tr>
                  <a:tr h="589280">
                    <a:tc>
                      <a:txBody>
                        <a:bodyPr/>
                        <a:lstStyle/>
                        <a:p>
                          <a:pPr marL="0" marR="0" algn="ctr">
                            <a:lnSpc>
                              <a:spcPct val="1000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LV Winding Short Circuit</a:t>
                          </a:r>
                        </a:p>
                      </a:txBody>
                      <a:tcPr marL="101600" marR="101600" marT="50800" marB="508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a:blip r:embed="rId2"/>
                          <a:stretch>
                            <a:fillRect l="-200621" t="-172165" r="-100621" b="-11340"/>
                          </a:stretch>
                        </a:blipFill>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600</a:t>
                          </a:r>
                        </a:p>
                      </a:txBody>
                      <a:tcPr marL="101600" marR="101600" marT="50800" marB="5080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99568953"/>
                      </a:ext>
                    </a:extLst>
                  </a:tr>
                </a:tbl>
              </a:graphicData>
            </a:graphic>
          </p:graphicFrame>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6692FE9-87D2-4A4A-AE34-303B31BC14DF}"/>
                  </a:ext>
                </a:extLst>
              </p:cNvPr>
              <p:cNvSpPr txBox="1"/>
              <p:nvPr/>
            </p:nvSpPr>
            <p:spPr>
              <a:xfrm>
                <a:off x="480684" y="2966066"/>
                <a:ext cx="8091815" cy="2119811"/>
              </a:xfrm>
              <a:prstGeom prst="rect">
                <a:avLst/>
              </a:prstGeom>
              <a:noFill/>
            </p:spPr>
            <p:txBody>
              <a:bodyPr wrap="square">
                <a:spAutoFit/>
              </a:bodyPr>
              <a:lstStyle/>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Using the open-circuit test data,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𝑐</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𝑚</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can be calculated:</a:t>
                </a:r>
              </a:p>
              <a:p>
                <a:pPr marL="0" marR="0">
                  <a:spcBef>
                    <a:spcPts val="0"/>
                  </a:spcBef>
                  <a:spcAft>
                    <a:spcPts val="1200"/>
                  </a:spcAft>
                </a:pP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𝑐</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𝑜𝑐</m:t>
                            </m:r>
                          </m:sub>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bSup>
                      </m:num>
                      <m:den>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𝑜𝑐</m:t>
                            </m:r>
                          </m:sub>
                        </m:sSub>
                      </m:den>
                    </m:f>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240</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2000">
                            <a:effectLst/>
                            <a:latin typeface="Cambria Math" panose="02040503050406030204" pitchFamily="18" charset="0"/>
                            <a:ea typeface="Calibri" panose="020F0502020204030204" pitchFamily="34" charset="0"/>
                            <a:cs typeface="Times New Roman" panose="02020603050405020304" pitchFamily="18" charset="0"/>
                          </a:rPr>
                          <m:t>180</m:t>
                        </m:r>
                      </m:den>
                    </m:f>
                    <m:r>
                      <a:rPr lang="en-US" sz="2000">
                        <a:effectLst/>
                        <a:latin typeface="Cambria Math" panose="02040503050406030204" pitchFamily="18" charset="0"/>
                        <a:ea typeface="Calibri" panose="020F0502020204030204" pitchFamily="34" charset="0"/>
                        <a:cs typeface="Times New Roman" panose="02020603050405020304" pitchFamily="18" charset="0"/>
                      </a:rPr>
                      <m:t>=320</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Ω</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Then,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𝑚</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0</m:t>
                                            </m:r>
                                          </m:sub>
                                        </m:sSub>
                                      </m:num>
                                      <m:den>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𝑜𝑐</m:t>
                                            </m:r>
                                          </m:sub>
                                        </m:sSub>
                                      </m:den>
                                    </m:f>
                                  </m:e>
                                </m:d>
                              </m:e>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effectLst/>
                                    <a:latin typeface="Cambria Math" panose="02040503050406030204" pitchFamily="18" charset="0"/>
                                    <a:ea typeface="Calibri" panose="020F0502020204030204" pitchFamily="34" charset="0"/>
                                    <a:cs typeface="Times New Roman" panose="02020603050405020304" pitchFamily="18" charset="0"/>
                                  </a:rPr>
                                  <m:t>1</m:t>
                                </m:r>
                              </m:num>
                              <m:den>
                                <m:sSubSup>
                                  <m:sSub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𝑐</m:t>
                                    </m:r>
                                  </m:sub>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bSup>
                              </m:den>
                            </m:f>
                          </m:e>
                        </m:rad>
                      </m:den>
                    </m:f>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effectLst/>
                                    <a:latin typeface="Cambria Math" panose="02040503050406030204" pitchFamily="18" charset="0"/>
                                    <a:ea typeface="Calibri" panose="020F0502020204030204" pitchFamily="34" charset="0"/>
                                    <a:cs typeface="Times New Roman" panose="02020603050405020304" pitchFamily="18" charset="0"/>
                                  </a:rPr>
                                  <m:t>4.85</m:t>
                                </m:r>
                              </m:num>
                              <m:den>
                                <m:r>
                                  <a:rPr lang="en-US" sz="2000">
                                    <a:effectLst/>
                                    <a:latin typeface="Cambria Math" panose="02040503050406030204" pitchFamily="18" charset="0"/>
                                    <a:ea typeface="Calibri" panose="020F0502020204030204" pitchFamily="34" charset="0"/>
                                    <a:cs typeface="Times New Roman" panose="02020603050405020304" pitchFamily="18" charset="0"/>
                                  </a:rPr>
                                  <m:t>240</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320</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p>
                              </m:den>
                            </m:f>
                          </m:e>
                        </m:rad>
                      </m:den>
                    </m:f>
                    <m:r>
                      <a:rPr lang="en-US" sz="2000">
                        <a:effectLst/>
                        <a:latin typeface="Cambria Math" panose="02040503050406030204" pitchFamily="18" charset="0"/>
                        <a:ea typeface="Calibri" panose="020F0502020204030204" pitchFamily="34" charset="0"/>
                        <a:cs typeface="Times New Roman" panose="02020603050405020304" pitchFamily="18" charset="0"/>
                      </a:rPr>
                      <m:t>=50.08</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Ω</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11" name="TextBox 10">
                <a:extLst>
                  <a:ext uri="{FF2B5EF4-FFF2-40B4-BE49-F238E27FC236}">
                    <a16:creationId xmlns:a16="http://schemas.microsoft.com/office/drawing/2014/main" id="{46692FE9-87D2-4A4A-AE34-303B31BC14DF}"/>
                  </a:ext>
                </a:extLst>
              </p:cNvPr>
              <p:cNvSpPr txBox="1">
                <a:spLocks noRot="1" noChangeAspect="1" noMove="1" noResize="1" noEditPoints="1" noAdjustHandles="1" noChangeArrowheads="1" noChangeShapeType="1" noTextEdit="1"/>
              </p:cNvSpPr>
              <p:nvPr/>
            </p:nvSpPr>
            <p:spPr>
              <a:xfrm>
                <a:off x="480684" y="2966066"/>
                <a:ext cx="8091815" cy="2119811"/>
              </a:xfrm>
              <a:prstGeom prst="rect">
                <a:avLst/>
              </a:prstGeom>
              <a:blipFill>
                <a:blip r:embed="rId3"/>
                <a:stretch>
                  <a:fillRect l="-829" t="-1729"/>
                </a:stretch>
              </a:blipFill>
            </p:spPr>
            <p:txBody>
              <a:bodyPr/>
              <a:lstStyle/>
              <a:p>
                <a:r>
                  <a:rPr lang="en-US">
                    <a:noFill/>
                  </a:rPr>
                  <a:t> </a:t>
                </a:r>
              </a:p>
            </p:txBody>
          </p:sp>
        </mc:Fallback>
      </mc:AlternateContent>
    </p:spTree>
    <p:extLst>
      <p:ext uri="{BB962C8B-B14F-4D97-AF65-F5344CB8AC3E}">
        <p14:creationId xmlns:p14="http://schemas.microsoft.com/office/powerpoint/2010/main" val="2325112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36071" cy="707756"/>
          </a:xfrm>
        </p:spPr>
        <p:txBody>
          <a:bodyPr/>
          <a:lstStyle/>
          <a:p>
            <a:r>
              <a:rPr lang="en-US" sz="3400" dirty="0" err="1"/>
              <a:t>Contd</a:t>
            </a:r>
            <a:r>
              <a:rPr lang="en-US" sz="3400"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43</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7B48ED2-C12E-44BB-A7EB-FD87843372BD}"/>
                  </a:ext>
                </a:extLst>
              </p:cNvPr>
              <p:cNvGraphicFramePr>
                <a:graphicFrameLocks noGrp="1"/>
              </p:cNvGraphicFramePr>
              <p:nvPr/>
            </p:nvGraphicFramePr>
            <p:xfrm>
              <a:off x="594986" y="860156"/>
              <a:ext cx="7863212" cy="1584605"/>
            </p:xfrm>
            <a:graphic>
              <a:graphicData uri="http://schemas.openxmlformats.org/drawingml/2006/table">
                <a:tbl>
                  <a:tblPr/>
                  <a:tblGrid>
                    <a:gridCol w="1965803">
                      <a:extLst>
                        <a:ext uri="{9D8B030D-6E8A-4147-A177-3AD203B41FA5}">
                          <a16:colId xmlns:a16="http://schemas.microsoft.com/office/drawing/2014/main" val="2301708708"/>
                        </a:ext>
                      </a:extLst>
                    </a:gridCol>
                    <a:gridCol w="1965803">
                      <a:extLst>
                        <a:ext uri="{9D8B030D-6E8A-4147-A177-3AD203B41FA5}">
                          <a16:colId xmlns:a16="http://schemas.microsoft.com/office/drawing/2014/main" val="3984132910"/>
                        </a:ext>
                      </a:extLst>
                    </a:gridCol>
                    <a:gridCol w="1965803">
                      <a:extLst>
                        <a:ext uri="{9D8B030D-6E8A-4147-A177-3AD203B41FA5}">
                          <a16:colId xmlns:a16="http://schemas.microsoft.com/office/drawing/2014/main" val="2342387127"/>
                        </a:ext>
                      </a:extLst>
                    </a:gridCol>
                    <a:gridCol w="1965803">
                      <a:extLst>
                        <a:ext uri="{9D8B030D-6E8A-4147-A177-3AD203B41FA5}">
                          <a16:colId xmlns:a16="http://schemas.microsoft.com/office/drawing/2014/main" val="3782290087"/>
                        </a:ext>
                      </a:extLst>
                    </a:gridCol>
                  </a:tblGrid>
                  <a:tr h="406045">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101600" marR="101600" marT="50800" marB="5080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Voltage (V)</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Current (A)</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Power (W)</a:t>
                          </a:r>
                        </a:p>
                      </a:txBody>
                      <a:tcPr marL="101600" marR="101600" marT="50800" marB="5080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638515"/>
                      </a:ext>
                    </a:extLst>
                  </a:tr>
                  <a:tr h="527857">
                    <a:tc>
                      <a:txBody>
                        <a:bodyPr/>
                        <a:lstStyle/>
                        <a:p>
                          <a:pPr marL="0" marR="0" algn="ctr">
                            <a:lnSpc>
                              <a:spcPct val="1000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HV Winding Open Circuit</a:t>
                          </a:r>
                        </a:p>
                      </a:txBody>
                      <a:tcPr marL="101600" marR="101600" marT="50800" marB="508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240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ea typeface="Calibri" panose="020F0502020204030204" pitchFamily="34" charset="0"/>
                                    <a:cs typeface="Times New Roman" panose="02020603050405020304" pitchFamily="18" charset="0"/>
                                  </a:rPr>
                                  <m:t>4.85</m:t>
                                </m:r>
                              </m:oMath>
                            </m:oMathPara>
                          </a14:m>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180</a:t>
                          </a:r>
                        </a:p>
                      </a:txBody>
                      <a:tcPr marL="101600" marR="101600" marT="50800" marB="5080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420629"/>
                      </a:ext>
                    </a:extLst>
                  </a:tr>
                  <a:tr h="527857">
                    <a:tc>
                      <a:txBody>
                        <a:bodyPr/>
                        <a:lstStyle/>
                        <a:p>
                          <a:pPr marL="0" marR="0" algn="ctr">
                            <a:lnSpc>
                              <a:spcPct val="1000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LV Winding Short Circuit</a:t>
                          </a:r>
                        </a:p>
                      </a:txBody>
                      <a:tcPr marL="101600" marR="101600" marT="50800" marB="508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200"/>
                            </a:lnSpc>
                            <a:spcBef>
                              <a:spcPts val="0"/>
                            </a:spcBef>
                            <a:spcAft>
                              <a:spcPts val="60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ea typeface="Calibri" panose="020F0502020204030204" pitchFamily="34" charset="0"/>
                                    <a:cs typeface="Times New Roman" panose="02020603050405020304" pitchFamily="18" charset="0"/>
                                  </a:rPr>
                                  <m:t>20.8</m:t>
                                </m:r>
                              </m:oMath>
                            </m:oMathPara>
                          </a14:m>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600</a:t>
                          </a:r>
                        </a:p>
                      </a:txBody>
                      <a:tcPr marL="101600" marR="101600" marT="50800" marB="5080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99568953"/>
                      </a:ext>
                    </a:extLst>
                  </a:tr>
                </a:tbl>
              </a:graphicData>
            </a:graphic>
          </p:graphicFrame>
        </mc:Choice>
        <mc:Fallback xmlns="">
          <p:graphicFrame>
            <p:nvGraphicFramePr>
              <p:cNvPr id="4" name="Table 3">
                <a:extLst>
                  <a:ext uri="{FF2B5EF4-FFF2-40B4-BE49-F238E27FC236}">
                    <a16:creationId xmlns:a16="http://schemas.microsoft.com/office/drawing/2014/main" id="{97B48ED2-C12E-44BB-A7EB-FD87843372BD}"/>
                  </a:ext>
                </a:extLst>
              </p:cNvPr>
              <p:cNvGraphicFramePr>
                <a:graphicFrameLocks noGrp="1"/>
              </p:cNvGraphicFramePr>
              <p:nvPr/>
            </p:nvGraphicFramePr>
            <p:xfrm>
              <a:off x="594986" y="860156"/>
              <a:ext cx="7863212" cy="1584605"/>
            </p:xfrm>
            <a:graphic>
              <a:graphicData uri="http://schemas.openxmlformats.org/drawingml/2006/table">
                <a:tbl>
                  <a:tblPr/>
                  <a:tblGrid>
                    <a:gridCol w="1965803">
                      <a:extLst>
                        <a:ext uri="{9D8B030D-6E8A-4147-A177-3AD203B41FA5}">
                          <a16:colId xmlns:a16="http://schemas.microsoft.com/office/drawing/2014/main" val="2301708708"/>
                        </a:ext>
                      </a:extLst>
                    </a:gridCol>
                    <a:gridCol w="1965803">
                      <a:extLst>
                        <a:ext uri="{9D8B030D-6E8A-4147-A177-3AD203B41FA5}">
                          <a16:colId xmlns:a16="http://schemas.microsoft.com/office/drawing/2014/main" val="3984132910"/>
                        </a:ext>
                      </a:extLst>
                    </a:gridCol>
                    <a:gridCol w="1965803">
                      <a:extLst>
                        <a:ext uri="{9D8B030D-6E8A-4147-A177-3AD203B41FA5}">
                          <a16:colId xmlns:a16="http://schemas.microsoft.com/office/drawing/2014/main" val="2342387127"/>
                        </a:ext>
                      </a:extLst>
                    </a:gridCol>
                    <a:gridCol w="1965803">
                      <a:extLst>
                        <a:ext uri="{9D8B030D-6E8A-4147-A177-3AD203B41FA5}">
                          <a16:colId xmlns:a16="http://schemas.microsoft.com/office/drawing/2014/main" val="3782290087"/>
                        </a:ext>
                      </a:extLst>
                    </a:gridCol>
                  </a:tblGrid>
                  <a:tr h="406045">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101600" marR="101600" marT="50800" marB="5080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Voltage (V)</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Current (A)</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Power (W)</a:t>
                          </a:r>
                        </a:p>
                      </a:txBody>
                      <a:tcPr marL="101600" marR="101600" marT="50800" marB="5080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638515"/>
                      </a:ext>
                    </a:extLst>
                  </a:tr>
                  <a:tr h="589280">
                    <a:tc>
                      <a:txBody>
                        <a:bodyPr/>
                        <a:lstStyle/>
                        <a:p>
                          <a:pPr marL="0" marR="0" algn="ctr">
                            <a:lnSpc>
                              <a:spcPct val="1000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HV Winding Open Circuit</a:t>
                          </a:r>
                        </a:p>
                      </a:txBody>
                      <a:tcPr marL="101600" marR="101600" marT="50800" marB="508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240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00621" t="-72165" r="-100621" b="-111340"/>
                          </a:stretch>
                        </a:blipFill>
                      </a:tcPr>
                    </a:tc>
                    <a:tc>
                      <a:txBody>
                        <a:bodyPr/>
                        <a:lstStyle/>
                        <a:p>
                          <a:pPr marL="0" marR="0" algn="ctr">
                            <a:lnSpc>
                              <a:spcPts val="1200"/>
                            </a:lnSpc>
                            <a:spcBef>
                              <a:spcPts val="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180</a:t>
                          </a:r>
                        </a:p>
                      </a:txBody>
                      <a:tcPr marL="101600" marR="101600" marT="50800" marB="5080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420629"/>
                      </a:ext>
                    </a:extLst>
                  </a:tr>
                  <a:tr h="589280">
                    <a:tc>
                      <a:txBody>
                        <a:bodyPr/>
                        <a:lstStyle/>
                        <a:p>
                          <a:pPr marL="0" marR="0" algn="ctr">
                            <a:lnSpc>
                              <a:spcPct val="1000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LV Winding Short Circuit</a:t>
                          </a:r>
                        </a:p>
                      </a:txBody>
                      <a:tcPr marL="101600" marR="101600" marT="50800" marB="508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a:blip r:embed="rId2"/>
                          <a:stretch>
                            <a:fillRect l="-200621" t="-172165" r="-100621" b="-11340"/>
                          </a:stretch>
                        </a:blipFill>
                      </a:tcPr>
                    </a:tc>
                    <a:tc>
                      <a:txBody>
                        <a:bodyPr/>
                        <a:lstStyle/>
                        <a:p>
                          <a:pPr marL="0" marR="0" algn="ctr">
                            <a:lnSpc>
                              <a:spcPts val="1200"/>
                            </a:lnSpc>
                            <a:spcBef>
                              <a:spcPts val="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600</a:t>
                          </a:r>
                        </a:p>
                      </a:txBody>
                      <a:tcPr marL="101600" marR="101600" marT="50800" marB="5080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99568953"/>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CD2CE-3CA8-4C94-9110-5A20E8DEAB64}"/>
                  </a:ext>
                </a:extLst>
              </p:cNvPr>
              <p:cNvSpPr txBox="1"/>
              <p:nvPr/>
            </p:nvSpPr>
            <p:spPr>
              <a:xfrm>
                <a:off x="832981" y="3152517"/>
                <a:ext cx="7625217" cy="1830694"/>
              </a:xfrm>
              <a:prstGeom prst="rect">
                <a:avLst/>
              </a:prstGeom>
              <a:noFill/>
            </p:spPr>
            <p:txBody>
              <a:bodyPr wrap="square">
                <a:spAutoFit/>
              </a:bodyPr>
              <a:lstStyle/>
              <a:p>
                <a:pPr>
                  <a:spcAft>
                    <a:spcPts val="1200"/>
                  </a:spcAft>
                </a:pPr>
                <a:r>
                  <a:rPr lang="en-US" sz="2000" dirty="0">
                    <a:effectLst/>
                    <a:latin typeface="Georgia" panose="02040502050405020303" pitchFamily="18" charset="0"/>
                    <a:ea typeface="Calibri" panose="020F0502020204030204" pitchFamily="34" charset="0"/>
                    <a:cs typeface="Times New Roman" panose="02020603050405020304" pitchFamily="18" charset="0"/>
                  </a:rPr>
                  <a:t>Using the short-circuit test data,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𝑟</m:t>
                        </m:r>
                      </m:e>
                      <m:sub>
                        <m:r>
                          <a:rPr lang="en-US" sz="2000" b="0" i="1" smtClean="0">
                            <a:latin typeface="Cambria Math" panose="02040503050406030204" pitchFamily="18" charset="0"/>
                            <a:ea typeface="Calibri" panose="020F0502020204030204" pitchFamily="34" charset="0"/>
                            <a:cs typeface="Times New Roman" panose="02020603050405020304" pitchFamily="18" charset="0"/>
                          </a:rPr>
                          <m:t>𝑒</m:t>
                        </m:r>
                      </m:sub>
                    </m:sSub>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latin typeface="Cambria Math" panose="02040503050406030204" pitchFamily="18" charset="0"/>
                            <a:ea typeface="Calibri" panose="020F0502020204030204" pitchFamily="34" charset="0"/>
                            <a:cs typeface="Times New Roman" panose="02020603050405020304" pitchFamily="18" charset="0"/>
                          </a:rPr>
                          <m:t>𝑚</m:t>
                        </m:r>
                      </m:sub>
                    </m:sSub>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can be calculated:</a:t>
                </a:r>
              </a:p>
              <a:p>
                <a:pPr marL="0" marR="0">
                  <a:spcBef>
                    <a:spcPts val="0"/>
                  </a:spcBef>
                  <a:spcAft>
                    <a:spcPts val="1200"/>
                  </a:spcAft>
                </a:pP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𝑠𝑐</m:t>
                            </m:r>
                          </m:sub>
                        </m:sSub>
                      </m:num>
                      <m:den>
                        <m:sSubSup>
                          <m:sSub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𝑠𝑐</m:t>
                            </m:r>
                          </m:sub>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bSup>
                      </m:den>
                    </m:f>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effectLst/>
                            <a:latin typeface="Cambria Math" panose="02040503050406030204" pitchFamily="18" charset="0"/>
                            <a:ea typeface="Calibri" panose="020F0502020204030204" pitchFamily="34" charset="0"/>
                            <a:cs typeface="Times New Roman" panose="02020603050405020304" pitchFamily="18" charset="0"/>
                          </a:rPr>
                          <m:t>600</m:t>
                        </m:r>
                      </m:num>
                      <m:den>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20.8</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n-US" sz="2000">
                        <a:effectLst/>
                        <a:latin typeface="Cambria Math" panose="02040503050406030204" pitchFamily="18" charset="0"/>
                        <a:ea typeface="Calibri" panose="020F0502020204030204" pitchFamily="34" charset="0"/>
                        <a:cs typeface="Times New Roman" panose="02020603050405020304" pitchFamily="18" charset="0"/>
                      </a:rPr>
                      <m:t>=1.38</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Ω</m:t>
                    </m:r>
                  </m:oMath>
                </a14:m>
                <a:r>
                  <a:rPr lang="en-US" sz="2000" dirty="0">
                    <a:effectLst/>
                    <a:latin typeface="Georgia" panose="02040502050405020303" pitchFamily="18" charset="0"/>
                    <a:ea typeface="Calibri" panose="020F0502020204030204" pitchFamily="34" charset="0"/>
                    <a:cs typeface="Times New Roman" panose="02020603050405020304" pitchFamily="18" charset="0"/>
                  </a:rPr>
                  <a:t>.</a:t>
                </a:r>
              </a:p>
              <a:p>
                <a:pPr marL="0" marR="0">
                  <a:spcBef>
                    <a:spcPts val="0"/>
                  </a:spcBef>
                  <a:spcAft>
                    <a:spcPts val="1200"/>
                  </a:spcAft>
                </a:pPr>
                <a:r>
                  <a:rPr lang="en-US" sz="2000" dirty="0">
                    <a:effectLst/>
                    <a:latin typeface="Georgia" panose="02040502050405020303" pitchFamily="18" charset="0"/>
                    <a:ea typeface="Calibri" panose="020F0502020204030204" pitchFamily="34" charset="0"/>
                    <a:cs typeface="Times New Roman" panose="02020603050405020304" pitchFamily="18" charset="0"/>
                  </a:rPr>
                  <a:t>Then,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𝑠𝑐</m:t>
                                        </m:r>
                                      </m:sub>
                                    </m:sSub>
                                  </m:num>
                                  <m:den>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𝑠𝑐</m:t>
                                        </m:r>
                                      </m:sub>
                                    </m:sSub>
                                  </m:den>
                                </m:f>
                              </m:e>
                            </m:d>
                          </m:e>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bSup>
                      </m:e>
                    </m:rad>
                    <m:r>
                      <a:rPr lang="en-US" sz="20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2000">
                                        <a:effectLst/>
                                        <a:latin typeface="Cambria Math" panose="02040503050406030204" pitchFamily="18" charset="0"/>
                                        <a:ea typeface="Calibri" panose="020F0502020204030204" pitchFamily="34" charset="0"/>
                                        <a:cs typeface="Times New Roman" panose="02020603050405020304" pitchFamily="18" charset="0"/>
                                      </a:rPr>
                                      <m:t>20.8</m:t>
                                    </m:r>
                                  </m:den>
                                </m:f>
                              </m:e>
                            </m:d>
                          </m:e>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1.38</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2000">
                        <a:effectLst/>
                        <a:latin typeface="Cambria Math" panose="02040503050406030204" pitchFamily="18" charset="0"/>
                        <a:ea typeface="Calibri" panose="020F0502020204030204" pitchFamily="34" charset="0"/>
                        <a:cs typeface="Times New Roman" panose="02020603050405020304" pitchFamily="18" charset="0"/>
                      </a:rPr>
                      <m:t>=1.96</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Ω</m:t>
                    </m:r>
                  </m:oMath>
                </a14:m>
                <a:r>
                  <a:rPr lang="en-US" sz="2000" dirty="0">
                    <a:effectLst/>
                    <a:latin typeface="Georgia" panose="02040502050405020303" pitchFamily="18" charset="0"/>
                    <a:ea typeface="Calibri" panose="020F0502020204030204" pitchFamily="34" charset="0"/>
                    <a:cs typeface="Times New Roman" panose="02020603050405020304" pitchFamily="18" charset="0"/>
                  </a:rPr>
                  <a:t>.</a:t>
                </a:r>
              </a:p>
            </p:txBody>
          </p:sp>
        </mc:Choice>
        <mc:Fallback xmlns="">
          <p:sp>
            <p:nvSpPr>
              <p:cNvPr id="8" name="TextBox 7">
                <a:extLst>
                  <a:ext uri="{FF2B5EF4-FFF2-40B4-BE49-F238E27FC236}">
                    <a16:creationId xmlns:a16="http://schemas.microsoft.com/office/drawing/2014/main" id="{2F3CD2CE-3CA8-4C94-9110-5A20E8DEAB64}"/>
                  </a:ext>
                </a:extLst>
              </p:cNvPr>
              <p:cNvSpPr txBox="1">
                <a:spLocks noRot="1" noChangeAspect="1" noMove="1" noResize="1" noEditPoints="1" noAdjustHandles="1" noChangeArrowheads="1" noChangeShapeType="1" noTextEdit="1"/>
              </p:cNvSpPr>
              <p:nvPr/>
            </p:nvSpPr>
            <p:spPr>
              <a:xfrm>
                <a:off x="832981" y="3152517"/>
                <a:ext cx="7625217" cy="1830694"/>
              </a:xfrm>
              <a:prstGeom prst="rect">
                <a:avLst/>
              </a:prstGeom>
              <a:blipFill>
                <a:blip r:embed="rId3"/>
                <a:stretch>
                  <a:fillRect l="-880" t="-2000"/>
                </a:stretch>
              </a:blipFill>
            </p:spPr>
            <p:txBody>
              <a:bodyPr/>
              <a:lstStyle/>
              <a:p>
                <a:r>
                  <a:rPr lang="en-US">
                    <a:noFill/>
                  </a:rPr>
                  <a:t> </a:t>
                </a:r>
              </a:p>
            </p:txBody>
          </p:sp>
        </mc:Fallback>
      </mc:AlternateContent>
    </p:spTree>
    <p:extLst>
      <p:ext uri="{BB962C8B-B14F-4D97-AF65-F5344CB8AC3E}">
        <p14:creationId xmlns:p14="http://schemas.microsoft.com/office/powerpoint/2010/main" val="3562905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199" y="152400"/>
            <a:ext cx="8336071" cy="707756"/>
          </a:xfrm>
        </p:spPr>
        <p:txBody>
          <a:bodyPr/>
          <a:lstStyle/>
          <a:p>
            <a:r>
              <a:rPr lang="en-US" sz="3400" dirty="0" err="1"/>
              <a:t>Contd</a:t>
            </a:r>
            <a:r>
              <a:rPr lang="en-US" sz="3400"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44</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3F9D38-4836-4F6C-A10D-9F254A08F361}"/>
                  </a:ext>
                </a:extLst>
              </p:cNvPr>
              <p:cNvSpPr txBox="1"/>
              <p:nvPr/>
            </p:nvSpPr>
            <p:spPr>
              <a:xfrm>
                <a:off x="457198" y="979190"/>
                <a:ext cx="8229601" cy="3273525"/>
              </a:xfrm>
              <a:prstGeom prst="rect">
                <a:avLst/>
              </a:prstGeom>
              <a:noFill/>
            </p:spPr>
            <p:txBody>
              <a:bodyPr wrap="square">
                <a:spAutoFit/>
              </a:bodyPr>
              <a:lstStyle/>
              <a:p>
                <a:pPr marL="0" marR="0" algn="just">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It must be noted that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are at the high-voltage side. Since the equivalent model at the low-voltage side is asked,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must be referred to the low voltage side.</a:t>
                </a:r>
              </a:p>
              <a:p>
                <a:pPr marL="0" marR="0" algn="just">
                  <a:spcBef>
                    <a:spcPts val="0"/>
                  </a:spcBef>
                  <a:spcAft>
                    <a:spcPts val="12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𝑑</m:t>
                      </m:r>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000" b="0" i="0" smtClean="0">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00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2000">
                                  <a:effectLst/>
                                  <a:latin typeface="Times New Roman" panose="02020603050405020304" pitchFamily="18" charset="0"/>
                                  <a:ea typeface="Calibri" panose="020F0502020204030204" pitchFamily="34" charset="0"/>
                                  <a:cs typeface="Times New Roman" panose="02020603050405020304" pitchFamily="18" charset="0"/>
                                </a:rPr>
                                <m:t>low</m:t>
                              </m:r>
                              <m:r>
                                <m:rPr>
                                  <m:nor/>
                                </m:rPr>
                                <a:rPr lang="en-US" sz="2000" i="1">
                                  <a:effectLst/>
                                  <a:latin typeface="Times New Roman" panose="02020603050405020304" pitchFamily="18" charset="0"/>
                                  <a:ea typeface="Calibri" panose="020F0502020204030204" pitchFamily="34" charset="0"/>
                                  <a:cs typeface="Times New Roman" panose="02020603050405020304" pitchFamily="18" charset="0"/>
                                </a:rPr>
                                <m:t> </m:t>
                              </m:r>
                            </m:sub>
                          </m:sSub>
                        </m:num>
                        <m:den>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2000">
                                  <a:effectLst/>
                                  <a:latin typeface="Times New Roman" panose="02020603050405020304" pitchFamily="18" charset="0"/>
                                  <a:ea typeface="Calibri" panose="020F0502020204030204" pitchFamily="34" charset="0"/>
                                  <a:cs typeface="Times New Roman" panose="02020603050405020304" pitchFamily="18" charset="0"/>
                                </a:rPr>
                                <m:t>high</m:t>
                              </m:r>
                              <m:r>
                                <m:rPr>
                                  <m:nor/>
                                </m:rPr>
                                <a:rPr lang="en-US" sz="2000" i="1">
                                  <a:effectLst/>
                                  <a:latin typeface="Times New Roman" panose="02020603050405020304" pitchFamily="18" charset="0"/>
                                  <a:ea typeface="Calibri" panose="020F0502020204030204" pitchFamily="34" charset="0"/>
                                  <a:cs typeface="Times New Roman" panose="02020603050405020304" pitchFamily="18" charset="0"/>
                                </a:rPr>
                                <m:t> </m:t>
                              </m:r>
                            </m:sub>
                          </m:sSub>
                        </m:den>
                      </m:f>
                      <m:r>
                        <a:rPr lang="en-US" sz="2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effectLst/>
                              <a:latin typeface="Cambria Math" panose="02040503050406030204" pitchFamily="18" charset="0"/>
                              <a:ea typeface="Calibri" panose="020F0502020204030204" pitchFamily="34" charset="0"/>
                              <a:cs typeface="Times New Roman" panose="02020603050405020304" pitchFamily="18" charset="0"/>
                            </a:rPr>
                            <m:t>240</m:t>
                          </m:r>
                        </m:num>
                        <m:den>
                          <m:r>
                            <a:rPr lang="en-US" sz="2000">
                              <a:effectLst/>
                              <a:latin typeface="Cambria Math" panose="02040503050406030204" pitchFamily="18" charset="0"/>
                              <a:ea typeface="Calibri" panose="020F0502020204030204" pitchFamily="34" charset="0"/>
                              <a:cs typeface="Times New Roman" panose="02020603050405020304" pitchFamily="18" charset="0"/>
                            </a:rPr>
                            <m:t>2400</m:t>
                          </m:r>
                        </m:den>
                      </m:f>
                      <m:r>
                        <a:rPr lang="en-US" sz="2000">
                          <a:effectLst/>
                          <a:latin typeface="Cambria Math" panose="02040503050406030204" pitchFamily="18" charset="0"/>
                          <a:ea typeface="Calibri" panose="020F0502020204030204" pitchFamily="34" charset="0"/>
                          <a:cs typeface="Times New Roman" panose="02020603050405020304" pitchFamily="18" charset="0"/>
                        </a:rPr>
                        <m:t>=0.1</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ts val="1200"/>
                  </a:lnSpc>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Then,</a:t>
                </a:r>
              </a:p>
              <a:p>
                <a:pPr marL="0" marR="0">
                  <a:lnSpc>
                    <a:spcPts val="1200"/>
                  </a:lnSpc>
                  <a:spcBef>
                    <a:spcPts val="0"/>
                  </a:spcBef>
                  <a:spcAft>
                    <a:spcPts val="1200"/>
                  </a:spcAft>
                </a:pPr>
                <a14:m>
                  <m:oMathPara xmlns:m="http://schemas.openxmlformats.org/officeDocument/2006/math">
                    <m:oMathParaPr>
                      <m:jc m:val="centerGroup"/>
                    </m:oMathParaPr>
                    <m:oMath xmlns:m="http://schemas.openxmlformats.org/officeDocument/2006/math">
                      <m:sSubSup>
                        <m:sSub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𝑑</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0.1</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=0.0138</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Ω</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ts val="1200"/>
                  </a:lnSpc>
                  <a:spcBef>
                    <a:spcPts val="0"/>
                  </a:spcBef>
                  <a:spcAft>
                    <a:spcPts val="1200"/>
                  </a:spcAft>
                </a:pPr>
                <a14:m>
                  <m:oMathPara xmlns:m="http://schemas.openxmlformats.org/officeDocument/2006/math">
                    <m:oMathParaPr>
                      <m:jc m:val="centerGroup"/>
                    </m:oMathParaPr>
                    <m:oMath xmlns:m="http://schemas.openxmlformats.org/officeDocument/2006/math">
                      <m:sSubSup>
                        <m:sSub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up>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𝑑</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a:effectLst/>
                              <a:latin typeface="Cambria Math" panose="02040503050406030204" pitchFamily="18" charset="0"/>
                              <a:ea typeface="Calibri" panose="020F0502020204030204" pitchFamily="34" charset="0"/>
                              <a:cs typeface="Times New Roman" panose="02020603050405020304" pitchFamily="18" charset="0"/>
                            </a:rPr>
                            <m:t>0.1</m:t>
                          </m:r>
                        </m:e>
                        <m:sup>
                          <m:r>
                            <a:rPr lang="en-US" sz="2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2000">
                          <a:effectLst/>
                          <a:latin typeface="Cambria Math" panose="02040503050406030204" pitchFamily="18" charset="0"/>
                          <a:ea typeface="Calibri" panose="020F0502020204030204" pitchFamily="34" charset="0"/>
                          <a:cs typeface="Times New Roman" panose="02020603050405020304" pitchFamily="18" charset="0"/>
                        </a:rPr>
                        <m:t>=0.0196</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Ω</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43F9D38-4836-4F6C-A10D-9F254A08F361}"/>
                  </a:ext>
                </a:extLst>
              </p:cNvPr>
              <p:cNvSpPr txBox="1">
                <a:spLocks noRot="1" noChangeAspect="1" noMove="1" noResize="1" noEditPoints="1" noAdjustHandles="1" noChangeArrowheads="1" noChangeShapeType="1" noTextEdit="1"/>
              </p:cNvSpPr>
              <p:nvPr/>
            </p:nvSpPr>
            <p:spPr>
              <a:xfrm>
                <a:off x="457198" y="979190"/>
                <a:ext cx="8229601" cy="3273525"/>
              </a:xfrm>
              <a:prstGeom prst="rect">
                <a:avLst/>
              </a:prstGeom>
              <a:blipFill>
                <a:blip r:embed="rId2"/>
                <a:stretch>
                  <a:fillRect l="-741" t="-1117" r="-74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AFB7479C-193B-4E4C-881A-3363857EC0A4}"/>
              </a:ext>
            </a:extLst>
          </p:cNvPr>
          <p:cNvPicPr>
            <a:picLocks noChangeAspect="1"/>
          </p:cNvPicPr>
          <p:nvPr/>
        </p:nvPicPr>
        <p:blipFill>
          <a:blip r:embed="rId3"/>
          <a:stretch>
            <a:fillRect/>
          </a:stretch>
        </p:blipFill>
        <p:spPr>
          <a:xfrm>
            <a:off x="2361932" y="3821519"/>
            <a:ext cx="5067300" cy="2076049"/>
          </a:xfrm>
          <a:prstGeom prst="rect">
            <a:avLst/>
          </a:prstGeom>
        </p:spPr>
      </p:pic>
    </p:spTree>
    <p:extLst>
      <p:ext uri="{BB962C8B-B14F-4D97-AF65-F5344CB8AC3E}">
        <p14:creationId xmlns:p14="http://schemas.microsoft.com/office/powerpoint/2010/main" val="1251468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Single Phase Transformer Applications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45</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Content Placeholder 7">
            <a:extLst>
              <a:ext uri="{FF2B5EF4-FFF2-40B4-BE49-F238E27FC236}">
                <a16:creationId xmlns:a16="http://schemas.microsoft.com/office/drawing/2014/main" id="{F3D89D1B-7AEE-4702-97BC-E3A7B8BAD227}"/>
              </a:ext>
            </a:extLst>
          </p:cNvPr>
          <p:cNvSpPr>
            <a:spLocks noGrp="1"/>
          </p:cNvSpPr>
          <p:nvPr>
            <p:ph idx="1"/>
          </p:nvPr>
        </p:nvSpPr>
        <p:spPr>
          <a:xfrm>
            <a:off x="573314" y="1104588"/>
            <a:ext cx="8113486" cy="4744669"/>
          </a:xfrm>
        </p:spPr>
        <p:txBody>
          <a:bodyPr/>
          <a:lstStyle/>
          <a:p>
            <a:pPr marL="0" indent="0" algn="just">
              <a:buNone/>
            </a:pPr>
            <a:r>
              <a:rPr lang="en-US" sz="2000" dirty="0">
                <a:solidFill>
                  <a:schemeClr val="tx1"/>
                </a:solidFill>
                <a:latin typeface="Times New Roman" panose="02020603050405020304" pitchFamily="18" charset="0"/>
                <a:cs typeface="Times New Roman" panose="02020603050405020304" pitchFamily="18" charset="0"/>
              </a:rPr>
              <a:t>Single phase transformers are commonly used in residential distribution systems. Most distribution systems are 4 wire, with a grounded, common neutral.</a:t>
            </a:r>
          </a:p>
          <a:p>
            <a:pPr marL="0" indent="0" algn="just">
              <a:buNone/>
            </a:pPr>
            <a:endParaRPr lang="en-US" sz="2000" dirty="0">
              <a:solidFill>
                <a:schemeClr val="tx1"/>
              </a:solidFill>
            </a:endParaRPr>
          </a:p>
        </p:txBody>
      </p:sp>
      <p:sp>
        <p:nvSpPr>
          <p:cNvPr id="3" name="AutoShape 2" descr="Lecture5-MagneticTrafoHarmonic.pdf">
            <a:extLst>
              <a:ext uri="{FF2B5EF4-FFF2-40B4-BE49-F238E27FC236}">
                <a16:creationId xmlns:a16="http://schemas.microsoft.com/office/drawing/2014/main" id="{D3BF5F84-0465-4D04-A5FE-CB1A795273E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Lecture5-MagneticTrafoHarmonic.pdf">
            <a:extLst>
              <a:ext uri="{FF2B5EF4-FFF2-40B4-BE49-F238E27FC236}">
                <a16:creationId xmlns:a16="http://schemas.microsoft.com/office/drawing/2014/main" id="{320AF413-6FB9-4FDA-AB21-F44B417F69C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30E899EB-AEAA-48AB-8982-6E2A6C3C1DD2}"/>
              </a:ext>
            </a:extLst>
          </p:cNvPr>
          <p:cNvPicPr>
            <a:picLocks noChangeAspect="1"/>
          </p:cNvPicPr>
          <p:nvPr/>
        </p:nvPicPr>
        <p:blipFill>
          <a:blip r:embed="rId2"/>
          <a:stretch>
            <a:fillRect/>
          </a:stretch>
        </p:blipFill>
        <p:spPr>
          <a:xfrm>
            <a:off x="993058" y="2293034"/>
            <a:ext cx="7677330" cy="3460378"/>
          </a:xfrm>
          <a:prstGeom prst="rect">
            <a:avLst/>
          </a:prstGeom>
        </p:spPr>
      </p:pic>
    </p:spTree>
    <p:extLst>
      <p:ext uri="{BB962C8B-B14F-4D97-AF65-F5344CB8AC3E}">
        <p14:creationId xmlns:p14="http://schemas.microsoft.com/office/powerpoint/2010/main" val="1317116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Transformer Test Example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46</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F3D89D1B-7AEE-4702-97BC-E3A7B8BAD227}"/>
                  </a:ext>
                </a:extLst>
              </p:cNvPr>
              <p:cNvSpPr>
                <a:spLocks noGrp="1"/>
              </p:cNvSpPr>
              <p:nvPr>
                <p:ph idx="1"/>
              </p:nvPr>
            </p:nvSpPr>
            <p:spPr>
              <a:xfrm>
                <a:off x="573314" y="1104588"/>
                <a:ext cx="8113486" cy="4744669"/>
              </a:xfrm>
            </p:spPr>
            <p:txBody>
              <a:bodyPr/>
              <a:lstStyle/>
              <a:p>
                <a:pPr marL="457200" indent="-457200" algn="just">
                  <a:spcBef>
                    <a:spcPts val="0"/>
                  </a:spcBef>
                  <a:spcAft>
                    <a:spcPts val="600"/>
                  </a:spcAft>
                  <a:buFont typeface="+mj-lt"/>
                  <a:buAutoNum type="arabicPeriod"/>
                  <a:tabLst>
                    <a:tab pos="457200" algn="l"/>
                  </a:tabLs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Determine the model parameters for a single phase, </a:t>
                </a:r>
                <a14:m>
                  <m:oMath xmlns:m="http://schemas.openxmlformats.org/officeDocument/2006/math">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MVA</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,200/80</m:t>
                    </m:r>
                    <m:r>
                      <m:rPr>
                        <m:sty m:val="p"/>
                      </m:rP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m:t>
                    </m:r>
                  </m:oMath>
                </a14:m>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transformer with the following test data: </a:t>
                </a:r>
              </a:p>
              <a:p>
                <a:pPr lvl="2" algn="just">
                  <a:spcBef>
                    <a:spcPts val="0"/>
                  </a:spcBef>
                  <a:spcAft>
                    <a:spcPts val="600"/>
                  </a:spcAft>
                  <a:buFont typeface="Wingdings" panose="05000000000000000000" pitchFamily="2" charset="2"/>
                  <a:buChar char="q"/>
                  <a:tabLst>
                    <a:tab pos="457200" algn="l"/>
                  </a:tabLs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Short circuit: 30 kV, with 500 kW losses</a:t>
                </a:r>
              </a:p>
              <a:p>
                <a:pPr lvl="2" algn="just">
                  <a:spcBef>
                    <a:spcPts val="0"/>
                  </a:spcBef>
                  <a:spcAft>
                    <a:spcPts val="600"/>
                  </a:spcAft>
                  <a:buFont typeface="Wingdings" panose="05000000000000000000" pitchFamily="2" charset="2"/>
                  <a:buChar char="q"/>
                  <a:tabLst>
                    <a:tab pos="457200" algn="l"/>
                  </a:tabLst>
                </a:pPr>
                <a:r>
                  <a:rPr lang="en-US" sz="2000" dirty="0">
                    <a:solidFill>
                      <a:schemeClr val="tx1"/>
                    </a:solidFill>
                    <a:latin typeface="Times New Roman" panose="02020603050405020304" pitchFamily="18" charset="0"/>
                    <a:cs typeface="Times New Roman" panose="02020603050405020304" pitchFamily="18" charset="0"/>
                  </a:rPr>
                  <a:t>Open circuit: 20 amps, with 10 kW losses</a:t>
                </a:r>
              </a:p>
              <a:p>
                <a:pPr marL="457200" indent="-457200" algn="just">
                  <a:spcBef>
                    <a:spcPts val="0"/>
                  </a:spcBef>
                  <a:spcAft>
                    <a:spcPts val="600"/>
                  </a:spcAft>
                  <a:buFont typeface="+mj-lt"/>
                  <a:buAutoNum type="arabicPeriod"/>
                  <a:tabLst>
                    <a:tab pos="457200" algn="l"/>
                  </a:tabLst>
                </a:pPr>
                <a:r>
                  <a:rPr lang="en-US" sz="2000" dirty="0">
                    <a:solidFill>
                      <a:schemeClr val="tx1"/>
                    </a:solidFill>
                    <a:latin typeface="Times New Roman" panose="02020603050405020304" pitchFamily="18" charset="0"/>
                    <a:cs typeface="Times New Roman" panose="02020603050405020304" pitchFamily="18" charset="0"/>
                  </a:rPr>
                  <a:t>Determine the model parameters.</a:t>
                </a:r>
              </a:p>
            </p:txBody>
          </p:sp>
        </mc:Choice>
        <mc:Fallback xmlns="">
          <p:sp>
            <p:nvSpPr>
              <p:cNvPr id="8" name="Content Placeholder 7">
                <a:extLst>
                  <a:ext uri="{FF2B5EF4-FFF2-40B4-BE49-F238E27FC236}">
                    <a16:creationId xmlns:a16="http://schemas.microsoft.com/office/drawing/2014/main" id="{F3D89D1B-7AEE-4702-97BC-E3A7B8BAD227}"/>
                  </a:ext>
                </a:extLst>
              </p:cNvPr>
              <p:cNvSpPr>
                <a:spLocks noGrp="1" noRot="1" noChangeAspect="1" noMove="1" noResize="1" noEditPoints="1" noAdjustHandles="1" noChangeArrowheads="1" noChangeShapeType="1" noTextEdit="1"/>
              </p:cNvSpPr>
              <p:nvPr>
                <p:ph idx="1"/>
              </p:nvPr>
            </p:nvSpPr>
            <p:spPr>
              <a:xfrm>
                <a:off x="573314" y="1104588"/>
                <a:ext cx="8113486" cy="4744669"/>
              </a:xfrm>
              <a:blipFill>
                <a:blip r:embed="rId2"/>
                <a:stretch>
                  <a:fillRect l="-225" t="-642"/>
                </a:stretch>
              </a:blipFill>
            </p:spPr>
            <p:txBody>
              <a:bodyPr/>
              <a:lstStyle/>
              <a:p>
                <a:r>
                  <a:rPr lang="en-US">
                    <a:noFill/>
                  </a:rPr>
                  <a:t> </a:t>
                </a:r>
              </a:p>
            </p:txBody>
          </p:sp>
        </mc:Fallback>
      </mc:AlternateContent>
      <p:sp>
        <p:nvSpPr>
          <p:cNvPr id="3" name="AutoShape 2" descr="Lecture5-MagneticTrafoHarmonic.pdf">
            <a:extLst>
              <a:ext uri="{FF2B5EF4-FFF2-40B4-BE49-F238E27FC236}">
                <a16:creationId xmlns:a16="http://schemas.microsoft.com/office/drawing/2014/main" id="{D3BF5F84-0465-4D04-A5FE-CB1A795273E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Lecture5-MagneticTrafoHarmonic.pdf">
            <a:extLst>
              <a:ext uri="{FF2B5EF4-FFF2-40B4-BE49-F238E27FC236}">
                <a16:creationId xmlns:a16="http://schemas.microsoft.com/office/drawing/2014/main" id="{320AF413-6FB9-4FDA-AB21-F44B417F69C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418FE485-9DC6-4A9B-80B5-B88DAD7C8D79}"/>
              </a:ext>
            </a:extLst>
          </p:cNvPr>
          <p:cNvPicPr>
            <a:picLocks noChangeAspect="1"/>
          </p:cNvPicPr>
          <p:nvPr/>
        </p:nvPicPr>
        <p:blipFill>
          <a:blip r:embed="rId3"/>
          <a:stretch>
            <a:fillRect/>
          </a:stretch>
        </p:blipFill>
        <p:spPr>
          <a:xfrm>
            <a:off x="1433415" y="3167747"/>
            <a:ext cx="6277170" cy="2681510"/>
          </a:xfrm>
          <a:prstGeom prst="rect">
            <a:avLst/>
          </a:prstGeom>
        </p:spPr>
      </p:pic>
    </p:spTree>
    <p:extLst>
      <p:ext uri="{BB962C8B-B14F-4D97-AF65-F5344CB8AC3E}">
        <p14:creationId xmlns:p14="http://schemas.microsoft.com/office/powerpoint/2010/main" val="1286563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47</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5466B2A8-ECA7-454D-BEFA-930DCC9F8583}"/>
                  </a:ext>
                </a:extLst>
              </p:cNvPr>
              <p:cNvSpPr>
                <a:spLocks noGrp="1"/>
              </p:cNvSpPr>
              <p:nvPr>
                <p:ph idx="1"/>
              </p:nvPr>
            </p:nvSpPr>
            <p:spPr>
              <a:xfrm>
                <a:off x="647700" y="2544905"/>
                <a:ext cx="7702658" cy="3307255"/>
              </a:xfrm>
            </p:spPr>
            <p:txBody>
              <a:bodyPr/>
              <a:lstStyle/>
              <a:p>
                <a:pPr marL="0" marR="0" indent="0">
                  <a:spcBef>
                    <a:spcPts val="0"/>
                  </a:spcBef>
                  <a:spcAft>
                    <a:spcPts val="1200"/>
                  </a:spcAft>
                  <a:buNone/>
                </a:pPr>
                <a:r>
                  <a:rPr lang="en-US"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From the short circuit test</a:t>
                </a:r>
              </a:p>
              <a:p>
                <a:pPr marL="0" marR="0">
                  <a:spcBef>
                    <a:spcPts val="0"/>
                  </a:spcBef>
                  <a:spcAft>
                    <a:spcPts val="1200"/>
                  </a:spcAft>
                </a:pPr>
                <a14:m>
                  <m:oMath xmlns:m="http://schemas.openxmlformats.org/officeDocument/2006/math">
                    <m:sSub>
                      <m:sSub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𝑠𝑐</m:t>
                        </m:r>
                      </m:sub>
                    </m:sSub>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m:t>
                        </m:r>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MVA</m:t>
                        </m:r>
                      </m:num>
                      <m:den>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200</m:t>
                        </m:r>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m:t>
                        </m:r>
                      </m:den>
                    </m:f>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=500 </m:t>
                    </m:r>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Sub>
                          <m:sSub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sub>
                        </m:sSub>
                      </m:e>
                    </m:d>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kV</m:t>
                        </m:r>
                      </m:num>
                      <m:den>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500 </m:t>
                        </m:r>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den>
                    </m:f>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oMath>
                </a14:m>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14:m>
                  <m:oMath xmlns:m="http://schemas.openxmlformats.org/officeDocument/2006/math">
                    <m:sSub>
                      <m:sSub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𝑠𝑐</m:t>
                        </m:r>
                      </m:sub>
                    </m:sSub>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sub>
                    </m:sSub>
                    <m:sSubSup>
                      <m:sSubSup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𝑠𝑐</m:t>
                        </m:r>
                      </m:sub>
                      <m:sup>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=500 </m:t>
                    </m:r>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kW</m:t>
                    </m:r>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oMath>
                </a14:m>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1200"/>
                  </a:spcAft>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Hence </a:t>
                </a:r>
                <a14:m>
                  <m:oMath xmlns:m="http://schemas.openxmlformats.org/officeDocument/2006/math">
                    <m:sSub>
                      <m:sSub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sup>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r>
                      <m:rPr>
                        <m:sty m:val="p"/>
                      </m:rPr>
                      <a:rPr lang="en-US" sz="22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oMath>
                </a14:m>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2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Content Placeholder 7">
                <a:extLst>
                  <a:ext uri="{FF2B5EF4-FFF2-40B4-BE49-F238E27FC236}">
                    <a16:creationId xmlns:a16="http://schemas.microsoft.com/office/drawing/2014/main" id="{5466B2A8-ECA7-454D-BEFA-930DCC9F8583}"/>
                  </a:ext>
                </a:extLst>
              </p:cNvPr>
              <p:cNvSpPr>
                <a:spLocks noGrp="1" noRot="1" noChangeAspect="1" noMove="1" noResize="1" noEditPoints="1" noAdjustHandles="1" noChangeArrowheads="1" noChangeShapeType="1" noTextEdit="1"/>
              </p:cNvSpPr>
              <p:nvPr>
                <p:ph idx="1"/>
              </p:nvPr>
            </p:nvSpPr>
            <p:spPr>
              <a:xfrm>
                <a:off x="647700" y="2544905"/>
                <a:ext cx="7702658" cy="3307255"/>
              </a:xfrm>
              <a:blipFill>
                <a:blip r:embed="rId3"/>
                <a:stretch>
                  <a:fillRect l="-1028" t="-1105"/>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4BD6BFF4-49C6-46EF-9CC1-A4A7ACDAC239}"/>
              </a:ext>
            </a:extLst>
          </p:cNvPr>
          <p:cNvGrpSpPr/>
          <p:nvPr/>
        </p:nvGrpSpPr>
        <p:grpSpPr>
          <a:xfrm>
            <a:off x="1223897" y="751233"/>
            <a:ext cx="6017444" cy="1793672"/>
            <a:chOff x="1223897" y="751233"/>
            <a:chExt cx="6017444" cy="1793672"/>
          </a:xfrm>
        </p:grpSpPr>
        <p:pic>
          <p:nvPicPr>
            <p:cNvPr id="12" name="Picture 11">
              <a:extLst>
                <a:ext uri="{FF2B5EF4-FFF2-40B4-BE49-F238E27FC236}">
                  <a16:creationId xmlns:a16="http://schemas.microsoft.com/office/drawing/2014/main" id="{0BD611BD-EBE3-499C-9264-1BDEAB08BA10}"/>
                </a:ext>
              </a:extLst>
            </p:cNvPr>
            <p:cNvPicPr>
              <a:picLocks noChangeAspect="1"/>
            </p:cNvPicPr>
            <p:nvPr/>
          </p:nvPicPr>
          <p:blipFill>
            <a:blip r:embed="rId4"/>
            <a:stretch>
              <a:fillRect/>
            </a:stretch>
          </p:blipFill>
          <p:spPr>
            <a:xfrm>
              <a:off x="3034428" y="751233"/>
              <a:ext cx="4206913" cy="1793672"/>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2AB6256-C67E-4118-8139-627BF52D7FAC}"/>
                    </a:ext>
                  </a:extLst>
                </p:cNvPr>
                <p:cNvSpPr txBox="1"/>
                <p:nvPr/>
              </p:nvSpPr>
              <p:spPr>
                <a:xfrm>
                  <a:off x="1223897" y="830158"/>
                  <a:ext cx="2077242" cy="5955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dirty="0" smtClean="0">
                                <a:solidFill>
                                  <a:srgbClr val="FF0000"/>
                                </a:solidFill>
                                <a:latin typeface="Cambria Math" panose="02040503050406030204" pitchFamily="18" charset="0"/>
                              </a:rPr>
                            </m:ctrlPr>
                          </m:sSubPr>
                          <m:e>
                            <m:r>
                              <m:rPr>
                                <m:sty m:val="p"/>
                              </m:rPr>
                              <a:rPr lang="en-US" sz="1600" i="0" dirty="0" smtClean="0">
                                <a:solidFill>
                                  <a:srgbClr val="FF0000"/>
                                </a:solidFill>
                                <a:latin typeface="Cambria Math" panose="02040503050406030204" pitchFamily="18" charset="0"/>
                              </a:rPr>
                              <m:t>P</m:t>
                            </m:r>
                          </m:e>
                          <m:sub>
                            <m:r>
                              <m:rPr>
                                <m:sty m:val="p"/>
                              </m:rPr>
                              <a:rPr lang="en-US" sz="1600" i="0" dirty="0" smtClean="0">
                                <a:solidFill>
                                  <a:srgbClr val="FF0000"/>
                                </a:solidFill>
                                <a:latin typeface="Cambria Math" panose="02040503050406030204" pitchFamily="18" charset="0"/>
                              </a:rPr>
                              <m:t>sc</m:t>
                            </m:r>
                          </m:sub>
                        </m:sSub>
                        <m:r>
                          <a:rPr lang="en-US" sz="1600" i="0" dirty="0" smtClean="0">
                            <a:solidFill>
                              <a:srgbClr val="FF0000"/>
                            </a:solidFill>
                            <a:latin typeface="Cambria Math" panose="02040503050406030204" pitchFamily="18" charset="0"/>
                          </a:rPr>
                          <m:t>= 500 </m:t>
                        </m:r>
                        <m:r>
                          <m:rPr>
                            <m:sty m:val="p"/>
                          </m:rPr>
                          <a:rPr lang="en-US" sz="1600" i="0" dirty="0" smtClean="0">
                            <a:solidFill>
                              <a:srgbClr val="FF0000"/>
                            </a:solidFill>
                            <a:latin typeface="Cambria Math" panose="02040503050406030204" pitchFamily="18" charset="0"/>
                          </a:rPr>
                          <m:t>kW</m:t>
                        </m:r>
                      </m:oMath>
                    </m:oMathPara>
                  </a14:m>
                  <a:endParaRPr lang="en-US" sz="1600"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n-US" sz="1600" b="0" i="1" dirty="0" smtClean="0">
                                <a:solidFill>
                                  <a:srgbClr val="FF0000"/>
                                </a:solidFill>
                                <a:latin typeface="Cambria Math" panose="02040503050406030204" pitchFamily="18" charset="0"/>
                              </a:rPr>
                            </m:ctrlPr>
                          </m:sSubPr>
                          <m:e>
                            <m:r>
                              <m:rPr>
                                <m:sty m:val="p"/>
                              </m:rPr>
                              <a:rPr lang="en-US" sz="1600" i="0" dirty="0" smtClean="0">
                                <a:solidFill>
                                  <a:srgbClr val="FF0000"/>
                                </a:solidFill>
                                <a:latin typeface="Cambria Math" panose="02040503050406030204" pitchFamily="18" charset="0"/>
                              </a:rPr>
                              <m:t>I</m:t>
                            </m:r>
                          </m:e>
                          <m:sub>
                            <m:r>
                              <m:rPr>
                                <m:sty m:val="p"/>
                              </m:rPr>
                              <a:rPr lang="en-US" sz="1600" i="0" dirty="0" smtClean="0">
                                <a:solidFill>
                                  <a:srgbClr val="FF0000"/>
                                </a:solidFill>
                                <a:latin typeface="Cambria Math" panose="02040503050406030204" pitchFamily="18" charset="0"/>
                              </a:rPr>
                              <m:t>sc</m:t>
                            </m:r>
                          </m:sub>
                        </m:sSub>
                        <m:r>
                          <a:rPr lang="en-US" sz="1600" i="0" dirty="0" smtClean="0">
                            <a:solidFill>
                              <a:srgbClr val="FF0000"/>
                            </a:solidFill>
                            <a:latin typeface="Cambria Math" panose="02040503050406030204" pitchFamily="18" charset="0"/>
                          </a:rPr>
                          <m:t>= 500</m:t>
                        </m:r>
                        <m:r>
                          <m:rPr>
                            <m:sty m:val="p"/>
                          </m:rPr>
                          <a:rPr lang="en-US" sz="1600" i="0" dirty="0" smtClean="0">
                            <a:solidFill>
                              <a:srgbClr val="FF0000"/>
                            </a:solidFill>
                            <a:latin typeface="Cambria Math" panose="02040503050406030204" pitchFamily="18" charset="0"/>
                          </a:rPr>
                          <m:t>A</m:t>
                        </m:r>
                        <m:r>
                          <a:rPr lang="en-US" sz="1600" i="0" dirty="0" smtClean="0">
                            <a:solidFill>
                              <a:srgbClr val="FF0000"/>
                            </a:solidFill>
                            <a:latin typeface="Cambria Math" panose="02040503050406030204" pitchFamily="18" charset="0"/>
                          </a:rPr>
                          <m:t>=</m:t>
                        </m:r>
                        <m:sSub>
                          <m:sSubPr>
                            <m:ctrlPr>
                              <a:rPr lang="en-US" sz="1600" b="0" i="1" dirty="0" smtClean="0">
                                <a:solidFill>
                                  <a:srgbClr val="FF0000"/>
                                </a:solidFill>
                                <a:latin typeface="Cambria Math" panose="02040503050406030204" pitchFamily="18" charset="0"/>
                              </a:rPr>
                            </m:ctrlPr>
                          </m:sSubPr>
                          <m:e>
                            <m:r>
                              <m:rPr>
                                <m:sty m:val="p"/>
                              </m:rPr>
                              <a:rPr lang="en-US" sz="1600" i="0" dirty="0" smtClean="0">
                                <a:solidFill>
                                  <a:srgbClr val="FF0000"/>
                                </a:solidFill>
                                <a:latin typeface="Cambria Math" panose="02040503050406030204" pitchFamily="18" charset="0"/>
                              </a:rPr>
                              <m:t>I</m:t>
                            </m:r>
                          </m:e>
                          <m:sub>
                            <m:r>
                              <m:rPr>
                                <m:sty m:val="p"/>
                              </m:rPr>
                              <a:rPr lang="en-US" sz="1600" i="0" dirty="0" err="1" smtClean="0">
                                <a:solidFill>
                                  <a:srgbClr val="FF0000"/>
                                </a:solidFill>
                                <a:latin typeface="Cambria Math" panose="02040503050406030204" pitchFamily="18" charset="0"/>
                              </a:rPr>
                              <m:t>I</m:t>
                            </m:r>
                            <m:r>
                              <a:rPr lang="en-US" sz="1600" b="0" i="0" dirty="0" smtClean="0">
                                <a:solidFill>
                                  <a:srgbClr val="FF0000"/>
                                </a:solidFill>
                                <a:latin typeface="Cambria Math" panose="02040503050406030204" pitchFamily="18" charset="0"/>
                              </a:rPr>
                              <m:t>,</m:t>
                            </m:r>
                            <m:r>
                              <m:rPr>
                                <m:sty m:val="p"/>
                              </m:rPr>
                              <a:rPr lang="en-US" sz="1600" i="0" dirty="0">
                                <a:solidFill>
                                  <a:srgbClr val="FF0000"/>
                                </a:solidFill>
                                <a:latin typeface="Cambria Math" panose="02040503050406030204" pitchFamily="18" charset="0"/>
                              </a:rPr>
                              <m:t>Rate</m:t>
                            </m:r>
                            <m:r>
                              <m:rPr>
                                <m:sty m:val="p"/>
                              </m:rPr>
                              <a:rPr lang="en-US" sz="1600" i="0" dirty="0" err="1">
                                <a:solidFill>
                                  <a:srgbClr val="FF0000"/>
                                </a:solidFill>
                                <a:latin typeface="Cambria Math" panose="02040503050406030204" pitchFamily="18" charset="0"/>
                              </a:rPr>
                              <m:t>d</m:t>
                            </m:r>
                          </m:sub>
                        </m:sSub>
                      </m:oMath>
                    </m:oMathPara>
                  </a14:m>
                  <a:endParaRPr lang="en-US" sz="1600" dirty="0">
                    <a:solidFill>
                      <a:srgbClr val="FF0000"/>
                    </a:solidFill>
                  </a:endParaRPr>
                </a:p>
              </p:txBody>
            </p:sp>
          </mc:Choice>
          <mc:Fallback xmlns="">
            <p:sp>
              <p:nvSpPr>
                <p:cNvPr id="6" name="TextBox 5">
                  <a:extLst>
                    <a:ext uri="{FF2B5EF4-FFF2-40B4-BE49-F238E27FC236}">
                      <a16:creationId xmlns:a16="http://schemas.microsoft.com/office/drawing/2014/main" id="{22AB6256-C67E-4118-8139-627BF52D7FAC}"/>
                    </a:ext>
                  </a:extLst>
                </p:cNvPr>
                <p:cNvSpPr txBox="1">
                  <a:spLocks noRot="1" noChangeAspect="1" noMove="1" noResize="1" noEditPoints="1" noAdjustHandles="1" noChangeArrowheads="1" noChangeShapeType="1" noTextEdit="1"/>
                </p:cNvSpPr>
                <p:nvPr/>
              </p:nvSpPr>
              <p:spPr>
                <a:xfrm>
                  <a:off x="1223897" y="830158"/>
                  <a:ext cx="2077242" cy="59554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A225CD6-0DF7-4813-9836-50D0B4954E16}"/>
                    </a:ext>
                  </a:extLst>
                </p:cNvPr>
                <p:cNvSpPr txBox="1"/>
                <p:nvPr/>
              </p:nvSpPr>
              <p:spPr>
                <a:xfrm>
                  <a:off x="2629618" y="1607453"/>
                  <a:ext cx="108683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rgbClr val="FF0000"/>
                                </a:solidFill>
                                <a:latin typeface="Cambria Math" panose="02040503050406030204" pitchFamily="18" charset="0"/>
                              </a:rPr>
                            </m:ctrlPr>
                          </m:sSubPr>
                          <m:e>
                            <m:r>
                              <a:rPr lang="en-US" sz="1400" b="0" i="1" dirty="0" smtClean="0">
                                <a:solidFill>
                                  <a:srgbClr val="FF0000"/>
                                </a:solidFill>
                                <a:latin typeface="Cambria Math" panose="02040503050406030204" pitchFamily="18" charset="0"/>
                              </a:rPr>
                              <m:t>𝑉</m:t>
                            </m:r>
                          </m:e>
                          <m:sub>
                            <m:r>
                              <a:rPr lang="en-US" sz="1400" i="1" dirty="0" smtClean="0">
                                <a:solidFill>
                                  <a:srgbClr val="FF0000"/>
                                </a:solidFill>
                                <a:latin typeface="Cambria Math" panose="02040503050406030204" pitchFamily="18" charset="0"/>
                              </a:rPr>
                              <m:t>𝑠𝑐</m:t>
                            </m:r>
                          </m:sub>
                        </m:sSub>
                        <m:r>
                          <a:rPr lang="en-US" sz="1400" i="1" dirty="0" smtClean="0">
                            <a:solidFill>
                              <a:srgbClr val="FF0000"/>
                            </a:solidFill>
                            <a:latin typeface="Cambria Math" panose="02040503050406030204" pitchFamily="18" charset="0"/>
                          </a:rPr>
                          <m:t>=</m:t>
                        </m:r>
                        <m:r>
                          <a:rPr lang="en-US" sz="1400" b="0" i="1" dirty="0" smtClean="0">
                            <a:solidFill>
                              <a:srgbClr val="FF0000"/>
                            </a:solidFill>
                            <a:latin typeface="Cambria Math" panose="02040503050406030204" pitchFamily="18" charset="0"/>
                          </a:rPr>
                          <m:t>3</m:t>
                        </m:r>
                        <m:r>
                          <a:rPr lang="en-US" sz="1400" i="1" dirty="0" smtClean="0">
                            <a:solidFill>
                              <a:srgbClr val="FF0000"/>
                            </a:solidFill>
                            <a:latin typeface="Cambria Math" panose="02040503050406030204" pitchFamily="18" charset="0"/>
                          </a:rPr>
                          <m:t>0</m:t>
                        </m:r>
                        <m:r>
                          <a:rPr lang="en-US" sz="1400" i="1" dirty="0" smtClean="0">
                            <a:solidFill>
                              <a:srgbClr val="FF0000"/>
                            </a:solidFill>
                            <a:latin typeface="Cambria Math" panose="02040503050406030204" pitchFamily="18" charset="0"/>
                          </a:rPr>
                          <m:t>𝑘𝑉</m:t>
                        </m:r>
                      </m:oMath>
                    </m:oMathPara>
                  </a14:m>
                  <a:endParaRPr lang="en-US" sz="1400" dirty="0">
                    <a:solidFill>
                      <a:srgbClr val="FF0000"/>
                    </a:solidFill>
                  </a:endParaRPr>
                </a:p>
              </p:txBody>
            </p:sp>
          </mc:Choice>
          <mc:Fallback xmlns="">
            <p:sp>
              <p:nvSpPr>
                <p:cNvPr id="10" name="TextBox 9">
                  <a:extLst>
                    <a:ext uri="{FF2B5EF4-FFF2-40B4-BE49-F238E27FC236}">
                      <a16:creationId xmlns:a16="http://schemas.microsoft.com/office/drawing/2014/main" id="{EA225CD6-0DF7-4813-9836-50D0B4954E16}"/>
                    </a:ext>
                  </a:extLst>
                </p:cNvPr>
                <p:cNvSpPr txBox="1">
                  <a:spLocks noRot="1" noChangeAspect="1" noMove="1" noResize="1" noEditPoints="1" noAdjustHandles="1" noChangeArrowheads="1" noChangeShapeType="1" noTextEdit="1"/>
                </p:cNvSpPr>
                <p:nvPr/>
              </p:nvSpPr>
              <p:spPr>
                <a:xfrm>
                  <a:off x="2629618" y="1607453"/>
                  <a:ext cx="1086836" cy="307777"/>
                </a:xfrm>
                <a:prstGeom prst="rect">
                  <a:avLst/>
                </a:prstGeom>
                <a:blipFill>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89140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A9304D-9876-43D8-B861-8C98AC05956D}"/>
              </a:ext>
            </a:extLst>
          </p:cNvPr>
          <p:cNvPicPr>
            <a:picLocks noChangeAspect="1"/>
          </p:cNvPicPr>
          <p:nvPr/>
        </p:nvPicPr>
        <p:blipFill>
          <a:blip r:embed="rId2"/>
          <a:stretch>
            <a:fillRect/>
          </a:stretch>
        </p:blipFill>
        <p:spPr>
          <a:xfrm>
            <a:off x="3083535" y="391867"/>
            <a:ext cx="3882234" cy="2076544"/>
          </a:xfrm>
          <a:prstGeom prst="rect">
            <a:avLst/>
          </a:prstGeom>
        </p:spPr>
      </p:pic>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48</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5466B2A8-ECA7-454D-BEFA-930DCC9F8583}"/>
                  </a:ext>
                </a:extLst>
              </p:cNvPr>
              <p:cNvSpPr>
                <a:spLocks noGrp="1"/>
              </p:cNvSpPr>
              <p:nvPr>
                <p:ph idx="1"/>
              </p:nvPr>
            </p:nvSpPr>
            <p:spPr>
              <a:xfrm>
                <a:off x="647700" y="2663686"/>
                <a:ext cx="7702658" cy="3051320"/>
              </a:xfrm>
            </p:spPr>
            <p:txBody>
              <a:bodyPr/>
              <a:lstStyle/>
              <a:p>
                <a:pPr marL="0" marR="0" indent="0">
                  <a:spcBef>
                    <a:spcPts val="0"/>
                  </a:spcBef>
                  <a:spcAft>
                    <a:spcPts val="1200"/>
                  </a:spcAft>
                  <a:buNone/>
                </a:pPr>
                <a:r>
                  <a:rPr lang="en-US" sz="2400" b="1" dirty="0">
                    <a:solidFill>
                      <a:schemeClr val="tx1"/>
                    </a:solidFill>
                    <a:latin typeface="Times New Roman" panose="02020603050405020304" pitchFamily="18" charset="0"/>
                    <a:cs typeface="Times New Roman" panose="02020603050405020304" pitchFamily="18" charset="0"/>
                  </a:rPr>
                  <a:t>From the open circuit test</a:t>
                </a:r>
              </a:p>
              <a:p>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𝑅</m:t>
                        </m:r>
                      </m:e>
                      <m:sub>
                        <m:r>
                          <a:rPr lang="en-US" sz="2400" i="1">
                            <a:solidFill>
                              <a:schemeClr val="tx1"/>
                            </a:solidFill>
                            <a:latin typeface="Cambria Math" panose="02040503050406030204" pitchFamily="18" charset="0"/>
                          </a:rPr>
                          <m:t>𝑐</m:t>
                        </m:r>
                      </m:sub>
                    </m:sSub>
                    <m:r>
                      <a:rPr lang="en-US" sz="240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a:solidFill>
                              <a:schemeClr val="tx1"/>
                            </a:solidFill>
                            <a:latin typeface="Cambria Math" panose="02040503050406030204" pitchFamily="18" charset="0"/>
                          </a:rPr>
                          <m:t>200</m:t>
                        </m:r>
                        <m:sSup>
                          <m:sSupPr>
                            <m:ctrlPr>
                              <a:rPr lang="en-US" sz="2400" i="1">
                                <a:solidFill>
                                  <a:schemeClr val="tx1"/>
                                </a:solidFill>
                                <a:latin typeface="Cambria Math" panose="02040503050406030204" pitchFamily="18" charset="0"/>
                              </a:rPr>
                            </m:ctrlPr>
                          </m:sSupPr>
                          <m:e>
                            <m:r>
                              <m:rPr>
                                <m:sty m:val="p"/>
                              </m:rPr>
                              <a:rPr lang="en-US" sz="2400">
                                <a:solidFill>
                                  <a:schemeClr val="tx1"/>
                                </a:solidFill>
                                <a:latin typeface="Cambria Math" panose="02040503050406030204" pitchFamily="18" charset="0"/>
                              </a:rPr>
                              <m:t>kV</m:t>
                            </m:r>
                          </m:e>
                          <m:sup>
                            <m:r>
                              <a:rPr lang="en-US" sz="2400">
                                <a:solidFill>
                                  <a:schemeClr val="tx1"/>
                                </a:solidFill>
                                <a:latin typeface="Cambria Math" panose="02040503050406030204" pitchFamily="18" charset="0"/>
                              </a:rPr>
                              <m:t>2</m:t>
                            </m:r>
                          </m:sup>
                        </m:sSup>
                      </m:num>
                      <m:den>
                        <m:r>
                          <a:rPr lang="en-US" sz="2400">
                            <a:solidFill>
                              <a:schemeClr val="tx1"/>
                            </a:solidFill>
                            <a:latin typeface="Cambria Math" panose="02040503050406030204" pitchFamily="18" charset="0"/>
                          </a:rPr>
                          <m:t>10 </m:t>
                        </m:r>
                        <m:r>
                          <m:rPr>
                            <m:sty m:val="p"/>
                          </m:rPr>
                          <a:rPr lang="en-US" sz="2400">
                            <a:solidFill>
                              <a:schemeClr val="tx1"/>
                            </a:solidFill>
                            <a:latin typeface="Cambria Math" panose="02040503050406030204" pitchFamily="18" charset="0"/>
                          </a:rPr>
                          <m:t>kW</m:t>
                        </m:r>
                      </m:den>
                    </m:f>
                    <m:r>
                      <a:rPr lang="en-US" sz="2400">
                        <a:solidFill>
                          <a:schemeClr val="tx1"/>
                        </a:solidFill>
                        <a:latin typeface="Cambria Math" panose="02040503050406030204" pitchFamily="18" charset="0"/>
                      </a:rPr>
                      <m:t>=4</m:t>
                    </m:r>
                    <m:r>
                      <a:rPr lang="en-US" sz="2400" i="1">
                        <a:solidFill>
                          <a:schemeClr val="tx1"/>
                        </a:solidFill>
                        <a:latin typeface="Cambria Math" panose="02040503050406030204" pitchFamily="18" charset="0"/>
                      </a:rPr>
                      <m:t>𝑀</m:t>
                    </m:r>
                    <m:r>
                      <m:rPr>
                        <m:sty m:val="p"/>
                      </m:rPr>
                      <a:rPr lang="en-US" sz="2400">
                        <a:solidFill>
                          <a:schemeClr val="tx1"/>
                        </a:solidFill>
                        <a:latin typeface="Cambria Math" panose="02040503050406030204" pitchFamily="18" charset="0"/>
                      </a:rPr>
                      <m:t>Ω</m:t>
                    </m:r>
                  </m:oMath>
                </a14:m>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d>
                      <m:dPr>
                        <m:begChr m:val="∥"/>
                        <m:endChr m:val="∥"/>
                        <m:ctrlPr>
                          <a:rPr lang="en-US" sz="2400" i="1" smtClean="0">
                            <a:solidFill>
                              <a:schemeClr val="tx1"/>
                            </a:solidFill>
                            <a:latin typeface="Cambria Math" panose="02040503050406030204" pitchFamily="18" charset="0"/>
                          </a:rPr>
                        </m:ctrlPr>
                      </m:dPr>
                      <m:e>
                        <m:f>
                          <m:fPr>
                            <m:ctrlPr>
                              <a:rPr lang="en-US" sz="2400" i="1">
                                <a:solidFill>
                                  <a:schemeClr val="tx1"/>
                                </a:solidFill>
                                <a:latin typeface="Cambria Math" panose="02040503050406030204" pitchFamily="18" charset="0"/>
                              </a:rPr>
                            </m:ctrlPr>
                          </m:fPr>
                          <m:num>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𝑟</m:t>
                                </m:r>
                              </m:e>
                              <m: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𝑐</m:t>
                                </m:r>
                              </m:sub>
                            </m:sSub>
                          </m:den>
                        </m:f>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latin typeface="Cambria Math" panose="02040503050406030204" pitchFamily="18" charset="0"/>
                              </a:rPr>
                            </m:ctrlPr>
                          </m:fPr>
                          <m:num>
                            <m:r>
                              <a:rPr lang="en-US"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𝑗</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𝑚</m:t>
                                </m:r>
                              </m:sub>
                            </m:sSub>
                          </m:den>
                        </m:f>
                      </m:e>
                    </m:d>
                    <m:r>
                      <a:rPr lang="en-US" sz="240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a:solidFill>
                              <a:schemeClr val="tx1"/>
                            </a:solidFill>
                            <a:latin typeface="Cambria Math" panose="02040503050406030204" pitchFamily="18" charset="0"/>
                          </a:rPr>
                          <m:t>200</m:t>
                        </m:r>
                        <m:r>
                          <m:rPr>
                            <m:sty m:val="p"/>
                          </m:rPr>
                          <a:rPr lang="en-US" sz="2400">
                            <a:solidFill>
                              <a:schemeClr val="tx1"/>
                            </a:solidFill>
                            <a:latin typeface="Cambria Math" panose="02040503050406030204" pitchFamily="18" charset="0"/>
                          </a:rPr>
                          <m:t>kV</m:t>
                        </m:r>
                      </m:num>
                      <m:den>
                        <m:r>
                          <a:rPr lang="en-US" sz="2400">
                            <a:solidFill>
                              <a:schemeClr val="tx1"/>
                            </a:solidFill>
                            <a:latin typeface="Cambria Math" panose="02040503050406030204" pitchFamily="18" charset="0"/>
                          </a:rPr>
                          <m:t>20 </m:t>
                        </m:r>
                        <m:r>
                          <m:rPr>
                            <m:sty m:val="p"/>
                          </m:rPr>
                          <a:rPr lang="en-US" sz="2400">
                            <a:solidFill>
                              <a:schemeClr val="tx1"/>
                            </a:solidFill>
                            <a:latin typeface="Cambria Math" panose="02040503050406030204" pitchFamily="18" charset="0"/>
                          </a:rPr>
                          <m:t>A</m:t>
                        </m:r>
                      </m:den>
                    </m:f>
                    <m:r>
                      <a:rPr lang="en-US" sz="2400" b="0" i="0" smtClean="0">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𝑋</m:t>
                        </m:r>
                      </m:e>
                      <m:sub>
                        <m:r>
                          <a:rPr lang="en-US" sz="2400" i="1">
                            <a:solidFill>
                              <a:schemeClr val="tx1"/>
                            </a:solidFill>
                            <a:latin typeface="Cambria Math" panose="02040503050406030204" pitchFamily="18" charset="0"/>
                          </a:rPr>
                          <m:t>𝑚</m:t>
                        </m:r>
                      </m:sub>
                    </m:sSub>
                    <m:r>
                      <a:rPr lang="en-US" sz="2400">
                        <a:solidFill>
                          <a:schemeClr val="tx1"/>
                        </a:solidFill>
                        <a:latin typeface="Cambria Math" panose="02040503050406030204" pitchFamily="18" charset="0"/>
                      </a:rPr>
                      <m:t>=10,000</m:t>
                    </m:r>
                    <m:r>
                      <m:rPr>
                        <m:sty m:val="p"/>
                      </m:rPr>
                      <a:rPr lang="en-US" sz="2400">
                        <a:solidFill>
                          <a:schemeClr val="tx1"/>
                        </a:solidFill>
                        <a:latin typeface="Cambria Math" panose="02040503050406030204" pitchFamily="18" charset="0"/>
                      </a:rPr>
                      <m:t>Ω</m:t>
                    </m:r>
                  </m:oMath>
                </a14:m>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Content Placeholder 7">
                <a:extLst>
                  <a:ext uri="{FF2B5EF4-FFF2-40B4-BE49-F238E27FC236}">
                    <a16:creationId xmlns:a16="http://schemas.microsoft.com/office/drawing/2014/main" id="{5466B2A8-ECA7-454D-BEFA-930DCC9F8583}"/>
                  </a:ext>
                </a:extLst>
              </p:cNvPr>
              <p:cNvSpPr>
                <a:spLocks noGrp="1" noRot="1" noChangeAspect="1" noMove="1" noResize="1" noEditPoints="1" noAdjustHandles="1" noChangeArrowheads="1" noChangeShapeType="1" noTextEdit="1"/>
              </p:cNvSpPr>
              <p:nvPr>
                <p:ph idx="1"/>
              </p:nvPr>
            </p:nvSpPr>
            <p:spPr>
              <a:xfrm>
                <a:off x="647700" y="2663686"/>
                <a:ext cx="7702658" cy="3051320"/>
              </a:xfrm>
              <a:blipFill>
                <a:blip r:embed="rId3"/>
                <a:stretch>
                  <a:fillRect l="-1187" t="-1597"/>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4BD6BFF4-49C6-46EF-9CC1-A4A7ACDAC239}"/>
              </a:ext>
            </a:extLst>
          </p:cNvPr>
          <p:cNvGrpSpPr/>
          <p:nvPr/>
        </p:nvGrpSpPr>
        <p:grpSpPr>
          <a:xfrm>
            <a:off x="1223897" y="830158"/>
            <a:ext cx="2812557" cy="885798"/>
            <a:chOff x="1223897" y="830158"/>
            <a:chExt cx="2812557" cy="885798"/>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2AB6256-C67E-4118-8139-627BF52D7FAC}"/>
                    </a:ext>
                  </a:extLst>
                </p:cNvPr>
                <p:cNvSpPr txBox="1"/>
                <p:nvPr/>
              </p:nvSpPr>
              <p:spPr>
                <a:xfrm>
                  <a:off x="1223897" y="830158"/>
                  <a:ext cx="148117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𝑃</m:t>
                            </m:r>
                          </m:e>
                          <m:sub>
                            <m:r>
                              <a:rPr lang="en-US" i="1" dirty="0" smtClean="0">
                                <a:solidFill>
                                  <a:srgbClr val="FF0000"/>
                                </a:solidFill>
                                <a:latin typeface="Cambria Math" panose="02040503050406030204" pitchFamily="18" charset="0"/>
                              </a:rPr>
                              <m:t>𝑠𝑐</m:t>
                            </m:r>
                          </m:sub>
                        </m:sSub>
                        <m:r>
                          <a:rPr lang="en-US"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1</m:t>
                        </m:r>
                        <m:r>
                          <a:rPr lang="en-US" i="1" dirty="0" smtClean="0">
                            <a:solidFill>
                              <a:srgbClr val="FF0000"/>
                            </a:solidFill>
                            <a:latin typeface="Cambria Math" panose="02040503050406030204" pitchFamily="18" charset="0"/>
                          </a:rPr>
                          <m:t>0 </m:t>
                        </m:r>
                        <m:r>
                          <a:rPr lang="en-US" i="1" dirty="0" smtClean="0">
                            <a:solidFill>
                              <a:srgbClr val="FF0000"/>
                            </a:solidFill>
                            <a:latin typeface="Cambria Math" panose="02040503050406030204" pitchFamily="18" charset="0"/>
                          </a:rPr>
                          <m:t>𝑘𝑊</m:t>
                        </m:r>
                      </m:oMath>
                    </m:oMathPara>
                  </a14:m>
                  <a:endParaRPr lang="en-US"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𝐼</m:t>
                            </m:r>
                          </m:e>
                          <m:sub>
                            <m:r>
                              <a:rPr lang="en-US" b="0" i="1" dirty="0" smtClean="0">
                                <a:solidFill>
                                  <a:srgbClr val="FF0000"/>
                                </a:solidFill>
                                <a:latin typeface="Cambria Math" panose="02040503050406030204" pitchFamily="18" charset="0"/>
                              </a:rPr>
                              <m:t>𝑜</m:t>
                            </m:r>
                            <m:r>
                              <a:rPr lang="en-US" i="1" dirty="0" smtClean="0">
                                <a:solidFill>
                                  <a:srgbClr val="FF0000"/>
                                </a:solidFill>
                                <a:latin typeface="Cambria Math" panose="02040503050406030204" pitchFamily="18" charset="0"/>
                              </a:rPr>
                              <m:t>𝑐</m:t>
                            </m:r>
                          </m:sub>
                        </m:sSub>
                        <m:r>
                          <a:rPr lang="en-US"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2</m:t>
                        </m:r>
                        <m:r>
                          <a:rPr lang="en-US" i="1" dirty="0" smtClean="0">
                            <a:solidFill>
                              <a:srgbClr val="FF0000"/>
                            </a:solidFill>
                            <a:latin typeface="Cambria Math" panose="02040503050406030204" pitchFamily="18" charset="0"/>
                          </a:rPr>
                          <m:t>0</m:t>
                        </m:r>
                        <m:r>
                          <a:rPr lang="en-US" i="1" dirty="0" smtClean="0">
                            <a:solidFill>
                              <a:srgbClr val="FF0000"/>
                            </a:solidFill>
                            <a:latin typeface="Cambria Math" panose="02040503050406030204" pitchFamily="18" charset="0"/>
                          </a:rPr>
                          <m:t>𝐴</m:t>
                        </m:r>
                      </m:oMath>
                    </m:oMathPara>
                  </a14:m>
                  <a:endParaRPr lang="en-US" dirty="0">
                    <a:solidFill>
                      <a:srgbClr val="FF0000"/>
                    </a:solidFill>
                  </a:endParaRPr>
                </a:p>
              </p:txBody>
            </p:sp>
          </mc:Choice>
          <mc:Fallback xmlns="">
            <p:sp>
              <p:nvSpPr>
                <p:cNvPr id="6" name="TextBox 5">
                  <a:extLst>
                    <a:ext uri="{FF2B5EF4-FFF2-40B4-BE49-F238E27FC236}">
                      <a16:creationId xmlns:a16="http://schemas.microsoft.com/office/drawing/2014/main" id="{22AB6256-C67E-4118-8139-627BF52D7FAC}"/>
                    </a:ext>
                  </a:extLst>
                </p:cNvPr>
                <p:cNvSpPr txBox="1">
                  <a:spLocks noRot="1" noChangeAspect="1" noMove="1" noResize="1" noEditPoints="1" noAdjustHandles="1" noChangeArrowheads="1" noChangeShapeType="1" noTextEdit="1"/>
                </p:cNvSpPr>
                <p:nvPr/>
              </p:nvSpPr>
              <p:spPr>
                <a:xfrm>
                  <a:off x="1223897" y="830158"/>
                  <a:ext cx="1481175"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A225CD6-0DF7-4813-9836-50D0B4954E16}"/>
                    </a:ext>
                  </a:extLst>
                </p:cNvPr>
                <p:cNvSpPr txBox="1"/>
                <p:nvPr/>
              </p:nvSpPr>
              <p:spPr>
                <a:xfrm>
                  <a:off x="2545212" y="1346624"/>
                  <a:ext cx="14912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𝑉</m:t>
                            </m:r>
                          </m:e>
                          <m:sub>
                            <m:r>
                              <a:rPr lang="en-US" b="0" i="1" dirty="0" smtClean="0">
                                <a:solidFill>
                                  <a:srgbClr val="FF0000"/>
                                </a:solidFill>
                                <a:latin typeface="Cambria Math" panose="02040503050406030204" pitchFamily="18" charset="0"/>
                              </a:rPr>
                              <m:t>𝑜</m:t>
                            </m:r>
                            <m:r>
                              <a:rPr lang="en-US" i="1" dirty="0" smtClean="0">
                                <a:solidFill>
                                  <a:srgbClr val="FF0000"/>
                                </a:solidFill>
                                <a:latin typeface="Cambria Math" panose="02040503050406030204" pitchFamily="18" charset="0"/>
                              </a:rPr>
                              <m:t>𝑐</m:t>
                            </m:r>
                          </m:sub>
                        </m:sSub>
                        <m:r>
                          <a:rPr lang="en-US"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20</m:t>
                        </m:r>
                        <m:r>
                          <a:rPr lang="en-US" i="1" dirty="0" smtClean="0">
                            <a:solidFill>
                              <a:srgbClr val="FF0000"/>
                            </a:solidFill>
                            <a:latin typeface="Cambria Math" panose="02040503050406030204" pitchFamily="18" charset="0"/>
                          </a:rPr>
                          <m:t>0</m:t>
                        </m:r>
                        <m:r>
                          <a:rPr lang="en-US" i="1" dirty="0" smtClean="0">
                            <a:solidFill>
                              <a:srgbClr val="FF0000"/>
                            </a:solidFill>
                            <a:latin typeface="Cambria Math" panose="02040503050406030204" pitchFamily="18" charset="0"/>
                          </a:rPr>
                          <m:t>𝑘𝑉</m:t>
                        </m:r>
                      </m:oMath>
                    </m:oMathPara>
                  </a14:m>
                  <a:endParaRPr lang="en-US" dirty="0">
                    <a:solidFill>
                      <a:srgbClr val="FF0000"/>
                    </a:solidFill>
                  </a:endParaRPr>
                </a:p>
              </p:txBody>
            </p:sp>
          </mc:Choice>
          <mc:Fallback xmlns="">
            <p:sp>
              <p:nvSpPr>
                <p:cNvPr id="10" name="TextBox 9">
                  <a:extLst>
                    <a:ext uri="{FF2B5EF4-FFF2-40B4-BE49-F238E27FC236}">
                      <a16:creationId xmlns:a16="http://schemas.microsoft.com/office/drawing/2014/main" id="{EA225CD6-0DF7-4813-9836-50D0B4954E16}"/>
                    </a:ext>
                  </a:extLst>
                </p:cNvPr>
                <p:cNvSpPr txBox="1">
                  <a:spLocks noRot="1" noChangeAspect="1" noMove="1" noResize="1" noEditPoints="1" noAdjustHandles="1" noChangeArrowheads="1" noChangeShapeType="1" noTextEdit="1"/>
                </p:cNvSpPr>
                <p:nvPr/>
              </p:nvSpPr>
              <p:spPr>
                <a:xfrm>
                  <a:off x="2545212" y="1346624"/>
                  <a:ext cx="1491242" cy="369332"/>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232222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14:m>
                  <m:oMath xmlns:m="http://schemas.openxmlformats.org/officeDocument/2006/math">
                    <m:r>
                      <a:rPr lang="en-US" sz="3200" smtClean="0">
                        <a:latin typeface="Cambria Math" panose="02040503050406030204" pitchFamily="18" charset="0"/>
                      </a:rPr>
                      <m:t>3</m:t>
                    </m:r>
                    <m:r>
                      <a:rPr lang="en-US" sz="3200" b="0" i="0" smtClean="0">
                        <a:latin typeface="Cambria Math" panose="02040503050406030204" pitchFamily="18" charset="0"/>
                      </a:rPr>
                      <m:t>−</m:t>
                    </m:r>
                    <m:r>
                      <a:rPr lang="en-US" sz="3200" smtClean="0">
                        <a:latin typeface="Cambria Math" panose="02040503050406030204" pitchFamily="18" charset="0"/>
                      </a:rPr>
                      <m:t>𝜙</m:t>
                    </m:r>
                  </m:oMath>
                </a14:m>
                <a:r>
                  <a:rPr lang="en-US" sz="3200" dirty="0"/>
                  <a:t> Phase Transformers Interconnections</a:t>
                </a:r>
              </a:p>
            </p:txBody>
          </p:sp>
        </mc:Choice>
        <mc:Fallback xmlns="">
          <p:sp>
            <p:nvSpPr>
              <p:cNvPr id="2" name="Title 1">
                <a:extLst>
                  <a:ext uri="{FF2B5EF4-FFF2-40B4-BE49-F238E27FC236}">
                    <a16:creationId xmlns:a16="http://schemas.microsoft.com/office/drawing/2014/main" id="{0D35191C-D501-4F81-8E4B-9D44B8EDC0C6}"/>
                  </a:ext>
                </a:extLst>
              </p:cNvPr>
              <p:cNvSpPr>
                <a:spLocks noGrp="1" noRot="1" noChangeAspect="1" noMove="1" noResize="1" noEditPoints="1" noAdjustHandles="1" noChangeArrowheads="1" noChangeShapeType="1" noTextEdit="1"/>
              </p:cNvSpPr>
              <p:nvPr>
                <p:ph type="title"/>
              </p:nvPr>
            </p:nvSpPr>
            <p:spPr>
              <a:xfrm>
                <a:off x="457200" y="152400"/>
                <a:ext cx="8083658" cy="707756"/>
              </a:xfrm>
              <a:blipFill>
                <a:blip r:embed="rId2"/>
                <a:stretch>
                  <a:fillRect t="-862" b="-2069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49</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9BD497D7-8F32-4DD2-9459-995E38D15EB8}"/>
                  </a:ext>
                </a:extLst>
              </p:cNvPr>
              <p:cNvSpPr>
                <a:spLocks noGrp="1"/>
              </p:cNvSpPr>
              <p:nvPr>
                <p:ph idx="1"/>
              </p:nvPr>
            </p:nvSpPr>
            <p:spPr>
              <a:xfrm>
                <a:off x="603142" y="862183"/>
                <a:ext cx="8001000" cy="4210929"/>
              </a:xfrm>
            </p:spPr>
            <p:txBody>
              <a:bodyPr/>
              <a:lstStyle/>
              <a:p>
                <a:pPr marL="0" marR="0" indent="0">
                  <a:spcBef>
                    <a:spcPts val="0"/>
                  </a:spcBef>
                  <a:spcAft>
                    <a:spcPts val="1200"/>
                  </a:spcAft>
                  <a:buNone/>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There are 4 different ways to connect </a:t>
                </a:r>
                <a14:m>
                  <m:oMath xmlns:m="http://schemas.openxmlformats.org/officeDocument/2006/math">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oMath>
                </a14:m>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transformers.</a:t>
                </a:r>
              </a:p>
              <a:p>
                <a:pPr marL="0" marR="0" indent="0">
                  <a:spcBef>
                    <a:spcPts val="0"/>
                  </a:spcBef>
                  <a:spcAft>
                    <a:spcPts val="1200"/>
                  </a:spcAft>
                  <a:buNone/>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Content Placeholder 8">
                <a:extLst>
                  <a:ext uri="{FF2B5EF4-FFF2-40B4-BE49-F238E27FC236}">
                    <a16:creationId xmlns:a16="http://schemas.microsoft.com/office/drawing/2014/main" id="{9BD497D7-8F32-4DD2-9459-995E38D15EB8}"/>
                  </a:ext>
                </a:extLst>
              </p:cNvPr>
              <p:cNvSpPr>
                <a:spLocks noGrp="1" noRot="1" noChangeAspect="1" noMove="1" noResize="1" noEditPoints="1" noAdjustHandles="1" noChangeArrowheads="1" noChangeShapeType="1" noTextEdit="1"/>
              </p:cNvSpPr>
              <p:nvPr>
                <p:ph idx="1"/>
              </p:nvPr>
            </p:nvSpPr>
            <p:spPr>
              <a:xfrm>
                <a:off x="603142" y="862183"/>
                <a:ext cx="8001000" cy="4210929"/>
              </a:xfrm>
              <a:blipFill>
                <a:blip r:embed="rId3"/>
                <a:stretch>
                  <a:fillRect l="-838" t="-724"/>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AB445D52-7B8D-4762-A0D6-68C60CAA0F48}"/>
              </a:ext>
            </a:extLst>
          </p:cNvPr>
          <p:cNvPicPr>
            <a:picLocks noChangeAspect="1"/>
          </p:cNvPicPr>
          <p:nvPr/>
        </p:nvPicPr>
        <p:blipFill>
          <a:blip r:embed="rId4"/>
          <a:stretch>
            <a:fillRect/>
          </a:stretch>
        </p:blipFill>
        <p:spPr>
          <a:xfrm>
            <a:off x="539858" y="1502050"/>
            <a:ext cx="7816359" cy="4297767"/>
          </a:xfrm>
          <a:prstGeom prst="rect">
            <a:avLst/>
          </a:prstGeom>
        </p:spPr>
      </p:pic>
    </p:spTree>
    <p:extLst>
      <p:ext uri="{BB962C8B-B14F-4D97-AF65-F5344CB8AC3E}">
        <p14:creationId xmlns:p14="http://schemas.microsoft.com/office/powerpoint/2010/main" val="85006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ECE6E35-110E-4C82-B80A-5CB342498760}"/>
                  </a:ext>
                </a:extLst>
              </p:cNvPr>
              <p:cNvSpPr txBox="1"/>
              <p:nvPr/>
            </p:nvSpPr>
            <p:spPr>
              <a:xfrm>
                <a:off x="531628" y="1046745"/>
                <a:ext cx="8009230" cy="2813142"/>
              </a:xfrm>
              <a:prstGeom prst="rect">
                <a:avLst/>
              </a:prstGeom>
              <a:noFill/>
            </p:spPr>
            <p:txBody>
              <a:bodyPr wrap="square">
                <a:spAutoFit/>
              </a:bodyPr>
              <a:lstStyle/>
              <a:p>
                <a:pPr marL="0" marR="0">
                  <a:spcBef>
                    <a:spcPts val="0"/>
                  </a:spcBef>
                  <a:spcAft>
                    <a:spcPts val="120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Total flux passing through a surface </a:t>
                </a:r>
                <a14:m>
                  <m:oMath xmlns:m="http://schemas.openxmlformats.org/officeDocument/2006/math">
                    <m:r>
                      <a:rPr lang="en-US" sz="18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is:</a:t>
                </a:r>
              </a:p>
              <a:p>
                <a:pPr marL="0" marR="0">
                  <a:spcBef>
                    <a:spcPts val="0"/>
                  </a:spcBef>
                  <a:spcAft>
                    <a:spcPts val="1200"/>
                  </a:spcAft>
                </a:pPr>
                <a14:m>
                  <m:oMathPara xmlns:m="http://schemas.openxmlformats.org/officeDocument/2006/math">
                    <m:oMathParaPr>
                      <m:jc m:val="centerGroup"/>
                    </m:oMathParaPr>
                    <m:oMath xmlns:m="http://schemas.openxmlformats.org/officeDocument/2006/math">
                      <m:r>
                        <a:rPr lang="en-US" sz="18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r>
                        <a:rPr lang="en-US" sz="1800" b="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ary>
                        <m:naryPr>
                          <m:limLoc m:val="subSup"/>
                          <m:grow m:val="on"/>
                          <m:sup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sub>
                        <m:sup/>
                        <m:e>
                          <m:r>
                            <a:rPr lang="en-US" sz="1800" b="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1800" b="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𝑑𝑎</m:t>
                      </m:r>
                    </m:oMath>
                  </m:oMathPara>
                </a14:m>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Where, </a:t>
                </a:r>
                <a14:m>
                  <m:oMath xmlns:m="http://schemas.openxmlformats.org/officeDocument/2006/math">
                    <m:r>
                      <a:rPr lang="en-US" sz="18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𝑑𝑎</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is a vector with direction normal to the surface. </a:t>
                </a:r>
              </a:p>
              <a:p>
                <a:pPr marL="0" marR="0">
                  <a:spcBef>
                    <a:spcPts val="0"/>
                  </a:spcBef>
                  <a:spcAft>
                    <a:spcPts val="1200"/>
                  </a:spcAft>
                </a:pPr>
                <a:b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If flux density </a:t>
                </a:r>
                <a14:m>
                  <m:oMath xmlns:m="http://schemas.openxmlformats.org/officeDocument/2006/math">
                    <m:r>
                      <a:rPr lang="en-US" sz="18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is uniform and perpendicular to an area </a:t>
                </a:r>
                <a14:m>
                  <m:oMath xmlns:m="http://schemas.openxmlformats.org/officeDocument/2006/math">
                    <m:r>
                      <a:rPr lang="en-US" sz="18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then:</a:t>
                </a:r>
              </a:p>
              <a:p>
                <a:pPr marL="0" marR="0">
                  <a:spcBef>
                    <a:spcPts val="0"/>
                  </a:spcBef>
                  <a:spcAft>
                    <a:spcPts val="1200"/>
                  </a:spcAft>
                </a:pPr>
                <a14:m>
                  <m:oMathPara xmlns:m="http://schemas.openxmlformats.org/officeDocument/2006/math">
                    <m:oMathParaPr>
                      <m:jc m:val="centerGroup"/>
                    </m:oMathParaPr>
                    <m:oMath xmlns:m="http://schemas.openxmlformats.org/officeDocument/2006/math">
                      <m:r>
                        <a:rPr lang="en-US" sz="18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r>
                        <a:rPr lang="en-US" sz="1800" b="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𝐵𝐴</m:t>
                      </m:r>
                    </m:oMath>
                  </m:oMathPara>
                </a14:m>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AECE6E35-110E-4C82-B80A-5CB342498760}"/>
                  </a:ext>
                </a:extLst>
              </p:cNvPr>
              <p:cNvSpPr txBox="1">
                <a:spLocks noRot="1" noChangeAspect="1" noMove="1" noResize="1" noEditPoints="1" noAdjustHandles="1" noChangeArrowheads="1" noChangeShapeType="1" noTextEdit="1"/>
              </p:cNvSpPr>
              <p:nvPr/>
            </p:nvSpPr>
            <p:spPr>
              <a:xfrm>
                <a:off x="531628" y="1046745"/>
                <a:ext cx="8009230" cy="2813142"/>
              </a:xfrm>
              <a:prstGeom prst="rect">
                <a:avLst/>
              </a:prstGeom>
              <a:blipFill>
                <a:blip r:embed="rId2"/>
                <a:stretch>
                  <a:fillRect l="-609" t="-1302"/>
                </a:stretch>
              </a:blipFill>
            </p:spPr>
            <p:txBody>
              <a:bodyPr/>
              <a:lstStyle/>
              <a:p>
                <a:r>
                  <a:rPr lang="en-US">
                    <a:noFill/>
                  </a:rPr>
                  <a:t> </a:t>
                </a:r>
              </a:p>
            </p:txBody>
          </p:sp>
        </mc:Fallback>
      </mc:AlternateContent>
    </p:spTree>
    <p:extLst>
      <p:ext uri="{BB962C8B-B14F-4D97-AF65-F5344CB8AC3E}">
        <p14:creationId xmlns:p14="http://schemas.microsoft.com/office/powerpoint/2010/main" val="3791479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50</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8" name="Picture 7">
            <a:extLst>
              <a:ext uri="{FF2B5EF4-FFF2-40B4-BE49-F238E27FC236}">
                <a16:creationId xmlns:a16="http://schemas.microsoft.com/office/drawing/2014/main" id="{78345D8C-FF82-4406-9860-BCF22CCCE1FE}"/>
              </a:ext>
            </a:extLst>
          </p:cNvPr>
          <p:cNvPicPr>
            <a:picLocks noChangeAspect="1"/>
          </p:cNvPicPr>
          <p:nvPr/>
        </p:nvPicPr>
        <p:blipFill>
          <a:blip r:embed="rId2"/>
          <a:stretch>
            <a:fillRect/>
          </a:stretch>
        </p:blipFill>
        <p:spPr>
          <a:xfrm>
            <a:off x="301571" y="796129"/>
            <a:ext cx="8540858" cy="4982905"/>
          </a:xfrm>
          <a:prstGeom prst="rect">
            <a:avLst/>
          </a:prstGeom>
        </p:spPr>
      </p:pic>
    </p:spTree>
    <p:extLst>
      <p:ext uri="{BB962C8B-B14F-4D97-AF65-F5344CB8AC3E}">
        <p14:creationId xmlns:p14="http://schemas.microsoft.com/office/powerpoint/2010/main" val="3535252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Y-Y Connection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51</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33" name="Picture 32">
            <a:extLst>
              <a:ext uri="{FF2B5EF4-FFF2-40B4-BE49-F238E27FC236}">
                <a16:creationId xmlns:a16="http://schemas.microsoft.com/office/drawing/2014/main" id="{5021A607-E424-40FC-85D8-C65455110DD7}"/>
              </a:ext>
            </a:extLst>
          </p:cNvPr>
          <p:cNvPicPr>
            <a:picLocks noChangeAspect="1"/>
          </p:cNvPicPr>
          <p:nvPr/>
        </p:nvPicPr>
        <p:blipFill>
          <a:blip r:embed="rId2"/>
          <a:stretch>
            <a:fillRect/>
          </a:stretch>
        </p:blipFill>
        <p:spPr>
          <a:xfrm>
            <a:off x="3962123" y="285449"/>
            <a:ext cx="5182153" cy="3138487"/>
          </a:xfrm>
          <a:prstGeom prst="rect">
            <a:avLst/>
          </a:prstGeom>
        </p:spPr>
      </p:pic>
      <p:pic>
        <p:nvPicPr>
          <p:cNvPr id="35" name="Picture 34">
            <a:extLst>
              <a:ext uri="{FF2B5EF4-FFF2-40B4-BE49-F238E27FC236}">
                <a16:creationId xmlns:a16="http://schemas.microsoft.com/office/drawing/2014/main" id="{D789F98D-E064-47C8-8A62-A00B291F3B50}"/>
              </a:ext>
            </a:extLst>
          </p:cNvPr>
          <p:cNvPicPr>
            <a:picLocks noChangeAspect="1"/>
          </p:cNvPicPr>
          <p:nvPr/>
        </p:nvPicPr>
        <p:blipFill>
          <a:blip r:embed="rId3"/>
          <a:stretch>
            <a:fillRect/>
          </a:stretch>
        </p:blipFill>
        <p:spPr>
          <a:xfrm>
            <a:off x="4318000" y="3434065"/>
            <a:ext cx="4705169" cy="2325494"/>
          </a:xfrm>
          <a:prstGeom prst="rect">
            <a:avLst/>
          </a:prstGeom>
        </p:spPr>
      </p:pic>
      <p:sp>
        <p:nvSpPr>
          <p:cNvPr id="37" name="TextBox 36">
            <a:extLst>
              <a:ext uri="{FF2B5EF4-FFF2-40B4-BE49-F238E27FC236}">
                <a16:creationId xmlns:a16="http://schemas.microsoft.com/office/drawing/2014/main" id="{8FD8850B-9A66-4917-A79D-6E464262C946}"/>
              </a:ext>
            </a:extLst>
          </p:cNvPr>
          <p:cNvSpPr txBox="1"/>
          <p:nvPr/>
        </p:nvSpPr>
        <p:spPr>
          <a:xfrm>
            <a:off x="120831" y="1457491"/>
            <a:ext cx="3899038" cy="3139321"/>
          </a:xfrm>
          <a:prstGeom prst="rect">
            <a:avLst/>
          </a:prstGeom>
          <a:noFill/>
        </p:spPr>
        <p:txBody>
          <a:bodyPr wrap="square">
            <a:spAutoFit/>
          </a:bodyPr>
          <a:lstStyle/>
          <a:p>
            <a:pPr marL="285750" indent="-285750" algn="just">
              <a:buClr>
                <a:srgbClr val="FF0000"/>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top figure shows the wiring of the transformer where terminals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of the primary windings are connected to a common point called neutral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p>
          <a:p>
            <a:pPr marL="285750" indent="-285750" algn="just">
              <a:buClr>
                <a:srgbClr val="FF0000"/>
              </a:buCl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Clr>
                <a:srgbClr val="FF0000"/>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The secondary windings are similarly connected.</a:t>
            </a:r>
          </a:p>
          <a:p>
            <a:pPr marL="285750" indent="-285750" algn="just">
              <a:buClr>
                <a:srgbClr val="FF0000"/>
              </a:buCl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Clr>
                <a:srgbClr val="FF0000"/>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more convenient schematic is the one at the bottom of the figure.</a:t>
            </a:r>
          </a:p>
        </p:txBody>
      </p:sp>
    </p:spTree>
    <p:extLst>
      <p:ext uri="{BB962C8B-B14F-4D97-AF65-F5344CB8AC3E}">
        <p14:creationId xmlns:p14="http://schemas.microsoft.com/office/powerpoint/2010/main" val="1413656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Y-Y Connection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52</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35" name="Picture 34">
            <a:extLst>
              <a:ext uri="{FF2B5EF4-FFF2-40B4-BE49-F238E27FC236}">
                <a16:creationId xmlns:a16="http://schemas.microsoft.com/office/drawing/2014/main" id="{D789F98D-E064-47C8-8A62-A00B291F3B50}"/>
              </a:ext>
            </a:extLst>
          </p:cNvPr>
          <p:cNvPicPr>
            <a:picLocks noChangeAspect="1"/>
          </p:cNvPicPr>
          <p:nvPr/>
        </p:nvPicPr>
        <p:blipFill>
          <a:blip r:embed="rId2"/>
          <a:stretch>
            <a:fillRect/>
          </a:stretch>
        </p:blipFill>
        <p:spPr>
          <a:xfrm>
            <a:off x="4832531" y="1864070"/>
            <a:ext cx="4121258" cy="232549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F470AA1-4C94-4551-ABCF-233116FA68B4}"/>
                  </a:ext>
                </a:extLst>
              </p:cNvPr>
              <p:cNvSpPr txBox="1"/>
              <p:nvPr/>
            </p:nvSpPr>
            <p:spPr>
              <a:xfrm>
                <a:off x="177800" y="932629"/>
                <a:ext cx="4572000" cy="1862882"/>
              </a:xfrm>
              <a:prstGeom prst="rect">
                <a:avLst/>
              </a:prstGeom>
              <a:noFill/>
            </p:spPr>
            <p:txBody>
              <a:bodyPr wrap="square">
                <a:spAutoFit/>
              </a:bodyPr>
              <a:lstStyle/>
              <a:p>
                <a:pPr marL="285750" indent="-285750" algn="just">
                  <a:buClr>
                    <a:srgbClr val="FF0000"/>
                  </a:buClr>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turns ratio of the transformer is </a:t>
                </a:r>
                <a14:m>
                  <m:oMath xmlns:m="http://schemas.openxmlformats.org/officeDocument/2006/math">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I</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while the line-to-line voltage ratio of the transformer is </a:t>
                </a:r>
                <a14:m>
                  <m:oMath xmlns:m="http://schemas.openxmlformats.org/officeDocument/2006/math">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𝐴𝐵</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f>
                        <m:fPr>
                          <m:ctrlPr>
                            <a:rPr lang="en-US" i="1" smtClean="0">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𝑎𝑛</m:t>
                              </m:r>
                            </m:sub>
                          </m:sSub>
                        </m:num>
                        <m:den>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𝐴𝑁</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ad>
                            <m:radPr>
                              <m:degHide m:val="on"/>
                              <m:ctrlPr>
                                <a:rPr lang="en-US"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𝑎𝑛</m:t>
                              </m:r>
                            </m:sub>
                          </m:sSub>
                        </m:num>
                        <m:den>
                          <m:rad>
                            <m:radPr>
                              <m:degHide m:val="on"/>
                              <m:ctrlPr>
                                <a:rPr lang="en-US" i="1">
                                  <a:effectLst/>
                                  <a:latin typeface="Cambria Math" panose="020405030504060302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𝐴𝑁</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num>
                        <m:den>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𝐴𝐵</m:t>
                              </m:r>
                            </m:sub>
                          </m:sSub>
                        </m:den>
                      </m:f>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0F470AA1-4C94-4551-ABCF-233116FA68B4}"/>
                  </a:ext>
                </a:extLst>
              </p:cNvPr>
              <p:cNvSpPr txBox="1">
                <a:spLocks noRot="1" noChangeAspect="1" noMove="1" noResize="1" noEditPoints="1" noAdjustHandles="1" noChangeArrowheads="1" noChangeShapeType="1" noTextEdit="1"/>
              </p:cNvSpPr>
              <p:nvPr/>
            </p:nvSpPr>
            <p:spPr>
              <a:xfrm>
                <a:off x="177800" y="932629"/>
                <a:ext cx="4572000" cy="1862882"/>
              </a:xfrm>
              <a:prstGeom prst="rect">
                <a:avLst/>
              </a:prstGeom>
              <a:blipFill>
                <a:blip r:embed="rId3"/>
                <a:stretch>
                  <a:fillRect l="-800" t="-1961" r="-1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6F85FF5-78A7-442E-9F3B-32117B9F6619}"/>
                  </a:ext>
                </a:extLst>
              </p:cNvPr>
              <p:cNvSpPr txBox="1"/>
              <p:nvPr/>
            </p:nvSpPr>
            <p:spPr>
              <a:xfrm>
                <a:off x="199971" y="2867984"/>
                <a:ext cx="4299058" cy="1488677"/>
              </a:xfrm>
              <a:prstGeom prst="rect">
                <a:avLst/>
              </a:prstGeom>
              <a:noFill/>
            </p:spPr>
            <p:txBody>
              <a:bodyPr wrap="square">
                <a:spAutoFit/>
              </a:bodyPr>
              <a:lstStyle/>
              <a:p>
                <a:pPr marL="285750" indent="-285750" algn="just">
                  <a:buClr>
                    <a:srgbClr val="FF0000"/>
                  </a:buClr>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current ratio is the inverse of the turns ratio.</a:t>
                </a:r>
              </a:p>
              <a:p>
                <a:pPr marL="285750" indent="-285750" algn="just">
                  <a:buClr>
                    <a:srgbClr val="FF0000"/>
                  </a:buCl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Clr>
                    <a:srgbClr val="FF0000"/>
                  </a:buClr>
                </a:pPr>
                <a14:m>
                  <m:oMathPara xmlns:m="http://schemas.openxmlformats.org/officeDocument/2006/math">
                    <m:oMathParaPr>
                      <m:jc m:val="centerGroup"/>
                    </m:oMathParaPr>
                    <m:oMath xmlns:m="http://schemas.openxmlformats.org/officeDocument/2006/math">
                      <m:f>
                        <m:fPr>
                          <m:ctrlPr>
                            <a:rPr lang="en-US" i="1" smtClean="0">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sub>
                          </m:sSub>
                        </m:num>
                        <m:den>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sub>
                          </m:sSub>
                        </m:den>
                      </m:f>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C6F85FF5-78A7-442E-9F3B-32117B9F6619}"/>
                  </a:ext>
                </a:extLst>
              </p:cNvPr>
              <p:cNvSpPr txBox="1">
                <a:spLocks noRot="1" noChangeAspect="1" noMove="1" noResize="1" noEditPoints="1" noAdjustHandles="1" noChangeArrowheads="1" noChangeShapeType="1" noTextEdit="1"/>
              </p:cNvSpPr>
              <p:nvPr/>
            </p:nvSpPr>
            <p:spPr>
              <a:xfrm>
                <a:off x="199971" y="2867984"/>
                <a:ext cx="4299058" cy="1488677"/>
              </a:xfrm>
              <a:prstGeom prst="rect">
                <a:avLst/>
              </a:prstGeom>
              <a:blipFill>
                <a:blip r:embed="rId4"/>
                <a:stretch>
                  <a:fillRect l="-993" t="-2041" r="-1135"/>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30BB3193-BA7C-485F-BB0C-C21EF87F5842}"/>
              </a:ext>
            </a:extLst>
          </p:cNvPr>
          <p:cNvSpPr txBox="1"/>
          <p:nvPr/>
        </p:nvSpPr>
        <p:spPr>
          <a:xfrm>
            <a:off x="177800" y="4581792"/>
            <a:ext cx="8324885" cy="1077218"/>
          </a:xfrm>
          <a:prstGeom prst="rect">
            <a:avLst/>
          </a:prstGeom>
          <a:noFill/>
        </p:spPr>
        <p:txBody>
          <a:bodyPr wrap="square">
            <a:spAutoFit/>
          </a:bodyPr>
          <a:lstStyle/>
          <a:p>
            <a:pPr marL="285750" marR="0" indent="-285750" algn="just">
              <a:spcBef>
                <a:spcPts val="0"/>
              </a:spcBef>
              <a:spcAft>
                <a:spcPts val="1200"/>
              </a:spcAft>
              <a:buClr>
                <a:srgbClr val="FF0000"/>
              </a:buClr>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Y-Y connections are common in transmission systems.</a:t>
            </a:r>
          </a:p>
          <a:p>
            <a:pPr marL="285750" marR="0" indent="-285750" algn="just">
              <a:spcBef>
                <a:spcPts val="0"/>
              </a:spcBef>
              <a:spcAft>
                <a:spcPts val="1200"/>
              </a:spcAft>
              <a:buClr>
                <a:srgbClr val="FF0000"/>
              </a:buClr>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Key advantages are the ability to ground each side and there is no phase shift introduced.</a:t>
            </a:r>
          </a:p>
        </p:txBody>
      </p:sp>
    </p:spTree>
    <p:extLst>
      <p:ext uri="{BB962C8B-B14F-4D97-AF65-F5344CB8AC3E}">
        <p14:creationId xmlns:p14="http://schemas.microsoft.com/office/powerpoint/2010/main" val="1830238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latin typeface="Cambria Math" panose="02040503050406030204" pitchFamily="18" charset="0"/>
                <a:ea typeface="Cambria Math" panose="02040503050406030204" pitchFamily="18" charset="0"/>
              </a:rPr>
              <a:t>𝚫 - 𝚫</a:t>
            </a:r>
            <a:r>
              <a:rPr lang="en-US" dirty="0"/>
              <a:t> Connection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53</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609F2BF3-19A8-47FB-9C7B-2D81E2E99B5B}"/>
              </a:ext>
            </a:extLst>
          </p:cNvPr>
          <p:cNvPicPr>
            <a:picLocks noChangeAspect="1"/>
          </p:cNvPicPr>
          <p:nvPr/>
        </p:nvPicPr>
        <p:blipFill>
          <a:blip r:embed="rId2"/>
          <a:stretch>
            <a:fillRect/>
          </a:stretch>
        </p:blipFill>
        <p:spPr>
          <a:xfrm>
            <a:off x="4106355" y="365119"/>
            <a:ext cx="5037645" cy="5232400"/>
          </a:xfrm>
          <a:prstGeom prst="rect">
            <a:avLst/>
          </a:prstGeom>
        </p:spPr>
      </p:pic>
      <p:sp>
        <p:nvSpPr>
          <p:cNvPr id="11" name="TextBox 10">
            <a:extLst>
              <a:ext uri="{FF2B5EF4-FFF2-40B4-BE49-F238E27FC236}">
                <a16:creationId xmlns:a16="http://schemas.microsoft.com/office/drawing/2014/main" id="{A52FAD02-667F-429D-A492-7D840D067436}"/>
              </a:ext>
            </a:extLst>
          </p:cNvPr>
          <p:cNvSpPr txBox="1"/>
          <p:nvPr/>
        </p:nvSpPr>
        <p:spPr>
          <a:xfrm>
            <a:off x="266700" y="1503991"/>
            <a:ext cx="3839655" cy="1477328"/>
          </a:xfrm>
          <a:prstGeom prst="rect">
            <a:avLst/>
          </a:prstGeom>
          <a:noFill/>
        </p:spPr>
        <p:txBody>
          <a:bodyPr wrap="square">
            <a:spAutoFit/>
          </a:bodyPr>
          <a:lstStyle/>
          <a:p>
            <a:pPr marL="285750" indent="-285750" algn="just">
              <a:buClr>
                <a:srgbClr val="FF0000"/>
              </a:buClr>
              <a:buFont typeface="Arial" panose="020B0604020202020204" pitchFamily="34" charset="0"/>
              <a:buChar char="•"/>
            </a:pPr>
            <a:r>
              <a:rPr lang="en-US" dirty="0"/>
              <a:t>NOTE that the currents in the transformer windings are phase currents, and the currents in the circuit feeding the transformers are the line currents.</a:t>
            </a:r>
          </a:p>
        </p:txBody>
      </p:sp>
    </p:spTree>
    <p:extLst>
      <p:ext uri="{BB962C8B-B14F-4D97-AF65-F5344CB8AC3E}">
        <p14:creationId xmlns:p14="http://schemas.microsoft.com/office/powerpoint/2010/main" val="785473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latin typeface="Cambria Math" panose="02040503050406030204" pitchFamily="18" charset="0"/>
                <a:ea typeface="Cambria Math" panose="02040503050406030204" pitchFamily="18" charset="0"/>
              </a:rPr>
              <a:t>𝚫 - 𝚫</a:t>
            </a:r>
            <a:r>
              <a:rPr lang="en-US" dirty="0"/>
              <a:t> Connection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54</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609F2BF3-19A8-47FB-9C7B-2D81E2E99B5B}"/>
              </a:ext>
            </a:extLst>
          </p:cNvPr>
          <p:cNvPicPr>
            <a:picLocks noChangeAspect="1"/>
          </p:cNvPicPr>
          <p:nvPr/>
        </p:nvPicPr>
        <p:blipFill rotWithShape="1">
          <a:blip r:embed="rId2"/>
          <a:srcRect t="50000"/>
          <a:stretch/>
        </p:blipFill>
        <p:spPr>
          <a:xfrm>
            <a:off x="4106355" y="1151322"/>
            <a:ext cx="5037645" cy="26162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15A4CAD-AF9B-4767-934E-4C123CC56A54}"/>
                  </a:ext>
                </a:extLst>
              </p:cNvPr>
              <p:cNvSpPr txBox="1"/>
              <p:nvPr/>
            </p:nvSpPr>
            <p:spPr>
              <a:xfrm>
                <a:off x="292100" y="1054784"/>
                <a:ext cx="3649155" cy="4491551"/>
              </a:xfrm>
              <a:prstGeom prst="rect">
                <a:avLst/>
              </a:prstGeom>
              <a:noFill/>
            </p:spPr>
            <p:txBody>
              <a:bodyPr wrap="square">
                <a:spAutoFit/>
              </a:bodyPr>
              <a:lstStyle/>
              <a:p>
                <a:pPr marL="285750" marR="0" indent="-285750" algn="just">
                  <a:spcBef>
                    <a:spcPts val="0"/>
                  </a:spcBef>
                  <a:spcAft>
                    <a:spcPts val="1200"/>
                  </a:spcAft>
                  <a:buClr>
                    <a:srgbClr val="FF0000"/>
                  </a:buClr>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turns ratio of the transformer is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I</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voltage ratio of the transformer is the ratio of the voltages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𝐴𝐵</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which are the same as the ratio of the line-to-line voltages in the delta configuration. </a:t>
                </a:r>
              </a:p>
              <a:p>
                <a:pPr marL="285750" marR="0" indent="-285750" algn="just">
                  <a:spcBef>
                    <a:spcPts val="0"/>
                  </a:spcBef>
                  <a:spcAft>
                    <a:spcPts val="1200"/>
                  </a:spcAft>
                  <a:buClr>
                    <a:srgbClr val="FF0000"/>
                  </a:buClr>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Keep in mind that the voltage per turn is constant in any winding. Hence,</a:t>
                </a:r>
              </a:p>
              <a:p>
                <a:pPr marL="0" marR="0" algn="just">
                  <a:spcBef>
                    <a:spcPts val="0"/>
                  </a:spcBef>
                  <a:spcAft>
                    <a:spcPts val="12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𝐴𝐵</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den>
                            </m:f>
                          </m:e>
                        </m:mr>
                        <m:mr>
                          <m:e/>
                          <m:e>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𝐴𝐵</m:t>
                                    </m:r>
                                  </m:sub>
                                </m:sSub>
                              </m:den>
                            </m:f>
                          </m:e>
                        </m:mr>
                      </m:m>
                    </m:oMath>
                  </m:oMathPara>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15A4CAD-AF9B-4767-934E-4C123CC56A54}"/>
                  </a:ext>
                </a:extLst>
              </p:cNvPr>
              <p:cNvSpPr txBox="1">
                <a:spLocks noRot="1" noChangeAspect="1" noMove="1" noResize="1" noEditPoints="1" noAdjustHandles="1" noChangeArrowheads="1" noChangeShapeType="1" noTextEdit="1"/>
              </p:cNvSpPr>
              <p:nvPr/>
            </p:nvSpPr>
            <p:spPr>
              <a:xfrm>
                <a:off x="292100" y="1054784"/>
                <a:ext cx="3649155" cy="4491551"/>
              </a:xfrm>
              <a:prstGeom prst="rect">
                <a:avLst/>
              </a:prstGeom>
              <a:blipFill>
                <a:blip r:embed="rId3"/>
                <a:stretch>
                  <a:fillRect l="-1169" t="-678" r="-1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011ADDE-E0F9-4AED-9009-DA78575CE335}"/>
                  </a:ext>
                </a:extLst>
              </p:cNvPr>
              <p:cNvSpPr txBox="1"/>
              <p:nvPr/>
            </p:nvSpPr>
            <p:spPr>
              <a:xfrm>
                <a:off x="4106355" y="3840023"/>
                <a:ext cx="4572000" cy="1802481"/>
              </a:xfrm>
              <a:prstGeom prst="rect">
                <a:avLst/>
              </a:prstGeom>
              <a:noFill/>
            </p:spPr>
            <p:txBody>
              <a:bodyPr wrap="square">
                <a:spAutoFit/>
              </a:bodyPr>
              <a:lstStyle/>
              <a:p>
                <a:pPr marL="0" marR="0" algn="just">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Using the magnetomotive force equation, we can compute the current ratio</a:t>
                </a:r>
              </a:p>
              <a:p>
                <a:pPr marL="0" marR="0">
                  <a:spcBef>
                    <a:spcPts val="0"/>
                  </a:spcBef>
                  <a:spcAft>
                    <a:spcPts val="12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ℑ</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𝐴𝐵</m:t>
                                </m:r>
                              </m:sub>
                            </m:sSub>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e>
                        </m:mr>
                        <m:mr>
                          <m:e/>
                          <m:e>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𝐴𝐵</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den>
                            </m:f>
                          </m:e>
                        </m:mr>
                      </m:m>
                    </m:oMath>
                  </m:oMathPara>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011ADDE-E0F9-4AED-9009-DA78575CE335}"/>
                  </a:ext>
                </a:extLst>
              </p:cNvPr>
              <p:cNvSpPr txBox="1">
                <a:spLocks noRot="1" noChangeAspect="1" noMove="1" noResize="1" noEditPoints="1" noAdjustHandles="1" noChangeArrowheads="1" noChangeShapeType="1" noTextEdit="1"/>
              </p:cNvSpPr>
              <p:nvPr/>
            </p:nvSpPr>
            <p:spPr>
              <a:xfrm>
                <a:off x="4106355" y="3840023"/>
                <a:ext cx="4572000" cy="1802481"/>
              </a:xfrm>
              <a:prstGeom prst="rect">
                <a:avLst/>
              </a:prstGeom>
              <a:blipFill>
                <a:blip r:embed="rId4"/>
                <a:stretch>
                  <a:fillRect l="-1200" t="-2027" r="-1067"/>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5EF4944-CA99-4B04-966A-5544EB25C55E}"/>
              </a:ext>
            </a:extLst>
          </p:cNvPr>
          <p:cNvSpPr txBox="1"/>
          <p:nvPr/>
        </p:nvSpPr>
        <p:spPr>
          <a:xfrm>
            <a:off x="64526" y="5625578"/>
            <a:ext cx="8083658" cy="369332"/>
          </a:xfrm>
          <a:prstGeom prst="rect">
            <a:avLst/>
          </a:prstGeom>
          <a:noFill/>
        </p:spPr>
        <p:txBody>
          <a:bodyPr wrap="square">
            <a:spAutoFit/>
          </a:bodyPr>
          <a:lstStyle/>
          <a:p>
            <a:pPr marL="342900" indent="-342900" algn="just">
              <a:buClr>
                <a:srgbClr val="FF0000"/>
              </a:buClr>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Key disadvantage is D-D connections can not be grounded; not commonly used.</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9653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b="1" dirty="0">
                <a:latin typeface="Cambria Math" panose="02040503050406030204" pitchFamily="18" charset="0"/>
                <a:ea typeface="Cambria Math" panose="02040503050406030204" pitchFamily="18" charset="0"/>
              </a:rPr>
              <a:t>𝚫 - Y</a:t>
            </a:r>
            <a:r>
              <a:rPr lang="en-US" b="1" dirty="0"/>
              <a:t> </a:t>
            </a:r>
            <a:r>
              <a:rPr lang="en-US" dirty="0"/>
              <a:t>Connection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55</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4" name="Picture 3">
            <a:extLst>
              <a:ext uri="{FF2B5EF4-FFF2-40B4-BE49-F238E27FC236}">
                <a16:creationId xmlns:a16="http://schemas.microsoft.com/office/drawing/2014/main" id="{F1E592AA-0014-4ABE-96BA-B398F3DFF708}"/>
              </a:ext>
            </a:extLst>
          </p:cNvPr>
          <p:cNvPicPr>
            <a:picLocks noChangeAspect="1"/>
          </p:cNvPicPr>
          <p:nvPr/>
        </p:nvPicPr>
        <p:blipFill>
          <a:blip r:embed="rId2"/>
          <a:stretch>
            <a:fillRect/>
          </a:stretch>
        </p:blipFill>
        <p:spPr>
          <a:xfrm>
            <a:off x="4572000" y="628416"/>
            <a:ext cx="4572000" cy="4851615"/>
          </a:xfrm>
          <a:prstGeom prst="rect">
            <a:avLst/>
          </a:prstGeom>
        </p:spPr>
      </p:pic>
      <p:sp>
        <p:nvSpPr>
          <p:cNvPr id="13" name="TextBox 12">
            <a:extLst>
              <a:ext uri="{FF2B5EF4-FFF2-40B4-BE49-F238E27FC236}">
                <a16:creationId xmlns:a16="http://schemas.microsoft.com/office/drawing/2014/main" id="{6102E466-FF7A-4085-A308-4201BC96173F}"/>
              </a:ext>
            </a:extLst>
          </p:cNvPr>
          <p:cNvSpPr txBox="1"/>
          <p:nvPr/>
        </p:nvSpPr>
        <p:spPr>
          <a:xfrm>
            <a:off x="384228" y="916304"/>
            <a:ext cx="4289371" cy="923330"/>
          </a:xfrm>
          <a:prstGeom prst="rect">
            <a:avLst/>
          </a:prstGeom>
          <a:noFill/>
        </p:spPr>
        <p:txBody>
          <a:bodyPr wrap="square">
            <a:spAutoFit/>
          </a:bodyPr>
          <a:lstStyle/>
          <a:p>
            <a:pPr marL="285750" indent="-285750" algn="just">
              <a:buClr>
                <a:srgbClr val="FF0000"/>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analysis of the wye–delta transformer requires some attention when computing the various ratios.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D683040-BF22-4A84-8078-4FACDFCDCB01}"/>
                  </a:ext>
                </a:extLst>
              </p:cNvPr>
              <p:cNvSpPr txBox="1"/>
              <p:nvPr/>
            </p:nvSpPr>
            <p:spPr>
              <a:xfrm>
                <a:off x="384228" y="2182504"/>
                <a:ext cx="4390972" cy="1477328"/>
              </a:xfrm>
              <a:prstGeom prst="rect">
                <a:avLst/>
              </a:prstGeom>
              <a:noFill/>
            </p:spPr>
            <p:txBody>
              <a:bodyPr wrap="square">
                <a:spAutoFit/>
              </a:bodyPr>
              <a:lstStyle/>
              <a:p>
                <a:pPr marL="285750" marR="0" indent="-285750" algn="just">
                  <a:spcBef>
                    <a:spcPts val="0"/>
                  </a:spcBef>
                  <a:spcAft>
                    <a:spcPts val="1200"/>
                  </a:spcAft>
                  <a:buClr>
                    <a:srgbClr val="FF0000"/>
                  </a:buClr>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voltage across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the phase voltage of the primary circuit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𝑎𝑛</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the voltage across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the line-to-line voltage of the secondary circuit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𝐴𝐵</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Since the voltage turns ratio as</a:t>
                </a:r>
              </a:p>
            </p:txBody>
          </p:sp>
        </mc:Choice>
        <mc:Fallback xmlns="">
          <p:sp>
            <p:nvSpPr>
              <p:cNvPr id="15" name="TextBox 14">
                <a:extLst>
                  <a:ext uri="{FF2B5EF4-FFF2-40B4-BE49-F238E27FC236}">
                    <a16:creationId xmlns:a16="http://schemas.microsoft.com/office/drawing/2014/main" id="{5D683040-BF22-4A84-8078-4FACDFCDCB01}"/>
                  </a:ext>
                </a:extLst>
              </p:cNvPr>
              <p:cNvSpPr txBox="1">
                <a:spLocks noRot="1" noChangeAspect="1" noMove="1" noResize="1" noEditPoints="1" noAdjustHandles="1" noChangeArrowheads="1" noChangeShapeType="1" noTextEdit="1"/>
              </p:cNvSpPr>
              <p:nvPr/>
            </p:nvSpPr>
            <p:spPr>
              <a:xfrm>
                <a:off x="384228" y="2182504"/>
                <a:ext cx="4390972" cy="1477328"/>
              </a:xfrm>
              <a:prstGeom prst="rect">
                <a:avLst/>
              </a:prstGeom>
              <a:blipFill>
                <a:blip r:embed="rId3"/>
                <a:stretch>
                  <a:fillRect l="-833" t="-2066" r="-1250" b="-5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77644BF-16DC-4692-B3EA-58C893197B0D}"/>
                  </a:ext>
                </a:extLst>
              </p:cNvPr>
              <p:cNvSpPr txBox="1"/>
              <p:nvPr/>
            </p:nvSpPr>
            <p:spPr>
              <a:xfrm>
                <a:off x="1189064" y="3649364"/>
                <a:ext cx="2781299" cy="12598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smtClean="0">
                              <a:solidFill>
                                <a:schemeClr val="tx1"/>
                              </a:solidFill>
                              <a:latin typeface="Cambria Math" panose="02040503050406030204" pitchFamily="18" charset="0"/>
                            </a:rPr>
                          </m:ctrlPr>
                        </m:mPr>
                        <m:mr>
                          <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𝑇</m:t>
                                </m:r>
                              </m:sub>
                            </m:sSub>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𝑎𝑛</m:t>
                                    </m:r>
                                  </m:sub>
                                </m:sSub>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𝑁</m:t>
                                    </m:r>
                                  </m:e>
                                  <m:sub>
                                    <m:r>
                                      <a:rPr lang="en-US" i="0">
                                        <a:solidFill>
                                          <a:schemeClr val="tx1"/>
                                        </a:solidFill>
                                        <a:latin typeface="Cambria Math" panose="02040503050406030204" pitchFamily="18" charset="0"/>
                                      </a:rPr>
                                      <m:t>1</m:t>
                                    </m:r>
                                  </m:sub>
                                </m:sSub>
                              </m:den>
                            </m:f>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𝐴𝐵</m:t>
                                    </m:r>
                                  </m:sub>
                                </m:sSub>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𝑁</m:t>
                                    </m:r>
                                  </m:e>
                                  <m:sub>
                                    <m:r>
                                      <a:rPr lang="en-US" i="0">
                                        <a:solidFill>
                                          <a:schemeClr val="tx1"/>
                                        </a:solidFill>
                                        <a:latin typeface="Cambria Math" panose="02040503050406030204" pitchFamily="18" charset="0"/>
                                      </a:rPr>
                                      <m:t>2</m:t>
                                    </m:r>
                                  </m:sub>
                                </m:sSub>
                              </m:den>
                            </m:f>
                          </m:e>
                        </m:mr>
                        <m:mr>
                          <m:e/>
                          <m:e>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𝑁</m:t>
                                    </m:r>
                                  </m:e>
                                  <m:sub>
                                    <m:r>
                                      <a:rPr lang="en-US" i="0">
                                        <a:solidFill>
                                          <a:schemeClr val="tx1"/>
                                        </a:solidFill>
                                        <a:latin typeface="Cambria Math" panose="02040503050406030204" pitchFamily="18" charset="0"/>
                                      </a:rPr>
                                      <m:t>1</m:t>
                                    </m:r>
                                  </m:sub>
                                </m:sSub>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𝑁</m:t>
                                    </m:r>
                                  </m:e>
                                  <m:sub>
                                    <m:r>
                                      <a:rPr lang="en-US" i="0">
                                        <a:solidFill>
                                          <a:schemeClr val="tx1"/>
                                        </a:solidFill>
                                        <a:latin typeface="Cambria Math" panose="02040503050406030204" pitchFamily="18" charset="0"/>
                                      </a:rPr>
                                      <m:t>2</m:t>
                                    </m:r>
                                  </m:sub>
                                </m:sSub>
                              </m:den>
                            </m:f>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𝑎𝑛</m:t>
                                    </m:r>
                                  </m:sub>
                                </m:sSub>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𝐴𝐵</m:t>
                                    </m:r>
                                  </m:sub>
                                </m:sSub>
                              </m:den>
                            </m:f>
                          </m:e>
                        </m:mr>
                      </m:m>
                    </m:oMath>
                  </m:oMathPara>
                </a14:m>
                <a:endParaRPr lang="en-US" dirty="0">
                  <a:solidFill>
                    <a:schemeClr val="tx1"/>
                  </a:solidFill>
                </a:endParaRPr>
              </a:p>
            </p:txBody>
          </p:sp>
        </mc:Choice>
        <mc:Fallback xmlns="">
          <p:sp>
            <p:nvSpPr>
              <p:cNvPr id="17" name="TextBox 16">
                <a:extLst>
                  <a:ext uri="{FF2B5EF4-FFF2-40B4-BE49-F238E27FC236}">
                    <a16:creationId xmlns:a16="http://schemas.microsoft.com/office/drawing/2014/main" id="{677644BF-16DC-4692-B3EA-58C893197B0D}"/>
                  </a:ext>
                </a:extLst>
              </p:cNvPr>
              <p:cNvSpPr txBox="1">
                <a:spLocks noRot="1" noChangeAspect="1" noMove="1" noResize="1" noEditPoints="1" noAdjustHandles="1" noChangeArrowheads="1" noChangeShapeType="1" noTextEdit="1"/>
              </p:cNvSpPr>
              <p:nvPr/>
            </p:nvSpPr>
            <p:spPr>
              <a:xfrm>
                <a:off x="1189064" y="3649364"/>
                <a:ext cx="2781299" cy="12598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7D99960-2C50-4618-AB31-7599AB9103FE}"/>
                  </a:ext>
                </a:extLst>
              </p:cNvPr>
              <p:cNvSpPr txBox="1"/>
              <p:nvPr/>
            </p:nvSpPr>
            <p:spPr>
              <a:xfrm>
                <a:off x="1790700" y="5239887"/>
                <a:ext cx="1841500" cy="6576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1</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𝑁</m:t>
                              </m:r>
                            </m:e>
                            <m:sub>
                              <m:r>
                                <a:rPr lang="en-US" i="0">
                                  <a:latin typeface="Cambria Math" panose="02040503050406030204" pitchFamily="18" charset="0"/>
                                </a:rPr>
                                <m:t>2</m:t>
                              </m:r>
                            </m:sub>
                          </m:sSub>
                        </m:den>
                      </m:f>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𝐴𝐵</m:t>
                              </m:r>
                            </m:sub>
                          </m:sSub>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den>
                      </m:f>
                    </m:oMath>
                  </m:oMathPara>
                </a14:m>
                <a:endParaRPr lang="en-US" dirty="0"/>
              </a:p>
            </p:txBody>
          </p:sp>
        </mc:Choice>
        <mc:Fallback xmlns="">
          <p:sp>
            <p:nvSpPr>
              <p:cNvPr id="19" name="TextBox 18">
                <a:extLst>
                  <a:ext uri="{FF2B5EF4-FFF2-40B4-BE49-F238E27FC236}">
                    <a16:creationId xmlns:a16="http://schemas.microsoft.com/office/drawing/2014/main" id="{D7D99960-2C50-4618-AB31-7599AB9103FE}"/>
                  </a:ext>
                </a:extLst>
              </p:cNvPr>
              <p:cNvSpPr txBox="1">
                <a:spLocks noRot="1" noChangeAspect="1" noMove="1" noResize="1" noEditPoints="1" noAdjustHandles="1" noChangeArrowheads="1" noChangeShapeType="1" noTextEdit="1"/>
              </p:cNvSpPr>
              <p:nvPr/>
            </p:nvSpPr>
            <p:spPr>
              <a:xfrm>
                <a:off x="1790700" y="5239887"/>
                <a:ext cx="1841500" cy="65768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52077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b="1" dirty="0">
                <a:latin typeface="Cambria Math" panose="02040503050406030204" pitchFamily="18" charset="0"/>
                <a:ea typeface="Cambria Math" panose="02040503050406030204" pitchFamily="18" charset="0"/>
              </a:rPr>
              <a:t>𝚫 - Y</a:t>
            </a:r>
            <a:r>
              <a:rPr lang="en-US" b="1" dirty="0"/>
              <a:t> </a:t>
            </a:r>
            <a:r>
              <a:rPr lang="en-US" dirty="0"/>
              <a:t>Connection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56</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4" name="Picture 3">
            <a:extLst>
              <a:ext uri="{FF2B5EF4-FFF2-40B4-BE49-F238E27FC236}">
                <a16:creationId xmlns:a16="http://schemas.microsoft.com/office/drawing/2014/main" id="{F1E592AA-0014-4ABE-96BA-B398F3DFF708}"/>
              </a:ext>
            </a:extLst>
          </p:cNvPr>
          <p:cNvPicPr>
            <a:picLocks noChangeAspect="1"/>
          </p:cNvPicPr>
          <p:nvPr/>
        </p:nvPicPr>
        <p:blipFill>
          <a:blip r:embed="rId2"/>
          <a:stretch>
            <a:fillRect/>
          </a:stretch>
        </p:blipFill>
        <p:spPr>
          <a:xfrm>
            <a:off x="4572000" y="628416"/>
            <a:ext cx="4572000" cy="4851615"/>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7D99960-2C50-4618-AB31-7599AB9103FE}"/>
                  </a:ext>
                </a:extLst>
              </p:cNvPr>
              <p:cNvSpPr txBox="1"/>
              <p:nvPr/>
            </p:nvSpPr>
            <p:spPr>
              <a:xfrm>
                <a:off x="1593850" y="3416191"/>
                <a:ext cx="1841500" cy="9403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i="1">
                              <a:latin typeface="Cambria Math" panose="02040503050406030204" pitchFamily="18" charset="0"/>
                            </a:rPr>
                          </m:ctrlPr>
                        </m:mPr>
                        <m:mr>
                          <m:e/>
                          <m:e>
                            <m:r>
                              <a:rPr lang="en-US" i="1">
                                <a:latin typeface="Cambria Math" panose="02040503050406030204" pitchFamily="18" charset="0"/>
                              </a:rPr>
                              <m:t>ℑ</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𝐴𝐵</m:t>
                                </m:r>
                              </m:sub>
                            </m:sSub>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a:latin typeface="Cambria Math" panose="02040503050406030204" pitchFamily="18" charset="0"/>
                                  </a:rPr>
                                  <m:t>2</m:t>
                                </m:r>
                              </m:sub>
                            </m:sSub>
                          </m:e>
                        </m:mr>
                        <m:mr>
                          <m:e/>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a:latin typeface="Cambria Math" panose="02040503050406030204" pitchFamily="18" charset="0"/>
                                      </a:rPr>
                                      <m:t>2</m:t>
                                    </m:r>
                                  </m:sub>
                                </m:sSub>
                              </m:den>
                            </m:f>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𝐴𝐵</m:t>
                                    </m:r>
                                  </m:sub>
                                </m:sSub>
                              </m:num>
                              <m:den>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den>
                            </m:f>
                          </m:e>
                        </m:mr>
                      </m:m>
                    </m:oMath>
                  </m:oMathPara>
                </a14:m>
                <a:endParaRPr lang="en-US" dirty="0"/>
              </a:p>
            </p:txBody>
          </p:sp>
        </mc:Choice>
        <mc:Fallback xmlns="">
          <p:sp>
            <p:nvSpPr>
              <p:cNvPr id="19" name="TextBox 18">
                <a:extLst>
                  <a:ext uri="{FF2B5EF4-FFF2-40B4-BE49-F238E27FC236}">
                    <a16:creationId xmlns:a16="http://schemas.microsoft.com/office/drawing/2014/main" id="{D7D99960-2C50-4618-AB31-7599AB9103FE}"/>
                  </a:ext>
                </a:extLst>
              </p:cNvPr>
              <p:cNvSpPr txBox="1">
                <a:spLocks noRot="1" noChangeAspect="1" noMove="1" noResize="1" noEditPoints="1" noAdjustHandles="1" noChangeArrowheads="1" noChangeShapeType="1" noTextEdit="1"/>
              </p:cNvSpPr>
              <p:nvPr/>
            </p:nvSpPr>
            <p:spPr>
              <a:xfrm>
                <a:off x="1593850" y="3416191"/>
                <a:ext cx="1841500" cy="940322"/>
              </a:xfrm>
              <a:prstGeom prst="rect">
                <a:avLst/>
              </a:prstGeom>
              <a:blipFill>
                <a:blip r:embed="rId3"/>
                <a:stretch>
                  <a:fillRect r="-132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2962D72-346B-4E19-B5E9-B46BD483A7D0}"/>
                  </a:ext>
                </a:extLst>
              </p:cNvPr>
              <p:cNvSpPr txBox="1"/>
              <p:nvPr/>
            </p:nvSpPr>
            <p:spPr>
              <a:xfrm>
                <a:off x="457200" y="1162587"/>
                <a:ext cx="4114800" cy="1200329"/>
              </a:xfrm>
              <a:prstGeom prst="rect">
                <a:avLst/>
              </a:prstGeom>
              <a:noFill/>
            </p:spPr>
            <p:txBody>
              <a:bodyPr wrap="square">
                <a:spAutoFit/>
              </a:bodyPr>
              <a:lstStyle/>
              <a:p>
                <a:pPr marL="285750" marR="0" indent="-285750" algn="just">
                  <a:spcBef>
                    <a:spcPts val="0"/>
                  </a:spcBef>
                  <a:spcAft>
                    <a:spcPts val="1200"/>
                  </a:spcAft>
                  <a:buClr>
                    <a:srgbClr val="FF0000"/>
                  </a:buClr>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Similarly, the current through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the line current of the primary circuit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𝑎</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the current through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the phase current of the secondary winding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𝐴𝐵</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11" name="TextBox 10">
                <a:extLst>
                  <a:ext uri="{FF2B5EF4-FFF2-40B4-BE49-F238E27FC236}">
                    <a16:creationId xmlns:a16="http://schemas.microsoft.com/office/drawing/2014/main" id="{02962D72-346B-4E19-B5E9-B46BD483A7D0}"/>
                  </a:ext>
                </a:extLst>
              </p:cNvPr>
              <p:cNvSpPr txBox="1">
                <a:spLocks noRot="1" noChangeAspect="1" noMove="1" noResize="1" noEditPoints="1" noAdjustHandles="1" noChangeArrowheads="1" noChangeShapeType="1" noTextEdit="1"/>
              </p:cNvSpPr>
              <p:nvPr/>
            </p:nvSpPr>
            <p:spPr>
              <a:xfrm>
                <a:off x="457200" y="1162587"/>
                <a:ext cx="4114800" cy="1200329"/>
              </a:xfrm>
              <a:prstGeom prst="rect">
                <a:avLst/>
              </a:prstGeom>
              <a:blipFill>
                <a:blip r:embed="rId4"/>
                <a:stretch>
                  <a:fillRect l="-889" t="-3046" r="-1185" b="-7107"/>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210148B4-E1A8-481D-BBF2-3FA45F82A7E2}"/>
              </a:ext>
            </a:extLst>
          </p:cNvPr>
          <p:cNvSpPr txBox="1"/>
          <p:nvPr/>
        </p:nvSpPr>
        <p:spPr>
          <a:xfrm>
            <a:off x="352479" y="2490188"/>
            <a:ext cx="4146550" cy="646331"/>
          </a:xfrm>
          <a:prstGeom prst="rect">
            <a:avLst/>
          </a:prstGeom>
          <a:noFill/>
        </p:spPr>
        <p:txBody>
          <a:bodyPr wrap="square">
            <a:spAutoFit/>
          </a:bodyPr>
          <a:lstStyle/>
          <a:p>
            <a:pPr marL="285750" indent="-285750" algn="just">
              <a:buClr>
                <a:srgbClr val="FF0000"/>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Hence, we can compute the current ratio using the ampere-turn equation.</a:t>
            </a:r>
          </a:p>
        </p:txBody>
      </p:sp>
    </p:spTree>
    <p:extLst>
      <p:ext uri="{BB962C8B-B14F-4D97-AF65-F5344CB8AC3E}">
        <p14:creationId xmlns:p14="http://schemas.microsoft.com/office/powerpoint/2010/main" val="8994926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b="1" dirty="0">
                <a:latin typeface="Cambria Math" panose="02040503050406030204" pitchFamily="18" charset="0"/>
                <a:ea typeface="Cambria Math" panose="02040503050406030204" pitchFamily="18" charset="0"/>
              </a:rPr>
              <a:t>𝚫 - Y</a:t>
            </a:r>
            <a:r>
              <a:rPr lang="en-US" b="1" dirty="0"/>
              <a:t> </a:t>
            </a:r>
            <a:r>
              <a:rPr lang="en-US" dirty="0"/>
              <a:t>Connection: V/I Relationships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57</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F4F1529-4FEE-4672-A2D5-C22AF826B3BF}"/>
                  </a:ext>
                </a:extLst>
              </p:cNvPr>
              <p:cNvSpPr txBox="1"/>
              <p:nvPr/>
            </p:nvSpPr>
            <p:spPr>
              <a:xfrm>
                <a:off x="457200" y="2005501"/>
                <a:ext cx="2844800" cy="429092"/>
              </a:xfrm>
              <a:prstGeom prst="rect">
                <a:avLst/>
              </a:prstGeom>
              <a:noFill/>
            </p:spPr>
            <p:txBody>
              <a:bodyPr wrap="square">
                <a:spAutoFit/>
              </a:bodyPr>
              <a:lstStyle/>
              <a:p>
                <a:pPr marL="285750" indent="-285750">
                  <a:buClr>
                    <a:srgbClr val="FF0000"/>
                  </a:buClr>
                  <a:buFont typeface="Arial" panose="020B0604020202020204" pitchFamily="34" charset="0"/>
                  <a:buChar char="•"/>
                </a:pP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r>
                          <a:rPr lang="en-US" sz="2000" i="1">
                            <a:solidFill>
                              <a:schemeClr val="tx1"/>
                            </a:solidFill>
                            <a:latin typeface="Cambria Math" panose="02040503050406030204" pitchFamily="18" charset="0"/>
                          </a:rPr>
                          <m:t>𝐴𝐵</m:t>
                        </m:r>
                      </m:sub>
                    </m:sSub>
                    <m:r>
                      <a:rPr lang="en-US" sz="2000" i="0">
                        <a:solidFill>
                          <a:schemeClr val="tx1"/>
                        </a:solidFill>
                        <a:latin typeface="Cambria Math" panose="02040503050406030204" pitchFamily="18" charset="0"/>
                      </a:rPr>
                      <m:t>=</m:t>
                    </m:r>
                    <m:rad>
                      <m:radPr>
                        <m:degHide m:val="on"/>
                        <m:ctrlPr>
                          <a:rPr lang="en-US" sz="2000" i="1">
                            <a:solidFill>
                              <a:schemeClr val="tx1"/>
                            </a:solidFill>
                            <a:latin typeface="Cambria Math" panose="02040503050406030204" pitchFamily="18" charset="0"/>
                          </a:rPr>
                        </m:ctrlPr>
                      </m:radPr>
                      <m:deg/>
                      <m:e>
                        <m:r>
                          <a:rPr lang="en-US" sz="2000" i="0">
                            <a:solidFill>
                              <a:schemeClr val="tx1"/>
                            </a:solidFill>
                            <a:latin typeface="Cambria Math" panose="02040503050406030204" pitchFamily="18" charset="0"/>
                          </a:rPr>
                          <m:t>3</m:t>
                        </m:r>
                      </m:e>
                    </m:rad>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r>
                          <a:rPr lang="en-US" sz="2000" i="1">
                            <a:solidFill>
                              <a:schemeClr val="tx1"/>
                            </a:solidFill>
                            <a:latin typeface="Cambria Math" panose="02040503050406030204" pitchFamily="18" charset="0"/>
                          </a:rPr>
                          <m:t>𝐴𝑛</m:t>
                        </m:r>
                      </m:sub>
                    </m:sSub>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b="0" i="1" smtClean="0">
                            <a:solidFill>
                              <a:schemeClr val="tx1"/>
                            </a:solidFill>
                            <a:latin typeface="Cambria Math" panose="02040503050406030204" pitchFamily="18" charset="0"/>
                          </a:rPr>
                          <m:t>𝑗</m:t>
                        </m:r>
                        <m:sSup>
                          <m:sSupPr>
                            <m:ctrlPr>
                              <a:rPr lang="en-US" sz="2000" i="1">
                                <a:solidFill>
                                  <a:schemeClr val="tx1"/>
                                </a:solidFill>
                                <a:latin typeface="Cambria Math" panose="02040503050406030204" pitchFamily="18" charset="0"/>
                              </a:rPr>
                            </m:ctrlPr>
                          </m:sSupPr>
                          <m:e>
                            <m:r>
                              <a:rPr lang="en-US" sz="2000" i="0">
                                <a:solidFill>
                                  <a:schemeClr val="tx1"/>
                                </a:solidFill>
                                <a:latin typeface="Cambria Math" panose="02040503050406030204" pitchFamily="18" charset="0"/>
                              </a:rPr>
                              <m:t>30</m:t>
                            </m:r>
                          </m:e>
                          <m:sup>
                            <m:r>
                              <a:rPr lang="en-US" sz="2000" i="0">
                                <a:solidFill>
                                  <a:schemeClr val="tx1"/>
                                </a:solidFill>
                                <a:latin typeface="Cambria Math" panose="02040503050406030204" pitchFamily="18" charset="0"/>
                              </a:rPr>
                              <m:t>∘</m:t>
                            </m:r>
                          </m:sup>
                        </m:sSup>
                      </m:sup>
                    </m:sSup>
                  </m:oMath>
                </a14:m>
                <a:endParaRPr lang="en-US" sz="2000" dirty="0">
                  <a:solidFill>
                    <a:schemeClr val="tx1"/>
                  </a:solidFill>
                </a:endParaRPr>
              </a:p>
            </p:txBody>
          </p:sp>
        </mc:Choice>
        <mc:Fallback xmlns="">
          <p:sp>
            <p:nvSpPr>
              <p:cNvPr id="10" name="TextBox 9">
                <a:extLst>
                  <a:ext uri="{FF2B5EF4-FFF2-40B4-BE49-F238E27FC236}">
                    <a16:creationId xmlns:a16="http://schemas.microsoft.com/office/drawing/2014/main" id="{2F4F1529-4FEE-4672-A2D5-C22AF826B3BF}"/>
                  </a:ext>
                </a:extLst>
              </p:cNvPr>
              <p:cNvSpPr txBox="1">
                <a:spLocks noRot="1" noChangeAspect="1" noMove="1" noResize="1" noEditPoints="1" noAdjustHandles="1" noChangeArrowheads="1" noChangeShapeType="1" noTextEdit="1"/>
              </p:cNvSpPr>
              <p:nvPr/>
            </p:nvSpPr>
            <p:spPr>
              <a:xfrm>
                <a:off x="457200" y="2005501"/>
                <a:ext cx="2844800" cy="429092"/>
              </a:xfrm>
              <a:prstGeom prst="rect">
                <a:avLst/>
              </a:prstGeom>
              <a:blipFill>
                <a:blip r:embed="rId2"/>
                <a:stretch>
                  <a:fillRect l="-1927"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92A0325-B412-432E-83A0-A40B85BCDF34}"/>
                  </a:ext>
                </a:extLst>
              </p:cNvPr>
              <p:cNvSpPr txBox="1"/>
              <p:nvPr/>
            </p:nvSpPr>
            <p:spPr>
              <a:xfrm>
                <a:off x="457200" y="3056748"/>
                <a:ext cx="2527300" cy="461665"/>
              </a:xfrm>
              <a:prstGeom prst="rect">
                <a:avLst/>
              </a:prstGeom>
              <a:noFill/>
            </p:spPr>
            <p:txBody>
              <a:bodyPr wrap="square">
                <a:spAutoFit/>
              </a:bodyPr>
              <a:lstStyle/>
              <a:p>
                <a:pPr marL="342900" indent="-342900">
                  <a:buClr>
                    <a:srgbClr val="FF0000"/>
                  </a:buClr>
                  <a:buFont typeface="Arial" panose="020B0604020202020204" pitchFamily="34" charset="0"/>
                  <a:buChar char="•"/>
                </a:pP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𝑉</m:t>
                        </m:r>
                      </m:e>
                      <m:sub>
                        <m:r>
                          <a:rPr lang="en-US" sz="2400" i="1">
                            <a:solidFill>
                              <a:schemeClr val="tx1"/>
                            </a:solidFill>
                            <a:latin typeface="Cambria Math" panose="02040503050406030204" pitchFamily="18" charset="0"/>
                          </a:rPr>
                          <m:t>𝐴𝐵</m:t>
                        </m:r>
                      </m:sub>
                    </m:sSub>
                    <m:r>
                      <a:rPr lang="en-US" sz="2400" i="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𝑎</m:t>
                    </m:r>
                    <m:r>
                      <a:rPr lang="en-US" sz="2400" i="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𝑉</m:t>
                        </m:r>
                      </m:e>
                      <m:sub>
                        <m:r>
                          <a:rPr lang="en-US" sz="2400" i="1">
                            <a:solidFill>
                              <a:schemeClr val="tx1"/>
                            </a:solidFill>
                            <a:latin typeface="Cambria Math" panose="02040503050406030204" pitchFamily="18" charset="0"/>
                          </a:rPr>
                          <m:t>𝑎𝑛</m:t>
                        </m:r>
                      </m:sub>
                    </m:sSub>
                  </m:oMath>
                </a14:m>
                <a:endParaRPr lang="en-US" dirty="0">
                  <a:solidFill>
                    <a:schemeClr val="tx1"/>
                  </a:solidFill>
                </a:endParaRPr>
              </a:p>
            </p:txBody>
          </p:sp>
        </mc:Choice>
        <mc:Fallback xmlns="">
          <p:sp>
            <p:nvSpPr>
              <p:cNvPr id="11" name="TextBox 10">
                <a:extLst>
                  <a:ext uri="{FF2B5EF4-FFF2-40B4-BE49-F238E27FC236}">
                    <a16:creationId xmlns:a16="http://schemas.microsoft.com/office/drawing/2014/main" id="{692A0325-B412-432E-83A0-A40B85BCDF34}"/>
                  </a:ext>
                </a:extLst>
              </p:cNvPr>
              <p:cNvSpPr txBox="1">
                <a:spLocks noRot="1" noChangeAspect="1" noMove="1" noResize="1" noEditPoints="1" noAdjustHandles="1" noChangeArrowheads="1" noChangeShapeType="1" noTextEdit="1"/>
              </p:cNvSpPr>
              <p:nvPr/>
            </p:nvSpPr>
            <p:spPr>
              <a:xfrm>
                <a:off x="457200" y="3056748"/>
                <a:ext cx="2527300" cy="461665"/>
              </a:xfrm>
              <a:prstGeom prst="rect">
                <a:avLst/>
              </a:prstGeom>
              <a:blipFill>
                <a:blip r:embed="rId3"/>
                <a:stretch>
                  <a:fillRect l="-3133" t="-6579" b="-2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D2CDC86-55C7-4FC3-BE0E-07F94D84A415}"/>
                  </a:ext>
                </a:extLst>
              </p:cNvPr>
              <p:cNvSpPr txBox="1"/>
              <p:nvPr/>
            </p:nvSpPr>
            <p:spPr>
              <a:xfrm>
                <a:off x="457200" y="3905096"/>
                <a:ext cx="2844800" cy="706027"/>
              </a:xfrm>
              <a:prstGeom prst="rect">
                <a:avLst/>
              </a:prstGeom>
              <a:noFill/>
            </p:spPr>
            <p:txBody>
              <a:bodyPr wrap="square">
                <a:spAutoFit/>
              </a:bodyPr>
              <a:lstStyle/>
              <a:p>
                <a:pPr marL="285750" indent="-285750">
                  <a:buClr>
                    <a:srgbClr val="FF0000"/>
                  </a:buClr>
                  <a:buFont typeface="Arial" panose="020B0604020202020204" pitchFamily="34" charset="0"/>
                  <a:buChar char="•"/>
                </a:pP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𝑉</m:t>
                        </m:r>
                      </m:e>
                      <m:sub>
                        <m:r>
                          <a:rPr lang="en-US" sz="2400" b="0" i="1" smtClean="0">
                            <a:solidFill>
                              <a:schemeClr val="tx1"/>
                            </a:solidFill>
                            <a:latin typeface="Cambria Math" panose="02040503050406030204" pitchFamily="18" charset="0"/>
                          </a:rPr>
                          <m:t>𝑎𝑛</m:t>
                        </m:r>
                      </m:sub>
                    </m:sSub>
                    <m:r>
                      <a:rPr lang="en-US" sz="2400" i="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ad>
                          <m:radPr>
                            <m:degHide m:val="on"/>
                            <m:ctrlPr>
                              <a:rPr lang="en-US" sz="2400" i="1">
                                <a:solidFill>
                                  <a:schemeClr val="tx1"/>
                                </a:solidFill>
                                <a:latin typeface="Cambria Math" panose="02040503050406030204" pitchFamily="18" charset="0"/>
                              </a:rPr>
                            </m:ctrlPr>
                          </m:radPr>
                          <m:deg/>
                          <m:e>
                            <m:r>
                              <a:rPr lang="en-US" sz="2400" i="0">
                                <a:solidFill>
                                  <a:schemeClr val="tx1"/>
                                </a:solidFill>
                                <a:latin typeface="Cambria Math" panose="02040503050406030204" pitchFamily="18" charset="0"/>
                              </a:rPr>
                              <m:t>3</m:t>
                            </m:r>
                          </m:e>
                        </m:rad>
                        <m:sSub>
                          <m:sSubPr>
                            <m:ctrlPr>
                              <a:rPr lang="en-US" sz="2400" i="1">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𝑉</m:t>
                            </m:r>
                          </m:e>
                          <m:sub>
                            <m:r>
                              <a:rPr lang="en-US" sz="2400" i="1">
                                <a:solidFill>
                                  <a:schemeClr val="tx1"/>
                                </a:solidFill>
                                <a:latin typeface="Cambria Math" panose="02040503050406030204" pitchFamily="18" charset="0"/>
                              </a:rPr>
                              <m:t>𝐴𝑛</m:t>
                            </m:r>
                          </m:sub>
                        </m:sSub>
                        <m:r>
                          <a:rPr lang="en-US" sz="2400" i="0">
                            <a:solidFill>
                              <a:schemeClr val="tx1"/>
                            </a:solidFill>
                            <a:latin typeface="Cambria Math" panose="02040503050406030204" pitchFamily="18" charset="0"/>
                          </a:rPr>
                          <m:t>⋅</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𝑒</m:t>
                            </m:r>
                          </m:e>
                          <m:sup>
                            <m:r>
                              <a:rPr lang="en-US" sz="2400" i="1">
                                <a:solidFill>
                                  <a:schemeClr val="tx1"/>
                                </a:solidFill>
                                <a:latin typeface="Cambria Math" panose="02040503050406030204" pitchFamily="18" charset="0"/>
                              </a:rPr>
                              <m:t>𝑗</m:t>
                            </m:r>
                            <m:sSup>
                              <m:sSupPr>
                                <m:ctrlPr>
                                  <a:rPr lang="en-US" sz="2400" i="1">
                                    <a:solidFill>
                                      <a:schemeClr val="tx1"/>
                                    </a:solidFill>
                                    <a:latin typeface="Cambria Math" panose="02040503050406030204" pitchFamily="18" charset="0"/>
                                  </a:rPr>
                                </m:ctrlPr>
                              </m:sSupPr>
                              <m:e>
                                <m:r>
                                  <a:rPr lang="en-US" sz="2400" i="0">
                                    <a:solidFill>
                                      <a:schemeClr val="tx1"/>
                                    </a:solidFill>
                                    <a:latin typeface="Cambria Math" panose="02040503050406030204" pitchFamily="18" charset="0"/>
                                  </a:rPr>
                                  <m:t>30</m:t>
                                </m:r>
                              </m:e>
                              <m:sup>
                                <m:r>
                                  <a:rPr lang="en-US" sz="2400" i="0">
                                    <a:solidFill>
                                      <a:schemeClr val="tx1"/>
                                    </a:solidFill>
                                    <a:latin typeface="Cambria Math" panose="02040503050406030204" pitchFamily="18" charset="0"/>
                                  </a:rPr>
                                  <m:t>∘</m:t>
                                </m:r>
                              </m:sup>
                            </m:sSup>
                          </m:sup>
                        </m:sSup>
                      </m:num>
                      <m:den>
                        <m:r>
                          <a:rPr lang="en-US" sz="2400" i="1">
                            <a:solidFill>
                              <a:schemeClr val="tx1"/>
                            </a:solidFill>
                            <a:latin typeface="Cambria Math" panose="02040503050406030204" pitchFamily="18" charset="0"/>
                          </a:rPr>
                          <m:t>𝑎</m:t>
                        </m:r>
                      </m:den>
                    </m:f>
                  </m:oMath>
                </a14:m>
                <a:endParaRPr lang="en-US" sz="2400" dirty="0">
                  <a:solidFill>
                    <a:schemeClr val="tx1"/>
                  </a:solidFill>
                </a:endParaRPr>
              </a:p>
            </p:txBody>
          </p:sp>
        </mc:Choice>
        <mc:Fallback xmlns="">
          <p:sp>
            <p:nvSpPr>
              <p:cNvPr id="13" name="TextBox 12">
                <a:extLst>
                  <a:ext uri="{FF2B5EF4-FFF2-40B4-BE49-F238E27FC236}">
                    <a16:creationId xmlns:a16="http://schemas.microsoft.com/office/drawing/2014/main" id="{BD2CDC86-55C7-4FC3-BE0E-07F94D84A415}"/>
                  </a:ext>
                </a:extLst>
              </p:cNvPr>
              <p:cNvSpPr txBox="1">
                <a:spLocks noRot="1" noChangeAspect="1" noMove="1" noResize="1" noEditPoints="1" noAdjustHandles="1" noChangeArrowheads="1" noChangeShapeType="1" noTextEdit="1"/>
              </p:cNvSpPr>
              <p:nvPr/>
            </p:nvSpPr>
            <p:spPr>
              <a:xfrm>
                <a:off x="457200" y="3905096"/>
                <a:ext cx="2844800" cy="706027"/>
              </a:xfrm>
              <a:prstGeom prst="rect">
                <a:avLst/>
              </a:prstGeom>
              <a:blipFill>
                <a:blip r:embed="rId4"/>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4E0BF7F3-01FC-4395-BAAB-143EEE18CF94}"/>
              </a:ext>
            </a:extLst>
          </p:cNvPr>
          <p:cNvSpPr txBox="1"/>
          <p:nvPr/>
        </p:nvSpPr>
        <p:spPr>
          <a:xfrm>
            <a:off x="457200" y="1218708"/>
            <a:ext cx="2338397"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For Voltage, we get,</a:t>
            </a:r>
          </a:p>
        </p:txBody>
      </p:sp>
      <p:cxnSp>
        <p:nvCxnSpPr>
          <p:cNvPr id="16" name="Straight Connector 15">
            <a:extLst>
              <a:ext uri="{FF2B5EF4-FFF2-40B4-BE49-F238E27FC236}">
                <a16:creationId xmlns:a16="http://schemas.microsoft.com/office/drawing/2014/main" id="{3F2035B9-3A64-4330-9F20-8B5315C47D7D}"/>
              </a:ext>
            </a:extLst>
          </p:cNvPr>
          <p:cNvCxnSpPr>
            <a:cxnSpLocks/>
          </p:cNvCxnSpPr>
          <p:nvPr/>
        </p:nvCxnSpPr>
        <p:spPr bwMode="auto">
          <a:xfrm>
            <a:off x="4067229" y="1234250"/>
            <a:ext cx="0" cy="41914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89AD419-E61C-41ED-A316-5EBA190447C3}"/>
              </a:ext>
            </a:extLst>
          </p:cNvPr>
          <p:cNvSpPr txBox="1"/>
          <p:nvPr/>
        </p:nvSpPr>
        <p:spPr>
          <a:xfrm>
            <a:off x="4885686" y="1218708"/>
            <a:ext cx="2419637"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For Current, we get,</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8BA4841-864C-458D-A4C1-A56387C4B8FB}"/>
                  </a:ext>
                </a:extLst>
              </p:cNvPr>
              <p:cNvSpPr txBox="1"/>
              <p:nvPr/>
            </p:nvSpPr>
            <p:spPr>
              <a:xfrm>
                <a:off x="4644971" y="1858133"/>
                <a:ext cx="3241725" cy="662554"/>
              </a:xfrm>
              <a:prstGeom prst="rect">
                <a:avLst/>
              </a:prstGeom>
              <a:noFill/>
            </p:spPr>
            <p:txBody>
              <a:bodyPr wrap="square">
                <a:spAutoFit/>
              </a:bodyPr>
              <a:lstStyle/>
              <a:p>
                <a:pPr marL="285750" indent="-285750">
                  <a:buClr>
                    <a:srgbClr val="FF0000"/>
                  </a:buClr>
                  <a:buFont typeface="Arial" panose="020B0604020202020204" pitchFamily="34" charset="0"/>
                  <a:buChar char="•"/>
                </a:pPr>
                <a14:m>
                  <m:oMath xmlns:m="http://schemas.openxmlformats.org/officeDocument/2006/math">
                    <m:f>
                      <m:fPr>
                        <m:ctrlPr>
                          <a:rPr lang="en-US" sz="2400" i="1" smtClean="0">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𝐼</m:t>
                            </m:r>
                          </m:e>
                          <m:sub>
                            <m:r>
                              <a:rPr lang="en-US" sz="2400" i="1">
                                <a:solidFill>
                                  <a:schemeClr val="tx1"/>
                                </a:solidFill>
                                <a:latin typeface="Cambria Math" panose="02040503050406030204" pitchFamily="18" charset="0"/>
                              </a:rPr>
                              <m:t>𝐴𝐵</m:t>
                            </m:r>
                          </m:sub>
                        </m:sSub>
                      </m:num>
                      <m:den>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𝐼</m:t>
                            </m:r>
                          </m:e>
                          <m:sub>
                            <m:r>
                              <a:rPr lang="en-US" sz="2400" b="0" i="1" smtClean="0">
                                <a:solidFill>
                                  <a:schemeClr val="tx1"/>
                                </a:solidFill>
                                <a:latin typeface="Cambria Math" panose="02040503050406030204" pitchFamily="18" charset="0"/>
                              </a:rPr>
                              <m:t>𝑎</m:t>
                            </m:r>
                          </m:sub>
                        </m:sSub>
                      </m:den>
                    </m:f>
                    <m:r>
                      <a:rPr lang="en-US" sz="2400" i="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0">
                            <a:solidFill>
                              <a:schemeClr val="tx1"/>
                            </a:solidFill>
                            <a:latin typeface="Cambria Math" panose="02040503050406030204" pitchFamily="18" charset="0"/>
                          </a:rPr>
                          <m:t>1</m:t>
                        </m:r>
                      </m:num>
                      <m:den>
                        <m:r>
                          <a:rPr lang="en-US" sz="2400" i="1">
                            <a:solidFill>
                              <a:schemeClr val="tx1"/>
                            </a:solidFill>
                            <a:latin typeface="Cambria Math" panose="02040503050406030204" pitchFamily="18" charset="0"/>
                          </a:rPr>
                          <m:t>𝑎</m:t>
                        </m:r>
                      </m:den>
                    </m:f>
                    <m:r>
                      <a:rPr lang="en-US" sz="2400" i="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𝐼</m:t>
                        </m:r>
                      </m:e>
                      <m:sub>
                        <m:r>
                          <a:rPr lang="en-US" sz="2400" i="1">
                            <a:solidFill>
                              <a:schemeClr val="tx1"/>
                            </a:solidFill>
                            <a:latin typeface="Cambria Math" panose="02040503050406030204" pitchFamily="18" charset="0"/>
                          </a:rPr>
                          <m:t>𝑎</m:t>
                        </m:r>
                      </m:sub>
                    </m:sSub>
                    <m:r>
                      <a:rPr lang="en-US" sz="2400" i="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𝑎</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𝐼</m:t>
                        </m:r>
                      </m:e>
                      <m:sub>
                        <m:r>
                          <a:rPr lang="en-US" sz="2400" i="1">
                            <a:solidFill>
                              <a:schemeClr val="tx1"/>
                            </a:solidFill>
                            <a:latin typeface="Cambria Math" panose="02040503050406030204" pitchFamily="18" charset="0"/>
                          </a:rPr>
                          <m:t>𝐴𝐵</m:t>
                        </m:r>
                      </m:sub>
                    </m:sSub>
                  </m:oMath>
                </a14:m>
                <a:endParaRPr lang="en-US" sz="2400" dirty="0">
                  <a:solidFill>
                    <a:schemeClr val="tx1"/>
                  </a:solidFill>
                </a:endParaRPr>
              </a:p>
            </p:txBody>
          </p:sp>
        </mc:Choice>
        <mc:Fallback xmlns="">
          <p:sp>
            <p:nvSpPr>
              <p:cNvPr id="21" name="TextBox 20">
                <a:extLst>
                  <a:ext uri="{FF2B5EF4-FFF2-40B4-BE49-F238E27FC236}">
                    <a16:creationId xmlns:a16="http://schemas.microsoft.com/office/drawing/2014/main" id="{88BA4841-864C-458D-A4C1-A56387C4B8FB}"/>
                  </a:ext>
                </a:extLst>
              </p:cNvPr>
              <p:cNvSpPr txBox="1">
                <a:spLocks noRot="1" noChangeAspect="1" noMove="1" noResize="1" noEditPoints="1" noAdjustHandles="1" noChangeArrowheads="1" noChangeShapeType="1" noTextEdit="1"/>
              </p:cNvSpPr>
              <p:nvPr/>
            </p:nvSpPr>
            <p:spPr>
              <a:xfrm>
                <a:off x="4644971" y="1858133"/>
                <a:ext cx="3241725" cy="6625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CA416CB-6DF0-4107-ACA9-710318169309}"/>
                  </a:ext>
                </a:extLst>
              </p:cNvPr>
              <p:cNvSpPr txBox="1"/>
              <p:nvPr/>
            </p:nvSpPr>
            <p:spPr>
              <a:xfrm>
                <a:off x="4576818" y="3056748"/>
                <a:ext cx="4567175" cy="546496"/>
              </a:xfrm>
              <a:prstGeom prst="rect">
                <a:avLst/>
              </a:prstGeom>
              <a:noFill/>
            </p:spPr>
            <p:txBody>
              <a:bodyPr wrap="square">
                <a:spAutoFit/>
              </a:bodyPr>
              <a:lstStyle/>
              <a:p>
                <a:pPr marL="285750" indent="-285750">
                  <a:buClr>
                    <a:srgbClr val="FF0000"/>
                  </a:buClr>
                  <a:buFont typeface="Arial" panose="020B0604020202020204" pitchFamily="34" charset="0"/>
                  <a:buChar char="•"/>
                </a:pP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𝐼</m:t>
                        </m:r>
                      </m:e>
                      <m:sub>
                        <m:r>
                          <a:rPr lang="en-US" sz="2000" i="1">
                            <a:solidFill>
                              <a:schemeClr val="tx1"/>
                            </a:solidFill>
                            <a:latin typeface="Cambria Math" panose="02040503050406030204" pitchFamily="18" charset="0"/>
                          </a:rPr>
                          <m:t>𝐴</m:t>
                        </m:r>
                      </m:sub>
                    </m:sSub>
                    <m:r>
                      <a:rPr lang="en-US" sz="2000" i="0">
                        <a:solidFill>
                          <a:schemeClr val="tx1"/>
                        </a:solidFill>
                        <a:latin typeface="Cambria Math" panose="02040503050406030204" pitchFamily="18" charset="0"/>
                      </a:rPr>
                      <m:t>=</m:t>
                    </m:r>
                    <m:rad>
                      <m:radPr>
                        <m:degHide m:val="on"/>
                        <m:ctrlPr>
                          <a:rPr lang="en-US" sz="2000" i="1">
                            <a:solidFill>
                              <a:schemeClr val="tx1"/>
                            </a:solidFill>
                            <a:latin typeface="Cambria Math" panose="02040503050406030204" pitchFamily="18" charset="0"/>
                          </a:rPr>
                        </m:ctrlPr>
                      </m:radPr>
                      <m:deg/>
                      <m:e>
                        <m:r>
                          <a:rPr lang="en-US" sz="2000" i="0">
                            <a:solidFill>
                              <a:schemeClr val="tx1"/>
                            </a:solidFill>
                            <a:latin typeface="Cambria Math" panose="02040503050406030204" pitchFamily="18" charset="0"/>
                          </a:rPr>
                          <m:t>3</m:t>
                        </m:r>
                      </m:e>
                    </m:rad>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𝐼</m:t>
                        </m:r>
                      </m:e>
                      <m:sub>
                        <m:r>
                          <a:rPr lang="en-US" sz="2000" i="1">
                            <a:solidFill>
                              <a:schemeClr val="tx1"/>
                            </a:solidFill>
                            <a:latin typeface="Cambria Math" panose="02040503050406030204" pitchFamily="18" charset="0"/>
                          </a:rPr>
                          <m:t>𝐴𝐵</m:t>
                        </m:r>
                      </m:sub>
                    </m:sSub>
                    <m:r>
                      <a:rPr lang="en-US" sz="2000" i="0">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0">
                            <a:solidFill>
                              <a:schemeClr val="tx1"/>
                            </a:solidFill>
                            <a:latin typeface="Cambria Math" panose="02040503050406030204" pitchFamily="18" charset="0"/>
                          </a:rPr>
                          <m:t>30</m:t>
                        </m:r>
                      </m:e>
                      <m:sup>
                        <m:r>
                          <a:rPr lang="en-US" sz="2000" i="0">
                            <a:solidFill>
                              <a:schemeClr val="tx1"/>
                            </a:solidFill>
                            <a:latin typeface="Cambria Math" panose="02040503050406030204" pitchFamily="18" charset="0"/>
                          </a:rPr>
                          <m:t>∘</m:t>
                        </m:r>
                      </m:sup>
                    </m:sSup>
                    <m:r>
                      <a:rPr lang="en-US" sz="2000" b="1" i="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𝐼</m:t>
                        </m:r>
                      </m:e>
                      <m:sub>
                        <m:r>
                          <a:rPr lang="en-US" sz="2000" i="1">
                            <a:solidFill>
                              <a:schemeClr val="tx1"/>
                            </a:solidFill>
                            <a:latin typeface="Cambria Math" panose="02040503050406030204" pitchFamily="18" charset="0"/>
                          </a:rPr>
                          <m:t>𝐴𝐵</m:t>
                        </m:r>
                      </m:sub>
                    </m:sSub>
                    <m:r>
                      <a:rPr lang="en-US" sz="2000" i="0">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r>
                          <a:rPr lang="en-US" sz="2000" i="0">
                            <a:solidFill>
                              <a:schemeClr val="tx1"/>
                            </a:solidFill>
                            <a:latin typeface="Cambria Math" panose="02040503050406030204" pitchFamily="18" charset="0"/>
                          </a:rPr>
                          <m:t>1</m:t>
                        </m:r>
                      </m:num>
                      <m:den>
                        <m:rad>
                          <m:radPr>
                            <m:degHide m:val="on"/>
                            <m:ctrlPr>
                              <a:rPr lang="en-US" sz="2000" i="1">
                                <a:solidFill>
                                  <a:schemeClr val="tx1"/>
                                </a:solidFill>
                                <a:latin typeface="Cambria Math" panose="02040503050406030204" pitchFamily="18" charset="0"/>
                              </a:rPr>
                            </m:ctrlPr>
                          </m:radPr>
                          <m:deg/>
                          <m:e>
                            <m:r>
                              <a:rPr lang="en-US" sz="2000" i="0">
                                <a:solidFill>
                                  <a:schemeClr val="tx1"/>
                                </a:solidFill>
                                <a:latin typeface="Cambria Math" panose="02040503050406030204" pitchFamily="18" charset="0"/>
                              </a:rPr>
                              <m:t>3</m:t>
                            </m:r>
                          </m:e>
                        </m:rad>
                      </m:den>
                    </m:f>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𝐼</m:t>
                        </m:r>
                      </m:e>
                      <m:sub>
                        <m:r>
                          <a:rPr lang="en-US" sz="2000" i="1">
                            <a:solidFill>
                              <a:schemeClr val="tx1"/>
                            </a:solidFill>
                            <a:latin typeface="Cambria Math" panose="02040503050406030204" pitchFamily="18" charset="0"/>
                          </a:rPr>
                          <m:t>𝐴</m:t>
                        </m:r>
                      </m:sub>
                    </m:sSub>
                    <m:r>
                      <a:rPr lang="en-US" sz="2000" i="0">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0">
                            <a:solidFill>
                              <a:schemeClr val="tx1"/>
                            </a:solidFill>
                            <a:latin typeface="Cambria Math" panose="02040503050406030204" pitchFamily="18" charset="0"/>
                          </a:rPr>
                          <m:t>30</m:t>
                        </m:r>
                      </m:e>
                      <m:sup>
                        <m:r>
                          <a:rPr lang="en-US" sz="2000" i="0">
                            <a:solidFill>
                              <a:schemeClr val="tx1"/>
                            </a:solidFill>
                            <a:latin typeface="Cambria Math" panose="02040503050406030204" pitchFamily="18" charset="0"/>
                          </a:rPr>
                          <m:t>∘</m:t>
                        </m:r>
                      </m:sup>
                    </m:sSup>
                  </m:oMath>
                </a14:m>
                <a:endParaRPr lang="en-US" sz="2000" dirty="0">
                  <a:solidFill>
                    <a:schemeClr val="tx1"/>
                  </a:solidFill>
                </a:endParaRPr>
              </a:p>
            </p:txBody>
          </p:sp>
        </mc:Choice>
        <mc:Fallback xmlns="">
          <p:sp>
            <p:nvSpPr>
              <p:cNvPr id="24" name="TextBox 23">
                <a:extLst>
                  <a:ext uri="{FF2B5EF4-FFF2-40B4-BE49-F238E27FC236}">
                    <a16:creationId xmlns:a16="http://schemas.microsoft.com/office/drawing/2014/main" id="{DCA416CB-6DF0-4107-ACA9-710318169309}"/>
                  </a:ext>
                </a:extLst>
              </p:cNvPr>
              <p:cNvSpPr txBox="1">
                <a:spLocks noRot="1" noChangeAspect="1" noMove="1" noResize="1" noEditPoints="1" noAdjustHandles="1" noChangeArrowheads="1" noChangeShapeType="1" noTextEdit="1"/>
              </p:cNvSpPr>
              <p:nvPr/>
            </p:nvSpPr>
            <p:spPr>
              <a:xfrm>
                <a:off x="4576818" y="3056748"/>
                <a:ext cx="4567175" cy="546496"/>
              </a:xfrm>
              <a:prstGeom prst="rect">
                <a:avLst/>
              </a:prstGeom>
              <a:blipFill>
                <a:blip r:embed="rId6"/>
                <a:stretch>
                  <a:fillRect l="-1202" b="-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566FBE6-65C7-4B4B-BE24-37921B65FB04}"/>
                  </a:ext>
                </a:extLst>
              </p:cNvPr>
              <p:cNvSpPr txBox="1"/>
              <p:nvPr/>
            </p:nvSpPr>
            <p:spPr>
              <a:xfrm>
                <a:off x="4572000" y="4007559"/>
                <a:ext cx="3001010" cy="546496"/>
              </a:xfrm>
              <a:prstGeom prst="rect">
                <a:avLst/>
              </a:prstGeom>
              <a:noFill/>
            </p:spPr>
            <p:txBody>
              <a:bodyPr wrap="square">
                <a:spAutoFit/>
              </a:bodyPr>
              <a:lstStyle/>
              <a:p>
                <a:pPr marL="285750" indent="-285750">
                  <a:buClr>
                    <a:srgbClr val="FF0000"/>
                  </a:buClr>
                  <a:buFont typeface="Arial" panose="020B0604020202020204" pitchFamily="34" charset="0"/>
                  <a:buChar char="•"/>
                </a:pP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𝐼</m:t>
                        </m:r>
                      </m:e>
                      <m:sub>
                        <m:r>
                          <a:rPr lang="en-US" sz="2000" i="1">
                            <a:solidFill>
                              <a:schemeClr val="tx1"/>
                            </a:solidFill>
                            <a:latin typeface="Cambria Math" panose="02040503050406030204" pitchFamily="18" charset="0"/>
                          </a:rPr>
                          <m:t>𝑎</m:t>
                        </m:r>
                      </m:sub>
                    </m:sSub>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𝑎</m:t>
                    </m:r>
                    <m:f>
                      <m:fPr>
                        <m:ctrlPr>
                          <a:rPr lang="en-US" sz="2000" i="1">
                            <a:solidFill>
                              <a:schemeClr val="tx1"/>
                            </a:solidFill>
                            <a:latin typeface="Cambria Math" panose="02040503050406030204" pitchFamily="18" charset="0"/>
                          </a:rPr>
                        </m:ctrlPr>
                      </m:fPr>
                      <m:num>
                        <m:r>
                          <a:rPr lang="en-US" sz="2000" i="0">
                            <a:solidFill>
                              <a:schemeClr val="tx1"/>
                            </a:solidFill>
                            <a:latin typeface="Cambria Math" panose="02040503050406030204" pitchFamily="18" charset="0"/>
                          </a:rPr>
                          <m:t>1</m:t>
                        </m:r>
                      </m:num>
                      <m:den>
                        <m:rad>
                          <m:radPr>
                            <m:degHide m:val="on"/>
                            <m:ctrlPr>
                              <a:rPr lang="en-US" sz="2000" i="1">
                                <a:solidFill>
                                  <a:schemeClr val="tx1"/>
                                </a:solidFill>
                                <a:latin typeface="Cambria Math" panose="02040503050406030204" pitchFamily="18" charset="0"/>
                              </a:rPr>
                            </m:ctrlPr>
                          </m:radPr>
                          <m:deg/>
                          <m:e>
                            <m:r>
                              <a:rPr lang="en-US" sz="2000" i="0">
                                <a:solidFill>
                                  <a:schemeClr val="tx1"/>
                                </a:solidFill>
                                <a:latin typeface="Cambria Math" panose="02040503050406030204" pitchFamily="18" charset="0"/>
                              </a:rPr>
                              <m:t>3</m:t>
                            </m:r>
                          </m:e>
                        </m:rad>
                      </m:den>
                    </m:f>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𝐼</m:t>
                        </m:r>
                      </m:e>
                      <m:sub>
                        <m:r>
                          <a:rPr lang="en-US" sz="2000" i="1">
                            <a:solidFill>
                              <a:schemeClr val="tx1"/>
                            </a:solidFill>
                            <a:latin typeface="Cambria Math" panose="02040503050406030204" pitchFamily="18" charset="0"/>
                          </a:rPr>
                          <m:t>𝐴</m:t>
                        </m:r>
                      </m:sub>
                    </m:sSub>
                    <m:r>
                      <a:rPr lang="en-US" sz="2000" i="0">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0">
                            <a:solidFill>
                              <a:schemeClr val="tx1"/>
                            </a:solidFill>
                            <a:latin typeface="Cambria Math" panose="02040503050406030204" pitchFamily="18" charset="0"/>
                          </a:rPr>
                          <m:t>30</m:t>
                        </m:r>
                      </m:e>
                      <m:sup>
                        <m:r>
                          <a:rPr lang="en-US" sz="2000" i="0">
                            <a:solidFill>
                              <a:schemeClr val="tx1"/>
                            </a:solidFill>
                            <a:latin typeface="Cambria Math" panose="02040503050406030204" pitchFamily="18" charset="0"/>
                          </a:rPr>
                          <m:t>∘</m:t>
                        </m:r>
                      </m:sup>
                    </m:sSup>
                  </m:oMath>
                </a14:m>
                <a:endParaRPr lang="en-US" sz="2000" dirty="0">
                  <a:solidFill>
                    <a:schemeClr val="tx1"/>
                  </a:solidFill>
                </a:endParaRPr>
              </a:p>
            </p:txBody>
          </p:sp>
        </mc:Choice>
        <mc:Fallback xmlns="">
          <p:sp>
            <p:nvSpPr>
              <p:cNvPr id="26" name="TextBox 25">
                <a:extLst>
                  <a:ext uri="{FF2B5EF4-FFF2-40B4-BE49-F238E27FC236}">
                    <a16:creationId xmlns:a16="http://schemas.microsoft.com/office/drawing/2014/main" id="{9566FBE6-65C7-4B4B-BE24-37921B65FB04}"/>
                  </a:ext>
                </a:extLst>
              </p:cNvPr>
              <p:cNvSpPr txBox="1">
                <a:spLocks noRot="1" noChangeAspect="1" noMove="1" noResize="1" noEditPoints="1" noAdjustHandles="1" noChangeArrowheads="1" noChangeShapeType="1" noTextEdit="1"/>
              </p:cNvSpPr>
              <p:nvPr/>
            </p:nvSpPr>
            <p:spPr>
              <a:xfrm>
                <a:off x="4572000" y="4007559"/>
                <a:ext cx="3001010" cy="546496"/>
              </a:xfrm>
              <a:prstGeom prst="rect">
                <a:avLst/>
              </a:prstGeom>
              <a:blipFill>
                <a:blip r:embed="rId7"/>
                <a:stretch>
                  <a:fillRect l="-1829" b="-1111"/>
                </a:stretch>
              </a:blipFill>
            </p:spPr>
            <p:txBody>
              <a:bodyPr/>
              <a:lstStyle/>
              <a:p>
                <a:r>
                  <a:rPr lang="en-US">
                    <a:noFill/>
                  </a:rPr>
                  <a:t> </a:t>
                </a:r>
              </a:p>
            </p:txBody>
          </p:sp>
        </mc:Fallback>
      </mc:AlternateContent>
    </p:spTree>
    <p:extLst>
      <p:ext uri="{BB962C8B-B14F-4D97-AF65-F5344CB8AC3E}">
        <p14:creationId xmlns:p14="http://schemas.microsoft.com/office/powerpoint/2010/main" val="18749662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Example 1:</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58</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B87B374-FCD5-438B-901A-EA8E7D2BDC23}"/>
                  </a:ext>
                </a:extLst>
              </p:cNvPr>
              <p:cNvSpPr txBox="1"/>
              <p:nvPr/>
            </p:nvSpPr>
            <p:spPr>
              <a:xfrm>
                <a:off x="457200" y="1091709"/>
                <a:ext cx="8356600" cy="1862048"/>
              </a:xfrm>
              <a:prstGeom prst="rect">
                <a:avLst/>
              </a:prstGeom>
              <a:noFill/>
            </p:spPr>
            <p:txBody>
              <a:bodyPr wrap="square">
                <a:spAutoFit/>
              </a:bodyPr>
              <a:lstStyle/>
              <a:p>
                <a:pPr marL="0" marR="0" algn="just">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25</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kVA</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transformer has a voltage ratio of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20</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b="1" i="0">
                        <a:effectLst/>
                        <a:latin typeface="Cambria Math" panose="02040503050406030204" pitchFamily="18" charset="0"/>
                        <a:ea typeface="Calibri" panose="020F0502020204030204" pitchFamily="34" charset="0"/>
                        <a:cs typeface="Times New Roman" panose="02020603050405020304" pitchFamily="18" charset="0"/>
                      </a:rPr>
                      <m:t>𝐘</m:t>
                    </m:r>
                    <m:r>
                      <a:rPr lang="en-US" sz="18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𝚫</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Compute the following:</a:t>
                </a:r>
              </a:p>
              <a:p>
                <a:pPr marL="342900" marR="0" lvl="0" indent="-342900" algn="just">
                  <a:spcBef>
                    <a:spcPts val="0"/>
                  </a:spcBef>
                  <a:spcAft>
                    <a:spcPts val="600"/>
                  </a:spcAft>
                  <a:buFont typeface="+mj-lt"/>
                  <a:buAutoNum type="arabicPeriod"/>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Winding voltages</a:t>
                </a:r>
              </a:p>
              <a:p>
                <a:pPr marL="342900" marR="0" lvl="0" indent="-342900" algn="just">
                  <a:spcBef>
                    <a:spcPts val="0"/>
                  </a:spcBef>
                  <a:spcAft>
                    <a:spcPts val="600"/>
                  </a:spcAft>
                  <a:buFont typeface="+mj-lt"/>
                  <a:buAutoNum type="arabicPeriod"/>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Turns ratio</a:t>
                </a:r>
              </a:p>
              <a:p>
                <a:pPr marL="342900" marR="0" lvl="0" indent="-342900" algn="just">
                  <a:spcBef>
                    <a:spcPts val="0"/>
                  </a:spcBef>
                  <a:spcAft>
                    <a:spcPts val="600"/>
                  </a:spcAft>
                  <a:buFont typeface="+mj-lt"/>
                  <a:buAutoNum type="arabicPeriod"/>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Line currents in the primary and secondary circuits</a:t>
                </a:r>
              </a:p>
              <a:p>
                <a:pPr marL="342900" marR="0" lvl="0" indent="-342900" algn="just">
                  <a:spcBef>
                    <a:spcPts val="0"/>
                  </a:spcBef>
                  <a:spcAft>
                    <a:spcPts val="600"/>
                  </a:spcAft>
                  <a:buFont typeface="+mj-lt"/>
                  <a:buAutoNum type="arabicPeriod"/>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Phase currents of the transformer</a:t>
                </a:r>
                <a:endParaRPr lang="en-US" dirty="0">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2B87B374-FCD5-438B-901A-EA8E7D2BDC23}"/>
                  </a:ext>
                </a:extLst>
              </p:cNvPr>
              <p:cNvSpPr txBox="1">
                <a:spLocks noRot="1" noChangeAspect="1" noMove="1" noResize="1" noEditPoints="1" noAdjustHandles="1" noChangeArrowheads="1" noChangeShapeType="1" noTextEdit="1"/>
              </p:cNvSpPr>
              <p:nvPr/>
            </p:nvSpPr>
            <p:spPr>
              <a:xfrm>
                <a:off x="457200" y="1091709"/>
                <a:ext cx="8356600" cy="1862048"/>
              </a:xfrm>
              <a:prstGeom prst="rect">
                <a:avLst/>
              </a:prstGeom>
              <a:blipFill>
                <a:blip r:embed="rId2"/>
                <a:stretch>
                  <a:fillRect l="-584" t="-1634" b="-4248"/>
                </a:stretch>
              </a:blipFill>
            </p:spPr>
            <p:txBody>
              <a:bodyPr/>
              <a:lstStyle/>
              <a:p>
                <a:r>
                  <a:rPr lang="en-US">
                    <a:noFill/>
                  </a:rPr>
                  <a:t> </a:t>
                </a:r>
              </a:p>
            </p:txBody>
          </p:sp>
        </mc:Fallback>
      </mc:AlternateContent>
    </p:spTree>
    <p:extLst>
      <p:ext uri="{BB962C8B-B14F-4D97-AF65-F5344CB8AC3E}">
        <p14:creationId xmlns:p14="http://schemas.microsoft.com/office/powerpoint/2010/main" val="988371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Example 1: Solution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59</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E50393F-3DE3-41CA-B04B-A14093CD989E}"/>
                  </a:ext>
                </a:extLst>
              </p:cNvPr>
              <p:cNvSpPr txBox="1"/>
              <p:nvPr/>
            </p:nvSpPr>
            <p:spPr>
              <a:xfrm>
                <a:off x="330200" y="910618"/>
                <a:ext cx="8356600" cy="4806124"/>
              </a:xfrm>
              <a:prstGeom prst="rect">
                <a:avLst/>
              </a:prstGeom>
              <a:noFill/>
            </p:spPr>
            <p:txBody>
              <a:bodyPr wrap="square">
                <a:spAutoFit/>
              </a:bodyPr>
              <a:lstStyle/>
              <a:p>
                <a:pPr algn="just">
                  <a:spcAft>
                    <a:spcPts val="600"/>
                  </a:spcAft>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1. </a:t>
                </a:r>
              </a:p>
              <a:p>
                <a:pPr marL="800100" lvl="1" indent="-342900" algn="just">
                  <a:spcAft>
                    <a:spcPts val="600"/>
                  </a:spcAft>
                  <a:buFont typeface="+mj-lt"/>
                  <a:buAutoNum type="alphaLcParenR"/>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primary windings of the transformer are connected in wye. Hence, the voltage across the winding is</a:t>
                </a:r>
              </a:p>
              <a:p>
                <a:pPr marL="0" marR="0">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𝑎𝑏</m:t>
                              </m:r>
                            </m:sub>
                          </m:sSub>
                        </m:num>
                        <m:den>
                          <m:rad>
                            <m:radPr>
                              <m:deg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a:effectLst/>
                                  <a:latin typeface="Cambria Math" panose="02040503050406030204" pitchFamily="18" charset="0"/>
                                  <a:ea typeface="Calibri" panose="020F0502020204030204" pitchFamily="34" charset="0"/>
                                  <a:cs typeface="Times New Roman" panose="02020603050405020304" pitchFamily="18" charset="0"/>
                                </a:rPr>
                                <m:t>3</m:t>
                              </m:r>
                            </m:e>
                          </m:rad>
                        </m:den>
                      </m:f>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a:effectLst/>
                              <a:latin typeface="Cambria Math" panose="02040503050406030204" pitchFamily="18" charset="0"/>
                              <a:ea typeface="Calibri" panose="020F0502020204030204" pitchFamily="34" charset="0"/>
                              <a:cs typeface="Times New Roman" panose="02020603050405020304" pitchFamily="18" charset="0"/>
                            </a:rPr>
                            <m:t>20</m:t>
                          </m:r>
                        </m:num>
                        <m:den>
                          <m:rad>
                            <m:radPr>
                              <m:deg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a:effectLst/>
                                  <a:latin typeface="Cambria Math" panose="02040503050406030204" pitchFamily="18" charset="0"/>
                                  <a:ea typeface="Calibri" panose="020F0502020204030204" pitchFamily="34" charset="0"/>
                                  <a:cs typeface="Times New Roman" panose="02020603050405020304" pitchFamily="18" charset="0"/>
                                </a:rPr>
                                <m:t>3</m:t>
                              </m:r>
                            </m:e>
                          </m:rad>
                        </m:den>
                      </m:f>
                      <m:r>
                        <a:rPr lang="en-US">
                          <a:effectLst/>
                          <a:latin typeface="Cambria Math" panose="02040503050406030204" pitchFamily="18" charset="0"/>
                          <a:ea typeface="Calibri" panose="020F0502020204030204" pitchFamily="34" charset="0"/>
                          <a:cs typeface="Times New Roman" panose="02020603050405020304" pitchFamily="18" charset="0"/>
                        </a:rPr>
                        <m:t>=11.55</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kV</m:t>
                      </m:r>
                    </m:oMath>
                  </m:oMathPara>
                </a14:m>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Aft>
                    <a:spcPts val="1200"/>
                  </a:spcAft>
                  <a:buFont typeface="+mj-lt"/>
                  <a:buAutoNum type="alphaLcParenR" startAt="2"/>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secondary windings are connected in delta. Hence, the winding voltage is equal to the line-to-line voltage</a:t>
                </a:r>
              </a:p>
              <a:p>
                <a:pPr marL="0" marR="0">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𝐴𝐵</m:t>
                          </m:r>
                        </m:sub>
                      </m:sSub>
                      <m:r>
                        <a:rPr lang="en-US">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kV</m:t>
                      </m:r>
                    </m:oMath>
                  </m:oMathPara>
                </a14:m>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1200"/>
                  </a:spcAft>
                  <a:buFont typeface="+mj-lt"/>
                  <a:buAutoNum type="arabicPeriod" startAt="2"/>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1200"/>
                  </a:spcAft>
                  <a:buFont typeface="+mj-lt"/>
                  <a:buAutoNum type="arabicPeriod" startAt="2"/>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turns ratio is the ratio of the voltages of the windings</a:t>
                </a:r>
              </a:p>
              <a:p>
                <a:pPr marL="0" marR="0">
                  <a:spcBef>
                    <a:spcPts val="0"/>
                  </a:spcBef>
                  <a:spcAft>
                    <a:spcPts val="1200"/>
                  </a:spcAft>
                </a:pPr>
                <a14:m>
                  <m:oMathPara xmlns:m="http://schemas.openxmlformats.org/officeDocument/2006/math">
                    <m:oMathParaPr>
                      <m:jc m:val="centerGroup"/>
                    </m:oMathParaPr>
                    <m:oMath xmlns:m="http://schemas.openxmlformats.org/officeDocument/2006/math">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a:effectLst/>
                              <a:latin typeface="Cambria Math" panose="02040503050406030204" pitchFamily="18" charset="0"/>
                              <a:ea typeface="Calibri" panose="020F0502020204030204" pitchFamily="34" charset="0"/>
                              <a:cs typeface="Times New Roman" panose="02020603050405020304" pitchFamily="18" charset="0"/>
                            </a:rPr>
                            <m:t>11.55</m:t>
                          </m:r>
                        </m:num>
                        <m:den>
                          <m:r>
                            <a:rPr lang="en-US">
                              <a:effectLst/>
                              <a:latin typeface="Cambria Math" panose="02040503050406030204" pitchFamily="18" charset="0"/>
                              <a:ea typeface="Calibri" panose="020F0502020204030204" pitchFamily="34" charset="0"/>
                              <a:cs typeface="Times New Roman" panose="02020603050405020304" pitchFamily="18" charset="0"/>
                            </a:rPr>
                            <m:t>10</m:t>
                          </m:r>
                        </m:den>
                      </m:f>
                      <m:r>
                        <a:rPr lang="en-US">
                          <a:effectLst/>
                          <a:latin typeface="Cambria Math" panose="02040503050406030204" pitchFamily="18" charset="0"/>
                          <a:ea typeface="Calibri" panose="020F0502020204030204" pitchFamily="34" charset="0"/>
                          <a:cs typeface="Times New Roman" panose="02020603050405020304" pitchFamily="18" charset="0"/>
                        </a:rPr>
                        <m:t>=1.155</m:t>
                      </m:r>
                    </m:oMath>
                  </m:oMathPara>
                </a14:m>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120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E50393F-3DE3-41CA-B04B-A14093CD989E}"/>
                  </a:ext>
                </a:extLst>
              </p:cNvPr>
              <p:cNvSpPr txBox="1">
                <a:spLocks noRot="1" noChangeAspect="1" noMove="1" noResize="1" noEditPoints="1" noAdjustHandles="1" noChangeArrowheads="1" noChangeShapeType="1" noTextEdit="1"/>
              </p:cNvSpPr>
              <p:nvPr/>
            </p:nvSpPr>
            <p:spPr>
              <a:xfrm>
                <a:off x="330200" y="910618"/>
                <a:ext cx="8356600" cy="4806124"/>
              </a:xfrm>
              <a:prstGeom prst="rect">
                <a:avLst/>
              </a:prstGeom>
              <a:blipFill>
                <a:blip r:embed="rId2"/>
                <a:stretch>
                  <a:fillRect l="-584" t="-634" r="-656"/>
                </a:stretch>
              </a:blipFill>
            </p:spPr>
            <p:txBody>
              <a:bodyPr/>
              <a:lstStyle/>
              <a:p>
                <a:r>
                  <a:rPr lang="en-US">
                    <a:noFill/>
                  </a:rPr>
                  <a:t> </a:t>
                </a:r>
              </a:p>
            </p:txBody>
          </p:sp>
        </mc:Fallback>
      </mc:AlternateContent>
    </p:spTree>
    <p:extLst>
      <p:ext uri="{BB962C8B-B14F-4D97-AF65-F5344CB8AC3E}">
        <p14:creationId xmlns:p14="http://schemas.microsoft.com/office/powerpoint/2010/main" val="412836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Magnetic Fields from Single Wire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ECpE Department</a:t>
            </a: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D3489A0-D3FD-4883-86F7-284B8FB89B51}"/>
                  </a:ext>
                </a:extLst>
              </p:cNvPr>
              <p:cNvSpPr txBox="1"/>
              <p:nvPr/>
            </p:nvSpPr>
            <p:spPr>
              <a:xfrm>
                <a:off x="457200" y="1172475"/>
                <a:ext cx="8304028" cy="646331"/>
              </a:xfrm>
              <a:prstGeom prst="rect">
                <a:avLst/>
              </a:prstGeom>
              <a:noFill/>
            </p:spPr>
            <p:txBody>
              <a:bodyPr wrap="square">
                <a:spAutoFit/>
              </a:bodyPr>
              <a:lstStyle/>
              <a:p>
                <a:pPr marL="0" marR="0" algn="just">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Q. Assume we have an infinitely long wire with current of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1000 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How much magnetic flux passes through a 1-meter square, located between 4 and 5 meters from the wire?</a:t>
                </a:r>
              </a:p>
            </p:txBody>
          </p:sp>
        </mc:Choice>
        <mc:Fallback xmlns="">
          <p:sp>
            <p:nvSpPr>
              <p:cNvPr id="8" name="TextBox 7">
                <a:extLst>
                  <a:ext uri="{FF2B5EF4-FFF2-40B4-BE49-F238E27FC236}">
                    <a16:creationId xmlns:a16="http://schemas.microsoft.com/office/drawing/2014/main" id="{8D3489A0-D3FD-4883-86F7-284B8FB89B51}"/>
                  </a:ext>
                </a:extLst>
              </p:cNvPr>
              <p:cNvSpPr txBox="1">
                <a:spLocks noRot="1" noChangeAspect="1" noMove="1" noResize="1" noEditPoints="1" noAdjustHandles="1" noChangeArrowheads="1" noChangeShapeType="1" noTextEdit="1"/>
              </p:cNvSpPr>
              <p:nvPr/>
            </p:nvSpPr>
            <p:spPr>
              <a:xfrm>
                <a:off x="457200" y="1172475"/>
                <a:ext cx="8304028" cy="646331"/>
              </a:xfrm>
              <a:prstGeom prst="rect">
                <a:avLst/>
              </a:prstGeom>
              <a:blipFill>
                <a:blip r:embed="rId2"/>
                <a:stretch>
                  <a:fillRect l="-587" t="-4717" r="-587" b="-14151"/>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569FEA2A-6C34-4888-8C4A-947DBBA96483}"/>
              </a:ext>
            </a:extLst>
          </p:cNvPr>
          <p:cNvPicPr>
            <a:picLocks noChangeAspect="1"/>
          </p:cNvPicPr>
          <p:nvPr/>
        </p:nvPicPr>
        <p:blipFill>
          <a:blip r:embed="rId3"/>
          <a:stretch>
            <a:fillRect/>
          </a:stretch>
        </p:blipFill>
        <p:spPr>
          <a:xfrm>
            <a:off x="2559789" y="2733456"/>
            <a:ext cx="3086100" cy="2667000"/>
          </a:xfrm>
          <a:prstGeom prst="rect">
            <a:avLst/>
          </a:prstGeom>
        </p:spPr>
      </p:pic>
    </p:spTree>
    <p:extLst>
      <p:ext uri="{BB962C8B-B14F-4D97-AF65-F5344CB8AC3E}">
        <p14:creationId xmlns:p14="http://schemas.microsoft.com/office/powerpoint/2010/main" val="12541058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Example 1: Solution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60</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E50393F-3DE3-41CA-B04B-A14093CD989E}"/>
                  </a:ext>
                </a:extLst>
              </p:cNvPr>
              <p:cNvSpPr txBox="1"/>
              <p:nvPr/>
            </p:nvSpPr>
            <p:spPr>
              <a:xfrm>
                <a:off x="330200" y="910618"/>
                <a:ext cx="8356600" cy="2675028"/>
              </a:xfrm>
              <a:prstGeom prst="rect">
                <a:avLst/>
              </a:prstGeom>
              <a:noFill/>
            </p:spPr>
            <p:txBody>
              <a:bodyPr wrap="square">
                <a:spAutoFit/>
              </a:bodyPr>
              <a:lstStyle/>
              <a:p>
                <a:pPr algn="just">
                  <a:spcAft>
                    <a:spcPts val="600"/>
                  </a:spcAft>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3. </a:t>
                </a:r>
              </a:p>
              <a:p>
                <a:pPr marL="800100" lvl="1" indent="-342900" algn="just">
                  <a:spcAft>
                    <a:spcPts val="600"/>
                  </a:spcAft>
                  <a:buFont typeface="+mj-lt"/>
                  <a:buAutoNum type="alphaLcParenR"/>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line current in the primary circuit is</a:t>
                </a:r>
              </a:p>
              <a:p>
                <a:pPr marL="0" marR="0">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𝑆</m:t>
                          </m:r>
                        </m:num>
                        <m:den>
                          <m:rad>
                            <m:radPr>
                              <m:deg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a:effectLst/>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𝑎𝑏</m:t>
                              </m:r>
                            </m:sub>
                          </m:sSub>
                        </m:den>
                      </m:f>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a:effectLst/>
                              <a:latin typeface="Cambria Math" panose="02040503050406030204" pitchFamily="18" charset="0"/>
                              <a:ea typeface="Calibri" panose="020F0502020204030204" pitchFamily="34" charset="0"/>
                              <a:cs typeface="Times New Roman" panose="02020603050405020304" pitchFamily="18" charset="0"/>
                            </a:rPr>
                            <m:t>25</m:t>
                          </m:r>
                        </m:num>
                        <m:den>
                          <m:rad>
                            <m:radPr>
                              <m:deg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a:effectLst/>
                                  <a:latin typeface="Cambria Math" panose="02040503050406030204" pitchFamily="18" charset="0"/>
                                  <a:ea typeface="Calibri" panose="020F0502020204030204" pitchFamily="34" charset="0"/>
                                  <a:cs typeface="Times New Roman" panose="02020603050405020304" pitchFamily="18" charset="0"/>
                                </a:rPr>
                                <m:t>3</m:t>
                              </m:r>
                            </m:e>
                          </m:rad>
                          <m:r>
                            <a:rPr lang="en-US">
                              <a:effectLst/>
                              <a:latin typeface="Cambria Math" panose="02040503050406030204" pitchFamily="18" charset="0"/>
                              <a:ea typeface="Calibri" panose="020F0502020204030204" pitchFamily="34" charset="0"/>
                              <a:cs typeface="Times New Roman" panose="02020603050405020304" pitchFamily="18" charset="0"/>
                            </a:rPr>
                            <m:t>×20</m:t>
                          </m:r>
                        </m:den>
                      </m:f>
                      <m:r>
                        <a:rPr lang="en-US">
                          <a:effectLst/>
                          <a:latin typeface="Cambria Math" panose="02040503050406030204" pitchFamily="18" charset="0"/>
                          <a:ea typeface="Calibri" panose="020F0502020204030204" pitchFamily="34" charset="0"/>
                          <a:cs typeface="Times New Roman" panose="02020603050405020304" pitchFamily="18" charset="0"/>
                        </a:rPr>
                        <m:t>=0.7217 </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spcAft>
                    <a:spcPts val="600"/>
                  </a:spcAft>
                  <a:buFont typeface="+mj-lt"/>
                  <a:buAutoNum type="alphaLcParenR" startAt="2"/>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line current in the secondary circuit is</a:t>
                </a:r>
              </a:p>
              <a:p>
                <a:pPr marL="0" marR="0" algn="just">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num>
                        <m:den>
                          <m:rad>
                            <m:radPr>
                              <m:degHide m:val="on"/>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𝐴𝐵</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25</m:t>
                          </m:r>
                        </m:num>
                        <m:den>
                          <m:rad>
                            <m:radPr>
                              <m:degHide m:val="on"/>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800">
                                  <a:effectLst/>
                                  <a:latin typeface="Cambria Math" panose="02040503050406030204" pitchFamily="18" charset="0"/>
                                  <a:ea typeface="Calibri" panose="020F0502020204030204" pitchFamily="34" charset="0"/>
                                  <a:cs typeface="Times New Roman" panose="02020603050405020304" pitchFamily="18" charset="0"/>
                                </a:rPr>
                                <m:t>3</m:t>
                              </m:r>
                            </m:e>
                          </m:rad>
                          <m:r>
                            <a:rPr lang="en-US" sz="18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=1.4434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E50393F-3DE3-41CA-B04B-A14093CD989E}"/>
                  </a:ext>
                </a:extLst>
              </p:cNvPr>
              <p:cNvSpPr txBox="1">
                <a:spLocks noRot="1" noChangeAspect="1" noMove="1" noResize="1" noEditPoints="1" noAdjustHandles="1" noChangeArrowheads="1" noChangeShapeType="1" noTextEdit="1"/>
              </p:cNvSpPr>
              <p:nvPr/>
            </p:nvSpPr>
            <p:spPr>
              <a:xfrm>
                <a:off x="330200" y="910618"/>
                <a:ext cx="8356600" cy="2675028"/>
              </a:xfrm>
              <a:prstGeom prst="rect">
                <a:avLst/>
              </a:prstGeom>
              <a:blipFill>
                <a:blip r:embed="rId2"/>
                <a:stretch>
                  <a:fillRect l="-584" t="-1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24B3DD2-311C-4D57-8CD3-4B7B44510A0E}"/>
                  </a:ext>
                </a:extLst>
              </p:cNvPr>
              <p:cNvSpPr txBox="1"/>
              <p:nvPr/>
            </p:nvSpPr>
            <p:spPr>
              <a:xfrm>
                <a:off x="114300" y="3636108"/>
                <a:ext cx="8572500" cy="2434321"/>
              </a:xfrm>
              <a:prstGeom prst="rect">
                <a:avLst/>
              </a:prstGeom>
              <a:noFill/>
            </p:spPr>
            <p:txBody>
              <a:bodyPr wrap="square">
                <a:spAutoFit/>
              </a:bodyPr>
              <a:lstStyle/>
              <a:p>
                <a:pPr marL="342900" indent="-342900" algn="just">
                  <a:spcAft>
                    <a:spcPts val="600"/>
                  </a:spcAft>
                  <a:buFont typeface="+mj-lt"/>
                  <a:buAutoNum type="arabicPeriod" startAt="4"/>
                  <a:tabLst>
                    <a:tab pos="9144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p>
              <a:p>
                <a:pPr marL="800100" lvl="1" indent="-342900" algn="just">
                  <a:spcAft>
                    <a:spcPts val="600"/>
                  </a:spcAft>
                  <a:buFont typeface="+mj-lt"/>
                  <a:buAutoNum type="alphaLcParenR"/>
                  <a:tabLst>
                    <a:tab pos="9144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Since the primary windings are connected in wye, the phase current of the primary winding is the same as the line current of the primary circuit.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spcAft>
                    <a:spcPts val="600"/>
                  </a:spcAft>
                  <a:buFont typeface="+mj-lt"/>
                  <a:buAutoNum type="alphaLcParenR"/>
                  <a:tabLst>
                    <a:tab pos="9144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secondary windings are connected in delta, hence the phase current of the secondary winding is</a:t>
                </a:r>
              </a:p>
              <a:p>
                <a:pPr marL="0" marR="0" algn="just">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𝐴𝐵</m:t>
                          </m:r>
                        </m:sub>
                      </m:sSub>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𝐴</m:t>
                              </m:r>
                            </m:sub>
                          </m:sSub>
                        </m:num>
                        <m:den>
                          <m:rad>
                            <m:radPr>
                              <m:deg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a:effectLst/>
                                  <a:latin typeface="Cambria Math" panose="02040503050406030204" pitchFamily="18" charset="0"/>
                                  <a:ea typeface="Calibri" panose="020F0502020204030204" pitchFamily="34" charset="0"/>
                                  <a:cs typeface="Times New Roman" panose="02020603050405020304" pitchFamily="18" charset="0"/>
                                </a:rPr>
                                <m:t>3</m:t>
                              </m:r>
                            </m:e>
                          </m:rad>
                        </m:den>
                      </m:f>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a:effectLst/>
                              <a:latin typeface="Cambria Math" panose="02040503050406030204" pitchFamily="18" charset="0"/>
                              <a:ea typeface="Calibri" panose="020F0502020204030204" pitchFamily="34" charset="0"/>
                              <a:cs typeface="Times New Roman" panose="02020603050405020304" pitchFamily="18" charset="0"/>
                            </a:rPr>
                            <m:t>1.4434</m:t>
                          </m:r>
                        </m:num>
                        <m:den>
                          <m:rad>
                            <m:radPr>
                              <m:degHide m:val="on"/>
                              <m:ctrlPr>
                                <a:rPr lang="en-US"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a:effectLst/>
                                  <a:latin typeface="Cambria Math" panose="02040503050406030204" pitchFamily="18" charset="0"/>
                                  <a:ea typeface="Calibri" panose="020F0502020204030204" pitchFamily="34" charset="0"/>
                                  <a:cs typeface="Times New Roman" panose="02020603050405020304" pitchFamily="18" charset="0"/>
                                </a:rPr>
                                <m:t>3</m:t>
                              </m:r>
                            </m:e>
                          </m:rad>
                        </m:den>
                      </m:f>
                      <m:r>
                        <a:rPr lang="en-US">
                          <a:effectLst/>
                          <a:latin typeface="Cambria Math" panose="02040503050406030204" pitchFamily="18" charset="0"/>
                          <a:ea typeface="Calibri" panose="020F0502020204030204" pitchFamily="34" charset="0"/>
                          <a:cs typeface="Times New Roman" panose="02020603050405020304" pitchFamily="18" charset="0"/>
                        </a:rPr>
                        <m:t>=0.8333 </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24B3DD2-311C-4D57-8CD3-4B7B44510A0E}"/>
                  </a:ext>
                </a:extLst>
              </p:cNvPr>
              <p:cNvSpPr txBox="1">
                <a:spLocks noRot="1" noChangeAspect="1" noMove="1" noResize="1" noEditPoints="1" noAdjustHandles="1" noChangeArrowheads="1" noChangeShapeType="1" noTextEdit="1"/>
              </p:cNvSpPr>
              <p:nvPr/>
            </p:nvSpPr>
            <p:spPr>
              <a:xfrm>
                <a:off x="114300" y="3636108"/>
                <a:ext cx="8572500" cy="2434321"/>
              </a:xfrm>
              <a:prstGeom prst="rect">
                <a:avLst/>
              </a:prstGeom>
              <a:blipFill>
                <a:blip r:embed="rId3"/>
                <a:stretch>
                  <a:fillRect l="-498" t="-1250" r="-569"/>
                </a:stretch>
              </a:blipFill>
            </p:spPr>
            <p:txBody>
              <a:bodyPr/>
              <a:lstStyle/>
              <a:p>
                <a:r>
                  <a:rPr lang="en-US">
                    <a:noFill/>
                  </a:rPr>
                  <a:t> </a:t>
                </a:r>
              </a:p>
            </p:txBody>
          </p:sp>
        </mc:Fallback>
      </mc:AlternateContent>
    </p:spTree>
    <p:extLst>
      <p:ext uri="{BB962C8B-B14F-4D97-AF65-F5344CB8AC3E}">
        <p14:creationId xmlns:p14="http://schemas.microsoft.com/office/powerpoint/2010/main" val="1414213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Example 2</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61</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1FA6AF3-FBE3-4FF6-AAE5-CAC9D57044F8}"/>
                  </a:ext>
                </a:extLst>
              </p:cNvPr>
              <p:cNvSpPr txBox="1"/>
              <p:nvPr/>
            </p:nvSpPr>
            <p:spPr>
              <a:xfrm>
                <a:off x="457200" y="1106435"/>
                <a:ext cx="8229600" cy="1200329"/>
              </a:xfrm>
              <a:prstGeom prst="rect">
                <a:avLst/>
              </a:prstGeom>
              <a:noFill/>
            </p:spPr>
            <p:txBody>
              <a:bodyPr wrap="square">
                <a:spAutoFit/>
              </a:bodyPr>
              <a:lstStyle/>
              <a:p>
                <a:pPr marR="0" lvl="0" algn="just">
                  <a:spcBef>
                    <a:spcPts val="0"/>
                  </a:spcBef>
                  <a:spcAft>
                    <a:spcPts val="600"/>
                  </a:spcAft>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Generator with </a:t>
                </a:r>
                <a14:m>
                  <m:oMath xmlns:m="http://schemas.openxmlformats.org/officeDocument/2006/math">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Δ</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-Y step up transformer. Transformer is made of identical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transformers with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𝑙</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=0.21</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Ω</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=1</m:t>
                    </m:r>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Each generator phase is modeled as a Thevenin equivalent circuit. The transformer delivers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100</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MW</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0.9</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lagging power factor at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230</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kV</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 the bus.</a:t>
                </a:r>
              </a:p>
            </p:txBody>
          </p:sp>
        </mc:Choice>
        <mc:Fallback xmlns="">
          <p:sp>
            <p:nvSpPr>
              <p:cNvPr id="9" name="TextBox 8">
                <a:extLst>
                  <a:ext uri="{FF2B5EF4-FFF2-40B4-BE49-F238E27FC236}">
                    <a16:creationId xmlns:a16="http://schemas.microsoft.com/office/drawing/2014/main" id="{C1FA6AF3-FBE3-4FF6-AAE5-CAC9D57044F8}"/>
                  </a:ext>
                </a:extLst>
              </p:cNvPr>
              <p:cNvSpPr txBox="1">
                <a:spLocks noRot="1" noChangeAspect="1" noMove="1" noResize="1" noEditPoints="1" noAdjustHandles="1" noChangeArrowheads="1" noChangeShapeType="1" noTextEdit="1"/>
              </p:cNvSpPr>
              <p:nvPr/>
            </p:nvSpPr>
            <p:spPr>
              <a:xfrm>
                <a:off x="457200" y="1106435"/>
                <a:ext cx="8229600" cy="1200329"/>
              </a:xfrm>
              <a:prstGeom prst="rect">
                <a:avLst/>
              </a:prstGeom>
              <a:blipFill>
                <a:blip r:embed="rId2"/>
                <a:stretch>
                  <a:fillRect l="-593" t="-3061" r="-593" b="-765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26C1B3BD-9EE3-4E97-925B-35724E49BEFE}"/>
              </a:ext>
            </a:extLst>
          </p:cNvPr>
          <p:cNvPicPr>
            <a:picLocks noChangeAspect="1"/>
          </p:cNvPicPr>
          <p:nvPr/>
        </p:nvPicPr>
        <p:blipFill>
          <a:blip r:embed="rId3"/>
          <a:stretch>
            <a:fillRect/>
          </a:stretch>
        </p:blipFill>
        <p:spPr>
          <a:xfrm>
            <a:off x="1041454" y="2306764"/>
            <a:ext cx="6915150" cy="25908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8E76208-758B-4A32-916C-162D09297F09}"/>
                  </a:ext>
                </a:extLst>
              </p:cNvPr>
              <p:cNvSpPr txBox="1"/>
              <p:nvPr/>
            </p:nvSpPr>
            <p:spPr>
              <a:xfrm>
                <a:off x="457200" y="5174563"/>
                <a:ext cx="8331200" cy="646331"/>
              </a:xfrm>
              <a:prstGeom prst="rect">
                <a:avLst/>
              </a:prstGeom>
              <a:noFill/>
            </p:spPr>
            <p:txBody>
              <a:bodyPr wrap="square">
                <a:spAutoFit/>
              </a:bodyPr>
              <a:lstStyle/>
              <a:p>
                <a:pPr marL="0" marR="0" algn="just">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Find the primary current, primary voltage </a:t>
                </a:r>
                <a14:m>
                  <m:oMath xmlns:m="http://schemas.openxmlformats.org/officeDocument/2006/math">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LL</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complex power supplied by the generator.</a:t>
                </a:r>
              </a:p>
            </p:txBody>
          </p:sp>
        </mc:Choice>
        <mc:Fallback xmlns="">
          <p:sp>
            <p:nvSpPr>
              <p:cNvPr id="8" name="TextBox 7">
                <a:extLst>
                  <a:ext uri="{FF2B5EF4-FFF2-40B4-BE49-F238E27FC236}">
                    <a16:creationId xmlns:a16="http://schemas.microsoft.com/office/drawing/2014/main" id="{D8E76208-758B-4A32-916C-162D09297F09}"/>
                  </a:ext>
                </a:extLst>
              </p:cNvPr>
              <p:cNvSpPr txBox="1">
                <a:spLocks noRot="1" noChangeAspect="1" noMove="1" noResize="1" noEditPoints="1" noAdjustHandles="1" noChangeArrowheads="1" noChangeShapeType="1" noTextEdit="1"/>
              </p:cNvSpPr>
              <p:nvPr/>
            </p:nvSpPr>
            <p:spPr>
              <a:xfrm>
                <a:off x="457200" y="5174563"/>
                <a:ext cx="8331200" cy="646331"/>
              </a:xfrm>
              <a:prstGeom prst="rect">
                <a:avLst/>
              </a:prstGeom>
              <a:blipFill>
                <a:blip r:embed="rId4"/>
                <a:stretch>
                  <a:fillRect l="-585" t="-5660" r="-512" b="-14151"/>
                </a:stretch>
              </a:blipFill>
            </p:spPr>
            <p:txBody>
              <a:bodyPr/>
              <a:lstStyle/>
              <a:p>
                <a:r>
                  <a:rPr lang="en-US">
                    <a:noFill/>
                  </a:rPr>
                  <a:t> </a:t>
                </a:r>
              </a:p>
            </p:txBody>
          </p:sp>
        </mc:Fallback>
      </mc:AlternateContent>
    </p:spTree>
    <p:extLst>
      <p:ext uri="{BB962C8B-B14F-4D97-AF65-F5344CB8AC3E}">
        <p14:creationId xmlns:p14="http://schemas.microsoft.com/office/powerpoint/2010/main" val="3374192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Example 2: Solution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62</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D369D33-5C88-407E-9A59-02F982995AEF}"/>
                  </a:ext>
                </a:extLst>
              </p:cNvPr>
              <p:cNvSpPr txBox="1"/>
              <p:nvPr/>
            </p:nvSpPr>
            <p:spPr>
              <a:xfrm>
                <a:off x="457200" y="1188731"/>
                <a:ext cx="8083658" cy="707886"/>
              </a:xfrm>
              <a:prstGeom prst="rect">
                <a:avLst/>
              </a:prstGeom>
              <a:noFill/>
            </p:spPr>
            <p:txBody>
              <a:bodyPr wrap="square">
                <a:spAutoFit/>
              </a:bodyPr>
              <a:lstStyle/>
              <a:p>
                <a:pPr marL="0" marR="0" algn="just">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Find the primary current, primary voltage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LL</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r>
                      <a:rPr lang="en-US" sz="2000">
                        <a:effectLst/>
                        <a:latin typeface="Cambria Math" panose="02040503050406030204" pitchFamily="18" charset="0"/>
                        <a:ea typeface="Calibri" panose="020F0502020204030204" pitchFamily="34" charset="0"/>
                        <a:cs typeface="Times New Roman" panose="02020603050405020304" pitchFamily="18" charset="0"/>
                      </a:rPr>
                      <m:t>3</m:t>
                    </m:r>
                    <m:r>
                      <a:rPr lang="en-US" sz="2000" i="1">
                        <a:effectLst/>
                        <a:latin typeface="Cambria Math" panose="02040503050406030204" pitchFamily="18" charset="0"/>
                        <a:ea typeface="Calibri" panose="020F0502020204030204" pitchFamily="34" charset="0"/>
                        <a:cs typeface="Times New Roman" panose="02020603050405020304" pitchFamily="18" charset="0"/>
                      </a:rPr>
                      <m:t>𝜙</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complex power supplied by the generator.</a:t>
                </a:r>
              </a:p>
            </p:txBody>
          </p:sp>
        </mc:Choice>
        <mc:Fallback xmlns="">
          <p:sp>
            <p:nvSpPr>
              <p:cNvPr id="8" name="TextBox 7">
                <a:extLst>
                  <a:ext uri="{FF2B5EF4-FFF2-40B4-BE49-F238E27FC236}">
                    <a16:creationId xmlns:a16="http://schemas.microsoft.com/office/drawing/2014/main" id="{DD369D33-5C88-407E-9A59-02F982995AEF}"/>
                  </a:ext>
                </a:extLst>
              </p:cNvPr>
              <p:cNvSpPr txBox="1">
                <a:spLocks noRot="1" noChangeAspect="1" noMove="1" noResize="1" noEditPoints="1" noAdjustHandles="1" noChangeArrowheads="1" noChangeShapeType="1" noTextEdit="1"/>
              </p:cNvSpPr>
              <p:nvPr/>
            </p:nvSpPr>
            <p:spPr>
              <a:xfrm>
                <a:off x="457200" y="1188731"/>
                <a:ext cx="8083658" cy="707886"/>
              </a:xfrm>
              <a:prstGeom prst="rect">
                <a:avLst/>
              </a:prstGeom>
              <a:blipFill>
                <a:blip r:embed="rId2"/>
                <a:stretch>
                  <a:fillRect l="-754" t="-4310" r="-754"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27FA074-A6E1-4950-A838-F2BDB2CA4767}"/>
                  </a:ext>
                </a:extLst>
              </p:cNvPr>
              <p:cNvSpPr txBox="1"/>
              <p:nvPr/>
            </p:nvSpPr>
            <p:spPr>
              <a:xfrm>
                <a:off x="457200" y="2538189"/>
                <a:ext cx="3886200" cy="4115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𝑎</m:t>
                              </m:r>
                            </m:e>
                            <m:sup>
                              <m:r>
                                <a:rPr lang="en-US" i="0">
                                  <a:solidFill>
                                    <a:schemeClr val="tx1"/>
                                  </a:solidFill>
                                  <a:latin typeface="Cambria Math" panose="02040503050406030204" pitchFamily="18" charset="0"/>
                                </a:rPr>
                                <m:t>′</m:t>
                              </m:r>
                            </m:sup>
                          </m:sSup>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𝑛</m:t>
                              </m:r>
                            </m:e>
                            <m:sup>
                              <m:r>
                                <a:rPr lang="en-US" i="0">
                                  <a:solidFill>
                                    <a:schemeClr val="tx1"/>
                                  </a:solidFill>
                                  <a:latin typeface="Cambria Math" panose="02040503050406030204" pitchFamily="18" charset="0"/>
                                </a:rPr>
                                <m:t>′</m:t>
                              </m:r>
                            </m:sup>
                          </m:sSup>
                        </m:sub>
                      </m:sSub>
                      <m:r>
                        <a:rPr lang="en-US" i="0">
                          <a:solidFill>
                            <a:schemeClr val="tx1"/>
                          </a:solidFill>
                          <a:latin typeface="Cambria Math" panose="02040503050406030204" pitchFamily="18" charset="0"/>
                        </a:rPr>
                        <m:t>=</m:t>
                      </m:r>
                      <m:f>
                        <m:fPr>
                          <m:type m:val="lin"/>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230</m:t>
                          </m:r>
                        </m:num>
                        <m:den>
                          <m:rad>
                            <m:radPr>
                              <m:degHide m:val="on"/>
                              <m:ctrlPr>
                                <a:rPr lang="en-US" i="1">
                                  <a:solidFill>
                                    <a:schemeClr val="tx1"/>
                                  </a:solidFill>
                                  <a:latin typeface="Cambria Math" panose="02040503050406030204" pitchFamily="18" charset="0"/>
                                </a:rPr>
                              </m:ctrlPr>
                            </m:radPr>
                            <m:deg/>
                            <m:e>
                              <m:r>
                                <a:rPr lang="en-US" i="0">
                                  <a:solidFill>
                                    <a:schemeClr val="tx1"/>
                                  </a:solidFill>
                                  <a:latin typeface="Cambria Math" panose="02040503050406030204" pitchFamily="18" charset="0"/>
                                </a:rPr>
                                <m:t>3</m:t>
                              </m:r>
                            </m:e>
                          </m:rad>
                        </m:den>
                      </m:f>
                      <m:r>
                        <a:rPr lang="en-US">
                          <a:solidFill>
                            <a:schemeClr val="tx1"/>
                          </a:solidFill>
                          <a:latin typeface="Cambria Math" panose="02040503050406030204" pitchFamily="18" charset="0"/>
                          <a:ea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0">
                              <a:solidFill>
                                <a:schemeClr val="tx1"/>
                              </a:solidFill>
                              <a:latin typeface="Cambria Math" panose="02040503050406030204" pitchFamily="18" charset="0"/>
                            </a:rPr>
                            <m:t>0</m:t>
                          </m:r>
                        </m:e>
                        <m:sup>
                          <m:r>
                            <a:rPr lang="en-US" i="0">
                              <a:solidFill>
                                <a:schemeClr val="tx1"/>
                              </a:solidFill>
                              <a:latin typeface="Cambria Math" panose="02040503050406030204" pitchFamily="18" charset="0"/>
                            </a:rPr>
                            <m:t>∘</m:t>
                          </m:r>
                        </m:sup>
                      </m:sSup>
                      <m:r>
                        <m:rPr>
                          <m:sty m:val="p"/>
                        </m:rPr>
                        <a:rPr lang="en-US" i="0">
                          <a:solidFill>
                            <a:schemeClr val="tx1"/>
                          </a:solidFill>
                          <a:latin typeface="Cambria Math" panose="02040503050406030204" pitchFamily="18" charset="0"/>
                        </a:rPr>
                        <m:t>kV</m:t>
                      </m:r>
                      <m:r>
                        <a:rPr lang="en-US" i="0">
                          <a:solidFill>
                            <a:schemeClr val="tx1"/>
                          </a:solidFill>
                          <a:latin typeface="Cambria Math" panose="02040503050406030204" pitchFamily="18" charset="0"/>
                        </a:rPr>
                        <m:t>=132.8∠</m:t>
                      </m:r>
                      <m:sSup>
                        <m:sSupPr>
                          <m:ctrlPr>
                            <a:rPr lang="en-US" i="1">
                              <a:solidFill>
                                <a:schemeClr val="tx1"/>
                              </a:solidFill>
                              <a:latin typeface="Cambria Math" panose="02040503050406030204" pitchFamily="18" charset="0"/>
                            </a:rPr>
                          </m:ctrlPr>
                        </m:sSupPr>
                        <m:e>
                          <m:r>
                            <a:rPr lang="en-US">
                              <a:solidFill>
                                <a:schemeClr val="tx1"/>
                              </a:solidFill>
                              <a:latin typeface="Cambria Math" panose="02040503050406030204" pitchFamily="18" charset="0"/>
                            </a:rPr>
                            <m:t>0</m:t>
                          </m:r>
                        </m:e>
                        <m:sup>
                          <m:r>
                            <a:rPr lang="en-US">
                              <a:solidFill>
                                <a:schemeClr val="tx1"/>
                              </a:solidFill>
                              <a:latin typeface="Cambria Math" panose="02040503050406030204" pitchFamily="18" charset="0"/>
                            </a:rPr>
                            <m:t>∘</m:t>
                          </m:r>
                        </m:sup>
                      </m:sSup>
                      <m:r>
                        <m:rPr>
                          <m:sty m:val="p"/>
                        </m:rPr>
                        <a:rPr lang="en-US" b="0" i="0" smtClean="0">
                          <a:solidFill>
                            <a:schemeClr val="tx1"/>
                          </a:solidFill>
                          <a:latin typeface="Cambria Math" panose="02040503050406030204" pitchFamily="18" charset="0"/>
                        </a:rPr>
                        <m:t>kV</m:t>
                      </m:r>
                    </m:oMath>
                  </m:oMathPara>
                </a14:m>
                <a:endParaRPr lang="en-US" dirty="0">
                  <a:solidFill>
                    <a:schemeClr val="tx1"/>
                  </a:solidFill>
                </a:endParaRPr>
              </a:p>
            </p:txBody>
          </p:sp>
        </mc:Choice>
        <mc:Fallback xmlns="">
          <p:sp>
            <p:nvSpPr>
              <p:cNvPr id="11" name="TextBox 10">
                <a:extLst>
                  <a:ext uri="{FF2B5EF4-FFF2-40B4-BE49-F238E27FC236}">
                    <a16:creationId xmlns:a16="http://schemas.microsoft.com/office/drawing/2014/main" id="{B27FA074-A6E1-4950-A838-F2BDB2CA4767}"/>
                  </a:ext>
                </a:extLst>
              </p:cNvPr>
              <p:cNvSpPr txBox="1">
                <a:spLocks noRot="1" noChangeAspect="1" noMove="1" noResize="1" noEditPoints="1" noAdjustHandles="1" noChangeArrowheads="1" noChangeShapeType="1" noTextEdit="1"/>
              </p:cNvSpPr>
              <p:nvPr/>
            </p:nvSpPr>
            <p:spPr>
              <a:xfrm>
                <a:off x="457200" y="2538189"/>
                <a:ext cx="3886200" cy="411523"/>
              </a:xfrm>
              <a:prstGeom prst="rect">
                <a:avLst/>
              </a:prstGeom>
              <a:blipFill>
                <a:blip r:embed="rId3"/>
                <a:stretch>
                  <a:fillRect t="-94118" b="-157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2A1E190-C93F-4EA3-80EF-24AA62438F82}"/>
                  </a:ext>
                </a:extLst>
              </p:cNvPr>
              <p:cNvSpPr txBox="1"/>
              <p:nvPr/>
            </p:nvSpPr>
            <p:spPr>
              <a:xfrm>
                <a:off x="457200" y="3234763"/>
                <a:ext cx="4813300" cy="6481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836967"/>
                              </a:solidFill>
                              <a:latin typeface="Cambria Math" panose="02040503050406030204" pitchFamily="18" charset="0"/>
                            </a:rPr>
                          </m:ctrlPr>
                        </m:sSupPr>
                        <m:e>
                          <m:r>
                            <a:rPr lang="en-US" i="1">
                              <a:latin typeface="Cambria Math" panose="02040503050406030204" pitchFamily="18" charset="0"/>
                            </a:rPr>
                            <m:t>𝑆</m:t>
                          </m:r>
                        </m:e>
                        <m:sup>
                          <m:r>
                            <a:rPr lang="en-US" i="0">
                              <a:latin typeface="Cambria Math" panose="02040503050406030204" pitchFamily="18" charset="0"/>
                            </a:rPr>
                            <m:t>′</m:t>
                          </m:r>
                        </m:sup>
                      </m:sSup>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100×</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10</m:t>
                              </m:r>
                            </m:e>
                            <m:sup>
                              <m:r>
                                <a:rPr lang="en-US" i="0">
                                  <a:latin typeface="Cambria Math" panose="02040503050406030204" pitchFamily="18" charset="0"/>
                                </a:rPr>
                                <m:t>6</m:t>
                              </m:r>
                            </m:sup>
                          </m:sSup>
                        </m:num>
                        <m:den>
                          <m:r>
                            <a:rPr lang="en-US" i="0">
                              <a:latin typeface="Cambria Math" panose="02040503050406030204" pitchFamily="18" charset="0"/>
                            </a:rPr>
                            <m:t>0.9×3</m:t>
                          </m:r>
                        </m:den>
                      </m:f>
                      <m:sSup>
                        <m:sSupPr>
                          <m:ctrlPr>
                            <a:rPr lang="en-US" i="1">
                              <a:solidFill>
                                <a:srgbClr val="836967"/>
                              </a:solidFill>
                              <a:latin typeface="Cambria Math" panose="02040503050406030204" pitchFamily="18" charset="0"/>
                            </a:rPr>
                          </m:ctrlPr>
                        </m:sSupPr>
                        <m:e>
                          <m:r>
                            <a:rPr lang="en-US">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 </m:t>
                          </m:r>
                          <m:r>
                            <a:rPr lang="en-US" i="0">
                              <a:latin typeface="Cambria Math" panose="02040503050406030204" pitchFamily="18" charset="0"/>
                            </a:rPr>
                            <m:t>25.84</m:t>
                          </m:r>
                        </m:e>
                        <m:sup>
                          <m:r>
                            <a:rPr lang="en-US" i="0">
                              <a:latin typeface="Cambria Math" panose="02040503050406030204" pitchFamily="18" charset="0"/>
                            </a:rPr>
                            <m:t>∘</m:t>
                          </m:r>
                        </m:sup>
                      </m:sSup>
                      <m:r>
                        <a:rPr lang="en-US" i="0">
                          <a:latin typeface="Cambria Math" panose="02040503050406030204" pitchFamily="18" charset="0"/>
                        </a:rPr>
                        <m:t>=37.04</m:t>
                      </m:r>
                      <m:r>
                        <a:rPr lang="en-US">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25.84</m:t>
                          </m:r>
                        </m:e>
                        <m:sup>
                          <m:r>
                            <a:rPr lang="en-US">
                              <a:latin typeface="Cambria Math" panose="02040503050406030204" pitchFamily="18" charset="0"/>
                            </a:rPr>
                            <m:t>∘</m:t>
                          </m:r>
                        </m:sup>
                      </m:sSup>
                      <m:r>
                        <m:rPr>
                          <m:sty m:val="p"/>
                        </m:rPr>
                        <a:rPr lang="en-US">
                          <a:latin typeface="Cambria Math" panose="02040503050406030204" pitchFamily="18" charset="0"/>
                        </a:rPr>
                        <m:t>MVA</m:t>
                      </m:r>
                    </m:oMath>
                  </m:oMathPara>
                </a14:m>
                <a:endParaRPr lang="en-US" dirty="0"/>
              </a:p>
            </p:txBody>
          </p:sp>
        </mc:Choice>
        <mc:Fallback xmlns="">
          <p:sp>
            <p:nvSpPr>
              <p:cNvPr id="13" name="TextBox 12">
                <a:extLst>
                  <a:ext uri="{FF2B5EF4-FFF2-40B4-BE49-F238E27FC236}">
                    <a16:creationId xmlns:a16="http://schemas.microsoft.com/office/drawing/2014/main" id="{E2A1E190-C93F-4EA3-80EF-24AA62438F82}"/>
                  </a:ext>
                </a:extLst>
              </p:cNvPr>
              <p:cNvSpPr txBox="1">
                <a:spLocks noRot="1" noChangeAspect="1" noMove="1" noResize="1" noEditPoints="1" noAdjustHandles="1" noChangeArrowheads="1" noChangeShapeType="1" noTextEdit="1"/>
              </p:cNvSpPr>
              <p:nvPr/>
            </p:nvSpPr>
            <p:spPr>
              <a:xfrm>
                <a:off x="457200" y="3234763"/>
                <a:ext cx="4813300" cy="64812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C324E5D-01C6-4BC6-9762-2A10EE51F073}"/>
                  </a:ext>
                </a:extLst>
              </p:cNvPr>
              <p:cNvSpPr txBox="1"/>
              <p:nvPr/>
            </p:nvSpPr>
            <p:spPr>
              <a:xfrm>
                <a:off x="457200" y="4142540"/>
                <a:ext cx="5435600" cy="7420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836967"/>
                              </a:solidFill>
                              <a:latin typeface="Cambria Math" panose="02040503050406030204" pitchFamily="18" charset="0"/>
                            </a:rPr>
                          </m:ctrlPr>
                        </m:sSubSupPr>
                        <m:e>
                          <m:r>
                            <a:rPr lang="en-US" i="1">
                              <a:latin typeface="Cambria Math" panose="02040503050406030204" pitchFamily="18" charset="0"/>
                            </a:rPr>
                            <m:t>𝐼</m:t>
                          </m:r>
                        </m:e>
                        <m:sub>
                          <m:r>
                            <a:rPr lang="en-US" i="1">
                              <a:latin typeface="Cambria Math" panose="02040503050406030204" pitchFamily="18" charset="0"/>
                            </a:rPr>
                            <m:t>𝑎</m:t>
                          </m:r>
                        </m:sub>
                        <m:sup>
                          <m:r>
                            <a:rPr lang="en-US" i="0">
                              <a:latin typeface="Cambria Math" panose="02040503050406030204" pitchFamily="18" charset="0"/>
                            </a:rPr>
                            <m:t>′</m:t>
                          </m:r>
                        </m:sup>
                      </m:sSub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d>
                            <m:dPr>
                              <m:ctrlPr>
                                <a:rPr lang="en-US" i="1">
                                  <a:solidFill>
                                    <a:srgbClr val="836967"/>
                                  </a:solidFill>
                                  <a:latin typeface="Cambria Math" panose="02040503050406030204" pitchFamily="18" charset="0"/>
                                </a:rPr>
                              </m:ctrlPr>
                            </m:dPr>
                            <m:e>
                              <m:f>
                                <m:fPr>
                                  <m:ctrlPr>
                                    <a:rPr lang="en-US" i="1">
                                      <a:solidFill>
                                        <a:srgbClr val="836967"/>
                                      </a:solidFill>
                                      <a:latin typeface="Cambria Math" panose="02040503050406030204" pitchFamily="18" charset="0"/>
                                    </a:rPr>
                                  </m:ctrlPr>
                                </m:fPr>
                                <m:num>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𝑆</m:t>
                                      </m:r>
                                    </m:e>
                                    <m:sup>
                                      <m:r>
                                        <a:rPr lang="en-US" i="0">
                                          <a:latin typeface="Cambria Math" panose="02040503050406030204" pitchFamily="18" charset="0"/>
                                        </a:rPr>
                                        <m:t>′</m:t>
                                      </m:r>
                                    </m:sup>
                                  </m:sSup>
                                </m:num>
                                <m:den>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𝑎</m:t>
                                          </m:r>
                                        </m:e>
                                        <m:sup>
                                          <m:r>
                                            <a:rPr lang="en-US" i="0">
                                              <a:latin typeface="Cambria Math" panose="02040503050406030204" pitchFamily="18" charset="0"/>
                                            </a:rPr>
                                            <m:t>′</m:t>
                                          </m:r>
                                        </m:sup>
                                      </m:s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𝑛</m:t>
                                          </m:r>
                                        </m:e>
                                        <m:sup>
                                          <m:r>
                                            <a:rPr lang="en-US" i="0">
                                              <a:latin typeface="Cambria Math" panose="02040503050406030204" pitchFamily="18" charset="0"/>
                                            </a:rPr>
                                            <m:t>′</m:t>
                                          </m:r>
                                        </m:sup>
                                      </m:sSup>
                                    </m:sub>
                                  </m:sSub>
                                </m:den>
                              </m:f>
                            </m:e>
                          </m:d>
                        </m:e>
                        <m:sup>
                          <m:r>
                            <a:rPr lang="en-US" i="0">
                              <a:latin typeface="Cambria Math" panose="02040503050406030204" pitchFamily="18" charset="0"/>
                            </a:rPr>
                            <m:t>∗</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d>
                            <m:dPr>
                              <m:ctrlPr>
                                <a:rPr lang="en-US" i="1">
                                  <a:solidFill>
                                    <a:srgbClr val="836967"/>
                                  </a:solidFill>
                                  <a:latin typeface="Cambria Math" panose="02040503050406030204" pitchFamily="18" charset="0"/>
                                </a:rPr>
                              </m:ctrlPr>
                            </m:dPr>
                            <m:e>
                              <m:f>
                                <m:fPr>
                                  <m:ctrlPr>
                                    <a:rPr lang="en-US" i="1">
                                      <a:solidFill>
                                        <a:srgbClr val="836967"/>
                                      </a:solidFill>
                                      <a:latin typeface="Cambria Math" panose="02040503050406030204" pitchFamily="18" charset="0"/>
                                    </a:rPr>
                                  </m:ctrlPr>
                                </m:fPr>
                                <m:num>
                                  <m:r>
                                    <a:rPr lang="en-US">
                                      <a:latin typeface="Cambria Math" panose="02040503050406030204" pitchFamily="18" charset="0"/>
                                    </a:rPr>
                                    <m:t>37.04</m:t>
                                  </m:r>
                                  <m:r>
                                    <a:rPr lang="en-US">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25.84</m:t>
                                      </m:r>
                                    </m:e>
                                    <m:sup>
                                      <m:r>
                                        <a:rPr lang="en-US">
                                          <a:latin typeface="Cambria Math" panose="02040503050406030204" pitchFamily="18" charset="0"/>
                                        </a:rPr>
                                        <m:t>∘</m:t>
                                      </m:r>
                                    </m:sup>
                                  </m:sSup>
                                </m:num>
                                <m:den>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132.8</m:t>
                                      </m:r>
                                      <m:r>
                                        <a:rPr lang="en-US">
                                          <a:latin typeface="Cambria Math" panose="02040503050406030204" pitchFamily="18" charset="0"/>
                                          <a:ea typeface="Cambria Math" panose="02040503050406030204" pitchFamily="18" charset="0"/>
                                        </a:rPr>
                                        <m:t>∠</m:t>
                                      </m:r>
                                      <m:r>
                                        <a:rPr lang="en-US" i="0">
                                          <a:latin typeface="Cambria Math" panose="02040503050406030204" pitchFamily="18" charset="0"/>
                                        </a:rPr>
                                        <m:t>0</m:t>
                                      </m:r>
                                    </m:e>
                                    <m:sup>
                                      <m:r>
                                        <a:rPr lang="en-US" i="0">
                                          <a:latin typeface="Cambria Math" panose="02040503050406030204" pitchFamily="18" charset="0"/>
                                        </a:rPr>
                                        <m:t>∘</m:t>
                                      </m:r>
                                    </m:sup>
                                  </m:sSup>
                                </m:den>
                              </m:f>
                            </m:e>
                          </m:d>
                        </m:e>
                        <m:sup>
                          <m:r>
                            <a:rPr lang="en-US" i="0">
                              <a:latin typeface="Cambria Math" panose="02040503050406030204" pitchFamily="18" charset="0"/>
                            </a:rPr>
                            <m:t>∗</m:t>
                          </m:r>
                        </m:sup>
                      </m:sSup>
                      <m:r>
                        <a:rPr lang="en-US" i="0">
                          <a:latin typeface="Cambria Math" panose="02040503050406030204" pitchFamily="18" charset="0"/>
                        </a:rPr>
                        <m:t>=278.9</m:t>
                      </m:r>
                      <m:r>
                        <a:rPr lang="en-US">
                          <a:latin typeface="Cambria Math" panose="02040503050406030204" pitchFamily="18" charset="0"/>
                          <a:ea typeface="Cambria Math" panose="02040503050406030204" pitchFamily="18" charset="0"/>
                        </a:rPr>
                        <m:t>∠</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25.84</m:t>
                          </m:r>
                        </m:e>
                        <m:sup>
                          <m:r>
                            <a:rPr lang="en-US" i="0">
                              <a:latin typeface="Cambria Math" panose="02040503050406030204" pitchFamily="18" charset="0"/>
                            </a:rPr>
                            <m:t>∘</m:t>
                          </m:r>
                        </m:sup>
                      </m:sSup>
                    </m:oMath>
                  </m:oMathPara>
                </a14:m>
                <a:endParaRPr lang="en-US" dirty="0"/>
              </a:p>
            </p:txBody>
          </p:sp>
        </mc:Choice>
        <mc:Fallback xmlns="">
          <p:sp>
            <p:nvSpPr>
              <p:cNvPr id="15" name="TextBox 14">
                <a:extLst>
                  <a:ext uri="{FF2B5EF4-FFF2-40B4-BE49-F238E27FC236}">
                    <a16:creationId xmlns:a16="http://schemas.microsoft.com/office/drawing/2014/main" id="{8C324E5D-01C6-4BC6-9762-2A10EE51F073}"/>
                  </a:ext>
                </a:extLst>
              </p:cNvPr>
              <p:cNvSpPr txBox="1">
                <a:spLocks noRot="1" noChangeAspect="1" noMove="1" noResize="1" noEditPoints="1" noAdjustHandles="1" noChangeArrowheads="1" noChangeShapeType="1" noTextEdit="1"/>
              </p:cNvSpPr>
              <p:nvPr/>
            </p:nvSpPr>
            <p:spPr>
              <a:xfrm>
                <a:off x="457200" y="4142540"/>
                <a:ext cx="5435600" cy="74206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846D89F-44D7-4BE0-AAFE-5804E516089E}"/>
                  </a:ext>
                </a:extLst>
              </p:cNvPr>
              <p:cNvSpPr txBox="1"/>
              <p:nvPr/>
            </p:nvSpPr>
            <p:spPr>
              <a:xfrm>
                <a:off x="457200" y="5144254"/>
                <a:ext cx="4114800" cy="4019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𝐼</m:t>
                          </m:r>
                        </m:e>
                        <m:sub>
                          <m:r>
                            <a:rPr lang="en-US" i="1">
                              <a:solidFill>
                                <a:schemeClr val="tx1"/>
                              </a:solidFill>
                              <a:latin typeface="Cambria Math" panose="02040503050406030204" pitchFamily="18" charset="0"/>
                            </a:rPr>
                            <m:t>𝑎</m:t>
                          </m:r>
                        </m:sub>
                      </m:sSub>
                      <m:r>
                        <a:rPr lang="en-US" i="0">
                          <a:solidFill>
                            <a:schemeClr val="tx1"/>
                          </a:solidFill>
                          <a:latin typeface="Cambria Math" panose="02040503050406030204" pitchFamily="18" charset="0"/>
                        </a:rPr>
                        <m:t>=10</m:t>
                      </m:r>
                      <m:rad>
                        <m:radPr>
                          <m:degHide m:val="on"/>
                          <m:ctrlPr>
                            <a:rPr lang="en-US" i="1">
                              <a:solidFill>
                                <a:schemeClr val="tx1"/>
                              </a:solidFill>
                              <a:latin typeface="Cambria Math" panose="02040503050406030204" pitchFamily="18" charset="0"/>
                            </a:rPr>
                          </m:ctrlPr>
                        </m:radPr>
                        <m:deg/>
                        <m:e>
                          <m:r>
                            <a:rPr lang="en-US" i="0">
                              <a:solidFill>
                                <a:schemeClr val="tx1"/>
                              </a:solidFill>
                              <a:latin typeface="Cambria Math" panose="02040503050406030204" pitchFamily="18" charset="0"/>
                            </a:rPr>
                            <m:t>3</m:t>
                          </m:r>
                        </m:e>
                      </m:rad>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𝑗</m:t>
                          </m:r>
                          <m:f>
                            <m:fPr>
                              <m:type m:val="lin"/>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6</m:t>
                              </m:r>
                            </m:den>
                          </m:f>
                        </m:sup>
                      </m:sSup>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𝐼</m:t>
                          </m:r>
                        </m:e>
                        <m:sub>
                          <m:r>
                            <a:rPr lang="en-US" i="1">
                              <a:solidFill>
                                <a:schemeClr val="tx1"/>
                              </a:solidFill>
                              <a:latin typeface="Cambria Math" panose="02040503050406030204" pitchFamily="18" charset="0"/>
                            </a:rPr>
                            <m:t>𝑎</m:t>
                          </m:r>
                        </m:sub>
                        <m:sup>
                          <m:r>
                            <a:rPr lang="en-US" i="0">
                              <a:solidFill>
                                <a:schemeClr val="tx1"/>
                              </a:solidFill>
                              <a:latin typeface="Cambria Math" panose="02040503050406030204" pitchFamily="18" charset="0"/>
                            </a:rPr>
                            <m:t>′</m:t>
                          </m:r>
                        </m:sup>
                      </m:sSubSup>
                      <m:r>
                        <a:rPr lang="en-US" i="0">
                          <a:solidFill>
                            <a:schemeClr val="tx1"/>
                          </a:solidFill>
                          <a:latin typeface="Cambria Math" panose="02040503050406030204" pitchFamily="18" charset="0"/>
                        </a:rPr>
                        <m:t>=4830.</m:t>
                      </m:r>
                      <m:r>
                        <a:rPr lang="en-US" i="0" smtClean="0">
                          <a:solidFill>
                            <a:schemeClr val="tx1"/>
                          </a:solidFill>
                          <a:latin typeface="Cambria Math" panose="02040503050406030204" pitchFamily="18" charset="0"/>
                        </a:rPr>
                        <m:t>6</m:t>
                      </m:r>
                      <m:r>
                        <a:rPr lang="en-US">
                          <a:latin typeface="Cambria Math" panose="02040503050406030204" pitchFamily="18" charset="0"/>
                          <a:ea typeface="Cambria Math" panose="02040503050406030204" pitchFamily="18" charset="0"/>
                        </a:rPr>
                        <m:t>∠</m:t>
                      </m:r>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0">
                              <a:solidFill>
                                <a:schemeClr val="tx1"/>
                              </a:solidFill>
                              <a:latin typeface="Cambria Math" panose="02040503050406030204" pitchFamily="18" charset="0"/>
                            </a:rPr>
                            <m:t>55.84</m:t>
                          </m:r>
                        </m:e>
                        <m:sup>
                          <m:r>
                            <a:rPr lang="en-US" i="0">
                              <a:solidFill>
                                <a:schemeClr val="tx1"/>
                              </a:solidFill>
                              <a:latin typeface="Cambria Math" panose="02040503050406030204" pitchFamily="18" charset="0"/>
                            </a:rPr>
                            <m:t>∘</m:t>
                          </m:r>
                        </m:sup>
                      </m:sSup>
                    </m:oMath>
                  </m:oMathPara>
                </a14:m>
                <a:endParaRPr lang="en-US" dirty="0">
                  <a:solidFill>
                    <a:schemeClr val="tx1"/>
                  </a:solidFill>
                </a:endParaRPr>
              </a:p>
            </p:txBody>
          </p:sp>
        </mc:Choice>
        <mc:Fallback xmlns="">
          <p:sp>
            <p:nvSpPr>
              <p:cNvPr id="17" name="TextBox 16">
                <a:extLst>
                  <a:ext uri="{FF2B5EF4-FFF2-40B4-BE49-F238E27FC236}">
                    <a16:creationId xmlns:a16="http://schemas.microsoft.com/office/drawing/2014/main" id="{8846D89F-44D7-4BE0-AAFE-5804E516089E}"/>
                  </a:ext>
                </a:extLst>
              </p:cNvPr>
              <p:cNvSpPr txBox="1">
                <a:spLocks noRot="1" noChangeAspect="1" noMove="1" noResize="1" noEditPoints="1" noAdjustHandles="1" noChangeArrowheads="1" noChangeShapeType="1" noTextEdit="1"/>
              </p:cNvSpPr>
              <p:nvPr/>
            </p:nvSpPr>
            <p:spPr>
              <a:xfrm>
                <a:off x="457200" y="5144254"/>
                <a:ext cx="4114800" cy="401970"/>
              </a:xfrm>
              <a:prstGeom prst="rect">
                <a:avLst/>
              </a:prstGeom>
              <a:blipFill>
                <a:blip r:embed="rId6"/>
                <a:stretch>
                  <a:fillRect t="-72727" b="-93939"/>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65F06C35-25BD-4CC6-AD3F-9959971EA348}"/>
              </a:ext>
            </a:extLst>
          </p:cNvPr>
          <p:cNvSpPr txBox="1"/>
          <p:nvPr/>
        </p:nvSpPr>
        <p:spPr>
          <a:xfrm>
            <a:off x="457200" y="2039032"/>
            <a:ext cx="111601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Solution,</a:t>
            </a:r>
          </a:p>
        </p:txBody>
      </p:sp>
    </p:spTree>
    <p:extLst>
      <p:ext uri="{BB962C8B-B14F-4D97-AF65-F5344CB8AC3E}">
        <p14:creationId xmlns:p14="http://schemas.microsoft.com/office/powerpoint/2010/main" val="36428439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 </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63</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0AA5E1-0D9E-43F8-AAC0-42ACDC181520}"/>
                  </a:ext>
                </a:extLst>
              </p:cNvPr>
              <p:cNvSpPr txBox="1"/>
              <p:nvPr/>
            </p:nvSpPr>
            <p:spPr>
              <a:xfrm>
                <a:off x="457200" y="1148834"/>
                <a:ext cx="22098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an</m:t>
                          </m:r>
                        </m:sub>
                      </m:sSub>
                      <m:r>
                        <a:rPr lang="en-US" i="0">
                          <a:latin typeface="Cambria Math" panose="02040503050406030204" pitchFamily="18" charset="0"/>
                        </a:rPr>
                        <m:t>=</m:t>
                      </m:r>
                      <m:r>
                        <a:rPr lang="en-US" i="1">
                          <a:latin typeface="Cambria Math" panose="02040503050406030204" pitchFamily="18" charset="0"/>
                        </a:rPr>
                        <m:t>𝑉</m:t>
                      </m:r>
                      <m:r>
                        <a:rPr lang="en-US" i="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0.071</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sub>
                      </m:sSub>
                    </m:oMath>
                  </m:oMathPara>
                </a14:m>
                <a:endParaRPr lang="en-US" dirty="0"/>
              </a:p>
            </p:txBody>
          </p:sp>
        </mc:Choice>
        <mc:Fallback xmlns="">
          <p:sp>
            <p:nvSpPr>
              <p:cNvPr id="12" name="TextBox 11">
                <a:extLst>
                  <a:ext uri="{FF2B5EF4-FFF2-40B4-BE49-F238E27FC236}">
                    <a16:creationId xmlns:a16="http://schemas.microsoft.com/office/drawing/2014/main" id="{290AA5E1-0D9E-43F8-AAC0-42ACDC181520}"/>
                  </a:ext>
                </a:extLst>
              </p:cNvPr>
              <p:cNvSpPr txBox="1">
                <a:spLocks noRot="1" noChangeAspect="1" noMove="1" noResize="1" noEditPoints="1" noAdjustHandles="1" noChangeArrowheads="1" noChangeShapeType="1" noTextEdit="1"/>
              </p:cNvSpPr>
              <p:nvPr/>
            </p:nvSpPr>
            <p:spPr>
              <a:xfrm>
                <a:off x="457200" y="1148834"/>
                <a:ext cx="2209800" cy="369332"/>
              </a:xfrm>
              <a:prstGeom prst="rect">
                <a:avLst/>
              </a:prstGeom>
              <a:blipFill>
                <a:blip r:embed="rId2"/>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E7624BF-4612-4FD6-BF48-7E42CF47EB9D}"/>
                  </a:ext>
                </a:extLst>
              </p:cNvPr>
              <p:cNvSpPr txBox="1"/>
              <p:nvPr/>
            </p:nvSpPr>
            <p:spPr>
              <a:xfrm>
                <a:off x="927100" y="1474541"/>
                <a:ext cx="5549902" cy="6646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10</m:t>
                          </m:r>
                          <m:rad>
                            <m:radPr>
                              <m:degHide m:val="on"/>
                              <m:ctrlPr>
                                <a:rPr lang="en-US" i="1">
                                  <a:solidFill>
                                    <a:srgbClr val="836967"/>
                                  </a:solidFill>
                                  <a:latin typeface="Cambria Math" panose="02040503050406030204" pitchFamily="18" charset="0"/>
                                </a:rPr>
                              </m:ctrlPr>
                            </m:radPr>
                            <m:deg/>
                            <m:e>
                              <m:r>
                                <a:rPr lang="en-US" i="0">
                                  <a:latin typeface="Cambria Math" panose="02040503050406030204" pitchFamily="18" charset="0"/>
                                </a:rPr>
                                <m:t>3</m:t>
                              </m:r>
                            </m:e>
                          </m:rad>
                        </m:den>
                      </m:f>
                      <m:r>
                        <a:rPr lang="en-US" i="0">
                          <a:latin typeface="Cambria Math" panose="02040503050406030204" pitchFamily="18" charset="0"/>
                        </a:rPr>
                        <m:t>132.8×</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10</m:t>
                          </m:r>
                        </m:e>
                        <m:sup>
                          <m:r>
                            <a:rPr lang="en-US" i="0">
                              <a:latin typeface="Cambria Math" panose="02040503050406030204" pitchFamily="18" charset="0"/>
                            </a:rPr>
                            <m:t>3</m:t>
                          </m:r>
                        </m:sup>
                      </m:sSup>
                      <m:r>
                        <a:rPr lang="en-US">
                          <a:latin typeface="Cambria Math" panose="02040503050406030204" pitchFamily="18" charset="0"/>
                          <a:ea typeface="Cambria Math" panose="02040503050406030204" pitchFamily="18" charset="0"/>
                        </a:rPr>
                        <m:t>∠</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30</m:t>
                          </m:r>
                        </m:e>
                        <m:sup>
                          <m:r>
                            <a:rPr lang="en-US" i="0">
                              <a:latin typeface="Cambria Math" panose="02040503050406030204" pitchFamily="18" charset="0"/>
                            </a:rPr>
                            <m:t>∘</m:t>
                          </m:r>
                        </m:sup>
                      </m:sSup>
                      <m:r>
                        <a:rPr lang="en-US" i="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0.07×483</m:t>
                      </m:r>
                      <m:r>
                        <a:rPr lang="en-US" b="0" i="0" smtClean="0">
                          <a:latin typeface="Cambria Math" panose="02040503050406030204" pitchFamily="18" charset="0"/>
                        </a:rPr>
                        <m:t>0.6</m:t>
                      </m:r>
                      <m:r>
                        <a:rPr lang="en-US">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0" smtClean="0">
                              <a:latin typeface="Cambria Math" panose="02040503050406030204" pitchFamily="18" charset="0"/>
                              <a:ea typeface="Cambria Math" panose="02040503050406030204" pitchFamily="18" charset="0"/>
                            </a:rPr>
                            <m:t>55.84</m:t>
                          </m:r>
                        </m:e>
                        <m:sup>
                          <m:r>
                            <m:rPr>
                              <m:sty m:val="p"/>
                            </m:rPr>
                            <a:rPr lang="en-US" b="0" i="0" smtClean="0">
                              <a:latin typeface="Cambria Math" panose="02040503050406030204" pitchFamily="18" charset="0"/>
                              <a:ea typeface="Cambria Math" panose="02040503050406030204" pitchFamily="18" charset="0"/>
                            </a:rPr>
                            <m:t>o</m:t>
                          </m:r>
                        </m:sup>
                      </m:sSup>
                    </m:oMath>
                  </m:oMathPara>
                </a14:m>
                <a:endParaRPr lang="en-US" dirty="0"/>
              </a:p>
            </p:txBody>
          </p:sp>
        </mc:Choice>
        <mc:Fallback xmlns="">
          <p:sp>
            <p:nvSpPr>
              <p:cNvPr id="14" name="TextBox 13">
                <a:extLst>
                  <a:ext uri="{FF2B5EF4-FFF2-40B4-BE49-F238E27FC236}">
                    <a16:creationId xmlns:a16="http://schemas.microsoft.com/office/drawing/2014/main" id="{3E7624BF-4612-4FD6-BF48-7E42CF47EB9D}"/>
                  </a:ext>
                </a:extLst>
              </p:cNvPr>
              <p:cNvSpPr txBox="1">
                <a:spLocks noRot="1" noChangeAspect="1" noMove="1" noResize="1" noEditPoints="1" noAdjustHandles="1" noChangeArrowheads="1" noChangeShapeType="1" noTextEdit="1"/>
              </p:cNvSpPr>
              <p:nvPr/>
            </p:nvSpPr>
            <p:spPr>
              <a:xfrm>
                <a:off x="927100" y="1474541"/>
                <a:ext cx="5549902" cy="6646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FAF63E6-52A7-4E4A-BE4A-EAE3026AD674}"/>
                  </a:ext>
                </a:extLst>
              </p:cNvPr>
              <p:cNvSpPr txBox="1"/>
              <p:nvPr/>
            </p:nvSpPr>
            <p:spPr>
              <a:xfrm>
                <a:off x="711200" y="2221963"/>
                <a:ext cx="4191000" cy="3795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r>
                        <a:rPr lang="en-US" i="0">
                          <a:latin typeface="Cambria Math" panose="02040503050406030204" pitchFamily="18" charset="0"/>
                        </a:rPr>
                        <m:t>7667.2</m:t>
                      </m:r>
                      <m:r>
                        <a:rPr lang="en-US" b="0" i="0" smtClean="0">
                          <a:latin typeface="Cambria Math" panose="02040503050406030204" pitchFamily="18" charset="0"/>
                        </a:rPr>
                        <m:t> </m:t>
                      </m:r>
                      <m:r>
                        <a:rPr lang="en-US">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0" smtClean="0">
                              <a:latin typeface="Cambria Math" panose="02040503050406030204" pitchFamily="18" charset="0"/>
                              <a:ea typeface="Cambria Math" panose="02040503050406030204" pitchFamily="18" charset="0"/>
                            </a:rPr>
                            <m:t>30</m:t>
                          </m:r>
                        </m:e>
                        <m:sup>
                          <m:r>
                            <m:rPr>
                              <m:sty m:val="p"/>
                            </m:rPr>
                            <a:rPr lang="en-US" b="0" i="0" smtClean="0">
                              <a:latin typeface="Cambria Math" panose="02040503050406030204" pitchFamily="18" charset="0"/>
                              <a:ea typeface="Cambria Math" panose="02040503050406030204" pitchFamily="18" charset="0"/>
                            </a:rPr>
                            <m:t>o</m:t>
                          </m:r>
                        </m:sup>
                      </m:sSup>
                      <m:r>
                        <a:rPr lang="en-US" b="0" i="0" smtClean="0">
                          <a:latin typeface="Cambria Math" panose="02040503050406030204" pitchFamily="18" charset="0"/>
                          <a:ea typeface="Cambria Math" panose="02040503050406030204" pitchFamily="18" charset="0"/>
                        </a:rPr>
                        <m:t>+338.1 </m:t>
                      </m:r>
                      <m:r>
                        <a:rPr lang="en-US">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i="0">
                              <a:latin typeface="Cambria Math" panose="02040503050406030204" pitchFamily="18" charset="0"/>
                            </a:rPr>
                            <m:t>34.</m:t>
                          </m:r>
                          <m:r>
                            <a:rPr lang="en-US" b="0" i="0" smtClean="0">
                              <a:latin typeface="Cambria Math" panose="02040503050406030204" pitchFamily="18" charset="0"/>
                            </a:rPr>
                            <m:t>16</m:t>
                          </m:r>
                        </m:e>
                        <m:sup>
                          <m:r>
                            <m:rPr>
                              <m:sty m:val="p"/>
                            </m:rPr>
                            <a:rPr lang="en-US" b="0" i="0" smtClean="0">
                              <a:latin typeface="Cambria Math" panose="02040503050406030204" pitchFamily="18" charset="0"/>
                            </a:rPr>
                            <m:t>o</m:t>
                          </m:r>
                        </m:sup>
                      </m:sSup>
                    </m:oMath>
                  </m:oMathPara>
                </a14:m>
                <a:endParaRPr lang="en-US" dirty="0"/>
              </a:p>
            </p:txBody>
          </p:sp>
        </mc:Choice>
        <mc:Fallback xmlns="">
          <p:sp>
            <p:nvSpPr>
              <p:cNvPr id="16" name="TextBox 15">
                <a:extLst>
                  <a:ext uri="{FF2B5EF4-FFF2-40B4-BE49-F238E27FC236}">
                    <a16:creationId xmlns:a16="http://schemas.microsoft.com/office/drawing/2014/main" id="{7FAF63E6-52A7-4E4A-BE4A-EAE3026AD674}"/>
                  </a:ext>
                </a:extLst>
              </p:cNvPr>
              <p:cNvSpPr txBox="1">
                <a:spLocks noRot="1" noChangeAspect="1" noMove="1" noResize="1" noEditPoints="1" noAdjustHandles="1" noChangeArrowheads="1" noChangeShapeType="1" noTextEdit="1"/>
              </p:cNvSpPr>
              <p:nvPr/>
            </p:nvSpPr>
            <p:spPr>
              <a:xfrm>
                <a:off x="711200" y="2221963"/>
                <a:ext cx="4191000" cy="37952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2DB067D-7DB3-4BC3-90EC-7EEC8030E525}"/>
                  </a:ext>
                </a:extLst>
              </p:cNvPr>
              <p:cNvSpPr txBox="1"/>
              <p:nvPr/>
            </p:nvSpPr>
            <p:spPr>
              <a:xfrm>
                <a:off x="908051" y="2657919"/>
                <a:ext cx="236854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r>
                        <a:rPr lang="en-US" i="0">
                          <a:latin typeface="Cambria Math" panose="02040503050406030204" pitchFamily="18" charset="0"/>
                        </a:rPr>
                        <m:t>7820.5</m:t>
                      </m:r>
                      <m:r>
                        <a:rPr lang="en-US">
                          <a:latin typeface="Cambria Math" panose="02040503050406030204" pitchFamily="18" charset="0"/>
                          <a:ea typeface="Cambria Math" panose="02040503050406030204" pitchFamily="18" charset="0"/>
                        </a:rPr>
                        <m:t>∠</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2</m:t>
                          </m:r>
                          <m:r>
                            <a:rPr lang="en-US" b="0" i="0" smtClean="0">
                              <a:latin typeface="Cambria Math" panose="02040503050406030204" pitchFamily="18" charset="0"/>
                            </a:rPr>
                            <m:t>7</m:t>
                          </m:r>
                          <m:r>
                            <a:rPr lang="en-US" i="0">
                              <a:latin typeface="Cambria Math" panose="02040503050406030204" pitchFamily="18" charset="0"/>
                            </a:rPr>
                            <m:t>.</m:t>
                          </m:r>
                          <m:r>
                            <a:rPr lang="en-US" b="0" i="0" smtClean="0">
                              <a:latin typeface="Cambria Math" panose="02040503050406030204" pitchFamily="18" charset="0"/>
                            </a:rPr>
                            <m:t>7</m:t>
                          </m:r>
                          <m:r>
                            <a:rPr lang="en-US" i="0">
                              <a:latin typeface="Cambria Math" panose="02040503050406030204" pitchFamily="18" charset="0"/>
                            </a:rPr>
                            <m:t>7</m:t>
                          </m:r>
                        </m:e>
                        <m:sup>
                          <m:r>
                            <a:rPr lang="en-US" i="0">
                              <a:latin typeface="Cambria Math" panose="02040503050406030204" pitchFamily="18" charset="0"/>
                            </a:rPr>
                            <m:t>∘</m:t>
                          </m:r>
                        </m:sup>
                      </m:sSup>
                      <m:r>
                        <m:rPr>
                          <m:sty m:val="p"/>
                        </m:rPr>
                        <a:rPr lang="en-US" i="0">
                          <a:latin typeface="Cambria Math" panose="02040503050406030204" pitchFamily="18" charset="0"/>
                        </a:rPr>
                        <m:t>V</m:t>
                      </m:r>
                    </m:oMath>
                  </m:oMathPara>
                </a14:m>
                <a:endParaRPr lang="en-US" dirty="0"/>
              </a:p>
            </p:txBody>
          </p:sp>
        </mc:Choice>
        <mc:Fallback xmlns="">
          <p:sp>
            <p:nvSpPr>
              <p:cNvPr id="19" name="TextBox 18">
                <a:extLst>
                  <a:ext uri="{FF2B5EF4-FFF2-40B4-BE49-F238E27FC236}">
                    <a16:creationId xmlns:a16="http://schemas.microsoft.com/office/drawing/2014/main" id="{62DB067D-7DB3-4BC3-90EC-7EEC8030E525}"/>
                  </a:ext>
                </a:extLst>
              </p:cNvPr>
              <p:cNvSpPr txBox="1">
                <a:spLocks noRot="1" noChangeAspect="1" noMove="1" noResize="1" noEditPoints="1" noAdjustHandles="1" noChangeArrowheads="1" noChangeShapeType="1" noTextEdit="1"/>
              </p:cNvSpPr>
              <p:nvPr/>
            </p:nvSpPr>
            <p:spPr>
              <a:xfrm>
                <a:off x="908051" y="2657919"/>
                <a:ext cx="2368549"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FDCBC93-7E73-495E-B9B6-8E35791A1445}"/>
                  </a:ext>
                </a:extLst>
              </p:cNvPr>
              <p:cNvSpPr txBox="1"/>
              <p:nvPr/>
            </p:nvSpPr>
            <p:spPr>
              <a:xfrm>
                <a:off x="412750" y="3083680"/>
                <a:ext cx="4508500" cy="4019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ab</m:t>
                          </m:r>
                        </m:sub>
                      </m:sSub>
                      <m:r>
                        <a:rPr lang="en-US" smtClean="0">
                          <a:latin typeface="Cambria Math" panose="02040503050406030204" pitchFamily="18" charset="0"/>
                        </a:rPr>
                        <m:t>=</m:t>
                      </m:r>
                      <m:rad>
                        <m:radPr>
                          <m:degHide m:val="on"/>
                          <m:ctrlPr>
                            <a:rPr lang="en-US" i="1">
                              <a:solidFill>
                                <a:srgbClr val="836967"/>
                              </a:solidFill>
                              <a:latin typeface="Cambria Math" panose="02040503050406030204" pitchFamily="18" charset="0"/>
                            </a:rPr>
                          </m:ctrlPr>
                        </m:radPr>
                        <m:deg/>
                        <m:e>
                          <m:r>
                            <a:rPr lang="en-US" i="0">
                              <a:latin typeface="Cambria Math" panose="02040503050406030204" pitchFamily="18" charset="0"/>
                            </a:rPr>
                            <m:t>3</m:t>
                          </m:r>
                        </m:e>
                      </m:rad>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𝑗</m:t>
                          </m:r>
                          <m:f>
                            <m:fPr>
                              <m:type m:val="lin"/>
                              <m:ctrlPr>
                                <a:rPr lang="en-US" i="1">
                                  <a:latin typeface="Cambria Math" panose="02040503050406030204" pitchFamily="18" charset="0"/>
                                </a:rPr>
                              </m:ctrlPr>
                            </m:fPr>
                            <m:num>
                              <m:r>
                                <a:rPr lang="en-US" i="1">
                                  <a:latin typeface="Cambria Math" panose="02040503050406030204" pitchFamily="18" charset="0"/>
                                </a:rPr>
                                <m:t>𝜋</m:t>
                              </m:r>
                            </m:num>
                            <m:den>
                              <m:r>
                                <a:rPr lang="en-US" i="0">
                                  <a:latin typeface="Cambria Math" panose="02040503050406030204" pitchFamily="18" charset="0"/>
                                </a:rPr>
                                <m:t>6</m:t>
                              </m:r>
                            </m:den>
                          </m:f>
                        </m:sup>
                      </m:sSup>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𝑎𝑛</m:t>
                          </m:r>
                        </m:sub>
                      </m:sSub>
                      <m:r>
                        <a:rPr lang="en-US" i="0">
                          <a:latin typeface="Cambria Math" panose="02040503050406030204" pitchFamily="18" charset="0"/>
                        </a:rPr>
                        <m:t>=13.55</m:t>
                      </m:r>
                      <m:r>
                        <a:rPr lang="en-US">
                          <a:latin typeface="Cambria Math" panose="02040503050406030204" pitchFamily="18" charset="0"/>
                          <a:ea typeface="Cambria Math" panose="02040503050406030204" pitchFamily="18" charset="0"/>
                        </a:rPr>
                        <m:t>∠</m:t>
                      </m:r>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57.77</m:t>
                          </m:r>
                        </m:e>
                        <m:sup>
                          <m:r>
                            <a:rPr lang="en-US" i="0">
                              <a:latin typeface="Cambria Math" panose="02040503050406030204" pitchFamily="18" charset="0"/>
                            </a:rPr>
                            <m:t>∘</m:t>
                          </m:r>
                        </m:sup>
                      </m:sSup>
                      <m:r>
                        <m:rPr>
                          <m:sty m:val="p"/>
                        </m:rPr>
                        <a:rPr lang="en-US" b="0" i="0" smtClean="0">
                          <a:latin typeface="Cambria Math" panose="02040503050406030204" pitchFamily="18" charset="0"/>
                        </a:rPr>
                        <m:t>k</m:t>
                      </m:r>
                      <m:r>
                        <m:rPr>
                          <m:sty m:val="p"/>
                        </m:rPr>
                        <a:rPr lang="en-US" i="0">
                          <a:latin typeface="Cambria Math" panose="02040503050406030204" pitchFamily="18" charset="0"/>
                        </a:rPr>
                        <m:t>V</m:t>
                      </m:r>
                    </m:oMath>
                  </m:oMathPara>
                </a14:m>
                <a:endParaRPr lang="en-US" dirty="0"/>
              </a:p>
            </p:txBody>
          </p:sp>
        </mc:Choice>
        <mc:Fallback xmlns="">
          <p:sp>
            <p:nvSpPr>
              <p:cNvPr id="20" name="TextBox 19">
                <a:extLst>
                  <a:ext uri="{FF2B5EF4-FFF2-40B4-BE49-F238E27FC236}">
                    <a16:creationId xmlns:a16="http://schemas.microsoft.com/office/drawing/2014/main" id="{5FDCBC93-7E73-495E-B9B6-8E35791A1445}"/>
                  </a:ext>
                </a:extLst>
              </p:cNvPr>
              <p:cNvSpPr txBox="1">
                <a:spLocks noRot="1" noChangeAspect="1" noMove="1" noResize="1" noEditPoints="1" noAdjustHandles="1" noChangeArrowheads="1" noChangeShapeType="1" noTextEdit="1"/>
              </p:cNvSpPr>
              <p:nvPr/>
            </p:nvSpPr>
            <p:spPr>
              <a:xfrm>
                <a:off x="412750" y="3083680"/>
                <a:ext cx="4508500" cy="401970"/>
              </a:xfrm>
              <a:prstGeom prst="rect">
                <a:avLst/>
              </a:prstGeom>
              <a:blipFill>
                <a:blip r:embed="rId6"/>
                <a:stretch>
                  <a:fillRect t="-72727" b="-939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3FA8ECD-2D85-4E40-98D5-0E613A444158}"/>
                  </a:ext>
                </a:extLst>
              </p:cNvPr>
              <p:cNvSpPr txBox="1"/>
              <p:nvPr/>
            </p:nvSpPr>
            <p:spPr>
              <a:xfrm>
                <a:off x="457200" y="3724920"/>
                <a:ext cx="3822700" cy="3940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S</m:t>
                          </m:r>
                        </m:e>
                        <m:sub>
                          <m:r>
                            <a:rPr lang="en-US" b="0" i="0" smtClean="0">
                              <a:latin typeface="Cambria Math" panose="020405030504060302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𝜙</m:t>
                          </m:r>
                        </m:sub>
                      </m:sSub>
                      <m:r>
                        <a:rPr lang="en-US" smtClean="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𝑎𝑛</m:t>
                          </m:r>
                        </m:sub>
                      </m:sSub>
                      <m:sSubSup>
                        <m:sSubSupPr>
                          <m:ctrlPr>
                            <a:rPr lang="en-US" i="1">
                              <a:solidFill>
                                <a:srgbClr val="836967"/>
                              </a:solidFill>
                              <a:latin typeface="Cambria Math" panose="02040503050406030204" pitchFamily="18" charset="0"/>
                            </a:rPr>
                          </m:ctrlPr>
                        </m:sSubSupPr>
                        <m:e>
                          <m:r>
                            <a:rPr lang="en-US" i="1">
                              <a:latin typeface="Cambria Math" panose="02040503050406030204" pitchFamily="18" charset="0"/>
                            </a:rPr>
                            <m:t>𝐼</m:t>
                          </m:r>
                        </m:e>
                        <m:sub>
                          <m:r>
                            <a:rPr lang="en-US" i="1">
                              <a:latin typeface="Cambria Math" panose="02040503050406030204" pitchFamily="18" charset="0"/>
                            </a:rPr>
                            <m:t>𝑎</m:t>
                          </m:r>
                        </m:sub>
                        <m:sup>
                          <m:r>
                            <a:rPr lang="en-US" i="0">
                              <a:latin typeface="Cambria Math" panose="02040503050406030204" pitchFamily="18" charset="0"/>
                            </a:rPr>
                            <m:t>∗</m:t>
                          </m:r>
                        </m:sup>
                      </m:sSubSup>
                      <m:r>
                        <a:rPr lang="en-US" i="0">
                          <a:latin typeface="Cambria Math" panose="02040503050406030204" pitchFamily="18" charset="0"/>
                        </a:rPr>
                        <m:t>=37.77</m:t>
                      </m:r>
                      <m:r>
                        <a:rPr lang="en-US" b="0" i="0" smtClean="0">
                          <a:latin typeface="Cambria Math" panose="02040503050406030204" pitchFamily="18" charset="0"/>
                        </a:rPr>
                        <m:t> </m:t>
                      </m:r>
                      <m:r>
                        <a:rPr lang="en-US">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 </m:t>
                      </m:r>
                      <m:sSup>
                        <m:sSupPr>
                          <m:ctrlPr>
                            <a:rPr lang="en-US" i="1">
                              <a:solidFill>
                                <a:srgbClr val="836967"/>
                              </a:solidFill>
                              <a:latin typeface="Cambria Math" panose="02040503050406030204" pitchFamily="18" charset="0"/>
                            </a:rPr>
                          </m:ctrlPr>
                        </m:sSupPr>
                        <m:e>
                          <m:r>
                            <a:rPr lang="en-US" i="0">
                              <a:latin typeface="Cambria Math" panose="02040503050406030204" pitchFamily="18" charset="0"/>
                            </a:rPr>
                            <m:t>28.07</m:t>
                          </m:r>
                        </m:e>
                        <m:sup>
                          <m:r>
                            <a:rPr lang="en-US" i="0">
                              <a:latin typeface="Cambria Math" panose="02040503050406030204" pitchFamily="18" charset="0"/>
                            </a:rPr>
                            <m:t>∘</m:t>
                          </m:r>
                        </m:sup>
                      </m:sSup>
                      <m:r>
                        <m:rPr>
                          <m:sty m:val="p"/>
                        </m:rPr>
                        <a:rPr lang="en-US" i="0">
                          <a:latin typeface="Cambria Math" panose="02040503050406030204" pitchFamily="18" charset="0"/>
                        </a:rPr>
                        <m:t>MVA</m:t>
                      </m:r>
                    </m:oMath>
                  </m:oMathPara>
                </a14:m>
                <a:endParaRPr lang="en-US" dirty="0"/>
              </a:p>
            </p:txBody>
          </p:sp>
        </mc:Choice>
        <mc:Fallback xmlns="">
          <p:sp>
            <p:nvSpPr>
              <p:cNvPr id="22" name="TextBox 21">
                <a:extLst>
                  <a:ext uri="{FF2B5EF4-FFF2-40B4-BE49-F238E27FC236}">
                    <a16:creationId xmlns:a16="http://schemas.microsoft.com/office/drawing/2014/main" id="{23FA8ECD-2D85-4E40-98D5-0E613A444158}"/>
                  </a:ext>
                </a:extLst>
              </p:cNvPr>
              <p:cNvSpPr txBox="1">
                <a:spLocks noRot="1" noChangeAspect="1" noMove="1" noResize="1" noEditPoints="1" noAdjustHandles="1" noChangeArrowheads="1" noChangeShapeType="1" noTextEdit="1"/>
              </p:cNvSpPr>
              <p:nvPr/>
            </p:nvSpPr>
            <p:spPr>
              <a:xfrm>
                <a:off x="457200" y="3724920"/>
                <a:ext cx="3822700" cy="394082"/>
              </a:xfrm>
              <a:prstGeom prst="rect">
                <a:avLst/>
              </a:prstGeom>
              <a:blipFill>
                <a:blip r:embed="rId7"/>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A77498F-1ADF-4ED8-A6C4-118061C25F61}"/>
                  </a:ext>
                </a:extLst>
              </p:cNvPr>
              <p:cNvSpPr txBox="1"/>
              <p:nvPr/>
            </p:nvSpPr>
            <p:spPr>
              <a:xfrm>
                <a:off x="546100" y="4395724"/>
                <a:ext cx="3517900" cy="3940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S</m:t>
                          </m:r>
                        </m:e>
                        <m:sub>
                          <m:r>
                            <a:rPr lang="en-US" b="0" i="0" smtClean="0">
                              <a:latin typeface="Cambria Math" panose="02040503050406030204" pitchFamily="18" charset="0"/>
                            </a:rPr>
                            <m:t>3</m:t>
                          </m:r>
                          <m:r>
                            <a:rPr lang="en-US" i="1">
                              <a:latin typeface="Cambria Math" panose="02040503050406030204" pitchFamily="18" charset="0"/>
                              <a:ea typeface="Calibri" panose="020F0502020204030204" pitchFamily="34" charset="0"/>
                              <a:cs typeface="Times New Roman" panose="02020603050405020304" pitchFamily="18" charset="0"/>
                            </a:rPr>
                            <m:t>𝜙</m:t>
                          </m:r>
                        </m:sub>
                      </m:sSub>
                      <m:r>
                        <a:rPr lang="en-US" smtClean="0">
                          <a:latin typeface="Cambria Math" panose="02040503050406030204" pitchFamily="18" charset="0"/>
                        </a:rPr>
                        <m:t>=</m:t>
                      </m:r>
                      <m:r>
                        <a:rPr lang="en-US" i="0">
                          <a:latin typeface="Cambria Math" panose="02040503050406030204" pitchFamily="18" charset="0"/>
                        </a:rPr>
                        <m:t>3</m:t>
                      </m:r>
                      <m:r>
                        <a:rPr lang="en-US" i="1">
                          <a:latin typeface="Cambria Math" panose="02040503050406030204" pitchFamily="18" charset="0"/>
                        </a:rPr>
                        <m:t>𝑆</m:t>
                      </m:r>
                      <m:r>
                        <a:rPr lang="en-US" i="0">
                          <a:latin typeface="Cambria Math" panose="02040503050406030204" pitchFamily="18" charset="0"/>
                        </a:rPr>
                        <m:t>=113.33</m:t>
                      </m:r>
                      <m:r>
                        <a:rPr lang="en-US" b="0" i="0" smtClean="0">
                          <a:latin typeface="Cambria Math" panose="02040503050406030204" pitchFamily="18" charset="0"/>
                        </a:rPr>
                        <m:t> </m:t>
                      </m:r>
                      <m:r>
                        <a:rPr lang="en-US">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 </m:t>
                      </m:r>
                      <m:sSup>
                        <m:sSupPr>
                          <m:ctrlPr>
                            <a:rPr lang="en-US" i="1">
                              <a:solidFill>
                                <a:srgbClr val="836967"/>
                              </a:solidFill>
                              <a:latin typeface="Cambria Math" panose="02040503050406030204" pitchFamily="18" charset="0"/>
                            </a:rPr>
                          </m:ctrlPr>
                        </m:sSupPr>
                        <m:e>
                          <m:r>
                            <a:rPr lang="en-US">
                              <a:latin typeface="Cambria Math" panose="02040503050406030204" pitchFamily="18" charset="0"/>
                            </a:rPr>
                            <m:t>28.07</m:t>
                          </m:r>
                        </m:e>
                        <m:sup>
                          <m:r>
                            <a:rPr lang="en-US">
                              <a:latin typeface="Cambria Math" panose="02040503050406030204" pitchFamily="18" charset="0"/>
                            </a:rPr>
                            <m:t>∘</m:t>
                          </m:r>
                        </m:sup>
                      </m:sSup>
                      <m:r>
                        <m:rPr>
                          <m:sty m:val="p"/>
                        </m:rPr>
                        <a:rPr lang="en-US">
                          <a:latin typeface="Cambria Math" panose="02040503050406030204" pitchFamily="18" charset="0"/>
                        </a:rPr>
                        <m:t>MVA</m:t>
                      </m:r>
                    </m:oMath>
                  </m:oMathPara>
                </a14:m>
                <a:endParaRPr lang="en-US" dirty="0"/>
              </a:p>
            </p:txBody>
          </p:sp>
        </mc:Choice>
        <mc:Fallback xmlns="">
          <p:sp>
            <p:nvSpPr>
              <p:cNvPr id="24" name="TextBox 23">
                <a:extLst>
                  <a:ext uri="{FF2B5EF4-FFF2-40B4-BE49-F238E27FC236}">
                    <a16:creationId xmlns:a16="http://schemas.microsoft.com/office/drawing/2014/main" id="{BA77498F-1ADF-4ED8-A6C4-118061C25F61}"/>
                  </a:ext>
                </a:extLst>
              </p:cNvPr>
              <p:cNvSpPr txBox="1">
                <a:spLocks noRot="1" noChangeAspect="1" noMove="1" noResize="1" noEditPoints="1" noAdjustHandles="1" noChangeArrowheads="1" noChangeShapeType="1" noTextEdit="1"/>
              </p:cNvSpPr>
              <p:nvPr/>
            </p:nvSpPr>
            <p:spPr>
              <a:xfrm>
                <a:off x="546100" y="4395724"/>
                <a:ext cx="3517900" cy="394082"/>
              </a:xfrm>
              <a:prstGeom prst="rect">
                <a:avLst/>
              </a:prstGeom>
              <a:blipFill>
                <a:blip r:embed="rId8"/>
                <a:stretch>
                  <a:fillRect b="-9231"/>
                </a:stretch>
              </a:blipFill>
            </p:spPr>
            <p:txBody>
              <a:bodyPr/>
              <a:lstStyle/>
              <a:p>
                <a:r>
                  <a:rPr lang="en-US">
                    <a:noFill/>
                  </a:rPr>
                  <a:t> </a:t>
                </a:r>
              </a:p>
            </p:txBody>
          </p:sp>
        </mc:Fallback>
      </mc:AlternateContent>
      <p:pic>
        <p:nvPicPr>
          <p:cNvPr id="27" name="2022_10_21_015877b003932f47b25eg-15.jpeg">
            <a:extLst>
              <a:ext uri="{FF2B5EF4-FFF2-40B4-BE49-F238E27FC236}">
                <a16:creationId xmlns:a16="http://schemas.microsoft.com/office/drawing/2014/main" id="{43DF384E-D543-4002-8C62-A81E89D8DA5B}"/>
              </a:ext>
            </a:extLst>
          </p:cNvPr>
          <p:cNvPicPr/>
          <p:nvPr/>
        </p:nvPicPr>
        <p:blipFill>
          <a:blip r:embed="rId9" cstate="print"/>
          <a:srcRect/>
          <a:stretch>
            <a:fillRect/>
          </a:stretch>
        </p:blipFill>
        <p:spPr>
          <a:xfrm>
            <a:off x="4864102" y="2129399"/>
            <a:ext cx="3562350" cy="2266325"/>
          </a:xfrm>
          <a:prstGeom prst="rect">
            <a:avLst/>
          </a:prstGeom>
        </p:spPr>
      </p:pic>
    </p:spTree>
    <p:extLst>
      <p:ext uri="{BB962C8B-B14F-4D97-AF65-F5344CB8AC3E}">
        <p14:creationId xmlns:p14="http://schemas.microsoft.com/office/powerpoint/2010/main" val="2499428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Transformer Efficiency</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64</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F0762D-3CF4-4883-AFE3-F13B68824A2C}"/>
                  </a:ext>
                </a:extLst>
              </p:cNvPr>
              <p:cNvSpPr txBox="1"/>
              <p:nvPr/>
            </p:nvSpPr>
            <p:spPr>
              <a:xfrm>
                <a:off x="2160441" y="2772349"/>
                <a:ext cx="4653717" cy="6904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𝜂</m:t>
                      </m:r>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b="0" i="1" smtClean="0">
                                  <a:solidFill>
                                    <a:schemeClr val="tx1"/>
                                  </a:solidFill>
                                  <a:latin typeface="Cambria Math" panose="02040503050406030204" pitchFamily="18" charset="0"/>
                                </a:rPr>
                                <m:t>𝑂</m:t>
                              </m:r>
                            </m:sub>
                          </m:sSub>
                        </m:num>
                        <m:den>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𝑖𝑛</m:t>
                              </m:r>
                            </m:sub>
                          </m:sSub>
                        </m:den>
                      </m:f>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Sup>
                            <m:sSubSupPr>
                              <m:ctrlPr>
                                <a:rPr lang="en-US" b="0"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m:t>
                              </m:r>
                            </m:sup>
                          </m:sSubSup>
                          <m:sSubSup>
                            <m:sSubSupPr>
                              <m:ctrlPr>
                                <a:rPr lang="en-US" i="1">
                                  <a:latin typeface="Cambria Math" panose="02040503050406030204" pitchFamily="18" charset="0"/>
                                </a:rPr>
                              </m:ctrlPr>
                            </m:sSubSupPr>
                            <m:e>
                              <m:r>
                                <a:rPr lang="en-US" b="0" i="1" smtClean="0">
                                  <a:latin typeface="Cambria Math" panose="02040503050406030204" pitchFamily="18" charset="0"/>
                                </a:rPr>
                                <m:t>𝐼</m:t>
                              </m:r>
                            </m:e>
                            <m:sub>
                              <m:r>
                                <a:rPr lang="en-US" i="1">
                                  <a:latin typeface="Cambria Math" panose="02040503050406030204" pitchFamily="18" charset="0"/>
                                </a:rPr>
                                <m:t>2</m:t>
                              </m:r>
                            </m:sub>
                            <m:sup>
                              <m:r>
                                <a:rPr lang="en-US" i="1">
                                  <a:latin typeface="Cambria Math" panose="02040503050406030204" pitchFamily="18" charset="0"/>
                                </a:rPr>
                                <m:t>′</m:t>
                              </m:r>
                            </m:sup>
                          </m:sSub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2</m:t>
                                  </m:r>
                                </m:sub>
                              </m:sSub>
                            </m:e>
                          </m:func>
                        </m:num>
                        <m:den>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2</m:t>
                              </m:r>
                            </m:sub>
                            <m:sup>
                              <m:r>
                                <a:rPr lang="en-US" i="1">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𝐼</m:t>
                              </m:r>
                            </m:e>
                            <m:sub>
                              <m:r>
                                <a:rPr lang="en-US" i="1">
                                  <a:latin typeface="Cambria Math" panose="02040503050406030204" pitchFamily="18" charset="0"/>
                                </a:rPr>
                                <m:t>2</m:t>
                              </m:r>
                            </m:sub>
                            <m:sup>
                              <m:r>
                                <a:rPr lang="en-US" i="1">
                                  <a:latin typeface="Cambria Math" panose="02040503050406030204" pitchFamily="18" charset="0"/>
                                </a:rPr>
                                <m:t>′</m:t>
                              </m:r>
                            </m:sup>
                          </m:sSubSup>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2</m:t>
                                  </m:r>
                                </m:sub>
                              </m:sSub>
                            </m:e>
                          </m:func>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𝑐𝑢</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𝑖𝑟𝑜𝑛</m:t>
                              </m:r>
                            </m:sub>
                          </m:sSub>
                        </m:den>
                      </m:f>
                      <m:r>
                        <a:rPr lang="en-US" i="0">
                          <a:solidFill>
                            <a:schemeClr val="tx1"/>
                          </a:solidFill>
                          <a:latin typeface="Cambria Math" panose="02040503050406030204" pitchFamily="18" charset="0"/>
                        </a:rPr>
                        <m:t>×100%.</m:t>
                      </m:r>
                    </m:oMath>
                  </m:oMathPara>
                </a14:m>
                <a:endParaRPr lang="en-US" dirty="0">
                  <a:solidFill>
                    <a:schemeClr val="tx1"/>
                  </a:solidFill>
                </a:endParaRPr>
              </a:p>
            </p:txBody>
          </p:sp>
        </mc:Choice>
        <mc:Fallback xmlns="">
          <p:sp>
            <p:nvSpPr>
              <p:cNvPr id="15" name="TextBox 14">
                <a:extLst>
                  <a:ext uri="{FF2B5EF4-FFF2-40B4-BE49-F238E27FC236}">
                    <a16:creationId xmlns:a16="http://schemas.microsoft.com/office/drawing/2014/main" id="{ACF0762D-3CF4-4883-AFE3-F13B68824A2C}"/>
                  </a:ext>
                </a:extLst>
              </p:cNvPr>
              <p:cNvSpPr txBox="1">
                <a:spLocks noRot="1" noChangeAspect="1" noMove="1" noResize="1" noEditPoints="1" noAdjustHandles="1" noChangeArrowheads="1" noChangeShapeType="1" noTextEdit="1"/>
              </p:cNvSpPr>
              <p:nvPr/>
            </p:nvSpPr>
            <p:spPr>
              <a:xfrm>
                <a:off x="2160441" y="2772349"/>
                <a:ext cx="4653717" cy="690445"/>
              </a:xfrm>
              <a:prstGeom prst="rect">
                <a:avLst/>
              </a:prstGeom>
              <a:blipFill>
                <a:blip r:embed="rId2"/>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87C82D2-6144-43F5-9F44-DC921813E1CC}"/>
              </a:ext>
            </a:extLst>
          </p:cNvPr>
          <p:cNvSpPr txBox="1"/>
          <p:nvPr/>
        </p:nvSpPr>
        <p:spPr>
          <a:xfrm>
            <a:off x="601115" y="943006"/>
            <a:ext cx="423712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 efficiency of a transformer is given by, </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B8B80B7-CCE0-4C79-8CD3-8541D7298FE9}"/>
                  </a:ext>
                </a:extLst>
              </p:cNvPr>
              <p:cNvSpPr txBox="1"/>
              <p:nvPr/>
            </p:nvSpPr>
            <p:spPr>
              <a:xfrm>
                <a:off x="2160442" y="1643842"/>
                <a:ext cx="5665842" cy="6596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𝜂</m:t>
                      </m:r>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b="0" i="1" smtClean="0">
                                  <a:solidFill>
                                    <a:schemeClr val="tx1"/>
                                  </a:solidFill>
                                  <a:latin typeface="Cambria Math" panose="02040503050406030204" pitchFamily="18" charset="0"/>
                                </a:rPr>
                                <m:t>𝑂</m:t>
                              </m:r>
                            </m:sub>
                          </m:sSub>
                        </m:num>
                        <m:den>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𝑖𝑛</m:t>
                              </m:r>
                            </m:sub>
                          </m:sSub>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𝑂𝑢𝑡𝑝𝑢𝑡</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𝑝𝑜𝑤𝑒𝑟</m:t>
                          </m:r>
                        </m:num>
                        <m:den>
                          <m:r>
                            <a:rPr lang="en-US" b="0" i="1" smtClean="0">
                              <a:solidFill>
                                <a:schemeClr val="tx1"/>
                              </a:solidFill>
                              <a:latin typeface="Cambria Math" panose="02040503050406030204" pitchFamily="18" charset="0"/>
                            </a:rPr>
                            <m:t>𝐼𝑛𝑝𝑢𝑡</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𝑝𝑜𝑤𝑒𝑟</m:t>
                          </m:r>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𝑂𝑢𝑡𝑝𝑢𝑡</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𝑝𝑜𝑤𝑒𝑟</m:t>
                          </m:r>
                        </m:num>
                        <m:den>
                          <m:r>
                            <a:rPr lang="en-US" b="0" i="1" smtClean="0">
                              <a:solidFill>
                                <a:schemeClr val="tx1"/>
                              </a:solidFill>
                              <a:latin typeface="Cambria Math" panose="02040503050406030204" pitchFamily="18" charset="0"/>
                            </a:rPr>
                            <m:t>𝑂𝑢𝑡𝑝𝑢𝑡</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𝑝𝑜𝑤𝑒𝑟</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𝐿𝑜𝑠𝑠𝑒𝑠</m:t>
                          </m:r>
                        </m:den>
                      </m:f>
                    </m:oMath>
                  </m:oMathPara>
                </a14:m>
                <a:endParaRPr lang="en-US" dirty="0"/>
              </a:p>
            </p:txBody>
          </p:sp>
        </mc:Choice>
        <mc:Fallback xmlns="">
          <p:sp>
            <p:nvSpPr>
              <p:cNvPr id="18" name="TextBox 17">
                <a:extLst>
                  <a:ext uri="{FF2B5EF4-FFF2-40B4-BE49-F238E27FC236}">
                    <a16:creationId xmlns:a16="http://schemas.microsoft.com/office/drawing/2014/main" id="{EB8B80B7-CCE0-4C79-8CD3-8541D7298FE9}"/>
                  </a:ext>
                </a:extLst>
              </p:cNvPr>
              <p:cNvSpPr txBox="1">
                <a:spLocks noRot="1" noChangeAspect="1" noMove="1" noResize="1" noEditPoints="1" noAdjustHandles="1" noChangeArrowheads="1" noChangeShapeType="1" noTextEdit="1"/>
              </p:cNvSpPr>
              <p:nvPr/>
            </p:nvSpPr>
            <p:spPr>
              <a:xfrm>
                <a:off x="2160442" y="1643842"/>
                <a:ext cx="5665842" cy="659604"/>
              </a:xfrm>
              <a:prstGeom prst="rect">
                <a:avLst/>
              </a:prstGeom>
              <a:blipFill>
                <a:blip r:embed="rId3"/>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6A4BD3DA-4298-4FCF-B245-132017FCBC37}"/>
              </a:ext>
            </a:extLst>
          </p:cNvPr>
          <p:cNvSpPr txBox="1"/>
          <p:nvPr/>
        </p:nvSpPr>
        <p:spPr>
          <a:xfrm>
            <a:off x="266236" y="3677392"/>
            <a:ext cx="8274621" cy="923330"/>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The losses of the transformer are due to R1, R2, and Ro. The losses in R1 and R2 are the winding losses, and are named copper losses </a:t>
            </a:r>
            <a:r>
              <a:rPr lang="en-US" dirty="0" err="1">
                <a:latin typeface="Times New Roman" panose="02020603050405020304" pitchFamily="18" charset="0"/>
                <a:cs typeface="Times New Roman" panose="02020603050405020304" pitchFamily="18" charset="0"/>
              </a:rPr>
              <a:t>Pcu</a:t>
            </a:r>
            <a:r>
              <a:rPr lang="en-US" dirty="0">
                <a:latin typeface="Times New Roman" panose="02020603050405020304" pitchFamily="18" charset="0"/>
                <a:cs typeface="Times New Roman" panose="02020603050405020304" pitchFamily="18" charset="0"/>
              </a:rPr>
              <a:t> (the windings are made of copper material). The loss in Ro is known as iron loss </a:t>
            </a:r>
            <a:r>
              <a:rPr lang="en-US" dirty="0" err="1">
                <a:latin typeface="Times New Roman" panose="02020603050405020304" pitchFamily="18" charset="0"/>
                <a:cs typeface="Times New Roman" panose="02020603050405020304" pitchFamily="18" charset="0"/>
              </a:rPr>
              <a:t>Piron</a:t>
            </a:r>
            <a:r>
              <a:rPr lang="en-US" dirty="0">
                <a:latin typeface="Times New Roman" panose="02020603050405020304" pitchFamily="18" charset="0"/>
                <a:cs typeface="Times New Roman" panose="02020603050405020304" pitchFamily="18" charset="0"/>
              </a:rPr>
              <a:t> (the core is made of iron).</a:t>
            </a:r>
          </a:p>
        </p:txBody>
      </p:sp>
    </p:spTree>
    <p:extLst>
      <p:ext uri="{BB962C8B-B14F-4D97-AF65-F5344CB8AC3E}">
        <p14:creationId xmlns:p14="http://schemas.microsoft.com/office/powerpoint/2010/main" val="38990666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Voltage Regulation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65</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F0762D-3CF4-4883-AFE3-F13B68824A2C}"/>
                  </a:ext>
                </a:extLst>
              </p:cNvPr>
              <p:cNvSpPr txBox="1"/>
              <p:nvPr/>
            </p:nvSpPr>
            <p:spPr>
              <a:xfrm>
                <a:off x="2254819" y="1994513"/>
                <a:ext cx="3413342" cy="770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V</m:t>
                      </m:r>
                      <m:r>
                        <m:rPr>
                          <m:sty m:val="p"/>
                        </m:rPr>
                        <a:rPr lang="en-US" b="0" i="0" smtClean="0">
                          <a:latin typeface="Cambria Math" panose="02040503050406030204" pitchFamily="18" charset="0"/>
                        </a:rPr>
                        <m:t>R</m:t>
                      </m:r>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d>
                            <m:dPr>
                              <m:begChr m:val="|"/>
                              <m:endChr m:val="|"/>
                              <m:ctrlPr>
                                <a:rPr lang="en-US"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𝑛𝑜</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𝑙𝑜𝑎𝑑</m:t>
                                  </m:r>
                                </m:sub>
                              </m:sSub>
                            </m:e>
                          </m:d>
                          <m:r>
                            <a:rPr lang="en-US" b="0" i="1" smtClean="0">
                              <a:solidFill>
                                <a:schemeClr val="tx1"/>
                              </a:solidFill>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𝑓𝑢𝑙𝑙</m:t>
                                  </m:r>
                                  <m:r>
                                    <a:rPr lang="en-US" i="1">
                                      <a:latin typeface="Cambria Math" panose="02040503050406030204" pitchFamily="18" charset="0"/>
                                    </a:rPr>
                                    <m:t> </m:t>
                                  </m:r>
                                  <m:r>
                                    <a:rPr lang="en-US" i="1">
                                      <a:latin typeface="Cambria Math" panose="02040503050406030204" pitchFamily="18" charset="0"/>
                                    </a:rPr>
                                    <m:t>𝑙𝑜𝑎𝑑</m:t>
                                  </m:r>
                                </m:sub>
                              </m:sSub>
                            </m:e>
                          </m:d>
                        </m:num>
                        <m:den>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𝑓𝑢𝑙𝑙</m:t>
                                  </m:r>
                                  <m:r>
                                    <a:rPr lang="en-US" i="1">
                                      <a:latin typeface="Cambria Math" panose="02040503050406030204" pitchFamily="18" charset="0"/>
                                    </a:rPr>
                                    <m:t> </m:t>
                                  </m:r>
                                  <m:r>
                                    <a:rPr lang="en-US" i="1">
                                      <a:latin typeface="Cambria Math" panose="02040503050406030204" pitchFamily="18" charset="0"/>
                                    </a:rPr>
                                    <m:t>𝑙𝑜𝑎𝑑</m:t>
                                  </m:r>
                                </m:sub>
                              </m:sSub>
                            </m:e>
                          </m:d>
                        </m:den>
                      </m:f>
                    </m:oMath>
                  </m:oMathPara>
                </a14:m>
                <a:endParaRPr lang="en-US" dirty="0">
                  <a:solidFill>
                    <a:schemeClr val="tx1"/>
                  </a:solidFill>
                </a:endParaRPr>
              </a:p>
            </p:txBody>
          </p:sp>
        </mc:Choice>
        <mc:Fallback xmlns="">
          <p:sp>
            <p:nvSpPr>
              <p:cNvPr id="15" name="TextBox 14">
                <a:extLst>
                  <a:ext uri="{FF2B5EF4-FFF2-40B4-BE49-F238E27FC236}">
                    <a16:creationId xmlns:a16="http://schemas.microsoft.com/office/drawing/2014/main" id="{ACF0762D-3CF4-4883-AFE3-F13B68824A2C}"/>
                  </a:ext>
                </a:extLst>
              </p:cNvPr>
              <p:cNvSpPr txBox="1">
                <a:spLocks noRot="1" noChangeAspect="1" noMove="1" noResize="1" noEditPoints="1" noAdjustHandles="1" noChangeArrowheads="1" noChangeShapeType="1" noTextEdit="1"/>
              </p:cNvSpPr>
              <p:nvPr/>
            </p:nvSpPr>
            <p:spPr>
              <a:xfrm>
                <a:off x="2254819" y="1994513"/>
                <a:ext cx="3413342" cy="770147"/>
              </a:xfrm>
              <a:prstGeom prst="rect">
                <a:avLst/>
              </a:prstGeom>
              <a:blipFill>
                <a:blip r:embed="rId2"/>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87C82D2-6144-43F5-9F44-DC921813E1CC}"/>
              </a:ext>
            </a:extLst>
          </p:cNvPr>
          <p:cNvSpPr txBox="1"/>
          <p:nvPr/>
        </p:nvSpPr>
        <p:spPr>
          <a:xfrm>
            <a:off x="457200" y="1735951"/>
            <a:ext cx="168488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Mathematically,</a:t>
            </a:r>
          </a:p>
        </p:txBody>
      </p:sp>
      <p:sp>
        <p:nvSpPr>
          <p:cNvPr id="3" name="TextBox 2">
            <a:extLst>
              <a:ext uri="{FF2B5EF4-FFF2-40B4-BE49-F238E27FC236}">
                <a16:creationId xmlns:a16="http://schemas.microsoft.com/office/drawing/2014/main" id="{0E51F429-55CF-4AF4-9A9C-B6FD60E528E3}"/>
              </a:ext>
            </a:extLst>
          </p:cNvPr>
          <p:cNvSpPr txBox="1"/>
          <p:nvPr/>
        </p:nvSpPr>
        <p:spPr>
          <a:xfrm>
            <a:off x="457200" y="1028065"/>
            <a:ext cx="846133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voltage regulation of a transformer indicates the voltage reduction due to various parameters of the transformer.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F9DF3A4-8F66-4871-9F55-651101ABD5AD}"/>
                  </a:ext>
                </a:extLst>
              </p:cNvPr>
              <p:cNvSpPr txBox="1"/>
              <p:nvPr/>
            </p:nvSpPr>
            <p:spPr>
              <a:xfrm>
                <a:off x="319999" y="2824816"/>
                <a:ext cx="8358060" cy="369332"/>
              </a:xfrm>
              <a:prstGeom prst="rect">
                <a:avLst/>
              </a:prstGeom>
              <a:noFill/>
            </p:spPr>
            <p:txBody>
              <a:bodyPr wrap="square">
                <a:spAutoFit/>
              </a:bodyPr>
              <a:lstStyle/>
              <a:p>
                <a14:m>
                  <m:oMath xmlns:m="http://schemas.openxmlformats.org/officeDocument/2006/math">
                    <m:d>
                      <m:dPr>
                        <m:begChr m:val="|"/>
                        <m:endChr m:val="|"/>
                        <m:ctrlPr>
                          <a:rPr lang="en-US"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𝑛𝑜</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𝑙𝑜𝑎𝑑</m:t>
                            </m:r>
                          </m:sub>
                        </m:sSub>
                      </m:e>
                    </m:d>
                  </m:oMath>
                </a14:m>
                <a:r>
                  <a:rPr lang="en-US" dirty="0">
                    <a:latin typeface="Times New Roman" panose="02020603050405020304" pitchFamily="18" charset="0"/>
                    <a:cs typeface="Times New Roman" panose="02020603050405020304" pitchFamily="18" charset="0"/>
                  </a:rPr>
                  <a:t> is the magnitude of the open circuit voltage measured at the load terminals</a:t>
                </a:r>
              </a:p>
            </p:txBody>
          </p:sp>
        </mc:Choice>
        <mc:Fallback xmlns="">
          <p:sp>
            <p:nvSpPr>
              <p:cNvPr id="9" name="TextBox 8">
                <a:extLst>
                  <a:ext uri="{FF2B5EF4-FFF2-40B4-BE49-F238E27FC236}">
                    <a16:creationId xmlns:a16="http://schemas.microsoft.com/office/drawing/2014/main" id="{7F9DF3A4-8F66-4871-9F55-651101ABD5AD}"/>
                  </a:ext>
                </a:extLst>
              </p:cNvPr>
              <p:cNvSpPr txBox="1">
                <a:spLocks noRot="1" noChangeAspect="1" noMove="1" noResize="1" noEditPoints="1" noAdjustHandles="1" noChangeArrowheads="1" noChangeShapeType="1" noTextEdit="1"/>
              </p:cNvSpPr>
              <p:nvPr/>
            </p:nvSpPr>
            <p:spPr>
              <a:xfrm>
                <a:off x="319999" y="2824816"/>
                <a:ext cx="8358060" cy="369332"/>
              </a:xfrm>
              <a:prstGeom prst="rect">
                <a:avLst/>
              </a:prstGeom>
              <a:blipFill>
                <a:blip r:embed="rId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272D073-7CB0-470D-8324-0999202ADA52}"/>
                  </a:ext>
                </a:extLst>
              </p:cNvPr>
              <p:cNvSpPr txBox="1"/>
              <p:nvPr/>
            </p:nvSpPr>
            <p:spPr>
              <a:xfrm>
                <a:off x="319999" y="3362057"/>
                <a:ext cx="8212118" cy="688330"/>
              </a:xfrm>
              <a:prstGeom prst="rect">
                <a:avLst/>
              </a:prstGeom>
              <a:noFill/>
            </p:spPr>
            <p:txBody>
              <a:bodyPr wrap="square">
                <a:spAutoFit/>
              </a:bodyPr>
              <a:lstStyle/>
              <a:p>
                <a:pPr algn="just"/>
                <a14:m>
                  <m:oMath xmlns:m="http://schemas.openxmlformats.org/officeDocument/2006/math">
                    <m:d>
                      <m:dPr>
                        <m:begChr m:val="|"/>
                        <m:endChr m:val="|"/>
                        <m:ctrlPr>
                          <a:rPr lang="en-US"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𝑓𝑢𝑙𝑙</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𝑙𝑜𝑎𝑑</m:t>
                            </m:r>
                          </m:sub>
                        </m:sSub>
                      </m:e>
                    </m:d>
                  </m:oMath>
                </a14:m>
                <a:r>
                  <a:rPr lang="en-US" dirty="0">
                    <a:latin typeface="Times New Roman" panose="02020603050405020304" pitchFamily="18" charset="0"/>
                    <a:cs typeface="Times New Roman" panose="02020603050405020304" pitchFamily="18" charset="0"/>
                  </a:rPr>
                  <a:t> is the magnitude of the voltage at the load terminals when the rated current is delivered to the load</a:t>
                </a:r>
              </a:p>
            </p:txBody>
          </p:sp>
        </mc:Choice>
        <mc:Fallback xmlns="">
          <p:sp>
            <p:nvSpPr>
              <p:cNvPr id="11" name="TextBox 10">
                <a:extLst>
                  <a:ext uri="{FF2B5EF4-FFF2-40B4-BE49-F238E27FC236}">
                    <a16:creationId xmlns:a16="http://schemas.microsoft.com/office/drawing/2014/main" id="{3272D073-7CB0-470D-8324-0999202ADA52}"/>
                  </a:ext>
                </a:extLst>
              </p:cNvPr>
              <p:cNvSpPr txBox="1">
                <a:spLocks noRot="1" noChangeAspect="1" noMove="1" noResize="1" noEditPoints="1" noAdjustHandles="1" noChangeArrowheads="1" noChangeShapeType="1" noTextEdit="1"/>
              </p:cNvSpPr>
              <p:nvPr/>
            </p:nvSpPr>
            <p:spPr>
              <a:xfrm>
                <a:off x="319999" y="3362057"/>
                <a:ext cx="8212118" cy="688330"/>
              </a:xfrm>
              <a:prstGeom prst="rect">
                <a:avLst/>
              </a:prstGeom>
              <a:blipFill>
                <a:blip r:embed="rId4"/>
                <a:stretch>
                  <a:fillRect l="-593" t="-2679" r="-593"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7129E1-1229-4C89-AF23-BDFA49433A89}"/>
                  </a:ext>
                </a:extLst>
              </p:cNvPr>
              <p:cNvSpPr txBox="1"/>
              <p:nvPr/>
            </p:nvSpPr>
            <p:spPr>
              <a:xfrm>
                <a:off x="2142085" y="4790241"/>
                <a:ext cx="5686682" cy="6562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V</m:t>
                      </m:r>
                      <m:r>
                        <m:rPr>
                          <m:sty m:val="p"/>
                        </m:rPr>
                        <a:rPr lang="en-US" b="0" i="0" smtClean="0">
                          <a:latin typeface="Cambria Math" panose="02040503050406030204" pitchFamily="18" charset="0"/>
                        </a:rPr>
                        <m:t>R</m:t>
                      </m:r>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2</m:t>
                              </m:r>
                            </m:sub>
                          </m:sSub>
                        </m:num>
                        <m:den>
                          <m:r>
                            <a:rPr lang="en-US" b="0" i="1" smtClean="0">
                              <a:solidFill>
                                <a:schemeClr val="tx1"/>
                              </a:solidFill>
                              <a:latin typeface="Cambria Math" panose="02040503050406030204" pitchFamily="18" charset="0"/>
                            </a:rPr>
                            <m:t>𝑎</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2</m:t>
                              </m:r>
                            </m:sub>
                          </m:sSub>
                        </m:den>
                      </m:f>
                      <m:r>
                        <a:rPr lang="en-US" b="0" i="1" smtClean="0">
                          <a:solidFill>
                            <a:schemeClr val="tx1"/>
                          </a:solidFill>
                          <a:latin typeface="Cambria Math" panose="02040503050406030204" pitchFamily="18" charset="0"/>
                        </a:rPr>
                        <m:t>∗100% , </m:t>
                      </m:r>
                      <m:r>
                        <a:rPr lang="en-US" b="0" i="1" smtClean="0">
                          <a:solidFill>
                            <a:schemeClr val="tx1"/>
                          </a:solidFill>
                          <a:latin typeface="Cambria Math" panose="02040503050406030204" pitchFamily="18" charset="0"/>
                        </a:rPr>
                        <m:t>𝑤h𝑒𝑟𝑒</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𝑁</m:t>
                              </m:r>
                            </m:e>
                            <m:sub>
                              <m:r>
                                <a:rPr lang="en-US" b="0" i="1" smtClean="0">
                                  <a:solidFill>
                                    <a:schemeClr val="tx1"/>
                                  </a:solidFill>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2</m:t>
                              </m:r>
                            </m:sub>
                          </m:sSub>
                        </m:den>
                      </m:f>
                    </m:oMath>
                  </m:oMathPara>
                </a14:m>
                <a:endParaRPr lang="en-US" dirty="0">
                  <a:solidFill>
                    <a:schemeClr val="tx1"/>
                  </a:solidFill>
                </a:endParaRPr>
              </a:p>
            </p:txBody>
          </p:sp>
        </mc:Choice>
        <mc:Fallback xmlns="">
          <p:sp>
            <p:nvSpPr>
              <p:cNvPr id="12" name="TextBox 11">
                <a:extLst>
                  <a:ext uri="{FF2B5EF4-FFF2-40B4-BE49-F238E27FC236}">
                    <a16:creationId xmlns:a16="http://schemas.microsoft.com/office/drawing/2014/main" id="{7F7129E1-1229-4C89-AF23-BDFA49433A89}"/>
                  </a:ext>
                </a:extLst>
              </p:cNvPr>
              <p:cNvSpPr txBox="1">
                <a:spLocks noRot="1" noChangeAspect="1" noMove="1" noResize="1" noEditPoints="1" noAdjustHandles="1" noChangeArrowheads="1" noChangeShapeType="1" noTextEdit="1"/>
              </p:cNvSpPr>
              <p:nvPr/>
            </p:nvSpPr>
            <p:spPr>
              <a:xfrm>
                <a:off x="2142085" y="4790241"/>
                <a:ext cx="5686682" cy="65620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9DE20AE-5054-44AC-936E-C2CEB5C970E3}"/>
                  </a:ext>
                </a:extLst>
              </p:cNvPr>
              <p:cNvSpPr txBox="1"/>
              <p:nvPr/>
            </p:nvSpPr>
            <p:spPr>
              <a:xfrm>
                <a:off x="319999" y="4234559"/>
                <a:ext cx="6471067" cy="391582"/>
              </a:xfrm>
              <a:prstGeom prst="rect">
                <a:avLst/>
              </a:prstGeom>
              <a:noFill/>
            </p:spPr>
            <p:txBody>
              <a:bodyPr wrap="none" rtlCol="0">
                <a:spAutoFit/>
              </a:bodyPr>
              <a:lstStyle/>
              <a:p>
                <a:pPr marL="285750" indent="-285750">
                  <a:buClr>
                    <a:srgbClr val="FF0000"/>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no load, (open circuit) </a:t>
                </a:r>
                <a14:m>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𝐼</m:t>
                        </m:r>
                      </m:e>
                      <m:sub>
                        <m:r>
                          <a:rPr lang="en-US" b="0" i="1" smtClean="0">
                            <a:latin typeface="Cambria Math" panose="02040503050406030204" pitchFamily="18" charset="0"/>
                            <a:cs typeface="Times New Roman" panose="02020603050405020304" pitchFamily="18" charset="0"/>
                          </a:rPr>
                          <m:t>2</m:t>
                        </m:r>
                      </m:sub>
                    </m:sSub>
                    <m:r>
                      <a:rPr lang="en-US" b="0" i="1" smtClean="0">
                        <a:latin typeface="Cambria Math" panose="02040503050406030204" pitchFamily="18" charset="0"/>
                        <a:cs typeface="Times New Roman" panose="02020603050405020304" pitchFamily="18" charset="0"/>
                      </a:rPr>
                      <m:t>=0,</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𝑛𝑜</m:t>
                        </m:r>
                        <m:r>
                          <a:rPr lang="en-US" i="1">
                            <a:latin typeface="Cambria Math" panose="02040503050406030204" pitchFamily="18" charset="0"/>
                          </a:rPr>
                          <m:t> </m:t>
                        </m:r>
                        <m:r>
                          <a:rPr lang="en-US" i="1">
                            <a:latin typeface="Cambria Math" panose="02040503050406030204" pitchFamily="18" charset="0"/>
                          </a:rPr>
                          <m:t>𝑙𝑜𝑎𝑑</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a:rPr lang="en-US" b="0" i="0" smtClean="0">
                            <a:latin typeface="Cambria Math" panose="02040503050406030204" pitchFamily="18" charset="0"/>
                          </a:rPr>
                          <m:t>1</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𝑓𝑢𝑙𝑙</m:t>
                        </m:r>
                        <m:r>
                          <a:rPr lang="en-US" i="1">
                            <a:latin typeface="Cambria Math" panose="02040503050406030204" pitchFamily="18" charset="0"/>
                          </a:rPr>
                          <m:t> </m:t>
                        </m:r>
                        <m:r>
                          <a:rPr lang="en-US" i="1">
                            <a:latin typeface="Cambria Math" panose="02040503050406030204" pitchFamily="18" charset="0"/>
                          </a:rPr>
                          <m:t>𝑙𝑜𝑎𝑑</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oMath>
                </a14:m>
                <a:endParaRPr lang="en-US" dirty="0">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F9DE20AE-5054-44AC-936E-C2CEB5C970E3}"/>
                  </a:ext>
                </a:extLst>
              </p:cNvPr>
              <p:cNvSpPr txBox="1">
                <a:spLocks noRot="1" noChangeAspect="1" noMove="1" noResize="1" noEditPoints="1" noAdjustHandles="1" noChangeArrowheads="1" noChangeShapeType="1" noTextEdit="1"/>
              </p:cNvSpPr>
              <p:nvPr/>
            </p:nvSpPr>
            <p:spPr>
              <a:xfrm>
                <a:off x="319999" y="4234559"/>
                <a:ext cx="6471067" cy="391582"/>
              </a:xfrm>
              <a:prstGeom prst="rect">
                <a:avLst/>
              </a:prstGeom>
              <a:blipFill>
                <a:blip r:embed="rId6"/>
                <a:stretch>
                  <a:fillRect l="-565" t="-9375" b="-18750"/>
                </a:stretch>
              </a:blipFill>
            </p:spPr>
            <p:txBody>
              <a:bodyPr/>
              <a:lstStyle/>
              <a:p>
                <a:r>
                  <a:rPr lang="en-US">
                    <a:noFill/>
                  </a:rPr>
                  <a:t> </a:t>
                </a:r>
              </a:p>
            </p:txBody>
          </p:sp>
        </mc:Fallback>
      </mc:AlternateContent>
    </p:spTree>
    <p:extLst>
      <p:ext uri="{BB962C8B-B14F-4D97-AF65-F5344CB8AC3E}">
        <p14:creationId xmlns:p14="http://schemas.microsoft.com/office/powerpoint/2010/main" val="31599199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Per Unit Change of Base Power</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66</a:t>
            </a:fld>
            <a:endParaRPr lang="en-US" dirty="0"/>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4" name="Picture 3">
            <a:extLst>
              <a:ext uri="{FF2B5EF4-FFF2-40B4-BE49-F238E27FC236}">
                <a16:creationId xmlns:a16="http://schemas.microsoft.com/office/drawing/2014/main" id="{8E78A334-7205-4938-B9EA-E3F4CD31E367}"/>
              </a:ext>
            </a:extLst>
          </p:cNvPr>
          <p:cNvPicPr>
            <a:picLocks noChangeAspect="1"/>
          </p:cNvPicPr>
          <p:nvPr/>
        </p:nvPicPr>
        <p:blipFill rotWithShape="1">
          <a:blip r:embed="rId2"/>
          <a:srcRect t="1707" b="3174"/>
          <a:stretch/>
        </p:blipFill>
        <p:spPr>
          <a:xfrm rot="-60000">
            <a:off x="500557" y="899612"/>
            <a:ext cx="4565300" cy="5008313"/>
          </a:xfrm>
          <a:prstGeom prst="rect">
            <a:avLst/>
          </a:prstGeom>
        </p:spPr>
      </p:pic>
      <p:sp>
        <p:nvSpPr>
          <p:cNvPr id="17" name="TextBox 16">
            <a:extLst>
              <a:ext uri="{FF2B5EF4-FFF2-40B4-BE49-F238E27FC236}">
                <a16:creationId xmlns:a16="http://schemas.microsoft.com/office/drawing/2014/main" id="{93994885-D36E-4DF4-9356-3A19F98421B9}"/>
              </a:ext>
            </a:extLst>
          </p:cNvPr>
          <p:cNvSpPr txBox="1"/>
          <p:nvPr/>
        </p:nvSpPr>
        <p:spPr>
          <a:xfrm>
            <a:off x="5051882" y="910618"/>
            <a:ext cx="3861089" cy="2862322"/>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 base power is usually called "</a:t>
            </a:r>
            <a:r>
              <a:rPr lang="en-US" sz="2000" dirty="0">
                <a:solidFill>
                  <a:srgbClr val="FF0000"/>
                </a:solidFill>
                <a:latin typeface="Times New Roman" panose="02020603050405020304" pitchFamily="18" charset="0"/>
                <a:cs typeface="Times New Roman" panose="02020603050405020304" pitchFamily="18" charset="0"/>
              </a:rPr>
              <a:t>system base</a:t>
            </a:r>
            <a:r>
              <a:rPr lang="en-US" sz="2000" dirty="0">
                <a:latin typeface="Times New Roman" panose="02020603050405020304" pitchFamily="18" charset="0"/>
                <a:cs typeface="Times New Roman" panose="02020603050405020304" pitchFamily="18" charset="0"/>
              </a:rPr>
              <a:t>“.</a:t>
            </a:r>
          </a:p>
          <a:p>
            <a:pPr marL="342900" indent="-342900" algn="just">
              <a:buClr>
                <a:srgbClr val="FF0000"/>
              </a:buClr>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Clr>
                <a:srgbClr val="FF0000"/>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Parameters for equipment are often given using power rating of equipment as the base power.</a:t>
            </a:r>
          </a:p>
          <a:p>
            <a:pPr marL="342900" indent="-342900" algn="just">
              <a:buClr>
                <a:srgbClr val="FF0000"/>
              </a:buClr>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Clr>
                <a:srgbClr val="FF0000"/>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Also called "</a:t>
            </a:r>
            <a:r>
              <a:rPr lang="en-US" sz="2000" dirty="0">
                <a:solidFill>
                  <a:srgbClr val="FF0000"/>
                </a:solidFill>
                <a:latin typeface="Times New Roman" panose="02020603050405020304" pitchFamily="18" charset="0"/>
                <a:cs typeface="Times New Roman" panose="02020603050405020304" pitchFamily="18" charset="0"/>
              </a:rPr>
              <a:t>transformer base</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generator base</a:t>
            </a:r>
            <a:r>
              <a:rPr lang="en-US" sz="2000" dirty="0">
                <a:latin typeface="Times New Roman" panose="02020603050405020304" pitchFamily="18" charset="0"/>
                <a:cs typeface="Times New Roman" panose="02020603050405020304" pitchFamily="18" charset="0"/>
              </a:rPr>
              <a:t>", etc.</a:t>
            </a:r>
          </a:p>
        </p:txBody>
      </p:sp>
    </p:spTree>
    <p:extLst>
      <p:ext uri="{BB962C8B-B14F-4D97-AF65-F5344CB8AC3E}">
        <p14:creationId xmlns:p14="http://schemas.microsoft.com/office/powerpoint/2010/main" val="2164642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p:spPr>
        <p:txBody>
          <a:bodyPr>
            <a:normAutofit/>
          </a:bodyPr>
          <a:lstStyle/>
          <a:p>
            <a:pPr algn="ctr"/>
            <a:r>
              <a:rPr lang="en-US" sz="4400" dirty="0"/>
              <a:t>Thank You!</a:t>
            </a:r>
          </a:p>
        </p:txBody>
      </p:sp>
      <p:sp>
        <p:nvSpPr>
          <p:cNvPr id="5" name="Footer Placeholder 5">
            <a:extLst>
              <a:ext uri="{FF2B5EF4-FFF2-40B4-BE49-F238E27FC236}">
                <a16:creationId xmlns:a16="http://schemas.microsoft.com/office/drawing/2014/main" id="{9028190C-8CBD-4BD8-9FF7-3D66C487344D}"/>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ECpE Department</a:t>
            </a:r>
            <a:endParaRPr lang="en-US" dirty="0"/>
          </a:p>
        </p:txBody>
      </p:sp>
      <p:sp>
        <p:nvSpPr>
          <p:cNvPr id="3" name="Slide Number Placeholder 2">
            <a:extLst>
              <a:ext uri="{FF2B5EF4-FFF2-40B4-BE49-F238E27FC236}">
                <a16:creationId xmlns:a16="http://schemas.microsoft.com/office/drawing/2014/main" id="{42C3D48B-8002-4E5F-A35A-B171FCD5D24A}"/>
              </a:ext>
            </a:extLst>
          </p:cNvPr>
          <p:cNvSpPr>
            <a:spLocks noGrp="1"/>
          </p:cNvSpPr>
          <p:nvPr>
            <p:ph type="sldNum" sz="quarter" idx="11"/>
          </p:nvPr>
        </p:nvSpPr>
        <p:spPr>
          <a:xfrm>
            <a:off x="6553200" y="5723263"/>
            <a:ext cx="2133600" cy="365125"/>
          </a:xfrm>
        </p:spPr>
        <p:txBody>
          <a:bodyPr/>
          <a:lstStyle/>
          <a:p>
            <a:fld id="{7CECD839-9EAD-418B-9826-1243089AB703}" type="slidenum">
              <a:rPr lang="en-US" smtClean="0"/>
              <a:t>67</a:t>
            </a:fld>
            <a:endParaRPr lang="en-US" dirty="0"/>
          </a:p>
        </p:txBody>
      </p:sp>
    </p:spTree>
    <p:extLst>
      <p:ext uri="{BB962C8B-B14F-4D97-AF65-F5344CB8AC3E}">
        <p14:creationId xmlns:p14="http://schemas.microsoft.com/office/powerpoint/2010/main" val="196650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Magnetic Fields from Single Wire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7</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ECpE Department</a:t>
            </a: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D3489A0-D3FD-4883-86F7-284B8FB89B51}"/>
                  </a:ext>
                </a:extLst>
              </p:cNvPr>
              <p:cNvSpPr txBox="1"/>
              <p:nvPr/>
            </p:nvSpPr>
            <p:spPr>
              <a:xfrm>
                <a:off x="457200" y="1172475"/>
                <a:ext cx="8304028" cy="646331"/>
              </a:xfrm>
              <a:prstGeom prst="rect">
                <a:avLst/>
              </a:prstGeom>
              <a:noFill/>
            </p:spPr>
            <p:txBody>
              <a:bodyPr wrap="square">
                <a:spAutoFit/>
              </a:bodyPr>
              <a:lstStyle/>
              <a:p>
                <a:pPr marL="0" marR="0" algn="just">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Q. Assume we have an infinitely long wire with current of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1000 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How much magnetic flux passes through a 1 meter square, located between 4 and 5 meters from the wire?</a:t>
                </a:r>
              </a:p>
            </p:txBody>
          </p:sp>
        </mc:Choice>
        <mc:Fallback xmlns="">
          <p:sp>
            <p:nvSpPr>
              <p:cNvPr id="8" name="TextBox 7">
                <a:extLst>
                  <a:ext uri="{FF2B5EF4-FFF2-40B4-BE49-F238E27FC236}">
                    <a16:creationId xmlns:a16="http://schemas.microsoft.com/office/drawing/2014/main" id="{8D3489A0-D3FD-4883-86F7-284B8FB89B51}"/>
                  </a:ext>
                </a:extLst>
              </p:cNvPr>
              <p:cNvSpPr txBox="1">
                <a:spLocks noRot="1" noChangeAspect="1" noMove="1" noResize="1" noEditPoints="1" noAdjustHandles="1" noChangeArrowheads="1" noChangeShapeType="1" noTextEdit="1"/>
              </p:cNvSpPr>
              <p:nvPr/>
            </p:nvSpPr>
            <p:spPr>
              <a:xfrm>
                <a:off x="457200" y="1172475"/>
                <a:ext cx="8304028" cy="646331"/>
              </a:xfrm>
              <a:prstGeom prst="rect">
                <a:avLst/>
              </a:prstGeom>
              <a:blipFill>
                <a:blip r:embed="rId2"/>
                <a:stretch>
                  <a:fillRect l="-587" t="-4717" r="-587" b="-14151"/>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1EC9E480-471B-470A-A5FF-3A6C2E3C677D}"/>
              </a:ext>
            </a:extLst>
          </p:cNvPr>
          <p:cNvSpPr txBox="1"/>
          <p:nvPr/>
        </p:nvSpPr>
        <p:spPr>
          <a:xfrm>
            <a:off x="233916" y="4470990"/>
            <a:ext cx="110578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Solution: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0BF1F95-0305-492C-878B-19F9A373813B}"/>
                  </a:ext>
                </a:extLst>
              </p:cNvPr>
              <p:cNvSpPr txBox="1"/>
              <p:nvPr/>
            </p:nvSpPr>
            <p:spPr>
              <a:xfrm>
                <a:off x="457200" y="5033972"/>
                <a:ext cx="8083658" cy="646331"/>
              </a:xfrm>
              <a:prstGeom prst="rect">
                <a:avLst/>
              </a:prstGeom>
              <a:noFill/>
            </p:spPr>
            <p:txBody>
              <a:bodyPr wrap="square">
                <a:spAutoFit/>
              </a:bodyPr>
              <a:lstStyle/>
              <a:p>
                <a:pPr marL="0" marR="0" algn="just">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easiest way to solve the problem is to take advantage of symmetry. For an integration path we will choose a circle with a radius of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13" name="TextBox 12">
                <a:extLst>
                  <a:ext uri="{FF2B5EF4-FFF2-40B4-BE49-F238E27FC236}">
                    <a16:creationId xmlns:a16="http://schemas.microsoft.com/office/drawing/2014/main" id="{80BF1F95-0305-492C-878B-19F9A373813B}"/>
                  </a:ext>
                </a:extLst>
              </p:cNvPr>
              <p:cNvSpPr txBox="1">
                <a:spLocks noRot="1" noChangeAspect="1" noMove="1" noResize="1" noEditPoints="1" noAdjustHandles="1" noChangeArrowheads="1" noChangeShapeType="1" noTextEdit="1"/>
              </p:cNvSpPr>
              <p:nvPr/>
            </p:nvSpPr>
            <p:spPr>
              <a:xfrm>
                <a:off x="457200" y="5033972"/>
                <a:ext cx="8083658" cy="646331"/>
              </a:xfrm>
              <a:prstGeom prst="rect">
                <a:avLst/>
              </a:prstGeom>
              <a:blipFill>
                <a:blip r:embed="rId3"/>
                <a:stretch>
                  <a:fillRect l="-603" t="-5660" r="-603" b="-14151"/>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13D68AFD-20C5-41DA-8855-2B26C3438A3A}"/>
              </a:ext>
            </a:extLst>
          </p:cNvPr>
          <p:cNvPicPr>
            <a:picLocks noChangeAspect="1"/>
          </p:cNvPicPr>
          <p:nvPr/>
        </p:nvPicPr>
        <p:blipFill>
          <a:blip r:embed="rId4"/>
          <a:stretch>
            <a:fillRect/>
          </a:stretch>
        </p:blipFill>
        <p:spPr>
          <a:xfrm>
            <a:off x="2485361" y="2131125"/>
            <a:ext cx="3086100" cy="2667000"/>
          </a:xfrm>
          <a:prstGeom prst="rect">
            <a:avLst/>
          </a:prstGeom>
        </p:spPr>
      </p:pic>
    </p:spTree>
    <p:extLst>
      <p:ext uri="{BB962C8B-B14F-4D97-AF65-F5344CB8AC3E}">
        <p14:creationId xmlns:p14="http://schemas.microsoft.com/office/powerpoint/2010/main" val="395684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8</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2ABBA33-FCF7-4665-A627-FA48CC3E98CC}"/>
                  </a:ext>
                </a:extLst>
              </p:cNvPr>
              <p:cNvSpPr txBox="1"/>
              <p:nvPr/>
            </p:nvSpPr>
            <p:spPr>
              <a:xfrm>
                <a:off x="379227" y="1066256"/>
                <a:ext cx="1555898" cy="3798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box>
                        <m:boxPr>
                          <m:ctrlPr>
                            <a:rPr lang="en-US" i="1">
                              <a:effectLst/>
                              <a:latin typeface="Cambria Math" panose="02040503050406030204" pitchFamily="18" charset="0"/>
                            </a:rPr>
                          </m:ctrlPr>
                        </m:boxPr>
                        <m:e>
                          <m:r>
                            <m:rPr>
                              <m:nor/>
                            </m:rPr>
                            <a:rPr lang="en-US" sz="1800">
                              <a:effectLst/>
                              <a:latin typeface="Calibri" panose="020F0502020204030204" pitchFamily="34" charset="0"/>
                              <a:ea typeface="Calibri" panose="020F0502020204030204" pitchFamily="34" charset="0"/>
                              <a:cs typeface="Times New Roman" panose="02020603050405020304" pitchFamily="18" charset="0"/>
                            </a:rPr>
                            <m:t>∮</m:t>
                          </m:r>
                          <m:box>
                            <m:boxPr>
                              <m:ctrlPr>
                                <a:rPr lang="en-US" i="1">
                                  <a:effectLst/>
                                  <a:latin typeface="Cambria Math" panose="02040503050406030204" pitchFamily="18" charset="0"/>
                                </a:rPr>
                              </m:ctrlPr>
                            </m:boxPr>
                            <m:e>
                              <m:r>
                                <a:rPr lang="en-US" sz="1800">
                                  <a:effectLst/>
                                  <a:latin typeface="Cambria Math" panose="02040503050406030204" pitchFamily="18" charset="0"/>
                                  <a:ea typeface="Calibri" panose="020F0502020204030204" pitchFamily="34" charset="0"/>
                                  <a:cs typeface="Times New Roman" panose="02020603050405020304" pitchFamily="18" charset="0"/>
                                </a:rPr>
                                <m:t> </m:t>
                              </m:r>
                            </m:e>
                          </m:box>
                        </m:e>
                      </m:box>
                      <m:r>
                        <a:rPr lang="en-US" sz="1800" b="1" i="1">
                          <a:effectLst/>
                          <a:latin typeface="Cambria Math" panose="02040503050406030204" pitchFamily="18" charset="0"/>
                          <a:ea typeface="Calibri" panose="020F0502020204030204" pitchFamily="34" charset="0"/>
                          <a:cs typeface="Times New Roman" panose="02020603050405020304" pitchFamily="18" charset="0"/>
                        </a:rPr>
                        <m:t>𝐇</m:t>
                      </m:r>
                      <m:r>
                        <a:rPr lang="en-US" sz="1800" b="1">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effectLst/>
                          <a:latin typeface="Cambria Math" panose="02040503050406030204" pitchFamily="18" charset="0"/>
                          <a:ea typeface="Calibri" panose="020F0502020204030204" pitchFamily="34" charset="0"/>
                          <a:cs typeface="Times New Roman" panose="02020603050405020304" pitchFamily="18" charset="0"/>
                        </a:rPr>
                        <m:t>𝐝𝐥</m:t>
                      </m:r>
                    </m:oMath>
                  </m:oMathPara>
                </a14:m>
                <a:endParaRPr lang="en-US" dirty="0"/>
              </a:p>
            </p:txBody>
          </p:sp>
        </mc:Choice>
        <mc:Fallback xmlns="">
          <p:sp>
            <p:nvSpPr>
              <p:cNvPr id="12" name="TextBox 11">
                <a:extLst>
                  <a:ext uri="{FF2B5EF4-FFF2-40B4-BE49-F238E27FC236}">
                    <a16:creationId xmlns:a16="http://schemas.microsoft.com/office/drawing/2014/main" id="{32ABBA33-FCF7-4665-A627-FA48CC3E98CC}"/>
                  </a:ext>
                </a:extLst>
              </p:cNvPr>
              <p:cNvSpPr txBox="1">
                <a:spLocks noRot="1" noChangeAspect="1" noMove="1" noResize="1" noEditPoints="1" noAdjustHandles="1" noChangeArrowheads="1" noChangeShapeType="1" noTextEdit="1"/>
              </p:cNvSpPr>
              <p:nvPr/>
            </p:nvSpPr>
            <p:spPr>
              <a:xfrm>
                <a:off x="379227" y="1066256"/>
                <a:ext cx="1555898" cy="379848"/>
              </a:xfrm>
              <a:prstGeom prst="rect">
                <a:avLst/>
              </a:prstGeom>
              <a:blipFill>
                <a:blip r:embed="rId2"/>
                <a:stretch>
                  <a:fillRect b="-17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996EC6C-A99C-4451-BE2A-6C4382B54C86}"/>
                  </a:ext>
                </a:extLst>
              </p:cNvPr>
              <p:cNvSpPr txBox="1"/>
              <p:nvPr/>
            </p:nvSpPr>
            <p:spPr>
              <a:xfrm>
                <a:off x="457200" y="1498908"/>
                <a:ext cx="2339163"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𝐼</m:t>
                      </m:r>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𝑥𝐻</m:t>
                      </m:r>
                      <m:r>
                        <a:rPr lang="en-US" i="0">
                          <a:latin typeface="Cambria Math" panose="02040503050406030204" pitchFamily="18" charset="0"/>
                        </a:rPr>
                        <m:t>→</m:t>
                      </m:r>
                      <m:r>
                        <a:rPr lang="en-US" i="1">
                          <a:latin typeface="Cambria Math" panose="02040503050406030204" pitchFamily="18" charset="0"/>
                        </a:rPr>
                        <m:t>𝐻</m:t>
                      </m:r>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𝐼</m:t>
                          </m:r>
                        </m:num>
                        <m:den>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𝑥</m:t>
                          </m:r>
                        </m:den>
                      </m:f>
                    </m:oMath>
                  </m:oMathPara>
                </a14:m>
                <a:endParaRPr lang="en-US" dirty="0"/>
              </a:p>
            </p:txBody>
          </p:sp>
        </mc:Choice>
        <mc:Fallback xmlns="">
          <p:sp>
            <p:nvSpPr>
              <p:cNvPr id="14" name="TextBox 13">
                <a:extLst>
                  <a:ext uri="{FF2B5EF4-FFF2-40B4-BE49-F238E27FC236}">
                    <a16:creationId xmlns:a16="http://schemas.microsoft.com/office/drawing/2014/main" id="{F996EC6C-A99C-4451-BE2A-6C4382B54C86}"/>
                  </a:ext>
                </a:extLst>
              </p:cNvPr>
              <p:cNvSpPr txBox="1">
                <a:spLocks noRot="1" noChangeAspect="1" noMove="1" noResize="1" noEditPoints="1" noAdjustHandles="1" noChangeArrowheads="1" noChangeShapeType="1" noTextEdit="1"/>
              </p:cNvSpPr>
              <p:nvPr/>
            </p:nvSpPr>
            <p:spPr>
              <a:xfrm>
                <a:off x="457200" y="1498908"/>
                <a:ext cx="2339163" cy="610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793D888-66D0-4898-8CB7-BD23A9BBDF00}"/>
                  </a:ext>
                </a:extLst>
              </p:cNvPr>
              <p:cNvSpPr txBox="1"/>
              <p:nvPr/>
            </p:nvSpPr>
            <p:spPr>
              <a:xfrm>
                <a:off x="457200" y="2234356"/>
                <a:ext cx="107388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𝐵</m:t>
                      </m:r>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𝜇</m:t>
                          </m:r>
                        </m:e>
                        <m:sub>
                          <m:r>
                            <a:rPr lang="en-US" i="0">
                              <a:latin typeface="Cambria Math" panose="02040503050406030204" pitchFamily="18" charset="0"/>
                            </a:rPr>
                            <m:t>0</m:t>
                          </m:r>
                        </m:sub>
                      </m:sSub>
                      <m:r>
                        <a:rPr lang="en-US" i="1">
                          <a:latin typeface="Cambria Math" panose="02040503050406030204" pitchFamily="18" charset="0"/>
                        </a:rPr>
                        <m:t>𝐻</m:t>
                      </m:r>
                    </m:oMath>
                  </m:oMathPara>
                </a14:m>
                <a:endParaRPr lang="en-US" dirty="0"/>
              </a:p>
            </p:txBody>
          </p:sp>
        </mc:Choice>
        <mc:Fallback xmlns="">
          <p:sp>
            <p:nvSpPr>
              <p:cNvPr id="16" name="TextBox 15">
                <a:extLst>
                  <a:ext uri="{FF2B5EF4-FFF2-40B4-BE49-F238E27FC236}">
                    <a16:creationId xmlns:a16="http://schemas.microsoft.com/office/drawing/2014/main" id="{8793D888-66D0-4898-8CB7-BD23A9BBDF00}"/>
                  </a:ext>
                </a:extLst>
              </p:cNvPr>
              <p:cNvSpPr txBox="1">
                <a:spLocks noRot="1" noChangeAspect="1" noMove="1" noResize="1" noEditPoints="1" noAdjustHandles="1" noChangeArrowheads="1" noChangeShapeType="1" noTextEdit="1"/>
              </p:cNvSpPr>
              <p:nvPr/>
            </p:nvSpPr>
            <p:spPr>
              <a:xfrm>
                <a:off x="457200" y="2234356"/>
                <a:ext cx="1073888" cy="369332"/>
              </a:xfrm>
              <a:prstGeom prst="rect">
                <a:avLst/>
              </a:prstGeom>
              <a:blipFill>
                <a:blip r:embed="rId4"/>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66B0FF8-595D-4826-9519-CE8CCC84B0F5}"/>
                  </a:ext>
                </a:extLst>
              </p:cNvPr>
              <p:cNvSpPr txBox="1"/>
              <p:nvPr/>
            </p:nvSpPr>
            <p:spPr>
              <a:xfrm>
                <a:off x="444795" y="2725718"/>
                <a:ext cx="2923953" cy="6469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𝐵</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4</m:t>
                              </m:r>
                            </m:sup>
                          </m:sSup>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den>
                      </m:f>
                      <m:r>
                        <m:rPr>
                          <m:nor/>
                        </m:rPr>
                        <a:rPr lang="en-US" sz="1800">
                          <a:effectLst/>
                          <a:latin typeface="Georgia" panose="02040502050405020303" pitchFamily="18" charset="0"/>
                          <a:ea typeface="Calibri" panose="020F0502020204030204" pitchFamily="34" charset="0"/>
                          <a:cs typeface="Times New Roman" panose="02020603050405020304" pitchFamily="18" charset="0"/>
                        </a:rPr>
                        <m:t>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T</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den>
                      </m:f>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r>
                        <m:rPr>
                          <m:nor/>
                        </m:rPr>
                        <a:rPr lang="en-US" sz="1800">
                          <a:effectLst/>
                          <a:latin typeface="Georgia" panose="02040502050405020303" pitchFamily="18" charset="0"/>
                          <a:ea typeface="Calibri" panose="020F0502020204030204" pitchFamily="34" charset="0"/>
                          <a:cs typeface="Times New Roman" panose="02020603050405020304" pitchFamily="18" charset="0"/>
                        </a:rPr>
                        <m:t>Gauss</m:t>
                      </m:r>
                    </m:oMath>
                  </m:oMathPara>
                </a14:m>
                <a:endParaRPr lang="en-US" dirty="0"/>
              </a:p>
            </p:txBody>
          </p:sp>
        </mc:Choice>
        <mc:Fallback xmlns="">
          <p:sp>
            <p:nvSpPr>
              <p:cNvPr id="18" name="TextBox 17">
                <a:extLst>
                  <a:ext uri="{FF2B5EF4-FFF2-40B4-BE49-F238E27FC236}">
                    <a16:creationId xmlns:a16="http://schemas.microsoft.com/office/drawing/2014/main" id="{A66B0FF8-595D-4826-9519-CE8CCC84B0F5}"/>
                  </a:ext>
                </a:extLst>
              </p:cNvPr>
              <p:cNvSpPr txBox="1">
                <a:spLocks noRot="1" noChangeAspect="1" noMove="1" noResize="1" noEditPoints="1" noAdjustHandles="1" noChangeArrowheads="1" noChangeShapeType="1" noTextEdit="1"/>
              </p:cNvSpPr>
              <p:nvPr/>
            </p:nvSpPr>
            <p:spPr>
              <a:xfrm>
                <a:off x="444795" y="2725718"/>
                <a:ext cx="2923953" cy="64697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E1C9FE0-798D-4140-B1A0-AACE0BA22777}"/>
                  </a:ext>
                </a:extLst>
              </p:cNvPr>
              <p:cNvSpPr txBox="1"/>
              <p:nvPr/>
            </p:nvSpPr>
            <p:spPr>
              <a:xfrm>
                <a:off x="482009" y="3464794"/>
                <a:ext cx="3062177" cy="7173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𝜙</m:t>
                      </m:r>
                      <m:r>
                        <a:rPr lang="en-US" i="0">
                          <a:latin typeface="Cambria Math" panose="02040503050406030204" pitchFamily="18" charset="0"/>
                        </a:rPr>
                        <m:t>=</m:t>
                      </m:r>
                      <m:nary>
                        <m:naryPr>
                          <m:limLoc m:val="subSup"/>
                          <m:grow m:val="on"/>
                          <m:supHide m:val="on"/>
                          <m:ctrlPr>
                            <a:rPr lang="en-US" i="1">
                              <a:latin typeface="Cambria Math" panose="02040503050406030204" pitchFamily="18" charset="0"/>
                            </a:rPr>
                          </m:ctrlPr>
                        </m:naryPr>
                        <m:sub>
                          <m:r>
                            <a:rPr lang="en-US" i="1">
                              <a:latin typeface="Cambria Math" panose="02040503050406030204" pitchFamily="18" charset="0"/>
                            </a:rPr>
                            <m:t>𝐴</m:t>
                          </m:r>
                        </m:sub>
                        <m:sup/>
                        <m:e>
                          <m:r>
                            <a:rPr lang="en-US" i="0">
                              <a:latin typeface="Cambria Math" panose="02040503050406030204" pitchFamily="18" charset="0"/>
                            </a:rPr>
                            <m:t> </m:t>
                          </m:r>
                        </m:e>
                      </m:nary>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𝜇</m:t>
                          </m:r>
                        </m:e>
                        <m:sub>
                          <m:r>
                            <a:rPr lang="en-US" i="0">
                              <a:latin typeface="Cambria Math" panose="02040503050406030204" pitchFamily="18" charset="0"/>
                            </a:rPr>
                            <m:t>0</m:t>
                          </m:r>
                        </m:sub>
                      </m:sSub>
                      <m:r>
                        <a:rPr lang="en-US" i="1">
                          <a:latin typeface="Cambria Math" panose="02040503050406030204" pitchFamily="18" charset="0"/>
                        </a:rPr>
                        <m:t>𝐻</m:t>
                      </m:r>
                      <m:r>
                        <a:rPr lang="en-US" i="0">
                          <a:latin typeface="Cambria Math" panose="02040503050406030204" pitchFamily="18" charset="0"/>
                        </a:rPr>
                        <m:t>.</m:t>
                      </m:r>
                      <m:r>
                        <a:rPr lang="en-US" i="1">
                          <a:latin typeface="Cambria Math" panose="02040503050406030204" pitchFamily="18" charset="0"/>
                        </a:rPr>
                        <m:t>𝑑𝐴</m:t>
                      </m:r>
                      <m:r>
                        <a:rPr lang="en-US" i="0">
                          <a:latin typeface="Cambria Math" panose="02040503050406030204" pitchFamily="18" charset="0"/>
                        </a:rPr>
                        <m:t>=</m:t>
                      </m:r>
                      <m:nary>
                        <m:naryPr>
                          <m:limLoc m:val="subSup"/>
                          <m:grow m:val="on"/>
                          <m:ctrlPr>
                            <a:rPr lang="en-US" i="1">
                              <a:latin typeface="Cambria Math" panose="02040503050406030204" pitchFamily="18" charset="0"/>
                            </a:rPr>
                          </m:ctrlPr>
                        </m:naryPr>
                        <m:sub>
                          <m:r>
                            <a:rPr lang="en-US" i="0">
                              <a:latin typeface="Cambria Math" panose="02040503050406030204" pitchFamily="18" charset="0"/>
                            </a:rPr>
                            <m:t>4</m:t>
                          </m:r>
                        </m:sub>
                        <m:sup>
                          <m:r>
                            <a:rPr lang="en-US" i="0">
                              <a:latin typeface="Cambria Math" panose="02040503050406030204" pitchFamily="18" charset="0"/>
                            </a:rPr>
                            <m:t>5</m:t>
                          </m:r>
                        </m:sup>
                        <m:e>
                          <m:r>
                            <a:rPr lang="en-US" i="0">
                              <a:latin typeface="Cambria Math" panose="02040503050406030204" pitchFamily="18" charset="0"/>
                            </a:rPr>
                            <m:t> </m:t>
                          </m:r>
                        </m:e>
                      </m:nary>
                      <m:r>
                        <a:rPr lang="en-US" i="0">
                          <a:latin typeface="Cambria Math" panose="02040503050406030204" pitchFamily="18" charset="0"/>
                        </a:rPr>
                        <m:t> </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𝜇</m:t>
                              </m:r>
                            </m:e>
                            <m:sub>
                              <m:r>
                                <a:rPr lang="en-US" i="0">
                                  <a:latin typeface="Cambria Math" panose="02040503050406030204" pitchFamily="18" charset="0"/>
                                </a:rPr>
                                <m:t>0</m:t>
                              </m:r>
                            </m:sub>
                          </m:sSub>
                          <m:r>
                            <a:rPr lang="en-US" i="1">
                              <a:latin typeface="Cambria Math" panose="02040503050406030204" pitchFamily="18" charset="0"/>
                            </a:rPr>
                            <m:t>𝐼</m:t>
                          </m:r>
                        </m:num>
                        <m:den>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𝑥</m:t>
                          </m:r>
                        </m:den>
                      </m:f>
                      <m:r>
                        <a:rPr lang="en-US" i="1">
                          <a:latin typeface="Cambria Math" panose="02040503050406030204" pitchFamily="18" charset="0"/>
                        </a:rPr>
                        <m:t>𝑑𝑥</m:t>
                      </m:r>
                    </m:oMath>
                  </m:oMathPara>
                </a14:m>
                <a:endParaRPr lang="en-US" dirty="0"/>
              </a:p>
            </p:txBody>
          </p:sp>
        </mc:Choice>
        <mc:Fallback xmlns="">
          <p:sp>
            <p:nvSpPr>
              <p:cNvPr id="20" name="TextBox 19">
                <a:extLst>
                  <a:ext uri="{FF2B5EF4-FFF2-40B4-BE49-F238E27FC236}">
                    <a16:creationId xmlns:a16="http://schemas.microsoft.com/office/drawing/2014/main" id="{9E1C9FE0-798D-4140-B1A0-AACE0BA22777}"/>
                  </a:ext>
                </a:extLst>
              </p:cNvPr>
              <p:cNvSpPr txBox="1">
                <a:spLocks noRot="1" noChangeAspect="1" noMove="1" noResize="1" noEditPoints="1" noAdjustHandles="1" noChangeArrowheads="1" noChangeShapeType="1" noTextEdit="1"/>
              </p:cNvSpPr>
              <p:nvPr/>
            </p:nvSpPr>
            <p:spPr>
              <a:xfrm>
                <a:off x="482009" y="3464794"/>
                <a:ext cx="3062177" cy="71731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DD68B8E-C88C-41C7-83BA-CC37F3579EC9}"/>
                  </a:ext>
                </a:extLst>
              </p:cNvPr>
              <p:cNvSpPr txBox="1"/>
              <p:nvPr/>
            </p:nvSpPr>
            <p:spPr>
              <a:xfrm>
                <a:off x="482009" y="4343117"/>
                <a:ext cx="3476849" cy="6183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𝜙</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sub>
                      </m:sSub>
                      <m:f>
                        <m:fPr>
                          <m:ctrlPr>
                            <a:rPr lang="en-US"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num>
                        <m:den>
                          <m:r>
                            <a:rPr lang="en-US" sz="1800">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𝜋</m:t>
                          </m:r>
                        </m:den>
                      </m:f>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ln</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1800">
                              <a:effectLst/>
                              <a:latin typeface="Cambria Math" panose="02040503050406030204" pitchFamily="18" charset="0"/>
                              <a:ea typeface="Calibri" panose="020F0502020204030204" pitchFamily="34" charset="0"/>
                              <a:cs typeface="Times New Roman" panose="02020603050405020304" pitchFamily="18" charset="0"/>
                            </a:rPr>
                            <m:t>4</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=4.46×</m:t>
                      </m:r>
                      <m:sSup>
                        <m:sSupPr>
                          <m:ctrlPr>
                            <a:rPr lang="en-US" i="1">
                              <a:effectLst/>
                              <a:latin typeface="Cambria Math" panose="020405030504060302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5</m:t>
                          </m:r>
                        </m:sup>
                      </m:sSup>
                      <m:r>
                        <m:rPr>
                          <m:nor/>
                        </m:rPr>
                        <a:rPr lang="en-US" sz="1800">
                          <a:effectLst/>
                          <a:latin typeface="Georgia" panose="02040502050405020303" pitchFamily="18" charset="0"/>
                          <a:ea typeface="Calibri" panose="020F0502020204030204" pitchFamily="34" charset="0"/>
                          <a:cs typeface="Times New Roman" panose="02020603050405020304" pitchFamily="18" charset="0"/>
                        </a:rPr>
                        <m:t>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Wb</m:t>
                      </m:r>
                    </m:oMath>
                  </m:oMathPara>
                </a14:m>
                <a:endParaRPr lang="en-US" dirty="0"/>
              </a:p>
            </p:txBody>
          </p:sp>
        </mc:Choice>
        <mc:Fallback xmlns="">
          <p:sp>
            <p:nvSpPr>
              <p:cNvPr id="22" name="TextBox 21">
                <a:extLst>
                  <a:ext uri="{FF2B5EF4-FFF2-40B4-BE49-F238E27FC236}">
                    <a16:creationId xmlns:a16="http://schemas.microsoft.com/office/drawing/2014/main" id="{9DD68B8E-C88C-41C7-83BA-CC37F3579EC9}"/>
                  </a:ext>
                </a:extLst>
              </p:cNvPr>
              <p:cNvSpPr txBox="1">
                <a:spLocks noRot="1" noChangeAspect="1" noMove="1" noResize="1" noEditPoints="1" noAdjustHandles="1" noChangeArrowheads="1" noChangeShapeType="1" noTextEdit="1"/>
              </p:cNvSpPr>
              <p:nvPr/>
            </p:nvSpPr>
            <p:spPr>
              <a:xfrm>
                <a:off x="482009" y="4343117"/>
                <a:ext cx="3476849" cy="61837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50829C9-0E83-4915-AB65-2C6E8624610B}"/>
                  </a:ext>
                </a:extLst>
              </p:cNvPr>
              <p:cNvSpPr txBox="1"/>
              <p:nvPr/>
            </p:nvSpPr>
            <p:spPr>
              <a:xfrm>
                <a:off x="444795" y="5295365"/>
                <a:ext cx="7986824" cy="369332"/>
              </a:xfrm>
              <a:prstGeom prst="rect">
                <a:avLst/>
              </a:prstGeom>
              <a:noFill/>
            </p:spPr>
            <p:txBody>
              <a:bodyPr wrap="square">
                <a:spAutoFit/>
              </a:bodyPr>
              <a:lstStyle/>
              <a:p>
                <a:pPr marL="0" marR="0">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reference, the earth's magnetic field is about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0.6</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Gauss (Central US).</a:t>
                </a:r>
              </a:p>
            </p:txBody>
          </p:sp>
        </mc:Choice>
        <mc:Fallback xmlns="">
          <p:sp>
            <p:nvSpPr>
              <p:cNvPr id="26" name="TextBox 25">
                <a:extLst>
                  <a:ext uri="{FF2B5EF4-FFF2-40B4-BE49-F238E27FC236}">
                    <a16:creationId xmlns:a16="http://schemas.microsoft.com/office/drawing/2014/main" id="{650829C9-0E83-4915-AB65-2C6E8624610B}"/>
                  </a:ext>
                </a:extLst>
              </p:cNvPr>
              <p:cNvSpPr txBox="1">
                <a:spLocks noRot="1" noChangeAspect="1" noMove="1" noResize="1" noEditPoints="1" noAdjustHandles="1" noChangeArrowheads="1" noChangeShapeType="1" noTextEdit="1"/>
              </p:cNvSpPr>
              <p:nvPr/>
            </p:nvSpPr>
            <p:spPr>
              <a:xfrm>
                <a:off x="444795" y="5295365"/>
                <a:ext cx="7986824" cy="369332"/>
              </a:xfrm>
              <a:prstGeom prst="rect">
                <a:avLst/>
              </a:prstGeom>
              <a:blipFill>
                <a:blip r:embed="rId8"/>
                <a:stretch>
                  <a:fillRect l="-687" t="-10000" b="-26667"/>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F4745F32-B4AF-408A-BD0B-73B150FD8C58}"/>
              </a:ext>
            </a:extLst>
          </p:cNvPr>
          <p:cNvPicPr>
            <a:picLocks noChangeAspect="1"/>
          </p:cNvPicPr>
          <p:nvPr/>
        </p:nvPicPr>
        <p:blipFill>
          <a:blip r:embed="rId9"/>
          <a:stretch>
            <a:fillRect/>
          </a:stretch>
        </p:blipFill>
        <p:spPr>
          <a:xfrm>
            <a:off x="5345519" y="1268136"/>
            <a:ext cx="3086100" cy="2667000"/>
          </a:xfrm>
          <a:prstGeom prst="rect">
            <a:avLst/>
          </a:prstGeom>
        </p:spPr>
      </p:pic>
    </p:spTree>
    <p:extLst>
      <p:ext uri="{BB962C8B-B14F-4D97-AF65-F5344CB8AC3E}">
        <p14:creationId xmlns:p14="http://schemas.microsoft.com/office/powerpoint/2010/main" val="147288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Flux Linkages and Faraday’s Law</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9</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871B5AE-C1A2-44C3-BDE0-66395431FE60}"/>
                  </a:ext>
                </a:extLst>
              </p:cNvPr>
              <p:cNvSpPr txBox="1"/>
              <p:nvPr/>
            </p:nvSpPr>
            <p:spPr>
              <a:xfrm>
                <a:off x="564968" y="1249987"/>
                <a:ext cx="7975889" cy="2192075"/>
              </a:xfrm>
              <a:prstGeom prst="rect">
                <a:avLst/>
              </a:prstGeom>
              <a:noFill/>
            </p:spPr>
            <p:txBody>
              <a:bodyPr wrap="square">
                <a:spAutoFit/>
              </a:bodyPr>
              <a:lstStyle/>
              <a:p>
                <a:pPr marL="0" marR="0">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Flux linkage,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defined from Faraday's law: </a:t>
                </a:r>
              </a:p>
              <a:p>
                <a:pPr marL="0" marR="0">
                  <a:spcBef>
                    <a:spcPts val="0"/>
                  </a:spcBef>
                  <a:spcAft>
                    <a:spcPts val="1200"/>
                  </a:spcAft>
                </a:pP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𝑑𝑡</m:t>
                        </m:r>
                      </m:den>
                    </m:f>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where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voltage and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flux linkage.</a:t>
                </a:r>
              </a:p>
              <a:p>
                <a:pPr marL="0" marR="0">
                  <a:spcBef>
                    <a:spcPts val="0"/>
                  </a:spcBef>
                  <a:spcAft>
                    <a:spcPts val="1200"/>
                  </a:spcAft>
                </a:pP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flux linkage is the sum of the flux cut (linked) by each turn of wire. If each turn cuts (or links) flux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total flux linkage for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turns must be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𝜙</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15" name="TextBox 14">
                <a:extLst>
                  <a:ext uri="{FF2B5EF4-FFF2-40B4-BE49-F238E27FC236}">
                    <a16:creationId xmlns:a16="http://schemas.microsoft.com/office/drawing/2014/main" id="{D871B5AE-C1A2-44C3-BDE0-66395431FE60}"/>
                  </a:ext>
                </a:extLst>
              </p:cNvPr>
              <p:cNvSpPr txBox="1">
                <a:spLocks noRot="1" noChangeAspect="1" noMove="1" noResize="1" noEditPoints="1" noAdjustHandles="1" noChangeArrowheads="1" noChangeShapeType="1" noTextEdit="1"/>
              </p:cNvSpPr>
              <p:nvPr/>
            </p:nvSpPr>
            <p:spPr>
              <a:xfrm>
                <a:off x="564968" y="1249987"/>
                <a:ext cx="7975889" cy="2192075"/>
              </a:xfrm>
              <a:prstGeom prst="rect">
                <a:avLst/>
              </a:prstGeom>
              <a:blipFill>
                <a:blip r:embed="rId2"/>
                <a:stretch>
                  <a:fillRect l="-688" t="-1389" r="-76" b="-333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64693A5-55AE-4A82-A82A-A97AA70BE6DF}"/>
              </a:ext>
            </a:extLst>
          </p:cNvPr>
          <p:cNvPicPr>
            <a:picLocks noChangeAspect="1"/>
          </p:cNvPicPr>
          <p:nvPr/>
        </p:nvPicPr>
        <p:blipFill>
          <a:blip r:embed="rId3"/>
          <a:stretch>
            <a:fillRect/>
          </a:stretch>
        </p:blipFill>
        <p:spPr>
          <a:xfrm>
            <a:off x="1612719" y="3473634"/>
            <a:ext cx="5353050" cy="2209800"/>
          </a:xfrm>
          <a:prstGeom prst="rect">
            <a:avLst/>
          </a:prstGeom>
        </p:spPr>
      </p:pic>
    </p:spTree>
    <p:extLst>
      <p:ext uri="{BB962C8B-B14F-4D97-AF65-F5344CB8AC3E}">
        <p14:creationId xmlns:p14="http://schemas.microsoft.com/office/powerpoint/2010/main" val="3623571770"/>
      </p:ext>
    </p:extLst>
  </p:cSld>
  <p:clrMapOvr>
    <a:masterClrMapping/>
  </p:clrMapOvr>
</p:sld>
</file>

<file path=ppt/theme/theme1.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8.EE653 Modeling Transformers</Template>
  <TotalTime>6708</TotalTime>
  <Words>3677</Words>
  <Application>Microsoft Macintosh PowerPoint</Application>
  <PresentationFormat>On-screen Show (4:3)</PresentationFormat>
  <Paragraphs>574</Paragraphs>
  <Slides>67</Slides>
  <Notes>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67</vt:i4>
      </vt:variant>
    </vt:vector>
  </HeadingPairs>
  <TitlesOfParts>
    <vt:vector size="82" baseType="lpstr">
      <vt:lpstr>Univers 65</vt:lpstr>
      <vt:lpstr>Univers 67 CondensedBold</vt:lpstr>
      <vt:lpstr>Arial</vt:lpstr>
      <vt:lpstr>Calibri</vt:lpstr>
      <vt:lpstr>Cambria Math</vt:lpstr>
      <vt:lpstr>Georgia</vt:lpstr>
      <vt:lpstr>Symbol</vt:lpstr>
      <vt:lpstr>Times</vt:lpstr>
      <vt:lpstr>Times New Roman</vt:lpstr>
      <vt:lpstr>Wingdings</vt:lpstr>
      <vt:lpstr>1_PowerPoint</vt:lpstr>
      <vt:lpstr>Office Theme</vt:lpstr>
      <vt:lpstr>PowerPoint</vt:lpstr>
      <vt:lpstr>2_PowerPoint</vt:lpstr>
      <vt:lpstr>1_Office Theme</vt:lpstr>
      <vt:lpstr>EE 303 Energy Systems and Power Electronics  Magnetics, Transformer and Harmonics</vt:lpstr>
      <vt:lpstr>Ampere’s Law</vt:lpstr>
      <vt:lpstr>What is Line Integral?</vt:lpstr>
      <vt:lpstr>Magnetic Flux Density</vt:lpstr>
      <vt:lpstr>Contd…</vt:lpstr>
      <vt:lpstr>Magnetic Fields from Single Wire</vt:lpstr>
      <vt:lpstr>Magnetic Fields from Single Wire</vt:lpstr>
      <vt:lpstr>Contd…</vt:lpstr>
      <vt:lpstr>Flux Linkages and Faraday’s Law</vt:lpstr>
      <vt:lpstr>Inductance</vt:lpstr>
      <vt:lpstr>Inductance Example</vt:lpstr>
      <vt:lpstr>Inductance Example: Solution</vt:lpstr>
      <vt:lpstr>Transformers</vt:lpstr>
      <vt:lpstr>How do they look like?</vt:lpstr>
      <vt:lpstr>Transmission Transformers</vt:lpstr>
      <vt:lpstr>Distribution Transformers</vt:lpstr>
      <vt:lpstr>Ideal Transformers</vt:lpstr>
      <vt:lpstr>Ideal Transformer Relationships</vt:lpstr>
      <vt:lpstr>Current/Voltage Relationships</vt:lpstr>
      <vt:lpstr>Contd…</vt:lpstr>
      <vt:lpstr>Contd…</vt:lpstr>
      <vt:lpstr>Contd…</vt:lpstr>
      <vt:lpstr>Impedance Transformation Example</vt:lpstr>
      <vt:lpstr>Real Transformers</vt:lpstr>
      <vt:lpstr>Transformer Losses</vt:lpstr>
      <vt:lpstr>Effect of Leakage Flux</vt:lpstr>
      <vt:lpstr>Effect of Finite Core Permeability</vt:lpstr>
      <vt:lpstr>Transformer Equivalent Circuit</vt:lpstr>
      <vt:lpstr>Contd…</vt:lpstr>
      <vt:lpstr>Contd…</vt:lpstr>
      <vt:lpstr>Contd…</vt:lpstr>
      <vt:lpstr>Contd…</vt:lpstr>
      <vt:lpstr>Calculation of Model Parameters</vt:lpstr>
      <vt:lpstr>Open Circuit Test</vt:lpstr>
      <vt:lpstr>Simplified Equivalent Circuit</vt:lpstr>
      <vt:lpstr>Calculation of Model Parameters</vt:lpstr>
      <vt:lpstr>Open Circuit Test</vt:lpstr>
      <vt:lpstr>Short Circuit Test</vt:lpstr>
      <vt:lpstr>Contd…</vt:lpstr>
      <vt:lpstr>Contd…</vt:lpstr>
      <vt:lpstr>Transformer Parameters Calculation Example</vt:lpstr>
      <vt:lpstr>Solution:</vt:lpstr>
      <vt:lpstr>Contd…</vt:lpstr>
      <vt:lpstr>Contd…</vt:lpstr>
      <vt:lpstr>Single Phase Transformer Applications</vt:lpstr>
      <vt:lpstr>Transformer Test Example</vt:lpstr>
      <vt:lpstr>Contd…</vt:lpstr>
      <vt:lpstr>Contd…</vt:lpstr>
      <vt:lpstr>3-ϕ Phase Transformers Interconnections</vt:lpstr>
      <vt:lpstr>Contd…</vt:lpstr>
      <vt:lpstr>Y-Y Connection</vt:lpstr>
      <vt:lpstr>Y-Y Connection</vt:lpstr>
      <vt:lpstr>𝚫 - 𝚫 Connection</vt:lpstr>
      <vt:lpstr>𝚫 - 𝚫 Connection</vt:lpstr>
      <vt:lpstr>𝚫 - Y Connection</vt:lpstr>
      <vt:lpstr>𝚫 - Y Connection</vt:lpstr>
      <vt:lpstr>𝚫 - Y Connection: V/I Relationships</vt:lpstr>
      <vt:lpstr>Example 1:</vt:lpstr>
      <vt:lpstr>Example 1: Solution</vt:lpstr>
      <vt:lpstr>Example 1: Solution</vt:lpstr>
      <vt:lpstr>Example 2</vt:lpstr>
      <vt:lpstr>Example 2: Solution</vt:lpstr>
      <vt:lpstr>Contd… </vt:lpstr>
      <vt:lpstr>Transformer Efficiency</vt:lpstr>
      <vt:lpstr>Voltage Regulation</vt:lpstr>
      <vt:lpstr>Per Unit Change of Base Power</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EE303</dc:title>
  <dc:creator>Tiwari, Prashant [E CPE]</dc:creator>
  <cp:lastModifiedBy>Wang, Zhaoyu [E CPE]</cp:lastModifiedBy>
  <cp:revision>32</cp:revision>
  <dcterms:created xsi:type="dcterms:W3CDTF">2022-08-31T19:25:32Z</dcterms:created>
  <dcterms:modified xsi:type="dcterms:W3CDTF">2022-12-28T01:38:56Z</dcterms:modified>
</cp:coreProperties>
</file>