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  <p:sldMasterId id="2147483701" r:id="rId3"/>
    <p:sldMasterId id="2147483715" r:id="rId4"/>
    <p:sldMasterId id="2147483728" r:id="rId5"/>
  </p:sldMasterIdLst>
  <p:notesMasterIdLst>
    <p:notesMasterId r:id="rId31"/>
  </p:notesMasterIdLst>
  <p:sldIdLst>
    <p:sldId id="689" r:id="rId6"/>
    <p:sldId id="712" r:id="rId7"/>
    <p:sldId id="746" r:id="rId8"/>
    <p:sldId id="784" r:id="rId9"/>
    <p:sldId id="789" r:id="rId10"/>
    <p:sldId id="785" r:id="rId11"/>
    <p:sldId id="786" r:id="rId12"/>
    <p:sldId id="787" r:id="rId13"/>
    <p:sldId id="788" r:id="rId14"/>
    <p:sldId id="790" r:id="rId15"/>
    <p:sldId id="791" r:id="rId16"/>
    <p:sldId id="792" r:id="rId17"/>
    <p:sldId id="793" r:id="rId18"/>
    <p:sldId id="794" r:id="rId19"/>
    <p:sldId id="795" r:id="rId20"/>
    <p:sldId id="796" r:id="rId21"/>
    <p:sldId id="797" r:id="rId22"/>
    <p:sldId id="798" r:id="rId23"/>
    <p:sldId id="799" r:id="rId24"/>
    <p:sldId id="800" r:id="rId25"/>
    <p:sldId id="801" r:id="rId26"/>
    <p:sldId id="802" r:id="rId27"/>
    <p:sldId id="803" r:id="rId28"/>
    <p:sldId id="804" r:id="rId29"/>
    <p:sldId id="42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4" autoAdjust="0"/>
    <p:restoredTop sz="94615" autoAdjust="0"/>
  </p:normalViewPr>
  <p:slideViewPr>
    <p:cSldViewPr snapToGrid="0">
      <p:cViewPr varScale="1">
        <p:scale>
          <a:sx n="106" d="100"/>
          <a:sy n="106" d="100"/>
        </p:scale>
        <p:origin x="166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ableStyles" Target="tableStyles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23C6A-2A86-4FCE-A8E1-1B5793059322}" type="datetimeFigureOut">
              <a:rPr lang="en-US" smtClean="0"/>
              <a:t>12/27/22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ACB29-CE5D-4FF7-B93A-FCCBB7976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14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828800"/>
          </a:xfrm>
          <a:prstGeom prst="rect">
            <a:avLst/>
          </a:prstGeom>
          <a:solidFill>
            <a:srgbClr val="C8102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6629400" cy="1066800"/>
          </a:xfrm>
        </p:spPr>
        <p:txBody>
          <a:bodyPr anchor="b"/>
          <a:lstStyle>
            <a:lvl1pPr>
              <a:defRPr>
                <a:solidFill>
                  <a:srgbClr val="F1BE4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581400"/>
            <a:ext cx="6248400" cy="1752600"/>
          </a:xfrm>
        </p:spPr>
        <p:txBody>
          <a:bodyPr/>
          <a:lstStyle>
            <a:lvl1pPr marL="0" indent="0">
              <a:buFont typeface="Times" charset="0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12728" y="34893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11" descr="ISU LEFT white.eps"/>
          <p:cNvPicPr>
            <a:picLocks noChangeAspect="1"/>
          </p:cNvPicPr>
          <p:nvPr/>
        </p:nvPicPr>
        <p:blipFill>
          <a:blip r:embed="rId2"/>
          <a:srcRect b="38235"/>
          <a:stretch>
            <a:fillRect/>
          </a:stretch>
        </p:blipFill>
        <p:spPr bwMode="auto">
          <a:xfrm>
            <a:off x="533400" y="830266"/>
            <a:ext cx="472440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1295400"/>
            <a:ext cx="3657600" cy="457200"/>
          </a:xfrm>
        </p:spPr>
        <p:txBody>
          <a:bodyPr/>
          <a:lstStyle>
            <a:lvl1pPr marL="0" indent="0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 dirty="0"/>
              <a:t>Unit Name Goes Here</a:t>
            </a:r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57A101D3-5B5B-404C-86B5-A9ECFA3F90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i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545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5C05BE-91EC-424B-BDDF-A5BBF43236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i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957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200025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5848350" cy="502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44171A-D710-419F-A38C-658EB98E45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i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04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D595D2CA-BDBE-484B-9033-8BE5619AFB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2112"/>
            <a:ext cx="9144000" cy="1828800"/>
          </a:xfrm>
          <a:prstGeom prst="rect">
            <a:avLst/>
          </a:prstGeom>
          <a:solidFill>
            <a:srgbClr val="C8102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latin typeface="Times New Roman" panose="02020603050405020304" pitchFamily="18" charset="0"/>
            </a:endParaRPr>
          </a:p>
        </p:txBody>
      </p:sp>
      <p:pic>
        <p:nvPicPr>
          <p:cNvPr id="8" name="Picture 11" descr="ISU LEFT white.eps">
            <a:extLst>
              <a:ext uri="{FF2B5EF4-FFF2-40B4-BE49-F238E27FC236}">
                <a16:creationId xmlns:a16="http://schemas.microsoft.com/office/drawing/2014/main" id="{4B532BEB-41EF-4EB8-8693-7A8BC0B33E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b="38235"/>
          <a:stretch>
            <a:fillRect/>
          </a:stretch>
        </p:blipFill>
        <p:spPr bwMode="auto">
          <a:xfrm>
            <a:off x="533400" y="830266"/>
            <a:ext cx="472440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F3CDCF0-EFBF-4E24-8FB2-1CB8CF7556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8313" y="1295400"/>
            <a:ext cx="3657600" cy="457200"/>
          </a:xfrm>
        </p:spPr>
        <p:txBody>
          <a:bodyPr/>
          <a:lstStyle>
            <a:lvl1pPr marL="0" indent="0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05BB11F5-896B-48C5-AED9-F716B9D6C82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8077200" cy="1066800"/>
          </a:xfrm>
        </p:spPr>
        <p:txBody>
          <a:bodyPr anchor="b"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en-US" sz="3500" dirty="0">
                <a:solidFill>
                  <a:srgbClr val="F1BE48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2E06F9C3-FF8D-42E5-977C-6E4EF89A65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3581400"/>
            <a:ext cx="8077200" cy="1752600"/>
          </a:xfrm>
        </p:spPr>
        <p:txBody>
          <a:bodyPr>
            <a:normAutofit/>
          </a:bodyPr>
          <a:lstStyle>
            <a:lvl1pPr marL="0" indent="0" algn="ctr" rtl="0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CE1126"/>
              </a:buClr>
              <a:buSzPct val="80000"/>
              <a:buFont typeface="Times" charset="0"/>
              <a:buNone/>
              <a:defRPr lang="en-US" sz="2000" dirty="0">
                <a:solidFill>
                  <a:srgbClr val="6E6259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545218-86AE-4761-8131-9700EDBBF77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67C86C-06CD-4381-A67C-9CA8585CB0C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54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93249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7719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8252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974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612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6428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141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8102E"/>
              </a:buClr>
              <a:defRPr/>
            </a:lvl1pPr>
            <a:lvl2pPr>
              <a:buClr>
                <a:srgbClr val="C8102E"/>
              </a:buClr>
              <a:defRPr/>
            </a:lvl2pPr>
            <a:lvl3pPr>
              <a:buClr>
                <a:srgbClr val="C8102E"/>
              </a:buClr>
              <a:defRPr/>
            </a:lvl3pPr>
            <a:lvl4pPr>
              <a:buClr>
                <a:srgbClr val="C8102E"/>
              </a:buClr>
              <a:defRPr/>
            </a:lvl4pPr>
            <a:lvl5pPr>
              <a:buClr>
                <a:srgbClr val="C8102E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207A367F-5FFC-40A7-85E6-9534936111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i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6400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1403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9787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24197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8F37D-2747-4A8F-80E3-A9CA17188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223867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CCA8D-380E-43C6-A0FC-1A7D4F862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775196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828800"/>
          </a:xfrm>
          <a:prstGeom prst="rect">
            <a:avLst/>
          </a:prstGeom>
          <a:solidFill>
            <a:srgbClr val="C8102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6629400" cy="1066800"/>
          </a:xfrm>
        </p:spPr>
        <p:txBody>
          <a:bodyPr anchor="b"/>
          <a:lstStyle>
            <a:lvl1pPr>
              <a:defRPr>
                <a:solidFill>
                  <a:srgbClr val="F1BE4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581400"/>
            <a:ext cx="6248400" cy="1752600"/>
          </a:xfrm>
        </p:spPr>
        <p:txBody>
          <a:bodyPr/>
          <a:lstStyle>
            <a:lvl1pPr marL="0" indent="0">
              <a:buFont typeface="Times" charset="0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12729" y="34893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11" descr="ISU LEFT white.eps"/>
          <p:cNvPicPr>
            <a:picLocks noChangeAspect="1"/>
          </p:cNvPicPr>
          <p:nvPr/>
        </p:nvPicPr>
        <p:blipFill>
          <a:blip r:embed="rId2"/>
          <a:srcRect b="38235"/>
          <a:stretch>
            <a:fillRect/>
          </a:stretch>
        </p:blipFill>
        <p:spPr bwMode="auto">
          <a:xfrm>
            <a:off x="533400" y="830266"/>
            <a:ext cx="472440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1295400"/>
            <a:ext cx="3657600" cy="457200"/>
          </a:xfrm>
        </p:spPr>
        <p:txBody>
          <a:bodyPr/>
          <a:lstStyle>
            <a:lvl1pPr marL="0" indent="0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 dirty="0"/>
              <a:t>Unit Name Goes Here</a:t>
            </a:r>
          </a:p>
        </p:txBody>
      </p:sp>
    </p:spTree>
    <p:extLst>
      <p:ext uri="{BB962C8B-B14F-4D97-AF65-F5344CB8AC3E}">
        <p14:creationId xmlns:p14="http://schemas.microsoft.com/office/powerpoint/2010/main" val="16604462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8102E"/>
              </a:buClr>
              <a:defRPr/>
            </a:lvl1pPr>
            <a:lvl2pPr>
              <a:buClr>
                <a:srgbClr val="C8102E"/>
              </a:buClr>
              <a:defRPr/>
            </a:lvl2pPr>
            <a:lvl3pPr>
              <a:buClr>
                <a:srgbClr val="C8102E"/>
              </a:buClr>
              <a:defRPr/>
            </a:lvl3pPr>
            <a:lvl4pPr>
              <a:buClr>
                <a:srgbClr val="C8102E"/>
              </a:buClr>
              <a:defRPr/>
            </a:lvl4pPr>
            <a:lvl5pPr>
              <a:buClr>
                <a:srgbClr val="C8102E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0670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1187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668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</p:spTree>
    <p:extLst>
      <p:ext uri="{BB962C8B-B14F-4D97-AF65-F5344CB8AC3E}">
        <p14:creationId xmlns:p14="http://schemas.microsoft.com/office/powerpoint/2010/main" val="18976956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57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F4CED1CD-8D01-4D64-B11E-59191BBD4B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i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1922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8846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3925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8829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8713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3463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200025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5848350" cy="502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5021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498BFE-4855-4F69-A446-AFF3AA1742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39000" y="6270658"/>
            <a:ext cx="1676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06FE7A-4C52-40E1-AB24-7B2926C0D9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781800" y="5730883"/>
            <a:ext cx="2133600" cy="365125"/>
          </a:xfrm>
        </p:spPr>
        <p:txBody>
          <a:bodyPr/>
          <a:lstStyle/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7FB3AB6-2969-4346-A362-D9A733B1E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04417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828800"/>
          </a:xfrm>
          <a:prstGeom prst="rect">
            <a:avLst/>
          </a:prstGeom>
          <a:solidFill>
            <a:srgbClr val="C8102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6629400" cy="1066800"/>
          </a:xfrm>
        </p:spPr>
        <p:txBody>
          <a:bodyPr anchor="b"/>
          <a:lstStyle>
            <a:lvl1pPr>
              <a:defRPr>
                <a:solidFill>
                  <a:srgbClr val="F1BE4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581400"/>
            <a:ext cx="6248400" cy="1752600"/>
          </a:xfrm>
        </p:spPr>
        <p:txBody>
          <a:bodyPr/>
          <a:lstStyle>
            <a:lvl1pPr marL="0" indent="0">
              <a:buFont typeface="Times" charset="0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12732" y="34893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11" descr="ISU LEFT white.eps"/>
          <p:cNvPicPr>
            <a:picLocks noChangeAspect="1"/>
          </p:cNvPicPr>
          <p:nvPr/>
        </p:nvPicPr>
        <p:blipFill>
          <a:blip r:embed="rId2"/>
          <a:srcRect b="38235"/>
          <a:stretch>
            <a:fillRect/>
          </a:stretch>
        </p:blipFill>
        <p:spPr bwMode="auto">
          <a:xfrm>
            <a:off x="533400" y="830266"/>
            <a:ext cx="472440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1295400"/>
            <a:ext cx="3657600" cy="457200"/>
          </a:xfrm>
        </p:spPr>
        <p:txBody>
          <a:bodyPr/>
          <a:lstStyle>
            <a:lvl1pPr marL="0" indent="0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 dirty="0"/>
              <a:t>Unit Name Goes Here</a:t>
            </a:r>
          </a:p>
        </p:txBody>
      </p:sp>
    </p:spTree>
    <p:extLst>
      <p:ext uri="{BB962C8B-B14F-4D97-AF65-F5344CB8AC3E}">
        <p14:creationId xmlns:p14="http://schemas.microsoft.com/office/powerpoint/2010/main" val="13023832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8102E"/>
              </a:buClr>
              <a:defRPr/>
            </a:lvl1pPr>
            <a:lvl2pPr>
              <a:buClr>
                <a:srgbClr val="C8102E"/>
              </a:buClr>
              <a:defRPr/>
            </a:lvl2pPr>
            <a:lvl3pPr>
              <a:buClr>
                <a:srgbClr val="C8102E"/>
              </a:buClr>
              <a:defRPr/>
            </a:lvl3pPr>
            <a:lvl4pPr>
              <a:buClr>
                <a:srgbClr val="C8102E"/>
              </a:buClr>
              <a:defRPr/>
            </a:lvl4pPr>
            <a:lvl5pPr>
              <a:buClr>
                <a:srgbClr val="C8102E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7733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8" indent="0">
              <a:buNone/>
              <a:defRPr sz="1800"/>
            </a:lvl2pPr>
            <a:lvl3pPr marL="914354" indent="0">
              <a:buNone/>
              <a:defRPr sz="1600"/>
            </a:lvl3pPr>
            <a:lvl4pPr marL="1371532" indent="0">
              <a:buNone/>
              <a:defRPr sz="1400"/>
            </a:lvl4pPr>
            <a:lvl5pPr marL="1828709" indent="0">
              <a:buNone/>
              <a:defRPr sz="1400"/>
            </a:lvl5pPr>
            <a:lvl6pPr marL="2285886" indent="0">
              <a:buNone/>
              <a:defRPr sz="1400"/>
            </a:lvl6pPr>
            <a:lvl7pPr marL="2743062" indent="0">
              <a:buNone/>
              <a:defRPr sz="1400"/>
            </a:lvl7pPr>
            <a:lvl8pPr marL="3200240" indent="0">
              <a:buNone/>
              <a:defRPr sz="1400"/>
            </a:lvl8pPr>
            <a:lvl9pPr marL="365741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02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668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C86AF06F-4C34-475D-B977-DD9D31BB78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i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080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668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4406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57150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1050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9209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1782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8823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0781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752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200025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5848350" cy="502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6879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498BFE-4855-4F69-A446-AFF3AA1742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06FE7A-4C52-40E1-AB24-7B2926C0D9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7FB3AB6-2969-4346-A362-D9A733B1E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2044809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D595D2CA-BDBE-484B-9033-8BE5619AFB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2112"/>
            <a:ext cx="9144000" cy="1828800"/>
          </a:xfrm>
          <a:prstGeom prst="rect">
            <a:avLst/>
          </a:prstGeom>
          <a:solidFill>
            <a:srgbClr val="C8102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latin typeface="Times New Roman" panose="02020603050405020304" pitchFamily="18" charset="0"/>
            </a:endParaRPr>
          </a:p>
        </p:txBody>
      </p:sp>
      <p:pic>
        <p:nvPicPr>
          <p:cNvPr id="8" name="Picture 11" descr="ISU LEFT white.eps">
            <a:extLst>
              <a:ext uri="{FF2B5EF4-FFF2-40B4-BE49-F238E27FC236}">
                <a16:creationId xmlns:a16="http://schemas.microsoft.com/office/drawing/2014/main" id="{4B532BEB-41EF-4EB8-8693-7A8BC0B33E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b="38235"/>
          <a:stretch>
            <a:fillRect/>
          </a:stretch>
        </p:blipFill>
        <p:spPr bwMode="auto">
          <a:xfrm>
            <a:off x="533400" y="830266"/>
            <a:ext cx="472440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F3CDCF0-EFBF-4E24-8FB2-1CB8CF7556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8313" y="1295400"/>
            <a:ext cx="3657600" cy="457200"/>
          </a:xfrm>
        </p:spPr>
        <p:txBody>
          <a:bodyPr/>
          <a:lstStyle>
            <a:lvl1pPr marL="0" indent="0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05BB11F5-896B-48C5-AED9-F716B9D6C82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8077200" cy="1066800"/>
          </a:xfrm>
        </p:spPr>
        <p:txBody>
          <a:bodyPr anchor="b"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en-US" sz="3500" dirty="0">
                <a:solidFill>
                  <a:srgbClr val="F1BE48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2E06F9C3-FF8D-42E5-977C-6E4EF89A65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3581400"/>
            <a:ext cx="8077200" cy="1752600"/>
          </a:xfrm>
        </p:spPr>
        <p:txBody>
          <a:bodyPr>
            <a:normAutofit/>
          </a:bodyPr>
          <a:lstStyle>
            <a:lvl1pPr marL="0" indent="0" algn="ctr" rtl="0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CE1126"/>
              </a:buClr>
              <a:buSzPct val="80000"/>
              <a:buFont typeface="Times" charset="0"/>
              <a:buNone/>
              <a:defRPr lang="en-US" sz="2000" dirty="0">
                <a:solidFill>
                  <a:srgbClr val="6E6259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545218-86AE-4761-8131-9700EDBBF77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67C86C-06CD-4381-A67C-9CA8585CB0C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1DA9A3-348C-4877-96CB-DF5CB5EB1E6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B7A2384-8C5D-49F6-8259-B9A64ECD48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867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57150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6B3B233D-9F78-482E-BBE8-8749A5153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i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24877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77075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300499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142372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27210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77451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08709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30162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19235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A2384-8C5D-49F6-8259-B9A64ECD48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42947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A2384-8C5D-49F6-8259-B9A64ECD48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553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AAD6C0C3-4332-4DDE-B5E3-C032167C4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i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81078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8F37D-2747-4A8F-80E3-A9CA17188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5F0F8-316E-4812-960B-DC541F9A2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86812F-05BA-4576-BE8F-45E4EBFB0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CEB855-9BB9-47E9-B163-875B69A14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A2384-8C5D-49F6-8259-B9A64ECD48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45726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CCA8D-380E-43C6-A0FC-1A7D4F862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3D31C-36C1-45E5-94F6-62F75B937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570DA5-6840-4A23-B068-10AEDA2F5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10C918-D125-4B89-A9BF-4EF7591C1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A2384-8C5D-49F6-8259-B9A64ECD48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584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28227C8D-E78D-4060-994B-163F10BA25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i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918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14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79183B6-188D-4063-97F0-A41039E0D7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i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71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C8102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0668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12728" y="34893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ISU LEFT white.eps"/>
          <p:cNvPicPr>
            <a:picLocks noChangeAspect="1"/>
          </p:cNvPicPr>
          <p:nvPr/>
        </p:nvPicPr>
        <p:blipFill>
          <a:blip r:embed="rId13"/>
          <a:srcRect b="38235"/>
          <a:stretch>
            <a:fillRect/>
          </a:stretch>
        </p:blipFill>
        <p:spPr bwMode="auto">
          <a:xfrm>
            <a:off x="533400" y="6365933"/>
            <a:ext cx="3200400" cy="26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i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5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8102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+mn-ea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5B7A2384-8C5D-49F6-8259-B9A64ECD48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18347D26-84EB-44A8-A0B1-CC6FA5220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08111"/>
            <a:ext cx="9144000" cy="762000"/>
          </a:xfrm>
          <a:prstGeom prst="rect">
            <a:avLst/>
          </a:prstGeom>
          <a:solidFill>
            <a:srgbClr val="C8102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latin typeface="Times New Roman" panose="02020603050405020304" pitchFamily="18" charset="0"/>
            </a:endParaRPr>
          </a:p>
        </p:txBody>
      </p:sp>
      <p:pic>
        <p:nvPicPr>
          <p:cNvPr id="8" name="Picture 11" descr="ISU LEFT white.eps">
            <a:extLst>
              <a:ext uri="{FF2B5EF4-FFF2-40B4-BE49-F238E27FC236}">
                <a16:creationId xmlns:a16="http://schemas.microsoft.com/office/drawing/2014/main" id="{57549203-F115-40D4-B90D-A3B75684E522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 b="38235"/>
          <a:stretch>
            <a:fillRect/>
          </a:stretch>
        </p:blipFill>
        <p:spPr bwMode="auto">
          <a:xfrm>
            <a:off x="533400" y="6359877"/>
            <a:ext cx="3200400" cy="26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3"/>
          <p:cNvSpPr txBox="1">
            <a:spLocks/>
          </p:cNvSpPr>
          <p:nvPr/>
        </p:nvSpPr>
        <p:spPr>
          <a:xfrm>
            <a:off x="6580682" y="5899846"/>
            <a:ext cx="2133600" cy="2889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79A9A4E-4C82-4D44-9372-C31BB3818094}" type="slidenum">
              <a:rPr lang="en-US" sz="12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‹#›</a:t>
            </a:fld>
            <a:endParaRPr lang="en-US" sz="18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F4F22F74-DC61-463D-81E3-435942D44689}"/>
              </a:ext>
            </a:extLst>
          </p:cNvPr>
          <p:cNvSpPr txBox="1">
            <a:spLocks/>
          </p:cNvSpPr>
          <p:nvPr userDrawn="1"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ECpE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04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6" r:id="rId12"/>
    <p:sldLayoutId id="2147483687" r:id="rId13"/>
  </p:sldLayoutIdLst>
  <p:hf hdr="0" ftr="0" dt="0"/>
  <p:txStyles>
    <p:titleStyle>
      <a:lvl1pPr algn="ctr" defTabSz="914377" rtl="0" eaLnBrk="1" latinLnBrk="0" hangingPunct="1">
        <a:spcBef>
          <a:spcPct val="0"/>
        </a:spcBef>
        <a:buNone/>
        <a:defRPr lang="en-US" sz="3500" kern="1200" dirty="0">
          <a:solidFill>
            <a:srgbClr val="C8102E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891" indent="-342891" algn="l" defTabSz="914377" rtl="0" eaLnBrk="1" fontAlgn="base" latinLnBrk="0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lang="en-US" sz="2600" kern="1200" dirty="0">
          <a:solidFill>
            <a:srgbClr val="6E6259"/>
          </a:solidFill>
          <a:latin typeface="Times New Roman" panose="02020603050405020304" pitchFamily="18" charset="0"/>
          <a:ea typeface="+mn-ea"/>
          <a:cs typeface="+mn-cs"/>
        </a:defRPr>
      </a:lvl1pPr>
      <a:lvl2pPr marL="742932" indent="-285744" algn="l" defTabSz="914377" rtl="0" eaLnBrk="1" fontAlgn="base" latinLnBrk="0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lang="en-US" sz="2600" kern="1200" dirty="0">
          <a:solidFill>
            <a:srgbClr val="6E6259"/>
          </a:solidFill>
          <a:latin typeface="Times New Roman" panose="02020603050405020304" pitchFamily="18" charset="0"/>
          <a:ea typeface="+mn-ea"/>
          <a:cs typeface="+mn-cs"/>
        </a:defRPr>
      </a:lvl2pPr>
      <a:lvl3pPr marL="1142971" indent="-228594" algn="l" defTabSz="914377" rtl="0" eaLnBrk="1" fontAlgn="base" latinLnBrk="0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lang="en-US" sz="2600" kern="1200" dirty="0">
          <a:solidFill>
            <a:srgbClr val="6E6259"/>
          </a:solidFill>
          <a:latin typeface="Times New Roman" panose="02020603050405020304" pitchFamily="18" charset="0"/>
          <a:ea typeface="+mn-ea"/>
          <a:cs typeface="+mn-cs"/>
        </a:defRPr>
      </a:lvl3pPr>
      <a:lvl4pPr marL="1600160" indent="-228594" algn="l" defTabSz="914377" rtl="0" eaLnBrk="1" fontAlgn="base" latinLnBrk="0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lang="en-US" sz="2600" kern="1200" dirty="0">
          <a:solidFill>
            <a:srgbClr val="6E6259"/>
          </a:solidFill>
          <a:latin typeface="Times New Roman" panose="02020603050405020304" pitchFamily="18" charset="0"/>
          <a:ea typeface="+mn-ea"/>
          <a:cs typeface="+mn-cs"/>
        </a:defRPr>
      </a:lvl4pPr>
      <a:lvl5pPr marL="2057349" indent="-228594" algn="l" defTabSz="914377" rtl="0" eaLnBrk="1" fontAlgn="base" latinLnBrk="0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lang="en-US" sz="2600" kern="1200" dirty="0">
          <a:solidFill>
            <a:srgbClr val="6E6259"/>
          </a:solidFill>
          <a:latin typeface="Times New Roman" panose="02020603050405020304" pitchFamily="18" charset="0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C8102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0668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12729" y="34893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ISU LEFT white.eps"/>
          <p:cNvPicPr>
            <a:picLocks noChangeAspect="1"/>
          </p:cNvPicPr>
          <p:nvPr/>
        </p:nvPicPr>
        <p:blipFill>
          <a:blip r:embed="rId14"/>
          <a:srcRect b="38235"/>
          <a:stretch>
            <a:fillRect/>
          </a:stretch>
        </p:blipFill>
        <p:spPr bwMode="auto">
          <a:xfrm>
            <a:off x="533400" y="6365935"/>
            <a:ext cx="3200400" cy="26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F1ECC371-4845-4E90-A587-71C15542E7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i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01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8102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+mn-ea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C8102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0668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12732" y="34893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CA39A"/>
                </a:solidFill>
              </a:defRPr>
            </a:lvl1pPr>
          </a:lstStyle>
          <a:p>
            <a:fld id="{7CECD839-9EAD-418B-9826-1243089AB703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ISU LEFT white.eps"/>
          <p:cNvPicPr>
            <a:picLocks noChangeAspect="1"/>
          </p:cNvPicPr>
          <p:nvPr/>
        </p:nvPicPr>
        <p:blipFill>
          <a:blip r:embed="rId14"/>
          <a:srcRect b="38235"/>
          <a:stretch>
            <a:fillRect/>
          </a:stretch>
        </p:blipFill>
        <p:spPr bwMode="auto">
          <a:xfrm>
            <a:off x="533400" y="6365941"/>
            <a:ext cx="3200400" cy="26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715000" y="631511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i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9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8102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5pPr>
      <a:lvl6pPr marL="457178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6pPr>
      <a:lvl7pPr marL="914354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7pPr>
      <a:lvl8pPr marL="1371532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8pPr>
      <a:lvl9pPr marL="1828709" algn="l" rtl="0" eaLnBrk="1" fontAlgn="base" hangingPunct="1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9pPr>
    </p:titleStyle>
    <p:bodyStyle>
      <a:lvl1pPr marL="342882" indent="-342882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+mn-ea"/>
          <a:cs typeface="+mn-cs"/>
        </a:defRPr>
      </a:lvl1pPr>
      <a:lvl2pPr marL="742913" indent="-285737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2pPr>
      <a:lvl3pPr marL="1142942" indent="-228589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3pPr>
      <a:lvl4pPr marL="1600120" indent="-228589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4pPr>
      <a:lvl5pPr marL="2057298" indent="-228589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5pPr>
      <a:lvl6pPr marL="2514474" indent="-228589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6pPr>
      <a:lvl7pPr marL="2971652" indent="-228589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7pPr>
      <a:lvl8pPr marL="3428829" indent="-228589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8pPr>
      <a:lvl9pPr marL="3886006" indent="-228589" algn="l" rtl="0" eaLnBrk="1" fontAlgn="base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4571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5B7A2384-8C5D-49F6-8259-B9A64ECD48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18347D26-84EB-44A8-A0B1-CC6FA5220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08111"/>
            <a:ext cx="9144000" cy="762000"/>
          </a:xfrm>
          <a:prstGeom prst="rect">
            <a:avLst/>
          </a:prstGeom>
          <a:solidFill>
            <a:srgbClr val="C8102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latin typeface="Times New Roman" panose="02020603050405020304" pitchFamily="18" charset="0"/>
            </a:endParaRPr>
          </a:p>
        </p:txBody>
      </p:sp>
      <p:pic>
        <p:nvPicPr>
          <p:cNvPr id="8" name="Picture 11" descr="ISU LEFT white.eps">
            <a:extLst>
              <a:ext uri="{FF2B5EF4-FFF2-40B4-BE49-F238E27FC236}">
                <a16:creationId xmlns:a16="http://schemas.microsoft.com/office/drawing/2014/main" id="{57549203-F115-40D4-B90D-A3B75684E522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 b="38235"/>
          <a:stretch>
            <a:fillRect/>
          </a:stretch>
        </p:blipFill>
        <p:spPr bwMode="auto">
          <a:xfrm>
            <a:off x="533400" y="6359885"/>
            <a:ext cx="3200400" cy="26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F598C0BE-DBD3-42CE-9226-4C3F4FACC6CF}"/>
              </a:ext>
            </a:extLst>
          </p:cNvPr>
          <p:cNvSpPr txBox="1">
            <a:spLocks/>
          </p:cNvSpPr>
          <p:nvPr/>
        </p:nvSpPr>
        <p:spPr>
          <a:xfrm>
            <a:off x="5715000" y="631511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 err="1"/>
              <a:t>ECpE</a:t>
            </a:r>
            <a:r>
              <a:rPr lang="en-US" altLang="zh-CN" sz="1600" dirty="0"/>
              <a:t> Department</a:t>
            </a:r>
            <a:endParaRPr lang="en-US" sz="1600" dirty="0"/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6580682" y="5899854"/>
            <a:ext cx="2133600" cy="2889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79A9A4E-4C82-4D44-9372-C31BB3818094}" type="slidenum">
              <a:rPr lang="en-US" sz="12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‹#›</a:t>
            </a:fld>
            <a:endParaRPr lang="en-US" sz="18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487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</p:sldLayoutIdLst>
  <p:hf hdr="0" ftr="0" dt="0"/>
  <p:txStyles>
    <p:titleStyle>
      <a:lvl1pPr algn="ctr" defTabSz="914354" rtl="0" eaLnBrk="1" latinLnBrk="0" hangingPunct="1">
        <a:spcBef>
          <a:spcPct val="0"/>
        </a:spcBef>
        <a:buNone/>
        <a:defRPr lang="en-US" sz="3500" kern="1200" dirty="0">
          <a:solidFill>
            <a:srgbClr val="C8102E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882" indent="-342882" algn="l" defTabSz="914354" rtl="0" eaLnBrk="1" fontAlgn="base" latinLnBrk="0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lang="en-US" sz="2600" kern="1200" dirty="0">
          <a:solidFill>
            <a:srgbClr val="6E6259"/>
          </a:solidFill>
          <a:latin typeface="Times New Roman" panose="02020603050405020304" pitchFamily="18" charset="0"/>
          <a:ea typeface="+mn-ea"/>
          <a:cs typeface="+mn-cs"/>
        </a:defRPr>
      </a:lvl1pPr>
      <a:lvl2pPr marL="742913" indent="-285737" algn="l" defTabSz="914354" rtl="0" eaLnBrk="1" fontAlgn="base" latinLnBrk="0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lang="en-US" sz="2600" kern="1200" dirty="0">
          <a:solidFill>
            <a:srgbClr val="6E6259"/>
          </a:solidFill>
          <a:latin typeface="Times New Roman" panose="02020603050405020304" pitchFamily="18" charset="0"/>
          <a:ea typeface="+mn-ea"/>
          <a:cs typeface="+mn-cs"/>
        </a:defRPr>
      </a:lvl2pPr>
      <a:lvl3pPr marL="1142942" indent="-228589" algn="l" defTabSz="914354" rtl="0" eaLnBrk="1" fontAlgn="base" latinLnBrk="0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lang="en-US" sz="2600" kern="1200" dirty="0">
          <a:solidFill>
            <a:srgbClr val="6E6259"/>
          </a:solidFill>
          <a:latin typeface="Times New Roman" panose="02020603050405020304" pitchFamily="18" charset="0"/>
          <a:ea typeface="+mn-ea"/>
          <a:cs typeface="+mn-cs"/>
        </a:defRPr>
      </a:lvl3pPr>
      <a:lvl4pPr marL="1600120" indent="-228589" algn="l" defTabSz="914354" rtl="0" eaLnBrk="1" fontAlgn="base" latinLnBrk="0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lang="en-US" sz="2600" kern="1200" dirty="0">
          <a:solidFill>
            <a:srgbClr val="6E6259"/>
          </a:solidFill>
          <a:latin typeface="Times New Roman" panose="02020603050405020304" pitchFamily="18" charset="0"/>
          <a:ea typeface="+mn-ea"/>
          <a:cs typeface="+mn-cs"/>
        </a:defRPr>
      </a:lvl4pPr>
      <a:lvl5pPr marL="2057298" indent="-228589" algn="l" defTabSz="914354" rtl="0" eaLnBrk="1" fontAlgn="base" latinLnBrk="0" hangingPunct="1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lang="en-US" sz="2600" kern="1200" dirty="0">
          <a:solidFill>
            <a:srgbClr val="6E6259"/>
          </a:solidFill>
          <a:latin typeface="Times New Roman" panose="02020603050405020304" pitchFamily="18" charset="0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1.png"/><Relationship Id="rId4" Type="http://schemas.openxmlformats.org/officeDocument/2006/relationships/image" Target="../media/image9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7" Type="http://schemas.openxmlformats.org/officeDocument/2006/relationships/image" Target="../media/image13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0.png"/><Relationship Id="rId5" Type="http://schemas.openxmlformats.org/officeDocument/2006/relationships/image" Target="../media/image110.png"/><Relationship Id="rId4" Type="http://schemas.openxmlformats.org/officeDocument/2006/relationships/image" Target="../media/image10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7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0.png"/><Relationship Id="rId7" Type="http://schemas.openxmlformats.org/officeDocument/2006/relationships/image" Target="../media/image220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1.png"/><Relationship Id="rId5" Type="http://schemas.openxmlformats.org/officeDocument/2006/relationships/image" Target="../media/image200.png"/><Relationship Id="rId4" Type="http://schemas.openxmlformats.org/officeDocument/2006/relationships/image" Target="../media/image19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33.png"/><Relationship Id="rId7" Type="http://schemas.openxmlformats.org/officeDocument/2006/relationships/image" Target="../media/image26.png"/><Relationship Id="rId12" Type="http://schemas.openxmlformats.org/officeDocument/2006/relationships/image" Target="../media/image36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35.png"/><Relationship Id="rId10" Type="http://schemas.openxmlformats.org/officeDocument/2006/relationships/image" Target="../media/image29.png"/><Relationship Id="rId4" Type="http://schemas.openxmlformats.org/officeDocument/2006/relationships/image" Target="../media/image34.png"/><Relationship Id="rId9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7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46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45.png"/><Relationship Id="rId5" Type="http://schemas.openxmlformats.org/officeDocument/2006/relationships/image" Target="../media/image40.png"/><Relationship Id="rId15" Type="http://schemas.openxmlformats.org/officeDocument/2006/relationships/image" Target="../media/image36.png"/><Relationship Id="rId10" Type="http://schemas.openxmlformats.org/officeDocument/2006/relationships/image" Target="../media/image44.png"/><Relationship Id="rId4" Type="http://schemas.openxmlformats.org/officeDocument/2006/relationships/image" Target="../media/image39.png"/><Relationship Id="rId9" Type="http://schemas.openxmlformats.org/officeDocument/2006/relationships/image" Target="../media/image25.png"/><Relationship Id="rId14" Type="http://schemas.openxmlformats.org/officeDocument/2006/relationships/image" Target="../media/image48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7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46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45.png"/><Relationship Id="rId5" Type="http://schemas.openxmlformats.org/officeDocument/2006/relationships/image" Target="../media/image40.png"/><Relationship Id="rId15" Type="http://schemas.openxmlformats.org/officeDocument/2006/relationships/image" Target="../media/image36.png"/><Relationship Id="rId10" Type="http://schemas.openxmlformats.org/officeDocument/2006/relationships/image" Target="../media/image44.png"/><Relationship Id="rId4" Type="http://schemas.openxmlformats.org/officeDocument/2006/relationships/image" Target="../media/image39.png"/><Relationship Id="rId9" Type="http://schemas.openxmlformats.org/officeDocument/2006/relationships/image" Target="../media/image25.png"/><Relationship Id="rId14" Type="http://schemas.openxmlformats.org/officeDocument/2006/relationships/image" Target="../media/image48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51.png"/><Relationship Id="rId5" Type="http://schemas.openxmlformats.org/officeDocument/2006/relationships/image" Target="../media/image46.png"/><Relationship Id="rId10" Type="http://schemas.openxmlformats.org/officeDocument/2006/relationships/image" Target="../media/image500.png"/><Relationship Id="rId4" Type="http://schemas.openxmlformats.org/officeDocument/2006/relationships/image" Target="../media/image45.png"/><Relationship Id="rId9" Type="http://schemas.openxmlformats.org/officeDocument/2006/relationships/image" Target="../media/image49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10" Type="http://schemas.openxmlformats.org/officeDocument/2006/relationships/image" Target="../media/image53.png"/><Relationship Id="rId4" Type="http://schemas.openxmlformats.org/officeDocument/2006/relationships/image" Target="../media/image45.png"/><Relationship Id="rId9" Type="http://schemas.openxmlformats.org/officeDocument/2006/relationships/image" Target="../media/image52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56.png"/><Relationship Id="rId5" Type="http://schemas.openxmlformats.org/officeDocument/2006/relationships/image" Target="../media/image46.png"/><Relationship Id="rId10" Type="http://schemas.openxmlformats.org/officeDocument/2006/relationships/image" Target="../media/image55.png"/><Relationship Id="rId4" Type="http://schemas.openxmlformats.org/officeDocument/2006/relationships/image" Target="../media/image45.png"/><Relationship Id="rId9" Type="http://schemas.openxmlformats.org/officeDocument/2006/relationships/image" Target="../media/image5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6987" y="2206572"/>
            <a:ext cx="7840851" cy="1606656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EE 303 Energy Systems and Power Electronics</a:t>
            </a:r>
            <a:br>
              <a:rPr lang="en-US" sz="3200" dirty="0"/>
            </a:br>
            <a:br>
              <a:rPr lang="en-US" sz="3200"/>
            </a:br>
            <a:r>
              <a:rPr lang="en-US" sz="3200"/>
              <a:t>Per </a:t>
            </a:r>
            <a:r>
              <a:rPr lang="en-US" sz="3200" dirty="0"/>
              <a:t>Unit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3" y="4267200"/>
            <a:ext cx="8458200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GRA: Prashant Tiwari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Advisor: Dr. </a:t>
            </a:r>
            <a:r>
              <a:rPr lang="en-US" dirty="0" err="1">
                <a:solidFill>
                  <a:schemeClr val="tx1"/>
                </a:solidFill>
              </a:rPr>
              <a:t>Zhaoyu</a:t>
            </a:r>
            <a:r>
              <a:rPr lang="en-US" dirty="0">
                <a:solidFill>
                  <a:schemeClr val="tx1"/>
                </a:solidFill>
              </a:rPr>
              <a:t> Wang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1113 </a:t>
            </a:r>
            <a:r>
              <a:rPr lang="en-US" dirty="0" err="1">
                <a:solidFill>
                  <a:schemeClr val="tx1"/>
                </a:solidFill>
              </a:rPr>
              <a:t>Coover</a:t>
            </a:r>
            <a:r>
              <a:rPr lang="en-US" dirty="0">
                <a:solidFill>
                  <a:schemeClr val="tx1"/>
                </a:solidFill>
              </a:rPr>
              <a:t> Hall, Ames, IA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wzy@iastate.edu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</p:spTree>
    <p:extLst>
      <p:ext uri="{BB962C8B-B14F-4D97-AF65-F5344CB8AC3E}">
        <p14:creationId xmlns:p14="http://schemas.microsoft.com/office/powerpoint/2010/main" val="178075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191C-D501-4F81-8E4B-9D44B8ED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083658" cy="707756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0A510D-11C3-4509-A972-43A23A874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10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14C8A68-AC23-4AC9-8A19-8108B2C013A0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F0A1B22-4406-4B36-8CE5-C1DBE70B6783}"/>
                  </a:ext>
                </a:extLst>
              </p:cNvPr>
              <p:cNvSpPr txBox="1"/>
              <p:nvPr/>
            </p:nvSpPr>
            <p:spPr>
              <a:xfrm>
                <a:off x="457200" y="983228"/>
                <a:ext cx="8330339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Q.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Solve for the current, load voltage &amp; load power in the following circuit using P.U. analysis with 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=100</m:t>
                    </m:r>
                    <m:r>
                      <m:rPr>
                        <m:sty m:val="p"/>
                      </m:rPr>
                      <a:rPr lang="en-US" sz="1800" b="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MV</m:t>
                    </m:r>
                    <m:r>
                      <m:rPr>
                        <m:sty m:val="p"/>
                      </m:rP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A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base voltage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 b="0" i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B</m:t>
                        </m:r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=8</m:t>
                    </m:r>
                    <m:r>
                      <m:rPr>
                        <m:sty m:val="p"/>
                      </m:rPr>
                      <a:rPr lang="en-US" sz="1800" b="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kV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=80</m:t>
                    </m:r>
                    <m:r>
                      <m:rPr>
                        <m:sty m:val="p"/>
                      </m:rPr>
                      <a:rPr lang="en-US" sz="1800" b="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kV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𝑎𝑛𝑑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sz="1800" b="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=16</m:t>
                    </m:r>
                    <m:r>
                      <m:rPr>
                        <m:sty m:val="p"/>
                      </m:rPr>
                      <a:rPr lang="en-US" sz="1800" b="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kV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F0A1B22-4406-4B36-8CE5-C1DBE70B67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983228"/>
                <a:ext cx="8330339" cy="1384995"/>
              </a:xfrm>
              <a:prstGeom prst="rect">
                <a:avLst/>
              </a:prstGeom>
              <a:blipFill>
                <a:blip r:embed="rId2"/>
                <a:stretch>
                  <a:fillRect l="-585" t="-2203" r="-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020B2BDE-FB2D-4CBD-9EBD-04BD91149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3835" y="1889734"/>
            <a:ext cx="6695470" cy="153926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5919C70-54FD-455E-98A2-628654FF4857}"/>
              </a:ext>
            </a:extLst>
          </p:cNvPr>
          <p:cNvSpPr txBox="1"/>
          <p:nvPr/>
        </p:nvSpPr>
        <p:spPr>
          <a:xfrm>
            <a:off x="0" y="2336201"/>
            <a:ext cx="2229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Representation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140D73-3CF5-41D4-8F11-A18D11DBE9FB}"/>
              </a:ext>
            </a:extLst>
          </p:cNvPr>
          <p:cNvSpPr txBox="1"/>
          <p:nvPr/>
        </p:nvSpPr>
        <p:spPr>
          <a:xfrm>
            <a:off x="120315" y="4646264"/>
            <a:ext cx="1788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Actual Values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879DBF1-E775-45B2-BCC6-62FFF357E4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5471" y="3348041"/>
            <a:ext cx="7098529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598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191C-D501-4F81-8E4B-9D44B8ED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083658" cy="707756"/>
          </a:xfrm>
        </p:spPr>
        <p:txBody>
          <a:bodyPr/>
          <a:lstStyle/>
          <a:p>
            <a:r>
              <a:rPr lang="en-US" dirty="0"/>
              <a:t>Example 1: Solution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0A510D-11C3-4509-A972-43A23A874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11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14C8A68-AC23-4AC9-8A19-8108B2C013A0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EA42DE1-613F-4AB0-9EAF-6E47B20D4FEC}"/>
                  </a:ext>
                </a:extLst>
              </p:cNvPr>
              <p:cNvSpPr txBox="1"/>
              <p:nvPr/>
            </p:nvSpPr>
            <p:spPr>
              <a:xfrm>
                <a:off x="1426758" y="1032446"/>
                <a:ext cx="5808231" cy="2396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=8</m:t>
                            </m:r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kV</m:t>
                            </m:r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;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0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=80</m:t>
                            </m:r>
                            <m:r>
                              <m:rPr>
                                <m:sty m:val="p"/>
                              </m:rPr>
                              <a:rPr lang="en-US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kV</m:t>
                            </m:r>
                            <m:r>
                              <a:rPr lang="en-US" sz="20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; </m:t>
                            </m:r>
                            <m:sSub>
                              <m:sSubPr>
                                <m:ctrlPr>
                                  <a:rPr lang="en-US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0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=16</m:t>
                            </m:r>
                            <m:r>
                              <m:rPr>
                                <m:sty m:val="p"/>
                              </m:rPr>
                              <a:rPr lang="en-US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k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0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e>
                            <m:r>
                              <a:rPr lang="en-US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0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sSup>
                                  <m:sSup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000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k</m:t>
                                    </m:r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2000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20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MVA</m:t>
                                </m:r>
                              </m:den>
                            </m:f>
                            <m:r>
                              <a:rPr lang="en-US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=0.64</m:t>
                            </m:r>
                            <m:r>
                              <m:rPr>
                                <m:sty m:val="p"/>
                              </m:rPr>
                              <a:rPr lang="en-US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Ω</m:t>
                            </m:r>
                            <m:r>
                              <a:rPr lang="en-US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sz="2000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sub>
                            </m:sSub>
                          </m:e>
                          <m:e>
                            <m:r>
                              <a:rPr lang="en-US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80 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 i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k</m:t>
                                        </m:r>
                                        <m:r>
                                          <a:rPr lang="en-US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𝑉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20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𝑀𝑉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den>
                            </m:f>
                            <m:r>
                              <a:rPr lang="en-US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=64</m:t>
                            </m:r>
                            <m:r>
                              <m:rPr>
                                <m:sty m:val="p"/>
                              </m:rPr>
                              <a:rPr lang="en-US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Ω</m:t>
                            </m:r>
                            <m:r>
                              <a:rPr lang="en-US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0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  <m:e>
                            <m:r>
                              <a:rPr lang="en-US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=</m:t>
                            </m:r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16 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 i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k</m:t>
                                        </m:r>
                                        <m:r>
                                          <a:rPr lang="en-US" sz="20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𝑉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20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MV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den>
                            </m:f>
                            <m:r>
                              <a:rPr lang="en-US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=2.56</m:t>
                            </m:r>
                            <m:r>
                              <m:rPr>
                                <m:sty m:val="p"/>
                              </m:rPr>
                              <a:rPr lang="en-US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Ω</m:t>
                            </m:r>
                            <m:r>
                              <a:rPr lang="en-US" sz="20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</m:mr>
                      </m:m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EA42DE1-613F-4AB0-9EAF-6E47B20D4F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758" y="1032446"/>
                <a:ext cx="5808231" cy="2396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9FA0B633-E8B8-4410-B1C8-D5B2D2CA6310}"/>
              </a:ext>
            </a:extLst>
          </p:cNvPr>
          <p:cNvSpPr txBox="1"/>
          <p:nvPr/>
        </p:nvSpPr>
        <p:spPr>
          <a:xfrm>
            <a:off x="457200" y="3601290"/>
            <a:ext cx="6532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we can convert the actual values diagram 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p.u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diagram.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B763C12-2B89-46B1-BDE6-BB5B2FA79A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3688" y="4082158"/>
            <a:ext cx="6161930" cy="184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826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191C-D501-4F81-8E4B-9D44B8ED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083658" cy="707756"/>
          </a:xfrm>
        </p:spPr>
        <p:txBody>
          <a:bodyPr/>
          <a:lstStyle/>
          <a:p>
            <a:r>
              <a:rPr lang="en-US" dirty="0" err="1"/>
              <a:t>Contd</a:t>
            </a:r>
            <a:r>
              <a:rPr lang="en-US" dirty="0"/>
              <a:t>…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0A510D-11C3-4509-A972-43A23A874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12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14C8A68-AC23-4AC9-8A19-8108B2C013A0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C44C99D-452B-4F80-AAE1-AFB401B2A74F}"/>
                  </a:ext>
                </a:extLst>
              </p:cNvPr>
              <p:cNvSpPr txBox="1"/>
              <p:nvPr/>
            </p:nvSpPr>
            <p:spPr>
              <a:xfrm>
                <a:off x="681105" y="1308888"/>
                <a:ext cx="3795385" cy="5329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1∠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∘</m:t>
                            </m:r>
                          </m:sup>
                        </m:sSup>
                      </m:num>
                      <m:den>
                        <m:r>
                          <a:rPr lang="en-US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3.91+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2.327.</m:t>
                        </m:r>
                      </m:den>
                    </m:f>
                    <m:r>
                      <a:rPr lang="en-US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=0.22∠−</m:t>
                    </m:r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30.8</m:t>
                        </m:r>
                      </m:e>
                      <m:sup>
                        <m:r>
                          <a:rPr lang="en-US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∘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C44C99D-452B-4F80-AAE1-AFB401B2A7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105" y="1308888"/>
                <a:ext cx="3795385" cy="532966"/>
              </a:xfrm>
              <a:prstGeom prst="rect">
                <a:avLst/>
              </a:prstGeom>
              <a:blipFill>
                <a:blip r:embed="rId2"/>
                <a:stretch>
                  <a:fillRect b="-45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7C851DC-34C1-4E24-9AD2-FC0675112A05}"/>
                  </a:ext>
                </a:extLst>
              </p:cNvPr>
              <p:cNvSpPr txBox="1"/>
              <p:nvPr/>
            </p:nvSpPr>
            <p:spPr>
              <a:xfrm>
                <a:off x="543585" y="2278334"/>
                <a:ext cx="611583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=1∠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∘</m:t>
                          </m:r>
                        </m:sup>
                      </m:sSup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−0.22∠</m:t>
                      </m:r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30.8</m:t>
                          </m:r>
                        </m:e>
                        <m:sup>
                          <m:r>
                            <a:rPr lang="en-US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∘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2.327</m:t>
                      </m:r>
                      <m:r>
                        <a:rPr lang="en-US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=0.859∠−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30.8</m:t>
                          </m:r>
                        </m:e>
                        <m:sup>
                          <m:r>
                            <a:rPr 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∘</m:t>
                          </m:r>
                        </m:sup>
                      </m:sSup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7C851DC-34C1-4E24-9AD2-FC0675112A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85" y="2278334"/>
                <a:ext cx="6115834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EA961E5-6174-46D6-BE7A-D215C0E3B40B}"/>
                  </a:ext>
                </a:extLst>
              </p:cNvPr>
              <p:cNvSpPr txBox="1"/>
              <p:nvPr/>
            </p:nvSpPr>
            <p:spPr>
              <a:xfrm>
                <a:off x="543585" y="3165911"/>
                <a:ext cx="270249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Sup>
                        <m:sSub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=0.189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EA961E5-6174-46D6-BE7A-D215C0E3B4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85" y="3165911"/>
                <a:ext cx="2702491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148F813-BF5C-4BA7-9C85-7266BBE67F3F}"/>
                  </a:ext>
                </a:extLst>
              </p:cNvPr>
              <p:cNvSpPr txBox="1"/>
              <p:nvPr/>
            </p:nvSpPr>
            <p:spPr>
              <a:xfrm>
                <a:off x="401053" y="3906363"/>
                <a:ext cx="553337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bSup>
                        <m:sSub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=1∠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∘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0.22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∠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30.8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∘</m:t>
                          </m:r>
                        </m:sup>
                      </m:sSup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=0.22∠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30.8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∘</m:t>
                          </m:r>
                        </m:sup>
                      </m:sSup>
                      <m:r>
                        <m:rPr>
                          <m:nor/>
                        </m:rPr>
                        <a:rPr lang="en-US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p</m:t>
                      </m:r>
                      <m:r>
                        <m:rPr>
                          <m:nor/>
                        </m:rPr>
                        <a:rPr lang="en-US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u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148F813-BF5C-4BA7-9C85-7266BBE67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53" y="3906363"/>
                <a:ext cx="5533373" cy="369332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8509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191C-D501-4F81-8E4B-9D44B8ED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083658" cy="707756"/>
          </a:xfrm>
        </p:spPr>
        <p:txBody>
          <a:bodyPr/>
          <a:lstStyle/>
          <a:p>
            <a:r>
              <a:rPr lang="en-US" dirty="0" err="1"/>
              <a:t>Contd</a:t>
            </a:r>
            <a:r>
              <a:rPr lang="en-US" dirty="0"/>
              <a:t>…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0A510D-11C3-4509-A972-43A23A874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13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14C8A68-AC23-4AC9-8A19-8108B2C013A0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C48B7EE-3C5B-4F57-A2C4-567DBE78D2A1}"/>
                  </a:ext>
                </a:extLst>
              </p:cNvPr>
              <p:cNvSpPr txBox="1"/>
              <p:nvPr/>
            </p:nvSpPr>
            <p:spPr>
              <a:xfrm>
                <a:off x="331939" y="2182346"/>
                <a:ext cx="4966570" cy="4314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en-US" i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actual</m:t>
                          </m:r>
                          <m:r>
                            <m:rPr>
                              <m:nor/>
                            </m:rPr>
                            <a:rPr lang="en-US" i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p>
                      </m:sSubSup>
                      <m:r>
                        <a:rPr lang="en-US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=0.189∠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∘</m:t>
                          </m:r>
                        </m:sup>
                      </m:sSup>
                      <m:r>
                        <a:rPr lang="en-US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𝑀𝑉𝐴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=18.9∠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∘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𝑉𝐴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C48B7EE-3C5B-4F57-A2C4-567DBE78D2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939" y="2182346"/>
                <a:ext cx="4966570" cy="431465"/>
              </a:xfrm>
              <a:prstGeom prst="rect">
                <a:avLst/>
              </a:prstGeom>
              <a:blipFill>
                <a:blip r:embed="rId2"/>
                <a:stretch>
                  <a:fillRect b="-2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1778433-B943-4AFD-BD8B-14F066482825}"/>
                  </a:ext>
                </a:extLst>
              </p:cNvPr>
              <p:cNvSpPr txBox="1"/>
              <p:nvPr/>
            </p:nvSpPr>
            <p:spPr>
              <a:xfrm>
                <a:off x="331939" y="2988639"/>
                <a:ext cx="5279721" cy="4349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en-US" i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actual</m:t>
                          </m:r>
                          <m:r>
                            <m:rPr>
                              <m:nor/>
                            </m:rPr>
                            <a:rPr lang="en-US" i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p>
                      </m:sSubSup>
                      <m:r>
                        <a:rPr lang="en-US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=0.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22 </m:t>
                      </m:r>
                      <m:r>
                        <a:rPr lang="en-US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∠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30.8</m:t>
                          </m:r>
                        </m:e>
                        <m:sup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∘</m:t>
                          </m:r>
                        </m:sup>
                      </m:sSup>
                      <m:r>
                        <a:rPr lang="en-US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𝑀𝑉𝐴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=22∠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30.8</m:t>
                          </m:r>
                        </m:e>
                        <m:sup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∘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𝑉𝐴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1778433-B943-4AFD-BD8B-14F0664828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939" y="2988639"/>
                <a:ext cx="5279721" cy="4349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DED7FB0-F975-497F-9BCD-3DF16CCCAFBE}"/>
                  </a:ext>
                </a:extLst>
              </p:cNvPr>
              <p:cNvSpPr txBox="1"/>
              <p:nvPr/>
            </p:nvSpPr>
            <p:spPr>
              <a:xfrm>
                <a:off x="436843" y="3747846"/>
                <a:ext cx="2657086" cy="6127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100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𝑀𝑉</m:t>
                          </m:r>
                          <m:r>
                            <a:rPr lang="en-US" sz="1800" b="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sz="1800" b="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80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en-US" sz="1800" b="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den>
                      </m:f>
                      <m:r>
                        <a:rPr lang="en-US" sz="1800" b="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=1250</m:t>
                      </m:r>
                      <m:r>
                        <m:rPr>
                          <m:nor/>
                        </m:rPr>
                        <a:rPr lang="en-US" sz="180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b="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DED7FB0-F975-497F-9BCD-3DF16CCCAF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43" y="3747846"/>
                <a:ext cx="2657086" cy="6127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3A9560F-E4E6-49B5-A127-84C3E776CA82}"/>
                  </a:ext>
                </a:extLst>
              </p:cNvPr>
              <p:cNvSpPr txBox="1"/>
              <p:nvPr/>
            </p:nvSpPr>
            <p:spPr>
              <a:xfrm>
                <a:off x="331939" y="4684858"/>
                <a:ext cx="5401851" cy="4327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en-US" i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act</m:t>
                          </m:r>
                          <m:r>
                            <m:rPr>
                              <m:nor/>
                            </m:rPr>
                            <a:rPr lang="en-US" i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ual</m:t>
                          </m:r>
                          <m:r>
                            <m:rPr>
                              <m:nor/>
                            </m:rPr>
                            <a:rPr lang="en-US" i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p>
                      </m:sSub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0.22∠−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30.8</m:t>
                          </m:r>
                        </m:e>
                        <m:sup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∘</m:t>
                          </m:r>
                        </m:sup>
                      </m:sSup>
                      <m:r>
                        <a:rPr lang="en-US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×1250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=275</m:t>
                      </m:r>
                      <m:r>
                        <a:rPr lang="en-US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∠−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30.8</m:t>
                          </m:r>
                        </m:e>
                        <m:sup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∘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3A9560F-E4E6-49B5-A127-84C3E776C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939" y="4684858"/>
                <a:ext cx="5401851" cy="432747"/>
              </a:xfrm>
              <a:prstGeom prst="rect">
                <a:avLst/>
              </a:prstGeom>
              <a:blipFill>
                <a:blip r:embed="rId5"/>
                <a:stretch>
                  <a:fillRect b="-2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EAC2257-BD8F-477B-98D3-5CB5A7966E4A}"/>
                  </a:ext>
                </a:extLst>
              </p:cNvPr>
              <p:cNvSpPr txBox="1"/>
              <p:nvPr/>
            </p:nvSpPr>
            <p:spPr>
              <a:xfrm>
                <a:off x="1497772" y="860156"/>
                <a:ext cx="4113888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i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b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Convert</m:t>
                      </m:r>
                      <m:r>
                        <m:rPr>
                          <m:nor/>
                        </m:rPr>
                        <a:rPr lang="en-US" sz="2000" b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b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back</m:t>
                      </m:r>
                      <m:r>
                        <m:rPr>
                          <m:nor/>
                        </m:rPr>
                        <a:rPr lang="en-US" sz="2000" b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b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to</m:t>
                      </m:r>
                      <m:r>
                        <m:rPr>
                          <m:nor/>
                        </m:rPr>
                        <a:rPr lang="en-US" sz="2000" b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b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actual</m:t>
                      </m:r>
                      <m:r>
                        <m:rPr>
                          <m:nor/>
                        </m:rPr>
                        <a:rPr lang="en-US" sz="2000" b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b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values</m:t>
                      </m:r>
                      <m:r>
                        <m:rPr>
                          <m:nor/>
                        </m:rPr>
                        <a:rPr lang="en-US" sz="20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000" i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EAC2257-BD8F-477B-98D3-5CB5A7966E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7772" y="860156"/>
                <a:ext cx="4113888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E271C10-7A2B-4153-BB6F-702520A58FC5}"/>
                  </a:ext>
                </a:extLst>
              </p:cNvPr>
              <p:cNvSpPr txBox="1"/>
              <p:nvPr/>
            </p:nvSpPr>
            <p:spPr>
              <a:xfrm>
                <a:off x="436843" y="1517536"/>
                <a:ext cx="5691319" cy="3804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𝑎𝑐𝑡𝑢𝑎</m:t>
                          </m:r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𝑙</m:t>
                          </m:r>
                        </m:sup>
                      </m:sSub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=0.859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30.8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∘</m:t>
                              </m:r>
                            </m:sup>
                          </m:sSup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×16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𝑘𝑉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=13.7∠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30.8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∘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E271C10-7A2B-4153-BB6F-702520A58F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43" y="1517536"/>
                <a:ext cx="5691319" cy="380425"/>
              </a:xfrm>
              <a:prstGeom prst="rect">
                <a:avLst/>
              </a:prstGeom>
              <a:blipFill>
                <a:blip r:embed="rId7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789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191C-D501-4F81-8E4B-9D44B8ED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17" y="152400"/>
            <a:ext cx="8238641" cy="707756"/>
          </a:xfrm>
        </p:spPr>
        <p:txBody>
          <a:bodyPr/>
          <a:lstStyle/>
          <a:p>
            <a:r>
              <a:rPr lang="en-US" dirty="0"/>
              <a:t>Three- Phase Per Unit Analysis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0A510D-11C3-4509-A972-43A23A874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14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14C8A68-AC23-4AC9-8A19-8108B2C013A0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F3D89D1B-7AEE-4702-97BC-E3A7B8BAD22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860157"/>
                <a:ext cx="8083658" cy="4854849"/>
              </a:xfrm>
            </p:spPr>
            <p:txBody>
              <a:bodyPr/>
              <a:lstStyle/>
              <a:p>
                <a:pPr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1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tep 1: Pick a Three-phase </a:t>
                </a:r>
                <a:r>
                  <a:rPr lang="en-US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base power </a:t>
                </a:r>
                <a:r>
                  <a:rPr lang="en-US" sz="1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for the entire system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  <m:sup>
                        <m:r>
                          <a:rPr lang="en-US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sup>
                    </m:sSubSup>
                    <m:r>
                      <a:rPr lang="en-US" sz="1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1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US" sz="1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Step 2: 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en-US" sz="1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ick a </a:t>
                </a:r>
                <a:r>
                  <a:rPr lang="en-US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base voltage </a:t>
                </a:r>
                <a:r>
                  <a:rPr lang="en-US" sz="1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for each different voltage level,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    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𝐿𝐿</m:t>
                        </m:r>
                      </m:sub>
                    </m:sSub>
                  </m:oMath>
                </a14:m>
                <a:endParaRPr lang="en-US" sz="1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2">
                  <a:spcBef>
                    <a:spcPts val="0"/>
                  </a:spcBef>
                  <a:spcAft>
                    <a:spcPts val="1200"/>
                  </a:spcAft>
                  <a:buFont typeface="Courier New" panose="02070309020205020404" pitchFamily="49" charset="0"/>
                  <a:buChar char="o"/>
                </a:pPr>
                <a:r>
                  <a:rPr lang="en-US" sz="1800" dirty="0">
                    <a:solidFill>
                      <a:schemeClr val="tx1"/>
                    </a:solidFill>
                    <a:effectLst/>
                    <a:latin typeface="Georgia" panose="020405020504050203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L-L Base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  <m:r>
                          <a:rPr lang="en-US" sz="18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𝐿𝐿</m:t>
                        </m:r>
                      </m:sub>
                    </m:sSub>
                  </m:oMath>
                </a14:m>
                <a:endParaRPr lang="en-US" sz="1800" dirty="0"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2">
                  <a:buFont typeface="Courier New" panose="02070309020205020404" pitchFamily="49" charset="0"/>
                  <a:buChar char="o"/>
                </a:pPr>
                <a:r>
                  <a:rPr lang="en-US" sz="1800" dirty="0">
                    <a:solidFill>
                      <a:schemeClr val="tx1"/>
                    </a:solidFill>
                    <a:effectLst/>
                    <a:latin typeface="Georgia" panose="020405020504050203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L-N Base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  <m:r>
                          <a:rPr lang="en-US" sz="18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𝐿𝐿</m:t>
                        </m:r>
                        <m:r>
                          <a:rPr lang="en-US" sz="18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/</m:t>
                        </m:r>
                        <m:rad>
                          <m:radPr>
                            <m:degHide m:val="on"/>
                            <m:ctrlPr>
                              <a:rPr lang="en-US" sz="12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e>
                        </m:rad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  <a:effectLst/>
                    <a:latin typeface="Georgia" panose="02040502050405020303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sz="1800" dirty="0">
                  <a:solidFill>
                    <a:schemeClr val="tx1"/>
                  </a:solidFill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1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Step 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r>
                  <a:rPr lang="en-US" sz="1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Calculate </a:t>
                </a:r>
                <a:r>
                  <a:rPr lang="en-US" sz="18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r>
                  <a:rPr lang="en-US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ase Impedance,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en-US" sz="2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2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2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2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2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US" sz="22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𝐵</m:t>
                                        </m:r>
                                        <m:r>
                                          <a:rPr lang="en-US" sz="2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sz="22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𝐿𝐿</m:t>
                                        </m:r>
                                      </m:sub>
                                    </m:sSub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22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2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22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d>
                          <m:d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𝐵</m:t>
                                    </m:r>
                                  </m:sub>
                                  <m:sup>
                                    <m:r>
                                      <a:rPr lang="en-US" sz="2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  <m:r>
                                      <a:rPr lang="en-US" sz="22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𝜙</m:t>
                                    </m:r>
                                  </m:sup>
                                </m:sSubSup>
                              </m:num>
                              <m:den>
                                <m:r>
                                  <a:rPr lang="en-US" sz="2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den>
                    </m:f>
                    <m:r>
                      <a:rPr lang="en-US" sz="2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2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  <m:r>
                              <a:rPr lang="en-US" sz="22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𝐿𝐿</m:t>
                            </m:r>
                          </m:sub>
                          <m:sup>
                            <m:r>
                              <a:rPr lang="en-US" sz="22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  <m:sup>
                            <m:r>
                              <a:rPr lang="en-US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𝜙</m:t>
                            </m:r>
                          </m:sup>
                        </m:sSubSup>
                      </m:den>
                    </m:f>
                  </m:oMath>
                </a14:m>
                <a:endParaRPr lang="en-US" sz="22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Step 4: Calculate </a:t>
                </a:r>
                <a:r>
                  <a:rPr lang="en-US" sz="1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Base current,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  <m:sup>
                        <m:r>
                          <a:rPr lang="en-US" sz="22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sz="22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𝜙</m:t>
                        </m:r>
                      </m:sup>
                    </m:sSubSup>
                    <m:r>
                      <a:rPr lang="en-US" sz="2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2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sz="22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𝐵</m:t>
                                </m:r>
                              </m:sub>
                              <m:sup>
                                <m:r>
                                  <a:rPr lang="en-US" sz="2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𝜙</m:t>
                                </m:r>
                              </m:sup>
                            </m:sSubSup>
                          </m:num>
                          <m:den>
                            <m:r>
                              <a:rPr lang="en-US" sz="22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2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𝐵</m:t>
                                </m:r>
                                <m:r>
                                  <a:rPr lang="en-US" sz="2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𝐿𝐿</m:t>
                                </m:r>
                              </m:sub>
                            </m:sSub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2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e>
                            </m:rad>
                          </m:den>
                        </m:f>
                      </m:den>
                    </m:f>
                    <m:r>
                      <a:rPr lang="en-US" sz="22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2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sub>
                          <m:sup>
                            <m:r>
                              <a:rPr lang="en-US" sz="22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𝜙</m:t>
                            </m:r>
                          </m:sup>
                        </m:sSubSup>
                      </m:num>
                      <m:den>
                        <m:rad>
                          <m:radPr>
                            <m:degHide m:val="on"/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2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e>
                        </m:rad>
                        <m:sSub>
                          <m:sSub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  <m:r>
                              <a:rPr lang="en-US" sz="22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𝐿𝐿</m:t>
                            </m:r>
                          </m:sub>
                        </m:sSub>
                      </m:den>
                    </m:f>
                  </m:oMath>
                </a14:m>
                <a:endParaRPr lang="en-US" sz="2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Step 5: Convert actual values to </a:t>
                </a:r>
                <a:r>
                  <a:rPr lang="en-US" sz="18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p.u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 algn="just">
                  <a:buNone/>
                </a:pPr>
                <a:endParaRPr lang="en-US" sz="22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1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18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1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endParaRPr lang="en-US" sz="1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F3D89D1B-7AEE-4702-97BC-E3A7B8BAD2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60157"/>
                <a:ext cx="8083658" cy="4854849"/>
              </a:xfrm>
              <a:blipFill>
                <a:blip r:embed="rId2"/>
                <a:stretch>
                  <a:fillRect l="-151" b="-2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4176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191C-D501-4F81-8E4B-9D44B8ED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17" y="152400"/>
            <a:ext cx="8238641" cy="707756"/>
          </a:xfrm>
        </p:spPr>
        <p:txBody>
          <a:bodyPr/>
          <a:lstStyle/>
          <a:p>
            <a:r>
              <a:rPr lang="en-US" dirty="0"/>
              <a:t>Example 2: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0A510D-11C3-4509-A972-43A23A874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14C8A68-AC23-4AC9-8A19-8108B2C013A0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F3D89D1B-7AEE-4702-97BC-E3A7B8BAD22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5939"/>
                <a:ext cx="8083658" cy="4414092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Solve for the current, load voltage and load power in the previous circuit, assuming a 3</a:t>
                </a:r>
                <a:r>
                  <a:rPr lang="el-GR" sz="1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ϕ</a:t>
                </a:r>
                <a:r>
                  <a:rPr lang="en-US" sz="1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base power of 300 MVA, and line to line base voltages of 13.8 kV, 138 kV and 27.6 kV (square root of 3 larger than the 1</a:t>
                </a:r>
                <a:r>
                  <a:rPr lang="el-GR" sz="1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ϕ 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 voltages). Also assume the generator is Y-connected so its line-to-line voltage is 13.8 kV.</a:t>
                </a:r>
                <a:endParaRPr lang="en-US" sz="1800" dirty="0">
                  <a:solidFill>
                    <a:schemeClr val="tx1"/>
                  </a:solidFill>
                  <a:effectLst/>
                  <a:highlight>
                    <a:srgbClr val="FFFF00"/>
                  </a:highligh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endParaRPr lang="en-US" sz="1800" dirty="0">
                  <a:solidFill>
                    <a:schemeClr val="tx1"/>
                  </a:solidFill>
                  <a:effectLst/>
                  <a:highlight>
                    <a:srgbClr val="FFFF00"/>
                  </a:highligh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18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en-US" sz="18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18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18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18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18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18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13.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𝑘𝑉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13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𝑘𝑉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27.6 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𝑘𝑉</m:t>
                    </m:r>
                  </m:oMath>
                </a14:m>
                <a:r>
                  <a:rPr lang="en-US" sz="18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F3D89D1B-7AEE-4702-97BC-E3A7B8BAD2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5939"/>
                <a:ext cx="8083658" cy="4414092"/>
              </a:xfrm>
              <a:blipFill>
                <a:blip r:embed="rId2"/>
                <a:stretch>
                  <a:fillRect l="-603" t="-829" r="-6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F8C51EFE-8F07-4826-BD84-BF7251773A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0225" y="2600325"/>
            <a:ext cx="554355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301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191C-D501-4F81-8E4B-9D44B8ED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17" y="152400"/>
            <a:ext cx="8238641" cy="707756"/>
          </a:xfrm>
        </p:spPr>
        <p:txBody>
          <a:bodyPr/>
          <a:lstStyle/>
          <a:p>
            <a:r>
              <a:rPr lang="en-US" dirty="0"/>
              <a:t>Example 2: Solution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0A510D-11C3-4509-A972-43A23A874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16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14C8A68-AC23-4AC9-8A19-8108B2C013A0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F3D89D1B-7AEE-4702-97BC-E3A7B8BAD22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5938"/>
                <a:ext cx="8083658" cy="4649067"/>
              </a:xfrm>
            </p:spPr>
            <p:txBody>
              <a:bodyPr/>
              <a:lstStyle/>
              <a:p>
                <a:pPr algn="just"/>
                <a:endParaRPr lang="en-US" sz="18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en-US" sz="18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Convert to per unit as before. </a:t>
                </a:r>
                <a:r>
                  <a:rPr lang="en-US" sz="1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 the system is exactly the same as example 1!</a:t>
                </a:r>
              </a:p>
              <a:p>
                <a:pPr marL="0" indent="0" algn="just">
                  <a:buNone/>
                </a:pPr>
                <a:endParaRPr lang="en-US" sz="18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en-US" sz="1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𝐼</m:t>
                    </m:r>
                    <m:r>
                      <a:rPr lang="en-US" sz="1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1.0∠</m:t>
                        </m:r>
                        <m:sSup>
                          <m:sSup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∘</m:t>
                            </m:r>
                          </m:sup>
                        </m:sSup>
                      </m:num>
                      <m:den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3.91+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2.327</m:t>
                        </m:r>
                      </m:den>
                    </m:f>
                    <m:r>
                      <a:rPr lang="en-US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=0.22∠−</m:t>
                    </m:r>
                    <m:sSup>
                      <m:sSupPr>
                        <m:ctrlP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30.8</m:t>
                        </m:r>
                      </m:e>
                      <m:sup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∘</m:t>
                        </m:r>
                      </m:sup>
                    </m:sSup>
                    <m:r>
                      <m:rPr>
                        <m:nor/>
                      </m:rPr>
                      <a:rPr lang="en-US" sz="180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180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p</m:t>
                    </m:r>
                    <m:r>
                      <m:rPr>
                        <m:nor/>
                      </m:rPr>
                      <a:rPr lang="en-US" sz="180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m:rPr>
                        <m:nor/>
                      </m:rPr>
                      <a:rPr lang="en-US" sz="180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u</m:t>
                    </m:r>
                    <m:r>
                      <m:rPr>
                        <m:nor/>
                      </m:rPr>
                      <a:rPr lang="en-US" sz="180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 (</m:t>
                    </m:r>
                    <m:r>
                      <m:rPr>
                        <m:nor/>
                      </m:rPr>
                      <a:rPr lang="en-US" sz="180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not</m:t>
                    </m:r>
                    <m:r>
                      <m:rPr>
                        <m:nor/>
                      </m:rPr>
                      <a:rPr lang="en-US" sz="180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180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amps</m:t>
                    </m:r>
                    <m:r>
                      <m:rPr>
                        <m:nor/>
                      </m:rPr>
                      <a:rPr lang="en-US" sz="180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 algn="just">
                  <a:buNone/>
                </a:pPr>
                <a:endParaRPr lang="en-US" sz="18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1.0∠</m:t>
                    </m:r>
                    <m:sSup>
                      <m:sSupPr>
                        <m:ctrlP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∘</m:t>
                        </m:r>
                      </m:sup>
                    </m:sSup>
                    <m:r>
                      <a:rPr lang="en-US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−0.22∠−</m:t>
                    </m:r>
                    <m:sSup>
                      <m:sSupPr>
                        <m:ctrlP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30.8</m:t>
                        </m:r>
                      </m:e>
                      <m:sup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∘</m:t>
                        </m:r>
                      </m:sup>
                    </m:sSup>
                    <m:r>
                      <a:rPr lang="en-US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×2.327∠</m:t>
                    </m:r>
                    <m:sSup>
                      <m:sSupPr>
                        <m:ctrlP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90</m:t>
                        </m:r>
                      </m:e>
                      <m:sup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∘</m:t>
                        </m:r>
                      </m:sup>
                    </m:sSup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=0.859∠−</m:t>
                    </m:r>
                    <m:sSup>
                      <m:sSup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30.8</m:t>
                        </m:r>
                      </m:e>
                      <m:sup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∘</m:t>
                        </m:r>
                      </m:sup>
                    </m:sSup>
                    <m:r>
                      <m:rPr>
                        <m:nor/>
                      </m:rPr>
                      <a:rPr lang="en-US" sz="1800" i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1800" i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p</m:t>
                    </m:r>
                    <m:r>
                      <m:rPr>
                        <m:nor/>
                      </m:rPr>
                      <a:rPr lang="en-US" sz="1800" i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m:rPr>
                        <m:nor/>
                      </m:rPr>
                      <a:rPr lang="en-US" sz="1800" i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u</m:t>
                    </m:r>
                    <m:r>
                      <m:rPr>
                        <m:nor/>
                      </m:rPr>
                      <a:rPr lang="en-US" sz="1800" i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18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 algn="just">
                  <a:buNone/>
                </a:pPr>
                <a:endParaRPr lang="en-US" sz="18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𝐿</m:t>
                        </m:r>
                      </m:sub>
                    </m:sSub>
                    <m:r>
                      <a:rPr lang="en-US" sz="1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𝐿</m:t>
                        </m:r>
                      </m:sub>
                    </m:sSub>
                    <m:sSubSup>
                      <m:sSubSupPr>
                        <m:ctrlP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𝐿</m:t>
                        </m:r>
                      </m:sub>
                      <m:sup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en-US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180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𝑍</m:t>
                        </m:r>
                      </m:den>
                    </m:f>
                    <m:r>
                      <a:rPr lang="en-US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=0.189</m:t>
                    </m:r>
                    <m:r>
                      <m:rPr>
                        <m:nor/>
                      </m:rPr>
                      <a:rPr lang="en-US" sz="180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180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p</m:t>
                    </m:r>
                    <m:r>
                      <m:rPr>
                        <m:nor/>
                      </m:rPr>
                      <a:rPr lang="en-US" sz="180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m:rPr>
                        <m:nor/>
                      </m:rPr>
                      <a:rPr lang="en-US" sz="180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u</m:t>
                    </m:r>
                    <m:r>
                      <m:rPr>
                        <m:nor/>
                      </m:rPr>
                      <a:rPr lang="en-US" sz="180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18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 algn="just">
                  <a:buNone/>
                </a:pPr>
                <a:endParaRPr lang="en-US" sz="18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F3D89D1B-7AEE-4702-97BC-E3A7B8BAD2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5938"/>
                <a:ext cx="8083658" cy="4649067"/>
              </a:xfrm>
              <a:blipFill>
                <a:blip r:embed="rId2"/>
                <a:stretch>
                  <a:fillRect l="-6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15A7D8C4-8DB9-465A-AB63-D9AA81FDD5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8259" y="758375"/>
            <a:ext cx="5926555" cy="1755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144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191C-D501-4F81-8E4B-9D44B8ED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17" y="152400"/>
            <a:ext cx="8238641" cy="707756"/>
          </a:xfrm>
        </p:spPr>
        <p:txBody>
          <a:bodyPr/>
          <a:lstStyle/>
          <a:p>
            <a:r>
              <a:rPr lang="en-US" dirty="0" err="1"/>
              <a:t>Contd</a:t>
            </a:r>
            <a:r>
              <a:rPr lang="en-US" dirty="0"/>
              <a:t>…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0A510D-11C3-4509-A972-43A23A874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17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14C8A68-AC23-4AC9-8A19-8108B2C013A0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F3D89D1B-7AEE-4702-97BC-E3A7B8BAD22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02985" y="1065938"/>
                <a:ext cx="8337873" cy="4854849"/>
              </a:xfrm>
            </p:spPr>
            <p:txBody>
              <a:bodyPr/>
              <a:lstStyle/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𝐺</m:t>
                        </m:r>
                      </m:sub>
                    </m:sSub>
                    <m:r>
                      <a:rPr lang="en-US" sz="1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=1.0∠</m:t>
                    </m:r>
                    <m:sSup>
                      <m:sSupPr>
                        <m:ctrlP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∘</m:t>
                        </m:r>
                      </m:sup>
                    </m:sSup>
                    <m:r>
                      <a:rPr lang="en-US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×0.22∠</m:t>
                    </m:r>
                    <m:sSup>
                      <m:sSupPr>
                        <m:ctrlP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30.8</m:t>
                        </m:r>
                      </m:e>
                      <m:sup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∘</m:t>
                        </m:r>
                      </m:sup>
                    </m:sSup>
                    <m:r>
                      <a:rPr lang="en-US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=0.22∠</m:t>
                    </m:r>
                    <m:sSup>
                      <m:sSupPr>
                        <m:ctrlP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30.8</m:t>
                        </m:r>
                      </m:e>
                      <m:sup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∘</m:t>
                        </m:r>
                      </m:sup>
                    </m:sSup>
                    <m:r>
                      <m:rPr>
                        <m:nor/>
                      </m:rPr>
                      <a:rPr lang="en-US" sz="180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180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p</m:t>
                    </m:r>
                    <m:r>
                      <m:rPr>
                        <m:nor/>
                      </m:rPr>
                      <a:rPr lang="en-US" sz="180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m:rPr>
                        <m:nor/>
                      </m:rPr>
                      <a:rPr lang="en-US" sz="180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u</m:t>
                    </m:r>
                    <m:r>
                      <m:rPr>
                        <m:nor/>
                      </m:rPr>
                      <a:rPr lang="en-US" sz="180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18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en-US" sz="18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Again, analysis is exactly the same</a:t>
                </a:r>
              </a:p>
              <a:p>
                <a:pPr marL="0" indent="0">
                  <a:buNone/>
                </a:pPr>
                <a:endParaRPr lang="en-US" sz="18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F3D89D1B-7AEE-4702-97BC-E3A7B8BAD2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2985" y="1065938"/>
                <a:ext cx="8337873" cy="485484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A61D692-6112-439F-84F8-9B7EC495BC70}"/>
                  </a:ext>
                </a:extLst>
              </p:cNvPr>
              <p:cNvSpPr txBox="1"/>
              <p:nvPr/>
            </p:nvSpPr>
            <p:spPr>
              <a:xfrm>
                <a:off x="202985" y="2985528"/>
                <a:ext cx="5037230" cy="4352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en-US" i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actual</m:t>
                          </m:r>
                          <m:r>
                            <m:rPr>
                              <m:nor/>
                            </m:rPr>
                            <a:rPr lang="en-US" i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p>
                      </m:sSubSup>
                      <m:r>
                        <a:rPr lang="en-US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=0.189∠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∘</m:t>
                          </m:r>
                        </m:sup>
                      </m:sSup>
                      <m:r>
                        <a:rPr lang="en-US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300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𝑀𝑉𝐴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=0.567∠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∘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𝑉𝐴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A61D692-6112-439F-84F8-9B7EC495BC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985" y="2985528"/>
                <a:ext cx="5037230" cy="435247"/>
              </a:xfrm>
              <a:prstGeom prst="rect">
                <a:avLst/>
              </a:prstGeom>
              <a:blipFill>
                <a:blip r:embed="rId3"/>
                <a:stretch>
                  <a:fillRect b="-2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1DC23FA-C0DF-427E-8FD1-5BCA0B033876}"/>
                  </a:ext>
                </a:extLst>
              </p:cNvPr>
              <p:cNvSpPr txBox="1"/>
              <p:nvPr/>
            </p:nvSpPr>
            <p:spPr>
              <a:xfrm>
                <a:off x="202985" y="3791821"/>
                <a:ext cx="5553046" cy="4330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en-US" i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actual</m:t>
                          </m:r>
                          <m:r>
                            <m:rPr>
                              <m:nor/>
                            </m:rPr>
                            <a:rPr lang="en-US" i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p>
                      </m:sSubSup>
                      <m:r>
                        <a:rPr lang="en-US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=0.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22 </m:t>
                      </m:r>
                      <m:r>
                        <a:rPr lang="en-US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∠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30.8</m:t>
                          </m:r>
                        </m:e>
                        <m:sup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∘</m:t>
                          </m:r>
                        </m:sup>
                      </m:sSup>
                      <m:r>
                        <a:rPr lang="en-US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300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𝑀𝑉𝐴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=0.66∠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30.8</m:t>
                          </m:r>
                        </m:e>
                        <m:sup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∘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𝑉𝐴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1DC23FA-C0DF-427E-8FD1-5BCA0B0338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985" y="3791821"/>
                <a:ext cx="5553046" cy="433004"/>
              </a:xfrm>
              <a:prstGeom prst="rect">
                <a:avLst/>
              </a:prstGeom>
              <a:blipFill>
                <a:blip r:embed="rId4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6880787-39EE-4C0E-81F4-059997A431B4}"/>
                  </a:ext>
                </a:extLst>
              </p:cNvPr>
              <p:cNvSpPr txBox="1"/>
              <p:nvPr/>
            </p:nvSpPr>
            <p:spPr>
              <a:xfrm>
                <a:off x="307887" y="4551028"/>
                <a:ext cx="5551164" cy="6646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Middle</m:t>
                          </m:r>
                          <m:r>
                            <m:rPr>
                              <m:nor/>
                            </m:rPr>
                            <a:rPr lang="en-US" i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800" b="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00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𝑀𝑉</m:t>
                          </m:r>
                          <m:r>
                            <a:rPr lang="en-US" sz="1800" b="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80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∗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138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𝑘𝑉</m:t>
                          </m:r>
                        </m:den>
                      </m:f>
                      <m:r>
                        <a:rPr lang="en-US" sz="1800" b="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=1250</m:t>
                      </m:r>
                      <m:r>
                        <m:rPr>
                          <m:nor/>
                        </m:rPr>
                        <a:rPr lang="en-US" sz="1800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b="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1800" b="0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sz="1800" b="0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same</m:t>
                      </m:r>
                      <m:r>
                        <m:rPr>
                          <m:nor/>
                        </m:rPr>
                        <a:rPr lang="en-US" sz="1800" b="0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800" b="0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currents</m:t>
                      </m:r>
                      <m:r>
                        <m:rPr>
                          <m:nor/>
                        </m:rPr>
                        <a:rPr lang="en-US" sz="1800" b="0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6880787-39EE-4C0E-81F4-059997A431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887" y="4551028"/>
                <a:ext cx="5551164" cy="6646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1B83CD5-77F4-4541-8D60-F90A2C6EC516}"/>
                  </a:ext>
                </a:extLst>
              </p:cNvPr>
              <p:cNvSpPr txBox="1"/>
              <p:nvPr/>
            </p:nvSpPr>
            <p:spPr>
              <a:xfrm>
                <a:off x="202985" y="5488040"/>
                <a:ext cx="5401851" cy="4407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𝑀𝑖𝑑𝑑𝑙𝑒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en-US" i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act</m:t>
                          </m:r>
                          <m:r>
                            <m:rPr>
                              <m:nor/>
                            </m:rPr>
                            <a:rPr lang="en-US" i="1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ual</m:t>
                          </m:r>
                          <m:r>
                            <m:rPr>
                              <m:nor/>
                            </m:rPr>
                            <a:rPr lang="en-US" i="1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p>
                      </m:sSub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0.22∠−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30.8</m:t>
                          </m:r>
                        </m:e>
                        <m:sup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∘</m:t>
                          </m:r>
                        </m:sup>
                      </m:sSup>
                      <m:r>
                        <a:rPr lang="en-US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×1250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=275</m:t>
                      </m:r>
                      <m:r>
                        <a:rPr lang="en-US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∠−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30.8</m:t>
                          </m:r>
                        </m:e>
                        <m:sup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∘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1B83CD5-77F4-4541-8D60-F90A2C6EC5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985" y="5488040"/>
                <a:ext cx="5401851" cy="440762"/>
              </a:xfrm>
              <a:prstGeom prst="rect">
                <a:avLst/>
              </a:prstGeom>
              <a:blipFill>
                <a:blip r:embed="rId6"/>
                <a:stretch>
                  <a:fillRect b="-2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A508D41-6C5D-4FBB-9195-73B4C79C46F4}"/>
                  </a:ext>
                </a:extLst>
              </p:cNvPr>
              <p:cNvSpPr txBox="1"/>
              <p:nvPr/>
            </p:nvSpPr>
            <p:spPr>
              <a:xfrm>
                <a:off x="1308862" y="1787499"/>
                <a:ext cx="6838676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i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i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Difference</m:t>
                      </m:r>
                      <m:r>
                        <m:rPr>
                          <m:nor/>
                        </m:rPr>
                        <a:rPr lang="en-US" sz="2000" i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i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appear</m:t>
                      </m:r>
                      <m:r>
                        <m:rPr>
                          <m:nor/>
                        </m:rPr>
                        <a:rPr lang="en-US" sz="2000" i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i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when</m:t>
                      </m:r>
                      <m:r>
                        <m:rPr>
                          <m:nor/>
                        </m:rPr>
                        <a:rPr lang="en-US" sz="2000" i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i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we</m:t>
                      </m:r>
                      <m:r>
                        <m:rPr>
                          <m:nor/>
                        </m:rPr>
                        <a:rPr lang="en-US" sz="2000" i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i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convert</m:t>
                      </m:r>
                      <m:r>
                        <m:rPr>
                          <m:nor/>
                        </m:rPr>
                        <a:rPr lang="en-US" sz="2000" i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i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back</m:t>
                      </m:r>
                      <m:r>
                        <m:rPr>
                          <m:nor/>
                        </m:rPr>
                        <a:rPr lang="en-US" sz="2000" i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i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to</m:t>
                      </m:r>
                      <m:r>
                        <m:rPr>
                          <m:nor/>
                        </m:rPr>
                        <a:rPr lang="en-US" sz="2000" i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i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actual</m:t>
                      </m:r>
                      <m:r>
                        <m:rPr>
                          <m:nor/>
                        </m:rPr>
                        <a:rPr lang="en-US" sz="2000" i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i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values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A508D41-6C5D-4FBB-9195-73B4C79C46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8862" y="1787499"/>
                <a:ext cx="6838676" cy="400110"/>
              </a:xfrm>
              <a:prstGeom prst="rect">
                <a:avLst/>
              </a:prstGeom>
              <a:blipFill>
                <a:blip r:embed="rId7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874E99D-8605-4DC8-AACE-5D06FFC5BD6C}"/>
                  </a:ext>
                </a:extLst>
              </p:cNvPr>
              <p:cNvSpPr txBox="1"/>
              <p:nvPr/>
            </p:nvSpPr>
            <p:spPr>
              <a:xfrm>
                <a:off x="307889" y="2320718"/>
                <a:ext cx="5893619" cy="3804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𝐿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𝑎𝑐𝑡𝑢𝑎</m:t>
                          </m:r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𝑙</m:t>
                          </m:r>
                        </m:sup>
                      </m:sSub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=0.859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30.8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∘</m:t>
                              </m:r>
                            </m:sup>
                          </m:sSup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27.6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𝑘</m:t>
                      </m:r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𝑉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23.8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30.8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∘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874E99D-8605-4DC8-AACE-5D06FFC5BD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889" y="2320718"/>
                <a:ext cx="5893619" cy="380425"/>
              </a:xfrm>
              <a:prstGeom prst="rect">
                <a:avLst/>
              </a:prstGeom>
              <a:blipFill>
                <a:blip r:embed="rId8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8023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191C-D501-4F81-8E4B-9D44B8ED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17" y="152400"/>
            <a:ext cx="8238641" cy="707756"/>
          </a:xfrm>
        </p:spPr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0A510D-11C3-4509-A972-43A23A874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18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14C8A68-AC23-4AC9-8A19-8108B2C013A0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BC98E1-393C-405E-89CC-DCBC3A79237D}"/>
                  </a:ext>
                </a:extLst>
              </p:cNvPr>
              <p:cNvSpPr txBox="1"/>
              <p:nvPr/>
            </p:nvSpPr>
            <p:spPr>
              <a:xfrm>
                <a:off x="302217" y="3379873"/>
                <a:ext cx="737193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smtClean="0">
                          <a:latin typeface="Cambria Math" panose="02040503050406030204" pitchFamily="18" charset="0"/>
                        </a:rPr>
                        <m:t>Q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equivalent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values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each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component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BC98E1-393C-405E-89CC-DCBC3A7923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217" y="3379873"/>
                <a:ext cx="7371931" cy="461665"/>
              </a:xfrm>
              <a:prstGeom prst="rect">
                <a:avLst/>
              </a:prstGeom>
              <a:blipFill>
                <a:blip r:embed="rId2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>
            <a:extLst>
              <a:ext uri="{FF2B5EF4-FFF2-40B4-BE49-F238E27FC236}">
                <a16:creationId xmlns:a16="http://schemas.microsoft.com/office/drawing/2014/main" id="{E916599D-601C-4726-8B3D-CFB8F3BB4652}"/>
              </a:ext>
            </a:extLst>
          </p:cNvPr>
          <p:cNvGrpSpPr/>
          <p:nvPr/>
        </p:nvGrpSpPr>
        <p:grpSpPr>
          <a:xfrm>
            <a:off x="302217" y="735507"/>
            <a:ext cx="8523452" cy="2091321"/>
            <a:chOff x="302217" y="735507"/>
            <a:chExt cx="8523452" cy="2091321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D1369AF9-02B1-492D-B863-26E045A7CB37}"/>
                </a:ext>
              </a:extLst>
            </p:cNvPr>
            <p:cNvGrpSpPr/>
            <p:nvPr/>
          </p:nvGrpSpPr>
          <p:grpSpPr>
            <a:xfrm>
              <a:off x="302217" y="735507"/>
              <a:ext cx="8523452" cy="2091321"/>
              <a:chOff x="603142" y="732933"/>
              <a:chExt cx="8523452" cy="2091321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2511EA2E-14BD-4765-A170-30347535A03C}"/>
                  </a:ext>
                </a:extLst>
              </p:cNvPr>
              <p:cNvGrpSpPr/>
              <p:nvPr/>
            </p:nvGrpSpPr>
            <p:grpSpPr>
              <a:xfrm>
                <a:off x="603142" y="732933"/>
                <a:ext cx="8083657" cy="2091321"/>
                <a:chOff x="603142" y="732933"/>
                <a:chExt cx="8083657" cy="2091321"/>
              </a:xfrm>
            </p:grpSpPr>
            <p:pic>
              <p:nvPicPr>
                <p:cNvPr id="15" name="Picture 14">
                  <a:extLst>
                    <a:ext uri="{FF2B5EF4-FFF2-40B4-BE49-F238E27FC236}">
                      <a16:creationId xmlns:a16="http://schemas.microsoft.com/office/drawing/2014/main" id="{8056CE3F-130F-440F-BAA0-479D4DE5136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03142" y="860156"/>
                  <a:ext cx="8083657" cy="1476375"/>
                </a:xfrm>
                <a:prstGeom prst="rect">
                  <a:avLst/>
                </a:prstGeom>
              </p:spPr>
            </p:pic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6709CDF8-F901-4B03-B0E1-EFA7167D79D9}"/>
                    </a:ext>
                  </a:extLst>
                </p:cNvPr>
                <p:cNvSpPr txBox="1"/>
                <p:nvPr/>
              </p:nvSpPr>
              <p:spPr>
                <a:xfrm>
                  <a:off x="815926" y="1716258"/>
                  <a:ext cx="9284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13.2 kV</a:t>
                  </a: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7" name="TextBox 16">
                      <a:extLst>
                        <a:ext uri="{FF2B5EF4-FFF2-40B4-BE49-F238E27FC236}">
                          <a16:creationId xmlns:a16="http://schemas.microsoft.com/office/drawing/2014/main" id="{4C28020D-EE6B-4976-B79C-D4ECF8582B8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473923" y="1900924"/>
                      <a:ext cx="2272710" cy="92333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MVA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13.2 kV- 132 kV</a:t>
                      </a:r>
                    </a:p>
                    <a:p>
                      <a:pPr algn="ctr"/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𝐿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=10%=0.1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p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u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</m:oMath>
                      </a14:m>
                      <a:r>
                        <a:rPr lang="en-U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p:txBody>
                </p:sp>
              </mc:Choice>
              <mc:Fallback xmlns="">
                <p:sp>
                  <p:nvSpPr>
                    <p:cNvPr id="17" name="TextBox 16">
                      <a:extLst>
                        <a:ext uri="{FF2B5EF4-FFF2-40B4-BE49-F238E27FC236}">
                          <a16:creationId xmlns:a16="http://schemas.microsoft.com/office/drawing/2014/main" id="{4C28020D-EE6B-4976-B79C-D4ECF8582B84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473923" y="1900924"/>
                      <a:ext cx="2272710" cy="923330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t="-3289" b="-263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" name="TextBox 18">
                      <a:extLst>
                        <a:ext uri="{FF2B5EF4-FFF2-40B4-BE49-F238E27FC236}">
                          <a16:creationId xmlns:a16="http://schemas.microsoft.com/office/drawing/2014/main" id="{890A42F6-4484-4EBC-8A6F-D35700A988E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849019" y="1874866"/>
                      <a:ext cx="2272710" cy="92333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MVA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13.8 kV- 69 kV</a:t>
                      </a:r>
                    </a:p>
                    <a:p>
                      <a:pPr algn="ctr"/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𝐿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=8%=0.0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p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u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</m:oMath>
                      </a14:m>
                      <a:r>
                        <a:rPr lang="en-U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p:txBody>
                </p:sp>
              </mc:Choice>
              <mc:Fallback xmlns="">
                <p:sp>
                  <p:nvSpPr>
                    <p:cNvPr id="19" name="TextBox 18">
                      <a:extLst>
                        <a:ext uri="{FF2B5EF4-FFF2-40B4-BE49-F238E27FC236}">
                          <a16:creationId xmlns:a16="http://schemas.microsoft.com/office/drawing/2014/main" id="{890A42F6-4484-4EBC-8A6F-D35700A988E0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849019" y="1874866"/>
                      <a:ext cx="2272710" cy="923330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 t="-3974" b="-5298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TextBox 19">
                      <a:extLst>
                        <a:ext uri="{FF2B5EF4-FFF2-40B4-BE49-F238E27FC236}">
                          <a16:creationId xmlns:a16="http://schemas.microsoft.com/office/drawing/2014/main" id="{9D318290-56A7-48FA-A894-5E8A542DC02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154637" y="732933"/>
                      <a:ext cx="911281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△−</m:t>
                            </m:r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𝐘</m:t>
                            </m:r>
                          </m:oMath>
                        </m:oMathPara>
                      </a14:m>
                      <a:endParaRPr lang="en-US" sz="2400" b="1" dirty="0"/>
                    </a:p>
                  </p:txBody>
                </p:sp>
              </mc:Choice>
              <mc:Fallback xmlns="">
                <p:sp>
                  <p:nvSpPr>
                    <p:cNvPr id="20" name="TextBox 19">
                      <a:extLst>
                        <a:ext uri="{FF2B5EF4-FFF2-40B4-BE49-F238E27FC236}">
                          <a16:creationId xmlns:a16="http://schemas.microsoft.com/office/drawing/2014/main" id="{9D318290-56A7-48FA-A894-5E8A542DC027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154637" y="732933"/>
                      <a:ext cx="911281" cy="461665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 l="-1333" r="-2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1" name="TextBox 20">
                      <a:extLst>
                        <a:ext uri="{FF2B5EF4-FFF2-40B4-BE49-F238E27FC236}">
                          <a16:creationId xmlns:a16="http://schemas.microsoft.com/office/drawing/2014/main" id="{36D1067C-53E5-45C2-9A55-01006396F80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15264" y="734208"/>
                      <a:ext cx="1161094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𝐘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−△</m:t>
                            </m:r>
                          </m:oMath>
                        </m:oMathPara>
                      </a14:m>
                      <a:endParaRPr lang="en-US" sz="2400" b="1" dirty="0"/>
                    </a:p>
                  </p:txBody>
                </p:sp>
              </mc:Choice>
              <mc:Fallback xmlns="">
                <p:sp>
                  <p:nvSpPr>
                    <p:cNvPr id="21" name="TextBox 20">
                      <a:extLst>
                        <a:ext uri="{FF2B5EF4-FFF2-40B4-BE49-F238E27FC236}">
                          <a16:creationId xmlns:a16="http://schemas.microsoft.com/office/drawing/2014/main" id="{36D1067C-53E5-45C2-9A55-01006396F804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215264" y="734208"/>
                      <a:ext cx="1161094" cy="461665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4E9DE045-6F26-4AA6-B44A-C8ADCF443DBE}"/>
                      </a:ext>
                    </a:extLst>
                  </p:cNvPr>
                  <p:cNvSpPr txBox="1"/>
                  <p:nvPr/>
                </p:nvSpPr>
                <p:spPr>
                  <a:xfrm>
                    <a:off x="7529554" y="1531592"/>
                    <a:ext cx="159704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𝑙𝑎𝑜𝑑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=300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4E9DE045-6F26-4AA6-B44A-C8ADCF443DB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29554" y="1531592"/>
                    <a:ext cx="1597040" cy="3693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67696364-69D3-4584-AD9A-B7C37B2B3731}"/>
                    </a:ext>
                  </a:extLst>
                </p:cNvPr>
                <p:cNvSpPr txBox="1"/>
                <p:nvPr/>
              </p:nvSpPr>
              <p:spPr>
                <a:xfrm>
                  <a:off x="3198339" y="1107998"/>
                  <a:ext cx="2446395" cy="30777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𝑙𝑖𝑛𝑒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=10+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m:rPr>
                            <m:sty m:val="p"/>
                          </m:rPr>
                          <a:rPr lang="el-G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67696364-69D3-4584-AD9A-B7C37B2B373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98339" y="1107998"/>
                  <a:ext cx="2446395" cy="307777"/>
                </a:xfrm>
                <a:prstGeom prst="rect">
                  <a:avLst/>
                </a:prstGeom>
                <a:blipFill>
                  <a:blip r:embed="rId9"/>
                  <a:stretch>
                    <a:fillRect b="-8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611524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191C-D501-4F81-8E4B-9D44B8ED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17" y="152400"/>
            <a:ext cx="8238641" cy="707756"/>
          </a:xfrm>
        </p:spPr>
        <p:txBody>
          <a:bodyPr/>
          <a:lstStyle/>
          <a:p>
            <a:r>
              <a:rPr lang="en-US" dirty="0"/>
              <a:t>Example 3: Solution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0A510D-11C3-4509-A972-43A23A874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19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14C8A68-AC23-4AC9-8A19-8108B2C013A0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BC98E1-393C-405E-89CC-DCBC3A79237D}"/>
                  </a:ext>
                </a:extLst>
              </p:cNvPr>
              <p:cNvSpPr txBox="1"/>
              <p:nvPr/>
            </p:nvSpPr>
            <p:spPr>
              <a:xfrm>
                <a:off x="379367" y="3184030"/>
                <a:ext cx="1793631" cy="4348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𝜙</m:t>
                          </m:r>
                        </m:sup>
                      </m:sSubSup>
                      <m:r>
                        <a:rPr lang="en-US" i="0">
                          <a:latin typeface="Cambria Math" panose="02040503050406030204" pitchFamily="18" charset="0"/>
                        </a:rPr>
                        <m:t>=10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MV</m:t>
                      </m:r>
                      <m:r>
                        <m:rPr>
                          <m:sty m:val="p"/>
                        </m:rPr>
                        <a:rPr lang="en-US" i="0">
                          <a:latin typeface="Cambria Math" panose="02040503050406030204" pitchFamily="18" charset="0"/>
                        </a:rPr>
                        <m:t>A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BC98E1-393C-405E-89CC-DCBC3A7923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67" y="3184030"/>
                <a:ext cx="1793631" cy="434863"/>
              </a:xfrm>
              <a:prstGeom prst="rect">
                <a:avLst/>
              </a:prstGeom>
              <a:blipFill>
                <a:blip r:embed="rId2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217E9C7-C554-4086-98E0-378F93EEDA49}"/>
                  </a:ext>
                </a:extLst>
              </p:cNvPr>
              <p:cNvSpPr txBox="1"/>
              <p:nvPr/>
            </p:nvSpPr>
            <p:spPr>
              <a:xfrm>
                <a:off x="379367" y="3922694"/>
                <a:ext cx="1793631" cy="3803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</m:t>
                          </m:r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</m:t>
                          </m:r>
                        </m:sup>
                      </m:sSubSup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69 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kV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217E9C7-C554-4086-98E0-378F93EEDA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67" y="3922694"/>
                <a:ext cx="1793631" cy="3803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FF3C181-51E0-47A0-8265-F0FA0C342D09}"/>
                  </a:ext>
                </a:extLst>
              </p:cNvPr>
              <p:cNvSpPr txBox="1"/>
              <p:nvPr/>
            </p:nvSpPr>
            <p:spPr>
              <a:xfrm>
                <a:off x="379367" y="4463818"/>
                <a:ext cx="1793631" cy="3789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</m:t>
                          </m:r>
                        </m:sup>
                      </m:sSubSup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138 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kV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FF3C181-51E0-47A0-8265-F0FA0C342D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367" y="4463818"/>
                <a:ext cx="1793631" cy="378950"/>
              </a:xfrm>
              <a:prstGeom prst="rect">
                <a:avLst/>
              </a:prstGeom>
              <a:blipFill>
                <a:blip r:embed="rId4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48FD8A5-08CF-4F96-BB31-B1D109BBD621}"/>
                  </a:ext>
                </a:extLst>
              </p:cNvPr>
              <p:cNvSpPr txBox="1"/>
              <p:nvPr/>
            </p:nvSpPr>
            <p:spPr>
              <a:xfrm>
                <a:off x="444192" y="5004942"/>
                <a:ext cx="3762047" cy="6183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</m:t>
                          </m:r>
                        </m:sup>
                      </m:sSubSup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138 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kV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13.2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k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</a:rPr>
                            <m:t>132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k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en-US">
                          <a:latin typeface="Cambria Math" panose="02040503050406030204" pitchFamily="18" charset="0"/>
                        </a:rPr>
                        <m:t>=13.8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kV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48FD8A5-08CF-4F96-BB31-B1D109BBD6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192" y="5004942"/>
                <a:ext cx="3762047" cy="61837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D0B8BCEA-C9C8-4026-8969-8124240879E1}"/>
              </a:ext>
            </a:extLst>
          </p:cNvPr>
          <p:cNvGrpSpPr/>
          <p:nvPr/>
        </p:nvGrpSpPr>
        <p:grpSpPr>
          <a:xfrm>
            <a:off x="302217" y="735507"/>
            <a:ext cx="8523452" cy="2091321"/>
            <a:chOff x="302217" y="735507"/>
            <a:chExt cx="8523452" cy="2091321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D1369AF9-02B1-492D-B863-26E045A7CB37}"/>
                </a:ext>
              </a:extLst>
            </p:cNvPr>
            <p:cNvGrpSpPr/>
            <p:nvPr/>
          </p:nvGrpSpPr>
          <p:grpSpPr>
            <a:xfrm>
              <a:off x="302217" y="735507"/>
              <a:ext cx="8523452" cy="2091321"/>
              <a:chOff x="603142" y="732933"/>
              <a:chExt cx="8523452" cy="2091321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2511EA2E-14BD-4765-A170-30347535A03C}"/>
                  </a:ext>
                </a:extLst>
              </p:cNvPr>
              <p:cNvGrpSpPr/>
              <p:nvPr/>
            </p:nvGrpSpPr>
            <p:grpSpPr>
              <a:xfrm>
                <a:off x="603142" y="732933"/>
                <a:ext cx="8083657" cy="2091321"/>
                <a:chOff x="603142" y="732933"/>
                <a:chExt cx="8083657" cy="2091321"/>
              </a:xfrm>
            </p:grpSpPr>
            <p:pic>
              <p:nvPicPr>
                <p:cNvPr id="15" name="Picture 14">
                  <a:extLst>
                    <a:ext uri="{FF2B5EF4-FFF2-40B4-BE49-F238E27FC236}">
                      <a16:creationId xmlns:a16="http://schemas.microsoft.com/office/drawing/2014/main" id="{8056CE3F-130F-440F-BAA0-479D4DE5136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603142" y="860156"/>
                  <a:ext cx="8083657" cy="1476375"/>
                </a:xfrm>
                <a:prstGeom prst="rect">
                  <a:avLst/>
                </a:prstGeom>
              </p:spPr>
            </p:pic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6709CDF8-F901-4B03-B0E1-EFA7167D79D9}"/>
                    </a:ext>
                  </a:extLst>
                </p:cNvPr>
                <p:cNvSpPr txBox="1"/>
                <p:nvPr/>
              </p:nvSpPr>
              <p:spPr>
                <a:xfrm>
                  <a:off x="815926" y="1716258"/>
                  <a:ext cx="9284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13.2 kV</a:t>
                  </a: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7" name="TextBox 16">
                      <a:extLst>
                        <a:ext uri="{FF2B5EF4-FFF2-40B4-BE49-F238E27FC236}">
                          <a16:creationId xmlns:a16="http://schemas.microsoft.com/office/drawing/2014/main" id="{4C28020D-EE6B-4976-B79C-D4ECF8582B8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473923" y="1900924"/>
                      <a:ext cx="2272710" cy="92333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MVA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13.2 kV- 132 kV</a:t>
                      </a:r>
                    </a:p>
                    <a:p>
                      <a:pPr algn="ctr"/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𝐿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=10%=0.1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p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u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</m:oMath>
                      </a14:m>
                      <a:r>
                        <a:rPr lang="en-U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p:txBody>
                </p:sp>
              </mc:Choice>
              <mc:Fallback xmlns="">
                <p:sp>
                  <p:nvSpPr>
                    <p:cNvPr id="17" name="TextBox 16">
                      <a:extLst>
                        <a:ext uri="{FF2B5EF4-FFF2-40B4-BE49-F238E27FC236}">
                          <a16:creationId xmlns:a16="http://schemas.microsoft.com/office/drawing/2014/main" id="{4C28020D-EE6B-4976-B79C-D4ECF8582B84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473923" y="1900924"/>
                      <a:ext cx="2272710" cy="923330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 t="-3289" b="-263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" name="TextBox 18">
                      <a:extLst>
                        <a:ext uri="{FF2B5EF4-FFF2-40B4-BE49-F238E27FC236}">
                          <a16:creationId xmlns:a16="http://schemas.microsoft.com/office/drawing/2014/main" id="{890A42F6-4484-4EBC-8A6F-D35700A988E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849019" y="1874866"/>
                      <a:ext cx="2272710" cy="92333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MVA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13.8 kV- 69 kV</a:t>
                      </a:r>
                    </a:p>
                    <a:p>
                      <a:pPr algn="ctr"/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𝐿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=8%=0.0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p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u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</m:oMath>
                      </a14:m>
                      <a:r>
                        <a:rPr lang="en-U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p:txBody>
                </p:sp>
              </mc:Choice>
              <mc:Fallback xmlns="">
                <p:sp>
                  <p:nvSpPr>
                    <p:cNvPr id="19" name="TextBox 18">
                      <a:extLst>
                        <a:ext uri="{FF2B5EF4-FFF2-40B4-BE49-F238E27FC236}">
                          <a16:creationId xmlns:a16="http://schemas.microsoft.com/office/drawing/2014/main" id="{890A42F6-4484-4EBC-8A6F-D35700A988E0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849019" y="1874866"/>
                      <a:ext cx="2272710" cy="923330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 t="-3974" b="-5298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TextBox 19">
                      <a:extLst>
                        <a:ext uri="{FF2B5EF4-FFF2-40B4-BE49-F238E27FC236}">
                          <a16:creationId xmlns:a16="http://schemas.microsoft.com/office/drawing/2014/main" id="{9D318290-56A7-48FA-A894-5E8A542DC02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154637" y="732933"/>
                      <a:ext cx="911281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△−</m:t>
                            </m:r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𝐘</m:t>
                            </m:r>
                          </m:oMath>
                        </m:oMathPara>
                      </a14:m>
                      <a:endParaRPr lang="en-US" sz="2400" b="1" dirty="0"/>
                    </a:p>
                  </p:txBody>
                </p:sp>
              </mc:Choice>
              <mc:Fallback xmlns="">
                <p:sp>
                  <p:nvSpPr>
                    <p:cNvPr id="20" name="TextBox 19">
                      <a:extLst>
                        <a:ext uri="{FF2B5EF4-FFF2-40B4-BE49-F238E27FC236}">
                          <a16:creationId xmlns:a16="http://schemas.microsoft.com/office/drawing/2014/main" id="{9D318290-56A7-48FA-A894-5E8A542DC027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154637" y="732933"/>
                      <a:ext cx="911281" cy="461665"/>
                    </a:xfrm>
                    <a:prstGeom prst="rect">
                      <a:avLst/>
                    </a:prstGeom>
                    <a:blipFill>
                      <a:blip r:embed="rId9"/>
                      <a:stretch>
                        <a:fillRect l="-1333" r="-2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1" name="TextBox 20">
                      <a:extLst>
                        <a:ext uri="{FF2B5EF4-FFF2-40B4-BE49-F238E27FC236}">
                          <a16:creationId xmlns:a16="http://schemas.microsoft.com/office/drawing/2014/main" id="{36D1067C-53E5-45C2-9A55-01006396F80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15264" y="734208"/>
                      <a:ext cx="1161094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𝐘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−△</m:t>
                            </m:r>
                          </m:oMath>
                        </m:oMathPara>
                      </a14:m>
                      <a:endParaRPr lang="en-US" sz="2400" b="1" dirty="0"/>
                    </a:p>
                  </p:txBody>
                </p:sp>
              </mc:Choice>
              <mc:Fallback xmlns="">
                <p:sp>
                  <p:nvSpPr>
                    <p:cNvPr id="21" name="TextBox 20">
                      <a:extLst>
                        <a:ext uri="{FF2B5EF4-FFF2-40B4-BE49-F238E27FC236}">
                          <a16:creationId xmlns:a16="http://schemas.microsoft.com/office/drawing/2014/main" id="{36D1067C-53E5-45C2-9A55-01006396F804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215264" y="734208"/>
                      <a:ext cx="1161094" cy="461665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4E9DE045-6F26-4AA6-B44A-C8ADCF443DBE}"/>
                      </a:ext>
                    </a:extLst>
                  </p:cNvPr>
                  <p:cNvSpPr txBox="1"/>
                  <p:nvPr/>
                </p:nvSpPr>
                <p:spPr>
                  <a:xfrm>
                    <a:off x="7529554" y="1531592"/>
                    <a:ext cx="159704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𝑙𝑎𝑜𝑑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=300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4E9DE045-6F26-4AA6-B44A-C8ADCF443DB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29554" y="1531592"/>
                    <a:ext cx="1597040" cy="369332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D9058BB1-0310-4F4B-BB15-F97C0C5A8288}"/>
                    </a:ext>
                  </a:extLst>
                </p:cNvPr>
                <p:cNvSpPr txBox="1"/>
                <p:nvPr/>
              </p:nvSpPr>
              <p:spPr>
                <a:xfrm>
                  <a:off x="3222510" y="1080795"/>
                  <a:ext cx="2446395" cy="30777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𝑙𝑖𝑛𝑒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=10+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m:rPr>
                            <m:sty m:val="p"/>
                          </m:rPr>
                          <a:rPr lang="el-G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D9058BB1-0310-4F4B-BB15-F97C0C5A828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22510" y="1080795"/>
                  <a:ext cx="2446395" cy="307777"/>
                </a:xfrm>
                <a:prstGeom prst="rect">
                  <a:avLst/>
                </a:prstGeom>
                <a:blipFill>
                  <a:blip r:embed="rId12"/>
                  <a:stretch>
                    <a:fillRect b="-588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48929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191C-D501-4F81-8E4B-9D44B8ED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083658" cy="707756"/>
          </a:xfrm>
        </p:spPr>
        <p:txBody>
          <a:bodyPr/>
          <a:lstStyle/>
          <a:p>
            <a:r>
              <a:rPr lang="en-US" dirty="0"/>
              <a:t>Per Unit Analysis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0A510D-11C3-4509-A972-43A23A874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2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14C8A68-AC23-4AC9-8A19-8108B2C013A0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0A1B22-4406-4B36-8CE5-C1DBE70B6783}"/>
              </a:ext>
            </a:extLst>
          </p:cNvPr>
          <p:cNvSpPr txBox="1"/>
          <p:nvPr/>
        </p:nvSpPr>
        <p:spPr>
          <a:xfrm>
            <a:off x="457200" y="983228"/>
            <a:ext cx="833033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Motivation: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FF0000"/>
              </a:buClr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would be difficult to continuously refer impedance to the different sides of transformer.</a:t>
            </a:r>
          </a:p>
          <a:p>
            <a:pPr algn="just">
              <a:buClr>
                <a:srgbClr val="FF0000"/>
              </a:buClr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FF0000"/>
              </a:buCl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Mathematically,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05B856A-2E3E-48CE-93C8-19704E7A492E}"/>
                  </a:ext>
                </a:extLst>
              </p:cNvPr>
              <p:cNvSpPr txBox="1"/>
              <p:nvPr/>
            </p:nvSpPr>
            <p:spPr>
              <a:xfrm>
                <a:off x="1069790" y="3268517"/>
                <a:ext cx="6756494" cy="856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Quantity</m:t>
                      </m:r>
                      <m:r>
                        <m:rPr>
                          <m:nor/>
                        </m:rP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in</m:t>
                      </m:r>
                      <m:r>
                        <m:rPr>
                          <m:nor/>
                        </m:rP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Per</m:t>
                      </m:r>
                      <m:r>
                        <m:rPr>
                          <m:nor/>
                        </m:rP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Unit</m:t>
                      </m:r>
                      <m:r>
                        <a:rPr lang="en-US" sz="240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i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4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Actual</m:t>
                          </m:r>
                          <m:r>
                            <m:rPr>
                              <m:nor/>
                            </m:rPr>
                            <a:rPr lang="en-US" sz="24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4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Quantity</m:t>
                          </m:r>
                          <m:r>
                            <m:rPr>
                              <m:nor/>
                            </m:rPr>
                            <a:rPr lang="en-US" sz="2400" i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 i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4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Base</m:t>
                          </m:r>
                          <m:r>
                            <m:rPr>
                              <m:nor/>
                            </m:rPr>
                            <a:rPr lang="en-US" sz="24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4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value</m:t>
                          </m:r>
                          <m:r>
                            <m:rPr>
                              <m:nor/>
                            </m:rPr>
                            <a:rPr lang="en-US" sz="24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4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of</m:t>
                          </m:r>
                          <m:r>
                            <m:rPr>
                              <m:nor/>
                            </m:rPr>
                            <a:rPr lang="en-US" sz="24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4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the</m:t>
                          </m:r>
                          <m:r>
                            <m:rPr>
                              <m:nor/>
                            </m:rPr>
                            <a:rPr lang="en-US" sz="24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40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Quantity</m:t>
                          </m:r>
                          <m:r>
                            <m:rPr>
                              <m:nor/>
                            </m:rPr>
                            <a:rPr lang="en-US" sz="2400" i="1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05B856A-2E3E-48CE-93C8-19704E7A49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790" y="3268517"/>
                <a:ext cx="6756494" cy="8563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67356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191C-D501-4F81-8E4B-9D44B8ED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17" y="152400"/>
            <a:ext cx="8238641" cy="707756"/>
          </a:xfrm>
        </p:spPr>
        <p:txBody>
          <a:bodyPr/>
          <a:lstStyle/>
          <a:p>
            <a:r>
              <a:rPr lang="en-US" dirty="0"/>
              <a:t>Example 3: Solution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0A510D-11C3-4509-A972-43A23A874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20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14C8A68-AC23-4AC9-8A19-8108B2C013A0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BC98E1-393C-405E-89CC-DCBC3A79237D}"/>
                  </a:ext>
                </a:extLst>
              </p:cNvPr>
              <p:cNvSpPr txBox="1"/>
              <p:nvPr/>
            </p:nvSpPr>
            <p:spPr>
              <a:xfrm>
                <a:off x="3056245" y="2663841"/>
                <a:ext cx="1793631" cy="4348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𝜙</m:t>
                          </m:r>
                        </m:sup>
                      </m:sSubSup>
                      <m:r>
                        <a:rPr lang="en-US" i="0">
                          <a:latin typeface="Cambria Math" panose="02040503050406030204" pitchFamily="18" charset="0"/>
                        </a:rPr>
                        <m:t>=10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MV</m:t>
                      </m:r>
                      <m:r>
                        <m:rPr>
                          <m:sty m:val="p"/>
                        </m:rPr>
                        <a:rPr lang="en-US" i="0">
                          <a:latin typeface="Cambria Math" panose="02040503050406030204" pitchFamily="18" charset="0"/>
                        </a:rPr>
                        <m:t>A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BC98E1-393C-405E-89CC-DCBC3A7923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6245" y="2663841"/>
                <a:ext cx="1793631" cy="434863"/>
              </a:xfrm>
              <a:prstGeom prst="rect">
                <a:avLst/>
              </a:prstGeom>
              <a:blipFill>
                <a:blip r:embed="rId2"/>
                <a:stretch>
                  <a:fillRect b="-2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217E9C7-C554-4086-98E0-378F93EEDA49}"/>
                  </a:ext>
                </a:extLst>
              </p:cNvPr>
              <p:cNvSpPr txBox="1"/>
              <p:nvPr/>
            </p:nvSpPr>
            <p:spPr>
              <a:xfrm>
                <a:off x="279362" y="3213909"/>
                <a:ext cx="1793631" cy="3803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</m:t>
                          </m:r>
                        </m:sup>
                      </m:sSubSup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69 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kV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217E9C7-C554-4086-98E0-378F93EEDA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362" y="3213909"/>
                <a:ext cx="1793631" cy="3803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FF3C181-51E0-47A0-8265-F0FA0C342D09}"/>
                  </a:ext>
                </a:extLst>
              </p:cNvPr>
              <p:cNvSpPr txBox="1"/>
              <p:nvPr/>
            </p:nvSpPr>
            <p:spPr>
              <a:xfrm>
                <a:off x="2150142" y="3157816"/>
                <a:ext cx="1793631" cy="3789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</m:t>
                          </m:r>
                        </m:sup>
                      </m:sSubSup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138 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kV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FF3C181-51E0-47A0-8265-F0FA0C342D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0142" y="3157816"/>
                <a:ext cx="1793631" cy="378950"/>
              </a:xfrm>
              <a:prstGeom prst="rect">
                <a:avLst/>
              </a:prstGeom>
              <a:blipFill>
                <a:blip r:embed="rId4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48FD8A5-08CF-4F96-BB31-B1D109BBD621}"/>
                  </a:ext>
                </a:extLst>
              </p:cNvPr>
              <p:cNvSpPr txBox="1"/>
              <p:nvPr/>
            </p:nvSpPr>
            <p:spPr>
              <a:xfrm>
                <a:off x="4575215" y="3127909"/>
                <a:ext cx="1793631" cy="3789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</m:t>
                          </m:r>
                        </m:sup>
                      </m:sSubSup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13.8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kV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48FD8A5-08CF-4F96-BB31-B1D109BBD6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215" y="3127909"/>
                <a:ext cx="1793631" cy="378950"/>
              </a:xfrm>
              <a:prstGeom prst="rect">
                <a:avLst/>
              </a:prstGeom>
              <a:blipFill>
                <a:blip r:embed="rId5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2FC074B-8ABD-4F09-B379-A28DB5657101}"/>
                  </a:ext>
                </a:extLst>
              </p:cNvPr>
              <p:cNvSpPr txBox="1"/>
              <p:nvPr/>
            </p:nvSpPr>
            <p:spPr>
              <a:xfrm>
                <a:off x="330120" y="3625893"/>
                <a:ext cx="3188652" cy="8496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  <m:sup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</m:t>
                                      </m:r>
                                      <m:r>
                                        <a:rPr lang="en-US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  <m:sup>
                              <m:r>
                                <a:rPr 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sup>
                          </m:sSubSup>
                        </m:den>
                      </m:f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69</m:t>
                              </m:r>
                            </m:e>
                            <m:sup>
                              <m:r>
                                <a:rPr 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=476</m:t>
                      </m:r>
                      <m:r>
                        <m:rPr>
                          <m:sty m:val="p"/>
                        </m:rP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2FC074B-8ABD-4F09-B379-A28DB56571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120" y="3625893"/>
                <a:ext cx="3188652" cy="84965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1D3FB22-6B19-4C32-9101-53E7BD4622A6}"/>
                  </a:ext>
                </a:extLst>
              </p:cNvPr>
              <p:cNvSpPr txBox="1"/>
              <p:nvPr/>
            </p:nvSpPr>
            <p:spPr>
              <a:xfrm>
                <a:off x="279362" y="4475549"/>
                <a:ext cx="3462776" cy="8496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  <m:sup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</m:t>
                                      </m:r>
                                      <m:r>
                                        <a:rPr lang="en-US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  <m:sup>
                              <m:r>
                                <a:rPr 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sup>
                          </m:sSubSup>
                        </m:den>
                      </m:f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138</m:t>
                              </m:r>
                            </m:e>
                            <m:sup>
                              <m:r>
                                <a:rPr 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1904</m:t>
                      </m:r>
                      <m:r>
                        <m:rPr>
                          <m:sty m:val="p"/>
                        </m:rP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1D3FB22-6B19-4C32-9101-53E7BD4622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362" y="4475549"/>
                <a:ext cx="3462776" cy="8496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1847EB1-52BE-41D8-AD15-89D2F95B1CFE}"/>
                  </a:ext>
                </a:extLst>
              </p:cNvPr>
              <p:cNvSpPr txBox="1"/>
              <p:nvPr/>
            </p:nvSpPr>
            <p:spPr>
              <a:xfrm>
                <a:off x="279361" y="5243346"/>
                <a:ext cx="3664411" cy="8496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  <m:sup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</m:t>
                                      </m:r>
                                      <m:r>
                                        <a:rPr lang="en-US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  <m:sup>
                              <m:r>
                                <a:rPr 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sup>
                          </m:sSubSup>
                        </m:den>
                      </m:f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13.8</m:t>
                              </m:r>
                            </m:e>
                            <m:sup>
                              <m:r>
                                <a:rPr 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19.04</m:t>
                      </m:r>
                      <m:r>
                        <m:rPr>
                          <m:sty m:val="p"/>
                        </m:rP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1847EB1-52BE-41D8-AD15-89D2F95B1C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361" y="5243346"/>
                <a:ext cx="3664411" cy="84965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57F131A7-14F8-48A6-BBF2-0F47E71B452C}"/>
              </a:ext>
            </a:extLst>
          </p:cNvPr>
          <p:cNvGrpSpPr/>
          <p:nvPr/>
        </p:nvGrpSpPr>
        <p:grpSpPr>
          <a:xfrm>
            <a:off x="302217" y="735507"/>
            <a:ext cx="8523452" cy="1766557"/>
            <a:chOff x="302217" y="735507"/>
            <a:chExt cx="8523452" cy="1766557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D1369AF9-02B1-492D-B863-26E045A7CB37}"/>
                </a:ext>
              </a:extLst>
            </p:cNvPr>
            <p:cNvGrpSpPr/>
            <p:nvPr/>
          </p:nvGrpSpPr>
          <p:grpSpPr>
            <a:xfrm>
              <a:off x="302217" y="735507"/>
              <a:ext cx="8523452" cy="1766557"/>
              <a:chOff x="603142" y="732933"/>
              <a:chExt cx="8523452" cy="2091321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2511EA2E-14BD-4765-A170-30347535A03C}"/>
                  </a:ext>
                </a:extLst>
              </p:cNvPr>
              <p:cNvGrpSpPr/>
              <p:nvPr/>
            </p:nvGrpSpPr>
            <p:grpSpPr>
              <a:xfrm>
                <a:off x="603142" y="732933"/>
                <a:ext cx="8083657" cy="2091321"/>
                <a:chOff x="603142" y="732933"/>
                <a:chExt cx="8083657" cy="2091321"/>
              </a:xfrm>
            </p:grpSpPr>
            <p:pic>
              <p:nvPicPr>
                <p:cNvPr id="15" name="Picture 14">
                  <a:extLst>
                    <a:ext uri="{FF2B5EF4-FFF2-40B4-BE49-F238E27FC236}">
                      <a16:creationId xmlns:a16="http://schemas.microsoft.com/office/drawing/2014/main" id="{8056CE3F-130F-440F-BAA0-479D4DE5136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603142" y="860156"/>
                  <a:ext cx="8083657" cy="1476375"/>
                </a:xfrm>
                <a:prstGeom prst="rect">
                  <a:avLst/>
                </a:prstGeom>
              </p:spPr>
            </p:pic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6709CDF8-F901-4B03-B0E1-EFA7167D79D9}"/>
                    </a:ext>
                  </a:extLst>
                </p:cNvPr>
                <p:cNvSpPr txBox="1"/>
                <p:nvPr/>
              </p:nvSpPr>
              <p:spPr>
                <a:xfrm>
                  <a:off x="815926" y="1716258"/>
                  <a:ext cx="9284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13.2 kV</a:t>
                  </a: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7" name="TextBox 16">
                      <a:extLst>
                        <a:ext uri="{FF2B5EF4-FFF2-40B4-BE49-F238E27FC236}">
                          <a16:creationId xmlns:a16="http://schemas.microsoft.com/office/drawing/2014/main" id="{4C28020D-EE6B-4976-B79C-D4ECF8582B8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473923" y="1900924"/>
                      <a:ext cx="2272710" cy="92333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MVA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13.2 kV- 132 kV</a:t>
                      </a:r>
                    </a:p>
                    <a:p>
                      <a:pPr algn="ctr"/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𝐿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=10%=0.1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p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u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</m:oMath>
                      </a14:m>
                      <a:r>
                        <a:rPr lang="en-U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p:txBody>
                </p:sp>
              </mc:Choice>
              <mc:Fallback xmlns="">
                <p:sp>
                  <p:nvSpPr>
                    <p:cNvPr id="17" name="TextBox 16">
                      <a:extLst>
                        <a:ext uri="{FF2B5EF4-FFF2-40B4-BE49-F238E27FC236}">
                          <a16:creationId xmlns:a16="http://schemas.microsoft.com/office/drawing/2014/main" id="{4C28020D-EE6B-4976-B79C-D4ECF8582B84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473923" y="1900924"/>
                      <a:ext cx="2272710" cy="923330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 t="-3906" b="-21875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" name="TextBox 18">
                      <a:extLst>
                        <a:ext uri="{FF2B5EF4-FFF2-40B4-BE49-F238E27FC236}">
                          <a16:creationId xmlns:a16="http://schemas.microsoft.com/office/drawing/2014/main" id="{890A42F6-4484-4EBC-8A6F-D35700A988E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849019" y="1874866"/>
                      <a:ext cx="2272710" cy="92333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MVA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13.8 kV- 69 kV</a:t>
                      </a:r>
                    </a:p>
                    <a:p>
                      <a:pPr algn="ctr"/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𝐿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=8%=0.0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p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u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</m:oMath>
                      </a14:m>
                      <a:r>
                        <a:rPr lang="en-U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p:txBody>
                </p:sp>
              </mc:Choice>
              <mc:Fallback xmlns="">
                <p:sp>
                  <p:nvSpPr>
                    <p:cNvPr id="19" name="TextBox 18">
                      <a:extLst>
                        <a:ext uri="{FF2B5EF4-FFF2-40B4-BE49-F238E27FC236}">
                          <a16:creationId xmlns:a16="http://schemas.microsoft.com/office/drawing/2014/main" id="{890A42F6-4484-4EBC-8A6F-D35700A988E0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849019" y="1874866"/>
                      <a:ext cx="2272710" cy="923330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 t="-4688" b="-2421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TextBox 19">
                      <a:extLst>
                        <a:ext uri="{FF2B5EF4-FFF2-40B4-BE49-F238E27FC236}">
                          <a16:creationId xmlns:a16="http://schemas.microsoft.com/office/drawing/2014/main" id="{9D318290-56A7-48FA-A894-5E8A542DC02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154637" y="732933"/>
                      <a:ext cx="911281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△−</m:t>
                            </m:r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𝐘</m:t>
                            </m:r>
                          </m:oMath>
                        </m:oMathPara>
                      </a14:m>
                      <a:endParaRPr lang="en-US" sz="2400" b="1" dirty="0"/>
                    </a:p>
                  </p:txBody>
                </p:sp>
              </mc:Choice>
              <mc:Fallback xmlns="">
                <p:sp>
                  <p:nvSpPr>
                    <p:cNvPr id="20" name="TextBox 19">
                      <a:extLst>
                        <a:ext uri="{FF2B5EF4-FFF2-40B4-BE49-F238E27FC236}">
                          <a16:creationId xmlns:a16="http://schemas.microsoft.com/office/drawing/2014/main" id="{9D318290-56A7-48FA-A894-5E8A542DC027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154637" y="732933"/>
                      <a:ext cx="911281" cy="461665"/>
                    </a:xfrm>
                    <a:prstGeom prst="rect">
                      <a:avLst/>
                    </a:prstGeom>
                    <a:blipFill>
                      <a:blip r:embed="rId12"/>
                      <a:stretch>
                        <a:fillRect l="-1333" r="-2667" b="-125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1" name="TextBox 20">
                      <a:extLst>
                        <a:ext uri="{FF2B5EF4-FFF2-40B4-BE49-F238E27FC236}">
                          <a16:creationId xmlns:a16="http://schemas.microsoft.com/office/drawing/2014/main" id="{36D1067C-53E5-45C2-9A55-01006396F80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15264" y="734208"/>
                      <a:ext cx="1161094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𝐘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−△</m:t>
                            </m:r>
                          </m:oMath>
                        </m:oMathPara>
                      </a14:m>
                      <a:endParaRPr lang="en-US" sz="2400" b="1" dirty="0"/>
                    </a:p>
                  </p:txBody>
                </p:sp>
              </mc:Choice>
              <mc:Fallback xmlns="">
                <p:sp>
                  <p:nvSpPr>
                    <p:cNvPr id="21" name="TextBox 20">
                      <a:extLst>
                        <a:ext uri="{FF2B5EF4-FFF2-40B4-BE49-F238E27FC236}">
                          <a16:creationId xmlns:a16="http://schemas.microsoft.com/office/drawing/2014/main" id="{36D1067C-53E5-45C2-9A55-01006396F804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215264" y="734208"/>
                      <a:ext cx="1161094" cy="461665"/>
                    </a:xfrm>
                    <a:prstGeom prst="rect">
                      <a:avLst/>
                    </a:prstGeom>
                    <a:blipFill>
                      <a:blip r:embed="rId13"/>
                      <a:stretch>
                        <a:fillRect b="-125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4E9DE045-6F26-4AA6-B44A-C8ADCF443DBE}"/>
                      </a:ext>
                    </a:extLst>
                  </p:cNvPr>
                  <p:cNvSpPr txBox="1"/>
                  <p:nvPr/>
                </p:nvSpPr>
                <p:spPr>
                  <a:xfrm>
                    <a:off x="7529554" y="1531592"/>
                    <a:ext cx="159704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𝑙𝑎𝑜𝑑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=300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4E9DE045-6F26-4AA6-B44A-C8ADCF443DB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29554" y="1531592"/>
                    <a:ext cx="1597040" cy="369332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b="-1960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A3692CE1-F44D-43F1-A791-D4FC7DC60554}"/>
                    </a:ext>
                  </a:extLst>
                </p:cNvPr>
                <p:cNvSpPr txBox="1"/>
                <p:nvPr/>
              </p:nvSpPr>
              <p:spPr>
                <a:xfrm>
                  <a:off x="3198339" y="1020743"/>
                  <a:ext cx="2446395" cy="30777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𝑙𝑖𝑛𝑒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=10+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m:rPr>
                            <m:sty m:val="p"/>
                          </m:rPr>
                          <a:rPr lang="el-G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A3692CE1-F44D-43F1-A791-D4FC7DC605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98339" y="1020743"/>
                  <a:ext cx="2446395" cy="307777"/>
                </a:xfrm>
                <a:prstGeom prst="rect">
                  <a:avLst/>
                </a:prstGeom>
                <a:blipFill>
                  <a:blip r:embed="rId15"/>
                  <a:stretch>
                    <a:fillRect b="-588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8692404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191C-D501-4F81-8E4B-9D44B8ED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17" y="152400"/>
            <a:ext cx="8238641" cy="707756"/>
          </a:xfrm>
        </p:spPr>
        <p:txBody>
          <a:bodyPr/>
          <a:lstStyle/>
          <a:p>
            <a:r>
              <a:rPr lang="en-US" dirty="0"/>
              <a:t>Example 3: Solution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0A510D-11C3-4509-A972-43A23A874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21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14C8A68-AC23-4AC9-8A19-8108B2C013A0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BC98E1-393C-405E-89CC-DCBC3A79237D}"/>
                  </a:ext>
                </a:extLst>
              </p:cNvPr>
              <p:cNvSpPr txBox="1"/>
              <p:nvPr/>
            </p:nvSpPr>
            <p:spPr>
              <a:xfrm>
                <a:off x="3056245" y="2663841"/>
                <a:ext cx="1793631" cy="4348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𝜙</m:t>
                          </m:r>
                        </m:sup>
                      </m:sSubSup>
                      <m:r>
                        <a:rPr lang="en-US" i="0">
                          <a:latin typeface="Cambria Math" panose="02040503050406030204" pitchFamily="18" charset="0"/>
                        </a:rPr>
                        <m:t>=10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MV</m:t>
                      </m:r>
                      <m:r>
                        <m:rPr>
                          <m:sty m:val="p"/>
                        </m:rPr>
                        <a:rPr lang="en-US" i="0">
                          <a:latin typeface="Cambria Math" panose="02040503050406030204" pitchFamily="18" charset="0"/>
                        </a:rPr>
                        <m:t>A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6BC98E1-393C-405E-89CC-DCBC3A7923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6245" y="2663841"/>
                <a:ext cx="1793631" cy="434863"/>
              </a:xfrm>
              <a:prstGeom prst="rect">
                <a:avLst/>
              </a:prstGeom>
              <a:blipFill>
                <a:blip r:embed="rId2"/>
                <a:stretch>
                  <a:fillRect b="-2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217E9C7-C554-4086-98E0-378F93EEDA49}"/>
                  </a:ext>
                </a:extLst>
              </p:cNvPr>
              <p:cNvSpPr txBox="1"/>
              <p:nvPr/>
            </p:nvSpPr>
            <p:spPr>
              <a:xfrm>
                <a:off x="279362" y="3213909"/>
                <a:ext cx="1793631" cy="3803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</m:t>
                          </m:r>
                        </m:sup>
                      </m:sSubSup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69 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kV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217E9C7-C554-4086-98E0-378F93EEDA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362" y="3213909"/>
                <a:ext cx="1793631" cy="3803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FF3C181-51E0-47A0-8265-F0FA0C342D09}"/>
                  </a:ext>
                </a:extLst>
              </p:cNvPr>
              <p:cNvSpPr txBox="1"/>
              <p:nvPr/>
            </p:nvSpPr>
            <p:spPr>
              <a:xfrm>
                <a:off x="2150142" y="3157816"/>
                <a:ext cx="1793631" cy="3789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</m:t>
                          </m:r>
                        </m:sup>
                      </m:sSubSup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138 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kV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FF3C181-51E0-47A0-8265-F0FA0C342D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0142" y="3157816"/>
                <a:ext cx="1793631" cy="378950"/>
              </a:xfrm>
              <a:prstGeom prst="rect">
                <a:avLst/>
              </a:prstGeom>
              <a:blipFill>
                <a:blip r:embed="rId4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48FD8A5-08CF-4F96-BB31-B1D109BBD621}"/>
                  </a:ext>
                </a:extLst>
              </p:cNvPr>
              <p:cNvSpPr txBox="1"/>
              <p:nvPr/>
            </p:nvSpPr>
            <p:spPr>
              <a:xfrm>
                <a:off x="4575215" y="3127909"/>
                <a:ext cx="1793631" cy="3789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</m:t>
                          </m:r>
                        </m:sup>
                      </m:sSubSup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13.8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kV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48FD8A5-08CF-4F96-BB31-B1D109BBD6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215" y="3127909"/>
                <a:ext cx="1793631" cy="378950"/>
              </a:xfrm>
              <a:prstGeom prst="rect">
                <a:avLst/>
              </a:prstGeom>
              <a:blipFill>
                <a:blip r:embed="rId5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2FC074B-8ABD-4F09-B379-A28DB5657101}"/>
                  </a:ext>
                </a:extLst>
              </p:cNvPr>
              <p:cNvSpPr txBox="1"/>
              <p:nvPr/>
            </p:nvSpPr>
            <p:spPr>
              <a:xfrm>
                <a:off x="330120" y="3625893"/>
                <a:ext cx="3188652" cy="8496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  <m:sup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</m:t>
                                      </m:r>
                                      <m:r>
                                        <a:rPr lang="en-US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  <m:sup>
                              <m:r>
                                <a:rPr 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sup>
                          </m:sSubSup>
                        </m:den>
                      </m:f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69</m:t>
                              </m:r>
                            </m:e>
                            <m:sup>
                              <m:r>
                                <a:rPr 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=476</m:t>
                      </m:r>
                      <m:r>
                        <m:rPr>
                          <m:sty m:val="p"/>
                        </m:rP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2FC074B-8ABD-4F09-B379-A28DB56571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120" y="3625893"/>
                <a:ext cx="3188652" cy="84965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1D3FB22-6B19-4C32-9101-53E7BD4622A6}"/>
                  </a:ext>
                </a:extLst>
              </p:cNvPr>
              <p:cNvSpPr txBox="1"/>
              <p:nvPr/>
            </p:nvSpPr>
            <p:spPr>
              <a:xfrm>
                <a:off x="279362" y="4475549"/>
                <a:ext cx="3462776" cy="8496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  <m:sup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</m:t>
                                      </m:r>
                                      <m:r>
                                        <a:rPr lang="en-US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  <m:sup>
                              <m:r>
                                <a:rPr 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sup>
                          </m:sSubSup>
                        </m:den>
                      </m:f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138</m:t>
                              </m:r>
                            </m:e>
                            <m:sup>
                              <m:r>
                                <a:rPr 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1904</m:t>
                      </m:r>
                      <m:r>
                        <m:rPr>
                          <m:sty m:val="p"/>
                        </m:rP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1D3FB22-6B19-4C32-9101-53E7BD4622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362" y="4475549"/>
                <a:ext cx="3462776" cy="8496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1847EB1-52BE-41D8-AD15-89D2F95B1CFE}"/>
                  </a:ext>
                </a:extLst>
              </p:cNvPr>
              <p:cNvSpPr txBox="1"/>
              <p:nvPr/>
            </p:nvSpPr>
            <p:spPr>
              <a:xfrm>
                <a:off x="279361" y="5243346"/>
                <a:ext cx="3664411" cy="8496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  <m:sup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</m:t>
                                      </m:r>
                                      <m:r>
                                        <a:rPr lang="en-US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Sup>
                            <m:sSub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  <m:sup>
                              <m:r>
                                <a:rPr 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sup>
                          </m:sSubSup>
                        </m:den>
                      </m:f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13.8</m:t>
                              </m:r>
                            </m:e>
                            <m:sup>
                              <m:r>
                                <a:rPr 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19.04</m:t>
                      </m:r>
                      <m:r>
                        <m:rPr>
                          <m:sty m:val="p"/>
                        </m:rP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1847EB1-52BE-41D8-AD15-89D2F95B1C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361" y="5243346"/>
                <a:ext cx="3664411" cy="84965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D6DEF624-8DA4-471A-90FA-EB79163EA97F}"/>
              </a:ext>
            </a:extLst>
          </p:cNvPr>
          <p:cNvGrpSpPr/>
          <p:nvPr/>
        </p:nvGrpSpPr>
        <p:grpSpPr>
          <a:xfrm>
            <a:off x="302217" y="735507"/>
            <a:ext cx="8523452" cy="1766557"/>
            <a:chOff x="302217" y="735507"/>
            <a:chExt cx="8523452" cy="1766557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D1369AF9-02B1-492D-B863-26E045A7CB37}"/>
                </a:ext>
              </a:extLst>
            </p:cNvPr>
            <p:cNvGrpSpPr/>
            <p:nvPr/>
          </p:nvGrpSpPr>
          <p:grpSpPr>
            <a:xfrm>
              <a:off x="302217" y="735507"/>
              <a:ext cx="8523452" cy="1766557"/>
              <a:chOff x="603142" y="732933"/>
              <a:chExt cx="8523452" cy="2091321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2511EA2E-14BD-4765-A170-30347535A03C}"/>
                  </a:ext>
                </a:extLst>
              </p:cNvPr>
              <p:cNvGrpSpPr/>
              <p:nvPr/>
            </p:nvGrpSpPr>
            <p:grpSpPr>
              <a:xfrm>
                <a:off x="603142" y="732933"/>
                <a:ext cx="8083657" cy="2091321"/>
                <a:chOff x="603142" y="732933"/>
                <a:chExt cx="8083657" cy="2091321"/>
              </a:xfrm>
            </p:grpSpPr>
            <p:pic>
              <p:nvPicPr>
                <p:cNvPr id="15" name="Picture 14">
                  <a:extLst>
                    <a:ext uri="{FF2B5EF4-FFF2-40B4-BE49-F238E27FC236}">
                      <a16:creationId xmlns:a16="http://schemas.microsoft.com/office/drawing/2014/main" id="{8056CE3F-130F-440F-BAA0-479D4DE5136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603142" y="860156"/>
                  <a:ext cx="8083657" cy="1476375"/>
                </a:xfrm>
                <a:prstGeom prst="rect">
                  <a:avLst/>
                </a:prstGeom>
              </p:spPr>
            </p:pic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6709CDF8-F901-4B03-B0E1-EFA7167D79D9}"/>
                    </a:ext>
                  </a:extLst>
                </p:cNvPr>
                <p:cNvSpPr txBox="1"/>
                <p:nvPr/>
              </p:nvSpPr>
              <p:spPr>
                <a:xfrm>
                  <a:off x="815926" y="1716258"/>
                  <a:ext cx="9284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13.2 kV</a:t>
                  </a: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7" name="TextBox 16">
                      <a:extLst>
                        <a:ext uri="{FF2B5EF4-FFF2-40B4-BE49-F238E27FC236}">
                          <a16:creationId xmlns:a16="http://schemas.microsoft.com/office/drawing/2014/main" id="{4C28020D-EE6B-4976-B79C-D4ECF8582B8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473923" y="1900924"/>
                      <a:ext cx="2272710" cy="92333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MVA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13.2 kV- 132 kV</a:t>
                      </a:r>
                    </a:p>
                    <a:p>
                      <a:pPr algn="ctr"/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𝐿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=10%=0.1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p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u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</m:oMath>
                      </a14:m>
                      <a:r>
                        <a:rPr lang="en-U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p:txBody>
                </p:sp>
              </mc:Choice>
              <mc:Fallback xmlns="">
                <p:sp>
                  <p:nvSpPr>
                    <p:cNvPr id="17" name="TextBox 16">
                      <a:extLst>
                        <a:ext uri="{FF2B5EF4-FFF2-40B4-BE49-F238E27FC236}">
                          <a16:creationId xmlns:a16="http://schemas.microsoft.com/office/drawing/2014/main" id="{4C28020D-EE6B-4976-B79C-D4ECF8582B84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473923" y="1900924"/>
                      <a:ext cx="2272710" cy="923330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 t="-3906" b="-21875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" name="TextBox 18">
                      <a:extLst>
                        <a:ext uri="{FF2B5EF4-FFF2-40B4-BE49-F238E27FC236}">
                          <a16:creationId xmlns:a16="http://schemas.microsoft.com/office/drawing/2014/main" id="{890A42F6-4484-4EBC-8A6F-D35700A988E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849019" y="1874866"/>
                      <a:ext cx="2272710" cy="92333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MVA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13.8 kV- 69 kV</a:t>
                      </a:r>
                    </a:p>
                    <a:p>
                      <a:pPr algn="ctr"/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𝐿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=8%=0.0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p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u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</m:oMath>
                      </a14:m>
                      <a:r>
                        <a:rPr lang="en-U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p:txBody>
                </p:sp>
              </mc:Choice>
              <mc:Fallback xmlns="">
                <p:sp>
                  <p:nvSpPr>
                    <p:cNvPr id="19" name="TextBox 18">
                      <a:extLst>
                        <a:ext uri="{FF2B5EF4-FFF2-40B4-BE49-F238E27FC236}">
                          <a16:creationId xmlns:a16="http://schemas.microsoft.com/office/drawing/2014/main" id="{890A42F6-4484-4EBC-8A6F-D35700A988E0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849019" y="1874866"/>
                      <a:ext cx="2272710" cy="923330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 t="-4688" b="-2421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TextBox 19">
                      <a:extLst>
                        <a:ext uri="{FF2B5EF4-FFF2-40B4-BE49-F238E27FC236}">
                          <a16:creationId xmlns:a16="http://schemas.microsoft.com/office/drawing/2014/main" id="{9D318290-56A7-48FA-A894-5E8A542DC02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154637" y="732933"/>
                      <a:ext cx="911281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△−</m:t>
                            </m:r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𝐘</m:t>
                            </m:r>
                          </m:oMath>
                        </m:oMathPara>
                      </a14:m>
                      <a:endParaRPr lang="en-US" sz="2400" b="1" dirty="0"/>
                    </a:p>
                  </p:txBody>
                </p:sp>
              </mc:Choice>
              <mc:Fallback xmlns="">
                <p:sp>
                  <p:nvSpPr>
                    <p:cNvPr id="20" name="TextBox 19">
                      <a:extLst>
                        <a:ext uri="{FF2B5EF4-FFF2-40B4-BE49-F238E27FC236}">
                          <a16:creationId xmlns:a16="http://schemas.microsoft.com/office/drawing/2014/main" id="{9D318290-56A7-48FA-A894-5E8A542DC027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154637" y="732933"/>
                      <a:ext cx="911281" cy="461665"/>
                    </a:xfrm>
                    <a:prstGeom prst="rect">
                      <a:avLst/>
                    </a:prstGeom>
                    <a:blipFill>
                      <a:blip r:embed="rId12"/>
                      <a:stretch>
                        <a:fillRect l="-1333" r="-2667" b="-125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1" name="TextBox 20">
                      <a:extLst>
                        <a:ext uri="{FF2B5EF4-FFF2-40B4-BE49-F238E27FC236}">
                          <a16:creationId xmlns:a16="http://schemas.microsoft.com/office/drawing/2014/main" id="{36D1067C-53E5-45C2-9A55-01006396F80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15264" y="734208"/>
                      <a:ext cx="1161094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𝐘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−△</m:t>
                            </m:r>
                          </m:oMath>
                        </m:oMathPara>
                      </a14:m>
                      <a:endParaRPr lang="en-US" sz="2400" b="1" dirty="0"/>
                    </a:p>
                  </p:txBody>
                </p:sp>
              </mc:Choice>
              <mc:Fallback xmlns="">
                <p:sp>
                  <p:nvSpPr>
                    <p:cNvPr id="21" name="TextBox 20">
                      <a:extLst>
                        <a:ext uri="{FF2B5EF4-FFF2-40B4-BE49-F238E27FC236}">
                          <a16:creationId xmlns:a16="http://schemas.microsoft.com/office/drawing/2014/main" id="{36D1067C-53E5-45C2-9A55-01006396F804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215264" y="734208"/>
                      <a:ext cx="1161094" cy="461665"/>
                    </a:xfrm>
                    <a:prstGeom prst="rect">
                      <a:avLst/>
                    </a:prstGeom>
                    <a:blipFill>
                      <a:blip r:embed="rId13"/>
                      <a:stretch>
                        <a:fillRect b="-125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4E9DE045-6F26-4AA6-B44A-C8ADCF443DBE}"/>
                      </a:ext>
                    </a:extLst>
                  </p:cNvPr>
                  <p:cNvSpPr txBox="1"/>
                  <p:nvPr/>
                </p:nvSpPr>
                <p:spPr>
                  <a:xfrm>
                    <a:off x="7529554" y="1531592"/>
                    <a:ext cx="159704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𝑙𝑎𝑜𝑑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=300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4E9DE045-6F26-4AA6-B44A-C8ADCF443DB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29554" y="1531592"/>
                    <a:ext cx="1597040" cy="369332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b="-1960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08B01D00-D500-4F01-8973-FE60AA8C8E44}"/>
                    </a:ext>
                  </a:extLst>
                </p:cNvPr>
                <p:cNvSpPr txBox="1"/>
                <p:nvPr/>
              </p:nvSpPr>
              <p:spPr>
                <a:xfrm>
                  <a:off x="3198339" y="1020743"/>
                  <a:ext cx="2446395" cy="30777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𝑙𝑖𝑛𝑒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=10+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m:rPr>
                            <m:sty m:val="p"/>
                          </m:rPr>
                          <a:rPr lang="el-G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08B01D00-D500-4F01-8973-FE60AA8C8E4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98339" y="1020743"/>
                  <a:ext cx="2446395" cy="307777"/>
                </a:xfrm>
                <a:prstGeom prst="rect">
                  <a:avLst/>
                </a:prstGeom>
                <a:blipFill>
                  <a:blip r:embed="rId15"/>
                  <a:stretch>
                    <a:fillRect b="-588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3913945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191C-D501-4F81-8E4B-9D44B8ED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17" y="152400"/>
            <a:ext cx="8238641" cy="707756"/>
          </a:xfrm>
        </p:spPr>
        <p:txBody>
          <a:bodyPr/>
          <a:lstStyle/>
          <a:p>
            <a:r>
              <a:rPr lang="en-US" dirty="0"/>
              <a:t>Example 3: Solution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0A510D-11C3-4509-A972-43A23A874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22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14C8A68-AC23-4AC9-8A19-8108B2C013A0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6DEF624-8DA4-471A-90FA-EB79163EA97F}"/>
              </a:ext>
            </a:extLst>
          </p:cNvPr>
          <p:cNvGrpSpPr/>
          <p:nvPr/>
        </p:nvGrpSpPr>
        <p:grpSpPr>
          <a:xfrm>
            <a:off x="302217" y="735507"/>
            <a:ext cx="8523452" cy="1766557"/>
            <a:chOff x="302217" y="735507"/>
            <a:chExt cx="8523452" cy="1766557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D1369AF9-02B1-492D-B863-26E045A7CB37}"/>
                </a:ext>
              </a:extLst>
            </p:cNvPr>
            <p:cNvGrpSpPr/>
            <p:nvPr/>
          </p:nvGrpSpPr>
          <p:grpSpPr>
            <a:xfrm>
              <a:off x="302217" y="735507"/>
              <a:ext cx="8523452" cy="1766557"/>
              <a:chOff x="603142" y="732933"/>
              <a:chExt cx="8523452" cy="2091321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2511EA2E-14BD-4765-A170-30347535A03C}"/>
                  </a:ext>
                </a:extLst>
              </p:cNvPr>
              <p:cNvGrpSpPr/>
              <p:nvPr/>
            </p:nvGrpSpPr>
            <p:grpSpPr>
              <a:xfrm>
                <a:off x="603142" y="732933"/>
                <a:ext cx="8083657" cy="2091321"/>
                <a:chOff x="603142" y="732933"/>
                <a:chExt cx="8083657" cy="2091321"/>
              </a:xfrm>
            </p:grpSpPr>
            <p:pic>
              <p:nvPicPr>
                <p:cNvPr id="15" name="Picture 14">
                  <a:extLst>
                    <a:ext uri="{FF2B5EF4-FFF2-40B4-BE49-F238E27FC236}">
                      <a16:creationId xmlns:a16="http://schemas.microsoft.com/office/drawing/2014/main" id="{8056CE3F-130F-440F-BAA0-479D4DE5136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603142" y="860156"/>
                  <a:ext cx="8083657" cy="1476375"/>
                </a:xfrm>
                <a:prstGeom prst="rect">
                  <a:avLst/>
                </a:prstGeom>
              </p:spPr>
            </p:pic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6709CDF8-F901-4B03-B0E1-EFA7167D79D9}"/>
                    </a:ext>
                  </a:extLst>
                </p:cNvPr>
                <p:cNvSpPr txBox="1"/>
                <p:nvPr/>
              </p:nvSpPr>
              <p:spPr>
                <a:xfrm>
                  <a:off x="815926" y="1716258"/>
                  <a:ext cx="9284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13.2 kV</a:t>
                  </a: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7" name="TextBox 16">
                      <a:extLst>
                        <a:ext uri="{FF2B5EF4-FFF2-40B4-BE49-F238E27FC236}">
                          <a16:creationId xmlns:a16="http://schemas.microsoft.com/office/drawing/2014/main" id="{4C28020D-EE6B-4976-B79C-D4ECF8582B8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473923" y="1900924"/>
                      <a:ext cx="2272710" cy="92333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MVA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13.2 kV- 132 kV</a:t>
                      </a:r>
                    </a:p>
                    <a:p>
                      <a:pPr algn="ctr"/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𝐿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=10%=0.1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p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u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</m:oMath>
                      </a14:m>
                      <a:r>
                        <a:rPr lang="en-U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p:txBody>
                </p:sp>
              </mc:Choice>
              <mc:Fallback xmlns="">
                <p:sp>
                  <p:nvSpPr>
                    <p:cNvPr id="17" name="TextBox 16">
                      <a:extLst>
                        <a:ext uri="{FF2B5EF4-FFF2-40B4-BE49-F238E27FC236}">
                          <a16:creationId xmlns:a16="http://schemas.microsoft.com/office/drawing/2014/main" id="{4C28020D-EE6B-4976-B79C-D4ECF8582B84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473923" y="1900924"/>
                      <a:ext cx="2272710" cy="923330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t="-3906" b="-21875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" name="TextBox 18">
                      <a:extLst>
                        <a:ext uri="{FF2B5EF4-FFF2-40B4-BE49-F238E27FC236}">
                          <a16:creationId xmlns:a16="http://schemas.microsoft.com/office/drawing/2014/main" id="{890A42F6-4484-4EBC-8A6F-D35700A988E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849019" y="1874866"/>
                      <a:ext cx="2272710" cy="92333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MVA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13.8 kV- 69 kV</a:t>
                      </a:r>
                    </a:p>
                    <a:p>
                      <a:pPr algn="ctr"/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𝐿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=8%=0.0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p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u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</m:oMath>
                      </a14:m>
                      <a:r>
                        <a:rPr lang="en-U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p:txBody>
                </p:sp>
              </mc:Choice>
              <mc:Fallback xmlns="">
                <p:sp>
                  <p:nvSpPr>
                    <p:cNvPr id="19" name="TextBox 18">
                      <a:extLst>
                        <a:ext uri="{FF2B5EF4-FFF2-40B4-BE49-F238E27FC236}">
                          <a16:creationId xmlns:a16="http://schemas.microsoft.com/office/drawing/2014/main" id="{890A42F6-4484-4EBC-8A6F-D35700A988E0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849019" y="1874866"/>
                      <a:ext cx="2272710" cy="923330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t="-4688" b="-2421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TextBox 19">
                      <a:extLst>
                        <a:ext uri="{FF2B5EF4-FFF2-40B4-BE49-F238E27FC236}">
                          <a16:creationId xmlns:a16="http://schemas.microsoft.com/office/drawing/2014/main" id="{9D318290-56A7-48FA-A894-5E8A542DC02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154637" y="732933"/>
                      <a:ext cx="911281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△−</m:t>
                            </m:r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𝐘</m:t>
                            </m:r>
                          </m:oMath>
                        </m:oMathPara>
                      </a14:m>
                      <a:endParaRPr lang="en-US" sz="2400" b="1" dirty="0"/>
                    </a:p>
                  </p:txBody>
                </p:sp>
              </mc:Choice>
              <mc:Fallback xmlns="">
                <p:sp>
                  <p:nvSpPr>
                    <p:cNvPr id="20" name="TextBox 19">
                      <a:extLst>
                        <a:ext uri="{FF2B5EF4-FFF2-40B4-BE49-F238E27FC236}">
                          <a16:creationId xmlns:a16="http://schemas.microsoft.com/office/drawing/2014/main" id="{9D318290-56A7-48FA-A894-5E8A542DC027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154637" y="732933"/>
                      <a:ext cx="911281" cy="461665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 l="-1333" r="-2667" b="-125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1" name="TextBox 20">
                      <a:extLst>
                        <a:ext uri="{FF2B5EF4-FFF2-40B4-BE49-F238E27FC236}">
                          <a16:creationId xmlns:a16="http://schemas.microsoft.com/office/drawing/2014/main" id="{36D1067C-53E5-45C2-9A55-01006396F80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15264" y="734208"/>
                      <a:ext cx="1161094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𝐘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−△</m:t>
                            </m:r>
                          </m:oMath>
                        </m:oMathPara>
                      </a14:m>
                      <a:endParaRPr lang="en-US" sz="2400" b="1" dirty="0"/>
                    </a:p>
                  </p:txBody>
                </p:sp>
              </mc:Choice>
              <mc:Fallback xmlns="">
                <p:sp>
                  <p:nvSpPr>
                    <p:cNvPr id="21" name="TextBox 20">
                      <a:extLst>
                        <a:ext uri="{FF2B5EF4-FFF2-40B4-BE49-F238E27FC236}">
                          <a16:creationId xmlns:a16="http://schemas.microsoft.com/office/drawing/2014/main" id="{36D1067C-53E5-45C2-9A55-01006396F804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215264" y="734208"/>
                      <a:ext cx="1161094" cy="461665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 b="-125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4E9DE045-6F26-4AA6-B44A-C8ADCF443DBE}"/>
                      </a:ext>
                    </a:extLst>
                  </p:cNvPr>
                  <p:cNvSpPr txBox="1"/>
                  <p:nvPr/>
                </p:nvSpPr>
                <p:spPr>
                  <a:xfrm>
                    <a:off x="7529554" y="1531592"/>
                    <a:ext cx="159704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𝑙𝑎𝑜𝑑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=300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4E9DE045-6F26-4AA6-B44A-C8ADCF443DB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29554" y="1531592"/>
                    <a:ext cx="1597040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1960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08B01D00-D500-4F01-8973-FE60AA8C8E44}"/>
                    </a:ext>
                  </a:extLst>
                </p:cNvPr>
                <p:cNvSpPr txBox="1"/>
                <p:nvPr/>
              </p:nvSpPr>
              <p:spPr>
                <a:xfrm>
                  <a:off x="3198339" y="1020743"/>
                  <a:ext cx="2446395" cy="30777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𝑙𝑖𝑛𝑒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=10+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m:rPr>
                            <m:sty m:val="p"/>
                          </m:rPr>
                          <a:rPr lang="el-G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08B01D00-D500-4F01-8973-FE60AA8C8E4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98339" y="1020743"/>
                  <a:ext cx="2446395" cy="307777"/>
                </a:xfrm>
                <a:prstGeom prst="rect">
                  <a:avLst/>
                </a:prstGeom>
                <a:blipFill>
                  <a:blip r:embed="rId8"/>
                  <a:stretch>
                    <a:fillRect b="-588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13AA0D4-06F5-45D0-AF34-07F667287493}"/>
                  </a:ext>
                </a:extLst>
              </p:cNvPr>
              <p:cNvSpPr txBox="1"/>
              <p:nvPr/>
            </p:nvSpPr>
            <p:spPr>
              <a:xfrm>
                <a:off x="495421" y="3098704"/>
                <a:ext cx="2896122" cy="6183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load</m:t>
                          </m:r>
                          <m:r>
                            <m:rPr>
                              <m:nor/>
                            </m:rPr>
                            <a:rPr lang="en-US" sz="1800" i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350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Ω</m:t>
                          </m:r>
                        </m:num>
                        <m:den>
                          <m: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476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Ω</m:t>
                          </m:r>
                        </m:den>
                      </m:f>
                      <m:r>
                        <a:rPr lang="en-US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=0.63</m:t>
                      </m:r>
                      <m:r>
                        <a:rPr lang="en-US" sz="18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p</m:t>
                      </m:r>
                      <m:r>
                        <a:rPr lang="en-US" sz="18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u</m:t>
                      </m:r>
                      <m:r>
                        <a:rPr lang="en-US" sz="18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13AA0D4-06F5-45D0-AF34-07F6672874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421" y="3098704"/>
                <a:ext cx="2896122" cy="6183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623814A-4C2E-4FA8-A767-1EBA05EDA807}"/>
                  </a:ext>
                </a:extLst>
              </p:cNvPr>
              <p:cNvSpPr txBox="1"/>
              <p:nvPr/>
            </p:nvSpPr>
            <p:spPr>
              <a:xfrm>
                <a:off x="515001" y="4049571"/>
                <a:ext cx="4258344" cy="6127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effectLst/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line</m:t>
                          </m:r>
                          <m:r>
                            <m:rPr>
                              <m:nor/>
                            </m:rPr>
                            <a:rPr lang="en-US" sz="1800" i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effectLst/>
                              <a:latin typeface="Cambria Math" panose="02040503050406030204" pitchFamily="18" charset="0"/>
                            </a:rPr>
                            <m:t>10+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effectLst/>
                              <a:latin typeface="Cambria Math" panose="02040503050406030204" pitchFamily="18" charset="0"/>
                            </a:rPr>
                            <m:t>j</m:t>
                          </m:r>
                          <m:r>
                            <a:rPr lang="en-US" b="0" i="0" smtClean="0">
                              <a:effectLst/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Ω</m:t>
                          </m:r>
                        </m:num>
                        <m:den>
                          <m:r>
                            <a:rPr lang="en-US" sz="1800" b="0" i="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1904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Ω</m:t>
                          </m:r>
                        </m:den>
                      </m:f>
                      <m:r>
                        <a:rPr lang="en-US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0.005+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j</m:t>
                      </m:r>
                      <m:r>
                        <a:rPr lang="en-US" sz="18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0.05 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p</m:t>
                      </m:r>
                      <m:r>
                        <a:rPr lang="en-US" sz="18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u</m:t>
                      </m:r>
                      <m:r>
                        <a:rPr lang="en-US" sz="18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623814A-4C2E-4FA8-A767-1EBA05EDA8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001" y="4049571"/>
                <a:ext cx="4258344" cy="6127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B42AD3F-0229-49C5-B78D-DBA8E5D90D90}"/>
                  </a:ext>
                </a:extLst>
              </p:cNvPr>
              <p:cNvSpPr txBox="1"/>
              <p:nvPr/>
            </p:nvSpPr>
            <p:spPr>
              <a:xfrm>
                <a:off x="413230" y="5051831"/>
                <a:ext cx="2896122" cy="6183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13.2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k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</a:rPr>
                            <m:t>13.8</m:t>
                          </m:r>
                          <m:r>
                            <m:rPr>
                              <m:nor/>
                            </m:rPr>
                            <a:rPr lang="en-US"/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k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en-US">
                          <a:latin typeface="Cambria Math" panose="02040503050406030204" pitchFamily="18" charset="0"/>
                        </a:rPr>
                        <m:t>=0.96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B42AD3F-0229-49C5-B78D-DBA8E5D90D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230" y="5051831"/>
                <a:ext cx="2896122" cy="61831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16414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191C-D501-4F81-8E4B-9D44B8ED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17" y="152400"/>
            <a:ext cx="8238641" cy="707756"/>
          </a:xfrm>
        </p:spPr>
        <p:txBody>
          <a:bodyPr/>
          <a:lstStyle/>
          <a:p>
            <a:r>
              <a:rPr lang="en-US" dirty="0"/>
              <a:t>Example 3: Solution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0A510D-11C3-4509-A972-43A23A874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23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14C8A68-AC23-4AC9-8A19-8108B2C013A0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6DEF624-8DA4-471A-90FA-EB79163EA97F}"/>
              </a:ext>
            </a:extLst>
          </p:cNvPr>
          <p:cNvGrpSpPr/>
          <p:nvPr/>
        </p:nvGrpSpPr>
        <p:grpSpPr>
          <a:xfrm>
            <a:off x="302217" y="735507"/>
            <a:ext cx="8523452" cy="1766557"/>
            <a:chOff x="302217" y="735507"/>
            <a:chExt cx="8523452" cy="1766557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D1369AF9-02B1-492D-B863-26E045A7CB37}"/>
                </a:ext>
              </a:extLst>
            </p:cNvPr>
            <p:cNvGrpSpPr/>
            <p:nvPr/>
          </p:nvGrpSpPr>
          <p:grpSpPr>
            <a:xfrm>
              <a:off x="302217" y="735507"/>
              <a:ext cx="8523452" cy="1766557"/>
              <a:chOff x="603142" y="732933"/>
              <a:chExt cx="8523452" cy="2091321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2511EA2E-14BD-4765-A170-30347535A03C}"/>
                  </a:ext>
                </a:extLst>
              </p:cNvPr>
              <p:cNvGrpSpPr/>
              <p:nvPr/>
            </p:nvGrpSpPr>
            <p:grpSpPr>
              <a:xfrm>
                <a:off x="603142" y="732933"/>
                <a:ext cx="8083657" cy="2091321"/>
                <a:chOff x="603142" y="732933"/>
                <a:chExt cx="8083657" cy="2091321"/>
              </a:xfrm>
            </p:grpSpPr>
            <p:pic>
              <p:nvPicPr>
                <p:cNvPr id="15" name="Picture 14">
                  <a:extLst>
                    <a:ext uri="{FF2B5EF4-FFF2-40B4-BE49-F238E27FC236}">
                      <a16:creationId xmlns:a16="http://schemas.microsoft.com/office/drawing/2014/main" id="{8056CE3F-130F-440F-BAA0-479D4DE5136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603142" y="860156"/>
                  <a:ext cx="8083657" cy="1476375"/>
                </a:xfrm>
                <a:prstGeom prst="rect">
                  <a:avLst/>
                </a:prstGeom>
              </p:spPr>
            </p:pic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6709CDF8-F901-4B03-B0E1-EFA7167D79D9}"/>
                    </a:ext>
                  </a:extLst>
                </p:cNvPr>
                <p:cNvSpPr txBox="1"/>
                <p:nvPr/>
              </p:nvSpPr>
              <p:spPr>
                <a:xfrm>
                  <a:off x="815926" y="1716258"/>
                  <a:ext cx="9284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13.2 kV</a:t>
                  </a: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7" name="TextBox 16">
                      <a:extLst>
                        <a:ext uri="{FF2B5EF4-FFF2-40B4-BE49-F238E27FC236}">
                          <a16:creationId xmlns:a16="http://schemas.microsoft.com/office/drawing/2014/main" id="{4C28020D-EE6B-4976-B79C-D4ECF8582B8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473923" y="1900924"/>
                      <a:ext cx="2272710" cy="92333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MVA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13.2 kV- 132 kV</a:t>
                      </a:r>
                    </a:p>
                    <a:p>
                      <a:pPr algn="ctr"/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𝐿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=10%=0.1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p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u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</m:oMath>
                      </a14:m>
                      <a:r>
                        <a:rPr lang="en-U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p:txBody>
                </p:sp>
              </mc:Choice>
              <mc:Fallback xmlns="">
                <p:sp>
                  <p:nvSpPr>
                    <p:cNvPr id="17" name="TextBox 16">
                      <a:extLst>
                        <a:ext uri="{FF2B5EF4-FFF2-40B4-BE49-F238E27FC236}">
                          <a16:creationId xmlns:a16="http://schemas.microsoft.com/office/drawing/2014/main" id="{4C28020D-EE6B-4976-B79C-D4ECF8582B84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473923" y="1900924"/>
                      <a:ext cx="2272710" cy="923330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t="-3906" b="-21875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" name="TextBox 18">
                      <a:extLst>
                        <a:ext uri="{FF2B5EF4-FFF2-40B4-BE49-F238E27FC236}">
                          <a16:creationId xmlns:a16="http://schemas.microsoft.com/office/drawing/2014/main" id="{890A42F6-4484-4EBC-8A6F-D35700A988E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849019" y="1874866"/>
                      <a:ext cx="2272710" cy="92333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MVA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13.8 kV- 69 kV</a:t>
                      </a:r>
                    </a:p>
                    <a:p>
                      <a:pPr algn="ctr"/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𝐿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=8%=0.0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p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u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</m:oMath>
                      </a14:m>
                      <a:r>
                        <a:rPr lang="en-U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p:txBody>
                </p:sp>
              </mc:Choice>
              <mc:Fallback xmlns="">
                <p:sp>
                  <p:nvSpPr>
                    <p:cNvPr id="19" name="TextBox 18">
                      <a:extLst>
                        <a:ext uri="{FF2B5EF4-FFF2-40B4-BE49-F238E27FC236}">
                          <a16:creationId xmlns:a16="http://schemas.microsoft.com/office/drawing/2014/main" id="{890A42F6-4484-4EBC-8A6F-D35700A988E0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849019" y="1874866"/>
                      <a:ext cx="2272710" cy="923330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t="-4688" b="-2421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TextBox 19">
                      <a:extLst>
                        <a:ext uri="{FF2B5EF4-FFF2-40B4-BE49-F238E27FC236}">
                          <a16:creationId xmlns:a16="http://schemas.microsoft.com/office/drawing/2014/main" id="{9D318290-56A7-48FA-A894-5E8A542DC02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154637" y="732933"/>
                      <a:ext cx="911281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△−</m:t>
                            </m:r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𝐘</m:t>
                            </m:r>
                          </m:oMath>
                        </m:oMathPara>
                      </a14:m>
                      <a:endParaRPr lang="en-US" sz="2400" b="1" dirty="0"/>
                    </a:p>
                  </p:txBody>
                </p:sp>
              </mc:Choice>
              <mc:Fallback xmlns="">
                <p:sp>
                  <p:nvSpPr>
                    <p:cNvPr id="20" name="TextBox 19">
                      <a:extLst>
                        <a:ext uri="{FF2B5EF4-FFF2-40B4-BE49-F238E27FC236}">
                          <a16:creationId xmlns:a16="http://schemas.microsoft.com/office/drawing/2014/main" id="{9D318290-56A7-48FA-A894-5E8A542DC027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154637" y="732933"/>
                      <a:ext cx="911281" cy="461665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 l="-1333" r="-2667" b="-125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1" name="TextBox 20">
                      <a:extLst>
                        <a:ext uri="{FF2B5EF4-FFF2-40B4-BE49-F238E27FC236}">
                          <a16:creationId xmlns:a16="http://schemas.microsoft.com/office/drawing/2014/main" id="{36D1067C-53E5-45C2-9A55-01006396F80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15264" y="734208"/>
                      <a:ext cx="1161094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𝐘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−△</m:t>
                            </m:r>
                          </m:oMath>
                        </m:oMathPara>
                      </a14:m>
                      <a:endParaRPr lang="en-US" sz="2400" b="1" dirty="0"/>
                    </a:p>
                  </p:txBody>
                </p:sp>
              </mc:Choice>
              <mc:Fallback xmlns="">
                <p:sp>
                  <p:nvSpPr>
                    <p:cNvPr id="21" name="TextBox 20">
                      <a:extLst>
                        <a:ext uri="{FF2B5EF4-FFF2-40B4-BE49-F238E27FC236}">
                          <a16:creationId xmlns:a16="http://schemas.microsoft.com/office/drawing/2014/main" id="{36D1067C-53E5-45C2-9A55-01006396F804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215264" y="734208"/>
                      <a:ext cx="1161094" cy="461665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 b="-125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4E9DE045-6F26-4AA6-B44A-C8ADCF443DBE}"/>
                      </a:ext>
                    </a:extLst>
                  </p:cNvPr>
                  <p:cNvSpPr txBox="1"/>
                  <p:nvPr/>
                </p:nvSpPr>
                <p:spPr>
                  <a:xfrm>
                    <a:off x="7529554" y="1531592"/>
                    <a:ext cx="159704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𝑙𝑎𝑜𝑑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=300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4E9DE045-6F26-4AA6-B44A-C8ADCF443DB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29554" y="1531592"/>
                    <a:ext cx="1597040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1960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08B01D00-D500-4F01-8973-FE60AA8C8E44}"/>
                    </a:ext>
                  </a:extLst>
                </p:cNvPr>
                <p:cNvSpPr txBox="1"/>
                <p:nvPr/>
              </p:nvSpPr>
              <p:spPr>
                <a:xfrm>
                  <a:off x="3198339" y="1020743"/>
                  <a:ext cx="2446395" cy="30777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𝑙𝑖𝑛𝑒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=10+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m:rPr>
                            <m:sty m:val="p"/>
                          </m:rPr>
                          <a:rPr lang="el-G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08B01D00-D500-4F01-8973-FE60AA8C8E4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98339" y="1020743"/>
                  <a:ext cx="2446395" cy="307777"/>
                </a:xfrm>
                <a:prstGeom prst="rect">
                  <a:avLst/>
                </a:prstGeom>
                <a:blipFill>
                  <a:blip r:embed="rId8"/>
                  <a:stretch>
                    <a:fillRect b="-588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92C32C5-E929-4D2B-9C15-0850041DC12A}"/>
                  </a:ext>
                </a:extLst>
              </p:cNvPr>
              <p:cNvSpPr txBox="1"/>
              <p:nvPr/>
            </p:nvSpPr>
            <p:spPr>
              <a:xfrm>
                <a:off x="382397" y="4640225"/>
                <a:ext cx="5262337" cy="10747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</m:t>
                          </m:r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0.</m:t>
                          </m:r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13.2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kV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MVA</m:t>
                              </m:r>
                            </m:den>
                          </m:f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0.1×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13.2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13.8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=0.183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92C32C5-E929-4D2B-9C15-0850041DC1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397" y="4640225"/>
                <a:ext cx="5262337" cy="107478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A794F32-D36A-41A1-8F7E-1D6C239371B2}"/>
                  </a:ext>
                </a:extLst>
              </p:cNvPr>
              <p:cNvSpPr txBox="1"/>
              <p:nvPr/>
            </p:nvSpPr>
            <p:spPr>
              <a:xfrm>
                <a:off x="302217" y="2978049"/>
                <a:ext cx="4942629" cy="14246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</m:t>
                          </m:r>
                          <m:r>
                            <a:rPr lang="en-US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0.08×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𝑉</m:t>
                                          </m:r>
                                        </m:e>
                                        <m:sub>
                                          <m:r>
                                            <a:rPr lang="en-US" i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𝐵</m:t>
                                          </m:r>
                                        </m:sub>
                                        <m:sup>
                                          <m:r>
                                            <a:rPr lang="en-US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  <m:r>
                                            <a:rPr lang="en-US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  <m:sup>
                                  <m:r>
                                    <a:rPr lang="en-US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bSup>
                                <m:sSubSup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  <m:sup>
                                  <m:r>
                                    <a:rPr lang="en-US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sup>
                              </m:sSubSup>
                            </m:den>
                          </m:f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0.08×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𝑉</m:t>
                                          </m:r>
                                        </m:e>
                                        <m:sub>
                                          <m:r>
                                            <a:rPr lang="en-US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𝐵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  <m:sup>
                                  <m:r>
                                    <a:rPr lang="en-US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bSup>
                                <m:sSub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  <m:sup>
                                  <m:r>
                                    <a:rPr lang="en-US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sup>
                              </m:sSubSup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𝑉</m:t>
                                          </m:r>
                                        </m:e>
                                        <m:sub>
                                          <m:r>
                                            <a:rPr lang="en-US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𝐵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  <m:sup>
                                  <m:r>
                                    <a:rPr lang="en-US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bSup>
                                <m:sSub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  <m:sup>
                                  <m:r>
                                    <a:rPr lang="en-US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sup>
                              </m:sSubSup>
                            </m:den>
                          </m:f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=0.08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A794F32-D36A-41A1-8F7E-1D6C239371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217" y="2978049"/>
                <a:ext cx="4942629" cy="142462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80049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191C-D501-4F81-8E4B-9D44B8ED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17" y="152400"/>
            <a:ext cx="8238641" cy="707756"/>
          </a:xfrm>
        </p:spPr>
        <p:txBody>
          <a:bodyPr/>
          <a:lstStyle/>
          <a:p>
            <a:r>
              <a:rPr lang="en-US" dirty="0"/>
              <a:t>Example 3: Solution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0A510D-11C3-4509-A972-43A23A874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24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14C8A68-AC23-4AC9-8A19-8108B2C013A0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6DEF624-8DA4-471A-90FA-EB79163EA97F}"/>
              </a:ext>
            </a:extLst>
          </p:cNvPr>
          <p:cNvGrpSpPr/>
          <p:nvPr/>
        </p:nvGrpSpPr>
        <p:grpSpPr>
          <a:xfrm>
            <a:off x="302217" y="735507"/>
            <a:ext cx="8523452" cy="1766557"/>
            <a:chOff x="302217" y="735507"/>
            <a:chExt cx="8523452" cy="1766557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D1369AF9-02B1-492D-B863-26E045A7CB37}"/>
                </a:ext>
              </a:extLst>
            </p:cNvPr>
            <p:cNvGrpSpPr/>
            <p:nvPr/>
          </p:nvGrpSpPr>
          <p:grpSpPr>
            <a:xfrm>
              <a:off x="302217" y="735507"/>
              <a:ext cx="8523452" cy="1766557"/>
              <a:chOff x="603142" y="732933"/>
              <a:chExt cx="8523452" cy="2091321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2511EA2E-14BD-4765-A170-30347535A03C}"/>
                  </a:ext>
                </a:extLst>
              </p:cNvPr>
              <p:cNvGrpSpPr/>
              <p:nvPr/>
            </p:nvGrpSpPr>
            <p:grpSpPr>
              <a:xfrm>
                <a:off x="603142" y="732933"/>
                <a:ext cx="8083657" cy="2091321"/>
                <a:chOff x="603142" y="732933"/>
                <a:chExt cx="8083657" cy="2091321"/>
              </a:xfrm>
            </p:grpSpPr>
            <p:pic>
              <p:nvPicPr>
                <p:cNvPr id="15" name="Picture 14">
                  <a:extLst>
                    <a:ext uri="{FF2B5EF4-FFF2-40B4-BE49-F238E27FC236}">
                      <a16:creationId xmlns:a16="http://schemas.microsoft.com/office/drawing/2014/main" id="{8056CE3F-130F-440F-BAA0-479D4DE5136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603142" y="860156"/>
                  <a:ext cx="8083657" cy="1476375"/>
                </a:xfrm>
                <a:prstGeom prst="rect">
                  <a:avLst/>
                </a:prstGeom>
              </p:spPr>
            </p:pic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6709CDF8-F901-4B03-B0E1-EFA7167D79D9}"/>
                    </a:ext>
                  </a:extLst>
                </p:cNvPr>
                <p:cNvSpPr txBox="1"/>
                <p:nvPr/>
              </p:nvSpPr>
              <p:spPr>
                <a:xfrm>
                  <a:off x="815926" y="1716258"/>
                  <a:ext cx="9284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13.2 kV</a:t>
                  </a: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7" name="TextBox 16">
                      <a:extLst>
                        <a:ext uri="{FF2B5EF4-FFF2-40B4-BE49-F238E27FC236}">
                          <a16:creationId xmlns:a16="http://schemas.microsoft.com/office/drawing/2014/main" id="{4C28020D-EE6B-4976-B79C-D4ECF8582B8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473923" y="1900924"/>
                      <a:ext cx="2272710" cy="92333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MVA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13.2 kV- 132 kV</a:t>
                      </a:r>
                    </a:p>
                    <a:p>
                      <a:pPr algn="ctr"/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𝐿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=10%=0.1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p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u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</m:oMath>
                      </a14:m>
                      <a:r>
                        <a:rPr lang="en-U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p:txBody>
                </p:sp>
              </mc:Choice>
              <mc:Fallback xmlns="">
                <p:sp>
                  <p:nvSpPr>
                    <p:cNvPr id="17" name="TextBox 16">
                      <a:extLst>
                        <a:ext uri="{FF2B5EF4-FFF2-40B4-BE49-F238E27FC236}">
                          <a16:creationId xmlns:a16="http://schemas.microsoft.com/office/drawing/2014/main" id="{4C28020D-EE6B-4976-B79C-D4ECF8582B84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473923" y="1900924"/>
                      <a:ext cx="2272710" cy="923330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t="-3906" b="-21875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" name="TextBox 18">
                      <a:extLst>
                        <a:ext uri="{FF2B5EF4-FFF2-40B4-BE49-F238E27FC236}">
                          <a16:creationId xmlns:a16="http://schemas.microsoft.com/office/drawing/2014/main" id="{890A42F6-4484-4EBC-8A6F-D35700A988E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849019" y="1874866"/>
                      <a:ext cx="2272710" cy="92333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MVA</a:t>
                      </a:r>
                    </a:p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13.8 kV- 69 kV</a:t>
                      </a:r>
                    </a:p>
                    <a:p>
                      <a:pPr algn="ctr"/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𝐿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=8%=0.0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p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u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</m:oMath>
                      </a14:m>
                      <a:r>
                        <a:rPr lang="en-US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p:txBody>
                </p:sp>
              </mc:Choice>
              <mc:Fallback xmlns="">
                <p:sp>
                  <p:nvSpPr>
                    <p:cNvPr id="19" name="TextBox 18">
                      <a:extLst>
                        <a:ext uri="{FF2B5EF4-FFF2-40B4-BE49-F238E27FC236}">
                          <a16:creationId xmlns:a16="http://schemas.microsoft.com/office/drawing/2014/main" id="{890A42F6-4484-4EBC-8A6F-D35700A988E0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849019" y="1874866"/>
                      <a:ext cx="2272710" cy="923330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t="-4688" b="-2421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TextBox 19">
                      <a:extLst>
                        <a:ext uri="{FF2B5EF4-FFF2-40B4-BE49-F238E27FC236}">
                          <a16:creationId xmlns:a16="http://schemas.microsoft.com/office/drawing/2014/main" id="{9D318290-56A7-48FA-A894-5E8A542DC02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154637" y="732933"/>
                      <a:ext cx="911281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△−</m:t>
                            </m:r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𝐘</m:t>
                            </m:r>
                          </m:oMath>
                        </m:oMathPara>
                      </a14:m>
                      <a:endParaRPr lang="en-US" sz="2400" b="1" dirty="0"/>
                    </a:p>
                  </p:txBody>
                </p:sp>
              </mc:Choice>
              <mc:Fallback xmlns="">
                <p:sp>
                  <p:nvSpPr>
                    <p:cNvPr id="20" name="TextBox 19">
                      <a:extLst>
                        <a:ext uri="{FF2B5EF4-FFF2-40B4-BE49-F238E27FC236}">
                          <a16:creationId xmlns:a16="http://schemas.microsoft.com/office/drawing/2014/main" id="{9D318290-56A7-48FA-A894-5E8A542DC027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154637" y="732933"/>
                      <a:ext cx="911281" cy="461665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 l="-1333" r="-2667" b="-125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1" name="TextBox 20">
                      <a:extLst>
                        <a:ext uri="{FF2B5EF4-FFF2-40B4-BE49-F238E27FC236}">
                          <a16:creationId xmlns:a16="http://schemas.microsoft.com/office/drawing/2014/main" id="{36D1067C-53E5-45C2-9A55-01006396F80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15264" y="734208"/>
                      <a:ext cx="1161094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𝐘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−△</m:t>
                            </m:r>
                          </m:oMath>
                        </m:oMathPara>
                      </a14:m>
                      <a:endParaRPr lang="en-US" sz="2400" b="1" dirty="0"/>
                    </a:p>
                  </p:txBody>
                </p:sp>
              </mc:Choice>
              <mc:Fallback xmlns="">
                <p:sp>
                  <p:nvSpPr>
                    <p:cNvPr id="21" name="TextBox 20">
                      <a:extLst>
                        <a:ext uri="{FF2B5EF4-FFF2-40B4-BE49-F238E27FC236}">
                          <a16:creationId xmlns:a16="http://schemas.microsoft.com/office/drawing/2014/main" id="{36D1067C-53E5-45C2-9A55-01006396F804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215264" y="734208"/>
                      <a:ext cx="1161094" cy="461665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 b="-125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4E9DE045-6F26-4AA6-B44A-C8ADCF443DBE}"/>
                      </a:ext>
                    </a:extLst>
                  </p:cNvPr>
                  <p:cNvSpPr txBox="1"/>
                  <p:nvPr/>
                </p:nvSpPr>
                <p:spPr>
                  <a:xfrm>
                    <a:off x="7529554" y="1531592"/>
                    <a:ext cx="159704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𝑙𝑎𝑜𝑑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=300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4E9DE045-6F26-4AA6-B44A-C8ADCF443DB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29554" y="1531592"/>
                    <a:ext cx="1597040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1960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08B01D00-D500-4F01-8973-FE60AA8C8E44}"/>
                    </a:ext>
                  </a:extLst>
                </p:cNvPr>
                <p:cNvSpPr txBox="1"/>
                <p:nvPr/>
              </p:nvSpPr>
              <p:spPr>
                <a:xfrm>
                  <a:off x="3198339" y="1020743"/>
                  <a:ext cx="2446395" cy="30777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𝑙𝑖𝑛𝑒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=10+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m:rPr>
                            <m:sty m:val="p"/>
                          </m:rPr>
                          <a:rPr lang="el-GR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08B01D00-D500-4F01-8973-FE60AA8C8E4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98339" y="1020743"/>
                  <a:ext cx="2446395" cy="307777"/>
                </a:xfrm>
                <a:prstGeom prst="rect">
                  <a:avLst/>
                </a:prstGeom>
                <a:blipFill>
                  <a:blip r:embed="rId8"/>
                  <a:stretch>
                    <a:fillRect b="-588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92C32C5-E929-4D2B-9C15-0850041DC12A}"/>
                  </a:ext>
                </a:extLst>
              </p:cNvPr>
              <p:cNvSpPr txBox="1"/>
              <p:nvPr/>
            </p:nvSpPr>
            <p:spPr>
              <a:xfrm>
                <a:off x="302217" y="2873652"/>
                <a:ext cx="5262337" cy="10747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</m:t>
                          </m:r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0.</m:t>
                          </m:r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13.2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kV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MVA</m:t>
                              </m:r>
                            </m:den>
                          </m:f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0.1×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13.2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13.8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=0.183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92C32C5-E929-4D2B-9C15-0850041DC1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217" y="2873652"/>
                <a:ext cx="5262337" cy="107478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560FC3D-583C-4292-A3D7-F7CF85DF7008}"/>
                  </a:ext>
                </a:extLst>
              </p:cNvPr>
              <p:cNvSpPr txBox="1"/>
              <p:nvPr/>
            </p:nvSpPr>
            <p:spPr>
              <a:xfrm>
                <a:off x="302217" y="4135355"/>
                <a:ext cx="34071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Alternatively,  we can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</m:t>
                        </m:r>
                        <m: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as,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560FC3D-583C-4292-A3D7-F7CF85DF70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217" y="4135355"/>
                <a:ext cx="3407151" cy="369332"/>
              </a:xfrm>
              <a:prstGeom prst="rect">
                <a:avLst/>
              </a:prstGeom>
              <a:blipFill>
                <a:blip r:embed="rId10"/>
                <a:stretch>
                  <a:fillRect l="-1613" t="-8197" r="-53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9AAB7E6-F14E-4792-9CD6-329989B66A52}"/>
                  </a:ext>
                </a:extLst>
              </p:cNvPr>
              <p:cNvSpPr txBox="1"/>
              <p:nvPr/>
            </p:nvSpPr>
            <p:spPr>
              <a:xfrm>
                <a:off x="161539" y="4754479"/>
                <a:ext cx="5773217" cy="10747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</m:t>
                          </m:r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0.</m:t>
                          </m:r>
                          <m: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132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kV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MVA</m:t>
                              </m:r>
                            </m:den>
                          </m:f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0.1×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132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kV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MVA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138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=0.183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9AAB7E6-F14E-4792-9CD6-329989B66A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39" y="4754479"/>
                <a:ext cx="5773217" cy="107478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390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Thank You!</a:t>
            </a:r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9028190C-8CBD-4BD8-9FF7-3D66C487344D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ECpE Department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C3D48B-8002-4E5F-A35A-B171FCD5D2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5723263"/>
            <a:ext cx="2133600" cy="365125"/>
          </a:xfrm>
        </p:spPr>
        <p:txBody>
          <a:bodyPr/>
          <a:lstStyle/>
          <a:p>
            <a:fld id="{7CECD839-9EAD-418B-9826-1243089AB703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506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191C-D501-4F81-8E4B-9D44B8ED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17" y="152400"/>
            <a:ext cx="8238641" cy="707756"/>
          </a:xfrm>
        </p:spPr>
        <p:txBody>
          <a:bodyPr/>
          <a:lstStyle/>
          <a:p>
            <a:r>
              <a:rPr lang="en-US" dirty="0"/>
              <a:t>Normalization of all variables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0A510D-11C3-4509-A972-43A23A874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3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14C8A68-AC23-4AC9-8A19-8108B2C013A0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F3D89D1B-7AEE-4702-97BC-E3A7B8BAD22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960895"/>
                <a:ext cx="8083658" cy="4754111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US" sz="18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S,  V,  Z  &amp;  I         (</a:t>
                </a:r>
                <a:r>
                  <a:rPr lang="en-US" sz="1800" b="1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Note: </a:t>
                </a:r>
                <a:r>
                  <a:rPr lang="en-US" sz="18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Ohms law still holds) </a:t>
                </a:r>
              </a:p>
              <a:p>
                <a:pPr marL="0" indent="0" algn="ctr">
                  <a:buNone/>
                </a:pPr>
                <a:endParaRPr lang="en-US" sz="1800" i="1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en-US" sz="1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ick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8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&amp;</m:t>
                    </m:r>
                    <m:r>
                      <a:rPr lang="en-US" sz="1800" b="0" i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and  calculate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&amp; 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en-US" sz="18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1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⋅</m:t>
                    </m:r>
                    <m:sSubSup>
                      <m:sSubSupPr>
                        <m:ctrlP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  <m:sup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</m:oMath>
                </a14:m>
                <a:endParaRPr lang="en-US" sz="1800" i="1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18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r>
                      <a:rPr lang="en-US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</m:den>
                    </m:f>
                  </m:oMath>
                </a14:m>
                <a:endParaRPr lang="en-US" sz="18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18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:r>
                  <a:rPr lang="en-US" sz="1800" b="1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Note: </a:t>
                </a:r>
                <a:r>
                  <a:rPr lang="en-US" sz="1800" i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Base values are real numbers)</a:t>
                </a:r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1800" dirty="0">
                    <a:solidFill>
                      <a:schemeClr val="tx1"/>
                    </a:solidFill>
                    <a:effectLst/>
                  </a:rPr>
                  <a:t>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18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</m:den>
                    </m:f>
                  </m:oMath>
                </a14:m>
                <a:endParaRPr lang="en-US" sz="1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en-US" sz="1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spcBef>
                    <a:spcPts val="0"/>
                  </a:spcBef>
                  <a:spcAft>
                    <a:spcPts val="12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 for the entire system.</a:t>
                </a:r>
              </a:p>
              <a:p>
                <a:pPr marL="0" marR="0">
                  <a:spcBef>
                    <a:spcPts val="0"/>
                  </a:spcBef>
                  <a:spcAft>
                    <a:spcPts val="12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 for each different voltage 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</a:t>
                </a:r>
                <a:r>
                  <a:rPr lang="en-US" sz="1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vel.</a:t>
                </a:r>
              </a:p>
              <a:p>
                <a:pPr marL="0" marR="0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US" sz="1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Base voltages are related by transformer turns ratio</a:t>
                </a:r>
              </a:p>
              <a:p>
                <a:pPr marL="0" indent="0" algn="just">
                  <a:buNone/>
                </a:pPr>
                <a:endParaRPr lang="en-US" sz="1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F3D89D1B-7AEE-4702-97BC-E3A7B8BAD2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60895"/>
                <a:ext cx="8083658" cy="4754111"/>
              </a:xfrm>
              <a:blipFill>
                <a:blip r:embed="rId2"/>
                <a:stretch>
                  <a:fillRect l="-603" t="-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7347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191C-D501-4F81-8E4B-9D44B8ED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17" y="152400"/>
            <a:ext cx="8238641" cy="707756"/>
          </a:xfrm>
        </p:spPr>
        <p:txBody>
          <a:bodyPr/>
          <a:lstStyle/>
          <a:p>
            <a:r>
              <a:rPr lang="en-US" dirty="0" err="1"/>
              <a:t>Contd</a:t>
            </a:r>
            <a:r>
              <a:rPr lang="en-US" dirty="0"/>
              <a:t>…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0A510D-11C3-4509-A972-43A23A874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4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14C8A68-AC23-4AC9-8A19-8108B2C013A0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F3D89D1B-7AEE-4702-97BC-E3A7B8BAD22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860157"/>
                <a:ext cx="8083658" cy="4854849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sz="1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1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1800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1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For a single-phase system:</a:t>
                </a:r>
              </a:p>
              <a:p>
                <a:pPr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n-US" sz="1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tep 1: Pick a single-phase </a:t>
                </a:r>
                <a:r>
                  <a:rPr lang="en-US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base power </a:t>
                </a:r>
                <a:r>
                  <a:rPr lang="en-US" sz="1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for the entire system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US" sz="1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Step 2: 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en-US" sz="1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ick a </a:t>
                </a:r>
                <a:r>
                  <a:rPr lang="en-US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base voltage </a:t>
                </a:r>
                <a:r>
                  <a:rPr lang="en-US" sz="1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for each different voltage level,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en-US" sz="1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2">
                  <a:spcBef>
                    <a:spcPts val="0"/>
                  </a:spcBef>
                  <a:spcAft>
                    <a:spcPts val="1200"/>
                  </a:spcAft>
                  <a:buFont typeface="Courier New" panose="02070309020205020404" pitchFamily="49" charset="0"/>
                  <a:buChar char="o"/>
                  <a:tabLst>
                    <a:tab pos="457200" algn="l"/>
                  </a:tabLst>
                </a:pPr>
                <a:r>
                  <a:rPr lang="en-US" sz="1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Base voltages are related by turns ratios.</a:t>
                </a:r>
              </a:p>
              <a:p>
                <a:pPr lvl="2">
                  <a:buFont typeface="Courier New" panose="02070309020205020404" pitchFamily="49" charset="0"/>
                  <a:buChar char="o"/>
                </a:pPr>
                <a:r>
                  <a:rPr lang="en-US" sz="1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voltages are line-to-neutral.</a:t>
                </a:r>
              </a:p>
              <a:p>
                <a:pPr algn="just"/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Step 3: Calculate </a:t>
                </a:r>
                <a:r>
                  <a:rPr lang="en-US" sz="1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base impedance,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𝑆𝐵</m:t>
                        </m:r>
                      </m:den>
                    </m:f>
                  </m:oMath>
                </a14:m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r>
                  <a:rPr lang="en-US" sz="1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Step 4: Calculate </a:t>
                </a:r>
                <a:r>
                  <a:rPr lang="en-US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base current,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</m:den>
                    </m:f>
                  </m:oMath>
                </a14:m>
                <a:endParaRPr lang="en-US" sz="1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1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18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1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endParaRPr lang="en-US" sz="1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F3D89D1B-7AEE-4702-97BC-E3A7B8BAD2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60157"/>
                <a:ext cx="8083658" cy="4854849"/>
              </a:xfrm>
              <a:blipFill>
                <a:blip r:embed="rId2"/>
                <a:stretch>
                  <a:fillRect l="-6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7AA4AD72-40D5-4B0D-8AF6-DCCCC32493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947" y="875284"/>
            <a:ext cx="7885179" cy="1608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223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191C-D501-4F81-8E4B-9D44B8ED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17" y="152400"/>
            <a:ext cx="8238641" cy="707756"/>
          </a:xfrm>
        </p:spPr>
        <p:txBody>
          <a:bodyPr/>
          <a:lstStyle/>
          <a:p>
            <a:r>
              <a:rPr lang="en-US" dirty="0" err="1"/>
              <a:t>Contd</a:t>
            </a:r>
            <a:r>
              <a:rPr lang="en-US" dirty="0"/>
              <a:t>…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0A510D-11C3-4509-A972-43A23A874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5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14C8A68-AC23-4AC9-8A19-8108B2C013A0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3D89D1B-7AEE-4702-97BC-E3A7B8BAD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5939"/>
            <a:ext cx="8083658" cy="2835021"/>
          </a:xfrm>
        </p:spPr>
        <p:txBody>
          <a:bodyPr/>
          <a:lstStyle/>
          <a:p>
            <a:pPr algn="just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tep 5. Convert actual values to per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unit 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algn="just"/>
            <a:endParaRPr lang="en-US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Notes: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Base values are real numbers. Per unit conversion only affects magnitude, not angle.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 unit quantities no longer have units.</a:t>
            </a:r>
          </a:p>
          <a:p>
            <a:pPr algn="just"/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967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191C-D501-4F81-8E4B-9D44B8ED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17" y="152400"/>
            <a:ext cx="8238641" cy="707756"/>
          </a:xfrm>
        </p:spPr>
        <p:txBody>
          <a:bodyPr/>
          <a:lstStyle/>
          <a:p>
            <a:r>
              <a:rPr lang="en-US" dirty="0" err="1"/>
              <a:t>Contd</a:t>
            </a:r>
            <a:r>
              <a:rPr lang="en-US" dirty="0"/>
              <a:t>…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0A510D-11C3-4509-A972-43A23A874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6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14C8A68-AC23-4AC9-8A19-8108B2C013A0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F3D89D1B-7AEE-4702-97BC-E3A7B8BAD22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860157"/>
                <a:ext cx="2962405" cy="4854849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p</m:t>
                        </m:r>
                        <m:r>
                          <a:rPr lang="en-US" sz="280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⋅</m:t>
                        </m:r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u</m:t>
                        </m:r>
                      </m:sub>
                    </m:sSub>
                    <m:r>
                      <a:rPr lang="en-US" sz="2800" i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V</m:t>
                        </m:r>
                      </m:num>
                      <m:den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i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V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800" i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B</m:t>
                            </m:r>
                          </m:sub>
                        </m:sSub>
                      </m:den>
                    </m:f>
                    <m:box>
                      <m:boxPr>
                        <m:ctrlP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r>
                          <a:rPr lang="en-US" sz="280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box>
                  </m:oMath>
                </a14:m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;</a:t>
                </a:r>
              </a:p>
              <a:p>
                <a:pPr marL="0" indent="0">
                  <a:buNone/>
                </a:pPr>
                <a:endParaRPr lang="en-US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p</m:t>
                        </m:r>
                        <m:r>
                          <a:rPr lang="en-US" sz="280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⋅</m:t>
                        </m:r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u</m:t>
                        </m:r>
                      </m:sub>
                    </m:sSub>
                    <m:r>
                      <a:rPr lang="en-US" sz="2800" i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</m:t>
                        </m:r>
                      </m:num>
                      <m:den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i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800" i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B</m:t>
                            </m:r>
                          </m:sub>
                        </m:sSub>
                      </m:den>
                    </m:f>
                    <m:box>
                      <m:boxPr>
                        <m:ctrlP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r>
                          <a:rPr lang="en-US" sz="280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box>
                  </m:oMath>
                </a14:m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;</a:t>
                </a:r>
              </a:p>
              <a:p>
                <a:pPr marL="0" indent="0">
                  <a:buNone/>
                </a:pPr>
                <a:endParaRPr lang="en-US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I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p</m:t>
                        </m:r>
                        <m:r>
                          <a:rPr lang="en-US" sz="280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⋅</m:t>
                        </m:r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u</m:t>
                        </m:r>
                      </m:sub>
                    </m:sSub>
                    <m:r>
                      <a:rPr lang="en-US" sz="2800" i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I</m:t>
                        </m:r>
                      </m:num>
                      <m:den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i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I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800" i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B</m:t>
                            </m:r>
                          </m:sub>
                        </m:sSub>
                      </m:den>
                    </m:f>
                    <m:box>
                      <m:boxPr>
                        <m:ctrlP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r>
                          <a:rPr lang="en-US" sz="280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box>
                  </m:oMath>
                </a14:m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;</a:t>
                </a:r>
              </a:p>
              <a:p>
                <a:pPr marL="0" indent="0">
                  <a:buNone/>
                </a:pPr>
                <a:endParaRPr lang="en-US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Z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p</m:t>
                        </m:r>
                        <m:r>
                          <a:rPr lang="en-US" sz="280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⋅</m:t>
                        </m:r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u</m:t>
                        </m:r>
                      </m:sub>
                    </m:sSub>
                    <m:r>
                      <a:rPr lang="en-US" sz="2800" i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Z</m:t>
                        </m:r>
                      </m:num>
                      <m:den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i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Z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800" i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B</m:t>
                            </m:r>
                            <m:r>
                              <a:rPr lang="en-US" sz="2800" i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⋅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;</a:t>
                </a:r>
                <a:endParaRPr lang="en-US" sz="2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1800" i="1" dirty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1800" dirty="0">
                  <a:effectLst/>
                  <a:latin typeface="Georgia" panose="02040502050405020303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endParaRPr lang="en-US" sz="1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18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18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endParaRPr lang="en-US" sz="18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F3D89D1B-7AEE-4702-97BC-E3A7B8BAD2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60157"/>
                <a:ext cx="2962405" cy="485484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C77686D-4BEB-4F55-8FB7-1C885A58F9D8}"/>
                  </a:ext>
                </a:extLst>
              </p:cNvPr>
              <p:cNvSpPr txBox="1"/>
              <p:nvPr/>
            </p:nvSpPr>
            <p:spPr>
              <a:xfrm>
                <a:off x="4041829" y="968750"/>
                <a:ext cx="2308867" cy="46437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2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en-US" sz="32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m:rPr>
                            <m:sty m:val="p"/>
                          </m:rPr>
                          <a:rPr lang="en-US" sz="32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u</m:t>
                        </m:r>
                      </m:sub>
                    </m:sSub>
                    <m:r>
                      <a:rPr lang="en-US" sz="32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2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</m:num>
                      <m:den>
                        <m:sSub>
                          <m:sSub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32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sub>
                        </m:sSub>
                      </m:den>
                    </m:f>
                    <m:r>
                      <a:rPr lang="en-US" sz="32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2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en-US" sz="32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m:rPr>
                            <m:sty m:val="p"/>
                          </m:rPr>
                          <a:rPr lang="en-US" sz="32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u</m:t>
                        </m:r>
                      </m:sub>
                    </m:sSub>
                    <m:r>
                      <a:rPr lang="en-US" sz="32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2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Q</m:t>
                        </m:r>
                      </m:num>
                      <m:den>
                        <m:sSub>
                          <m:sSub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32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sub>
                        </m:sSub>
                      </m:den>
                    </m:f>
                    <m:r>
                      <a:rPr lang="en-US" sz="32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u</m:t>
                        </m:r>
                      </m:sub>
                    </m:sSub>
                    <m:r>
                      <a:rPr lang="en-US" sz="32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2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num>
                      <m:den>
                        <m:sSub>
                          <m:sSub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Z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32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sub>
                        </m:sSub>
                      </m:den>
                    </m:f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2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en-US" sz="32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m:rPr>
                            <m:sty m:val="p"/>
                          </m:rPr>
                          <a:rPr lang="en-US" sz="32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u</m:t>
                        </m:r>
                      </m:sub>
                    </m:sSub>
                    <m:r>
                      <a:rPr lang="en-US" sz="32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num>
                      <m:den>
                        <m:sSub>
                          <m:sSub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Z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320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sub>
                        </m:sSub>
                        <m:r>
                          <a:rPr lang="en-US" sz="32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C77686D-4BEB-4F55-8FB7-1C885A58F9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829" y="968750"/>
                <a:ext cx="2308867" cy="46437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5802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191C-D501-4F81-8E4B-9D44B8ED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17" y="152399"/>
            <a:ext cx="8238641" cy="999995"/>
          </a:xfrm>
        </p:spPr>
        <p:txBody>
          <a:bodyPr/>
          <a:lstStyle/>
          <a:p>
            <a:pPr algn="ctr"/>
            <a:r>
              <a:rPr lang="en-US" dirty="0"/>
              <a:t>Per Unit Values of Primary and Secondary Side of  a Transformer are </a:t>
            </a:r>
            <a:r>
              <a:rPr lang="en-US" b="1" dirty="0"/>
              <a:t>EQUAL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0A510D-11C3-4509-A972-43A23A874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7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14C8A68-AC23-4AC9-8A19-8108B2C013A0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110A08F-EB78-4DF6-97DA-23F545AD2A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378" y="1519834"/>
            <a:ext cx="2772762" cy="186220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9B7B66D-C66E-4FF6-B7E3-02EF534AB6E6}"/>
                  </a:ext>
                </a:extLst>
              </p:cNvPr>
              <p:cNvSpPr txBox="1"/>
              <p:nvPr/>
            </p:nvSpPr>
            <p:spPr>
              <a:xfrm>
                <a:off x="4527115" y="1457195"/>
                <a:ext cx="895610" cy="6562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9B7B66D-C66E-4FF6-B7E3-02EF534AB6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115" y="1457195"/>
                <a:ext cx="895610" cy="6562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3E6E2B7-32F2-4DCA-BDC7-ACBF6E1210EA}"/>
                  </a:ext>
                </a:extLst>
              </p:cNvPr>
              <p:cNvSpPr txBox="1"/>
              <p:nvPr/>
            </p:nvSpPr>
            <p:spPr>
              <a:xfrm>
                <a:off x="4527115" y="2313817"/>
                <a:ext cx="895610" cy="6562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3E6E2B7-32F2-4DCA-BDC7-ACBF6E1210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115" y="2313817"/>
                <a:ext cx="895610" cy="6562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502E932-1977-420A-873D-8EAFF298078E}"/>
                  </a:ext>
                </a:extLst>
              </p:cNvPr>
              <p:cNvSpPr txBox="1"/>
              <p:nvPr/>
            </p:nvSpPr>
            <p:spPr>
              <a:xfrm>
                <a:off x="6553200" y="1379584"/>
                <a:ext cx="1791222" cy="6108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.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502E932-1977-420A-873D-8EAFF29807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1379584"/>
                <a:ext cx="1791222" cy="61087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316D252-28CF-4DA7-BABB-724C33308D22}"/>
                  </a:ext>
                </a:extLst>
              </p:cNvPr>
              <p:cNvSpPr txBox="1"/>
              <p:nvPr/>
            </p:nvSpPr>
            <p:spPr>
              <a:xfrm>
                <a:off x="6553200" y="2225432"/>
                <a:ext cx="1590806" cy="6108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316D252-28CF-4DA7-BABB-724C33308D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2225432"/>
                <a:ext cx="1590806" cy="61087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Left Brace 16">
            <a:extLst>
              <a:ext uri="{FF2B5EF4-FFF2-40B4-BE49-F238E27FC236}">
                <a16:creationId xmlns:a16="http://schemas.microsoft.com/office/drawing/2014/main" id="{4A3BB1E0-D25E-4822-9017-E7EE4EADD986}"/>
              </a:ext>
            </a:extLst>
          </p:cNvPr>
          <p:cNvSpPr/>
          <p:nvPr/>
        </p:nvSpPr>
        <p:spPr bwMode="auto">
          <a:xfrm rot="16200000">
            <a:off x="7514573" y="1870256"/>
            <a:ext cx="210854" cy="2288824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1D56D70-F224-4EA0-AA0F-A460214BD6AB}"/>
              </a:ext>
            </a:extLst>
          </p:cNvPr>
          <p:cNvSpPr txBox="1"/>
          <p:nvPr/>
        </p:nvSpPr>
        <p:spPr>
          <a:xfrm>
            <a:off x="6981492" y="3099812"/>
            <a:ext cx="1277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Values</a:t>
            </a:r>
          </a:p>
        </p:txBody>
      </p:sp>
      <p:sp>
        <p:nvSpPr>
          <p:cNvPr id="19" name="Left Brace 18">
            <a:extLst>
              <a:ext uri="{FF2B5EF4-FFF2-40B4-BE49-F238E27FC236}">
                <a16:creationId xmlns:a16="http://schemas.microsoft.com/office/drawing/2014/main" id="{FA65E28F-7C82-4432-A850-58F0B361E9F0}"/>
              </a:ext>
            </a:extLst>
          </p:cNvPr>
          <p:cNvSpPr/>
          <p:nvPr/>
        </p:nvSpPr>
        <p:spPr bwMode="auto">
          <a:xfrm rot="16200000">
            <a:off x="4885313" y="1879629"/>
            <a:ext cx="210854" cy="2288824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8B3B002-17BB-4DC5-92DF-0259B7487ED0}"/>
              </a:ext>
            </a:extLst>
          </p:cNvPr>
          <p:cNvSpPr txBox="1"/>
          <p:nvPr/>
        </p:nvSpPr>
        <p:spPr>
          <a:xfrm>
            <a:off x="4225196" y="3082201"/>
            <a:ext cx="1612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B4B7F9A-8363-4899-9E66-3B3C22B0243F}"/>
                  </a:ext>
                </a:extLst>
              </p:cNvPr>
              <p:cNvSpPr txBox="1"/>
              <p:nvPr/>
            </p:nvSpPr>
            <p:spPr>
              <a:xfrm>
                <a:off x="2455224" y="4145545"/>
                <a:ext cx="3539943" cy="10396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Base Values: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&amp;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B4B7F9A-8363-4899-9E66-3B3C22B024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5224" y="4145545"/>
                <a:ext cx="3539943" cy="1039644"/>
              </a:xfrm>
              <a:prstGeom prst="rect">
                <a:avLst/>
              </a:prstGeom>
              <a:blipFill>
                <a:blip r:embed="rId7"/>
                <a:stretch>
                  <a:fillRect l="-1207" t="-2924" b="-23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7914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191C-D501-4F81-8E4B-9D44B8ED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17" y="152399"/>
            <a:ext cx="8238641" cy="999995"/>
          </a:xfrm>
        </p:spPr>
        <p:txBody>
          <a:bodyPr/>
          <a:lstStyle/>
          <a:p>
            <a:pPr algn="ctr"/>
            <a:r>
              <a:rPr lang="en-US" dirty="0"/>
              <a:t>Per Unit Values of Primary and Secondary Side of  a Transformer are </a:t>
            </a:r>
            <a:r>
              <a:rPr lang="en-US" b="1" dirty="0"/>
              <a:t>EQUAL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0A510D-11C3-4509-A972-43A23A874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8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14C8A68-AC23-4AC9-8A19-8108B2C013A0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110A08F-EB78-4DF6-97DA-23F545AD2A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378" y="1355970"/>
            <a:ext cx="2772762" cy="186220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B4B7F9A-8363-4899-9E66-3B3C22B0243F}"/>
                  </a:ext>
                </a:extLst>
              </p:cNvPr>
              <p:cNvSpPr txBox="1"/>
              <p:nvPr/>
            </p:nvSpPr>
            <p:spPr>
              <a:xfrm>
                <a:off x="4421537" y="1411290"/>
                <a:ext cx="3539943" cy="10396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Base Values: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&amp;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B4B7F9A-8363-4899-9E66-3B3C22B024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537" y="1411290"/>
                <a:ext cx="3539943" cy="1039644"/>
              </a:xfrm>
              <a:prstGeom prst="rect">
                <a:avLst/>
              </a:prstGeom>
              <a:blipFill>
                <a:blip r:embed="rId3"/>
                <a:stretch>
                  <a:fillRect l="-1033" t="-3529"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0C1E5F7-89E0-4BC1-9D0C-ADE05A0A1658}"/>
                  </a:ext>
                </a:extLst>
              </p:cNvPr>
              <p:cNvSpPr txBox="1"/>
              <p:nvPr/>
            </p:nvSpPr>
            <p:spPr>
              <a:xfrm>
                <a:off x="2718822" y="3421747"/>
                <a:ext cx="3706356" cy="6562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2,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𝑝𝑢</m:t>
                          </m:r>
                        </m:sub>
                      </m:sSub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1,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𝑝𝑢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0C1E5F7-89E0-4BC1-9D0C-ADE05A0A16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8822" y="3421747"/>
                <a:ext cx="3706356" cy="6562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B6148C3-713F-4D44-8344-1B13304DDCBE}"/>
                  </a:ext>
                </a:extLst>
              </p:cNvPr>
              <p:cNvSpPr txBox="1"/>
              <p:nvPr/>
            </p:nvSpPr>
            <p:spPr>
              <a:xfrm>
                <a:off x="59002" y="4563968"/>
                <a:ext cx="9025996" cy="8827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𝑝𝑢</m:t>
                      </m:r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r>
                        <a:rPr lang="en-US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>
                              <a:latin typeface="Cambria Math" panose="02040503050406030204" pitchFamily="18" charset="0"/>
                            </a:rPr>
                            <m:t>.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>
                              <a:latin typeface="Cambria Math" panose="02040503050406030204" pitchFamily="18" charset="0"/>
                            </a:rPr>
                            <m:t>1,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𝑃𝑈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B6148C3-713F-4D44-8344-1B13304DDC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02" y="4563968"/>
                <a:ext cx="9025996" cy="8827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5366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191C-D501-4F81-8E4B-9D44B8EDC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17" y="152399"/>
            <a:ext cx="8238641" cy="999995"/>
          </a:xfrm>
        </p:spPr>
        <p:txBody>
          <a:bodyPr/>
          <a:lstStyle/>
          <a:p>
            <a:pPr algn="ctr"/>
            <a:r>
              <a:rPr lang="en-US" dirty="0"/>
              <a:t>Per Unit Values of Primary and Secondary Side of  a Transformer are </a:t>
            </a:r>
            <a:r>
              <a:rPr lang="en-US" b="1" dirty="0"/>
              <a:t>EQUAL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0A510D-11C3-4509-A972-43A23A874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ECD839-9EAD-418B-9826-1243089AB703}" type="slidenum">
              <a:rPr lang="en-US" smtClean="0"/>
              <a:t>9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14C8A68-AC23-4AC9-8A19-8108B2C013A0}"/>
              </a:ext>
            </a:extLst>
          </p:cNvPr>
          <p:cNvSpPr txBox="1">
            <a:spLocks/>
          </p:cNvSpPr>
          <p:nvPr/>
        </p:nvSpPr>
        <p:spPr>
          <a:xfrm>
            <a:off x="6965769" y="6315106"/>
            <a:ext cx="17210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i="0" kern="120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ECpE</a:t>
            </a:r>
            <a:r>
              <a:rPr lang="en-US" dirty="0"/>
              <a:t> Department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110A08F-EB78-4DF6-97DA-23F545AD2A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378" y="1355970"/>
            <a:ext cx="2772762" cy="186220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B4B7F9A-8363-4899-9E66-3B3C22B0243F}"/>
                  </a:ext>
                </a:extLst>
              </p:cNvPr>
              <p:cNvSpPr txBox="1"/>
              <p:nvPr/>
            </p:nvSpPr>
            <p:spPr>
              <a:xfrm>
                <a:off x="4421537" y="1411290"/>
                <a:ext cx="3539943" cy="10396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Base Values: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&amp;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B4B7F9A-8363-4899-9E66-3B3C22B024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537" y="1411290"/>
                <a:ext cx="3539943" cy="1039644"/>
              </a:xfrm>
              <a:prstGeom prst="rect">
                <a:avLst/>
              </a:prstGeom>
              <a:blipFill>
                <a:blip r:embed="rId3"/>
                <a:stretch>
                  <a:fillRect l="-1033" t="-3529"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481E3E5-FA0B-452C-9A5D-5D983E784C9B}"/>
                  </a:ext>
                </a:extLst>
              </p:cNvPr>
              <p:cNvSpPr txBox="1"/>
              <p:nvPr/>
            </p:nvSpPr>
            <p:spPr>
              <a:xfrm>
                <a:off x="1568276" y="3587479"/>
                <a:ext cx="3921053" cy="7651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  <m: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⋅</m:t>
                          </m:r>
                          <m:sSubSup>
                            <m:sSubSup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b="0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  <m:sup>
                              <m:r>
                                <a:rPr lang="en-US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0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481E3E5-FA0B-452C-9A5D-5D983E784C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276" y="3587479"/>
                <a:ext cx="3921053" cy="7651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024DFEC-619A-4AE5-A9C6-44AC139C0B60}"/>
                  </a:ext>
                </a:extLst>
              </p:cNvPr>
              <p:cNvSpPr txBox="1"/>
              <p:nvPr/>
            </p:nvSpPr>
            <p:spPr>
              <a:xfrm>
                <a:off x="1568276" y="4753250"/>
                <a:ext cx="4744842" cy="7602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en-US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n-US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n-US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n-US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; 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en-US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024DFEC-619A-4AE5-A9C6-44AC139C0B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276" y="4753250"/>
                <a:ext cx="4744842" cy="7602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3362080"/>
      </p:ext>
    </p:extLst>
  </p:cSld>
  <p:clrMapOvr>
    <a:masterClrMapping/>
  </p:clrMapOvr>
</p:sld>
</file>

<file path=ppt/theme/theme1.xml><?xml version="1.0" encoding="utf-8"?>
<a:theme xmlns:a="http://schemas.openxmlformats.org/drawingml/2006/main" name="1_PowerPoint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Univers 67 CondensedBold"/>
        <a:ea typeface=""/>
        <a:cs typeface=""/>
      </a:majorFont>
      <a:minorFont>
        <a:latin typeface="Univers 67 Condensed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owerPoint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Univers 67 CondensedBold"/>
        <a:ea typeface=""/>
        <a:cs typeface=""/>
      </a:majorFont>
      <a:minorFont>
        <a:latin typeface="Univers 67 Condensed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PowerPoint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Univers 67 CondensedBold"/>
        <a:ea typeface=""/>
        <a:cs typeface=""/>
      </a:majorFont>
      <a:minorFont>
        <a:latin typeface="Univers 67 Condensed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8.EE653 Modeling Transformers</Template>
  <TotalTime>11205</TotalTime>
  <Words>1576</Words>
  <Application>Microsoft Macintosh PowerPoint</Application>
  <PresentationFormat>On-screen Show (4:3)</PresentationFormat>
  <Paragraphs>318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25</vt:i4>
      </vt:variant>
    </vt:vector>
  </HeadingPairs>
  <TitlesOfParts>
    <vt:vector size="39" baseType="lpstr">
      <vt:lpstr>Univers 65</vt:lpstr>
      <vt:lpstr>Univers 67 CondensedBold</vt:lpstr>
      <vt:lpstr>Arial</vt:lpstr>
      <vt:lpstr>Calibri</vt:lpstr>
      <vt:lpstr>Cambria Math</vt:lpstr>
      <vt:lpstr>Courier New</vt:lpstr>
      <vt:lpstr>Georgia</vt:lpstr>
      <vt:lpstr>Times</vt:lpstr>
      <vt:lpstr>Times New Roman</vt:lpstr>
      <vt:lpstr>1_PowerPoint</vt:lpstr>
      <vt:lpstr>Office Theme</vt:lpstr>
      <vt:lpstr>PowerPoint</vt:lpstr>
      <vt:lpstr>2_PowerPoint</vt:lpstr>
      <vt:lpstr>1_Office Theme</vt:lpstr>
      <vt:lpstr>EE 303 Energy Systems and Power Electronics  Per Unit Analysis</vt:lpstr>
      <vt:lpstr>Per Unit Analysis</vt:lpstr>
      <vt:lpstr>Normalization of all variables </vt:lpstr>
      <vt:lpstr>Contd…</vt:lpstr>
      <vt:lpstr>Contd…</vt:lpstr>
      <vt:lpstr>Contd…</vt:lpstr>
      <vt:lpstr>Per Unit Values of Primary and Secondary Side of  a Transformer are EQUAL</vt:lpstr>
      <vt:lpstr>Per Unit Values of Primary and Secondary Side of  a Transformer are EQUAL</vt:lpstr>
      <vt:lpstr>Per Unit Values of Primary and Secondary Side of  a Transformer are EQUAL</vt:lpstr>
      <vt:lpstr>Example 1</vt:lpstr>
      <vt:lpstr>Example 1: Solution</vt:lpstr>
      <vt:lpstr>Contd…</vt:lpstr>
      <vt:lpstr>Contd…</vt:lpstr>
      <vt:lpstr>Three- Phase Per Unit Analysis</vt:lpstr>
      <vt:lpstr>Example 2:</vt:lpstr>
      <vt:lpstr>Example 2: Solution</vt:lpstr>
      <vt:lpstr>Contd…</vt:lpstr>
      <vt:lpstr>Example 3</vt:lpstr>
      <vt:lpstr>Example 3: Solution</vt:lpstr>
      <vt:lpstr>Example 3: Solution</vt:lpstr>
      <vt:lpstr>Example 3: Solution</vt:lpstr>
      <vt:lpstr>Example 3: Solution</vt:lpstr>
      <vt:lpstr>Example 3: Solution</vt:lpstr>
      <vt:lpstr>Example 3: Solution</vt:lpstr>
      <vt:lpstr>Thank You!</vt:lpstr>
    </vt:vector>
  </TitlesOfParts>
  <Company>Iowa State University of Science and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EE303</dc:title>
  <dc:creator>Tiwari, Prashant [E CPE]</dc:creator>
  <cp:lastModifiedBy>Wang, Zhaoyu [E CPE]</cp:lastModifiedBy>
  <cp:revision>37</cp:revision>
  <dcterms:created xsi:type="dcterms:W3CDTF">2022-08-31T19:25:32Z</dcterms:created>
  <dcterms:modified xsi:type="dcterms:W3CDTF">2022-12-28T01:39:19Z</dcterms:modified>
</cp:coreProperties>
</file>