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3" r:id="rId2"/>
  </p:sldMasterIdLst>
  <p:notesMasterIdLst>
    <p:notesMasterId r:id="rId40"/>
  </p:notesMasterIdLst>
  <p:sldIdLst>
    <p:sldId id="514" r:id="rId3"/>
    <p:sldId id="456" r:id="rId4"/>
    <p:sldId id="465" r:id="rId5"/>
    <p:sldId id="469" r:id="rId6"/>
    <p:sldId id="488" r:id="rId7"/>
    <p:sldId id="466" r:id="rId8"/>
    <p:sldId id="489" r:id="rId9"/>
    <p:sldId id="490" r:id="rId10"/>
    <p:sldId id="481" r:id="rId11"/>
    <p:sldId id="491" r:id="rId12"/>
    <p:sldId id="492" r:id="rId13"/>
    <p:sldId id="483" r:id="rId14"/>
    <p:sldId id="484" r:id="rId15"/>
    <p:sldId id="493" r:id="rId16"/>
    <p:sldId id="494" r:id="rId17"/>
    <p:sldId id="496" r:id="rId18"/>
    <p:sldId id="495" r:id="rId19"/>
    <p:sldId id="485" r:id="rId20"/>
    <p:sldId id="486" r:id="rId21"/>
    <p:sldId id="497" r:id="rId22"/>
    <p:sldId id="499" r:id="rId23"/>
    <p:sldId id="498" r:id="rId24"/>
    <p:sldId id="500" r:id="rId25"/>
    <p:sldId id="501" r:id="rId26"/>
    <p:sldId id="502" r:id="rId27"/>
    <p:sldId id="480" r:id="rId28"/>
    <p:sldId id="503" r:id="rId29"/>
    <p:sldId id="504" r:id="rId30"/>
    <p:sldId id="505" r:id="rId31"/>
    <p:sldId id="506" r:id="rId32"/>
    <p:sldId id="507" r:id="rId33"/>
    <p:sldId id="508" r:id="rId34"/>
    <p:sldId id="509" r:id="rId35"/>
    <p:sldId id="510" r:id="rId36"/>
    <p:sldId id="511" r:id="rId37"/>
    <p:sldId id="512" r:id="rId38"/>
    <p:sldId id="51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9"/>
  </p:normalViewPr>
  <p:slideViewPr>
    <p:cSldViewPr snapToGrid="0">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3A9F1-1BB3-4F3A-864F-581E04149500}" type="datetimeFigureOut">
              <a:rPr lang="en-US" smtClean="0"/>
              <a:t>12/27/22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C08FA-6BBE-4281-9799-2F8E7508FC63}" type="slidenum">
              <a:rPr lang="en-US" smtClean="0"/>
              <a:t>‹#›</a:t>
            </a:fld>
            <a:endParaRPr lang="en-US"/>
          </a:p>
        </p:txBody>
      </p:sp>
    </p:spTree>
    <p:extLst>
      <p:ext uri="{BB962C8B-B14F-4D97-AF65-F5344CB8AC3E}">
        <p14:creationId xmlns:p14="http://schemas.microsoft.com/office/powerpoint/2010/main" val="267676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7054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5685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3312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9279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6799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352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44466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5884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26464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6579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95283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03241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7763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70544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03241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845369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46625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1245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0785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124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0785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3910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5942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3078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4623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56908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738AA7-D003-48B3-B3E7-CCC1CC36B9F6}" type="datetimeFigureOut">
              <a:rPr lang="en-US" smtClean="0"/>
              <a:t>12/27/22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427034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38AA7-D003-48B3-B3E7-CCC1CC36B9F6}" type="datetimeFigureOut">
              <a:rPr lang="en-US" smtClean="0"/>
              <a:t>12/27/22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30373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38AA7-D003-48B3-B3E7-CCC1CC36B9F6}" type="datetimeFigureOut">
              <a:rPr lang="en-US" smtClean="0"/>
              <a:t>12/27/22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204518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35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1800"/>
            </a:lvl1pPr>
          </a:lstStyle>
          <a:p>
            <a:r>
              <a:rPr lang="en-US"/>
              <a:t>Click to edit Master subtitle style</a:t>
            </a:r>
          </a:p>
        </p:txBody>
      </p:sp>
      <p:sp>
        <p:nvSpPr>
          <p:cNvPr id="3078" name="Text Box 6"/>
          <p:cNvSpPr txBox="1">
            <a:spLocks noChangeArrowheads="1"/>
          </p:cNvSpPr>
          <p:nvPr/>
        </p:nvSpPr>
        <p:spPr bwMode="auto">
          <a:xfrm>
            <a:off x="212726" y="3489325"/>
            <a:ext cx="184731" cy="300082"/>
          </a:xfrm>
          <a:prstGeom prst="rect">
            <a:avLst/>
          </a:prstGeom>
          <a:noFill/>
          <a:ln w="9525">
            <a:noFill/>
            <a:miter lim="800000"/>
            <a:headEnd/>
            <a:tailEnd/>
          </a:ln>
          <a:effectLst/>
        </p:spPr>
        <p:txBody>
          <a:bodyPr wrap="none">
            <a:prstTxWarp prst="textNoShape">
              <a:avLst/>
            </a:prstTxWarp>
            <a:spAutoFit/>
          </a:bodyPr>
          <a:lstStyle/>
          <a:p>
            <a:endParaRPr lang="en-US" sz="1350"/>
          </a:p>
        </p:txBody>
      </p:sp>
      <p:sp>
        <p:nvSpPr>
          <p:cNvPr id="9"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5"/>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2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234926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31387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836452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94150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8239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3233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74160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2"/>
            <a:ext cx="2133600" cy="365125"/>
          </a:xfrm>
          <a:prstGeom prst="rect">
            <a:avLst/>
          </a:prstGeom>
        </p:spPr>
        <p:txBody>
          <a:bodyPr vert="horz" lIns="91440" tIns="45720" rIns="91440" bIns="45720" rtlCol="0" anchor="ctr"/>
          <a:lstStyle>
            <a:lvl1pPr algn="r">
              <a:defRPr sz="9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2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82897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738AA7-D003-48B3-B3E7-CCC1CC36B9F6}" type="datetimeFigureOut">
              <a:rPr lang="en-US" smtClean="0"/>
              <a:t>12/27/22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3103107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710271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0387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49512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835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241710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49339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0206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96860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36102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36387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738AA7-D003-48B3-B3E7-CCC1CC36B9F6}" type="datetimeFigureOut">
              <a:rPr lang="en-US" smtClean="0"/>
              <a:t>12/27/22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142285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75236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738AA7-D003-48B3-B3E7-CCC1CC36B9F6}" type="datetimeFigureOut">
              <a:rPr lang="en-US" smtClean="0"/>
              <a:t>12/27/22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214141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38AA7-D003-48B3-B3E7-CCC1CC36B9F6}" type="datetimeFigureOut">
              <a:rPr lang="en-US" smtClean="0"/>
              <a:t>12/27/22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391635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738AA7-D003-48B3-B3E7-CCC1CC36B9F6}" type="datetimeFigureOut">
              <a:rPr lang="en-US" smtClean="0"/>
              <a:t>12/27/22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406664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38AA7-D003-48B3-B3E7-CCC1CC36B9F6}" type="datetimeFigureOut">
              <a:rPr lang="en-US" smtClean="0"/>
              <a:t>12/27/22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135855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38AA7-D003-48B3-B3E7-CCC1CC36B9F6}" type="datetimeFigureOut">
              <a:rPr lang="en-US" smtClean="0"/>
              <a:t>12/27/22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240815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38AA7-D003-48B3-B3E7-CCC1CC36B9F6}" type="datetimeFigureOut">
              <a:rPr lang="en-US" smtClean="0"/>
              <a:t>12/27/22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184F9-F035-43A9-9A36-D727BF3B0253}" type="slidenum">
              <a:rPr lang="en-US" smtClean="0"/>
              <a:t>‹#›</a:t>
            </a:fld>
            <a:endParaRPr lang="en-US"/>
          </a:p>
        </p:txBody>
      </p:sp>
    </p:spTree>
    <p:extLst>
      <p:ext uri="{BB962C8B-B14F-4D97-AF65-F5344CB8AC3E}">
        <p14:creationId xmlns:p14="http://schemas.microsoft.com/office/powerpoint/2010/main" val="179921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38AA7-D003-48B3-B3E7-CCC1CC36B9F6}" type="datetimeFigureOut">
              <a:rPr lang="en-US" smtClean="0"/>
              <a:t>12/27/22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84F9-F035-43A9-9A36-D727BF3B0253}" type="slidenum">
              <a:rPr lang="en-US" smtClean="0"/>
              <a:t>‹#›</a:t>
            </a:fld>
            <a:endParaRPr lang="en-US"/>
          </a:p>
        </p:txBody>
      </p:sp>
    </p:spTree>
    <p:extLst>
      <p:ext uri="{BB962C8B-B14F-4D97-AF65-F5344CB8AC3E}">
        <p14:creationId xmlns:p14="http://schemas.microsoft.com/office/powerpoint/2010/main" val="9026115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62" r:id="rId13"/>
    <p:sldLayoutId id="2147483663" r:id="rId14"/>
    <p:sldLayoutId id="2147483664"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7689051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zy@iastate.edu"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10.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mailto:wzy@iastate.edu"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mailto:wzy@iastate.edu"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1542360" y="2860508"/>
            <a:ext cx="6181914" cy="800100"/>
          </a:xfrm>
        </p:spPr>
        <p:txBody>
          <a:bodyPr>
            <a:normAutofit fontScale="90000"/>
          </a:bodyPr>
          <a:lstStyle/>
          <a:p>
            <a:pPr algn="ctr"/>
            <a:r>
              <a:rPr lang="en-US" b="1" dirty="0"/>
              <a:t>EE 303 – Electric Machines</a:t>
            </a:r>
          </a:p>
        </p:txBody>
      </p:sp>
      <p:sp>
        <p:nvSpPr>
          <p:cNvPr id="2" name="Rectangle 1">
            <a:extLst>
              <a:ext uri="{FF2B5EF4-FFF2-40B4-BE49-F238E27FC236}">
                <a16:creationId xmlns:a16="http://schemas.microsoft.com/office/drawing/2014/main" id="{C73BA72E-DE16-0C4F-8DCC-DE6EDF1D9290}"/>
              </a:ext>
            </a:extLst>
          </p:cNvPr>
          <p:cNvSpPr/>
          <p:nvPr/>
        </p:nvSpPr>
        <p:spPr>
          <a:xfrm>
            <a:off x="1885950" y="4114801"/>
            <a:ext cx="5372100" cy="923330"/>
          </a:xfrm>
          <a:prstGeom prst="rect">
            <a:avLst/>
          </a:prstGeom>
        </p:spPr>
        <p:txBody>
          <a:bodyPr wrap="square">
            <a:spAutoFit/>
          </a:bodyPr>
          <a:lstStyle/>
          <a:p>
            <a:pPr algn="ctr"/>
            <a:r>
              <a:rPr lang="en-US" sz="1350" dirty="0"/>
              <a:t>Dr. Zhaoyu Wang (</a:t>
            </a:r>
            <a:r>
              <a:rPr lang="en-US" sz="1350" dirty="0">
                <a:hlinkClick r:id="rId2"/>
              </a:rPr>
              <a:t>wzy@iastate.edu</a:t>
            </a:r>
            <a:r>
              <a:rPr lang="en-US" sz="1350" dirty="0"/>
              <a:t>)</a:t>
            </a:r>
          </a:p>
          <a:p>
            <a:pPr algn="ctr"/>
            <a:r>
              <a:rPr lang="en-US" sz="1350" dirty="0"/>
              <a:t>Dr. Salish Maharjan (salish@iastate.edu)</a:t>
            </a:r>
          </a:p>
          <a:p>
            <a:pPr algn="ctr"/>
            <a:r>
              <a:rPr lang="en-US" sz="1350" dirty="0"/>
              <a:t>Department of Electrical and Computer Engineering</a:t>
            </a:r>
          </a:p>
          <a:p>
            <a:pPr algn="ctr"/>
            <a:r>
              <a:rPr lang="en-US" sz="1350" dirty="0"/>
              <a:t>Iowa State University</a:t>
            </a:r>
          </a:p>
        </p:txBody>
      </p:sp>
    </p:spTree>
    <p:extLst>
      <p:ext uri="{BB962C8B-B14F-4D97-AF65-F5344CB8AC3E}">
        <p14:creationId xmlns:p14="http://schemas.microsoft.com/office/powerpoint/2010/main" val="355629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113868" y="0"/>
            <a:ext cx="8911959" cy="723900"/>
          </a:xfrm>
        </p:spPr>
        <p:txBody>
          <a:bodyPr/>
          <a:lstStyle/>
          <a:p>
            <a:r>
              <a:rPr lang="en-US" dirty="0"/>
              <a:t>Principle of Operation</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New Roman" panose="02020603050405020304" pitchFamily="18" charset="0"/>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ACA39A"/>
              </a:solidFill>
              <a:effectLst/>
              <a:uLnTx/>
              <a:uFillTx/>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6509E28-258E-4419-9247-258D7BEDE92B}"/>
              </a:ext>
            </a:extLst>
          </p:cNvPr>
          <p:cNvPicPr>
            <a:picLocks noChangeAspect="1"/>
          </p:cNvPicPr>
          <p:nvPr/>
        </p:nvPicPr>
        <p:blipFill>
          <a:blip r:embed="rId3"/>
          <a:stretch>
            <a:fillRect/>
          </a:stretch>
        </p:blipFill>
        <p:spPr>
          <a:xfrm>
            <a:off x="5084927" y="1792204"/>
            <a:ext cx="4059073" cy="1359866"/>
          </a:xfrm>
          <a:prstGeom prst="rect">
            <a:avLst/>
          </a:prstGeom>
        </p:spPr>
      </p:pic>
      <p:pic>
        <p:nvPicPr>
          <p:cNvPr id="9" name="Picture 8">
            <a:extLst>
              <a:ext uri="{FF2B5EF4-FFF2-40B4-BE49-F238E27FC236}">
                <a16:creationId xmlns:a16="http://schemas.microsoft.com/office/drawing/2014/main" id="{EE029C2C-3E39-4790-8CFF-3019CF42F502}"/>
              </a:ext>
            </a:extLst>
          </p:cNvPr>
          <p:cNvPicPr>
            <a:picLocks noChangeAspect="1"/>
          </p:cNvPicPr>
          <p:nvPr/>
        </p:nvPicPr>
        <p:blipFill>
          <a:blip r:embed="rId4"/>
          <a:stretch>
            <a:fillRect/>
          </a:stretch>
        </p:blipFill>
        <p:spPr>
          <a:xfrm>
            <a:off x="5434685" y="3440512"/>
            <a:ext cx="3591142" cy="2177180"/>
          </a:xfrm>
          <a:prstGeom prst="rect">
            <a:avLst/>
          </a:prstGeom>
        </p:spPr>
      </p:pic>
      <p:sp>
        <p:nvSpPr>
          <p:cNvPr id="10" name="Content Placeholder 5">
            <a:extLst>
              <a:ext uri="{FF2B5EF4-FFF2-40B4-BE49-F238E27FC236}">
                <a16:creationId xmlns:a16="http://schemas.microsoft.com/office/drawing/2014/main" id="{0D66E3E8-DA60-4642-A1AB-50963CE028D2}"/>
              </a:ext>
            </a:extLst>
          </p:cNvPr>
          <p:cNvSpPr txBox="1">
            <a:spLocks/>
          </p:cNvSpPr>
          <p:nvPr/>
        </p:nvSpPr>
        <p:spPr bwMode="auto">
          <a:xfrm>
            <a:off x="224589" y="810126"/>
            <a:ext cx="4860337" cy="50794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defTabSz="914400">
              <a:buNone/>
            </a:pPr>
            <a:r>
              <a:rPr lang="en-US" b="1" dirty="0"/>
              <a:t>Sequence of events</a:t>
            </a:r>
          </a:p>
          <a:p>
            <a:pPr marL="288925" indent="-288925" defTabSz="914400">
              <a:buFont typeface="+mj-lt"/>
              <a:buAutoNum type="arabicPeriod"/>
            </a:pPr>
            <a:r>
              <a:rPr lang="en-US" sz="2000" dirty="0"/>
              <a:t>A voltage E = </a:t>
            </a:r>
            <a:r>
              <a:rPr lang="en-US" sz="2000" dirty="0" err="1"/>
              <a:t>Blv</a:t>
            </a:r>
            <a:r>
              <a:rPr lang="en-US" sz="2000" dirty="0"/>
              <a:t> is induced in each conductor while it is being cut by the flux (Faraday law).</a:t>
            </a:r>
          </a:p>
          <a:p>
            <a:pPr marL="288925" indent="-288925" defTabSz="914400">
              <a:buFont typeface="+mj-lt"/>
              <a:buAutoNum type="arabicPeriod"/>
            </a:pPr>
            <a:r>
              <a:rPr lang="en-US" sz="2000" dirty="0"/>
              <a:t>The induced voltage immediately produces a current I, which flows down the conductor</a:t>
            </a:r>
          </a:p>
          <a:p>
            <a:pPr marL="288925" indent="-288925" defTabSz="914400">
              <a:buFont typeface="+mj-lt"/>
              <a:buAutoNum type="arabicPeriod"/>
            </a:pPr>
            <a:r>
              <a:rPr lang="en-US" sz="2000" dirty="0"/>
              <a:t>Because the current carrying conductor lies in the magnetic field of the permanent magnet, it experiences a mechanical force (Lorentz force)</a:t>
            </a:r>
          </a:p>
          <a:p>
            <a:pPr marL="288925" indent="-288925" defTabSz="914400">
              <a:buFont typeface="+mj-lt"/>
              <a:buAutoNum type="arabicPeriod"/>
            </a:pPr>
            <a:r>
              <a:rPr lang="en-US" sz="2000" kern="0" dirty="0"/>
              <a:t>The force always acts in a direction to drag the conductor along with the magnetic field. </a:t>
            </a:r>
          </a:p>
        </p:txBody>
      </p:sp>
      <p:sp>
        <p:nvSpPr>
          <p:cNvPr id="11" name="TextBox 10">
            <a:extLst>
              <a:ext uri="{FF2B5EF4-FFF2-40B4-BE49-F238E27FC236}">
                <a16:creationId xmlns:a16="http://schemas.microsoft.com/office/drawing/2014/main" id="{F3A34EFE-D68D-43D1-922C-0D2DD1D66F53}"/>
              </a:ext>
            </a:extLst>
          </p:cNvPr>
          <p:cNvSpPr txBox="1"/>
          <p:nvPr/>
        </p:nvSpPr>
        <p:spPr>
          <a:xfrm>
            <a:off x="6018655" y="1240309"/>
            <a:ext cx="2191615" cy="369332"/>
          </a:xfrm>
          <a:prstGeom prst="rect">
            <a:avLst/>
          </a:prstGeom>
          <a:noFill/>
        </p:spPr>
        <p:txBody>
          <a:bodyPr wrap="square" rtlCol="0">
            <a:spAutoFit/>
          </a:bodyPr>
          <a:lstStyle/>
          <a:p>
            <a:r>
              <a:rPr lang="en-US" b="1" dirty="0"/>
              <a:t>Thought Experiment</a:t>
            </a:r>
          </a:p>
        </p:txBody>
      </p:sp>
    </p:spTree>
    <p:extLst>
      <p:ext uri="{BB962C8B-B14F-4D97-AF65-F5344CB8AC3E}">
        <p14:creationId xmlns:p14="http://schemas.microsoft.com/office/powerpoint/2010/main" val="392560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113868" y="0"/>
            <a:ext cx="8911959" cy="723900"/>
          </a:xfrm>
        </p:spPr>
        <p:txBody>
          <a:bodyPr/>
          <a:lstStyle/>
          <a:p>
            <a:r>
              <a:rPr lang="en-US" dirty="0"/>
              <a:t>Principle of Operation</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New Roman" panose="02020603050405020304" pitchFamily="18" charset="0"/>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ACA39A"/>
              </a:solidFill>
              <a:effectLst/>
              <a:uLnTx/>
              <a:uFillTx/>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6509E28-258E-4419-9247-258D7BEDE92B}"/>
              </a:ext>
            </a:extLst>
          </p:cNvPr>
          <p:cNvPicPr>
            <a:picLocks noChangeAspect="1"/>
          </p:cNvPicPr>
          <p:nvPr/>
        </p:nvPicPr>
        <p:blipFill>
          <a:blip r:embed="rId3"/>
          <a:stretch>
            <a:fillRect/>
          </a:stretch>
        </p:blipFill>
        <p:spPr>
          <a:xfrm>
            <a:off x="5084927" y="1792204"/>
            <a:ext cx="4059073" cy="1359866"/>
          </a:xfrm>
          <a:prstGeom prst="rect">
            <a:avLst/>
          </a:prstGeom>
        </p:spPr>
      </p:pic>
      <p:pic>
        <p:nvPicPr>
          <p:cNvPr id="9" name="Picture 8">
            <a:extLst>
              <a:ext uri="{FF2B5EF4-FFF2-40B4-BE49-F238E27FC236}">
                <a16:creationId xmlns:a16="http://schemas.microsoft.com/office/drawing/2014/main" id="{EE029C2C-3E39-4790-8CFF-3019CF42F502}"/>
              </a:ext>
            </a:extLst>
          </p:cNvPr>
          <p:cNvPicPr>
            <a:picLocks noChangeAspect="1"/>
          </p:cNvPicPr>
          <p:nvPr/>
        </p:nvPicPr>
        <p:blipFill>
          <a:blip r:embed="rId4"/>
          <a:stretch>
            <a:fillRect/>
          </a:stretch>
        </p:blipFill>
        <p:spPr>
          <a:xfrm>
            <a:off x="5434685" y="3440512"/>
            <a:ext cx="3591142" cy="2177180"/>
          </a:xfrm>
          <a:prstGeom prst="rect">
            <a:avLst/>
          </a:prstGeom>
        </p:spPr>
      </p:pic>
      <p:sp>
        <p:nvSpPr>
          <p:cNvPr id="10" name="Content Placeholder 5">
            <a:extLst>
              <a:ext uri="{FF2B5EF4-FFF2-40B4-BE49-F238E27FC236}">
                <a16:creationId xmlns:a16="http://schemas.microsoft.com/office/drawing/2014/main" id="{0D66E3E8-DA60-4642-A1AB-50963CE028D2}"/>
              </a:ext>
            </a:extLst>
          </p:cNvPr>
          <p:cNvSpPr txBox="1">
            <a:spLocks/>
          </p:cNvSpPr>
          <p:nvPr/>
        </p:nvSpPr>
        <p:spPr bwMode="auto">
          <a:xfrm>
            <a:off x="224589" y="810126"/>
            <a:ext cx="4860337" cy="50794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defTabSz="914400">
              <a:buNone/>
            </a:pPr>
            <a:r>
              <a:rPr lang="en-US" b="1" dirty="0"/>
              <a:t>Sequence of events</a:t>
            </a:r>
          </a:p>
          <a:p>
            <a:pPr marL="457200" indent="-457200" defTabSz="914400">
              <a:buFont typeface="+mj-lt"/>
              <a:buAutoNum type="arabicPeriod" startAt="5"/>
            </a:pPr>
            <a:r>
              <a:rPr lang="en-US" sz="2000" dirty="0"/>
              <a:t>If the conducting ladder is free to move, it will accelerate toward the right.</a:t>
            </a:r>
          </a:p>
          <a:p>
            <a:pPr marL="457200" indent="-457200" defTabSz="914400">
              <a:buFont typeface="+mj-lt"/>
              <a:buAutoNum type="arabicPeriod" startAt="5"/>
            </a:pPr>
            <a:r>
              <a:rPr lang="en-US" sz="2000" dirty="0"/>
              <a:t> As it picks up speed, the conductors will be cut less rapidly by the moving magnet, with the result that the induced voltage E and the current I will diminish</a:t>
            </a:r>
          </a:p>
          <a:p>
            <a:pPr marL="457200" indent="-457200" defTabSz="914400">
              <a:buFont typeface="+mj-lt"/>
              <a:buAutoNum type="arabicPeriod" startAt="5"/>
            </a:pPr>
            <a:r>
              <a:rPr lang="en-US" sz="2000" dirty="0"/>
              <a:t>Consequently, the force acting on the conductors wilt also decreases.</a:t>
            </a:r>
          </a:p>
          <a:p>
            <a:pPr marL="457200" indent="-457200" defTabSz="914400">
              <a:buFont typeface="+mj-lt"/>
              <a:buAutoNum type="arabicPeriod" startAt="5"/>
            </a:pPr>
            <a:r>
              <a:rPr lang="en-US" sz="2000" kern="0" dirty="0"/>
              <a:t>If the ladder were to move at the same speed as the magnetic field, the induced voltage E, the current I, and the force dragging the ladder along would all become zero.</a:t>
            </a:r>
          </a:p>
        </p:txBody>
      </p:sp>
      <p:sp>
        <p:nvSpPr>
          <p:cNvPr id="11" name="TextBox 10">
            <a:extLst>
              <a:ext uri="{FF2B5EF4-FFF2-40B4-BE49-F238E27FC236}">
                <a16:creationId xmlns:a16="http://schemas.microsoft.com/office/drawing/2014/main" id="{F3A34EFE-D68D-43D1-922C-0D2DD1D66F53}"/>
              </a:ext>
            </a:extLst>
          </p:cNvPr>
          <p:cNvSpPr txBox="1"/>
          <p:nvPr/>
        </p:nvSpPr>
        <p:spPr>
          <a:xfrm>
            <a:off x="6018655" y="1240309"/>
            <a:ext cx="2191615" cy="369332"/>
          </a:xfrm>
          <a:prstGeom prst="rect">
            <a:avLst/>
          </a:prstGeom>
          <a:noFill/>
        </p:spPr>
        <p:txBody>
          <a:bodyPr wrap="square" rtlCol="0">
            <a:spAutoFit/>
          </a:bodyPr>
          <a:lstStyle/>
          <a:p>
            <a:r>
              <a:rPr lang="en-US" b="1" dirty="0"/>
              <a:t>Thought Experiment</a:t>
            </a:r>
          </a:p>
        </p:txBody>
      </p:sp>
    </p:spTree>
    <p:extLst>
      <p:ext uri="{BB962C8B-B14F-4D97-AF65-F5344CB8AC3E}">
        <p14:creationId xmlns:p14="http://schemas.microsoft.com/office/powerpoint/2010/main" val="234866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1DBF2E0-107F-4D6E-9F68-6B9D280BBD6F}"/>
              </a:ext>
            </a:extLst>
          </p:cNvPr>
          <p:cNvPicPr>
            <a:picLocks noChangeAspect="1"/>
          </p:cNvPicPr>
          <p:nvPr/>
        </p:nvPicPr>
        <p:blipFill>
          <a:blip r:embed="rId3"/>
          <a:stretch>
            <a:fillRect/>
          </a:stretch>
        </p:blipFill>
        <p:spPr>
          <a:xfrm>
            <a:off x="5795211" y="3379232"/>
            <a:ext cx="3124200" cy="2600325"/>
          </a:xfrm>
          <a:prstGeom prst="rect">
            <a:avLst/>
          </a:prstGeom>
        </p:spPr>
      </p:pic>
      <p:sp>
        <p:nvSpPr>
          <p:cNvPr id="21" name="Content Placeholder 5">
            <a:extLst>
              <a:ext uri="{FF2B5EF4-FFF2-40B4-BE49-F238E27FC236}">
                <a16:creationId xmlns:a16="http://schemas.microsoft.com/office/drawing/2014/main" id="{0B89610F-6438-424A-8D11-59CF1C8F8591}"/>
              </a:ext>
            </a:extLst>
          </p:cNvPr>
          <p:cNvSpPr txBox="1">
            <a:spLocks/>
          </p:cNvSpPr>
          <p:nvPr/>
        </p:nvSpPr>
        <p:spPr bwMode="auto">
          <a:xfrm>
            <a:off x="224589" y="635501"/>
            <a:ext cx="4860337" cy="93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defTabSz="914400">
              <a:buNone/>
            </a:pPr>
            <a:r>
              <a:rPr lang="en-US" dirty="0"/>
              <a:t>The three-phase winding produces magnetic flux along their axes.</a:t>
            </a:r>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Rotating Magnetic Field</a:t>
            </a:r>
            <a:endParaRPr lang="en-US" dirty="0">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sp>
        <p:nvSpPr>
          <p:cNvPr id="10" name="Slide Number Placeholder 3">
            <a:extLst>
              <a:ext uri="{FF2B5EF4-FFF2-40B4-BE49-F238E27FC236}">
                <a16:creationId xmlns:a16="http://schemas.microsoft.com/office/drawing/2014/main" id="{79F2AC42-511E-4412-9C16-4C0DE9E4A2A3}"/>
              </a:ext>
            </a:extLst>
          </p:cNvPr>
          <p:cNvSpPr>
            <a:spLocks noGrp="1"/>
          </p:cNvSpPr>
          <p:nvPr>
            <p:ph type="sldNum" sz="quarter" idx="4"/>
          </p:nvPr>
        </p:nvSpPr>
        <p:spPr>
          <a:xfrm>
            <a:off x="6553200" y="571500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New Roman" panose="02020603050405020304" pitchFamily="18" charset="0"/>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ACA39A"/>
              </a:solidFill>
              <a:effectLst/>
              <a:uLnTx/>
              <a:uFillTx/>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10102BFF-2D54-49BE-8A51-207279726DA5}"/>
              </a:ext>
            </a:extLst>
          </p:cNvPr>
          <p:cNvGrpSpPr/>
          <p:nvPr/>
        </p:nvGrpSpPr>
        <p:grpSpPr>
          <a:xfrm>
            <a:off x="6027468" y="78844"/>
            <a:ext cx="3032664" cy="3350156"/>
            <a:chOff x="5920540" y="906380"/>
            <a:chExt cx="3032664" cy="3350156"/>
          </a:xfrm>
        </p:grpSpPr>
        <p:pic>
          <p:nvPicPr>
            <p:cNvPr id="4" name="Picture 3">
              <a:extLst>
                <a:ext uri="{FF2B5EF4-FFF2-40B4-BE49-F238E27FC236}">
                  <a16:creationId xmlns:a16="http://schemas.microsoft.com/office/drawing/2014/main" id="{348B75EB-D92A-40DD-978A-A9A9CDD32972}"/>
                </a:ext>
              </a:extLst>
            </p:cNvPr>
            <p:cNvPicPr>
              <a:picLocks noChangeAspect="1"/>
            </p:cNvPicPr>
            <p:nvPr/>
          </p:nvPicPr>
          <p:blipFill>
            <a:blip r:embed="rId4"/>
            <a:stretch>
              <a:fillRect/>
            </a:stretch>
          </p:blipFill>
          <p:spPr>
            <a:xfrm>
              <a:off x="5920540" y="906380"/>
              <a:ext cx="3032664" cy="2980824"/>
            </a:xfrm>
            <a:prstGeom prst="rect">
              <a:avLst/>
            </a:prstGeom>
          </p:spPr>
        </p:pic>
        <p:sp>
          <p:nvSpPr>
            <p:cNvPr id="5" name="TextBox 4">
              <a:extLst>
                <a:ext uri="{FF2B5EF4-FFF2-40B4-BE49-F238E27FC236}">
                  <a16:creationId xmlns:a16="http://schemas.microsoft.com/office/drawing/2014/main" id="{C97491BF-D24A-4A5C-B57B-808AB7C228FE}"/>
                </a:ext>
              </a:extLst>
            </p:cNvPr>
            <p:cNvSpPr txBox="1"/>
            <p:nvPr/>
          </p:nvSpPr>
          <p:spPr>
            <a:xfrm>
              <a:off x="6801089" y="3887204"/>
              <a:ext cx="1673663" cy="369332"/>
            </a:xfrm>
            <a:prstGeom prst="rect">
              <a:avLst/>
            </a:prstGeom>
            <a:noFill/>
          </p:spPr>
          <p:txBody>
            <a:bodyPr wrap="none" rtlCol="0">
              <a:spAutoFit/>
            </a:bodyPr>
            <a:lstStyle/>
            <a:p>
              <a:r>
                <a:rPr lang="en-US" b="1" dirty="0"/>
                <a:t>Stator windings</a:t>
              </a:r>
            </a:p>
          </p:txBody>
        </p:sp>
      </p:grpSp>
      <p:pic>
        <p:nvPicPr>
          <p:cNvPr id="18" name="Picture 17">
            <a:extLst>
              <a:ext uri="{FF2B5EF4-FFF2-40B4-BE49-F238E27FC236}">
                <a16:creationId xmlns:a16="http://schemas.microsoft.com/office/drawing/2014/main" id="{BBB4CCF6-DEC3-466F-9B7B-C6F48B1E28CB}"/>
              </a:ext>
            </a:extLst>
          </p:cNvPr>
          <p:cNvPicPr>
            <a:picLocks noChangeAspect="1"/>
          </p:cNvPicPr>
          <p:nvPr/>
        </p:nvPicPr>
        <p:blipFill>
          <a:blip r:embed="rId5"/>
          <a:stretch>
            <a:fillRect/>
          </a:stretch>
        </p:blipFill>
        <p:spPr>
          <a:xfrm>
            <a:off x="918350" y="3781425"/>
            <a:ext cx="2276475" cy="1933575"/>
          </a:xfrm>
          <a:prstGeom prst="rect">
            <a:avLst/>
          </a:prstGeom>
        </p:spPr>
      </p:pic>
      <mc:AlternateContent xmlns:mc="http://schemas.openxmlformats.org/markup-compatibility/2006" xmlns:a14="http://schemas.microsoft.com/office/drawing/2010/main">
        <mc:Choice Requires="a14">
          <p:sp>
            <p:nvSpPr>
              <p:cNvPr id="22" name="Content Placeholder 5">
                <a:extLst>
                  <a:ext uri="{FF2B5EF4-FFF2-40B4-BE49-F238E27FC236}">
                    <a16:creationId xmlns:a16="http://schemas.microsoft.com/office/drawing/2014/main" id="{8C836A08-1121-4776-9402-7D68AFD591D1}"/>
                  </a:ext>
                </a:extLst>
              </p:cNvPr>
              <p:cNvSpPr txBox="1">
                <a:spLocks/>
              </p:cNvSpPr>
              <p:nvPr/>
            </p:nvSpPr>
            <p:spPr bwMode="auto">
              <a:xfrm>
                <a:off x="224589" y="2777456"/>
                <a:ext cx="4860337" cy="93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defTabSz="914400">
                  <a:buNone/>
                </a:pPr>
                <a:r>
                  <a:rPr lang="en-US" dirty="0"/>
                  <a:t>The resultant flux is given by vector sum of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x</m:t>
                        </m:r>
                      </m:sub>
                    </m:sSub>
                  </m:oMath>
                </a14:m>
                <a:r>
                  <a:rPr lang="en-US" dirty="0"/>
                  <a:t>,</a:t>
                </a:r>
                <a:r>
                  <a:rPr lang="en-US" dirty="0">
                    <a:solidFill>
                      <a:srgbClr val="836967"/>
                    </a:solidFill>
                  </a:rPr>
                  <a:t>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y</m:t>
                        </m:r>
                      </m:sub>
                    </m:sSub>
                  </m:oMath>
                </a14:m>
                <a:r>
                  <a:rPr lang="en-US" dirty="0"/>
                  <a:t>, and</a:t>
                </a:r>
                <a:r>
                  <a:rPr lang="en-US" dirty="0">
                    <a:solidFill>
                      <a:srgbClr val="836967"/>
                    </a:solidFill>
                  </a:rPr>
                  <a:t>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z</m:t>
                        </m:r>
                      </m:sub>
                    </m:sSub>
                  </m:oMath>
                </a14:m>
                <a:r>
                  <a:rPr lang="en-US" dirty="0"/>
                  <a:t>.</a:t>
                </a:r>
              </a:p>
            </p:txBody>
          </p:sp>
        </mc:Choice>
        <mc:Fallback xmlns="">
          <p:sp>
            <p:nvSpPr>
              <p:cNvPr id="22" name="Content Placeholder 5">
                <a:extLst>
                  <a:ext uri="{FF2B5EF4-FFF2-40B4-BE49-F238E27FC236}">
                    <a16:creationId xmlns:a16="http://schemas.microsoft.com/office/drawing/2014/main" id="{8C836A08-1121-4776-9402-7D68AFD591D1}"/>
                  </a:ext>
                </a:extLst>
              </p:cNvPr>
              <p:cNvSpPr txBox="1">
                <a:spLocks noRot="1" noChangeAspect="1" noMove="1" noResize="1" noEditPoints="1" noAdjustHandles="1" noChangeArrowheads="1" noChangeShapeType="1" noTextEdit="1"/>
              </p:cNvSpPr>
              <p:nvPr/>
            </p:nvSpPr>
            <p:spPr bwMode="auto">
              <a:xfrm>
                <a:off x="224589" y="2777456"/>
                <a:ext cx="4860337" cy="933755"/>
              </a:xfrm>
              <a:prstGeom prst="rect">
                <a:avLst/>
              </a:prstGeom>
              <a:blipFill>
                <a:blip r:embed="rId6"/>
                <a:stretch>
                  <a:fillRect l="-2258" t="-5882" b="-11765"/>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C8CB272-ADA4-42EF-8589-DBBF1E4C9E56}"/>
                  </a:ext>
                </a:extLst>
              </p:cNvPr>
              <p:cNvSpPr txBox="1"/>
              <p:nvPr/>
            </p:nvSpPr>
            <p:spPr>
              <a:xfrm>
                <a:off x="-144378" y="1582428"/>
                <a:ext cx="4572000" cy="948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x</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r>
                            <a:rPr lang="en-US" i="1">
                              <a:latin typeface="Cambria Math" panose="02040503050406030204" pitchFamily="18" charset="0"/>
                            </a:rPr>
                            <m:t>𝜔</m:t>
                          </m:r>
                        </m:e>
                      </m:func>
                      <m:r>
                        <m:rPr>
                          <m:sty m:val="p"/>
                        </m:rPr>
                        <a:rPr lang="en-US" i="0">
                          <a:latin typeface="Cambria Math" panose="02040503050406030204" pitchFamily="18" charset="0"/>
                        </a:rPr>
                        <m:t>t</m:t>
                      </m:r>
                    </m:oMath>
                  </m:oMathPara>
                </a14:m>
                <a:endParaRPr lang="en-US"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y</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𝜔</m:t>
                              </m:r>
                              <m:r>
                                <m:rPr>
                                  <m:sty m:val="p"/>
                                </m:rPr>
                                <a:rPr lang="en-US" i="0">
                                  <a:latin typeface="Cambria Math" panose="02040503050406030204" pitchFamily="18" charset="0"/>
                                </a:rPr>
                                <m:t>t</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120</m:t>
                                  </m:r>
                                </m:e>
                                <m:sup>
                                  <m:r>
                                    <a:rPr lang="en-US" i="0">
                                      <a:latin typeface="Cambria Math" panose="02040503050406030204" pitchFamily="18" charset="0"/>
                                    </a:rPr>
                                    <m:t>∘</m:t>
                                  </m:r>
                                </m:sup>
                              </m:sSup>
                            </m:e>
                          </m:d>
                        </m:e>
                      </m:func>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z</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𝜔</m:t>
                              </m:r>
                              <m:r>
                                <m:rPr>
                                  <m:sty m:val="p"/>
                                </m:rPr>
                                <a:rPr lang="en-US" i="0">
                                  <a:latin typeface="Cambria Math" panose="02040503050406030204" pitchFamily="18" charset="0"/>
                                </a:rPr>
                                <m:t>t</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240</m:t>
                                  </m:r>
                                </m:e>
                                <m:sup>
                                  <m:r>
                                    <a:rPr lang="en-US" i="0">
                                      <a:latin typeface="Cambria Math" panose="02040503050406030204" pitchFamily="18" charset="0"/>
                                    </a:rPr>
                                    <m:t>∘</m:t>
                                  </m:r>
                                </m:sup>
                              </m:sSup>
                            </m:e>
                          </m:d>
                        </m:e>
                      </m:func>
                    </m:oMath>
                  </m:oMathPara>
                </a14:m>
                <a:endParaRPr lang="en-US" dirty="0"/>
              </a:p>
            </p:txBody>
          </p:sp>
        </mc:Choice>
        <mc:Fallback xmlns="">
          <p:sp>
            <p:nvSpPr>
              <p:cNvPr id="24" name="TextBox 23">
                <a:extLst>
                  <a:ext uri="{FF2B5EF4-FFF2-40B4-BE49-F238E27FC236}">
                    <a16:creationId xmlns:a16="http://schemas.microsoft.com/office/drawing/2014/main" id="{1C8CB272-ADA4-42EF-8589-DBBF1E4C9E56}"/>
                  </a:ext>
                </a:extLst>
              </p:cNvPr>
              <p:cNvSpPr txBox="1">
                <a:spLocks noRot="1" noChangeAspect="1" noMove="1" noResize="1" noEditPoints="1" noAdjustHandles="1" noChangeArrowheads="1" noChangeShapeType="1" noTextEdit="1"/>
              </p:cNvSpPr>
              <p:nvPr/>
            </p:nvSpPr>
            <p:spPr>
              <a:xfrm>
                <a:off x="-144378" y="1582428"/>
                <a:ext cx="4572000" cy="948849"/>
              </a:xfrm>
              <a:prstGeom prst="rect">
                <a:avLst/>
              </a:prstGeom>
              <a:blipFill>
                <a:blip r:embed="rId7"/>
                <a:stretch>
                  <a:fillRect b="-4516"/>
                </a:stretch>
              </a:blipFill>
            </p:spPr>
            <p:txBody>
              <a:bodyPr/>
              <a:lstStyle/>
              <a:p>
                <a:r>
                  <a:rPr lang="en-US">
                    <a:noFill/>
                  </a:rPr>
                  <a:t> </a:t>
                </a:r>
              </a:p>
            </p:txBody>
          </p:sp>
        </mc:Fallback>
      </mc:AlternateContent>
    </p:spTree>
    <p:extLst>
      <p:ext uri="{BB962C8B-B14F-4D97-AF65-F5344CB8AC3E}">
        <p14:creationId xmlns:p14="http://schemas.microsoft.com/office/powerpoint/2010/main" val="318714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Rotating Magnetic Field</a:t>
            </a:r>
            <a:endParaRPr lang="en-US" dirty="0">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5C40AD-5CE3-4F56-A553-E79E5D58DB88}"/>
                  </a:ext>
                </a:extLst>
              </p:cNvPr>
              <p:cNvSpPr txBox="1"/>
              <p:nvPr/>
            </p:nvSpPr>
            <p:spPr>
              <a:xfrm>
                <a:off x="505326" y="1207637"/>
                <a:ext cx="5301916" cy="1881862"/>
              </a:xfrm>
              <a:prstGeom prst="rect">
                <a:avLst/>
              </a:prstGeom>
              <a:noFill/>
            </p:spPr>
            <p:txBody>
              <a:bodyPr wrap="square">
                <a:spAutoFit/>
              </a:bodyPr>
              <a:lstStyle/>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At instant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t</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the three fluxes are given by;</a:t>
                </a:r>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effectLst/>
                              <a:latin typeface="Cambria Math" panose="02040503050406030204" pitchFamily="18" charset="0"/>
                            </a:rPr>
                          </m:ctrlPr>
                        </m:mPr>
                        <m:mr>
                          <m:e/>
                          <m:e>
                            <m:eqArr>
                              <m:eqArrPr>
                                <m:ctrlPr>
                                  <a:rPr lang="en-US" i="1">
                                    <a:effectLst/>
                                    <a:latin typeface="Cambria Math" panose="02040503050406030204" pitchFamily="18" charset="0"/>
                                  </a:rPr>
                                </m:ctrlPr>
                              </m:eqArr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x</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box>
                                  <m:boxPr>
                                    <m:ctrlPr>
                                      <a:rPr lang="en-US" i="1">
                                        <a:effectLst/>
                                        <a:latin typeface="Cambria Math" panose="02040503050406030204" pitchFamily="18" charset="0"/>
                                      </a:rPr>
                                    </m:ctrlPr>
                                  </m:boxPr>
                                  <m:e>
                                    <m:r>
                                      <a:rPr lang="en-US" sz="1800">
                                        <a:effectLst/>
                                        <a:latin typeface="Cambria Math" panose="02040503050406030204" pitchFamily="18" charset="0"/>
                                        <a:ea typeface="Calibri" panose="020F0502020204030204" pitchFamily="34" charset="0"/>
                                        <a:cs typeface="Times New Roman" panose="02020603050405020304" pitchFamily="18" charset="0"/>
                                      </a:rPr>
                                      <m:t> </m:t>
                                    </m:r>
                                  </m:e>
                                </m:box>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y</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e>
                            </m:eqArr>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z</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e>
                        </m:mr>
                      </m:m>
                    </m:oMath>
                  </m:oMathPara>
                </a14:m>
                <a:endParaRPr lang="en-US" dirty="0"/>
              </a:p>
            </p:txBody>
          </p:sp>
        </mc:Choice>
        <mc:Fallback xmlns="">
          <p:sp>
            <p:nvSpPr>
              <p:cNvPr id="8" name="TextBox 7">
                <a:extLst>
                  <a:ext uri="{FF2B5EF4-FFF2-40B4-BE49-F238E27FC236}">
                    <a16:creationId xmlns:a16="http://schemas.microsoft.com/office/drawing/2014/main" id="{B65C40AD-5CE3-4F56-A553-E79E5D58DB88}"/>
                  </a:ext>
                </a:extLst>
              </p:cNvPr>
              <p:cNvSpPr txBox="1">
                <a:spLocks noRot="1" noChangeAspect="1" noMove="1" noResize="1" noEditPoints="1" noAdjustHandles="1" noChangeArrowheads="1" noChangeShapeType="1" noTextEdit="1"/>
              </p:cNvSpPr>
              <p:nvPr/>
            </p:nvSpPr>
            <p:spPr>
              <a:xfrm>
                <a:off x="505326" y="1207637"/>
                <a:ext cx="5301916" cy="1881862"/>
              </a:xfrm>
              <a:prstGeom prst="rect">
                <a:avLst/>
              </a:prstGeom>
              <a:blipFill>
                <a:blip r:embed="rId3"/>
                <a:stretch>
                  <a:fillRect l="-1034" t="-712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26DCE5D-3309-4ACC-A486-84612BE6D50C}"/>
              </a:ext>
            </a:extLst>
          </p:cNvPr>
          <p:cNvPicPr>
            <a:picLocks noChangeAspect="1"/>
          </p:cNvPicPr>
          <p:nvPr/>
        </p:nvPicPr>
        <p:blipFill>
          <a:blip r:embed="rId4"/>
          <a:stretch>
            <a:fillRect/>
          </a:stretch>
        </p:blipFill>
        <p:spPr>
          <a:xfrm>
            <a:off x="4799734" y="3429000"/>
            <a:ext cx="3381375" cy="242887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338A72-FDC5-43BE-AB7A-87A28ECC3DDB}"/>
                  </a:ext>
                </a:extLst>
              </p:cNvPr>
              <p:cNvSpPr txBox="1"/>
              <p:nvPr/>
            </p:nvSpPr>
            <p:spPr>
              <a:xfrm>
                <a:off x="344906" y="3868695"/>
                <a:ext cx="4572000" cy="1113831"/>
              </a:xfrm>
              <a:prstGeom prst="rect">
                <a:avLst/>
              </a:prstGeom>
              <a:noFill/>
            </p:spPr>
            <p:txBody>
              <a:bodyPr wrap="square">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Resultant flux,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fName>
                      <m:e>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e>
                    </m:func>
                  </m:oMath>
                </a14:m>
                <a:endParaRPr lang="en-US" sz="1800" i="1" dirty="0">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oMath>
                  </m:oMathPara>
                </a14:m>
                <a:endParaRPr lang="en-US" dirty="0"/>
              </a:p>
            </p:txBody>
          </p:sp>
        </mc:Choice>
        <mc:Fallback xmlns="">
          <p:sp>
            <p:nvSpPr>
              <p:cNvPr id="12" name="TextBox 11">
                <a:extLst>
                  <a:ext uri="{FF2B5EF4-FFF2-40B4-BE49-F238E27FC236}">
                    <a16:creationId xmlns:a16="http://schemas.microsoft.com/office/drawing/2014/main" id="{B5338A72-FDC5-43BE-AB7A-87A28ECC3DDB}"/>
                  </a:ext>
                </a:extLst>
              </p:cNvPr>
              <p:cNvSpPr txBox="1">
                <a:spLocks noRot="1" noChangeAspect="1" noMove="1" noResize="1" noEditPoints="1" noAdjustHandles="1" noChangeArrowheads="1" noChangeShapeType="1" noTextEdit="1"/>
              </p:cNvSpPr>
              <p:nvPr/>
            </p:nvSpPr>
            <p:spPr>
              <a:xfrm>
                <a:off x="344906" y="3868695"/>
                <a:ext cx="4572000" cy="1113831"/>
              </a:xfrm>
              <a:prstGeom prst="rect">
                <a:avLst/>
              </a:prstGeom>
              <a:blipFill>
                <a:blip r:embed="rId5"/>
                <a:stretch>
                  <a:fillRect l="-1200"/>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D2FAC823-4445-4630-ADE8-2182A3E949ED}"/>
              </a:ext>
            </a:extLst>
          </p:cNvPr>
          <p:cNvPicPr>
            <a:picLocks noChangeAspect="1"/>
          </p:cNvPicPr>
          <p:nvPr/>
        </p:nvPicPr>
        <p:blipFill>
          <a:blip r:embed="rId6"/>
          <a:stretch>
            <a:fillRect/>
          </a:stretch>
        </p:blipFill>
        <p:spPr>
          <a:xfrm>
            <a:off x="5807242" y="428441"/>
            <a:ext cx="3124200" cy="2600325"/>
          </a:xfrm>
          <a:prstGeom prst="rect">
            <a:avLst/>
          </a:prstGeom>
        </p:spPr>
      </p:pic>
    </p:spTree>
    <p:extLst>
      <p:ext uri="{BB962C8B-B14F-4D97-AF65-F5344CB8AC3E}">
        <p14:creationId xmlns:p14="http://schemas.microsoft.com/office/powerpoint/2010/main" val="233495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Rotating Magnetic Field</a:t>
            </a:r>
            <a:endParaRPr lang="en-US" dirty="0">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5D6FF9-D9AB-4712-8B9D-85795E8897D6}"/>
                  </a:ext>
                </a:extLst>
              </p:cNvPr>
              <p:cNvSpPr txBox="1"/>
              <p:nvPr/>
            </p:nvSpPr>
            <p:spPr>
              <a:xfrm>
                <a:off x="408710" y="1220222"/>
                <a:ext cx="5516370" cy="261162"/>
              </a:xfrm>
              <a:prstGeom prst="rect">
                <a:avLst/>
              </a:prstGeom>
              <a:noFill/>
            </p:spPr>
            <p:txBody>
              <a:bodyPr wrap="square">
                <a:spAutoFit/>
              </a:bodyPr>
              <a:lstStyle/>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At instant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t</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the three fluxes are given by;</a:t>
                </a:r>
              </a:p>
            </p:txBody>
          </p:sp>
        </mc:Choice>
        <mc:Fallback xmlns="">
          <p:sp>
            <p:nvSpPr>
              <p:cNvPr id="11" name="TextBox 10">
                <a:extLst>
                  <a:ext uri="{FF2B5EF4-FFF2-40B4-BE49-F238E27FC236}">
                    <a16:creationId xmlns:a16="http://schemas.microsoft.com/office/drawing/2014/main" id="{C85D6FF9-D9AB-4712-8B9D-85795E8897D6}"/>
                  </a:ext>
                </a:extLst>
              </p:cNvPr>
              <p:cNvSpPr txBox="1">
                <a:spLocks noRot="1" noChangeAspect="1" noMove="1" noResize="1" noEditPoints="1" noAdjustHandles="1" noChangeArrowheads="1" noChangeShapeType="1" noTextEdit="1"/>
              </p:cNvSpPr>
              <p:nvPr/>
            </p:nvSpPr>
            <p:spPr>
              <a:xfrm>
                <a:off x="408710" y="1220222"/>
                <a:ext cx="5516370" cy="261162"/>
              </a:xfrm>
              <a:prstGeom prst="rect">
                <a:avLst/>
              </a:prstGeom>
              <a:blipFill>
                <a:blip r:embed="rId3"/>
                <a:stretch>
                  <a:fillRect l="-884" t="-51163" b="-37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EDD1794-E172-442C-B907-42240D10D903}"/>
                  </a:ext>
                </a:extLst>
              </p:cNvPr>
              <p:cNvSpPr txBox="1"/>
              <p:nvPr/>
            </p:nvSpPr>
            <p:spPr>
              <a:xfrm>
                <a:off x="296779" y="3880891"/>
                <a:ext cx="4572000" cy="1504258"/>
              </a:xfrm>
              <a:prstGeom prst="rect">
                <a:avLst/>
              </a:prstGeom>
              <a:noFill/>
            </p:spPr>
            <p:txBody>
              <a:bodyPr wrap="square">
                <a:spAutoFit/>
              </a:bodyPr>
              <a:lstStyle/>
              <a:p>
                <a:r>
                  <a:rPr lang="en-US" sz="1800" dirty="0">
                    <a:effectLst/>
                    <a:latin typeface="Cambria Math" panose="02040503050406030204" pitchFamily="18" charset="0"/>
                    <a:ea typeface="Calibri" panose="020F0502020204030204" pitchFamily="34" charset="0"/>
                    <a:cs typeface="Times New Roman" panose="02020603050405020304" pitchFamily="18" charset="0"/>
                  </a:rPr>
                  <a:t>resultant flux</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r</m:t>
                          </m:r>
                        </m:sub>
                      </m:sSub>
                      <m:r>
                        <a:rPr lang="en-US">
                          <a:latin typeface="Cambria Math" panose="02040503050406030204" pitchFamily="18" charset="0"/>
                        </a:rPr>
                        <m:t>=2×</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a:latin typeface="Cambria Math" panose="02040503050406030204" pitchFamily="18" charset="0"/>
                                </a:rPr>
                                <m:t>3</m:t>
                              </m:r>
                            </m:e>
                          </m:rad>
                        </m:num>
                        <m:den>
                          <m:r>
                            <a:rPr lang="en-US">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m:rPr>
                          <m:sty m:val="p"/>
                        </m:rPr>
                        <a:rPr lang="en-US">
                          <a:latin typeface="Cambria Math" panose="02040503050406030204" pitchFamily="18" charset="0"/>
                        </a:rPr>
                        <m:t>cos</m:t>
                      </m:r>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60</m:t>
                              </m:r>
                            </m:e>
                            <m:sup>
                              <m:r>
                                <a:rPr lang="en-US">
                                  <a:latin typeface="Cambria Math" panose="02040503050406030204" pitchFamily="18" charset="0"/>
                                </a:rPr>
                                <m:t>∘</m:t>
                              </m:r>
                            </m:sup>
                          </m:sSup>
                        </m:num>
                        <m:den>
                          <m:r>
                            <a:rPr lang="en-US">
                              <a:latin typeface="Cambria Math" panose="02040503050406030204" pitchFamily="18" charset="0"/>
                            </a:rPr>
                            <m:t>2</m:t>
                          </m:r>
                        </m:den>
                      </m:f>
                      <m:r>
                        <a:rPr lang="en-US">
                          <a:latin typeface="Cambria Math" panose="02040503050406030204" pitchFamily="18" charset="0"/>
                        </a:rPr>
                        <m:t>=1.5</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oMath>
                  </m:oMathPara>
                </a14:m>
                <a:endParaRPr lang="en-US" dirty="0"/>
              </a:p>
              <a:p>
                <a:br>
                  <a:rPr lang="en-US" sz="1800" dirty="0">
                    <a:effectLst/>
                    <a:latin typeface="Georgia" panose="02040502050405020303" pitchFamily="18" charset="0"/>
                    <a:ea typeface="Calibri" panose="020F0502020204030204" pitchFamily="34" charset="0"/>
                    <a:cs typeface="Times New Roman" panose="02020603050405020304" pitchFamily="18" charset="0"/>
                  </a:rPr>
                </a:br>
                <a:endParaRPr lang="en-US" dirty="0"/>
              </a:p>
            </p:txBody>
          </p:sp>
        </mc:Choice>
        <mc:Fallback xmlns="">
          <p:sp>
            <p:nvSpPr>
              <p:cNvPr id="17" name="TextBox 16">
                <a:extLst>
                  <a:ext uri="{FF2B5EF4-FFF2-40B4-BE49-F238E27FC236}">
                    <a16:creationId xmlns:a16="http://schemas.microsoft.com/office/drawing/2014/main" id="{3EDD1794-E172-442C-B907-42240D10D903}"/>
                  </a:ext>
                </a:extLst>
              </p:cNvPr>
              <p:cNvSpPr txBox="1">
                <a:spLocks noRot="1" noChangeAspect="1" noMove="1" noResize="1" noEditPoints="1" noAdjustHandles="1" noChangeArrowheads="1" noChangeShapeType="1" noTextEdit="1"/>
              </p:cNvSpPr>
              <p:nvPr/>
            </p:nvSpPr>
            <p:spPr>
              <a:xfrm>
                <a:off x="296779" y="3880891"/>
                <a:ext cx="4572000" cy="1504258"/>
              </a:xfrm>
              <a:prstGeom prst="rect">
                <a:avLst/>
              </a:prstGeom>
              <a:blipFill>
                <a:blip r:embed="rId4"/>
                <a:stretch>
                  <a:fillRect l="-1200" t="-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271D33-96EC-4BC6-840D-A34D3F611126}"/>
                  </a:ext>
                </a:extLst>
              </p:cNvPr>
              <p:cNvSpPr txBox="1"/>
              <p:nvPr/>
            </p:nvSpPr>
            <p:spPr>
              <a:xfrm>
                <a:off x="932921" y="1438716"/>
                <a:ext cx="4572000" cy="15888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rgbClr val="836967"/>
                              </a:solidFill>
                              <a:latin typeface="Cambria Math" panose="02040503050406030204" pitchFamily="18" charset="0"/>
                            </a:rPr>
                          </m:ctrlPr>
                        </m:mP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x</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60</m:t>
                                    </m:r>
                                  </m:e>
                                  <m:sup>
                                    <m:r>
                                      <a:rPr lang="en-US" i="0">
                                        <a:latin typeface="Cambria Math" panose="02040503050406030204" pitchFamily="18" charset="0"/>
                                      </a:rPr>
                                      <m:t>∘</m:t>
                                    </m:r>
                                  </m:sup>
                                </m:sSup>
                              </m:e>
                            </m:func>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num>
                              <m:den>
                                <m:r>
                                  <a:rPr lang="en-US" i="0">
                                    <a:latin typeface="Cambria Math" panose="02040503050406030204" pitchFamily="18" charset="0"/>
                                  </a:rPr>
                                  <m:t>2</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a:rPr lang="en-US" i="0">
                                <a:latin typeface="Cambria Math" panose="02040503050406030204" pitchFamily="18" charset="0"/>
                              </a:rPr>
                              <m:t>;</m:t>
                            </m:r>
                          </m:e>
                        </m:m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y</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60</m:t>
                                        </m:r>
                                      </m:e>
                                      <m:sup>
                                        <m:r>
                                          <a:rPr lang="en-US" i="0">
                                            <a:latin typeface="Cambria Math" panose="02040503050406030204" pitchFamily="18" charset="0"/>
                                          </a:rPr>
                                          <m:t>∘</m:t>
                                        </m:r>
                                      </m:sup>
                                    </m:sSup>
                                  </m:e>
                                </m:d>
                              </m:e>
                            </m:func>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num>
                              <m:den>
                                <m:r>
                                  <a:rPr lang="en-US" i="0">
                                    <a:latin typeface="Cambria Math" panose="02040503050406030204" pitchFamily="18" charset="0"/>
                                  </a:rPr>
                                  <m:t>2</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a:rPr lang="en-US" i="0">
                                <a:latin typeface="Cambria Math" panose="02040503050406030204" pitchFamily="18" charset="0"/>
                              </a:rPr>
                              <m:t>;</m:t>
                            </m:r>
                          </m:e>
                        </m:m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z</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180</m:t>
                                        </m:r>
                                      </m:e>
                                      <m:sup>
                                        <m:r>
                                          <a:rPr lang="en-US" i="0">
                                            <a:latin typeface="Cambria Math" panose="02040503050406030204" pitchFamily="18" charset="0"/>
                                          </a:rPr>
                                          <m:t>∘</m:t>
                                        </m:r>
                                      </m:sup>
                                    </m:sSup>
                                  </m:e>
                                </m:d>
                              </m:e>
                            </m:func>
                            <m:r>
                              <a:rPr lang="en-US" i="0">
                                <a:latin typeface="Cambria Math" panose="02040503050406030204" pitchFamily="18" charset="0"/>
                              </a:rPr>
                              <m:t>=0</m:t>
                            </m:r>
                          </m:e>
                        </m:mr>
                      </m:m>
                    </m:oMath>
                  </m:oMathPara>
                </a14:m>
                <a:endParaRPr lang="en-US" dirty="0"/>
              </a:p>
            </p:txBody>
          </p:sp>
        </mc:Choice>
        <mc:Fallback xmlns="">
          <p:sp>
            <p:nvSpPr>
              <p:cNvPr id="21" name="TextBox 20">
                <a:extLst>
                  <a:ext uri="{FF2B5EF4-FFF2-40B4-BE49-F238E27FC236}">
                    <a16:creationId xmlns:a16="http://schemas.microsoft.com/office/drawing/2014/main" id="{36271D33-96EC-4BC6-840D-A34D3F611126}"/>
                  </a:ext>
                </a:extLst>
              </p:cNvPr>
              <p:cNvSpPr txBox="1">
                <a:spLocks noRot="1" noChangeAspect="1" noMove="1" noResize="1" noEditPoints="1" noAdjustHandles="1" noChangeArrowheads="1" noChangeShapeType="1" noTextEdit="1"/>
              </p:cNvSpPr>
              <p:nvPr/>
            </p:nvSpPr>
            <p:spPr>
              <a:xfrm>
                <a:off x="932921" y="1438716"/>
                <a:ext cx="4572000" cy="1588897"/>
              </a:xfrm>
              <a:prstGeom prst="rect">
                <a:avLst/>
              </a:prstGeom>
              <a:blipFill>
                <a:blip r:embed="rId5"/>
                <a:stretch>
                  <a:fillRect/>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392493B7-17FB-4F2B-8B68-192D31CC7236}"/>
              </a:ext>
            </a:extLst>
          </p:cNvPr>
          <p:cNvPicPr>
            <a:picLocks noChangeAspect="1"/>
          </p:cNvPicPr>
          <p:nvPr/>
        </p:nvPicPr>
        <p:blipFill>
          <a:blip r:embed="rId6"/>
          <a:stretch>
            <a:fillRect/>
          </a:stretch>
        </p:blipFill>
        <p:spPr>
          <a:xfrm>
            <a:off x="5789696" y="3429000"/>
            <a:ext cx="3057525" cy="2390775"/>
          </a:xfrm>
          <a:prstGeom prst="rect">
            <a:avLst/>
          </a:prstGeom>
        </p:spPr>
      </p:pic>
      <p:pic>
        <p:nvPicPr>
          <p:cNvPr id="26" name="Picture 25">
            <a:extLst>
              <a:ext uri="{FF2B5EF4-FFF2-40B4-BE49-F238E27FC236}">
                <a16:creationId xmlns:a16="http://schemas.microsoft.com/office/drawing/2014/main" id="{2E08CF22-0808-462C-A0E4-3F324F00EDF9}"/>
              </a:ext>
            </a:extLst>
          </p:cNvPr>
          <p:cNvPicPr>
            <a:picLocks noChangeAspect="1"/>
          </p:cNvPicPr>
          <p:nvPr/>
        </p:nvPicPr>
        <p:blipFill>
          <a:blip r:embed="rId7"/>
          <a:stretch>
            <a:fillRect/>
          </a:stretch>
        </p:blipFill>
        <p:spPr>
          <a:xfrm>
            <a:off x="5925080" y="361950"/>
            <a:ext cx="3124200" cy="2600325"/>
          </a:xfrm>
          <a:prstGeom prst="rect">
            <a:avLst/>
          </a:prstGeom>
        </p:spPr>
      </p:pic>
    </p:spTree>
    <p:extLst>
      <p:ext uri="{BB962C8B-B14F-4D97-AF65-F5344CB8AC3E}">
        <p14:creationId xmlns:p14="http://schemas.microsoft.com/office/powerpoint/2010/main" val="369309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Rotating Magnetic Field</a:t>
            </a:r>
            <a:endParaRPr lang="en-US" dirty="0">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5D6FF9-D9AB-4712-8B9D-85795E8897D6}"/>
                  </a:ext>
                </a:extLst>
              </p:cNvPr>
              <p:cNvSpPr txBox="1"/>
              <p:nvPr/>
            </p:nvSpPr>
            <p:spPr>
              <a:xfrm>
                <a:off x="128335" y="1099389"/>
                <a:ext cx="5775522" cy="369332"/>
              </a:xfrm>
              <a:prstGeom prst="rect">
                <a:avLst/>
              </a:prstGeom>
              <a:noFill/>
            </p:spPr>
            <p:txBody>
              <a:bodyPr wrap="square">
                <a:spAutoFit/>
              </a:bodyPr>
              <a:lstStyle/>
              <a:p>
                <a:r>
                  <a:rPr lang="en-US" dirty="0"/>
                  <a:t>At instant </a:t>
                </a:r>
                <a14:m>
                  <m:oMath xmlns:m="http://schemas.openxmlformats.org/officeDocument/2006/math">
                    <m:r>
                      <a:rPr lang="en-US">
                        <a:latin typeface="Cambria Math" panose="02040503050406030204" pitchFamily="18" charset="0"/>
                      </a:rPr>
                      <m:t>3,</m:t>
                    </m:r>
                    <m:r>
                      <a:rPr lang="en-US" i="1">
                        <a:latin typeface="Cambria Math" panose="02040503050406030204" pitchFamily="18" charset="0"/>
                      </a:rPr>
                      <m:t>𝜔</m:t>
                    </m:r>
                    <m:r>
                      <m:rPr>
                        <m:sty m:val="p"/>
                      </m:rPr>
                      <a:rPr lang="en-US">
                        <a:latin typeface="Cambria Math" panose="02040503050406030204" pitchFamily="18" charset="0"/>
                      </a:rPr>
                      <m:t>t</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60</m:t>
                        </m:r>
                      </m:e>
                      <m:sup>
                        <m:r>
                          <a:rPr lang="en-US">
                            <a:latin typeface="Cambria Math" panose="02040503050406030204" pitchFamily="18" charset="0"/>
                          </a:rPr>
                          <m:t>∘</m:t>
                        </m:r>
                      </m:sup>
                    </m:sSup>
                  </m:oMath>
                </a14:m>
                <a:r>
                  <a:rPr lang="en-US" dirty="0"/>
                  <a:t>, the three fluxes are given by;</a:t>
                </a:r>
              </a:p>
            </p:txBody>
          </p:sp>
        </mc:Choice>
        <mc:Fallback xmlns="">
          <p:sp>
            <p:nvSpPr>
              <p:cNvPr id="11" name="TextBox 10">
                <a:extLst>
                  <a:ext uri="{FF2B5EF4-FFF2-40B4-BE49-F238E27FC236}">
                    <a16:creationId xmlns:a16="http://schemas.microsoft.com/office/drawing/2014/main" id="{C85D6FF9-D9AB-4712-8B9D-85795E8897D6}"/>
                  </a:ext>
                </a:extLst>
              </p:cNvPr>
              <p:cNvSpPr txBox="1">
                <a:spLocks noRot="1" noChangeAspect="1" noMove="1" noResize="1" noEditPoints="1" noAdjustHandles="1" noChangeArrowheads="1" noChangeShapeType="1" noTextEdit="1"/>
              </p:cNvSpPr>
              <p:nvPr/>
            </p:nvSpPr>
            <p:spPr>
              <a:xfrm>
                <a:off x="128335" y="1099389"/>
                <a:ext cx="5775522" cy="369332"/>
              </a:xfrm>
              <a:prstGeom prst="rect">
                <a:avLst/>
              </a:prstGeom>
              <a:blipFill>
                <a:blip r:embed="rId3"/>
                <a:stretch>
                  <a:fillRect l="-8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FE9A3E-DF1F-492D-A482-3D42B76CF945}"/>
                  </a:ext>
                </a:extLst>
              </p:cNvPr>
              <p:cNvSpPr txBox="1"/>
              <p:nvPr/>
            </p:nvSpPr>
            <p:spPr>
              <a:xfrm>
                <a:off x="577515" y="1481384"/>
                <a:ext cx="4572000" cy="15888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latin typeface="Cambria Math" panose="02040503050406030204" pitchFamily="18" charset="0"/>
                            </a:rPr>
                          </m:ctrlPr>
                        </m:mPr>
                        <m:mr>
                          <m:e/>
                          <m:e>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x</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m:rPr>
                                <m:sty m:val="p"/>
                              </m:rPr>
                              <a:rPr lang="en-US">
                                <a:latin typeface="Cambria Math" panose="02040503050406030204" pitchFamily="18" charset="0"/>
                              </a:rPr>
                              <m:t>sin</m:t>
                            </m:r>
                            <m:sSup>
                              <m:sSupPr>
                                <m:ctrlPr>
                                  <a:rPr lang="en-US" i="1">
                                    <a:latin typeface="Cambria Math" panose="02040503050406030204" pitchFamily="18" charset="0"/>
                                  </a:rPr>
                                </m:ctrlPr>
                              </m:sSupPr>
                              <m:e>
                                <m:r>
                                  <a:rPr lang="en-US">
                                    <a:latin typeface="Cambria Math" panose="02040503050406030204" pitchFamily="18" charset="0"/>
                                  </a:rPr>
                                  <m:t>60</m:t>
                                </m:r>
                              </m:e>
                              <m:sup>
                                <m:r>
                                  <a:rPr lang="en-US">
                                    <a:latin typeface="Cambria Math" panose="02040503050406030204" pitchFamily="18" charset="0"/>
                                  </a:rPr>
                                  <m:t>∘</m:t>
                                </m:r>
                              </m:sup>
                            </m:sSup>
                            <m:r>
                              <a:rPr lang="en-US">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a:latin typeface="Cambria Math" panose="02040503050406030204" pitchFamily="18" charset="0"/>
                                      </a:rPr>
                                      <m:t>3</m:t>
                                    </m:r>
                                  </m:e>
                                </m:rad>
                              </m:num>
                              <m:den>
                                <m:r>
                                  <a:rPr lang="en-US">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a:rPr lang="en-US">
                                <a:latin typeface="Cambria Math" panose="02040503050406030204" pitchFamily="18" charset="0"/>
                              </a:rPr>
                              <m:t>;</m:t>
                            </m:r>
                          </m:e>
                        </m:mr>
                        <m:mr>
                          <m:e/>
                          <m:e>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y</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m:rPr>
                                <m:sty m:val="p"/>
                              </m:rPr>
                              <a:rPr lang="en-US">
                                <a:latin typeface="Cambria Math" panose="02040503050406030204" pitchFamily="18" charset="0"/>
                              </a:rPr>
                              <m:t>sin</m:t>
                            </m:r>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60</m:t>
                                    </m:r>
                                  </m:e>
                                  <m:sup>
                                    <m:r>
                                      <a:rPr lang="en-US">
                                        <a:latin typeface="Cambria Math" panose="02040503050406030204" pitchFamily="18" charset="0"/>
                                      </a:rPr>
                                      <m:t>∘</m:t>
                                    </m:r>
                                  </m:sup>
                                </m:sSup>
                              </m:e>
                            </m:d>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a:latin typeface="Cambria Math" panose="02040503050406030204" pitchFamily="18" charset="0"/>
                                      </a:rPr>
                                      <m:t>3</m:t>
                                    </m:r>
                                  </m:e>
                                </m:rad>
                              </m:num>
                              <m:den>
                                <m:r>
                                  <a:rPr lang="en-US">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a:rPr lang="en-US">
                                <a:latin typeface="Cambria Math" panose="02040503050406030204" pitchFamily="18" charset="0"/>
                              </a:rPr>
                              <m:t>;</m:t>
                            </m:r>
                          </m:e>
                        </m:mr>
                        <m:mr>
                          <m:e/>
                          <m:e>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z</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m:rPr>
                                <m:sty m:val="p"/>
                              </m:rPr>
                              <a:rPr lang="en-US">
                                <a:latin typeface="Cambria Math" panose="02040503050406030204" pitchFamily="18" charset="0"/>
                              </a:rPr>
                              <m:t>sin</m:t>
                            </m:r>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180</m:t>
                                    </m:r>
                                  </m:e>
                                  <m:sup>
                                    <m:r>
                                      <a:rPr lang="en-US">
                                        <a:latin typeface="Cambria Math" panose="02040503050406030204" pitchFamily="18" charset="0"/>
                                      </a:rPr>
                                      <m:t>∘</m:t>
                                    </m:r>
                                  </m:sup>
                                </m:sSup>
                              </m:e>
                            </m:d>
                            <m:r>
                              <a:rPr lang="en-US">
                                <a:latin typeface="Cambria Math" panose="02040503050406030204" pitchFamily="18" charset="0"/>
                              </a:rPr>
                              <m:t>=0</m:t>
                            </m:r>
                          </m:e>
                        </m:mr>
                      </m:m>
                    </m:oMath>
                  </m:oMathPara>
                </a14:m>
                <a:endParaRPr lang="en-US" dirty="0"/>
              </a:p>
            </p:txBody>
          </p:sp>
        </mc:Choice>
        <mc:Fallback xmlns="">
          <p:sp>
            <p:nvSpPr>
              <p:cNvPr id="13" name="TextBox 12">
                <a:extLst>
                  <a:ext uri="{FF2B5EF4-FFF2-40B4-BE49-F238E27FC236}">
                    <a16:creationId xmlns:a16="http://schemas.microsoft.com/office/drawing/2014/main" id="{F6FE9A3E-DF1F-492D-A482-3D42B76CF945}"/>
                  </a:ext>
                </a:extLst>
              </p:cNvPr>
              <p:cNvSpPr txBox="1">
                <a:spLocks noRot="1" noChangeAspect="1" noMove="1" noResize="1" noEditPoints="1" noAdjustHandles="1" noChangeArrowheads="1" noChangeShapeType="1" noTextEdit="1"/>
              </p:cNvSpPr>
              <p:nvPr/>
            </p:nvSpPr>
            <p:spPr>
              <a:xfrm>
                <a:off x="577515" y="1481384"/>
                <a:ext cx="4572000" cy="15888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E46B5BB-7CBD-4D47-901E-73E4BB06F42C}"/>
                  </a:ext>
                </a:extLst>
              </p:cNvPr>
              <p:cNvSpPr txBox="1"/>
              <p:nvPr/>
            </p:nvSpPr>
            <p:spPr>
              <a:xfrm>
                <a:off x="128335" y="3263094"/>
                <a:ext cx="5347566" cy="500137"/>
              </a:xfrm>
              <a:prstGeom prst="rect">
                <a:avLst/>
              </a:prstGeom>
              <a:noFill/>
            </p:spPr>
            <p:txBody>
              <a:bodyPr wrap="square">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Phasor sum of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x</m:t>
                        </m:r>
                      </m:sub>
                    </m:sSub>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z</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r</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dirty="0"/>
              </a:p>
            </p:txBody>
          </p:sp>
        </mc:Choice>
        <mc:Fallback xmlns="">
          <p:sp>
            <p:nvSpPr>
              <p:cNvPr id="15" name="TextBox 14">
                <a:extLst>
                  <a:ext uri="{FF2B5EF4-FFF2-40B4-BE49-F238E27FC236}">
                    <a16:creationId xmlns:a16="http://schemas.microsoft.com/office/drawing/2014/main" id="{9E46B5BB-7CBD-4D47-901E-73E4BB06F42C}"/>
                  </a:ext>
                </a:extLst>
              </p:cNvPr>
              <p:cNvSpPr txBox="1">
                <a:spLocks noRot="1" noChangeAspect="1" noMove="1" noResize="1" noEditPoints="1" noAdjustHandles="1" noChangeArrowheads="1" noChangeShapeType="1" noTextEdit="1"/>
              </p:cNvSpPr>
              <p:nvPr/>
            </p:nvSpPr>
            <p:spPr>
              <a:xfrm>
                <a:off x="128335" y="3263094"/>
                <a:ext cx="5347566" cy="500137"/>
              </a:xfrm>
              <a:prstGeom prst="rect">
                <a:avLst/>
              </a:prstGeom>
              <a:blipFill>
                <a:blip r:embed="rId5"/>
                <a:stretch>
                  <a:fillRect l="-912" b="-6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EDD1794-E172-442C-B907-42240D10D903}"/>
                  </a:ext>
                </a:extLst>
              </p:cNvPr>
              <p:cNvSpPr txBox="1"/>
              <p:nvPr/>
            </p:nvSpPr>
            <p:spPr>
              <a:xfrm>
                <a:off x="296779" y="3880891"/>
                <a:ext cx="4572000" cy="1192827"/>
              </a:xfrm>
              <a:prstGeom prst="rect">
                <a:avLst/>
              </a:prstGeom>
              <a:noFill/>
            </p:spPr>
            <p:txBody>
              <a:bodyPr wrap="square">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Phasor sum of </a:t>
                </a:r>
                <a14:m>
                  <m:oMath xmlns:m="http://schemas.openxmlformats.org/officeDocument/2006/math">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r</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y</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Cambria Math" panose="02040503050406030204" pitchFamily="18" charset="0"/>
                    <a:ea typeface="Calibri" panose="020F0502020204030204" pitchFamily="34" charset="0"/>
                    <a:cs typeface="Times New Roman" panose="02020603050405020304" pitchFamily="18" charset="0"/>
                  </a:rPr>
                  <a:t> gives the resultant flux</a:t>
                </a:r>
              </a:p>
              <a:p>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oMath>
                  </m:oMathPara>
                </a14:m>
                <a:br>
                  <a:rPr lang="en-US" sz="1800" dirty="0">
                    <a:effectLst/>
                    <a:latin typeface="Georgia" panose="02040502050405020303" pitchFamily="18" charset="0"/>
                    <a:ea typeface="Calibri" panose="020F0502020204030204" pitchFamily="34" charset="0"/>
                    <a:cs typeface="Times New Roman" panose="02020603050405020304" pitchFamily="18" charset="0"/>
                  </a:rPr>
                </a:br>
                <a:endParaRPr lang="en-US" dirty="0"/>
              </a:p>
            </p:txBody>
          </p:sp>
        </mc:Choice>
        <mc:Fallback xmlns="">
          <p:sp>
            <p:nvSpPr>
              <p:cNvPr id="17" name="TextBox 16">
                <a:extLst>
                  <a:ext uri="{FF2B5EF4-FFF2-40B4-BE49-F238E27FC236}">
                    <a16:creationId xmlns:a16="http://schemas.microsoft.com/office/drawing/2014/main" id="{3EDD1794-E172-442C-B907-42240D10D903}"/>
                  </a:ext>
                </a:extLst>
              </p:cNvPr>
              <p:cNvSpPr txBox="1">
                <a:spLocks noRot="1" noChangeAspect="1" noMove="1" noResize="1" noEditPoints="1" noAdjustHandles="1" noChangeArrowheads="1" noChangeShapeType="1" noTextEdit="1"/>
              </p:cNvSpPr>
              <p:nvPr/>
            </p:nvSpPr>
            <p:spPr>
              <a:xfrm>
                <a:off x="296779" y="3880891"/>
                <a:ext cx="4572000" cy="1192827"/>
              </a:xfrm>
              <a:prstGeom prst="rect">
                <a:avLst/>
              </a:prstGeom>
              <a:blipFill>
                <a:blip r:embed="rId6"/>
                <a:stretch>
                  <a:fillRect l="-1200" t="-35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EF0731F-8CA6-4A8D-9130-137A5569DF15}"/>
              </a:ext>
            </a:extLst>
          </p:cNvPr>
          <p:cNvPicPr>
            <a:picLocks noChangeAspect="1"/>
          </p:cNvPicPr>
          <p:nvPr/>
        </p:nvPicPr>
        <p:blipFill>
          <a:blip r:embed="rId7"/>
          <a:stretch>
            <a:fillRect/>
          </a:stretch>
        </p:blipFill>
        <p:spPr>
          <a:xfrm>
            <a:off x="5713496" y="3429000"/>
            <a:ext cx="3133725" cy="2552700"/>
          </a:xfrm>
          <a:prstGeom prst="rect">
            <a:avLst/>
          </a:prstGeom>
        </p:spPr>
      </p:pic>
      <p:pic>
        <p:nvPicPr>
          <p:cNvPr id="12" name="Picture 11">
            <a:extLst>
              <a:ext uri="{FF2B5EF4-FFF2-40B4-BE49-F238E27FC236}">
                <a16:creationId xmlns:a16="http://schemas.microsoft.com/office/drawing/2014/main" id="{97774F28-4275-41F7-A9FB-1F91B5B29659}"/>
              </a:ext>
            </a:extLst>
          </p:cNvPr>
          <p:cNvPicPr>
            <a:picLocks noChangeAspect="1"/>
          </p:cNvPicPr>
          <p:nvPr/>
        </p:nvPicPr>
        <p:blipFill>
          <a:blip r:embed="rId8"/>
          <a:stretch>
            <a:fillRect/>
          </a:stretch>
        </p:blipFill>
        <p:spPr>
          <a:xfrm>
            <a:off x="5713496" y="469956"/>
            <a:ext cx="3124200" cy="2600325"/>
          </a:xfrm>
          <a:prstGeom prst="rect">
            <a:avLst/>
          </a:prstGeom>
        </p:spPr>
      </p:pic>
    </p:spTree>
    <p:extLst>
      <p:ext uri="{BB962C8B-B14F-4D97-AF65-F5344CB8AC3E}">
        <p14:creationId xmlns:p14="http://schemas.microsoft.com/office/powerpoint/2010/main" val="375182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Rotating Magnetic Field</a:t>
            </a:r>
            <a:endParaRPr lang="en-US" dirty="0">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5D6FF9-D9AB-4712-8B9D-85795E8897D6}"/>
                  </a:ext>
                </a:extLst>
              </p:cNvPr>
              <p:cNvSpPr txBox="1"/>
              <p:nvPr/>
            </p:nvSpPr>
            <p:spPr>
              <a:xfrm>
                <a:off x="128335" y="1099389"/>
                <a:ext cx="5775522" cy="369332"/>
              </a:xfrm>
              <a:prstGeom prst="rect">
                <a:avLst/>
              </a:prstGeom>
              <a:noFill/>
            </p:spPr>
            <p:txBody>
              <a:bodyPr wrap="square">
                <a:spAutoFit/>
              </a:bodyPr>
              <a:lstStyle/>
              <a:p>
                <a:r>
                  <a:rPr lang="en-US" dirty="0"/>
                  <a:t>At instant </a:t>
                </a:r>
                <a14:m>
                  <m:oMath xmlns:m="http://schemas.openxmlformats.org/officeDocument/2006/math">
                    <m:r>
                      <a:rPr lang="en-US">
                        <a:latin typeface="Cambria Math" panose="02040503050406030204" pitchFamily="18" charset="0"/>
                      </a:rPr>
                      <m:t>4,</m:t>
                    </m:r>
                    <m:r>
                      <a:rPr lang="en-US" i="1">
                        <a:latin typeface="Cambria Math" panose="02040503050406030204" pitchFamily="18" charset="0"/>
                      </a:rPr>
                      <m:t>𝜔</m:t>
                    </m:r>
                    <m:r>
                      <m:rPr>
                        <m:sty m:val="p"/>
                      </m:rPr>
                      <a:rPr lang="en-US">
                        <a:latin typeface="Cambria Math" panose="02040503050406030204" pitchFamily="18" charset="0"/>
                      </a:rPr>
                      <m:t>t</m:t>
                    </m:r>
                    <m:r>
                      <a:rPr lang="en-US">
                        <a:latin typeface="Cambria Math" panose="02040503050406030204" pitchFamily="18" charset="0"/>
                      </a:rPr>
                      <m:t>=</m:t>
                    </m:r>
                    <m:sSup>
                      <m:sSupPr>
                        <m:ctrlPr>
                          <a:rPr lang="en-US" i="1">
                            <a:latin typeface="Cambria Math" panose="02040503050406030204" pitchFamily="18" charset="0"/>
                          </a:rPr>
                        </m:ctrlPr>
                      </m:sSupPr>
                      <m:e>
                        <m:r>
                          <a:rPr lang="en-US" b="0" i="0" smtClean="0">
                            <a:latin typeface="Cambria Math" panose="02040503050406030204" pitchFamily="18" charset="0"/>
                          </a:rPr>
                          <m:t>9</m:t>
                        </m:r>
                        <m:r>
                          <a:rPr lang="en-US">
                            <a:latin typeface="Cambria Math" panose="02040503050406030204" pitchFamily="18" charset="0"/>
                          </a:rPr>
                          <m:t>0</m:t>
                        </m:r>
                      </m:e>
                      <m:sup>
                        <m:r>
                          <a:rPr lang="en-US">
                            <a:latin typeface="Cambria Math" panose="02040503050406030204" pitchFamily="18" charset="0"/>
                          </a:rPr>
                          <m:t>∘</m:t>
                        </m:r>
                      </m:sup>
                    </m:sSup>
                  </m:oMath>
                </a14:m>
                <a:r>
                  <a:rPr lang="en-US" dirty="0"/>
                  <a:t>, the three fluxes are given by;</a:t>
                </a:r>
              </a:p>
            </p:txBody>
          </p:sp>
        </mc:Choice>
        <mc:Fallback xmlns="">
          <p:sp>
            <p:nvSpPr>
              <p:cNvPr id="11" name="TextBox 10">
                <a:extLst>
                  <a:ext uri="{FF2B5EF4-FFF2-40B4-BE49-F238E27FC236}">
                    <a16:creationId xmlns:a16="http://schemas.microsoft.com/office/drawing/2014/main" id="{C85D6FF9-D9AB-4712-8B9D-85795E8897D6}"/>
                  </a:ext>
                </a:extLst>
              </p:cNvPr>
              <p:cNvSpPr txBox="1">
                <a:spLocks noRot="1" noChangeAspect="1" noMove="1" noResize="1" noEditPoints="1" noAdjustHandles="1" noChangeArrowheads="1" noChangeShapeType="1" noTextEdit="1"/>
              </p:cNvSpPr>
              <p:nvPr/>
            </p:nvSpPr>
            <p:spPr>
              <a:xfrm>
                <a:off x="128335" y="1099389"/>
                <a:ext cx="5775522" cy="369332"/>
              </a:xfrm>
              <a:prstGeom prst="rect">
                <a:avLst/>
              </a:prstGeom>
              <a:blipFill>
                <a:blip r:embed="rId3"/>
                <a:stretch>
                  <a:fillRect l="-8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EDD1794-E172-442C-B907-42240D10D903}"/>
                  </a:ext>
                </a:extLst>
              </p:cNvPr>
              <p:cNvSpPr txBox="1"/>
              <p:nvPr/>
            </p:nvSpPr>
            <p:spPr>
              <a:xfrm>
                <a:off x="296779" y="3880891"/>
                <a:ext cx="4868778" cy="1290803"/>
              </a:xfrm>
              <a:prstGeom prst="rect">
                <a:avLst/>
              </a:prstGeom>
              <a:noFill/>
            </p:spPr>
            <p:txBody>
              <a:bodyPr wrap="square">
                <a:spAutoFit/>
              </a:bodyPr>
              <a:lstStyle/>
              <a:p>
                <a:r>
                  <a:rPr lang="en-US" dirty="0"/>
                  <a:t>Phasor sum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𝜙</m:t>
                        </m:r>
                      </m:e>
                      <m:sub>
                        <m:r>
                          <m:rPr>
                            <m:sty m:val="p"/>
                          </m:rPr>
                          <a:rPr lang="en-US">
                            <a:latin typeface="Cambria Math" panose="02040503050406030204" pitchFamily="18" charset="0"/>
                          </a:rPr>
                          <m:t>r</m:t>
                        </m:r>
                      </m:sub>
                      <m:sup>
                        <m:r>
                          <a:rPr lang="en-US" i="1">
                            <a:latin typeface="Cambria Math" panose="02040503050406030204" pitchFamily="18" charset="0"/>
                          </a:rPr>
                          <m:t>′</m:t>
                        </m:r>
                      </m:sup>
                    </m:sSubSup>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x</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r</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num>
                      <m:den>
                        <m:r>
                          <a:rPr lang="en-US">
                            <a:latin typeface="Cambria Math" panose="02040503050406030204" pitchFamily="18" charset="0"/>
                          </a:rPr>
                          <m:t>2</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a:rPr lang="en-US">
                        <a:latin typeface="Cambria Math" panose="02040503050406030204" pitchFamily="18" charset="0"/>
                      </a:rPr>
                      <m:t>=1.5</m:t>
                    </m:r>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r>
                      <a:rPr lang="en-US" i="1">
                        <a:latin typeface="Cambria Math" panose="02040503050406030204" pitchFamily="18" charset="0"/>
                      </a:rPr>
                      <m:t> </m:t>
                    </m:r>
                  </m:oMath>
                </a14:m>
                <a:endParaRPr lang="en-US" sz="1800" dirty="0">
                  <a:effectLst/>
                  <a:latin typeface="Cambria Math" panose="02040503050406030204" pitchFamily="18" charset="0"/>
                  <a:ea typeface="Calibri" panose="020F0502020204030204" pitchFamily="34" charset="0"/>
                  <a:cs typeface="Times New Roman" panose="02020603050405020304" pitchFamily="18" charset="0"/>
                </a:endParaRPr>
              </a:p>
              <a:p>
                <a:r>
                  <a:rPr lang="en-US" sz="1800" dirty="0">
                    <a:effectLst/>
                    <a:latin typeface="Cambria Math" panose="02040503050406030204" pitchFamily="18" charset="0"/>
                    <a:ea typeface="Calibri" panose="020F0502020204030204" pitchFamily="34" charset="0"/>
                    <a:cs typeface="Times New Roman" panose="02020603050405020304" pitchFamily="18" charset="0"/>
                  </a:rPr>
                  <a:t>resultant flux</a:t>
                </a:r>
              </a:p>
              <a:p>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oMath>
                  </m:oMathPara>
                </a14:m>
                <a:br>
                  <a:rPr lang="en-US" sz="1800" dirty="0">
                    <a:effectLst/>
                    <a:latin typeface="Georgia" panose="02040502050405020303" pitchFamily="18" charset="0"/>
                    <a:ea typeface="Calibri" panose="020F0502020204030204" pitchFamily="34" charset="0"/>
                    <a:cs typeface="Times New Roman" panose="02020603050405020304" pitchFamily="18" charset="0"/>
                  </a:rPr>
                </a:br>
                <a:endParaRPr lang="en-US" dirty="0"/>
              </a:p>
            </p:txBody>
          </p:sp>
        </mc:Choice>
        <mc:Fallback xmlns="">
          <p:sp>
            <p:nvSpPr>
              <p:cNvPr id="17" name="TextBox 16">
                <a:extLst>
                  <a:ext uri="{FF2B5EF4-FFF2-40B4-BE49-F238E27FC236}">
                    <a16:creationId xmlns:a16="http://schemas.microsoft.com/office/drawing/2014/main" id="{3EDD1794-E172-442C-B907-42240D10D903}"/>
                  </a:ext>
                </a:extLst>
              </p:cNvPr>
              <p:cNvSpPr txBox="1">
                <a:spLocks noRot="1" noChangeAspect="1" noMove="1" noResize="1" noEditPoints="1" noAdjustHandles="1" noChangeArrowheads="1" noChangeShapeType="1" noTextEdit="1"/>
              </p:cNvSpPr>
              <p:nvPr/>
            </p:nvSpPr>
            <p:spPr>
              <a:xfrm>
                <a:off x="296779" y="3880891"/>
                <a:ext cx="4868778" cy="1290803"/>
              </a:xfrm>
              <a:prstGeom prst="rect">
                <a:avLst/>
              </a:prstGeom>
              <a:blipFill>
                <a:blip r:embed="rId4"/>
                <a:stretch>
                  <a:fillRect l="-1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F66CF4C-2796-449F-A77D-1D159FA163AB}"/>
                  </a:ext>
                </a:extLst>
              </p:cNvPr>
              <p:cNvSpPr txBox="1"/>
              <p:nvPr/>
            </p:nvSpPr>
            <p:spPr>
              <a:xfrm>
                <a:off x="593557" y="1586381"/>
                <a:ext cx="4572000" cy="14550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rgbClr val="836967"/>
                              </a:solidFill>
                              <a:latin typeface="Cambria Math" panose="02040503050406030204" pitchFamily="18" charset="0"/>
                            </a:rPr>
                          </m:ctrlPr>
                        </m:mP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x</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90</m:t>
                                    </m:r>
                                  </m:e>
                                  <m:sup>
                                    <m:r>
                                      <a:rPr lang="en-US" i="0">
                                        <a:latin typeface="Cambria Math" panose="02040503050406030204" pitchFamily="18" charset="0"/>
                                      </a:rPr>
                                      <m:t>∘</m:t>
                                    </m:r>
                                  </m:sup>
                                </m:sSup>
                              </m:e>
                            </m:func>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e>
                        </m:m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y</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30</m:t>
                                        </m:r>
                                      </m:e>
                                      <m:sup>
                                        <m:r>
                                          <a:rPr lang="en-US" i="0">
                                            <a:latin typeface="Cambria Math" panose="02040503050406030204" pitchFamily="18" charset="0"/>
                                          </a:rPr>
                                          <m:t>∘</m:t>
                                        </m:r>
                                      </m:sup>
                                    </m:sSup>
                                  </m:e>
                                </m:d>
                              </m:e>
                            </m:func>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num>
                              <m:den>
                                <m:r>
                                  <a:rPr lang="en-US" i="0">
                                    <a:latin typeface="Cambria Math" panose="02040503050406030204" pitchFamily="18" charset="0"/>
                                  </a:rPr>
                                  <m:t>2</m:t>
                                </m:r>
                              </m:den>
                            </m:f>
                          </m:e>
                        </m:m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z</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150</m:t>
                                        </m:r>
                                      </m:e>
                                      <m:sup>
                                        <m:r>
                                          <a:rPr lang="en-US" i="0">
                                            <a:latin typeface="Cambria Math" panose="02040503050406030204" pitchFamily="18" charset="0"/>
                                          </a:rPr>
                                          <m:t>∘</m:t>
                                        </m:r>
                                      </m:sup>
                                    </m:sSup>
                                  </m:e>
                                </m:d>
                              </m:e>
                            </m:func>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𝜙</m:t>
                                    </m:r>
                                  </m:e>
                                  <m:sub>
                                    <m:r>
                                      <m:rPr>
                                        <m:sty m:val="p"/>
                                      </m:rPr>
                                      <a:rPr lang="en-US" i="0">
                                        <a:latin typeface="Cambria Math" panose="02040503050406030204" pitchFamily="18" charset="0"/>
                                      </a:rPr>
                                      <m:t>m</m:t>
                                    </m:r>
                                  </m:sub>
                                </m:sSub>
                              </m:num>
                              <m:den>
                                <m:r>
                                  <a:rPr lang="en-US" i="0">
                                    <a:latin typeface="Cambria Math" panose="02040503050406030204" pitchFamily="18" charset="0"/>
                                  </a:rPr>
                                  <m:t>2</m:t>
                                </m:r>
                              </m:den>
                            </m:f>
                          </m:e>
                        </m:mr>
                      </m:m>
                    </m:oMath>
                  </m:oMathPara>
                </a14:m>
                <a:endParaRPr lang="en-US" dirty="0"/>
              </a:p>
            </p:txBody>
          </p:sp>
        </mc:Choice>
        <mc:Fallback xmlns="">
          <p:sp>
            <p:nvSpPr>
              <p:cNvPr id="12" name="TextBox 11">
                <a:extLst>
                  <a:ext uri="{FF2B5EF4-FFF2-40B4-BE49-F238E27FC236}">
                    <a16:creationId xmlns:a16="http://schemas.microsoft.com/office/drawing/2014/main" id="{2F66CF4C-2796-449F-A77D-1D159FA163AB}"/>
                  </a:ext>
                </a:extLst>
              </p:cNvPr>
              <p:cNvSpPr txBox="1">
                <a:spLocks noRot="1" noChangeAspect="1" noMove="1" noResize="1" noEditPoints="1" noAdjustHandles="1" noChangeArrowheads="1" noChangeShapeType="1" noTextEdit="1"/>
              </p:cNvSpPr>
              <p:nvPr/>
            </p:nvSpPr>
            <p:spPr>
              <a:xfrm>
                <a:off x="593557" y="1586381"/>
                <a:ext cx="4572000" cy="14550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808DAC-CF69-4571-AB2B-5A9F3534AD12}"/>
                  </a:ext>
                </a:extLst>
              </p:cNvPr>
              <p:cNvSpPr txBox="1"/>
              <p:nvPr/>
            </p:nvSpPr>
            <p:spPr>
              <a:xfrm>
                <a:off x="149559" y="3229890"/>
                <a:ext cx="5775521" cy="777136"/>
              </a:xfrm>
              <a:prstGeom prst="rect">
                <a:avLst/>
              </a:prstGeom>
              <a:noFill/>
            </p:spPr>
            <p:txBody>
              <a:bodyPr wrap="square">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Phasor sum of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z</m:t>
                        </m:r>
                      </m:sub>
                    </m:sSub>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y</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r</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oMath>
                </a14:m>
                <a:br>
                  <a:rPr lang="en-US" sz="1800" dirty="0">
                    <a:effectLst/>
                    <a:latin typeface="Georgia" panose="02040502050405020303" pitchFamily="18" charset="0"/>
                    <a:ea typeface="Calibri" panose="020F0502020204030204" pitchFamily="34" charset="0"/>
                    <a:cs typeface="Times New Roman" panose="02020603050405020304" pitchFamily="18" charset="0"/>
                  </a:rPr>
                </a:br>
                <a:endParaRPr lang="en-US" dirty="0"/>
              </a:p>
            </p:txBody>
          </p:sp>
        </mc:Choice>
        <mc:Fallback xmlns="">
          <p:sp>
            <p:nvSpPr>
              <p:cNvPr id="16" name="TextBox 15">
                <a:extLst>
                  <a:ext uri="{FF2B5EF4-FFF2-40B4-BE49-F238E27FC236}">
                    <a16:creationId xmlns:a16="http://schemas.microsoft.com/office/drawing/2014/main" id="{91808DAC-CF69-4571-AB2B-5A9F3534AD12}"/>
                  </a:ext>
                </a:extLst>
              </p:cNvPr>
              <p:cNvSpPr txBox="1">
                <a:spLocks noRot="1" noChangeAspect="1" noMove="1" noResize="1" noEditPoints="1" noAdjustHandles="1" noChangeArrowheads="1" noChangeShapeType="1" noTextEdit="1"/>
              </p:cNvSpPr>
              <p:nvPr/>
            </p:nvSpPr>
            <p:spPr>
              <a:xfrm>
                <a:off x="149559" y="3229890"/>
                <a:ext cx="5775521" cy="777136"/>
              </a:xfrm>
              <a:prstGeom prst="rect">
                <a:avLst/>
              </a:prstGeom>
              <a:blipFill>
                <a:blip r:embed="rId6"/>
                <a:stretch>
                  <a:fillRect l="-95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69528C-D22E-456B-9709-41022F279591}"/>
              </a:ext>
            </a:extLst>
          </p:cNvPr>
          <p:cNvPicPr>
            <a:picLocks noChangeAspect="1"/>
          </p:cNvPicPr>
          <p:nvPr/>
        </p:nvPicPr>
        <p:blipFill>
          <a:blip r:embed="rId7"/>
          <a:stretch>
            <a:fillRect/>
          </a:stretch>
        </p:blipFill>
        <p:spPr>
          <a:xfrm>
            <a:off x="5819775" y="3451589"/>
            <a:ext cx="2943225" cy="2352675"/>
          </a:xfrm>
          <a:prstGeom prst="rect">
            <a:avLst/>
          </a:prstGeom>
        </p:spPr>
      </p:pic>
      <p:pic>
        <p:nvPicPr>
          <p:cNvPr id="18" name="Picture 17">
            <a:extLst>
              <a:ext uri="{FF2B5EF4-FFF2-40B4-BE49-F238E27FC236}">
                <a16:creationId xmlns:a16="http://schemas.microsoft.com/office/drawing/2014/main" id="{34F2D38E-5EBE-48E2-B435-F0545A9DD311}"/>
              </a:ext>
            </a:extLst>
          </p:cNvPr>
          <p:cNvPicPr>
            <a:picLocks noChangeAspect="1"/>
          </p:cNvPicPr>
          <p:nvPr/>
        </p:nvPicPr>
        <p:blipFill>
          <a:blip r:embed="rId8"/>
          <a:stretch>
            <a:fillRect/>
          </a:stretch>
        </p:blipFill>
        <p:spPr>
          <a:xfrm>
            <a:off x="5729287" y="518715"/>
            <a:ext cx="3124200" cy="2600325"/>
          </a:xfrm>
          <a:prstGeom prst="rect">
            <a:avLst/>
          </a:prstGeom>
        </p:spPr>
      </p:pic>
    </p:spTree>
    <p:extLst>
      <p:ext uri="{BB962C8B-B14F-4D97-AF65-F5344CB8AC3E}">
        <p14:creationId xmlns:p14="http://schemas.microsoft.com/office/powerpoint/2010/main" val="358811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Resulting magnetic field</a:t>
            </a:r>
            <a:endParaRPr lang="en-US" dirty="0">
              <a:latin typeface="Times New Roman" panose="02020603050405020304" pitchFamily="18"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376A0A6-3968-43AE-9CFC-F8710B1A24D3}"/>
                  </a:ext>
                </a:extLst>
              </p:cNvPr>
              <p:cNvSpPr txBox="1"/>
              <p:nvPr/>
            </p:nvSpPr>
            <p:spPr>
              <a:xfrm>
                <a:off x="408709" y="5142910"/>
                <a:ext cx="8029438" cy="923330"/>
              </a:xfrm>
              <a:prstGeom prst="rect">
                <a:avLst/>
              </a:prstGeom>
              <a:noFill/>
            </p:spPr>
            <p:txBody>
              <a:bodyPr wrap="square">
                <a:spAutoFit/>
              </a:bodyPr>
              <a:lstStyle/>
              <a:p>
                <a:pPr marL="285750" indent="-285750">
                  <a:buFont typeface="Arial" panose="020B0604020202020204" pitchFamily="34" charset="0"/>
                  <a:buChar char="•"/>
                </a:pPr>
                <a:r>
                  <a:rPr lang="en-US" dirty="0"/>
                  <a:t>The 3-phase supply in the stator winding produces a rotating field of constant value (= 1.5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m:rPr>
                            <m:sty m:val="p"/>
                          </m:rPr>
                          <a:rPr lang="en-US">
                            <a:latin typeface="Cambria Math" panose="02040503050406030204" pitchFamily="18" charset="0"/>
                          </a:rPr>
                          <m:t>m</m:t>
                        </m:r>
                      </m:sub>
                    </m:sSub>
                  </m:oMath>
                </a14:m>
                <a:r>
                  <a:rPr lang="en-US" dirty="0"/>
                  <a:t> is the maximum flux due to any phase). </a:t>
                </a:r>
              </a:p>
              <a:p>
                <a:pPr marL="285750" indent="-285750">
                  <a:buFont typeface="Arial" panose="020B0604020202020204" pitchFamily="34" charset="0"/>
                  <a:buChar char="•"/>
                </a:pPr>
                <a:r>
                  <a:rPr lang="en-US" dirty="0"/>
                  <a:t>The field is rotating in clockwise direction.</a:t>
                </a:r>
              </a:p>
            </p:txBody>
          </p:sp>
        </mc:Choice>
        <mc:Fallback xmlns="">
          <p:sp>
            <p:nvSpPr>
              <p:cNvPr id="21" name="TextBox 20">
                <a:extLst>
                  <a:ext uri="{FF2B5EF4-FFF2-40B4-BE49-F238E27FC236}">
                    <a16:creationId xmlns:a16="http://schemas.microsoft.com/office/drawing/2014/main" id="{8376A0A6-3968-43AE-9CFC-F8710B1A24D3}"/>
                  </a:ext>
                </a:extLst>
              </p:cNvPr>
              <p:cNvSpPr txBox="1">
                <a:spLocks noRot="1" noChangeAspect="1" noMove="1" noResize="1" noEditPoints="1" noAdjustHandles="1" noChangeArrowheads="1" noChangeShapeType="1" noTextEdit="1"/>
              </p:cNvSpPr>
              <p:nvPr/>
            </p:nvSpPr>
            <p:spPr>
              <a:xfrm>
                <a:off x="408709" y="5142910"/>
                <a:ext cx="8029438" cy="923330"/>
              </a:xfrm>
              <a:prstGeom prst="rect">
                <a:avLst/>
              </a:prstGeom>
              <a:blipFill>
                <a:blip r:embed="rId3"/>
                <a:stretch>
                  <a:fillRect l="-456" t="-3974" b="-9934"/>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101BC168-246B-4E3E-B2DE-3A534AD9DF85}"/>
              </a:ext>
            </a:extLst>
          </p:cNvPr>
          <p:cNvPicPr>
            <a:picLocks noChangeAspect="1"/>
          </p:cNvPicPr>
          <p:nvPr/>
        </p:nvPicPr>
        <p:blipFill>
          <a:blip r:embed="rId4"/>
          <a:stretch>
            <a:fillRect/>
          </a:stretch>
        </p:blipFill>
        <p:spPr>
          <a:xfrm>
            <a:off x="1735370" y="874547"/>
            <a:ext cx="5673260" cy="4329023"/>
          </a:xfrm>
          <a:prstGeom prst="rect">
            <a:avLst/>
          </a:prstGeom>
        </p:spPr>
      </p:pic>
    </p:spTree>
    <p:extLst>
      <p:ext uri="{BB962C8B-B14F-4D97-AF65-F5344CB8AC3E}">
        <p14:creationId xmlns:p14="http://schemas.microsoft.com/office/powerpoint/2010/main" val="178765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latin typeface="Times New Roman" panose="02020603050405020304" pitchFamily="18" charset="0"/>
                <a:cs typeface="Times New Roman" panose="02020603050405020304" pitchFamily="18" charset="0"/>
              </a:rPr>
              <a:t>Speed of rotating magnetic field</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sp>
        <p:nvSpPr>
          <p:cNvPr id="16" name="Content Placeholder 2">
            <a:extLst>
              <a:ext uri="{FF2B5EF4-FFF2-40B4-BE49-F238E27FC236}">
                <a16:creationId xmlns:a16="http://schemas.microsoft.com/office/drawing/2014/main" id="{4EE86243-B9E9-4B4F-829E-4BE774C21967}"/>
              </a:ext>
            </a:extLst>
          </p:cNvPr>
          <p:cNvSpPr txBox="1">
            <a:spLocks/>
          </p:cNvSpPr>
          <p:nvPr/>
        </p:nvSpPr>
        <p:spPr bwMode="auto">
          <a:xfrm>
            <a:off x="88109" y="872494"/>
            <a:ext cx="8743070"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marR="8480" indent="0" defTabSz="914400">
              <a:buNone/>
            </a:pPr>
            <a:r>
              <a:rPr lang="en-US" dirty="0"/>
              <a:t>The speed at which the rotating magnetic field revolves is called the synchronous speed (Ns), which is given by</a:t>
            </a:r>
          </a:p>
          <a:p>
            <a:pPr marL="0" marR="8480" indent="0" defTabSz="914400">
              <a:buNone/>
            </a:pPr>
            <a:endParaRPr lang="en-US" b="0" kern="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2AC2097-503D-4906-B3AB-2EA377469A18}"/>
                  </a:ext>
                </a:extLst>
              </p:cNvPr>
              <p:cNvSpPr txBox="1"/>
              <p:nvPr/>
            </p:nvSpPr>
            <p:spPr>
              <a:xfrm>
                <a:off x="2002894" y="2039543"/>
                <a:ext cx="3860495" cy="7920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m:rPr>
                              <m:sty m:val="p"/>
                            </m:rPr>
                            <a:rPr lang="en-US" sz="2400">
                              <a:latin typeface="Cambria Math" panose="02040503050406030204" pitchFamily="18" charset="0"/>
                            </a:rPr>
                            <m:t>N</m:t>
                          </m:r>
                        </m:e>
                        <m:sub>
                          <m:r>
                            <m:rPr>
                              <m:sty m:val="p"/>
                            </m:rPr>
                            <a:rPr lang="en-US" sz="2400" i="0">
                              <a:latin typeface="Cambria Math" panose="02040503050406030204" pitchFamily="18" charset="0"/>
                            </a:rPr>
                            <m:t>s</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120</m:t>
                          </m:r>
                          <m:r>
                            <m:rPr>
                              <m:sty m:val="p"/>
                            </m:rPr>
                            <a:rPr lang="en-US" sz="2400" i="0">
                              <a:latin typeface="Cambria Math" panose="02040503050406030204" pitchFamily="18" charset="0"/>
                            </a:rPr>
                            <m:t>f</m:t>
                          </m:r>
                        </m:num>
                        <m:den>
                          <m:r>
                            <m:rPr>
                              <m:sty m:val="p"/>
                            </m:rPr>
                            <a:rPr lang="en-US" sz="2400" i="0">
                              <a:latin typeface="Cambria Math" panose="02040503050406030204" pitchFamily="18" charset="0"/>
                            </a:rPr>
                            <m:t>P</m:t>
                          </m:r>
                        </m:den>
                      </m:f>
                    </m:oMath>
                  </m:oMathPara>
                </a14:m>
                <a:endParaRPr lang="en-US" sz="2400" dirty="0"/>
              </a:p>
            </p:txBody>
          </p:sp>
        </mc:Choice>
        <mc:Fallback xmlns="">
          <p:sp>
            <p:nvSpPr>
              <p:cNvPr id="18" name="TextBox 17">
                <a:extLst>
                  <a:ext uri="{FF2B5EF4-FFF2-40B4-BE49-F238E27FC236}">
                    <a16:creationId xmlns:a16="http://schemas.microsoft.com/office/drawing/2014/main" id="{62AC2097-503D-4906-B3AB-2EA377469A18}"/>
                  </a:ext>
                </a:extLst>
              </p:cNvPr>
              <p:cNvSpPr txBox="1">
                <a:spLocks noRot="1" noChangeAspect="1" noMove="1" noResize="1" noEditPoints="1" noAdjustHandles="1" noChangeArrowheads="1" noChangeShapeType="1" noTextEdit="1"/>
              </p:cNvSpPr>
              <p:nvPr/>
            </p:nvSpPr>
            <p:spPr>
              <a:xfrm>
                <a:off x="2002894" y="2039543"/>
                <a:ext cx="3860495" cy="7920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8F969D52-52DB-4A25-A053-E2A9BB56A23D}"/>
                  </a:ext>
                </a:extLst>
              </p:cNvPr>
              <p:cNvSpPr txBox="1">
                <a:spLocks/>
              </p:cNvSpPr>
              <p:nvPr/>
            </p:nvSpPr>
            <p:spPr bwMode="auto">
              <a:xfrm>
                <a:off x="88109" y="2978412"/>
                <a:ext cx="8743070"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marR="8480" indent="0" defTabSz="914400">
                  <a:buNone/>
                </a:pPr>
                <a:r>
                  <a:rPr lang="en-US" b="0" kern="0" dirty="0"/>
                  <a:t>Note </a:t>
                </a:r>
                <a14:m>
                  <m:oMath xmlns:m="http://schemas.openxmlformats.org/officeDocument/2006/math">
                    <m:r>
                      <m:rPr>
                        <m:sty m:val="p"/>
                      </m:rPr>
                      <a:rPr lang="en-US" sz="2800" i="0" smtClean="0">
                        <a:latin typeface="Cambria Math" panose="02040503050406030204" pitchFamily="18" charset="0"/>
                      </a:rPr>
                      <m:t>P</m:t>
                    </m:r>
                  </m:oMath>
                </a14:m>
                <a:r>
                  <a:rPr lang="en-US" b="0" kern="0" dirty="0"/>
                  <a:t> refers to number of poles and f refers to frequency </a:t>
                </a:r>
              </a:p>
            </p:txBody>
          </p:sp>
        </mc:Choice>
        <mc:Fallback xmlns="">
          <p:sp>
            <p:nvSpPr>
              <p:cNvPr id="19" name="Content Placeholder 2">
                <a:extLst>
                  <a:ext uri="{FF2B5EF4-FFF2-40B4-BE49-F238E27FC236}">
                    <a16:creationId xmlns:a16="http://schemas.microsoft.com/office/drawing/2014/main" id="{8F969D52-52DB-4A25-A053-E2A9BB56A23D}"/>
                  </a:ext>
                </a:extLst>
              </p:cNvPr>
              <p:cNvSpPr txBox="1">
                <a:spLocks noRot="1" noChangeAspect="1" noMove="1" noResize="1" noEditPoints="1" noAdjustHandles="1" noChangeArrowheads="1" noChangeShapeType="1" noTextEdit="1"/>
              </p:cNvSpPr>
              <p:nvPr/>
            </p:nvSpPr>
            <p:spPr bwMode="auto">
              <a:xfrm>
                <a:off x="88109" y="2978412"/>
                <a:ext cx="8743070" cy="1018455"/>
              </a:xfrm>
              <a:prstGeom prst="rect">
                <a:avLst/>
              </a:prstGeom>
              <a:blipFill>
                <a:blip r:embed="rId4"/>
                <a:stretch>
                  <a:fillRect l="-1254" t="-3593"/>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9993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r>
                  <a:rPr lang="en-US" dirty="0"/>
                  <a:t>In practice, the rotor can never reach the speed of stator flux</a:t>
                </a:r>
              </a:p>
              <a:p>
                <a:pPr marR="8480" defTabSz="914400"/>
                <a:r>
                  <a:rPr lang="en-US" dirty="0"/>
                  <a:t>If the relative speed between the stator field and rotor conductors is 0, then the rotor current are not induced and, hence, no torque to drive the rotor</a:t>
                </a:r>
              </a:p>
              <a:p>
                <a:pPr marR="8480" defTabSz="914400"/>
                <a:r>
                  <a:rPr lang="en-US" dirty="0"/>
                  <a:t>The difference between the synchronous speed Ns of the rotating stator field and the actual rotor speed N is called slip and is given by</a:t>
                </a:r>
              </a:p>
              <a:p>
                <a:pPr marL="0" marR="8480" indent="0" defTabSz="914400">
                  <a:buNone/>
                </a:pPr>
                <a14:m>
                  <m:oMathPara xmlns:m="http://schemas.openxmlformats.org/officeDocument/2006/math">
                    <m:oMathParaPr>
                      <m:jc m:val="centerGroup"/>
                    </m:oMathParaPr>
                    <m:oMath xmlns:m="http://schemas.openxmlformats.org/officeDocument/2006/math">
                      <m:r>
                        <m:rPr>
                          <m:sty m:val="p"/>
                        </m:rPr>
                        <a:rPr lang="en-US" sz="1800" smtClean="0">
                          <a:effectLst/>
                          <a:latin typeface="Cambria Math" panose="02040503050406030204" pitchFamily="18" charset="0"/>
                          <a:ea typeface="Calibri" panose="020F0502020204030204" pitchFamily="34" charset="0"/>
                          <a:cs typeface="Times New Roman" panose="02020603050405020304" pitchFamily="18" charset="0"/>
                        </a:rPr>
                        <m:t>s</m:t>
                      </m:r>
                      <m:r>
                        <a:rPr lang="en-US" sz="18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N</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m:t>
                              </m:r>
                            </m:sub>
                          </m:sSub>
                        </m:den>
                      </m:f>
                    </m:oMath>
                  </m:oMathPara>
                </a14:m>
                <a:endParaRPr lang="en-US" kern="0" dirty="0"/>
              </a:p>
              <a:p>
                <a:pPr marL="0" marR="8480" indent="0" defTabSz="914400">
                  <a:buNone/>
                </a:pPr>
                <a:r>
                  <a:rPr lang="en-US" kern="0" dirty="0"/>
                  <a:t>The slip is typically less than 15% in induction motors.</a:t>
                </a:r>
              </a:p>
              <a:p>
                <a:pPr marR="8480" defTabSz="914400"/>
                <a:r>
                  <a:rPr lang="en-US" b="0" kern="0" dirty="0"/>
                  <a:t>The induced rotor </a:t>
                </a:r>
                <a:r>
                  <a:rPr lang="en-US" kern="0" dirty="0"/>
                  <a:t>current frequency is </a:t>
                </a:r>
                <a14:m>
                  <m:oMath xmlns:m="http://schemas.openxmlformats.org/officeDocument/2006/math">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sf</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kern="0" dirty="0"/>
                  <a:t>, where </a:t>
                </a:r>
                <a14:m>
                  <m:oMath xmlns:m="http://schemas.openxmlformats.org/officeDocument/2006/math">
                    <m:r>
                      <m:rPr>
                        <m:sty m:val="p"/>
                      </m:rPr>
                      <a:rPr lang="en-US" sz="2400" smtClean="0">
                        <a:latin typeface="Cambria Math" panose="02040503050406030204" pitchFamily="18" charset="0"/>
                        <a:ea typeface="Calibri" panose="020F0502020204030204" pitchFamily="34" charset="0"/>
                        <a:cs typeface="Times New Roman" panose="02020603050405020304" pitchFamily="18" charset="0"/>
                      </a:rPr>
                      <m:t>f</m:t>
                    </m:r>
                  </m:oMath>
                </a14:m>
                <a:r>
                  <a:rPr lang="en-US" kern="0" dirty="0"/>
                  <a:t> is frequency of stator current.</a:t>
                </a:r>
                <a:endParaRPr lang="en-US" b="0" kern="0" dirty="0"/>
              </a:p>
            </p:txBody>
          </p:sp>
        </mc:Choice>
        <mc:Fallback xmlns="">
          <p:sp>
            <p:nvSpPr>
              <p:cNvPr id="16" name="Content Placeholder 2">
                <a:extLst>
                  <a:ext uri="{FF2B5EF4-FFF2-40B4-BE49-F238E27FC236}">
                    <a16:creationId xmlns:a16="http://schemas.microsoft.com/office/drawing/2014/main" id="{A53CB721-0A4B-4A79-BDE7-035E3428B563}"/>
                  </a:ext>
                </a:extLst>
              </p:cNvPr>
              <p:cNvSpPr txBox="1">
                <a:spLocks noRot="1" noChangeAspect="1" noMove="1" noResize="1" noEditPoints="1" noAdjustHandles="1" noChangeArrowheads="1" noChangeShapeType="1" noTextEdit="1"/>
              </p:cNvSpPr>
              <p:nvPr/>
            </p:nvSpPr>
            <p:spPr bwMode="auto">
              <a:xfrm>
                <a:off x="88110" y="872494"/>
                <a:ext cx="8582648" cy="1018455"/>
              </a:xfrm>
              <a:prstGeom prst="rect">
                <a:avLst/>
              </a:prstGeom>
              <a:blipFill>
                <a:blip r:embed="rId3"/>
                <a:stretch>
                  <a:fillRect l="-1278" t="-4790" r="-1207" b="-441916"/>
                </a:stretch>
              </a:blipFill>
              <a:ln w="9525">
                <a:noFill/>
                <a:miter lim="800000"/>
                <a:headEnd/>
                <a:tailEnd/>
              </a:ln>
              <a:effectLst/>
            </p:spPr>
            <p:txBody>
              <a:bodyPr/>
              <a:lstStyle/>
              <a:p>
                <a:r>
                  <a:rPr lang="en-US">
                    <a:noFill/>
                  </a:rPr>
                  <a:t> </a:t>
                </a:r>
              </a:p>
            </p:txBody>
          </p:sp>
        </mc:Fallback>
      </mc:AlternateContent>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latin typeface="Times New Roman" panose="02020603050405020304" pitchFamily="18" charset="0"/>
                <a:cs typeface="Times New Roman" panose="02020603050405020304" pitchFamily="18" charset="0"/>
              </a:rPr>
              <a:t>Slip</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spTree>
    <p:extLst>
      <p:ext uri="{BB962C8B-B14F-4D97-AF65-F5344CB8AC3E}">
        <p14:creationId xmlns:p14="http://schemas.microsoft.com/office/powerpoint/2010/main" val="19273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1542360" y="2860508"/>
            <a:ext cx="5943600" cy="800100"/>
          </a:xfrm>
        </p:spPr>
        <p:txBody>
          <a:bodyPr>
            <a:normAutofit fontScale="90000"/>
          </a:bodyPr>
          <a:lstStyle/>
          <a:p>
            <a:pPr algn="ctr"/>
            <a:r>
              <a:rPr lang="en-US" b="1" dirty="0"/>
              <a:t>Three Phase Induction Motor</a:t>
            </a:r>
          </a:p>
        </p:txBody>
      </p:sp>
      <p:sp>
        <p:nvSpPr>
          <p:cNvPr id="2" name="Rectangle 1">
            <a:extLst>
              <a:ext uri="{FF2B5EF4-FFF2-40B4-BE49-F238E27FC236}">
                <a16:creationId xmlns:a16="http://schemas.microsoft.com/office/drawing/2014/main" id="{C73BA72E-DE16-0C4F-8DCC-DE6EDF1D9290}"/>
              </a:ext>
            </a:extLst>
          </p:cNvPr>
          <p:cNvSpPr/>
          <p:nvPr/>
        </p:nvSpPr>
        <p:spPr>
          <a:xfrm>
            <a:off x="1885950" y="4114801"/>
            <a:ext cx="5372100" cy="923330"/>
          </a:xfrm>
          <a:prstGeom prst="rect">
            <a:avLst/>
          </a:prstGeom>
        </p:spPr>
        <p:txBody>
          <a:bodyPr wrap="square">
            <a:spAutoFit/>
          </a:bodyPr>
          <a:lstStyle/>
          <a:p>
            <a:pPr algn="ctr"/>
            <a:r>
              <a:rPr lang="en-US" sz="1350" dirty="0"/>
              <a:t>Dr. Zhaoyu Wang (</a:t>
            </a:r>
            <a:r>
              <a:rPr lang="en-US" sz="1350" dirty="0">
                <a:hlinkClick r:id="rId2"/>
              </a:rPr>
              <a:t>wzy@iastate.edu</a:t>
            </a:r>
            <a:r>
              <a:rPr lang="en-US" sz="1350" dirty="0"/>
              <a:t>)</a:t>
            </a:r>
          </a:p>
          <a:p>
            <a:pPr algn="ctr"/>
            <a:r>
              <a:rPr lang="en-US" sz="1350" dirty="0"/>
              <a:t>Dr. Salish Maharjan (salish@iastate.edu)</a:t>
            </a:r>
          </a:p>
          <a:p>
            <a:pPr algn="ctr"/>
            <a:r>
              <a:rPr lang="en-US" sz="1350" dirty="0"/>
              <a:t>Department of Electrical and Computer Engineering</a:t>
            </a:r>
          </a:p>
          <a:p>
            <a:pPr algn="ctr"/>
            <a:r>
              <a:rPr lang="en-US" sz="1350" dirty="0"/>
              <a:t>Iowa State University</a:t>
            </a:r>
          </a:p>
        </p:txBody>
      </p:sp>
    </p:spTree>
    <p:extLst>
      <p:ext uri="{BB962C8B-B14F-4D97-AF65-F5344CB8AC3E}">
        <p14:creationId xmlns:p14="http://schemas.microsoft.com/office/powerpoint/2010/main" val="326964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endParaRPr lang="en-US" b="0" kern="0" dirty="0"/>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32085" y="100468"/>
            <a:ext cx="9079830" cy="723900"/>
          </a:xfrm>
        </p:spPr>
        <p:txBody>
          <a:bodyPr/>
          <a:lstStyle/>
          <a:p>
            <a:r>
              <a:rPr lang="en-US" dirty="0">
                <a:latin typeface="Times New Roman" panose="02020603050405020304" pitchFamily="18" charset="0"/>
                <a:cs typeface="Times New Roman" panose="02020603050405020304" pitchFamily="18" charset="0"/>
              </a:rPr>
              <a:t>Equivalent circuit of Three phase induction motor</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pic>
        <p:nvPicPr>
          <p:cNvPr id="4" name="Picture 3">
            <a:extLst>
              <a:ext uri="{FF2B5EF4-FFF2-40B4-BE49-F238E27FC236}">
                <a16:creationId xmlns:a16="http://schemas.microsoft.com/office/drawing/2014/main" id="{5E80F066-6476-4C6C-BC44-9BE2C78E95E0}"/>
              </a:ext>
            </a:extLst>
          </p:cNvPr>
          <p:cNvPicPr>
            <a:picLocks noChangeAspect="1"/>
          </p:cNvPicPr>
          <p:nvPr/>
        </p:nvPicPr>
        <p:blipFill>
          <a:blip r:embed="rId3"/>
          <a:stretch>
            <a:fillRect/>
          </a:stretch>
        </p:blipFill>
        <p:spPr>
          <a:xfrm>
            <a:off x="819150" y="824368"/>
            <a:ext cx="7505700" cy="2009775"/>
          </a:xfrm>
          <a:prstGeom prst="rect">
            <a:avLst/>
          </a:prstGeom>
        </p:spPr>
      </p:pic>
      <p:sp>
        <p:nvSpPr>
          <p:cNvPr id="9" name="Content Placeholder 2">
            <a:extLst>
              <a:ext uri="{FF2B5EF4-FFF2-40B4-BE49-F238E27FC236}">
                <a16:creationId xmlns:a16="http://schemas.microsoft.com/office/drawing/2014/main" id="{2F8D1FA5-5D5E-40BD-94C1-2D4C93C0F02E}"/>
              </a:ext>
            </a:extLst>
          </p:cNvPr>
          <p:cNvSpPr txBox="1">
            <a:spLocks/>
          </p:cNvSpPr>
          <p:nvPr/>
        </p:nvSpPr>
        <p:spPr bwMode="auto">
          <a:xfrm>
            <a:off x="368329" y="2919772"/>
            <a:ext cx="8582648" cy="2009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r>
              <a:rPr lang="en-US"/>
              <a:t>An induction motor may be considered a transformer with a rotating secondary (short-circuited).</a:t>
            </a:r>
          </a:p>
          <a:p>
            <a:pPr marR="8480" defTabSz="914400"/>
            <a:r>
              <a:rPr lang="en-US"/>
              <a:t>The stator winding corresponds to a transformer primary and the rotor winding as secondary.</a:t>
            </a: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60C024-7B31-4D24-98F9-B8CAC117D597}"/>
                  </a:ext>
                </a:extLst>
              </p:cNvPr>
              <p:cNvSpPr txBox="1"/>
              <p:nvPr/>
            </p:nvSpPr>
            <p:spPr>
              <a:xfrm>
                <a:off x="2302369" y="4899886"/>
                <a:ext cx="4714568" cy="7271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0">
                              <a:latin typeface="Cambria Math" panose="02040503050406030204" pitchFamily="18" charset="0"/>
                            </a:rPr>
                            <m:t>2</m:t>
                          </m:r>
                        </m:sub>
                        <m:sup>
                          <m:r>
                            <a:rPr lang="en-US" i="0">
                              <a:latin typeface="Cambria Math" panose="02040503050406030204" pitchFamily="18" charset="0"/>
                            </a:rPr>
                            <m:t>′</m:t>
                          </m:r>
                        </m:sup>
                      </m:sSubSup>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sE</m:t>
                              </m:r>
                            </m:e>
                            <m:sub>
                              <m:r>
                                <a:rPr lang="en-US" i="0">
                                  <a:latin typeface="Cambria Math" panose="02040503050406030204" pitchFamily="18" charset="0"/>
                                </a:rPr>
                                <m:t>2</m:t>
                              </m:r>
                            </m:sub>
                          </m:sSub>
                        </m:num>
                        <m:den>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m:rPr>
                                      <m:sty m:val="p"/>
                                    </m:rPr>
                                    <a:rPr lang="en-US" i="0">
                                      <a:latin typeface="Cambria Math" panose="02040503050406030204" pitchFamily="18" charset="0"/>
                                    </a:rPr>
                                    <m:t>R</m:t>
                                  </m:r>
                                </m:e>
                                <m:sub>
                                  <m:r>
                                    <a:rPr lang="en-US" i="0">
                                      <a:latin typeface="Cambria Math" panose="02040503050406030204" pitchFamily="18" charset="0"/>
                                    </a:rPr>
                                    <m:t>2</m:t>
                                  </m:r>
                                </m:sub>
                                <m:sup>
                                  <m:r>
                                    <a:rPr lang="en-US" i="0">
                                      <a:latin typeface="Cambria Math" panose="02040503050406030204" pitchFamily="18" charset="0"/>
                                    </a:rPr>
                                    <m:t>2</m:t>
                                  </m:r>
                                </m:sup>
                              </m:sSub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r>
                                        <m:rPr>
                                          <m:sty m:val="p"/>
                                        </m:rPr>
                                        <a:rPr lang="en-US" i="0">
                                          <a:latin typeface="Cambria Math" panose="02040503050406030204" pitchFamily="18" charset="0"/>
                                        </a:rPr>
                                        <m:t>s</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X</m:t>
                                          </m:r>
                                        </m:e>
                                        <m:sub>
                                          <m:r>
                                            <a:rPr lang="en-US" i="0">
                                              <a:latin typeface="Cambria Math" panose="02040503050406030204" pitchFamily="18" charset="0"/>
                                            </a:rPr>
                                            <m:t>2</m:t>
                                          </m:r>
                                        </m:sub>
                                      </m:sSub>
                                    </m:e>
                                  </m:d>
                                </m:e>
                                <m:sup>
                                  <m:r>
                                    <a:rPr lang="en-US" i="0">
                                      <a:latin typeface="Cambria Math" panose="02040503050406030204" pitchFamily="18" charset="0"/>
                                    </a:rPr>
                                    <m:t>2</m:t>
                                  </m:r>
                                </m:sup>
                              </m:sSup>
                            </m:e>
                          </m:rad>
                        </m:den>
                      </m:f>
                    </m:oMath>
                  </m:oMathPara>
                </a14:m>
                <a:endParaRPr lang="en-US" dirty="0"/>
              </a:p>
            </p:txBody>
          </p:sp>
        </mc:Choice>
        <mc:Fallback xmlns="">
          <p:sp>
            <p:nvSpPr>
              <p:cNvPr id="15" name="TextBox 14">
                <a:extLst>
                  <a:ext uri="{FF2B5EF4-FFF2-40B4-BE49-F238E27FC236}">
                    <a16:creationId xmlns:a16="http://schemas.microsoft.com/office/drawing/2014/main" id="{F260C024-7B31-4D24-98F9-B8CAC117D597}"/>
                  </a:ext>
                </a:extLst>
              </p:cNvPr>
              <p:cNvSpPr txBox="1">
                <a:spLocks noRot="1" noChangeAspect="1" noMove="1" noResize="1" noEditPoints="1" noAdjustHandles="1" noChangeArrowheads="1" noChangeShapeType="1" noTextEdit="1"/>
              </p:cNvSpPr>
              <p:nvPr/>
            </p:nvSpPr>
            <p:spPr>
              <a:xfrm>
                <a:off x="2302369" y="4899886"/>
                <a:ext cx="4714568" cy="7271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486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endParaRPr lang="en-US" b="0" kern="0" dirty="0"/>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32085" y="100468"/>
            <a:ext cx="9079830" cy="723900"/>
          </a:xfrm>
        </p:spPr>
        <p:txBody>
          <a:bodyPr/>
          <a:lstStyle/>
          <a:p>
            <a:r>
              <a:rPr lang="en-US" dirty="0">
                <a:latin typeface="Times New Roman" panose="02020603050405020304" pitchFamily="18" charset="0"/>
                <a:cs typeface="Times New Roman" panose="02020603050405020304" pitchFamily="18" charset="0"/>
              </a:rPr>
              <a:t>Equivalent circuit of Three phase induction motor</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pic>
        <p:nvPicPr>
          <p:cNvPr id="6" name="Picture 5">
            <a:extLst>
              <a:ext uri="{FF2B5EF4-FFF2-40B4-BE49-F238E27FC236}">
                <a16:creationId xmlns:a16="http://schemas.microsoft.com/office/drawing/2014/main" id="{5589020C-884D-44DC-8279-A9D5F7D3238C}"/>
              </a:ext>
            </a:extLst>
          </p:cNvPr>
          <p:cNvPicPr>
            <a:picLocks noChangeAspect="1"/>
          </p:cNvPicPr>
          <p:nvPr/>
        </p:nvPicPr>
        <p:blipFill>
          <a:blip r:embed="rId3"/>
          <a:stretch>
            <a:fillRect/>
          </a:stretch>
        </p:blipFill>
        <p:spPr>
          <a:xfrm>
            <a:off x="494069" y="2938794"/>
            <a:ext cx="8058150" cy="2466975"/>
          </a:xfrm>
          <a:prstGeom prst="rect">
            <a:avLst/>
          </a:prstGeom>
        </p:spPr>
      </p:pic>
      <p:sp>
        <p:nvSpPr>
          <p:cNvPr id="10" name="TextBox 9">
            <a:extLst>
              <a:ext uri="{FF2B5EF4-FFF2-40B4-BE49-F238E27FC236}">
                <a16:creationId xmlns:a16="http://schemas.microsoft.com/office/drawing/2014/main" id="{88FC8474-6DB9-45FB-A8C6-ED44D51EEC4B}"/>
              </a:ext>
            </a:extLst>
          </p:cNvPr>
          <p:cNvSpPr txBox="1"/>
          <p:nvPr/>
        </p:nvSpPr>
        <p:spPr>
          <a:xfrm>
            <a:off x="494069" y="2715524"/>
            <a:ext cx="6590071" cy="261162"/>
          </a:xfrm>
          <a:prstGeom prst="rect">
            <a:avLst/>
          </a:prstGeom>
          <a:noFill/>
        </p:spPr>
        <p:txBody>
          <a:bodyPr wrap="square">
            <a:spAutoFit/>
          </a:bodyPr>
          <a:lstStyle/>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Hence the equivalent circuit can be written as: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9BF9099-6DCF-4EE0-A45E-0A48D11EDC7C}"/>
                  </a:ext>
                </a:extLst>
              </p:cNvPr>
              <p:cNvSpPr txBox="1"/>
              <p:nvPr/>
            </p:nvSpPr>
            <p:spPr>
              <a:xfrm>
                <a:off x="2022150" y="1575481"/>
                <a:ext cx="4714568" cy="7271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0">
                              <a:latin typeface="Cambria Math" panose="02040503050406030204" pitchFamily="18" charset="0"/>
                            </a:rPr>
                            <m:t>2</m:t>
                          </m:r>
                        </m:sub>
                        <m:sup>
                          <m:r>
                            <a:rPr lang="en-US" i="0">
                              <a:latin typeface="Cambria Math" panose="02040503050406030204" pitchFamily="18" charset="0"/>
                            </a:rPr>
                            <m:t>′</m:t>
                          </m:r>
                        </m:sup>
                      </m:sSubSup>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2</m:t>
                              </m:r>
                            </m:sub>
                          </m:sSub>
                        </m:num>
                        <m:den>
                          <m:rad>
                            <m:radPr>
                              <m:degHide m:val="on"/>
                              <m:ctrlPr>
                                <a:rPr lang="en-US" i="1">
                                  <a:solidFill>
                                    <a:srgbClr val="836967"/>
                                  </a:solidFill>
                                  <a:latin typeface="Cambria Math" panose="02040503050406030204" pitchFamily="18" charset="0"/>
                                </a:rPr>
                              </m:ctrlPr>
                            </m:radPr>
                            <m:deg/>
                            <m:e>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num>
                                        <m:den>
                                          <m:r>
                                            <a:rPr lang="en-US" i="1">
                                              <a:latin typeface="Cambria Math" panose="02040503050406030204" pitchFamily="18" charset="0"/>
                                            </a:rPr>
                                            <m:t>𝑠</m:t>
                                          </m:r>
                                        </m:den>
                                      </m:f>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𝑋</m:t>
                                          </m:r>
                                        </m:e>
                                        <m:sub>
                                          <m:r>
                                            <a:rPr lang="en-US" i="0">
                                              <a:latin typeface="Cambria Math" panose="02040503050406030204" pitchFamily="18" charset="0"/>
                                            </a:rPr>
                                            <m:t>2</m:t>
                                          </m:r>
                                        </m:sub>
                                      </m:sSub>
                                    </m:e>
                                  </m:d>
                                </m:e>
                                <m:sup>
                                  <m:r>
                                    <a:rPr lang="en-US" i="0">
                                      <a:latin typeface="Cambria Math" panose="02040503050406030204" pitchFamily="18" charset="0"/>
                                    </a:rPr>
                                    <m:t>2</m:t>
                                  </m:r>
                                </m:sup>
                              </m:sSup>
                            </m:e>
                          </m:rad>
                        </m:den>
                      </m:f>
                    </m:oMath>
                  </m:oMathPara>
                </a14:m>
                <a:endParaRPr lang="en-US" dirty="0"/>
              </a:p>
            </p:txBody>
          </p:sp>
        </mc:Choice>
        <mc:Fallback xmlns="">
          <p:sp>
            <p:nvSpPr>
              <p:cNvPr id="12" name="TextBox 11">
                <a:extLst>
                  <a:ext uri="{FF2B5EF4-FFF2-40B4-BE49-F238E27FC236}">
                    <a16:creationId xmlns:a16="http://schemas.microsoft.com/office/drawing/2014/main" id="{99BF9099-6DCF-4EE0-A45E-0A48D11EDC7C}"/>
                  </a:ext>
                </a:extLst>
              </p:cNvPr>
              <p:cNvSpPr txBox="1">
                <a:spLocks noRot="1" noChangeAspect="1" noMove="1" noResize="1" noEditPoints="1" noAdjustHandles="1" noChangeArrowheads="1" noChangeShapeType="1" noTextEdit="1"/>
              </p:cNvSpPr>
              <p:nvPr/>
            </p:nvSpPr>
            <p:spPr>
              <a:xfrm>
                <a:off x="2022150" y="1575481"/>
                <a:ext cx="4714568" cy="7271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F29ED17-521B-495C-B386-7FE04060C744}"/>
                  </a:ext>
                </a:extLst>
              </p:cNvPr>
              <p:cNvSpPr txBox="1"/>
              <p:nvPr/>
            </p:nvSpPr>
            <p:spPr>
              <a:xfrm>
                <a:off x="494070" y="1403540"/>
                <a:ext cx="6590071" cy="261162"/>
              </a:xfrm>
              <a:prstGeom prst="rect">
                <a:avLst/>
              </a:prstGeom>
              <a:noFill/>
            </p:spPr>
            <p:txBody>
              <a:bodyPr wrap="square">
                <a:spAutoFit/>
              </a:bodyPr>
              <a:lstStyle/>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Alternatively, </a:t>
                </a:r>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can be written as:</a:t>
                </a:r>
              </a:p>
            </p:txBody>
          </p:sp>
        </mc:Choice>
        <mc:Fallback xmlns="">
          <p:sp>
            <p:nvSpPr>
              <p:cNvPr id="13" name="TextBox 12">
                <a:extLst>
                  <a:ext uri="{FF2B5EF4-FFF2-40B4-BE49-F238E27FC236}">
                    <a16:creationId xmlns:a16="http://schemas.microsoft.com/office/drawing/2014/main" id="{FF29ED17-521B-495C-B386-7FE04060C744}"/>
                  </a:ext>
                </a:extLst>
              </p:cNvPr>
              <p:cNvSpPr txBox="1">
                <a:spLocks noRot="1" noChangeAspect="1" noMove="1" noResize="1" noEditPoints="1" noAdjustHandles="1" noChangeArrowheads="1" noChangeShapeType="1" noTextEdit="1"/>
              </p:cNvSpPr>
              <p:nvPr/>
            </p:nvSpPr>
            <p:spPr>
              <a:xfrm>
                <a:off x="494070" y="1403540"/>
                <a:ext cx="6590071" cy="261162"/>
              </a:xfrm>
              <a:prstGeom prst="rect">
                <a:avLst/>
              </a:prstGeom>
              <a:blipFill>
                <a:blip r:embed="rId5"/>
                <a:stretch>
                  <a:fillRect l="-740" t="-51163" b="-37209"/>
                </a:stretch>
              </a:blipFill>
            </p:spPr>
            <p:txBody>
              <a:bodyPr/>
              <a:lstStyle/>
              <a:p>
                <a:r>
                  <a:rPr lang="en-US">
                    <a:noFill/>
                  </a:rPr>
                  <a:t> </a:t>
                </a:r>
              </a:p>
            </p:txBody>
          </p:sp>
        </mc:Fallback>
      </mc:AlternateContent>
    </p:spTree>
    <p:extLst>
      <p:ext uri="{BB962C8B-B14F-4D97-AF65-F5344CB8AC3E}">
        <p14:creationId xmlns:p14="http://schemas.microsoft.com/office/powerpoint/2010/main" val="233310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endParaRPr lang="en-US" b="0" kern="0" dirty="0"/>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32085" y="100468"/>
            <a:ext cx="9079830" cy="723900"/>
          </a:xfrm>
        </p:spPr>
        <p:txBody>
          <a:bodyPr/>
          <a:lstStyle/>
          <a:p>
            <a:r>
              <a:rPr lang="en-US" dirty="0">
                <a:latin typeface="Times New Roman" panose="02020603050405020304" pitchFamily="18" charset="0"/>
                <a:cs typeface="Times New Roman" panose="02020603050405020304" pitchFamily="18" charset="0"/>
              </a:rPr>
              <a:t>Equivalent circuit of Three phase induction motor</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pic>
        <p:nvPicPr>
          <p:cNvPr id="8" name="Picture 7">
            <a:extLst>
              <a:ext uri="{FF2B5EF4-FFF2-40B4-BE49-F238E27FC236}">
                <a16:creationId xmlns:a16="http://schemas.microsoft.com/office/drawing/2014/main" id="{3E7866C1-D274-4B40-A38E-A3BBD45A4543}"/>
              </a:ext>
            </a:extLst>
          </p:cNvPr>
          <p:cNvPicPr>
            <a:picLocks noChangeAspect="1"/>
          </p:cNvPicPr>
          <p:nvPr/>
        </p:nvPicPr>
        <p:blipFill>
          <a:blip r:embed="rId3"/>
          <a:stretch>
            <a:fillRect/>
          </a:stretch>
        </p:blipFill>
        <p:spPr>
          <a:xfrm>
            <a:off x="473242" y="1165890"/>
            <a:ext cx="8467725" cy="2638425"/>
          </a:xfrm>
          <a:prstGeom prst="rect">
            <a:avLst/>
          </a:prstGeom>
        </p:spPr>
      </p:pic>
      <p:sp>
        <p:nvSpPr>
          <p:cNvPr id="11" name="TextBox 10">
            <a:extLst>
              <a:ext uri="{FF2B5EF4-FFF2-40B4-BE49-F238E27FC236}">
                <a16:creationId xmlns:a16="http://schemas.microsoft.com/office/drawing/2014/main" id="{05B9DD9F-F40F-4CC0-AF82-D65709EE46EE}"/>
              </a:ext>
            </a:extLst>
          </p:cNvPr>
          <p:cNvSpPr txBox="1"/>
          <p:nvPr/>
        </p:nvSpPr>
        <p:spPr>
          <a:xfrm>
            <a:off x="779205" y="4411234"/>
            <a:ext cx="6590071" cy="261162"/>
          </a:xfrm>
          <a:prstGeom prst="rect">
            <a:avLst/>
          </a:prstGeom>
          <a:noFill/>
        </p:spPr>
        <p:txBody>
          <a:bodyPr wrap="square">
            <a:spAutoFit/>
          </a:bodyPr>
          <a:lstStyle/>
          <a:p>
            <a:pPr marL="0" marR="0">
              <a:lnSpc>
                <a:spcPts val="1200"/>
              </a:lnSpc>
              <a:spcBef>
                <a:spcPts val="0"/>
              </a:spcBef>
              <a:spcAft>
                <a:spcPts val="1200"/>
              </a:spcAft>
            </a:pPr>
            <a:r>
              <a:rPr lang="en-US" dirty="0">
                <a:latin typeface="Georgia" panose="02040502050405020303" pitchFamily="18" charset="0"/>
                <a:ea typeface="Calibri" panose="020F0502020204030204" pitchFamily="34" charset="0"/>
                <a:cs typeface="Times New Roman" panose="02020603050405020304" pitchFamily="18" charset="0"/>
              </a:rPr>
              <a:t>K is the transformation ratio at standstill position of the rotor</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50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endParaRPr lang="en-US" b="0" kern="0" dirty="0"/>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32085" y="100468"/>
            <a:ext cx="9079830" cy="723900"/>
          </a:xfrm>
        </p:spPr>
        <p:txBody>
          <a:bodyPr/>
          <a:lstStyle/>
          <a:p>
            <a:r>
              <a:rPr lang="en-US" dirty="0">
                <a:latin typeface="Times New Roman" panose="02020603050405020304" pitchFamily="18" charset="0"/>
                <a:cs typeface="Times New Roman" panose="02020603050405020304" pitchFamily="18" charset="0"/>
              </a:rPr>
              <a:t>Torque equation</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pic>
        <p:nvPicPr>
          <p:cNvPr id="8" name="Picture 7">
            <a:extLst>
              <a:ext uri="{FF2B5EF4-FFF2-40B4-BE49-F238E27FC236}">
                <a16:creationId xmlns:a16="http://schemas.microsoft.com/office/drawing/2014/main" id="{3E7866C1-D274-4B40-A38E-A3BBD45A4543}"/>
              </a:ext>
            </a:extLst>
          </p:cNvPr>
          <p:cNvPicPr>
            <a:picLocks noChangeAspect="1"/>
          </p:cNvPicPr>
          <p:nvPr/>
        </p:nvPicPr>
        <p:blipFill>
          <a:blip r:embed="rId3"/>
          <a:stretch>
            <a:fillRect/>
          </a:stretch>
        </p:blipFill>
        <p:spPr>
          <a:xfrm>
            <a:off x="473242" y="790575"/>
            <a:ext cx="8467725" cy="263842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F3FF65-57DA-42E9-A014-0CD46C869890}"/>
                  </a:ext>
                </a:extLst>
              </p:cNvPr>
              <p:cNvSpPr txBox="1"/>
              <p:nvPr/>
            </p:nvSpPr>
            <p:spPr>
              <a:xfrm>
                <a:off x="671051" y="3254677"/>
                <a:ext cx="4645742" cy="7271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0">
                              <a:latin typeface="Cambria Math" panose="02040503050406030204" pitchFamily="18" charset="0"/>
                            </a:rPr>
                            <m:t>2</m:t>
                          </m:r>
                        </m:sub>
                        <m:sup>
                          <m:r>
                            <a:rPr lang="en-US" i="0">
                              <a:latin typeface="Cambria Math" panose="02040503050406030204" pitchFamily="18" charset="0"/>
                            </a:rPr>
                            <m:t>′</m:t>
                          </m:r>
                        </m:sup>
                      </m:sSubSup>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m:rPr>
                              <m:sty m:val="p"/>
                            </m:rPr>
                            <a:rPr lang="en-US" i="0">
                              <a:latin typeface="Cambria Math" panose="02040503050406030204" pitchFamily="18" charset="0"/>
                            </a:rPr>
                            <m:t>s</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E</m:t>
                              </m:r>
                            </m:e>
                            <m:sub>
                              <m:r>
                                <a:rPr lang="en-US" i="0">
                                  <a:latin typeface="Cambria Math" panose="02040503050406030204" pitchFamily="18" charset="0"/>
                                </a:rPr>
                                <m:t>2</m:t>
                              </m:r>
                            </m:sub>
                          </m:sSub>
                        </m:num>
                        <m:den>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m:rPr>
                                      <m:sty m:val="p"/>
                                    </m:rPr>
                                    <a:rPr lang="en-US" i="0">
                                      <a:latin typeface="Cambria Math" panose="02040503050406030204" pitchFamily="18" charset="0"/>
                                    </a:rPr>
                                    <m:t>R</m:t>
                                  </m:r>
                                </m:e>
                                <m:sub>
                                  <m:r>
                                    <a:rPr lang="en-US" i="0">
                                      <a:latin typeface="Cambria Math" panose="02040503050406030204" pitchFamily="18" charset="0"/>
                                    </a:rPr>
                                    <m:t>2</m:t>
                                  </m:r>
                                </m:sub>
                                <m:sup>
                                  <m:r>
                                    <a:rPr lang="en-US" i="0">
                                      <a:latin typeface="Cambria Math" panose="02040503050406030204" pitchFamily="18" charset="0"/>
                                    </a:rPr>
                                    <m:t>2</m:t>
                                  </m:r>
                                </m:sup>
                              </m:sSub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r>
                                        <m:rPr>
                                          <m:sty m:val="p"/>
                                        </m:rPr>
                                        <a:rPr lang="en-US" i="0">
                                          <a:latin typeface="Cambria Math" panose="02040503050406030204" pitchFamily="18" charset="0"/>
                                        </a:rPr>
                                        <m:t>s</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X</m:t>
                                          </m:r>
                                        </m:e>
                                        <m:sub>
                                          <m:r>
                                            <a:rPr lang="en-US" i="0">
                                              <a:latin typeface="Cambria Math" panose="02040503050406030204" pitchFamily="18" charset="0"/>
                                            </a:rPr>
                                            <m:t>2</m:t>
                                          </m:r>
                                        </m:sub>
                                      </m:sSub>
                                    </m:e>
                                  </m:d>
                                </m:e>
                                <m:sup>
                                  <m:r>
                                    <a:rPr lang="en-US" i="0">
                                      <a:latin typeface="Cambria Math" panose="02040503050406030204" pitchFamily="18" charset="0"/>
                                    </a:rPr>
                                    <m:t>2</m:t>
                                  </m:r>
                                </m:sup>
                              </m:sSup>
                            </m:e>
                          </m:rad>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i="0">
                                  <a:latin typeface="Cambria Math" panose="02040503050406030204" pitchFamily="18" charset="0"/>
                                </a:rPr>
                                <m:t>sKE</m:t>
                              </m:r>
                            </m:e>
                            <m:sub>
                              <m:r>
                                <a:rPr lang="en-US" b="0" i="1" smtClean="0">
                                  <a:latin typeface="Cambria Math" panose="02040503050406030204" pitchFamily="18" charset="0"/>
                                </a:rPr>
                                <m:t>1</m:t>
                              </m:r>
                            </m:sub>
                          </m:sSub>
                        </m:num>
                        <m:den>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m:rPr>
                                      <m:sty m:val="p"/>
                                    </m:rPr>
                                    <a:rPr lang="en-US" i="0">
                                      <a:latin typeface="Cambria Math" panose="02040503050406030204" pitchFamily="18" charset="0"/>
                                    </a:rPr>
                                    <m:t>R</m:t>
                                  </m:r>
                                </m:e>
                                <m:sub>
                                  <m:r>
                                    <a:rPr lang="en-US" i="0">
                                      <a:latin typeface="Cambria Math" panose="02040503050406030204" pitchFamily="18" charset="0"/>
                                    </a:rPr>
                                    <m:t>2</m:t>
                                  </m:r>
                                </m:sub>
                                <m:sup>
                                  <m:r>
                                    <a:rPr lang="en-US" i="0">
                                      <a:latin typeface="Cambria Math" panose="02040503050406030204" pitchFamily="18" charset="0"/>
                                    </a:rPr>
                                    <m:t>2</m:t>
                                  </m:r>
                                </m:sup>
                              </m:sSub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r>
                                        <m:rPr>
                                          <m:sty m:val="p"/>
                                        </m:rPr>
                                        <a:rPr lang="en-US" i="0">
                                          <a:latin typeface="Cambria Math" panose="02040503050406030204" pitchFamily="18" charset="0"/>
                                        </a:rPr>
                                        <m:t>s</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𝑋</m:t>
                                          </m:r>
                                        </m:e>
                                        <m:sub>
                                          <m:r>
                                            <a:rPr lang="en-US" i="0">
                                              <a:latin typeface="Cambria Math" panose="02040503050406030204" pitchFamily="18" charset="0"/>
                                            </a:rPr>
                                            <m:t>2</m:t>
                                          </m:r>
                                        </m:sub>
                                      </m:sSub>
                                    </m:e>
                                  </m:d>
                                </m:e>
                                <m:sup>
                                  <m:r>
                                    <a:rPr lang="en-US" i="0">
                                      <a:latin typeface="Cambria Math" panose="02040503050406030204" pitchFamily="18" charset="0"/>
                                    </a:rPr>
                                    <m:t>2</m:t>
                                  </m:r>
                                </m:sup>
                              </m:sSup>
                            </m:e>
                          </m:rad>
                        </m:den>
                      </m:f>
                    </m:oMath>
                  </m:oMathPara>
                </a14:m>
                <a:endParaRPr lang="en-US" dirty="0"/>
              </a:p>
            </p:txBody>
          </p:sp>
        </mc:Choice>
        <mc:Fallback xmlns="">
          <p:sp>
            <p:nvSpPr>
              <p:cNvPr id="9" name="TextBox 8">
                <a:extLst>
                  <a:ext uri="{FF2B5EF4-FFF2-40B4-BE49-F238E27FC236}">
                    <a16:creationId xmlns:a16="http://schemas.microsoft.com/office/drawing/2014/main" id="{57F3FF65-57DA-42E9-A014-0CD46C869890}"/>
                  </a:ext>
                </a:extLst>
              </p:cNvPr>
              <p:cNvSpPr txBox="1">
                <a:spLocks noRot="1" noChangeAspect="1" noMove="1" noResize="1" noEditPoints="1" noAdjustHandles="1" noChangeArrowheads="1" noChangeShapeType="1" noTextEdit="1"/>
              </p:cNvSpPr>
              <p:nvPr/>
            </p:nvSpPr>
            <p:spPr>
              <a:xfrm>
                <a:off x="671051" y="3254677"/>
                <a:ext cx="4645742" cy="7271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73B945-1CB9-43FE-9C39-8B9650D695E4}"/>
                  </a:ext>
                </a:extLst>
              </p:cNvPr>
              <p:cNvSpPr txBox="1"/>
              <p:nvPr/>
            </p:nvSpPr>
            <p:spPr>
              <a:xfrm>
                <a:off x="1025013" y="4217634"/>
                <a:ext cx="6565490" cy="592791"/>
              </a:xfrm>
              <a:prstGeom prst="rect">
                <a:avLst/>
              </a:prstGeom>
              <a:noFill/>
            </p:spPr>
            <p:txBody>
              <a:bodyPr wrap="square">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Rotor Power</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e>
                            </m:d>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den>
                    </m:f>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SubSup>
                          <m:sSubSupPr>
                            <m:ctrlPr>
                              <a:rPr lang="en-US" i="1">
                                <a:effectLst/>
                                <a:latin typeface="Cambria Math" panose="02040503050406030204" pitchFamily="18" charset="0"/>
                              </a:rPr>
                            </m:ctrlPr>
                          </m:sSubSupPr>
                          <m:e>
                            <m:r>
                              <m:rPr>
                                <m:nor/>
                              </m:rPr>
                              <a:rPr lang="en-US" sz="1800">
                                <a:effectLst/>
                                <a:latin typeface="Georgia" panose="02040502050405020303" pitchFamily="18" charset="0"/>
                                <a:ea typeface="Calibri" panose="020F0502020204030204" pitchFamily="34" charset="0"/>
                                <a:cs typeface="Times New Roman" panose="02020603050405020304" pitchFamily="18" charset="0"/>
                              </a:rPr>
                              <m:t> </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𝑠</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num>
                      <m:den>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e>
                            </m:d>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dirty="0"/>
              </a:p>
            </p:txBody>
          </p:sp>
        </mc:Choice>
        <mc:Fallback xmlns="">
          <p:sp>
            <p:nvSpPr>
              <p:cNvPr id="10" name="TextBox 9">
                <a:extLst>
                  <a:ext uri="{FF2B5EF4-FFF2-40B4-BE49-F238E27FC236}">
                    <a16:creationId xmlns:a16="http://schemas.microsoft.com/office/drawing/2014/main" id="{5973B945-1CB9-43FE-9C39-8B9650D695E4}"/>
                  </a:ext>
                </a:extLst>
              </p:cNvPr>
              <p:cNvSpPr txBox="1">
                <a:spLocks noRot="1" noChangeAspect="1" noMove="1" noResize="1" noEditPoints="1" noAdjustHandles="1" noChangeArrowheads="1" noChangeShapeType="1" noTextEdit="1"/>
              </p:cNvSpPr>
              <p:nvPr/>
            </p:nvSpPr>
            <p:spPr>
              <a:xfrm>
                <a:off x="1025013" y="4217634"/>
                <a:ext cx="6565490" cy="592791"/>
              </a:xfrm>
              <a:prstGeom prst="rect">
                <a:avLst/>
              </a:prstGeom>
              <a:blipFill>
                <a:blip r:embed="rId5"/>
                <a:stretch>
                  <a:fillRect l="-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3D8FCF-52F4-4B23-B5AF-51FA4164AE98}"/>
                  </a:ext>
                </a:extLst>
              </p:cNvPr>
              <p:cNvSpPr txBox="1"/>
              <p:nvPr/>
            </p:nvSpPr>
            <p:spPr>
              <a:xfrm>
                <a:off x="926690" y="4843832"/>
                <a:ext cx="6019542" cy="851772"/>
              </a:xfrm>
              <a:prstGeom prst="rect">
                <a:avLst/>
              </a:prstGeom>
              <a:noFill/>
            </p:spPr>
            <p:txBody>
              <a:bodyPr wrap="square">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Rotor Power = T </a:t>
                </a:r>
                <a:r>
                  <a:rPr lang="el-GR" sz="1800" dirty="0">
                    <a:effectLst/>
                    <a:latin typeface="Georgia" panose="02040502050405020303" pitchFamily="18" charset="0"/>
                    <a:ea typeface="Calibri" panose="020F0502020204030204" pitchFamily="34" charset="0"/>
                    <a:cs typeface="Times New Roman" panose="02020603050405020304" pitchFamily="18" charset="0"/>
                  </a:rPr>
                  <a:t>ω</a:t>
                </a:r>
                <a:r>
                  <a:rPr lang="en-US" sz="1800" dirty="0">
                    <a:effectLst/>
                    <a:latin typeface="Georgia" panose="02040502050405020303" pitchFamily="18" charset="0"/>
                    <a:ea typeface="Calibri" panose="020F0502020204030204" pitchFamily="34" charset="0"/>
                    <a:cs typeface="Times New Roman" panose="02020603050405020304" pitchFamily="18" charset="0"/>
                  </a:rPr>
                  <a:t> = 2</a:t>
                </a:r>
                <a:r>
                  <a:rPr lang="el-GR" sz="1800" dirty="0">
                    <a:effectLst/>
                    <a:latin typeface="Georgia" panose="02040502050405020303" pitchFamily="18" charset="0"/>
                    <a:ea typeface="Calibri" panose="020F0502020204030204" pitchFamily="34" charset="0"/>
                    <a:cs typeface="Times New Roman" panose="02020603050405020304" pitchFamily="18" charset="0"/>
                  </a:rPr>
                  <a:t>π</a:t>
                </a:r>
                <a:r>
                  <a:rPr lang="en-US" sz="1800" dirty="0">
                    <a:effectLst/>
                    <a:latin typeface="Georgia" panose="02040502050405020303" pitchFamily="18" charset="0"/>
                    <a:ea typeface="Calibri" panose="020F0502020204030204" pitchFamily="34" charset="0"/>
                    <a:cs typeface="Times New Roman" panose="02020603050405020304" pitchFamily="18" charset="0"/>
                  </a:rPr>
                  <a:t>TN</a:t>
                </a:r>
              </a:p>
              <a:p>
                <a:r>
                  <a:rPr lang="en-US" dirty="0">
                    <a:latin typeface="Georgia" panose="02040502050405020303" pitchFamily="18" charset="0"/>
                    <a:ea typeface="Calibri" panose="020F0502020204030204" pitchFamily="34" charset="0"/>
                    <a:cs typeface="Times New Roman" panose="02020603050405020304" pitchFamily="18" charset="0"/>
                  </a:rPr>
                  <a:t>T =</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1800" i="1" smtClean="0">
                            <a:effectLst/>
                            <a:latin typeface="Cambria Math" panose="02040503050406030204" pitchFamily="18" charset="0"/>
                            <a:cs typeface="Times New Roman" panose="02020603050405020304" pitchFamily="18" charset="0"/>
                          </a:rPr>
                        </m:ctrlPr>
                      </m:fPr>
                      <m:num>
                        <m:r>
                          <a:rPr lang="en-US" sz="1800" b="0" i="1" smtClean="0">
                            <a:effectLst/>
                            <a:latin typeface="Cambria Math" panose="02040503050406030204" pitchFamily="18" charset="0"/>
                            <a:cs typeface="Times New Roman" panose="02020603050405020304" pitchFamily="18" charset="0"/>
                          </a:rPr>
                          <m:t>𝑅𝑜𝑡𝑜𝑟</m:t>
                        </m:r>
                        <m:r>
                          <a:rPr lang="en-US" sz="1800" b="0" i="1" smtClean="0">
                            <a:effectLst/>
                            <a:latin typeface="Cambria Math" panose="02040503050406030204" pitchFamily="18" charset="0"/>
                            <a:cs typeface="Times New Roman" panose="02020603050405020304" pitchFamily="18" charset="0"/>
                          </a:rPr>
                          <m:t> </m:t>
                        </m:r>
                        <m:r>
                          <a:rPr lang="en-US" sz="1800" b="0" i="1" smtClean="0">
                            <a:effectLst/>
                            <a:latin typeface="Cambria Math" panose="02040503050406030204" pitchFamily="18" charset="0"/>
                            <a:cs typeface="Times New Roman" panose="02020603050405020304" pitchFamily="18" charset="0"/>
                          </a:rPr>
                          <m:t>𝑃𝑜𝑤𝑒𝑟</m:t>
                        </m:r>
                      </m:num>
                      <m:den>
                        <m:r>
                          <m:rPr>
                            <m:nor/>
                          </m:rPr>
                          <a:rPr lang="en-US" dirty="0">
                            <a:latin typeface="Georgia" panose="02040502050405020303" pitchFamily="18" charset="0"/>
                            <a:ea typeface="Calibri" panose="020F0502020204030204" pitchFamily="34" charset="0"/>
                            <a:cs typeface="Times New Roman" panose="02020603050405020304" pitchFamily="18" charset="0"/>
                          </a:rPr>
                          <m:t>2</m:t>
                        </m:r>
                        <m:r>
                          <m:rPr>
                            <m:nor/>
                          </m:rPr>
                          <a:rPr lang="el-GR" dirty="0">
                            <a:latin typeface="Georgia" panose="02040502050405020303" pitchFamily="18" charset="0"/>
                            <a:ea typeface="Calibri" panose="020F0502020204030204" pitchFamily="34" charset="0"/>
                            <a:cs typeface="Times New Roman" panose="02020603050405020304" pitchFamily="18" charset="0"/>
                          </a:rPr>
                          <m:t>π</m:t>
                        </m:r>
                        <m:r>
                          <m:rPr>
                            <m:nor/>
                          </m:rPr>
                          <a:rPr lang="en-US" dirty="0">
                            <a:latin typeface="Georgia" panose="02040502050405020303" pitchFamily="18" charset="0"/>
                            <a:ea typeface="Calibri" panose="020F0502020204030204" pitchFamily="34" charset="0"/>
                            <a:cs typeface="Times New Roman" panose="02020603050405020304" pitchFamily="18" charset="0"/>
                          </a:rPr>
                          <m:t>N</m:t>
                        </m:r>
                      </m:den>
                    </m:f>
                    <m:r>
                      <a:rPr lang="en-US" sz="1800" b="0" i="1" smtClean="0">
                        <a:effectLst/>
                        <a:latin typeface="Cambria Math" panose="02040503050406030204" pitchFamily="18" charset="0"/>
                        <a:cs typeface="Times New Roman" panose="020206030504050203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3</m:t>
                        </m:r>
                        <m:r>
                          <a:rPr lang="en-US" i="1">
                            <a:latin typeface="Cambria Math" panose="02040503050406030204" pitchFamily="18" charset="0"/>
                            <a:ea typeface="Calibri" panose="020F0502020204030204" pitchFamily="34" charset="0"/>
                            <a:cs typeface="Times New Roman" panose="02020603050405020304" pitchFamily="18" charset="0"/>
                          </a:rPr>
                          <m:t>𝑠</m:t>
                        </m:r>
                        <m:sSubSup>
                          <m:sSubSupPr>
                            <m:ctrlPr>
                              <a:rPr lang="en-US" i="1">
                                <a:latin typeface="Cambria Math" panose="02040503050406030204" pitchFamily="18" charset="0"/>
                              </a:rPr>
                            </m:ctrlPr>
                          </m:sSubSupPr>
                          <m:e>
                            <m:r>
                              <m:rPr>
                                <m:nor/>
                              </m:rPr>
                              <a:rPr lang="en-US">
                                <a:latin typeface="Georgia" panose="02040502050405020303" pitchFamily="18" charset="0"/>
                                <a:ea typeface="Calibri" panose="020F0502020204030204" pitchFamily="34" charset="0"/>
                                <a:cs typeface="Times New Roman" panose="02020603050405020304" pitchFamily="18" charset="0"/>
                              </a:rPr>
                              <m:t> </m:t>
                            </m:r>
                            <m:r>
                              <a:rPr lang="en-US" b="0" i="1" smtClean="0">
                                <a:latin typeface="Cambria Math" panose="02040503050406030204" pitchFamily="18" charset="0"/>
                                <a:ea typeface="Calibri" panose="020F0502020204030204" pitchFamily="34" charset="0"/>
                                <a:cs typeface="Times New Roman" panose="02020603050405020304" pitchFamily="18" charset="0"/>
                              </a:rPr>
                              <m:t>𝐸</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1</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𝑅</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num>
                      <m:den>
                        <m:sSubSup>
                          <m:sSubSupPr>
                            <m:ctrlPr>
                              <a:rPr lang="en-US" i="1">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𝑅</m:t>
                            </m:r>
                          </m:e>
                          <m:sub>
                            <m:r>
                              <a:rPr lang="en-US">
                                <a:latin typeface="Cambria Math" panose="02040503050406030204" pitchFamily="18" charset="0"/>
                                <a:ea typeface="Calibri" panose="020F0502020204030204" pitchFamily="34" charset="0"/>
                                <a:cs typeface="Times New Roman" panose="02020603050405020304" pitchFamily="18" charset="0"/>
                              </a:rPr>
                              <m:t>2</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𝑋</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latin typeface="Cambria Math" panose="02040503050406030204" pitchFamily="18" charset="0"/>
                                <a:ea typeface="Calibri" panose="020F0502020204030204" pitchFamily="34" charset="0"/>
                                <a:cs typeface="Times New Roman" panose="02020603050405020304" pitchFamily="18" charset="0"/>
                              </a:rPr>
                              <m:t>2</m:t>
                            </m:r>
                            <m:r>
                              <a:rPr lang="en-US" b="0" i="1" smtClean="0">
                                <a:latin typeface="Cambria Math" panose="02040503050406030204" pitchFamily="18" charset="0"/>
                                <a:ea typeface="Calibri" panose="020F0502020204030204" pitchFamily="34" charset="0"/>
                                <a:cs typeface="Times New Roman" panose="02020603050405020304" pitchFamily="18" charset="0"/>
                              </a:rPr>
                              <m:t>𝜋</m:t>
                            </m:r>
                            <m:r>
                              <a:rPr lang="en-US" b="0" i="1" smtClean="0">
                                <a:latin typeface="Cambria Math" panose="02040503050406030204" pitchFamily="18" charset="0"/>
                                <a:ea typeface="Calibri" panose="020F0502020204030204" pitchFamily="34" charset="0"/>
                                <a:cs typeface="Times New Roman" panose="02020603050405020304" pitchFamily="18" charset="0"/>
                              </a:rPr>
                              <m:t>𝑁</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𝑠</m:t>
                            </m:r>
                          </m:sub>
                        </m:sSub>
                      </m:den>
                    </m:f>
                    <m:r>
                      <a:rPr lang="en-US"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3</m:t>
                        </m:r>
                      </m:num>
                      <m:den>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𝑁</m:t>
                            </m:r>
                          </m:e>
                          <m:sub>
                            <m:r>
                              <a:rPr lang="en-US" i="1">
                                <a:latin typeface="Cambria Math" panose="02040503050406030204" pitchFamily="18" charset="0"/>
                                <a:ea typeface="Calibri" panose="020F0502020204030204" pitchFamily="34" charset="0"/>
                                <a:cs typeface="Times New Roman" panose="02020603050405020304" pitchFamily="18" charset="0"/>
                              </a:rPr>
                              <m:t>𝑠</m:t>
                            </m:r>
                          </m:sub>
                        </m:sSub>
                      </m:den>
                    </m:f>
                    <m:r>
                      <a:rPr lang="en-US" b="0" i="1" smtClean="0">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𝑠</m:t>
                        </m:r>
                        <m:sSubSup>
                          <m:sSubSupPr>
                            <m:ctrlPr>
                              <a:rPr lang="en-US" i="1">
                                <a:latin typeface="Cambria Math" panose="02040503050406030204" pitchFamily="18" charset="0"/>
                              </a:rPr>
                            </m:ctrlPr>
                          </m:sSubSupPr>
                          <m:e>
                            <m:r>
                              <m:rPr>
                                <m:nor/>
                              </m:rPr>
                              <a:rPr lang="en-US">
                                <a:latin typeface="Georgia" panose="02040502050405020303"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𝐸</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𝑅</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𝑅</m:t>
                            </m:r>
                          </m:e>
                          <m:sub>
                            <m:r>
                              <a:rPr lang="en-US">
                                <a:latin typeface="Cambria Math" panose="02040503050406030204" pitchFamily="18" charset="0"/>
                                <a:ea typeface="Calibri" panose="020F0502020204030204" pitchFamily="34" charset="0"/>
                                <a:cs typeface="Times New Roman" panose="02020603050405020304" pitchFamily="18" charset="0"/>
                              </a:rPr>
                              <m:t>2</m:t>
                            </m:r>
                          </m:sub>
                          <m:sup>
                            <m:r>
                              <a:rPr lang="en-US">
                                <a:latin typeface="Cambria Math" panose="02040503050406030204" pitchFamily="18" charset="0"/>
                                <a:ea typeface="Calibri" panose="020F0502020204030204" pitchFamily="34" charset="0"/>
                                <a:cs typeface="Times New Roman" panose="02020603050405020304" pitchFamily="18" charset="0"/>
                              </a:rPr>
                              <m:t>2</m:t>
                            </m:r>
                          </m:sup>
                        </m:sSubSup>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𝑋</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den>
                    </m:f>
                  </m:oMath>
                </a14:m>
                <a:endParaRPr lang="en-US" dirty="0"/>
              </a:p>
            </p:txBody>
          </p:sp>
        </mc:Choice>
        <mc:Fallback xmlns="">
          <p:sp>
            <p:nvSpPr>
              <p:cNvPr id="12" name="TextBox 11">
                <a:extLst>
                  <a:ext uri="{FF2B5EF4-FFF2-40B4-BE49-F238E27FC236}">
                    <a16:creationId xmlns:a16="http://schemas.microsoft.com/office/drawing/2014/main" id="{9E3D8FCF-52F4-4B23-B5AF-51FA4164AE98}"/>
                  </a:ext>
                </a:extLst>
              </p:cNvPr>
              <p:cNvSpPr txBox="1">
                <a:spLocks noRot="1" noChangeAspect="1" noMove="1" noResize="1" noEditPoints="1" noAdjustHandles="1" noChangeArrowheads="1" noChangeShapeType="1" noTextEdit="1"/>
              </p:cNvSpPr>
              <p:nvPr/>
            </p:nvSpPr>
            <p:spPr>
              <a:xfrm>
                <a:off x="926690" y="4843832"/>
                <a:ext cx="6019542" cy="851772"/>
              </a:xfrm>
              <a:prstGeom prst="rect">
                <a:avLst/>
              </a:prstGeom>
              <a:blipFill>
                <a:blip r:embed="rId6"/>
                <a:stretch>
                  <a:fillRect l="-811" t="-4317"/>
                </a:stretch>
              </a:blipFill>
            </p:spPr>
            <p:txBody>
              <a:bodyPr/>
              <a:lstStyle/>
              <a:p>
                <a:r>
                  <a:rPr lang="en-US">
                    <a:noFill/>
                  </a:rPr>
                  <a:t> </a:t>
                </a:r>
              </a:p>
            </p:txBody>
          </p:sp>
        </mc:Fallback>
      </mc:AlternateContent>
    </p:spTree>
    <p:extLst>
      <p:ext uri="{BB962C8B-B14F-4D97-AF65-F5344CB8AC3E}">
        <p14:creationId xmlns:p14="http://schemas.microsoft.com/office/powerpoint/2010/main" val="195427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endParaRPr lang="en-US" b="0" kern="0" dirty="0"/>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32085" y="100468"/>
            <a:ext cx="9079830" cy="723900"/>
          </a:xfrm>
        </p:spPr>
        <p:txBody>
          <a:bodyPr/>
          <a:lstStyle/>
          <a:p>
            <a:r>
              <a:rPr lang="en-US" dirty="0">
                <a:latin typeface="Times New Roman" panose="02020603050405020304" pitchFamily="18" charset="0"/>
                <a:cs typeface="Times New Roman" panose="02020603050405020304" pitchFamily="18" charset="0"/>
              </a:rPr>
              <a:t>Torque speed characteristics</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pic>
        <p:nvPicPr>
          <p:cNvPr id="4" name="Picture 3">
            <a:extLst>
              <a:ext uri="{FF2B5EF4-FFF2-40B4-BE49-F238E27FC236}">
                <a16:creationId xmlns:a16="http://schemas.microsoft.com/office/drawing/2014/main" id="{4D505A49-C4D5-4A21-8111-A300170A6AA0}"/>
              </a:ext>
            </a:extLst>
          </p:cNvPr>
          <p:cNvPicPr>
            <a:picLocks noChangeAspect="1"/>
          </p:cNvPicPr>
          <p:nvPr/>
        </p:nvPicPr>
        <p:blipFill>
          <a:blip r:embed="rId3"/>
          <a:stretch>
            <a:fillRect/>
          </a:stretch>
        </p:blipFill>
        <p:spPr>
          <a:xfrm>
            <a:off x="680423" y="1134550"/>
            <a:ext cx="7134225" cy="4352925"/>
          </a:xfrm>
          <a:prstGeom prst="rect">
            <a:avLst/>
          </a:prstGeom>
        </p:spPr>
      </p:pic>
    </p:spTree>
    <p:extLst>
      <p:ext uri="{BB962C8B-B14F-4D97-AF65-F5344CB8AC3E}">
        <p14:creationId xmlns:p14="http://schemas.microsoft.com/office/powerpoint/2010/main" val="226236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53CB721-0A4B-4A79-BDE7-035E3428B563}"/>
              </a:ext>
            </a:extLst>
          </p:cNvPr>
          <p:cNvSpPr txBox="1">
            <a:spLocks/>
          </p:cNvSpPr>
          <p:nvPr/>
        </p:nvSpPr>
        <p:spPr bwMode="auto">
          <a:xfrm>
            <a:off x="88110" y="872494"/>
            <a:ext cx="8582648" cy="1018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8480" defTabSz="914400"/>
            <a:endParaRPr lang="en-US" b="0" kern="0" dirty="0"/>
          </a:p>
        </p:txBody>
      </p:sp>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32085" y="100468"/>
            <a:ext cx="9079830" cy="723900"/>
          </a:xfrm>
        </p:spPr>
        <p:txBody>
          <a:bodyPr/>
          <a:lstStyle/>
          <a:p>
            <a:r>
              <a:rPr lang="en-US" dirty="0">
                <a:latin typeface="Times New Roman" panose="02020603050405020304" pitchFamily="18" charset="0"/>
                <a:cs typeface="Times New Roman" panose="02020603050405020304" pitchFamily="18" charset="0"/>
              </a:rPr>
              <a:t>Torque speed characteristics on varying R</a:t>
            </a:r>
            <a:r>
              <a:rPr lang="en-US" baseline="-25000" dirty="0">
                <a:latin typeface="Times New Roman" panose="02020603050405020304" pitchFamily="18" charset="0"/>
                <a:cs typeface="Times New Roman" panose="02020603050405020304" pitchFamily="18" charset="0"/>
              </a:rPr>
              <a:t>2</a:t>
            </a:r>
          </a:p>
        </p:txBody>
      </p:sp>
      <p:sp>
        <p:nvSpPr>
          <p:cNvPr id="14" name="Text Placeholder 13">
            <a:extLst>
              <a:ext uri="{FF2B5EF4-FFF2-40B4-BE49-F238E27FC236}">
                <a16:creationId xmlns:a16="http://schemas.microsoft.com/office/drawing/2014/main" id="{31E5CF53-63D7-4669-9D16-A458F26B401A}"/>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p>
        </p:txBody>
      </p:sp>
      <p:pic>
        <p:nvPicPr>
          <p:cNvPr id="5" name="Picture 4">
            <a:extLst>
              <a:ext uri="{FF2B5EF4-FFF2-40B4-BE49-F238E27FC236}">
                <a16:creationId xmlns:a16="http://schemas.microsoft.com/office/drawing/2014/main" id="{82EA67F5-B125-4983-8D03-06B39917AA6E}"/>
              </a:ext>
            </a:extLst>
          </p:cNvPr>
          <p:cNvPicPr>
            <a:picLocks noChangeAspect="1"/>
          </p:cNvPicPr>
          <p:nvPr/>
        </p:nvPicPr>
        <p:blipFill>
          <a:blip r:embed="rId3"/>
          <a:stretch>
            <a:fillRect/>
          </a:stretch>
        </p:blipFill>
        <p:spPr>
          <a:xfrm>
            <a:off x="1734714" y="872494"/>
            <a:ext cx="6936044" cy="4695752"/>
          </a:xfrm>
          <a:prstGeom prst="rect">
            <a:avLst/>
          </a:prstGeom>
        </p:spPr>
      </p:pic>
    </p:spTree>
    <p:extLst>
      <p:ext uri="{BB962C8B-B14F-4D97-AF65-F5344CB8AC3E}">
        <p14:creationId xmlns:p14="http://schemas.microsoft.com/office/powerpoint/2010/main" val="172328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D9D28C-966E-4AB8-95CA-B9ADCA26ED7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42FB19F0-0A62-4F1F-B511-3D0A49CF530E}"/>
              </a:ext>
            </a:extLst>
          </p:cNvPr>
          <p:cNvSpPr>
            <a:spLocks noGrp="1"/>
          </p:cNvSpPr>
          <p:nvPr>
            <p:ph type="body" sz="quarter" idx="10"/>
          </p:nvPr>
        </p:nvSpPr>
        <p:spPr/>
        <p:txBody>
          <a:bodyPr/>
          <a:lstStyle/>
          <a:p>
            <a:r>
              <a:rPr lang="en-US" dirty="0" err="1"/>
              <a:t>ECpE</a:t>
            </a:r>
            <a:r>
              <a:rPr lang="en-US" dirty="0"/>
              <a:t> Department</a:t>
            </a:r>
          </a:p>
          <a:p>
            <a:endParaRPr lang="en-US" dirty="0"/>
          </a:p>
        </p:txBody>
      </p:sp>
      <p:cxnSp>
        <p:nvCxnSpPr>
          <p:cNvPr id="14" name="Google Shape;413;p32">
            <a:extLst>
              <a:ext uri="{FF2B5EF4-FFF2-40B4-BE49-F238E27FC236}">
                <a16:creationId xmlns:a16="http://schemas.microsoft.com/office/drawing/2014/main" id="{A1D11E92-7C82-428E-BBF0-F411214A5E07}"/>
              </a:ext>
            </a:extLst>
          </p:cNvPr>
          <p:cNvCxnSpPr/>
          <p:nvPr/>
        </p:nvCxnSpPr>
        <p:spPr>
          <a:xfrm>
            <a:off x="2412206" y="2464008"/>
            <a:ext cx="1385888" cy="0"/>
          </a:xfrm>
          <a:prstGeom prst="straightConnector1">
            <a:avLst/>
          </a:prstGeom>
          <a:noFill/>
          <a:ln w="9525" cap="flat" cmpd="sng">
            <a:solidFill>
              <a:schemeClr val="dk1"/>
            </a:solidFill>
            <a:prstDash val="solid"/>
            <a:miter lim="800000"/>
            <a:headEnd type="none" w="sm" len="sm"/>
            <a:tailEnd type="none" w="sm" len="sm"/>
          </a:ln>
        </p:spPr>
      </p:cxnSp>
      <p:cxnSp>
        <p:nvCxnSpPr>
          <p:cNvPr id="15" name="Google Shape;414;p32">
            <a:extLst>
              <a:ext uri="{FF2B5EF4-FFF2-40B4-BE49-F238E27FC236}">
                <a16:creationId xmlns:a16="http://schemas.microsoft.com/office/drawing/2014/main" id="{6A00E56A-729A-4115-B623-03D09266DDEA}"/>
              </a:ext>
            </a:extLst>
          </p:cNvPr>
          <p:cNvCxnSpPr/>
          <p:nvPr/>
        </p:nvCxnSpPr>
        <p:spPr>
          <a:xfrm>
            <a:off x="5313823" y="2464008"/>
            <a:ext cx="1385888" cy="0"/>
          </a:xfrm>
          <a:prstGeom prst="straightConnector1">
            <a:avLst/>
          </a:prstGeom>
          <a:noFill/>
          <a:ln w="9525" cap="flat" cmpd="sng">
            <a:solidFill>
              <a:schemeClr val="dk1"/>
            </a:solidFill>
            <a:prstDash val="solid"/>
            <a:miter lim="800000"/>
            <a:headEnd type="none" w="sm" len="sm"/>
            <a:tailEnd type="none" w="sm" len="sm"/>
          </a:ln>
        </p:spPr>
      </p:cxnSp>
      <p:sp>
        <p:nvSpPr>
          <p:cNvPr id="16" name="Google Shape;415;p32">
            <a:extLst>
              <a:ext uri="{FF2B5EF4-FFF2-40B4-BE49-F238E27FC236}">
                <a16:creationId xmlns:a16="http://schemas.microsoft.com/office/drawing/2014/main" id="{6E8FAA09-DB4B-4078-9152-0E50E994C6B7}"/>
              </a:ext>
            </a:extLst>
          </p:cNvPr>
          <p:cNvSpPr txBox="1"/>
          <p:nvPr/>
        </p:nvSpPr>
        <p:spPr>
          <a:xfrm>
            <a:off x="3740910" y="2168808"/>
            <a:ext cx="1701257" cy="577081"/>
          </a:xfrm>
          <a:prstGeom prst="rect">
            <a:avLst/>
          </a:prstGeom>
          <a:noFill/>
          <a:ln>
            <a:noFill/>
          </a:ln>
        </p:spPr>
        <p:txBody>
          <a:bodyPr spcFirstLastPara="1" wrap="square" lIns="68569" tIns="34275" rIns="68569" bIns="34275" anchor="t" anchorCtr="0">
            <a:noAutofit/>
          </a:bodyPr>
          <a:lstStyle/>
          <a:p>
            <a:pPr algn="ctr"/>
            <a:r>
              <a:rPr lang="en-US" sz="3300" dirty="0">
                <a:solidFill>
                  <a:srgbClr val="C00000"/>
                </a:solidFill>
                <a:latin typeface="Times" panose="02020603050405020304" pitchFamily="18" charset="0"/>
                <a:ea typeface="Arial"/>
                <a:cs typeface="Times" panose="02020603050405020304" pitchFamily="18" charset="0"/>
                <a:sym typeface="Arial"/>
              </a:rPr>
              <a:t>Q&amp;A</a:t>
            </a:r>
            <a:endParaRPr sz="3300" dirty="0">
              <a:solidFill>
                <a:srgbClr val="C00000"/>
              </a:solidFill>
              <a:latin typeface="Times" panose="02020603050405020304" pitchFamily="18" charset="0"/>
              <a:ea typeface="Arial"/>
              <a:cs typeface="Times" panose="02020603050405020304" pitchFamily="18" charset="0"/>
              <a:sym typeface="Arial"/>
            </a:endParaRPr>
          </a:p>
        </p:txBody>
      </p:sp>
      <p:sp>
        <p:nvSpPr>
          <p:cNvPr id="21" name="Google Shape;416;p32">
            <a:extLst>
              <a:ext uri="{FF2B5EF4-FFF2-40B4-BE49-F238E27FC236}">
                <a16:creationId xmlns:a16="http://schemas.microsoft.com/office/drawing/2014/main" id="{84EEC405-CE4B-4790-BCAC-FA1F5B7B0F5E}"/>
              </a:ext>
            </a:extLst>
          </p:cNvPr>
          <p:cNvSpPr txBox="1"/>
          <p:nvPr/>
        </p:nvSpPr>
        <p:spPr>
          <a:xfrm>
            <a:off x="1081575" y="3633262"/>
            <a:ext cx="7019925" cy="761747"/>
          </a:xfrm>
          <a:prstGeom prst="rect">
            <a:avLst/>
          </a:prstGeom>
          <a:noFill/>
          <a:ln>
            <a:noFill/>
          </a:ln>
        </p:spPr>
        <p:txBody>
          <a:bodyPr spcFirstLastPara="1" wrap="square" lIns="68569" tIns="34275" rIns="68569" bIns="34275" anchor="t" anchorCtr="0">
            <a:noAutofit/>
          </a:bodyPr>
          <a:lstStyle/>
          <a:p>
            <a:pPr algn="ctr"/>
            <a:r>
              <a:rPr lang="en-US" sz="4500" dirty="0">
                <a:solidFill>
                  <a:srgbClr val="C00000"/>
                </a:solidFill>
                <a:latin typeface="Times" panose="02020603050405020304" pitchFamily="18" charset="0"/>
                <a:ea typeface="Arial"/>
                <a:cs typeface="Times" panose="02020603050405020304" pitchFamily="18" charset="0"/>
                <a:sym typeface="Arial"/>
              </a:rPr>
              <a:t>THANKS</a:t>
            </a:r>
            <a:endParaRPr sz="4500" dirty="0">
              <a:solidFill>
                <a:srgbClr val="C00000"/>
              </a:solidFill>
              <a:latin typeface="Times" panose="02020603050405020304" pitchFamily="18" charset="0"/>
              <a:ea typeface="Arial"/>
              <a:cs typeface="Times" panose="02020603050405020304" pitchFamily="18" charset="0"/>
              <a:sym typeface="Arial"/>
            </a:endParaRPr>
          </a:p>
        </p:txBody>
      </p:sp>
    </p:spTree>
    <p:extLst>
      <p:ext uri="{BB962C8B-B14F-4D97-AF65-F5344CB8AC3E}">
        <p14:creationId xmlns:p14="http://schemas.microsoft.com/office/powerpoint/2010/main" val="85801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1542360" y="2860508"/>
            <a:ext cx="5943600" cy="800100"/>
          </a:xfrm>
        </p:spPr>
        <p:txBody>
          <a:bodyPr>
            <a:normAutofit/>
          </a:bodyPr>
          <a:lstStyle/>
          <a:p>
            <a:pPr algn="ctr"/>
            <a:r>
              <a:rPr lang="en-US" b="1"/>
              <a:t>Synchronous </a:t>
            </a:r>
            <a:r>
              <a:rPr lang="en-US" b="1" dirty="0"/>
              <a:t>Generator</a:t>
            </a:r>
          </a:p>
        </p:txBody>
      </p:sp>
      <p:sp>
        <p:nvSpPr>
          <p:cNvPr id="2" name="Rectangle 1">
            <a:extLst>
              <a:ext uri="{FF2B5EF4-FFF2-40B4-BE49-F238E27FC236}">
                <a16:creationId xmlns:a16="http://schemas.microsoft.com/office/drawing/2014/main" id="{C73BA72E-DE16-0C4F-8DCC-DE6EDF1D9290}"/>
              </a:ext>
            </a:extLst>
          </p:cNvPr>
          <p:cNvSpPr/>
          <p:nvPr/>
        </p:nvSpPr>
        <p:spPr>
          <a:xfrm>
            <a:off x="1885950" y="4114801"/>
            <a:ext cx="5372100" cy="923330"/>
          </a:xfrm>
          <a:prstGeom prst="rect">
            <a:avLst/>
          </a:prstGeom>
        </p:spPr>
        <p:txBody>
          <a:bodyPr wrap="square">
            <a:spAutoFit/>
          </a:bodyPr>
          <a:lstStyle/>
          <a:p>
            <a:pPr algn="ctr"/>
            <a:r>
              <a:rPr lang="en-US" sz="1350" dirty="0"/>
              <a:t>Dr. Zhaoyu Wang (</a:t>
            </a:r>
            <a:r>
              <a:rPr lang="en-US" sz="1350" dirty="0">
                <a:hlinkClick r:id="rId2"/>
              </a:rPr>
              <a:t>wzy@iastate.edu</a:t>
            </a:r>
            <a:r>
              <a:rPr lang="en-US" sz="1350" dirty="0"/>
              <a:t>)</a:t>
            </a:r>
          </a:p>
          <a:p>
            <a:pPr algn="ctr"/>
            <a:r>
              <a:rPr lang="en-US" sz="1350" dirty="0"/>
              <a:t>Dr. Salish Maharjan (salish@iastate.edu)</a:t>
            </a:r>
          </a:p>
          <a:p>
            <a:pPr algn="ctr"/>
            <a:r>
              <a:rPr lang="en-US" sz="1350" dirty="0"/>
              <a:t>Department of Electrical and Computer Engineering</a:t>
            </a:r>
          </a:p>
          <a:p>
            <a:pPr algn="ctr"/>
            <a:r>
              <a:rPr lang="en-US" sz="1350" dirty="0"/>
              <a:t>Iowa State University</a:t>
            </a:r>
          </a:p>
        </p:txBody>
      </p:sp>
    </p:spTree>
    <p:extLst>
      <p:ext uri="{BB962C8B-B14F-4D97-AF65-F5344CB8AC3E}">
        <p14:creationId xmlns:p14="http://schemas.microsoft.com/office/powerpoint/2010/main" val="180166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3D2-B1EB-4EAC-A434-7594499671C7}"/>
              </a:ext>
            </a:extLst>
          </p:cNvPr>
          <p:cNvSpPr>
            <a:spLocks noGrp="1"/>
          </p:cNvSpPr>
          <p:nvPr>
            <p:ph type="title"/>
          </p:nvPr>
        </p:nvSpPr>
        <p:spPr>
          <a:xfrm>
            <a:off x="457200" y="0"/>
            <a:ext cx="7772400" cy="822325"/>
          </a:xfrm>
        </p:spPr>
        <p:txBody>
          <a:bodyPr/>
          <a:lstStyle/>
          <a:p>
            <a:r>
              <a:rPr lang="en-US" dirty="0"/>
              <a:t>Synchronous Generator</a:t>
            </a:r>
          </a:p>
        </p:txBody>
      </p:sp>
      <p:sp>
        <p:nvSpPr>
          <p:cNvPr id="4" name="Slide Number Placeholder 3">
            <a:extLst>
              <a:ext uri="{FF2B5EF4-FFF2-40B4-BE49-F238E27FC236}">
                <a16:creationId xmlns:a16="http://schemas.microsoft.com/office/drawing/2014/main" id="{C850D1DF-BD8C-4C74-9BAB-4D31C0E6F36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E76D06CC-37C0-45E5-A95B-B0F114DAC3F8}"/>
              </a:ext>
            </a:extLst>
          </p:cNvPr>
          <p:cNvSpPr>
            <a:spLocks noGrp="1"/>
          </p:cNvSpPr>
          <p:nvPr>
            <p:ph type="body" sz="quarter" idx="10"/>
          </p:nvPr>
        </p:nvSpPr>
        <p:spPr/>
        <p:txBody>
          <a:bodyPr/>
          <a:lstStyle/>
          <a:p>
            <a:r>
              <a:rPr lang="en-US" dirty="0" err="1"/>
              <a:t>ECpE</a:t>
            </a:r>
            <a:r>
              <a:rPr lang="en-US" dirty="0"/>
              <a:t> Department</a:t>
            </a:r>
          </a:p>
        </p:txBody>
      </p:sp>
      <p:sp>
        <p:nvSpPr>
          <p:cNvPr id="6" name="Content Placeholder 5">
            <a:extLst>
              <a:ext uri="{FF2B5EF4-FFF2-40B4-BE49-F238E27FC236}">
                <a16:creationId xmlns:a16="http://schemas.microsoft.com/office/drawing/2014/main" id="{97728100-471B-4EDE-9ED3-8F77EEA57B46}"/>
              </a:ext>
            </a:extLst>
          </p:cNvPr>
          <p:cNvSpPr>
            <a:spLocks noGrp="1"/>
          </p:cNvSpPr>
          <p:nvPr>
            <p:ph idx="1"/>
          </p:nvPr>
        </p:nvSpPr>
        <p:spPr>
          <a:xfrm>
            <a:off x="224589" y="777875"/>
            <a:ext cx="8750969" cy="4937125"/>
          </a:xfrm>
        </p:spPr>
        <p:txBody>
          <a:bodyPr/>
          <a:lstStyle/>
          <a:p>
            <a:r>
              <a:rPr lang="en-US" dirty="0"/>
              <a:t>Synchronous generators convert the mechanical power of the turbine into electrical power</a:t>
            </a:r>
          </a:p>
          <a:p>
            <a:r>
              <a:rPr lang="en-US" dirty="0"/>
              <a:t>The source mechanical power could be a diesel engine, steam turbine, hydro turbines, etc.</a:t>
            </a:r>
          </a:p>
          <a:p>
            <a:r>
              <a:rPr lang="en-US" dirty="0"/>
              <a:t>Widely used in large scale power production in the range of several Mega Watts to Giga Watts.</a:t>
            </a:r>
          </a:p>
          <a:p>
            <a:endParaRPr lang="en-US" dirty="0"/>
          </a:p>
        </p:txBody>
      </p:sp>
      <p:pic>
        <p:nvPicPr>
          <p:cNvPr id="7" name="Picture 6">
            <a:extLst>
              <a:ext uri="{FF2B5EF4-FFF2-40B4-BE49-F238E27FC236}">
                <a16:creationId xmlns:a16="http://schemas.microsoft.com/office/drawing/2014/main" id="{5CAB02FE-7309-47AF-9C22-D80528DF1786}"/>
              </a:ext>
            </a:extLst>
          </p:cNvPr>
          <p:cNvPicPr>
            <a:picLocks noChangeAspect="1"/>
          </p:cNvPicPr>
          <p:nvPr/>
        </p:nvPicPr>
        <p:blipFill>
          <a:blip r:embed="rId2"/>
          <a:stretch>
            <a:fillRect/>
          </a:stretch>
        </p:blipFill>
        <p:spPr>
          <a:xfrm>
            <a:off x="348855" y="3534788"/>
            <a:ext cx="4586939" cy="1899006"/>
          </a:xfrm>
          <a:prstGeom prst="rect">
            <a:avLst/>
          </a:prstGeom>
        </p:spPr>
      </p:pic>
      <p:pic>
        <p:nvPicPr>
          <p:cNvPr id="9" name="Picture 8">
            <a:extLst>
              <a:ext uri="{FF2B5EF4-FFF2-40B4-BE49-F238E27FC236}">
                <a16:creationId xmlns:a16="http://schemas.microsoft.com/office/drawing/2014/main" id="{35515809-330B-42CF-B797-8186A2CA803E}"/>
              </a:ext>
            </a:extLst>
          </p:cNvPr>
          <p:cNvPicPr>
            <a:picLocks noChangeAspect="1"/>
          </p:cNvPicPr>
          <p:nvPr/>
        </p:nvPicPr>
        <p:blipFill>
          <a:blip r:embed="rId3"/>
          <a:stretch>
            <a:fillRect/>
          </a:stretch>
        </p:blipFill>
        <p:spPr>
          <a:xfrm>
            <a:off x="5060060" y="3555671"/>
            <a:ext cx="2712823" cy="1857240"/>
          </a:xfrm>
          <a:prstGeom prst="rect">
            <a:avLst/>
          </a:prstGeom>
        </p:spPr>
      </p:pic>
      <p:sp>
        <p:nvSpPr>
          <p:cNvPr id="12" name="TextBox 11">
            <a:extLst>
              <a:ext uri="{FF2B5EF4-FFF2-40B4-BE49-F238E27FC236}">
                <a16:creationId xmlns:a16="http://schemas.microsoft.com/office/drawing/2014/main" id="{E1AFB66A-E4D7-432E-82E1-EE66B22E3FDE}"/>
              </a:ext>
            </a:extLst>
          </p:cNvPr>
          <p:cNvSpPr txBox="1"/>
          <p:nvPr/>
        </p:nvSpPr>
        <p:spPr>
          <a:xfrm>
            <a:off x="224589" y="5433794"/>
            <a:ext cx="9096392" cy="646331"/>
          </a:xfrm>
          <a:prstGeom prst="rect">
            <a:avLst/>
          </a:prstGeom>
          <a:noFill/>
        </p:spPr>
        <p:txBody>
          <a:bodyPr wrap="square" rtlCol="0">
            <a:spAutoFit/>
          </a:bodyPr>
          <a:lstStyle/>
          <a:p>
            <a:r>
              <a:rPr lang="en-US" dirty="0"/>
              <a:t>Stator and Rotor of Synchronous generator of Grand Coulee hydroelectric power plant on the Columbia River in Washington State.</a:t>
            </a:r>
          </a:p>
        </p:txBody>
      </p:sp>
    </p:spTree>
    <p:extLst>
      <p:ext uri="{BB962C8B-B14F-4D97-AF65-F5344CB8AC3E}">
        <p14:creationId xmlns:p14="http://schemas.microsoft.com/office/powerpoint/2010/main" val="315839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3D2-B1EB-4EAC-A434-7594499671C7}"/>
              </a:ext>
            </a:extLst>
          </p:cNvPr>
          <p:cNvSpPr>
            <a:spLocks noGrp="1"/>
          </p:cNvSpPr>
          <p:nvPr>
            <p:ph type="title"/>
          </p:nvPr>
        </p:nvSpPr>
        <p:spPr>
          <a:xfrm>
            <a:off x="457200" y="0"/>
            <a:ext cx="7772400" cy="822325"/>
          </a:xfrm>
        </p:spPr>
        <p:txBody>
          <a:bodyPr/>
          <a:lstStyle/>
          <a:p>
            <a:r>
              <a:rPr lang="en-US" dirty="0"/>
              <a:t>Basic Topology</a:t>
            </a:r>
          </a:p>
        </p:txBody>
      </p:sp>
      <p:sp>
        <p:nvSpPr>
          <p:cNvPr id="4" name="Slide Number Placeholder 3">
            <a:extLst>
              <a:ext uri="{FF2B5EF4-FFF2-40B4-BE49-F238E27FC236}">
                <a16:creationId xmlns:a16="http://schemas.microsoft.com/office/drawing/2014/main" id="{C850D1DF-BD8C-4C74-9BAB-4D31C0E6F36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E76D06CC-37C0-45E5-A95B-B0F114DAC3F8}"/>
              </a:ext>
            </a:extLst>
          </p:cNvPr>
          <p:cNvSpPr>
            <a:spLocks noGrp="1"/>
          </p:cNvSpPr>
          <p:nvPr>
            <p:ph type="body" sz="quarter" idx="10"/>
          </p:nvPr>
        </p:nvSpPr>
        <p:spPr/>
        <p:txBody>
          <a:bodyPr/>
          <a:lstStyle/>
          <a:p>
            <a:r>
              <a:rPr lang="en-US" dirty="0" err="1"/>
              <a:t>ECpE</a:t>
            </a:r>
            <a:r>
              <a:rPr lang="en-US" dirty="0"/>
              <a:t> Department</a:t>
            </a:r>
          </a:p>
        </p:txBody>
      </p:sp>
      <p:sp>
        <p:nvSpPr>
          <p:cNvPr id="6" name="Content Placeholder 5">
            <a:extLst>
              <a:ext uri="{FF2B5EF4-FFF2-40B4-BE49-F238E27FC236}">
                <a16:creationId xmlns:a16="http://schemas.microsoft.com/office/drawing/2014/main" id="{97728100-471B-4EDE-9ED3-8F77EEA57B46}"/>
              </a:ext>
            </a:extLst>
          </p:cNvPr>
          <p:cNvSpPr>
            <a:spLocks noGrp="1"/>
          </p:cNvSpPr>
          <p:nvPr>
            <p:ph idx="1"/>
          </p:nvPr>
        </p:nvSpPr>
        <p:spPr>
          <a:xfrm>
            <a:off x="171940" y="777875"/>
            <a:ext cx="5027352" cy="2651126"/>
          </a:xfrm>
        </p:spPr>
        <p:txBody>
          <a:bodyPr/>
          <a:lstStyle/>
          <a:p>
            <a:r>
              <a:rPr lang="en-US" b="1" dirty="0"/>
              <a:t>Stator</a:t>
            </a:r>
            <a:r>
              <a:rPr lang="en-US" dirty="0"/>
              <a:t>: support the placement of three phase winding as in Induction motor. </a:t>
            </a:r>
          </a:p>
          <a:p>
            <a:r>
              <a:rPr lang="en-US" dirty="0"/>
              <a:t>Stator winding are also referred to as armature winding.</a:t>
            </a:r>
          </a:p>
          <a:p>
            <a:endParaRPr lang="en-US" dirty="0"/>
          </a:p>
        </p:txBody>
      </p:sp>
      <p:sp>
        <p:nvSpPr>
          <p:cNvPr id="11" name="Content Placeholder 5">
            <a:extLst>
              <a:ext uri="{FF2B5EF4-FFF2-40B4-BE49-F238E27FC236}">
                <a16:creationId xmlns:a16="http://schemas.microsoft.com/office/drawing/2014/main" id="{973ADDD7-65BF-4D61-91DD-800BCDF59915}"/>
              </a:ext>
            </a:extLst>
          </p:cNvPr>
          <p:cNvSpPr txBox="1">
            <a:spLocks/>
          </p:cNvSpPr>
          <p:nvPr/>
        </p:nvSpPr>
        <p:spPr bwMode="auto">
          <a:xfrm>
            <a:off x="54077" y="3192770"/>
            <a:ext cx="5027352" cy="3086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defTabSz="914400"/>
            <a:r>
              <a:rPr lang="en-US" b="1" kern="0" dirty="0"/>
              <a:t>Rotor</a:t>
            </a:r>
            <a:r>
              <a:rPr lang="en-US" kern="0" dirty="0"/>
              <a:t>: Unlike induction generator, the magnetic field is generated either by a permanent magnet or by applying dc current to rotor windings. </a:t>
            </a:r>
          </a:p>
          <a:p>
            <a:pPr defTabSz="914400"/>
            <a:r>
              <a:rPr lang="en-US" kern="0" dirty="0"/>
              <a:t>Rotor winding are referred to as field windings.</a:t>
            </a:r>
          </a:p>
          <a:p>
            <a:pPr defTabSz="914400"/>
            <a:endParaRPr lang="en-US" kern="0" dirty="0"/>
          </a:p>
        </p:txBody>
      </p:sp>
      <p:pic>
        <p:nvPicPr>
          <p:cNvPr id="1026" name="Picture 2" descr="Lecture 6: Synchronous machines">
            <a:extLst>
              <a:ext uri="{FF2B5EF4-FFF2-40B4-BE49-F238E27FC236}">
                <a16:creationId xmlns:a16="http://schemas.microsoft.com/office/drawing/2014/main" id="{EE6A12C4-FC7B-48B0-9D28-84454C3FF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872" y="2103438"/>
            <a:ext cx="4007405" cy="318048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B4A9C92D-DF1A-4D51-999E-258E867EF5B6}"/>
              </a:ext>
            </a:extLst>
          </p:cNvPr>
          <p:cNvCxnSpPr>
            <a:cxnSpLocks/>
          </p:cNvCxnSpPr>
          <p:nvPr/>
        </p:nvCxnSpPr>
        <p:spPr bwMode="auto">
          <a:xfrm flipH="1">
            <a:off x="7443019" y="1782763"/>
            <a:ext cx="530942" cy="880986"/>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EC5B5455-BFEC-46FB-B48D-4C2BAB0AF05C}"/>
              </a:ext>
            </a:extLst>
          </p:cNvPr>
          <p:cNvCxnSpPr>
            <a:cxnSpLocks/>
          </p:cNvCxnSpPr>
          <p:nvPr/>
        </p:nvCxnSpPr>
        <p:spPr bwMode="auto">
          <a:xfrm flipH="1">
            <a:off x="6624989" y="1858963"/>
            <a:ext cx="150791" cy="1073881"/>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sp>
        <p:nvSpPr>
          <p:cNvPr id="21" name="TextBox 20">
            <a:extLst>
              <a:ext uri="{FF2B5EF4-FFF2-40B4-BE49-F238E27FC236}">
                <a16:creationId xmlns:a16="http://schemas.microsoft.com/office/drawing/2014/main" id="{BD3829EE-34F2-4E5C-8611-204E49B5D31A}"/>
              </a:ext>
            </a:extLst>
          </p:cNvPr>
          <p:cNvSpPr txBox="1"/>
          <p:nvPr/>
        </p:nvSpPr>
        <p:spPr>
          <a:xfrm>
            <a:off x="7607710" y="1475860"/>
            <a:ext cx="789038" cy="369332"/>
          </a:xfrm>
          <a:prstGeom prst="rect">
            <a:avLst/>
          </a:prstGeom>
          <a:noFill/>
        </p:spPr>
        <p:txBody>
          <a:bodyPr wrap="square">
            <a:spAutoFit/>
          </a:bodyPr>
          <a:lstStyle/>
          <a:p>
            <a:r>
              <a:rPr lang="en-US" b="1" dirty="0"/>
              <a:t>Stator</a:t>
            </a:r>
            <a:endParaRPr lang="en-US" dirty="0"/>
          </a:p>
        </p:txBody>
      </p:sp>
      <p:sp>
        <p:nvSpPr>
          <p:cNvPr id="23" name="TextBox 22">
            <a:extLst>
              <a:ext uri="{FF2B5EF4-FFF2-40B4-BE49-F238E27FC236}">
                <a16:creationId xmlns:a16="http://schemas.microsoft.com/office/drawing/2014/main" id="{9323C827-6361-47FA-88B6-C66B7ED93862}"/>
              </a:ext>
            </a:extLst>
          </p:cNvPr>
          <p:cNvSpPr txBox="1"/>
          <p:nvPr/>
        </p:nvSpPr>
        <p:spPr>
          <a:xfrm>
            <a:off x="6431525" y="1532792"/>
            <a:ext cx="808703" cy="369332"/>
          </a:xfrm>
          <a:prstGeom prst="rect">
            <a:avLst/>
          </a:prstGeom>
          <a:noFill/>
        </p:spPr>
        <p:txBody>
          <a:bodyPr wrap="square">
            <a:spAutoFit/>
          </a:bodyPr>
          <a:lstStyle/>
          <a:p>
            <a:r>
              <a:rPr lang="en-US" b="1" kern="0" dirty="0"/>
              <a:t>Rotor</a:t>
            </a:r>
            <a:endParaRPr lang="en-US" dirty="0"/>
          </a:p>
        </p:txBody>
      </p:sp>
    </p:spTree>
    <p:extLst>
      <p:ext uri="{BB962C8B-B14F-4D97-AF65-F5344CB8AC3E}">
        <p14:creationId xmlns:p14="http://schemas.microsoft.com/office/powerpoint/2010/main" val="319504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3D2-B1EB-4EAC-A434-7594499671C7}"/>
              </a:ext>
            </a:extLst>
          </p:cNvPr>
          <p:cNvSpPr>
            <a:spLocks noGrp="1"/>
          </p:cNvSpPr>
          <p:nvPr>
            <p:ph type="title"/>
          </p:nvPr>
        </p:nvSpPr>
        <p:spPr>
          <a:xfrm>
            <a:off x="457200" y="0"/>
            <a:ext cx="7772400" cy="822325"/>
          </a:xfrm>
        </p:spPr>
        <p:txBody>
          <a:bodyPr/>
          <a:lstStyle/>
          <a:p>
            <a:r>
              <a:rPr lang="en-US" dirty="0"/>
              <a:t>Contents</a:t>
            </a:r>
          </a:p>
        </p:txBody>
      </p:sp>
      <p:sp>
        <p:nvSpPr>
          <p:cNvPr id="3" name="Content Placeholder 2">
            <a:extLst>
              <a:ext uri="{FF2B5EF4-FFF2-40B4-BE49-F238E27FC236}">
                <a16:creationId xmlns:a16="http://schemas.microsoft.com/office/drawing/2014/main" id="{4956C314-5D1C-47AB-BD24-E93EF5CCCD27}"/>
              </a:ext>
            </a:extLst>
          </p:cNvPr>
          <p:cNvSpPr>
            <a:spLocks noGrp="1"/>
          </p:cNvSpPr>
          <p:nvPr>
            <p:ph idx="1"/>
          </p:nvPr>
        </p:nvSpPr>
        <p:spPr>
          <a:xfrm>
            <a:off x="152400" y="822325"/>
            <a:ext cx="8610600" cy="4114800"/>
          </a:xfrm>
        </p:spPr>
        <p:txBody>
          <a:bodyPr/>
          <a:lstStyle/>
          <a:p>
            <a:pPr marR="8480" algn="l"/>
            <a:r>
              <a:rPr lang="en-US" dirty="0"/>
              <a:t>Three phase induction motor types</a:t>
            </a:r>
          </a:p>
          <a:p>
            <a:pPr marR="8480" algn="l"/>
            <a:r>
              <a:rPr lang="en-US" dirty="0"/>
              <a:t>Construction and principle of operation</a:t>
            </a:r>
          </a:p>
          <a:p>
            <a:pPr marR="8480" algn="l"/>
            <a:r>
              <a:rPr lang="en-US" dirty="0"/>
              <a:t>Rotating magnetic field</a:t>
            </a:r>
          </a:p>
          <a:p>
            <a:pPr marR="8480" algn="l"/>
            <a:r>
              <a:rPr lang="en-US" dirty="0"/>
              <a:t>Equivalent circuit of three phase induction motor</a:t>
            </a:r>
          </a:p>
          <a:p>
            <a:pPr marR="8480" algn="l"/>
            <a:r>
              <a:rPr lang="en-US" dirty="0"/>
              <a:t>Torque speed characteristics</a:t>
            </a:r>
          </a:p>
        </p:txBody>
      </p:sp>
      <p:sp>
        <p:nvSpPr>
          <p:cNvPr id="4" name="Slide Number Placeholder 3">
            <a:extLst>
              <a:ext uri="{FF2B5EF4-FFF2-40B4-BE49-F238E27FC236}">
                <a16:creationId xmlns:a16="http://schemas.microsoft.com/office/drawing/2014/main" id="{C850D1DF-BD8C-4C74-9BAB-4D31C0E6F36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E76D06CC-37C0-45E5-A95B-B0F114DAC3F8}"/>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3827627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3D2-B1EB-4EAC-A434-7594499671C7}"/>
              </a:ext>
            </a:extLst>
          </p:cNvPr>
          <p:cNvSpPr>
            <a:spLocks noGrp="1"/>
          </p:cNvSpPr>
          <p:nvPr>
            <p:ph type="title"/>
          </p:nvPr>
        </p:nvSpPr>
        <p:spPr>
          <a:xfrm>
            <a:off x="457200" y="0"/>
            <a:ext cx="7772400" cy="822325"/>
          </a:xfrm>
        </p:spPr>
        <p:txBody>
          <a:bodyPr/>
          <a:lstStyle/>
          <a:p>
            <a:r>
              <a:rPr lang="en-US" dirty="0"/>
              <a:t>Types</a:t>
            </a:r>
          </a:p>
        </p:txBody>
      </p:sp>
      <p:sp>
        <p:nvSpPr>
          <p:cNvPr id="4" name="Slide Number Placeholder 3">
            <a:extLst>
              <a:ext uri="{FF2B5EF4-FFF2-40B4-BE49-F238E27FC236}">
                <a16:creationId xmlns:a16="http://schemas.microsoft.com/office/drawing/2014/main" id="{C850D1DF-BD8C-4C74-9BAB-4D31C0E6F36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E76D06CC-37C0-45E5-A95B-B0F114DAC3F8}"/>
              </a:ext>
            </a:extLst>
          </p:cNvPr>
          <p:cNvSpPr>
            <a:spLocks noGrp="1"/>
          </p:cNvSpPr>
          <p:nvPr>
            <p:ph type="body" sz="quarter" idx="10"/>
          </p:nvPr>
        </p:nvSpPr>
        <p:spPr/>
        <p:txBody>
          <a:bodyPr/>
          <a:lstStyle/>
          <a:p>
            <a:r>
              <a:rPr lang="en-US" dirty="0" err="1"/>
              <a:t>ECpE</a:t>
            </a:r>
            <a:r>
              <a:rPr lang="en-US" dirty="0"/>
              <a:t> Department</a:t>
            </a:r>
          </a:p>
        </p:txBody>
      </p:sp>
      <p:sp>
        <p:nvSpPr>
          <p:cNvPr id="6" name="Content Placeholder 5">
            <a:extLst>
              <a:ext uri="{FF2B5EF4-FFF2-40B4-BE49-F238E27FC236}">
                <a16:creationId xmlns:a16="http://schemas.microsoft.com/office/drawing/2014/main" id="{97728100-471B-4EDE-9ED3-8F77EEA57B46}"/>
              </a:ext>
            </a:extLst>
          </p:cNvPr>
          <p:cNvSpPr>
            <a:spLocks noGrp="1"/>
          </p:cNvSpPr>
          <p:nvPr>
            <p:ph idx="1"/>
          </p:nvPr>
        </p:nvSpPr>
        <p:spPr>
          <a:xfrm>
            <a:off x="224589" y="777875"/>
            <a:ext cx="4347411" cy="4937125"/>
          </a:xfrm>
        </p:spPr>
        <p:txBody>
          <a:bodyPr/>
          <a:lstStyle/>
          <a:p>
            <a:r>
              <a:rPr lang="en-US" b="1" dirty="0"/>
              <a:t>Salient-pole rotor</a:t>
            </a:r>
          </a:p>
          <a:p>
            <a:pPr lvl="1">
              <a:buFont typeface="Wingdings" panose="05000000000000000000" pitchFamily="2" charset="2"/>
              <a:buChar char="Ø"/>
            </a:pPr>
            <a:r>
              <a:rPr lang="en-US" b="1" dirty="0"/>
              <a:t>Has protruding poles</a:t>
            </a:r>
          </a:p>
          <a:p>
            <a:pPr lvl="1">
              <a:buFont typeface="Wingdings" panose="05000000000000000000" pitchFamily="2" charset="2"/>
              <a:buChar char="Ø"/>
            </a:pPr>
            <a:r>
              <a:rPr lang="en-US" b="1" dirty="0"/>
              <a:t>Air gap between stator and rotor is not uniform</a:t>
            </a:r>
          </a:p>
          <a:p>
            <a:pPr lvl="1">
              <a:buFont typeface="Wingdings" panose="05000000000000000000" pitchFamily="2" charset="2"/>
              <a:buChar char="Ø"/>
            </a:pPr>
            <a:r>
              <a:rPr lang="en-US" b="1" dirty="0"/>
              <a:t>Designed for low-speed generator, e.g., Hydro</a:t>
            </a:r>
          </a:p>
          <a:p>
            <a:pPr lvl="1">
              <a:buFont typeface="Wingdings" panose="05000000000000000000" pitchFamily="2" charset="2"/>
              <a:buChar char="Ø"/>
            </a:pPr>
            <a:endParaRPr lang="en-US" b="1" dirty="0"/>
          </a:p>
        </p:txBody>
      </p:sp>
      <p:pic>
        <p:nvPicPr>
          <p:cNvPr id="7" name="Picture 6">
            <a:extLst>
              <a:ext uri="{FF2B5EF4-FFF2-40B4-BE49-F238E27FC236}">
                <a16:creationId xmlns:a16="http://schemas.microsoft.com/office/drawing/2014/main" id="{FA6EF9C9-2621-400F-9E94-4F12BC304927}"/>
              </a:ext>
            </a:extLst>
          </p:cNvPr>
          <p:cNvPicPr>
            <a:picLocks noChangeAspect="1"/>
          </p:cNvPicPr>
          <p:nvPr/>
        </p:nvPicPr>
        <p:blipFill rotWithShape="1">
          <a:blip r:embed="rId2"/>
          <a:srcRect t="4982" b="7094"/>
          <a:stretch/>
        </p:blipFill>
        <p:spPr>
          <a:xfrm>
            <a:off x="940210" y="4011560"/>
            <a:ext cx="2696497" cy="2003887"/>
          </a:xfrm>
          <a:prstGeom prst="rect">
            <a:avLst/>
          </a:prstGeom>
        </p:spPr>
      </p:pic>
      <p:sp>
        <p:nvSpPr>
          <p:cNvPr id="12" name="Content Placeholder 5">
            <a:extLst>
              <a:ext uri="{FF2B5EF4-FFF2-40B4-BE49-F238E27FC236}">
                <a16:creationId xmlns:a16="http://schemas.microsoft.com/office/drawing/2014/main" id="{FBD528D6-D24F-4D4A-8B6D-FFACC5BC36B3}"/>
              </a:ext>
            </a:extLst>
          </p:cNvPr>
          <p:cNvSpPr txBox="1">
            <a:spLocks/>
          </p:cNvSpPr>
          <p:nvPr/>
        </p:nvSpPr>
        <p:spPr bwMode="auto">
          <a:xfrm>
            <a:off x="4572000" y="769169"/>
            <a:ext cx="4347411" cy="4937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defTabSz="914400"/>
            <a:r>
              <a:rPr lang="en-US" b="1" kern="0" dirty="0"/>
              <a:t>Cylindrical rotor</a:t>
            </a:r>
          </a:p>
          <a:p>
            <a:pPr lvl="1" defTabSz="914400">
              <a:buFont typeface="Wingdings" panose="05000000000000000000" pitchFamily="2" charset="2"/>
              <a:buChar char="Ø"/>
            </a:pPr>
            <a:r>
              <a:rPr lang="en-US" b="1" kern="0" dirty="0"/>
              <a:t>Uniform airgap</a:t>
            </a:r>
          </a:p>
          <a:p>
            <a:pPr lvl="1" defTabSz="914400">
              <a:buFont typeface="Wingdings" panose="05000000000000000000" pitchFamily="2" charset="2"/>
              <a:buChar char="Ø"/>
            </a:pPr>
            <a:r>
              <a:rPr lang="en-US" b="1" kern="0" dirty="0"/>
              <a:t>Designed for high-speed generator, e.g., steam generators</a:t>
            </a:r>
          </a:p>
        </p:txBody>
      </p:sp>
      <p:pic>
        <p:nvPicPr>
          <p:cNvPr id="13" name="Picture 12">
            <a:extLst>
              <a:ext uri="{FF2B5EF4-FFF2-40B4-BE49-F238E27FC236}">
                <a16:creationId xmlns:a16="http://schemas.microsoft.com/office/drawing/2014/main" id="{5B1D0A45-D901-4C71-8AA2-011ECC97D85F}"/>
              </a:ext>
            </a:extLst>
          </p:cNvPr>
          <p:cNvPicPr>
            <a:picLocks noChangeAspect="1"/>
          </p:cNvPicPr>
          <p:nvPr/>
        </p:nvPicPr>
        <p:blipFill rotWithShape="1">
          <a:blip r:embed="rId3"/>
          <a:srcRect b="20193"/>
          <a:stretch/>
        </p:blipFill>
        <p:spPr>
          <a:xfrm>
            <a:off x="5033171" y="4078696"/>
            <a:ext cx="3425068" cy="1818866"/>
          </a:xfrm>
          <a:prstGeom prst="rect">
            <a:avLst/>
          </a:prstGeom>
        </p:spPr>
      </p:pic>
    </p:spTree>
    <p:extLst>
      <p:ext uri="{BB962C8B-B14F-4D97-AF65-F5344CB8AC3E}">
        <p14:creationId xmlns:p14="http://schemas.microsoft.com/office/powerpoint/2010/main" val="349760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b="1" dirty="0"/>
              <a:t>Exciter system</a:t>
            </a:r>
            <a:endParaRPr lang="en-US" dirty="0"/>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a:xfrm>
            <a:off x="6818671" y="560684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7">
            <a:extLst>
              <a:ext uri="{FF2B5EF4-FFF2-40B4-BE49-F238E27FC236}">
                <a16:creationId xmlns:a16="http://schemas.microsoft.com/office/drawing/2014/main" id="{EA7AC015-C530-44F2-A031-F3CD95CBDFD7}"/>
              </a:ext>
            </a:extLst>
          </p:cNvPr>
          <p:cNvSpPr>
            <a:spLocks noGrp="1"/>
          </p:cNvSpPr>
          <p:nvPr>
            <p:ph idx="1"/>
          </p:nvPr>
        </p:nvSpPr>
        <p:spPr>
          <a:xfrm>
            <a:off x="408709" y="723900"/>
            <a:ext cx="5915891" cy="4991100"/>
          </a:xfrm>
        </p:spPr>
        <p:txBody>
          <a:bodyPr/>
          <a:lstStyle/>
          <a:p>
            <a:pPr marL="514350" indent="-514350">
              <a:buAutoNum type="arabicPeriod"/>
            </a:pPr>
            <a:r>
              <a:rPr lang="en-US" dirty="0"/>
              <a:t>DC generator-based excitation system</a:t>
            </a:r>
          </a:p>
          <a:p>
            <a:pPr marL="514350" indent="-514350">
              <a:buAutoNum type="arabicPeriod"/>
            </a:pPr>
            <a:r>
              <a:rPr lang="en-US" dirty="0"/>
              <a:t>Brushless excitation system/AC generator-based excitation system</a:t>
            </a:r>
          </a:p>
          <a:p>
            <a:pPr marL="914400" lvl="1" indent="-514350"/>
            <a:endParaRPr lang="en-US" dirty="0"/>
          </a:p>
        </p:txBody>
      </p:sp>
      <p:pic>
        <p:nvPicPr>
          <p:cNvPr id="14" name="Picture 2" descr="Lecture 6: Synchronous machines">
            <a:extLst>
              <a:ext uri="{FF2B5EF4-FFF2-40B4-BE49-F238E27FC236}">
                <a16:creationId xmlns:a16="http://schemas.microsoft.com/office/drawing/2014/main" id="{1A1A96B4-5F5F-4825-B334-A96A76346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066" y="2791490"/>
            <a:ext cx="4007405" cy="318048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771AAD08-70DE-443C-817E-1676944CA2BF}"/>
              </a:ext>
            </a:extLst>
          </p:cNvPr>
          <p:cNvCxnSpPr>
            <a:cxnSpLocks/>
          </p:cNvCxnSpPr>
          <p:nvPr/>
        </p:nvCxnSpPr>
        <p:spPr bwMode="auto">
          <a:xfrm flipH="1">
            <a:off x="7197213" y="2470815"/>
            <a:ext cx="530942" cy="880986"/>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713E0BB-BBC5-4613-BB22-8CC9910EDC83}"/>
              </a:ext>
            </a:extLst>
          </p:cNvPr>
          <p:cNvCxnSpPr>
            <a:cxnSpLocks/>
          </p:cNvCxnSpPr>
          <p:nvPr/>
        </p:nvCxnSpPr>
        <p:spPr bwMode="auto">
          <a:xfrm flipH="1">
            <a:off x="6379183" y="2547015"/>
            <a:ext cx="150791" cy="1073881"/>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sp>
        <p:nvSpPr>
          <p:cNvPr id="17" name="TextBox 16">
            <a:extLst>
              <a:ext uri="{FF2B5EF4-FFF2-40B4-BE49-F238E27FC236}">
                <a16:creationId xmlns:a16="http://schemas.microsoft.com/office/drawing/2014/main" id="{6D9B4BDB-B3F4-40CC-897C-CDA006943840}"/>
              </a:ext>
            </a:extLst>
          </p:cNvPr>
          <p:cNvSpPr txBox="1"/>
          <p:nvPr/>
        </p:nvSpPr>
        <p:spPr>
          <a:xfrm>
            <a:off x="7361904" y="2163912"/>
            <a:ext cx="789038" cy="369332"/>
          </a:xfrm>
          <a:prstGeom prst="rect">
            <a:avLst/>
          </a:prstGeom>
          <a:noFill/>
        </p:spPr>
        <p:txBody>
          <a:bodyPr wrap="square">
            <a:spAutoFit/>
          </a:bodyPr>
          <a:lstStyle/>
          <a:p>
            <a:r>
              <a:rPr lang="en-US" b="1" dirty="0"/>
              <a:t>Stator</a:t>
            </a:r>
            <a:endParaRPr lang="en-US" dirty="0"/>
          </a:p>
        </p:txBody>
      </p:sp>
      <p:sp>
        <p:nvSpPr>
          <p:cNvPr id="19" name="TextBox 18">
            <a:extLst>
              <a:ext uri="{FF2B5EF4-FFF2-40B4-BE49-F238E27FC236}">
                <a16:creationId xmlns:a16="http://schemas.microsoft.com/office/drawing/2014/main" id="{2DE0C42D-1FD5-4D60-AE74-D124DDE86D7D}"/>
              </a:ext>
            </a:extLst>
          </p:cNvPr>
          <p:cNvSpPr txBox="1"/>
          <p:nvPr/>
        </p:nvSpPr>
        <p:spPr>
          <a:xfrm>
            <a:off x="6185719" y="2220844"/>
            <a:ext cx="808703" cy="369332"/>
          </a:xfrm>
          <a:prstGeom prst="rect">
            <a:avLst/>
          </a:prstGeom>
          <a:noFill/>
        </p:spPr>
        <p:txBody>
          <a:bodyPr wrap="square">
            <a:spAutoFit/>
          </a:bodyPr>
          <a:lstStyle/>
          <a:p>
            <a:r>
              <a:rPr lang="en-US" b="1" kern="0" dirty="0"/>
              <a:t>Rotor</a:t>
            </a:r>
            <a:endParaRPr lang="en-US" dirty="0"/>
          </a:p>
        </p:txBody>
      </p:sp>
      <p:cxnSp>
        <p:nvCxnSpPr>
          <p:cNvPr id="20" name="Straight Arrow Connector 19">
            <a:extLst>
              <a:ext uri="{FF2B5EF4-FFF2-40B4-BE49-F238E27FC236}">
                <a16:creationId xmlns:a16="http://schemas.microsoft.com/office/drawing/2014/main" id="{9B5BFD84-5038-453E-A92C-CD09952917D9}"/>
              </a:ext>
            </a:extLst>
          </p:cNvPr>
          <p:cNvCxnSpPr>
            <a:cxnSpLocks/>
          </p:cNvCxnSpPr>
          <p:nvPr/>
        </p:nvCxnSpPr>
        <p:spPr bwMode="auto">
          <a:xfrm>
            <a:off x="5625913" y="2547015"/>
            <a:ext cx="0" cy="747710"/>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sp>
        <p:nvSpPr>
          <p:cNvPr id="21" name="TextBox 20">
            <a:extLst>
              <a:ext uri="{FF2B5EF4-FFF2-40B4-BE49-F238E27FC236}">
                <a16:creationId xmlns:a16="http://schemas.microsoft.com/office/drawing/2014/main" id="{E2B5EB68-D945-4346-970B-DA85AEDAC46A}"/>
              </a:ext>
            </a:extLst>
          </p:cNvPr>
          <p:cNvSpPr txBox="1"/>
          <p:nvPr/>
        </p:nvSpPr>
        <p:spPr>
          <a:xfrm>
            <a:off x="5124449" y="2149203"/>
            <a:ext cx="877529" cy="369332"/>
          </a:xfrm>
          <a:prstGeom prst="rect">
            <a:avLst/>
          </a:prstGeom>
          <a:noFill/>
        </p:spPr>
        <p:txBody>
          <a:bodyPr wrap="square">
            <a:spAutoFit/>
          </a:bodyPr>
          <a:lstStyle/>
          <a:p>
            <a:r>
              <a:rPr lang="en-US" dirty="0"/>
              <a:t>Exciter</a:t>
            </a:r>
          </a:p>
        </p:txBody>
      </p:sp>
    </p:spTree>
    <p:extLst>
      <p:ext uri="{BB962C8B-B14F-4D97-AF65-F5344CB8AC3E}">
        <p14:creationId xmlns:p14="http://schemas.microsoft.com/office/powerpoint/2010/main" val="2239667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DC generator-based excitation system</a:t>
            </a: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22" name="Content Placeholder 5">
            <a:extLst>
              <a:ext uri="{FF2B5EF4-FFF2-40B4-BE49-F238E27FC236}">
                <a16:creationId xmlns:a16="http://schemas.microsoft.com/office/drawing/2014/main" id="{D654C7B8-D934-4F11-BCE3-3EF17F75463C}"/>
              </a:ext>
            </a:extLst>
          </p:cNvPr>
          <p:cNvSpPr>
            <a:spLocks noGrp="1"/>
          </p:cNvSpPr>
          <p:nvPr>
            <p:ph idx="1"/>
          </p:nvPr>
        </p:nvSpPr>
        <p:spPr>
          <a:xfrm>
            <a:off x="224589" y="777876"/>
            <a:ext cx="8270482" cy="1504616"/>
          </a:xfrm>
        </p:spPr>
        <p:txBody>
          <a:bodyPr/>
          <a:lstStyle/>
          <a:p>
            <a:r>
              <a:rPr lang="en-US" dirty="0"/>
              <a:t>Supply DC power to field winding from a special DC generator mounted directly on the shaft of the synchronous generator.</a:t>
            </a:r>
          </a:p>
          <a:p>
            <a:r>
              <a:rPr lang="en-US" dirty="0"/>
              <a:t>DC generators have carbon brush, which require higher maintenance. </a:t>
            </a:r>
          </a:p>
          <a:p>
            <a:endParaRPr lang="en-US" dirty="0"/>
          </a:p>
          <a:p>
            <a:endParaRPr lang="en-US" dirty="0"/>
          </a:p>
        </p:txBody>
      </p:sp>
    </p:spTree>
    <p:extLst>
      <p:ext uri="{BB962C8B-B14F-4D97-AF65-F5344CB8AC3E}">
        <p14:creationId xmlns:p14="http://schemas.microsoft.com/office/powerpoint/2010/main" val="1184847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AC generator-based excitation system</a:t>
            </a: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22" name="Content Placeholder 5">
            <a:extLst>
              <a:ext uri="{FF2B5EF4-FFF2-40B4-BE49-F238E27FC236}">
                <a16:creationId xmlns:a16="http://schemas.microsoft.com/office/drawing/2014/main" id="{D654C7B8-D934-4F11-BCE3-3EF17F75463C}"/>
              </a:ext>
            </a:extLst>
          </p:cNvPr>
          <p:cNvSpPr>
            <a:spLocks noGrp="1"/>
          </p:cNvSpPr>
          <p:nvPr>
            <p:ph idx="1"/>
          </p:nvPr>
        </p:nvSpPr>
        <p:spPr>
          <a:xfrm>
            <a:off x="224589" y="777875"/>
            <a:ext cx="8270482" cy="4305401"/>
          </a:xfrm>
        </p:spPr>
        <p:txBody>
          <a:bodyPr/>
          <a:lstStyle/>
          <a:p>
            <a:r>
              <a:rPr lang="en-US" dirty="0"/>
              <a:t>Commonly referred as brushless excitation system</a:t>
            </a:r>
          </a:p>
          <a:p>
            <a:r>
              <a:rPr lang="en-US" dirty="0"/>
              <a:t>A small AC generator whose field circuits are mounted on the stator and armature circuits are mounted on the rotor shaft. </a:t>
            </a:r>
          </a:p>
          <a:p>
            <a:r>
              <a:rPr lang="en-US" dirty="0"/>
              <a:t>AC  exciter output is rectified to DC by a 3-phase rectifier (mounted on the shaft) and fed into the main DC field circuit. </a:t>
            </a:r>
          </a:p>
          <a:p>
            <a:r>
              <a:rPr lang="en-US" dirty="0"/>
              <a:t>It is possible to adjust the field current on the main machine by controlling the small DC field current of the exciter generator (located on the stator).</a:t>
            </a:r>
          </a:p>
          <a:p>
            <a:endParaRPr lang="en-US" dirty="0"/>
          </a:p>
        </p:txBody>
      </p:sp>
    </p:spTree>
    <p:extLst>
      <p:ext uri="{BB962C8B-B14F-4D97-AF65-F5344CB8AC3E}">
        <p14:creationId xmlns:p14="http://schemas.microsoft.com/office/powerpoint/2010/main" val="1470177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AC generator-based excitation system</a:t>
            </a: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a:extLst>
              <a:ext uri="{FF2B5EF4-FFF2-40B4-BE49-F238E27FC236}">
                <a16:creationId xmlns:a16="http://schemas.microsoft.com/office/drawing/2014/main" id="{324C4007-A8D2-4DCD-A239-4C0BCEC6A422}"/>
              </a:ext>
            </a:extLst>
          </p:cNvPr>
          <p:cNvPicPr>
            <a:picLocks noChangeAspect="1"/>
          </p:cNvPicPr>
          <p:nvPr/>
        </p:nvPicPr>
        <p:blipFill>
          <a:blip r:embed="rId3"/>
          <a:stretch>
            <a:fillRect/>
          </a:stretch>
        </p:blipFill>
        <p:spPr>
          <a:xfrm>
            <a:off x="1849846" y="723900"/>
            <a:ext cx="5770154" cy="5254234"/>
          </a:xfrm>
          <a:prstGeom prst="rect">
            <a:avLst/>
          </a:prstGeom>
        </p:spPr>
      </p:pic>
    </p:spTree>
    <p:extLst>
      <p:ext uri="{BB962C8B-B14F-4D97-AF65-F5344CB8AC3E}">
        <p14:creationId xmlns:p14="http://schemas.microsoft.com/office/powerpoint/2010/main" val="1593545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dirty="0"/>
              <a:t>Rotation speed of synchronous generator</a:t>
            </a: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DB4340A-05A6-4277-924B-D209BDB11533}"/>
                  </a:ext>
                </a:extLst>
              </p:cNvPr>
              <p:cNvSpPr txBox="1"/>
              <p:nvPr/>
            </p:nvSpPr>
            <p:spPr>
              <a:xfrm>
                <a:off x="1981200" y="1267725"/>
                <a:ext cx="4572000" cy="610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𝑒</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b="0" i="1" smtClean="0">
                                  <a:solidFill>
                                    <a:srgbClr val="836967"/>
                                  </a:solidFill>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𝑃</m:t>
                          </m:r>
                        </m:num>
                        <m:den>
                          <m:r>
                            <a:rPr lang="en-US" i="0">
                              <a:latin typeface="Cambria Math" panose="02040503050406030204" pitchFamily="18" charset="0"/>
                            </a:rPr>
                            <m:t>120</m:t>
                          </m:r>
                        </m:den>
                      </m:f>
                    </m:oMath>
                  </m:oMathPara>
                </a14:m>
                <a:endParaRPr lang="en-US" dirty="0"/>
              </a:p>
            </p:txBody>
          </p:sp>
        </mc:Choice>
        <mc:Fallback xmlns="">
          <p:sp>
            <p:nvSpPr>
              <p:cNvPr id="11" name="TextBox 10">
                <a:extLst>
                  <a:ext uri="{FF2B5EF4-FFF2-40B4-BE49-F238E27FC236}">
                    <a16:creationId xmlns:a16="http://schemas.microsoft.com/office/drawing/2014/main" id="{1DB4340A-05A6-4277-924B-D209BDB11533}"/>
                  </a:ext>
                </a:extLst>
              </p:cNvPr>
              <p:cNvSpPr txBox="1">
                <a:spLocks noRot="1" noChangeAspect="1" noMove="1" noResize="1" noEditPoints="1" noAdjustHandles="1" noChangeArrowheads="1" noChangeShapeType="1" noTextEdit="1"/>
              </p:cNvSpPr>
              <p:nvPr/>
            </p:nvSpPr>
            <p:spPr>
              <a:xfrm>
                <a:off x="1981200" y="1267725"/>
                <a:ext cx="4572000" cy="6108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E7E348-41A1-4FF2-B09A-EA03DCC5EAC5}"/>
                  </a:ext>
                </a:extLst>
              </p:cNvPr>
              <p:cNvSpPr txBox="1"/>
              <p:nvPr/>
            </p:nvSpPr>
            <p:spPr>
              <a:xfrm>
                <a:off x="934720" y="2342734"/>
                <a:ext cx="7599680" cy="1631216"/>
              </a:xfrm>
              <a:prstGeom prst="rect">
                <a:avLst/>
              </a:prstGeom>
              <a:noFill/>
            </p:spPr>
            <p:txBody>
              <a:bodyPr wrap="square">
                <a:spAutoFit/>
              </a:bodyPr>
              <a:lstStyle/>
              <a:p>
                <a:pPr marL="0" marR="0">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Where,</a:t>
                </a:r>
              </a:p>
              <a:p>
                <a:pPr marL="0" marR="0">
                  <a:spcBef>
                    <a:spcPts val="0"/>
                  </a:spcBef>
                  <a:spcAft>
                    <a:spcPts val="1200"/>
                  </a:spcAft>
                </a:pPr>
                <a:br>
                  <a:rPr lang="en-US" sz="1800" dirty="0">
                    <a:effectLst/>
                    <a:latin typeface="Georgia" panose="02040502050405020303"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e</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electrical frequency, in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Hz</m:t>
                    </m:r>
                  </m:oMath>
                </a14:m>
                <a:br>
                  <a:rPr lang="en-US" sz="1800" dirty="0">
                    <a:effectLst/>
                    <a:latin typeface="Georgia" panose="02040502050405020303"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mechanical speed of magnetic field, in rpm = rotor speed, in rpm</a:t>
                </a:r>
                <a:br>
                  <a:rPr lang="en-US" sz="1800" dirty="0">
                    <a:effectLst/>
                    <a:latin typeface="Georgia" panose="02040502050405020303" pitchFamily="18" charset="0"/>
                    <a:ea typeface="Calibri" panose="020F0502020204030204" pitchFamily="34" charset="0"/>
                    <a:cs typeface="Times New Roman" panose="02020603050405020304" pitchFamily="18" charset="0"/>
                  </a:rPr>
                </a:b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number of poles</a:t>
                </a:r>
              </a:p>
            </p:txBody>
          </p:sp>
        </mc:Choice>
        <mc:Fallback xmlns="">
          <p:sp>
            <p:nvSpPr>
              <p:cNvPr id="13" name="TextBox 12">
                <a:extLst>
                  <a:ext uri="{FF2B5EF4-FFF2-40B4-BE49-F238E27FC236}">
                    <a16:creationId xmlns:a16="http://schemas.microsoft.com/office/drawing/2014/main" id="{14E7E348-41A1-4FF2-B09A-EA03DCC5EAC5}"/>
                  </a:ext>
                </a:extLst>
              </p:cNvPr>
              <p:cNvSpPr txBox="1">
                <a:spLocks noRot="1" noChangeAspect="1" noMove="1" noResize="1" noEditPoints="1" noAdjustHandles="1" noChangeArrowheads="1" noChangeShapeType="1" noTextEdit="1"/>
              </p:cNvSpPr>
              <p:nvPr/>
            </p:nvSpPr>
            <p:spPr>
              <a:xfrm>
                <a:off x="934720" y="2342734"/>
                <a:ext cx="7599680" cy="1631216"/>
              </a:xfrm>
              <a:prstGeom prst="rect">
                <a:avLst/>
              </a:prstGeom>
              <a:blipFill>
                <a:blip r:embed="rId4"/>
                <a:stretch>
                  <a:fillRect l="-642" t="-1866" b="-485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4925B2D-E768-4F80-AFDC-B3AAEB306752}"/>
              </a:ext>
            </a:extLst>
          </p:cNvPr>
          <p:cNvSpPr txBox="1"/>
          <p:nvPr/>
        </p:nvSpPr>
        <p:spPr>
          <a:xfrm>
            <a:off x="213361" y="4087566"/>
            <a:ext cx="8549640"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 two pole generator to produce AC power at 60 Hz, it should be rotated at 3600 rpm</a:t>
            </a:r>
          </a:p>
        </p:txBody>
      </p:sp>
    </p:spTree>
    <p:extLst>
      <p:ext uri="{BB962C8B-B14F-4D97-AF65-F5344CB8AC3E}">
        <p14:creationId xmlns:p14="http://schemas.microsoft.com/office/powerpoint/2010/main" val="117073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113868" y="0"/>
            <a:ext cx="8911959" cy="723900"/>
          </a:xfrm>
        </p:spPr>
        <p:txBody>
          <a:bodyPr/>
          <a:lstStyle/>
          <a:p>
            <a:r>
              <a:rPr lang="en-US" dirty="0">
                <a:latin typeface="Times New Roman" panose="02020603050405020304" pitchFamily="18" charset="0"/>
                <a:cs typeface="Times New Roman" panose="02020603050405020304" pitchFamily="18" charset="0"/>
              </a:rPr>
              <a:t>Generation Voltage </a:t>
            </a: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New Roman" panose="02020603050405020304" pitchFamily="18" charset="0"/>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ACA39A"/>
              </a:solidFill>
              <a:effectLst/>
              <a:uLnTx/>
              <a:uFillTx/>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B35F555-C995-4BF1-AB67-75BC0AFED41C}"/>
                  </a:ext>
                </a:extLst>
              </p:cNvPr>
              <p:cNvSpPr>
                <a:spLocks noGrp="1"/>
              </p:cNvSpPr>
              <p:nvPr>
                <p:ph idx="1"/>
              </p:nvPr>
            </p:nvSpPr>
            <p:spPr>
              <a:xfrm>
                <a:off x="224589" y="777875"/>
                <a:ext cx="8270482" cy="4305401"/>
              </a:xfrm>
            </p:spPr>
            <p:txBody>
              <a:bodyPr/>
              <a:lstStyle/>
              <a:p>
                <a:r>
                  <a:rPr lang="en-US" dirty="0"/>
                  <a:t>A uniform rotating magnetic flux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𝑟</m:t>
                        </m:r>
                      </m:sub>
                    </m:sSub>
                  </m:oMath>
                </a14:m>
                <a:r>
                  <a:rPr lang="en-US" dirty="0"/>
                  <a:t>) produced by rotating rotor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oMath>
                </a14:m>
                <a:r>
                  <a:rPr lang="en-US" dirty="0"/>
                  <a:t> angular speed is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i="1">
                        <a:latin typeface="Cambria Math" panose="02040503050406030204" pitchFamily="18" charset="0"/>
                      </a:rPr>
                      <m:t>𝜙</m:t>
                    </m:r>
                    <m:r>
                      <m:rPr>
                        <m:sty m:val="p"/>
                      </m:rPr>
                      <a:rPr lang="en-US" b="0" i="0" smtClean="0">
                        <a:latin typeface="Cambria Math" panose="02040503050406030204" pitchFamily="18" charset="0"/>
                      </a:rPr>
                      <m:t>sin</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r>
                      <a:rPr lang="en-US" i="1">
                        <a:latin typeface="Cambria Math" panose="02040503050406030204" pitchFamily="18" charset="0"/>
                      </a:rPr>
                      <m:t>𝑡</m:t>
                    </m:r>
                  </m:oMath>
                </a14:m>
                <a:endParaRPr lang="en-US" dirty="0"/>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𝑐</m:t>
                        </m:r>
                      </m:sub>
                    </m:sSub>
                  </m:oMath>
                </a14:m>
                <a:r>
                  <a:rPr lang="en-US" dirty="0"/>
                  <a:t> is the number of coil in each stator windings, the emf induced in each phase would be</a:t>
                </a:r>
              </a:p>
              <a:p>
                <a:endParaRPr lang="en-US" dirty="0"/>
              </a:p>
              <a:p>
                <a:endParaRPr lang="en-US" dirty="0"/>
              </a:p>
            </p:txBody>
          </p:sp>
        </mc:Choice>
        <mc:Fallback xmlns="">
          <p:sp>
            <p:nvSpPr>
              <p:cNvPr id="6" name="Content Placeholder 5">
                <a:extLst>
                  <a:ext uri="{FF2B5EF4-FFF2-40B4-BE49-F238E27FC236}">
                    <a16:creationId xmlns:a16="http://schemas.microsoft.com/office/drawing/2014/main" id="{4B35F555-C995-4BF1-AB67-75BC0AFED41C}"/>
                  </a:ext>
                </a:extLst>
              </p:cNvPr>
              <p:cNvSpPr>
                <a:spLocks noGrp="1" noRot="1" noChangeAspect="1" noMove="1" noResize="1" noEditPoints="1" noAdjustHandles="1" noChangeArrowheads="1" noChangeShapeType="1" noTextEdit="1"/>
              </p:cNvSpPr>
              <p:nvPr>
                <p:ph idx="1"/>
              </p:nvPr>
            </p:nvSpPr>
            <p:spPr>
              <a:xfrm>
                <a:off x="224589" y="777875"/>
                <a:ext cx="8270482" cy="4305401"/>
              </a:xfrm>
              <a:blipFill>
                <a:blip r:embed="rId3"/>
                <a:stretch>
                  <a:fillRect l="-663" t="-127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5EEB758-8EF3-4E2E-A931-D208F3420D42}"/>
              </a:ext>
            </a:extLst>
          </p:cNvPr>
          <p:cNvPicPr>
            <a:picLocks noChangeAspect="1"/>
          </p:cNvPicPr>
          <p:nvPr/>
        </p:nvPicPr>
        <p:blipFill>
          <a:blip r:embed="rId4"/>
          <a:stretch>
            <a:fillRect/>
          </a:stretch>
        </p:blipFill>
        <p:spPr>
          <a:xfrm>
            <a:off x="5758752" y="2222601"/>
            <a:ext cx="3267075" cy="31051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764801-5995-4A4F-9A98-1376E53054F9}"/>
                  </a:ext>
                </a:extLst>
              </p:cNvPr>
              <p:cNvSpPr txBox="1"/>
              <p:nvPr/>
            </p:nvSpPr>
            <p:spPr>
              <a:xfrm>
                <a:off x="533400" y="2639505"/>
                <a:ext cx="4606412" cy="9743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rgbClr val="836967"/>
                              </a:solidFill>
                              <a:latin typeface="Cambria Math" panose="02040503050406030204" pitchFamily="18" charset="0"/>
                            </a:rPr>
                          </m:ctrlPr>
                        </m:mP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𝑎</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𝐶</m:t>
                                </m:r>
                              </m:sub>
                            </m:sSub>
                            <m:r>
                              <a:rPr lang="en-US" i="1">
                                <a:latin typeface="Cambria Math" panose="02040503050406030204" pitchFamily="18" charset="0"/>
                              </a:rPr>
                              <m:t>𝜙</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r>
                              <m:rPr>
                                <m:sty m:val="p"/>
                              </m:rPr>
                              <a:rPr lang="en-US" i="0">
                                <a:latin typeface="Cambria Math" panose="02040503050406030204" pitchFamily="18" charset="0"/>
                              </a:rPr>
                              <m:t>co</m:t>
                            </m:r>
                            <m:func>
                              <m:funcPr>
                                <m:ctrlPr>
                                  <a:rPr lang="en-US" i="1">
                                    <a:latin typeface="Cambria Math" panose="02040503050406030204" pitchFamily="18" charset="0"/>
                                  </a:rPr>
                                </m:ctrlPr>
                              </m:funcPr>
                              <m:fName>
                                <m:r>
                                  <m:rPr>
                                    <m:sty m:val="p"/>
                                  </m:rPr>
                                  <a:rPr lang="en-US" i="0">
                                    <a:latin typeface="Cambria Math" panose="02040503050406030204" pitchFamily="18" charset="0"/>
                                  </a:rPr>
                                  <m:t>s</m:t>
                                </m:r>
                              </m:fNa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e>
                            </m:func>
                            <m:r>
                              <a:rPr lang="en-US" i="1">
                                <a:latin typeface="Cambria Math" panose="02040503050406030204" pitchFamily="18" charset="0"/>
                              </a:rPr>
                              <m:t>𝑡</m:t>
                            </m:r>
                          </m:e>
                        </m:m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𝑏</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𝑏</m:t>
                                    </m:r>
                                  </m:e>
                                  <m:sup>
                                    <m:r>
                                      <a:rPr lang="en-US" i="0">
                                        <a:latin typeface="Cambria Math" panose="02040503050406030204" pitchFamily="18" charset="0"/>
                                      </a:rPr>
                                      <m:t>′</m:t>
                                    </m:r>
                                  </m:sup>
                                </m:sSup>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𝐶</m:t>
                                </m:r>
                              </m:sub>
                            </m:sSub>
                            <m:r>
                              <a:rPr lang="en-US" i="1">
                                <a:latin typeface="Cambria Math" panose="02040503050406030204" pitchFamily="18" charset="0"/>
                              </a:rPr>
                              <m:t>𝜙</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r>
                              <m:rPr>
                                <m:sty m:val="p"/>
                              </m:rPr>
                              <a:rPr lang="en-US" i="0">
                                <a:latin typeface="Cambria Math" panose="02040503050406030204" pitchFamily="18" charset="0"/>
                              </a:rPr>
                              <m:t>co</m:t>
                            </m:r>
                            <m:func>
                              <m:funcPr>
                                <m:ctrlPr>
                                  <a:rPr lang="en-US" i="1">
                                    <a:latin typeface="Cambria Math" panose="02040503050406030204" pitchFamily="18" charset="0"/>
                                  </a:rPr>
                                </m:ctrlPr>
                              </m:funcPr>
                              <m:fName>
                                <m:r>
                                  <m:rPr>
                                    <m:sty m:val="p"/>
                                  </m:rPr>
                                  <a:rPr lang="en-US" i="0">
                                    <a:latin typeface="Cambria Math" panose="02040503050406030204" pitchFamily="18" charset="0"/>
                                  </a:rPr>
                                  <m:t>s</m:t>
                                </m:r>
                              </m:fName>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r>
                                      <a:rPr lang="en-US" i="1">
                                        <a:latin typeface="Cambria Math" panose="02040503050406030204" pitchFamily="18" charset="0"/>
                                      </a:rPr>
                                      <m:t>𝑡</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120</m:t>
                                        </m:r>
                                      </m:e>
                                      <m:sup>
                                        <m:r>
                                          <a:rPr lang="en-US" i="0">
                                            <a:latin typeface="Cambria Math" panose="02040503050406030204" pitchFamily="18" charset="0"/>
                                          </a:rPr>
                                          <m:t>∘</m:t>
                                        </m:r>
                                      </m:sup>
                                    </m:sSup>
                                  </m:e>
                                </m:d>
                              </m:e>
                            </m:func>
                          </m:e>
                        </m:mr>
                        <m:mr>
                          <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𝑐</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𝑐</m:t>
                                    </m:r>
                                  </m:e>
                                  <m:sup>
                                    <m:r>
                                      <a:rPr lang="en-US" i="0">
                                        <a:latin typeface="Cambria Math" panose="02040503050406030204" pitchFamily="18" charset="0"/>
                                      </a:rPr>
                                      <m:t>′</m:t>
                                    </m:r>
                                  </m:sup>
                                </m:sSup>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𝐶</m:t>
                                </m:r>
                              </m:sub>
                            </m:sSub>
                            <m:r>
                              <a:rPr lang="en-US" i="1">
                                <a:latin typeface="Cambria Math" panose="02040503050406030204" pitchFamily="18" charset="0"/>
                              </a:rPr>
                              <m:t>𝜙</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r>
                              <m:rPr>
                                <m:sty m:val="p"/>
                              </m:rPr>
                              <a:rPr lang="en-US" i="0">
                                <a:latin typeface="Cambria Math" panose="02040503050406030204" pitchFamily="18" charset="0"/>
                              </a:rPr>
                              <m:t>co</m:t>
                            </m:r>
                            <m:func>
                              <m:funcPr>
                                <m:ctrlPr>
                                  <a:rPr lang="en-US" i="1">
                                    <a:latin typeface="Cambria Math" panose="02040503050406030204" pitchFamily="18" charset="0"/>
                                  </a:rPr>
                                </m:ctrlPr>
                              </m:funcPr>
                              <m:fName>
                                <m:r>
                                  <m:rPr>
                                    <m:sty m:val="p"/>
                                  </m:rPr>
                                  <a:rPr lang="en-US" i="0">
                                    <a:latin typeface="Cambria Math" panose="02040503050406030204" pitchFamily="18" charset="0"/>
                                  </a:rPr>
                                  <m:t>s</m:t>
                                </m:r>
                              </m:fName>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m:t>
                                        </m:r>
                                      </m:sub>
                                    </m:sSub>
                                    <m:r>
                                      <a:rPr lang="en-US" i="1">
                                        <a:latin typeface="Cambria Math" panose="02040503050406030204" pitchFamily="18" charset="0"/>
                                      </a:rPr>
                                      <m:t>𝑡</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240</m:t>
                                        </m:r>
                                      </m:e>
                                      <m:sup>
                                        <m:r>
                                          <a:rPr lang="en-US" i="0">
                                            <a:latin typeface="Cambria Math" panose="02040503050406030204" pitchFamily="18" charset="0"/>
                                          </a:rPr>
                                          <m:t>∘</m:t>
                                        </m:r>
                                      </m:sup>
                                    </m:sSup>
                                  </m:e>
                                </m:d>
                              </m:e>
                            </m:func>
                          </m:e>
                        </m:mr>
                      </m:m>
                    </m:oMath>
                  </m:oMathPara>
                </a14:m>
                <a:endParaRPr lang="en-US" dirty="0"/>
              </a:p>
            </p:txBody>
          </p:sp>
        </mc:Choice>
        <mc:Fallback xmlns="">
          <p:sp>
            <p:nvSpPr>
              <p:cNvPr id="10" name="TextBox 9">
                <a:extLst>
                  <a:ext uri="{FF2B5EF4-FFF2-40B4-BE49-F238E27FC236}">
                    <a16:creationId xmlns:a16="http://schemas.microsoft.com/office/drawing/2014/main" id="{00764801-5995-4A4F-9A98-1376E53054F9}"/>
                  </a:ext>
                </a:extLst>
              </p:cNvPr>
              <p:cNvSpPr txBox="1">
                <a:spLocks noRot="1" noChangeAspect="1" noMove="1" noResize="1" noEditPoints="1" noAdjustHandles="1" noChangeArrowheads="1" noChangeShapeType="1" noTextEdit="1"/>
              </p:cNvSpPr>
              <p:nvPr/>
            </p:nvSpPr>
            <p:spPr>
              <a:xfrm>
                <a:off x="533400" y="2639505"/>
                <a:ext cx="4606412" cy="9743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8F6E66-39EC-419F-90A4-3304E6143ED4}"/>
                  </a:ext>
                </a:extLst>
              </p:cNvPr>
              <p:cNvSpPr txBox="1"/>
              <p:nvPr/>
            </p:nvSpPr>
            <p:spPr>
              <a:xfrm>
                <a:off x="842870" y="4004312"/>
                <a:ext cx="4606412" cy="1631216"/>
              </a:xfrm>
              <a:prstGeom prst="rect">
                <a:avLst/>
              </a:prstGeom>
              <a:noFill/>
            </p:spPr>
            <p:txBody>
              <a:bodyPr wrap="square">
                <a:spAutoFit/>
              </a:bodyPr>
              <a:lstStyle/>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Peak voltage:</a:t>
                </a: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max</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oMath>
                  </m:oMathPara>
                </a14:m>
                <a:endParaRPr lang="en-US"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max</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RMS voltage:</a:t>
                </a: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num>
                        <m:den>
                          <m:rad>
                            <m:radPr>
                              <m:degHide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den>
                      </m:f>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2</m:t>
                          </m:r>
                        </m:e>
                      </m:rad>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𝑒</m:t>
                          </m:r>
                        </m:sub>
                      </m:sSub>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8F6E66-39EC-419F-90A4-3304E6143ED4}"/>
                  </a:ext>
                </a:extLst>
              </p:cNvPr>
              <p:cNvSpPr txBox="1">
                <a:spLocks noRot="1" noChangeAspect="1" noMove="1" noResize="1" noEditPoints="1" noAdjustHandles="1" noChangeArrowheads="1" noChangeShapeType="1" noTextEdit="1"/>
              </p:cNvSpPr>
              <p:nvPr/>
            </p:nvSpPr>
            <p:spPr>
              <a:xfrm>
                <a:off x="842870" y="4004312"/>
                <a:ext cx="4606412" cy="1631216"/>
              </a:xfrm>
              <a:prstGeom prst="rect">
                <a:avLst/>
              </a:prstGeom>
              <a:blipFill>
                <a:blip r:embed="rId6"/>
                <a:stretch>
                  <a:fillRect l="-1058" t="-8614"/>
                </a:stretch>
              </a:blipFill>
            </p:spPr>
            <p:txBody>
              <a:bodyPr/>
              <a:lstStyle/>
              <a:p>
                <a:r>
                  <a:rPr lang="en-US">
                    <a:noFill/>
                  </a:rPr>
                  <a:t> </a:t>
                </a:r>
              </a:p>
            </p:txBody>
          </p:sp>
        </mc:Fallback>
      </mc:AlternateContent>
    </p:spTree>
    <p:extLst>
      <p:ext uri="{BB962C8B-B14F-4D97-AF65-F5344CB8AC3E}">
        <p14:creationId xmlns:p14="http://schemas.microsoft.com/office/powerpoint/2010/main" val="3443373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D9D28C-966E-4AB8-95CA-B9ADCA26ED7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42FB19F0-0A62-4F1F-B511-3D0A49CF530E}"/>
              </a:ext>
            </a:extLst>
          </p:cNvPr>
          <p:cNvSpPr>
            <a:spLocks noGrp="1"/>
          </p:cNvSpPr>
          <p:nvPr>
            <p:ph type="body" sz="quarter" idx="10"/>
          </p:nvPr>
        </p:nvSpPr>
        <p:spPr/>
        <p:txBody>
          <a:bodyPr/>
          <a:lstStyle/>
          <a:p>
            <a:r>
              <a:rPr lang="en-US" dirty="0" err="1"/>
              <a:t>ECpE</a:t>
            </a:r>
            <a:r>
              <a:rPr lang="en-US" dirty="0"/>
              <a:t> Department</a:t>
            </a:r>
          </a:p>
          <a:p>
            <a:endParaRPr lang="en-US" dirty="0"/>
          </a:p>
        </p:txBody>
      </p:sp>
      <p:cxnSp>
        <p:nvCxnSpPr>
          <p:cNvPr id="14" name="Google Shape;413;p32">
            <a:extLst>
              <a:ext uri="{FF2B5EF4-FFF2-40B4-BE49-F238E27FC236}">
                <a16:creationId xmlns:a16="http://schemas.microsoft.com/office/drawing/2014/main" id="{A1D11E92-7C82-428E-BBF0-F411214A5E07}"/>
              </a:ext>
            </a:extLst>
          </p:cNvPr>
          <p:cNvCxnSpPr/>
          <p:nvPr/>
        </p:nvCxnSpPr>
        <p:spPr>
          <a:xfrm>
            <a:off x="2412206" y="2464008"/>
            <a:ext cx="1385888" cy="0"/>
          </a:xfrm>
          <a:prstGeom prst="straightConnector1">
            <a:avLst/>
          </a:prstGeom>
          <a:noFill/>
          <a:ln w="9525" cap="flat" cmpd="sng">
            <a:solidFill>
              <a:schemeClr val="dk1"/>
            </a:solidFill>
            <a:prstDash val="solid"/>
            <a:miter lim="800000"/>
            <a:headEnd type="none" w="sm" len="sm"/>
            <a:tailEnd type="none" w="sm" len="sm"/>
          </a:ln>
        </p:spPr>
      </p:cxnSp>
      <p:cxnSp>
        <p:nvCxnSpPr>
          <p:cNvPr id="15" name="Google Shape;414;p32">
            <a:extLst>
              <a:ext uri="{FF2B5EF4-FFF2-40B4-BE49-F238E27FC236}">
                <a16:creationId xmlns:a16="http://schemas.microsoft.com/office/drawing/2014/main" id="{6A00E56A-729A-4115-B623-03D09266DDEA}"/>
              </a:ext>
            </a:extLst>
          </p:cNvPr>
          <p:cNvCxnSpPr/>
          <p:nvPr/>
        </p:nvCxnSpPr>
        <p:spPr>
          <a:xfrm>
            <a:off x="5313823" y="2464008"/>
            <a:ext cx="1385888" cy="0"/>
          </a:xfrm>
          <a:prstGeom prst="straightConnector1">
            <a:avLst/>
          </a:prstGeom>
          <a:noFill/>
          <a:ln w="9525" cap="flat" cmpd="sng">
            <a:solidFill>
              <a:schemeClr val="dk1"/>
            </a:solidFill>
            <a:prstDash val="solid"/>
            <a:miter lim="800000"/>
            <a:headEnd type="none" w="sm" len="sm"/>
            <a:tailEnd type="none" w="sm" len="sm"/>
          </a:ln>
        </p:spPr>
      </p:cxnSp>
      <p:sp>
        <p:nvSpPr>
          <p:cNvPr id="16" name="Google Shape;415;p32">
            <a:extLst>
              <a:ext uri="{FF2B5EF4-FFF2-40B4-BE49-F238E27FC236}">
                <a16:creationId xmlns:a16="http://schemas.microsoft.com/office/drawing/2014/main" id="{6E8FAA09-DB4B-4078-9152-0E50E994C6B7}"/>
              </a:ext>
            </a:extLst>
          </p:cNvPr>
          <p:cNvSpPr txBox="1"/>
          <p:nvPr/>
        </p:nvSpPr>
        <p:spPr>
          <a:xfrm>
            <a:off x="3740910" y="2168808"/>
            <a:ext cx="1701257" cy="577081"/>
          </a:xfrm>
          <a:prstGeom prst="rect">
            <a:avLst/>
          </a:prstGeom>
          <a:noFill/>
          <a:ln>
            <a:noFill/>
          </a:ln>
        </p:spPr>
        <p:txBody>
          <a:bodyPr spcFirstLastPara="1" wrap="square" lIns="68569" tIns="34275" rIns="68569" bIns="34275" anchor="t" anchorCtr="0">
            <a:noAutofit/>
          </a:bodyPr>
          <a:lstStyle/>
          <a:p>
            <a:pPr algn="ctr"/>
            <a:r>
              <a:rPr lang="en-US" sz="3300" dirty="0">
                <a:solidFill>
                  <a:srgbClr val="C00000"/>
                </a:solidFill>
                <a:latin typeface="Times" panose="02020603050405020304" pitchFamily="18" charset="0"/>
                <a:ea typeface="Arial"/>
                <a:cs typeface="Times" panose="02020603050405020304" pitchFamily="18" charset="0"/>
                <a:sym typeface="Arial"/>
              </a:rPr>
              <a:t>Q&amp;A</a:t>
            </a:r>
            <a:endParaRPr sz="3300" dirty="0">
              <a:solidFill>
                <a:srgbClr val="C00000"/>
              </a:solidFill>
              <a:latin typeface="Times" panose="02020603050405020304" pitchFamily="18" charset="0"/>
              <a:ea typeface="Arial"/>
              <a:cs typeface="Times" panose="02020603050405020304" pitchFamily="18" charset="0"/>
              <a:sym typeface="Arial"/>
            </a:endParaRPr>
          </a:p>
        </p:txBody>
      </p:sp>
      <p:sp>
        <p:nvSpPr>
          <p:cNvPr id="21" name="Google Shape;416;p32">
            <a:extLst>
              <a:ext uri="{FF2B5EF4-FFF2-40B4-BE49-F238E27FC236}">
                <a16:creationId xmlns:a16="http://schemas.microsoft.com/office/drawing/2014/main" id="{84EEC405-CE4B-4790-BCAC-FA1F5B7B0F5E}"/>
              </a:ext>
            </a:extLst>
          </p:cNvPr>
          <p:cNvSpPr txBox="1"/>
          <p:nvPr/>
        </p:nvSpPr>
        <p:spPr>
          <a:xfrm>
            <a:off x="1081575" y="3633262"/>
            <a:ext cx="7019925" cy="761747"/>
          </a:xfrm>
          <a:prstGeom prst="rect">
            <a:avLst/>
          </a:prstGeom>
          <a:noFill/>
          <a:ln>
            <a:noFill/>
          </a:ln>
        </p:spPr>
        <p:txBody>
          <a:bodyPr spcFirstLastPara="1" wrap="square" lIns="68569" tIns="34275" rIns="68569" bIns="34275" anchor="t" anchorCtr="0">
            <a:noAutofit/>
          </a:bodyPr>
          <a:lstStyle/>
          <a:p>
            <a:pPr algn="ctr"/>
            <a:r>
              <a:rPr lang="en-US" sz="4500" dirty="0">
                <a:solidFill>
                  <a:srgbClr val="C00000"/>
                </a:solidFill>
                <a:latin typeface="Times" panose="02020603050405020304" pitchFamily="18" charset="0"/>
                <a:ea typeface="Arial"/>
                <a:cs typeface="Times" panose="02020603050405020304" pitchFamily="18" charset="0"/>
                <a:sym typeface="Arial"/>
              </a:rPr>
              <a:t>THANKS</a:t>
            </a:r>
            <a:endParaRPr sz="4500" dirty="0">
              <a:solidFill>
                <a:srgbClr val="C00000"/>
              </a:solidFill>
              <a:latin typeface="Times" panose="02020603050405020304" pitchFamily="18" charset="0"/>
              <a:ea typeface="Arial"/>
              <a:cs typeface="Times" panose="02020603050405020304" pitchFamily="18" charset="0"/>
              <a:sym typeface="Arial"/>
            </a:endParaRPr>
          </a:p>
        </p:txBody>
      </p:sp>
    </p:spTree>
    <p:extLst>
      <p:ext uri="{BB962C8B-B14F-4D97-AF65-F5344CB8AC3E}">
        <p14:creationId xmlns:p14="http://schemas.microsoft.com/office/powerpoint/2010/main" val="156077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3D2-B1EB-4EAC-A434-7594499671C7}"/>
              </a:ext>
            </a:extLst>
          </p:cNvPr>
          <p:cNvSpPr>
            <a:spLocks noGrp="1"/>
          </p:cNvSpPr>
          <p:nvPr>
            <p:ph type="title"/>
          </p:nvPr>
        </p:nvSpPr>
        <p:spPr>
          <a:xfrm>
            <a:off x="457200" y="0"/>
            <a:ext cx="7772400" cy="822325"/>
          </a:xfrm>
        </p:spPr>
        <p:txBody>
          <a:bodyPr/>
          <a:lstStyle/>
          <a:p>
            <a:r>
              <a:rPr lang="en-US" dirty="0"/>
              <a:t>Three phase induction motor</a:t>
            </a:r>
          </a:p>
        </p:txBody>
      </p:sp>
      <p:sp>
        <p:nvSpPr>
          <p:cNvPr id="4" name="Slide Number Placeholder 3">
            <a:extLst>
              <a:ext uri="{FF2B5EF4-FFF2-40B4-BE49-F238E27FC236}">
                <a16:creationId xmlns:a16="http://schemas.microsoft.com/office/drawing/2014/main" id="{C850D1DF-BD8C-4C74-9BAB-4D31C0E6F36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E76D06CC-37C0-45E5-A95B-B0F114DAC3F8}"/>
              </a:ext>
            </a:extLst>
          </p:cNvPr>
          <p:cNvSpPr>
            <a:spLocks noGrp="1"/>
          </p:cNvSpPr>
          <p:nvPr>
            <p:ph type="body" sz="quarter" idx="10"/>
          </p:nvPr>
        </p:nvSpPr>
        <p:spPr/>
        <p:txBody>
          <a:bodyPr/>
          <a:lstStyle/>
          <a:p>
            <a:r>
              <a:rPr lang="en-US" dirty="0" err="1"/>
              <a:t>ECpE</a:t>
            </a:r>
            <a:r>
              <a:rPr lang="en-US" dirty="0"/>
              <a:t> Department</a:t>
            </a:r>
          </a:p>
        </p:txBody>
      </p:sp>
      <p:sp>
        <p:nvSpPr>
          <p:cNvPr id="6" name="Content Placeholder 5">
            <a:extLst>
              <a:ext uri="{FF2B5EF4-FFF2-40B4-BE49-F238E27FC236}">
                <a16:creationId xmlns:a16="http://schemas.microsoft.com/office/drawing/2014/main" id="{97728100-471B-4EDE-9ED3-8F77EEA57B46}"/>
              </a:ext>
            </a:extLst>
          </p:cNvPr>
          <p:cNvSpPr>
            <a:spLocks noGrp="1"/>
          </p:cNvSpPr>
          <p:nvPr>
            <p:ph idx="1"/>
          </p:nvPr>
        </p:nvSpPr>
        <p:spPr>
          <a:xfrm>
            <a:off x="224589" y="777875"/>
            <a:ext cx="8750969" cy="4937125"/>
          </a:xfrm>
        </p:spPr>
        <p:txBody>
          <a:bodyPr/>
          <a:lstStyle/>
          <a:p>
            <a:r>
              <a:rPr lang="en-US" dirty="0"/>
              <a:t>Invented by Nikola Tesla in 1888</a:t>
            </a:r>
          </a:p>
          <a:p>
            <a:r>
              <a:rPr lang="en-US" dirty="0"/>
              <a:t>Induction motor is the commonly used machine for converting electrical to mechanical energy.</a:t>
            </a:r>
          </a:p>
          <a:p>
            <a:r>
              <a:rPr lang="en-US" dirty="0"/>
              <a:t>Widely used in industry (e.g., water pumps, chillers, blowers, etc.) and home appliances (e.g., HVAC, Refrigerator, etc.)</a:t>
            </a:r>
          </a:p>
          <a:p>
            <a:r>
              <a:rPr lang="en-US" dirty="0"/>
              <a:t>Available size vary from half a kilowatt to thousands of kilowatts.</a:t>
            </a:r>
          </a:p>
          <a:p>
            <a:r>
              <a:rPr lang="en-US" dirty="0"/>
              <a:t>Advantages:</a:t>
            </a:r>
          </a:p>
          <a:p>
            <a:pPr lvl="1">
              <a:buFont typeface="Wingdings" panose="05000000000000000000" pitchFamily="2" charset="2"/>
              <a:buChar char="q"/>
            </a:pPr>
            <a:r>
              <a:rPr lang="en-US" dirty="0"/>
              <a:t>Rugged construction</a:t>
            </a:r>
          </a:p>
          <a:p>
            <a:pPr lvl="1">
              <a:buFont typeface="Wingdings" panose="05000000000000000000" pitchFamily="2" charset="2"/>
              <a:buChar char="q"/>
            </a:pPr>
            <a:r>
              <a:rPr lang="en-US" dirty="0"/>
              <a:t>Reliable operation</a:t>
            </a:r>
          </a:p>
          <a:p>
            <a:pPr lvl="1">
              <a:buFont typeface="Wingdings" panose="05000000000000000000" pitchFamily="2" charset="2"/>
              <a:buChar char="q"/>
            </a:pPr>
            <a:r>
              <a:rPr lang="en-US" dirty="0"/>
              <a:t>Simple mechanism for torque and speed control</a:t>
            </a:r>
          </a:p>
        </p:txBody>
      </p:sp>
    </p:spTree>
    <p:extLst>
      <p:ext uri="{BB962C8B-B14F-4D97-AF65-F5344CB8AC3E}">
        <p14:creationId xmlns:p14="http://schemas.microsoft.com/office/powerpoint/2010/main" val="344497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3D2-B1EB-4EAC-A434-7594499671C7}"/>
              </a:ext>
            </a:extLst>
          </p:cNvPr>
          <p:cNvSpPr>
            <a:spLocks noGrp="1"/>
          </p:cNvSpPr>
          <p:nvPr>
            <p:ph type="title"/>
          </p:nvPr>
        </p:nvSpPr>
        <p:spPr>
          <a:xfrm>
            <a:off x="457200" y="0"/>
            <a:ext cx="7772400" cy="822325"/>
          </a:xfrm>
        </p:spPr>
        <p:txBody>
          <a:bodyPr/>
          <a:lstStyle/>
          <a:p>
            <a:r>
              <a:rPr lang="en-US" dirty="0"/>
              <a:t>Types and construction</a:t>
            </a:r>
          </a:p>
        </p:txBody>
      </p:sp>
      <p:sp>
        <p:nvSpPr>
          <p:cNvPr id="4" name="Slide Number Placeholder 3">
            <a:extLst>
              <a:ext uri="{FF2B5EF4-FFF2-40B4-BE49-F238E27FC236}">
                <a16:creationId xmlns:a16="http://schemas.microsoft.com/office/drawing/2014/main" id="{C850D1DF-BD8C-4C74-9BAB-4D31C0E6F36F}"/>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E76D06CC-37C0-45E5-A95B-B0F114DAC3F8}"/>
              </a:ext>
            </a:extLst>
          </p:cNvPr>
          <p:cNvSpPr>
            <a:spLocks noGrp="1"/>
          </p:cNvSpPr>
          <p:nvPr>
            <p:ph type="body" sz="quarter" idx="10"/>
          </p:nvPr>
        </p:nvSpPr>
        <p:spPr/>
        <p:txBody>
          <a:bodyPr/>
          <a:lstStyle/>
          <a:p>
            <a:r>
              <a:rPr lang="en-US" dirty="0" err="1"/>
              <a:t>ECpE</a:t>
            </a:r>
            <a:r>
              <a:rPr lang="en-US" dirty="0"/>
              <a:t> Department</a:t>
            </a:r>
          </a:p>
        </p:txBody>
      </p:sp>
      <p:sp>
        <p:nvSpPr>
          <p:cNvPr id="6" name="Content Placeholder 5">
            <a:extLst>
              <a:ext uri="{FF2B5EF4-FFF2-40B4-BE49-F238E27FC236}">
                <a16:creationId xmlns:a16="http://schemas.microsoft.com/office/drawing/2014/main" id="{97728100-471B-4EDE-9ED3-8F77EEA57B46}"/>
              </a:ext>
            </a:extLst>
          </p:cNvPr>
          <p:cNvSpPr>
            <a:spLocks noGrp="1"/>
          </p:cNvSpPr>
          <p:nvPr>
            <p:ph idx="1"/>
          </p:nvPr>
        </p:nvSpPr>
        <p:spPr>
          <a:xfrm>
            <a:off x="224589" y="777875"/>
            <a:ext cx="8538411" cy="4937125"/>
          </a:xfrm>
        </p:spPr>
        <p:txBody>
          <a:bodyPr/>
          <a:lstStyle/>
          <a:p>
            <a:pPr marL="514350" indent="-514350">
              <a:buFont typeface="+mj-lt"/>
              <a:buAutoNum type="arabicPeriod"/>
            </a:pPr>
            <a:r>
              <a:rPr lang="en-US" b="1" dirty="0"/>
              <a:t>Squirrel cage induction motor</a:t>
            </a:r>
          </a:p>
          <a:p>
            <a:pPr marL="514350" indent="-514350">
              <a:buFont typeface="+mj-lt"/>
              <a:buAutoNum type="arabicPeriod"/>
            </a:pPr>
            <a:r>
              <a:rPr lang="en-US" b="1" dirty="0"/>
              <a:t>Slip ring induction motor</a:t>
            </a:r>
          </a:p>
        </p:txBody>
      </p:sp>
      <p:pic>
        <p:nvPicPr>
          <p:cNvPr id="9" name="Picture 8">
            <a:extLst>
              <a:ext uri="{FF2B5EF4-FFF2-40B4-BE49-F238E27FC236}">
                <a16:creationId xmlns:a16="http://schemas.microsoft.com/office/drawing/2014/main" id="{22B8F510-6A5C-4C57-B85B-7DF1DD052758}"/>
              </a:ext>
            </a:extLst>
          </p:cNvPr>
          <p:cNvPicPr>
            <a:picLocks noChangeAspect="1"/>
          </p:cNvPicPr>
          <p:nvPr/>
        </p:nvPicPr>
        <p:blipFill>
          <a:blip r:embed="rId2"/>
          <a:stretch>
            <a:fillRect/>
          </a:stretch>
        </p:blipFill>
        <p:spPr>
          <a:xfrm>
            <a:off x="607593" y="1925478"/>
            <a:ext cx="7772401" cy="4094322"/>
          </a:xfrm>
          <a:prstGeom prst="rect">
            <a:avLst/>
          </a:prstGeom>
        </p:spPr>
      </p:pic>
      <p:sp>
        <p:nvSpPr>
          <p:cNvPr id="10" name="Right Brace 9">
            <a:extLst>
              <a:ext uri="{FF2B5EF4-FFF2-40B4-BE49-F238E27FC236}">
                <a16:creationId xmlns:a16="http://schemas.microsoft.com/office/drawing/2014/main" id="{02942654-F9A4-4A5E-9906-F4E4E3C5AECE}"/>
              </a:ext>
            </a:extLst>
          </p:cNvPr>
          <p:cNvSpPr/>
          <p:nvPr/>
        </p:nvSpPr>
        <p:spPr bwMode="auto">
          <a:xfrm>
            <a:off x="5021179" y="904715"/>
            <a:ext cx="344905" cy="71596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TextBox 10">
            <a:extLst>
              <a:ext uri="{FF2B5EF4-FFF2-40B4-BE49-F238E27FC236}">
                <a16:creationId xmlns:a16="http://schemas.microsoft.com/office/drawing/2014/main" id="{B2BCF444-C5F2-4723-AFDF-DB7C7E7C2F08}"/>
              </a:ext>
            </a:extLst>
          </p:cNvPr>
          <p:cNvSpPr txBox="1"/>
          <p:nvPr/>
        </p:nvSpPr>
        <p:spPr>
          <a:xfrm>
            <a:off x="5366084" y="992712"/>
            <a:ext cx="2767262" cy="646331"/>
          </a:xfrm>
          <a:prstGeom prst="rect">
            <a:avLst/>
          </a:prstGeom>
          <a:noFill/>
        </p:spPr>
        <p:txBody>
          <a:bodyPr wrap="square" rtlCol="0">
            <a:spAutoFit/>
          </a:bodyPr>
          <a:lstStyle/>
          <a:p>
            <a:r>
              <a:rPr lang="en-US" dirty="0">
                <a:solidFill>
                  <a:srgbClr val="FF0000"/>
                </a:solidFill>
              </a:rPr>
              <a:t>Main difference is the rotor construction</a:t>
            </a:r>
          </a:p>
        </p:txBody>
      </p:sp>
    </p:spTree>
    <p:extLst>
      <p:ext uri="{BB962C8B-B14F-4D97-AF65-F5344CB8AC3E}">
        <p14:creationId xmlns:p14="http://schemas.microsoft.com/office/powerpoint/2010/main" val="336639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AA8C80A-A8FA-4E8E-8C72-A8AE1B73DDBC}"/>
              </a:ext>
            </a:extLst>
          </p:cNvPr>
          <p:cNvPicPr>
            <a:picLocks noChangeAspect="1"/>
          </p:cNvPicPr>
          <p:nvPr/>
        </p:nvPicPr>
        <p:blipFill>
          <a:blip r:embed="rId3"/>
          <a:stretch>
            <a:fillRect/>
          </a:stretch>
        </p:blipFill>
        <p:spPr>
          <a:xfrm>
            <a:off x="295275" y="2282491"/>
            <a:ext cx="8553450" cy="3800475"/>
          </a:xfrm>
          <a:prstGeom prst="rect">
            <a:avLst/>
          </a:prstGeom>
        </p:spPr>
      </p:pic>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b="1" dirty="0"/>
              <a:t>Squirrel cage induction motor</a:t>
            </a:r>
            <a:endParaRPr lang="en-US" dirty="0"/>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22" name="Content Placeholder 5">
            <a:extLst>
              <a:ext uri="{FF2B5EF4-FFF2-40B4-BE49-F238E27FC236}">
                <a16:creationId xmlns:a16="http://schemas.microsoft.com/office/drawing/2014/main" id="{D654C7B8-D934-4F11-BCE3-3EF17F75463C}"/>
              </a:ext>
            </a:extLst>
          </p:cNvPr>
          <p:cNvSpPr>
            <a:spLocks noGrp="1"/>
          </p:cNvSpPr>
          <p:nvPr>
            <p:ph idx="1"/>
          </p:nvPr>
        </p:nvSpPr>
        <p:spPr>
          <a:xfrm>
            <a:off x="224589" y="777876"/>
            <a:ext cx="5856615" cy="1504616"/>
          </a:xfrm>
        </p:spPr>
        <p:txBody>
          <a:bodyPr/>
          <a:lstStyle/>
          <a:p>
            <a:pPr marL="0" indent="0">
              <a:buNone/>
            </a:pPr>
            <a:r>
              <a:rPr lang="en-US" b="1" dirty="0"/>
              <a:t>Stator</a:t>
            </a:r>
          </a:p>
          <a:p>
            <a:r>
              <a:rPr lang="en-US" dirty="0"/>
              <a:t>Constructed with laminated steel core</a:t>
            </a:r>
          </a:p>
          <a:p>
            <a:r>
              <a:rPr lang="en-US" dirty="0"/>
              <a:t>Holds the stator windings</a:t>
            </a:r>
          </a:p>
        </p:txBody>
      </p:sp>
      <p:grpSp>
        <p:nvGrpSpPr>
          <p:cNvPr id="6" name="Group 5">
            <a:extLst>
              <a:ext uri="{FF2B5EF4-FFF2-40B4-BE49-F238E27FC236}">
                <a16:creationId xmlns:a16="http://schemas.microsoft.com/office/drawing/2014/main" id="{B083DC98-7221-41F4-A111-09319D9A7A58}"/>
              </a:ext>
            </a:extLst>
          </p:cNvPr>
          <p:cNvGrpSpPr/>
          <p:nvPr/>
        </p:nvGrpSpPr>
        <p:grpSpPr>
          <a:xfrm>
            <a:off x="6255382" y="507507"/>
            <a:ext cx="2593343" cy="1902682"/>
            <a:chOff x="6255382" y="507507"/>
            <a:chExt cx="2593343" cy="1902682"/>
          </a:xfrm>
        </p:grpSpPr>
        <p:pic>
          <p:nvPicPr>
            <p:cNvPr id="1026" name="Picture 2" descr="Rotor and Stator lamination assemblies">
              <a:extLst>
                <a:ext uri="{FF2B5EF4-FFF2-40B4-BE49-F238E27FC236}">
                  <a16:creationId xmlns:a16="http://schemas.microsoft.com/office/drawing/2014/main" id="{26CD4C77-4CC4-42EB-9F67-630E02D202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t="7876" r="27011" b="8355"/>
            <a:stretch/>
          </p:blipFill>
          <p:spPr bwMode="auto">
            <a:xfrm>
              <a:off x="6255382" y="507507"/>
              <a:ext cx="2593343" cy="1888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225868-4A35-47F8-9025-9FC145C5E7AF}"/>
                </a:ext>
              </a:extLst>
            </p:cNvPr>
            <p:cNvSpPr txBox="1"/>
            <p:nvPr/>
          </p:nvSpPr>
          <p:spPr>
            <a:xfrm>
              <a:off x="6324600" y="2040857"/>
              <a:ext cx="2133726" cy="369332"/>
            </a:xfrm>
            <a:prstGeom prst="rect">
              <a:avLst/>
            </a:prstGeom>
            <a:noFill/>
          </p:spPr>
          <p:txBody>
            <a:bodyPr wrap="none" rtlCol="0">
              <a:spAutoFit/>
            </a:bodyPr>
            <a:lstStyle/>
            <a:p>
              <a:r>
                <a:rPr lang="en-US" dirty="0">
                  <a:highlight>
                    <a:srgbClr val="C0C0C0"/>
                  </a:highlight>
                </a:rPr>
                <a:t>Laminated steel core</a:t>
              </a:r>
            </a:p>
          </p:txBody>
        </p:sp>
      </p:grpSp>
    </p:spTree>
    <p:extLst>
      <p:ext uri="{BB962C8B-B14F-4D97-AF65-F5344CB8AC3E}">
        <p14:creationId xmlns:p14="http://schemas.microsoft.com/office/powerpoint/2010/main" val="380576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b="1" dirty="0"/>
              <a:t>Squirrel cage induction motor</a:t>
            </a:r>
            <a:endParaRPr lang="en-US" dirty="0"/>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22" name="Content Placeholder 5">
            <a:extLst>
              <a:ext uri="{FF2B5EF4-FFF2-40B4-BE49-F238E27FC236}">
                <a16:creationId xmlns:a16="http://schemas.microsoft.com/office/drawing/2014/main" id="{D654C7B8-D934-4F11-BCE3-3EF17F75463C}"/>
              </a:ext>
            </a:extLst>
          </p:cNvPr>
          <p:cNvSpPr>
            <a:spLocks noGrp="1"/>
          </p:cNvSpPr>
          <p:nvPr>
            <p:ph idx="1"/>
          </p:nvPr>
        </p:nvSpPr>
        <p:spPr>
          <a:xfrm>
            <a:off x="224589" y="777876"/>
            <a:ext cx="8750969" cy="1504616"/>
          </a:xfrm>
        </p:spPr>
        <p:txBody>
          <a:bodyPr/>
          <a:lstStyle/>
          <a:p>
            <a:pPr marL="0" indent="0">
              <a:buNone/>
            </a:pPr>
            <a:r>
              <a:rPr lang="en-US" b="1" dirty="0"/>
              <a:t>Rotor</a:t>
            </a:r>
          </a:p>
          <a:p>
            <a:r>
              <a:rPr lang="en-US" dirty="0"/>
              <a:t>Constructed with laminated steel core</a:t>
            </a:r>
          </a:p>
          <a:p>
            <a:r>
              <a:rPr lang="en-US" dirty="0"/>
              <a:t>Contains no windings but conductor bars that are short circuited by an end ring.</a:t>
            </a:r>
          </a:p>
        </p:txBody>
      </p:sp>
      <p:pic>
        <p:nvPicPr>
          <p:cNvPr id="6" name="Picture 5">
            <a:extLst>
              <a:ext uri="{FF2B5EF4-FFF2-40B4-BE49-F238E27FC236}">
                <a16:creationId xmlns:a16="http://schemas.microsoft.com/office/drawing/2014/main" id="{D46E6192-4D6E-4B91-8BC2-763B3C3C9D23}"/>
              </a:ext>
            </a:extLst>
          </p:cNvPr>
          <p:cNvPicPr>
            <a:picLocks noChangeAspect="1"/>
          </p:cNvPicPr>
          <p:nvPr/>
        </p:nvPicPr>
        <p:blipFill rotWithShape="1">
          <a:blip r:embed="rId3"/>
          <a:srcRect l="1050"/>
          <a:stretch/>
        </p:blipFill>
        <p:spPr>
          <a:xfrm>
            <a:off x="1478061" y="2761270"/>
            <a:ext cx="5633696" cy="3318854"/>
          </a:xfrm>
          <a:prstGeom prst="rect">
            <a:avLst/>
          </a:prstGeom>
        </p:spPr>
      </p:pic>
    </p:spTree>
    <p:extLst>
      <p:ext uri="{BB962C8B-B14F-4D97-AF65-F5344CB8AC3E}">
        <p14:creationId xmlns:p14="http://schemas.microsoft.com/office/powerpoint/2010/main" val="202719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9E5A5-F03C-4D1F-AF97-446D481BBA8D}"/>
              </a:ext>
            </a:extLst>
          </p:cNvPr>
          <p:cNvPicPr>
            <a:picLocks noChangeAspect="1"/>
          </p:cNvPicPr>
          <p:nvPr/>
        </p:nvPicPr>
        <p:blipFill rotWithShape="1">
          <a:blip r:embed="rId3"/>
          <a:srcRect l="4025"/>
          <a:stretch/>
        </p:blipFill>
        <p:spPr>
          <a:xfrm>
            <a:off x="4410665" y="2147470"/>
            <a:ext cx="4733335" cy="2799171"/>
          </a:xfrm>
          <a:prstGeom prst="rect">
            <a:avLst/>
          </a:prstGeom>
        </p:spPr>
      </p:pic>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408709" y="0"/>
            <a:ext cx="7772400" cy="723900"/>
          </a:xfrm>
        </p:spPr>
        <p:txBody>
          <a:bodyPr/>
          <a:lstStyle/>
          <a:p>
            <a:r>
              <a:rPr lang="en-US" b="1" dirty="0"/>
              <a:t>Slip ring induction motor</a:t>
            </a:r>
            <a:endParaRPr lang="en-US" dirty="0"/>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22" name="Content Placeholder 5">
            <a:extLst>
              <a:ext uri="{FF2B5EF4-FFF2-40B4-BE49-F238E27FC236}">
                <a16:creationId xmlns:a16="http://schemas.microsoft.com/office/drawing/2014/main" id="{D654C7B8-D934-4F11-BCE3-3EF17F75463C}"/>
              </a:ext>
            </a:extLst>
          </p:cNvPr>
          <p:cNvSpPr>
            <a:spLocks noGrp="1"/>
          </p:cNvSpPr>
          <p:nvPr>
            <p:ph idx="1"/>
          </p:nvPr>
        </p:nvSpPr>
        <p:spPr>
          <a:xfrm>
            <a:off x="224590" y="777876"/>
            <a:ext cx="8462210" cy="1010819"/>
          </a:xfrm>
        </p:spPr>
        <p:txBody>
          <a:bodyPr/>
          <a:lstStyle/>
          <a:p>
            <a:pPr marL="0" indent="0">
              <a:buNone/>
            </a:pPr>
            <a:r>
              <a:rPr lang="en-US" b="1" dirty="0"/>
              <a:t>Stator: Same as squirrel cage induction motor</a:t>
            </a:r>
          </a:p>
          <a:p>
            <a:pPr marL="0" indent="0">
              <a:buNone/>
            </a:pPr>
            <a:r>
              <a:rPr lang="en-US" b="1" dirty="0"/>
              <a:t>Rotor</a:t>
            </a:r>
          </a:p>
        </p:txBody>
      </p:sp>
      <p:sp>
        <p:nvSpPr>
          <p:cNvPr id="9" name="Content Placeholder 5">
            <a:extLst>
              <a:ext uri="{FF2B5EF4-FFF2-40B4-BE49-F238E27FC236}">
                <a16:creationId xmlns:a16="http://schemas.microsoft.com/office/drawing/2014/main" id="{55E45963-A65E-4FDA-8FF7-01CBB7E3C746}"/>
              </a:ext>
            </a:extLst>
          </p:cNvPr>
          <p:cNvSpPr txBox="1">
            <a:spLocks/>
          </p:cNvSpPr>
          <p:nvPr/>
        </p:nvSpPr>
        <p:spPr bwMode="auto">
          <a:xfrm>
            <a:off x="224590" y="1684421"/>
            <a:ext cx="4411578" cy="42052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defTabSz="914400"/>
            <a:r>
              <a:rPr lang="en-US" kern="0" dirty="0"/>
              <a:t>Constructed with laminated steel core</a:t>
            </a:r>
          </a:p>
          <a:p>
            <a:pPr defTabSz="914400"/>
            <a:r>
              <a:rPr lang="en-US" kern="0" dirty="0"/>
              <a:t>Holds the rotor windings.</a:t>
            </a:r>
          </a:p>
          <a:p>
            <a:pPr defTabSz="914400"/>
            <a:r>
              <a:rPr lang="en-US" kern="0" dirty="0"/>
              <a:t>The terminals of rotor windings are connected to slip rings.</a:t>
            </a:r>
          </a:p>
          <a:p>
            <a:pPr defTabSz="914400"/>
            <a:r>
              <a:rPr lang="en-US" kern="0" dirty="0"/>
              <a:t>The terminals of slip rings are brough out through stationary carbon brushes.</a:t>
            </a:r>
          </a:p>
        </p:txBody>
      </p:sp>
    </p:spTree>
    <p:extLst>
      <p:ext uri="{BB962C8B-B14F-4D97-AF65-F5344CB8AC3E}">
        <p14:creationId xmlns:p14="http://schemas.microsoft.com/office/powerpoint/2010/main" val="86235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CC5B-A50E-449B-A0A4-C20838380D10}"/>
              </a:ext>
            </a:extLst>
          </p:cNvPr>
          <p:cNvSpPr>
            <a:spLocks noGrp="1"/>
          </p:cNvSpPr>
          <p:nvPr>
            <p:ph type="title"/>
          </p:nvPr>
        </p:nvSpPr>
        <p:spPr>
          <a:xfrm>
            <a:off x="113868" y="0"/>
            <a:ext cx="8911959" cy="723900"/>
          </a:xfrm>
        </p:spPr>
        <p:txBody>
          <a:bodyPr/>
          <a:lstStyle/>
          <a:p>
            <a:r>
              <a:rPr lang="en-US" dirty="0">
                <a:latin typeface="Times New Roman" panose="02020603050405020304" pitchFamily="18" charset="0"/>
                <a:cs typeface="Times New Roman" panose="02020603050405020304" pitchFamily="18" charset="0"/>
              </a:rPr>
              <a:t>Comparison of Squirrel cage and slip ring motor</a:t>
            </a:r>
          </a:p>
        </p:txBody>
      </p:sp>
      <p:sp>
        <p:nvSpPr>
          <p:cNvPr id="4" name="Slide Number Placeholder 3">
            <a:extLst>
              <a:ext uri="{FF2B5EF4-FFF2-40B4-BE49-F238E27FC236}">
                <a16:creationId xmlns:a16="http://schemas.microsoft.com/office/drawing/2014/main" id="{38530956-7640-4F79-947B-2BDE1B1D6EC4}"/>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New Roman" panose="02020603050405020304" pitchFamily="18" charset="0"/>
                <a:cs typeface="Times New Roman" panose="02020603050405020304" pitchFamily="18"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ACA39A"/>
              </a:solidFill>
              <a:effectLst/>
              <a:uLnTx/>
              <a:uFillTx/>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3930F3-6475-4630-8F18-BF10A899E598}"/>
              </a:ext>
            </a:extLst>
          </p:cNvPr>
          <p:cNvSpPr>
            <a:spLocks noGrp="1"/>
          </p:cNvSpPr>
          <p:nvPr>
            <p:ph type="body" sz="quarter" idx="10"/>
          </p:nvPr>
        </p:nvSpPr>
        <p:spPr/>
        <p:txBody>
          <a:bodyPr/>
          <a:lstStyle/>
          <a:p>
            <a:r>
              <a:rPr lang="en-US" dirty="0" err="1">
                <a:latin typeface="Times New Roman" panose="02020603050405020304" pitchFamily="18" charset="0"/>
                <a:cs typeface="Times New Roman" panose="02020603050405020304" pitchFamily="18" charset="0"/>
              </a:rPr>
              <a:t>ECpE</a:t>
            </a:r>
            <a:r>
              <a:rPr lang="en-US" dirty="0">
                <a:latin typeface="Times New Roman" panose="02020603050405020304" pitchFamily="18" charset="0"/>
                <a:cs typeface="Times New Roman" panose="02020603050405020304" pitchFamily="18" charset="0"/>
              </a:rPr>
              <a:t> Department</a:t>
            </a:r>
          </a:p>
          <a:p>
            <a:endParaRPr lang="en-US" dirty="0">
              <a:latin typeface="Times New Roman" panose="02020603050405020304" pitchFamily="18" charset="0"/>
              <a:cs typeface="Times New Roman" panose="02020603050405020304" pitchFamily="18" charset="0"/>
            </a:endParaRPr>
          </a:p>
        </p:txBody>
      </p:sp>
      <p:graphicFrame>
        <p:nvGraphicFramePr>
          <p:cNvPr id="3" name="Table 5">
            <a:extLst>
              <a:ext uri="{FF2B5EF4-FFF2-40B4-BE49-F238E27FC236}">
                <a16:creationId xmlns:a16="http://schemas.microsoft.com/office/drawing/2014/main" id="{8DBB7A7D-920A-4520-A73B-12FB663E0F97}"/>
              </a:ext>
            </a:extLst>
          </p:cNvPr>
          <p:cNvGraphicFramePr>
            <a:graphicFrameLocks noGrp="1"/>
          </p:cNvGraphicFramePr>
          <p:nvPr>
            <p:extLst>
              <p:ext uri="{D42A27DB-BD31-4B8C-83A1-F6EECF244321}">
                <p14:modId xmlns:p14="http://schemas.microsoft.com/office/powerpoint/2010/main" val="3975454461"/>
              </p:ext>
            </p:extLst>
          </p:nvPr>
        </p:nvGraphicFramePr>
        <p:xfrm>
          <a:off x="171233" y="777875"/>
          <a:ext cx="8797227" cy="5071863"/>
        </p:xfrm>
        <a:graphic>
          <a:graphicData uri="http://schemas.openxmlformats.org/drawingml/2006/table">
            <a:tbl>
              <a:tblPr firstRow="1" bandRow="1">
                <a:tableStyleId>{21E4AEA4-8DFA-4A89-87EB-49C32662AFE0}</a:tableStyleId>
              </a:tblPr>
              <a:tblGrid>
                <a:gridCol w="474587">
                  <a:extLst>
                    <a:ext uri="{9D8B030D-6E8A-4147-A177-3AD203B41FA5}">
                      <a16:colId xmlns:a16="http://schemas.microsoft.com/office/drawing/2014/main" val="762696421"/>
                    </a:ext>
                  </a:extLst>
                </a:gridCol>
                <a:gridCol w="1977064">
                  <a:extLst>
                    <a:ext uri="{9D8B030D-6E8A-4147-A177-3AD203B41FA5}">
                      <a16:colId xmlns:a16="http://schemas.microsoft.com/office/drawing/2014/main" val="4273881275"/>
                    </a:ext>
                  </a:extLst>
                </a:gridCol>
                <a:gridCol w="3088105">
                  <a:extLst>
                    <a:ext uri="{9D8B030D-6E8A-4147-A177-3AD203B41FA5}">
                      <a16:colId xmlns:a16="http://schemas.microsoft.com/office/drawing/2014/main" val="473822004"/>
                    </a:ext>
                  </a:extLst>
                </a:gridCol>
                <a:gridCol w="3257471">
                  <a:extLst>
                    <a:ext uri="{9D8B030D-6E8A-4147-A177-3AD203B41FA5}">
                      <a16:colId xmlns:a16="http://schemas.microsoft.com/office/drawing/2014/main" val="462891293"/>
                    </a:ext>
                  </a:extLst>
                </a:gridCol>
              </a:tblGrid>
              <a:tr h="466950">
                <a:tc>
                  <a:txBody>
                    <a:bodyPr/>
                    <a:lstStyle/>
                    <a:p>
                      <a:endParaRPr lang="en-US" dirty="0"/>
                    </a:p>
                  </a:txBody>
                  <a:tcPr/>
                </a:tc>
                <a:tc>
                  <a:txBody>
                    <a:bodyPr/>
                    <a:lstStyle/>
                    <a:p>
                      <a:r>
                        <a:rPr lang="en-US" dirty="0"/>
                        <a:t>Features</a:t>
                      </a:r>
                    </a:p>
                  </a:txBody>
                  <a:tcPr/>
                </a:tc>
                <a:tc>
                  <a:txBody>
                    <a:bodyPr/>
                    <a:lstStyle/>
                    <a:p>
                      <a:r>
                        <a:rPr lang="en-US" dirty="0"/>
                        <a:t>Squirrel cage motor</a:t>
                      </a:r>
                    </a:p>
                  </a:txBody>
                  <a:tcPr/>
                </a:tc>
                <a:tc>
                  <a:txBody>
                    <a:bodyPr/>
                    <a:lstStyle/>
                    <a:p>
                      <a:r>
                        <a:rPr lang="en-US" dirty="0"/>
                        <a:t>Slip ring motor</a:t>
                      </a:r>
                    </a:p>
                  </a:txBody>
                  <a:tcPr/>
                </a:tc>
                <a:extLst>
                  <a:ext uri="{0D108BD9-81ED-4DB2-BD59-A6C34878D82A}">
                    <a16:rowId xmlns:a16="http://schemas.microsoft.com/office/drawing/2014/main" val="110658188"/>
                  </a:ext>
                </a:extLst>
              </a:tr>
              <a:tr h="1842213">
                <a:tc>
                  <a:txBody>
                    <a:bodyPr/>
                    <a:lstStyle/>
                    <a:p>
                      <a:r>
                        <a:rPr lang="en-US" dirty="0"/>
                        <a:t>1</a:t>
                      </a:r>
                    </a:p>
                  </a:txBody>
                  <a:tcPr/>
                </a:tc>
                <a:tc>
                  <a:txBody>
                    <a:bodyPr/>
                    <a:lstStyle/>
                    <a:p>
                      <a:r>
                        <a:rPr lang="en-US" dirty="0"/>
                        <a:t>Rotor construction</a:t>
                      </a:r>
                    </a:p>
                  </a:txBody>
                  <a:tcPr/>
                </a:tc>
                <a:tc>
                  <a:txBody>
                    <a:bodyPr/>
                    <a:lstStyle/>
                    <a:p>
                      <a:pPr marL="285750" indent="-285750">
                        <a:buFont typeface="Arial" panose="020B0604020202020204" pitchFamily="34" charset="0"/>
                        <a:buChar char="•"/>
                      </a:pPr>
                      <a:r>
                        <a:rPr lang="en-US" dirty="0"/>
                        <a:t>Metallic bar are used in rotor</a:t>
                      </a:r>
                    </a:p>
                    <a:p>
                      <a:pPr marL="285750" indent="-285750">
                        <a:buFont typeface="Arial" panose="020B0604020202020204" pitchFamily="34" charset="0"/>
                        <a:buChar char="•"/>
                      </a:pPr>
                      <a:r>
                        <a:rPr lang="en-US" dirty="0"/>
                        <a:t>No slip ring and brush rather the terminals of metallic bars are shorted by end rings.</a:t>
                      </a:r>
                    </a:p>
                  </a:txBody>
                  <a:tcPr/>
                </a:tc>
                <a:tc>
                  <a:txBody>
                    <a:bodyPr/>
                    <a:lstStyle/>
                    <a:p>
                      <a:pPr marL="285750" indent="-285750">
                        <a:buFont typeface="Arial" panose="020B0604020202020204" pitchFamily="34" charset="0"/>
                        <a:buChar char="•"/>
                      </a:pPr>
                      <a:r>
                        <a:rPr lang="en-US" dirty="0"/>
                        <a:t>Rotor windings are made of copper</a:t>
                      </a:r>
                    </a:p>
                    <a:p>
                      <a:pPr marL="285750" indent="-285750">
                        <a:buFont typeface="Arial" panose="020B0604020202020204" pitchFamily="34" charset="0"/>
                        <a:buChar char="•"/>
                      </a:pPr>
                      <a:r>
                        <a:rPr lang="en-US" dirty="0"/>
                        <a:t>Slip ring and brush mechanism outlets the rotor windings’ terminals.</a:t>
                      </a:r>
                    </a:p>
                  </a:txBody>
                  <a:tcPr/>
                </a:tc>
                <a:extLst>
                  <a:ext uri="{0D108BD9-81ED-4DB2-BD59-A6C34878D82A}">
                    <a16:rowId xmlns:a16="http://schemas.microsoft.com/office/drawing/2014/main" val="561829150"/>
                  </a:ext>
                </a:extLst>
              </a:tr>
              <a:tr h="466950">
                <a:tc>
                  <a:txBody>
                    <a:bodyPr/>
                    <a:lstStyle/>
                    <a:p>
                      <a:r>
                        <a:rPr lang="en-US" dirty="0"/>
                        <a:t>2</a:t>
                      </a:r>
                    </a:p>
                  </a:txBody>
                  <a:tcPr/>
                </a:tc>
                <a:tc>
                  <a:txBody>
                    <a:bodyPr/>
                    <a:lstStyle/>
                    <a:p>
                      <a:r>
                        <a:rPr lang="en-US" dirty="0"/>
                        <a:t>Starting torque</a:t>
                      </a:r>
                    </a:p>
                  </a:txBody>
                  <a:tcPr/>
                </a:tc>
                <a:tc>
                  <a:txBody>
                    <a:bodyPr/>
                    <a:lstStyle/>
                    <a:p>
                      <a:pPr marL="285750" indent="-285750">
                        <a:buFont typeface="Arial" panose="020B0604020202020204" pitchFamily="34" charset="0"/>
                        <a:buChar char="•"/>
                      </a:pPr>
                      <a:r>
                        <a:rPr lang="en-US" dirty="0"/>
                        <a:t>Low</a:t>
                      </a:r>
                    </a:p>
                  </a:txBody>
                  <a:tcPr/>
                </a:tc>
                <a:tc>
                  <a:txBody>
                    <a:bodyPr/>
                    <a:lstStyle/>
                    <a:p>
                      <a:pPr marL="285750" indent="-285750">
                        <a:buFont typeface="Arial" panose="020B0604020202020204" pitchFamily="34" charset="0"/>
                        <a:buChar char="•"/>
                      </a:pPr>
                      <a:r>
                        <a:rPr lang="en-US" dirty="0"/>
                        <a:t>High</a:t>
                      </a:r>
                    </a:p>
                  </a:txBody>
                  <a:tcPr/>
                </a:tc>
                <a:extLst>
                  <a:ext uri="{0D108BD9-81ED-4DB2-BD59-A6C34878D82A}">
                    <a16:rowId xmlns:a16="http://schemas.microsoft.com/office/drawing/2014/main" val="720594562"/>
                  </a:ext>
                </a:extLst>
              </a:tr>
              <a:tr h="466950">
                <a:tc>
                  <a:txBody>
                    <a:bodyPr/>
                    <a:lstStyle/>
                    <a:p>
                      <a:r>
                        <a:rPr lang="en-US" dirty="0"/>
                        <a:t>3</a:t>
                      </a:r>
                    </a:p>
                  </a:txBody>
                  <a:tcPr/>
                </a:tc>
                <a:tc>
                  <a:txBody>
                    <a:bodyPr/>
                    <a:lstStyle/>
                    <a:p>
                      <a:r>
                        <a:rPr lang="en-US" dirty="0"/>
                        <a:t>Starting Current</a:t>
                      </a:r>
                    </a:p>
                  </a:txBody>
                  <a:tcPr/>
                </a:tc>
                <a:tc>
                  <a:txBody>
                    <a:bodyPr/>
                    <a:lstStyle/>
                    <a:p>
                      <a:pPr marL="285750" indent="-285750">
                        <a:buFont typeface="Arial" panose="020B0604020202020204" pitchFamily="34" charset="0"/>
                        <a:buChar char="•"/>
                      </a:pPr>
                      <a:r>
                        <a:rPr lang="en-US" dirty="0"/>
                        <a:t>High</a:t>
                      </a:r>
                    </a:p>
                  </a:txBody>
                  <a:tcPr/>
                </a:tc>
                <a:tc>
                  <a:txBody>
                    <a:bodyPr/>
                    <a:lstStyle/>
                    <a:p>
                      <a:pPr marL="285750" indent="-285750">
                        <a:buFont typeface="Arial" panose="020B0604020202020204" pitchFamily="34" charset="0"/>
                        <a:buChar char="•"/>
                      </a:pPr>
                      <a:r>
                        <a:rPr lang="en-US" dirty="0"/>
                        <a:t>Low</a:t>
                      </a:r>
                    </a:p>
                  </a:txBody>
                  <a:tcPr/>
                </a:tc>
                <a:extLst>
                  <a:ext uri="{0D108BD9-81ED-4DB2-BD59-A6C34878D82A}">
                    <a16:rowId xmlns:a16="http://schemas.microsoft.com/office/drawing/2014/main" val="3365830534"/>
                  </a:ext>
                </a:extLst>
              </a:tr>
              <a:tr h="466950">
                <a:tc>
                  <a:txBody>
                    <a:bodyPr/>
                    <a:lstStyle/>
                    <a:p>
                      <a:r>
                        <a:rPr lang="en-US" dirty="0"/>
                        <a:t>4</a:t>
                      </a:r>
                    </a:p>
                  </a:txBody>
                  <a:tcPr/>
                </a:tc>
                <a:tc>
                  <a:txBody>
                    <a:bodyPr/>
                    <a:lstStyle/>
                    <a:p>
                      <a:r>
                        <a:rPr lang="en-US" dirty="0"/>
                        <a:t>Speed variation</a:t>
                      </a:r>
                    </a:p>
                  </a:txBody>
                  <a:tcPr/>
                </a:tc>
                <a:tc>
                  <a:txBody>
                    <a:bodyPr/>
                    <a:lstStyle/>
                    <a:p>
                      <a:pPr marL="285750" indent="-285750">
                        <a:buFont typeface="Arial" panose="020B0604020202020204" pitchFamily="34" charset="0"/>
                        <a:buChar char="•"/>
                      </a:pPr>
                      <a:r>
                        <a:rPr lang="en-US" dirty="0"/>
                        <a:t>Not easy, but could be varied by changing supply frequency </a:t>
                      </a:r>
                    </a:p>
                  </a:txBody>
                  <a:tcPr/>
                </a:tc>
                <a:tc>
                  <a:txBody>
                    <a:bodyPr/>
                    <a:lstStyle/>
                    <a:p>
                      <a:pPr marL="285750" indent="-285750">
                        <a:buFont typeface="Arial" panose="020B0604020202020204" pitchFamily="34" charset="0"/>
                        <a:buChar char="•"/>
                      </a:pPr>
                      <a:r>
                        <a:rPr lang="en-US" dirty="0"/>
                        <a:t>Easy to vary speed</a:t>
                      </a:r>
                    </a:p>
                    <a:p>
                      <a:pPr marL="285750" indent="-285750">
                        <a:buFont typeface="Arial" panose="020B0604020202020204" pitchFamily="34" charset="0"/>
                        <a:buChar char="•"/>
                      </a:pPr>
                      <a:r>
                        <a:rPr lang="en-US" dirty="0"/>
                        <a:t>Speed can be changed by changing rotor resistance or supply frequency</a:t>
                      </a:r>
                    </a:p>
                  </a:txBody>
                  <a:tcPr/>
                </a:tc>
                <a:extLst>
                  <a:ext uri="{0D108BD9-81ED-4DB2-BD59-A6C34878D82A}">
                    <a16:rowId xmlns:a16="http://schemas.microsoft.com/office/drawing/2014/main" val="619081363"/>
                  </a:ext>
                </a:extLst>
              </a:tr>
              <a:tr h="466950">
                <a:tc>
                  <a:txBody>
                    <a:bodyPr/>
                    <a:lstStyle/>
                    <a:p>
                      <a:r>
                        <a:rPr lang="en-US" dirty="0"/>
                        <a:t>5</a:t>
                      </a:r>
                    </a:p>
                  </a:txBody>
                  <a:tcPr/>
                </a:tc>
                <a:tc>
                  <a:txBody>
                    <a:bodyPr/>
                    <a:lstStyle/>
                    <a:p>
                      <a:r>
                        <a:rPr lang="en-US" dirty="0"/>
                        <a:t>Maintenance </a:t>
                      </a:r>
                    </a:p>
                  </a:txBody>
                  <a:tcPr/>
                </a:tc>
                <a:tc>
                  <a:txBody>
                    <a:bodyPr/>
                    <a:lstStyle/>
                    <a:p>
                      <a:pPr marL="285750" indent="-285750">
                        <a:buFont typeface="Arial" panose="020B0604020202020204" pitchFamily="34" charset="0"/>
                        <a:buChar char="•"/>
                      </a:pPr>
                      <a:r>
                        <a:rPr lang="en-US" dirty="0"/>
                        <a:t>Almost ZERO maintenance</a:t>
                      </a:r>
                    </a:p>
                  </a:txBody>
                  <a:tcPr/>
                </a:tc>
                <a:tc>
                  <a:txBody>
                    <a:bodyPr/>
                    <a:lstStyle/>
                    <a:p>
                      <a:pPr marL="285750" indent="-285750">
                        <a:buFont typeface="Arial" panose="020B0604020202020204" pitchFamily="34" charset="0"/>
                        <a:buChar char="•"/>
                      </a:pPr>
                      <a:r>
                        <a:rPr lang="en-US" dirty="0"/>
                        <a:t>Requires frequent maintenance</a:t>
                      </a:r>
                    </a:p>
                  </a:txBody>
                  <a:tcPr/>
                </a:tc>
                <a:extLst>
                  <a:ext uri="{0D108BD9-81ED-4DB2-BD59-A6C34878D82A}">
                    <a16:rowId xmlns:a16="http://schemas.microsoft.com/office/drawing/2014/main" val="1583983079"/>
                  </a:ext>
                </a:extLst>
              </a:tr>
            </a:tbl>
          </a:graphicData>
        </a:graphic>
      </p:graphicFrame>
    </p:spTree>
    <p:extLst>
      <p:ext uri="{BB962C8B-B14F-4D97-AF65-F5344CB8AC3E}">
        <p14:creationId xmlns:p14="http://schemas.microsoft.com/office/powerpoint/2010/main" val="1893794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TotalTime>
  <Words>1744</Words>
  <Application>Microsoft Macintosh PowerPoint</Application>
  <PresentationFormat>On-screen Show (4:3)</PresentationFormat>
  <Paragraphs>287</Paragraphs>
  <Slides>37</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Univers 65</vt:lpstr>
      <vt:lpstr>Univers 67 CondensedBold</vt:lpstr>
      <vt:lpstr>Arial</vt:lpstr>
      <vt:lpstr>Calibri</vt:lpstr>
      <vt:lpstr>Calibri Light</vt:lpstr>
      <vt:lpstr>Cambria Math</vt:lpstr>
      <vt:lpstr>Georgia</vt:lpstr>
      <vt:lpstr>Times</vt:lpstr>
      <vt:lpstr>Times New Roman</vt:lpstr>
      <vt:lpstr>Wingdings</vt:lpstr>
      <vt:lpstr>Office Theme</vt:lpstr>
      <vt:lpstr>PowerPoint</vt:lpstr>
      <vt:lpstr>EE 303 – Electric Machines</vt:lpstr>
      <vt:lpstr>Three Phase Induction Motor</vt:lpstr>
      <vt:lpstr>Contents</vt:lpstr>
      <vt:lpstr>Three phase induction motor</vt:lpstr>
      <vt:lpstr>Types and construction</vt:lpstr>
      <vt:lpstr>Squirrel cage induction motor</vt:lpstr>
      <vt:lpstr>Squirrel cage induction motor</vt:lpstr>
      <vt:lpstr>Slip ring induction motor</vt:lpstr>
      <vt:lpstr>Comparison of Squirrel cage and slip ring motor</vt:lpstr>
      <vt:lpstr>Principle of Operation</vt:lpstr>
      <vt:lpstr>Principle of Operation</vt:lpstr>
      <vt:lpstr>Rotating Magnetic Field</vt:lpstr>
      <vt:lpstr>Rotating Magnetic Field</vt:lpstr>
      <vt:lpstr>Rotating Magnetic Field</vt:lpstr>
      <vt:lpstr>Rotating Magnetic Field</vt:lpstr>
      <vt:lpstr>Rotating Magnetic Field</vt:lpstr>
      <vt:lpstr>Resulting magnetic field</vt:lpstr>
      <vt:lpstr>Speed of rotating magnetic field</vt:lpstr>
      <vt:lpstr>Slip</vt:lpstr>
      <vt:lpstr>Equivalent circuit of Three phase induction motor</vt:lpstr>
      <vt:lpstr>Equivalent circuit of Three phase induction motor</vt:lpstr>
      <vt:lpstr>Equivalent circuit of Three phase induction motor</vt:lpstr>
      <vt:lpstr>Torque equation</vt:lpstr>
      <vt:lpstr>Torque speed characteristics</vt:lpstr>
      <vt:lpstr>Torque speed characteristics on varying R2</vt:lpstr>
      <vt:lpstr>PowerPoint Presentation</vt:lpstr>
      <vt:lpstr>Synchronous Generator</vt:lpstr>
      <vt:lpstr>Synchronous Generator</vt:lpstr>
      <vt:lpstr>Basic Topology</vt:lpstr>
      <vt:lpstr>Types</vt:lpstr>
      <vt:lpstr>Exciter system</vt:lpstr>
      <vt:lpstr>DC generator-based excitation system</vt:lpstr>
      <vt:lpstr>AC generator-based excitation system</vt:lpstr>
      <vt:lpstr>AC generator-based excitation system</vt:lpstr>
      <vt:lpstr>Rotation speed of synchronous generator</vt:lpstr>
      <vt:lpstr>Generation Voltage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303 – Power Electronics: General Introduction</dc:title>
  <dc:creator>Maharjan, Salish [E CPE]</dc:creator>
  <cp:lastModifiedBy>Wang, Zhaoyu [E CPE]</cp:lastModifiedBy>
  <cp:revision>22</cp:revision>
  <dcterms:created xsi:type="dcterms:W3CDTF">2022-11-07T17:55:29Z</dcterms:created>
  <dcterms:modified xsi:type="dcterms:W3CDTF">2022-12-28T01:43:55Z</dcterms:modified>
</cp:coreProperties>
</file>