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3" r:id="rId2"/>
    <p:sldMasterId id="2147483701" r:id="rId3"/>
    <p:sldMasterId id="2147483715" r:id="rId4"/>
    <p:sldMasterId id="2147483728" r:id="rId5"/>
  </p:sldMasterIdLst>
  <p:notesMasterIdLst>
    <p:notesMasterId r:id="rId48"/>
  </p:notesMasterIdLst>
  <p:sldIdLst>
    <p:sldId id="689" r:id="rId6"/>
    <p:sldId id="790" r:id="rId7"/>
    <p:sldId id="814" r:id="rId8"/>
    <p:sldId id="815" r:id="rId9"/>
    <p:sldId id="803" r:id="rId10"/>
    <p:sldId id="816" r:id="rId11"/>
    <p:sldId id="805" r:id="rId12"/>
    <p:sldId id="796" r:id="rId13"/>
    <p:sldId id="817" r:id="rId14"/>
    <p:sldId id="818" r:id="rId15"/>
    <p:sldId id="819" r:id="rId16"/>
    <p:sldId id="806" r:id="rId17"/>
    <p:sldId id="808" r:id="rId18"/>
    <p:sldId id="820" r:id="rId19"/>
    <p:sldId id="809" r:id="rId20"/>
    <p:sldId id="811" r:id="rId21"/>
    <p:sldId id="812" r:id="rId22"/>
    <p:sldId id="813" r:id="rId23"/>
    <p:sldId id="821" r:id="rId24"/>
    <p:sldId id="822" r:id="rId25"/>
    <p:sldId id="823" r:id="rId26"/>
    <p:sldId id="824" r:id="rId27"/>
    <p:sldId id="825" r:id="rId28"/>
    <p:sldId id="826" r:id="rId29"/>
    <p:sldId id="827" r:id="rId30"/>
    <p:sldId id="828" r:id="rId31"/>
    <p:sldId id="829" r:id="rId32"/>
    <p:sldId id="830" r:id="rId33"/>
    <p:sldId id="831" r:id="rId34"/>
    <p:sldId id="832" r:id="rId35"/>
    <p:sldId id="833" r:id="rId36"/>
    <p:sldId id="834" r:id="rId37"/>
    <p:sldId id="835" r:id="rId38"/>
    <p:sldId id="836" r:id="rId39"/>
    <p:sldId id="837" r:id="rId40"/>
    <p:sldId id="838" r:id="rId41"/>
    <p:sldId id="839" r:id="rId42"/>
    <p:sldId id="840" r:id="rId43"/>
    <p:sldId id="842" r:id="rId44"/>
    <p:sldId id="843" r:id="rId45"/>
    <p:sldId id="841" r:id="rId46"/>
    <p:sldId id="807"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4" autoAdjust="0"/>
    <p:restoredTop sz="94632" autoAdjust="0"/>
  </p:normalViewPr>
  <p:slideViewPr>
    <p:cSldViewPr snapToGrid="0">
      <p:cViewPr varScale="1">
        <p:scale>
          <a:sx n="106" d="100"/>
          <a:sy n="106" d="100"/>
        </p:scale>
        <p:origin x="1664"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F23C6A-2A86-4FCE-A8E1-1B5793059322}" type="datetimeFigureOut">
              <a:rPr lang="en-US" smtClean="0"/>
              <a:t>12/27/22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1ACB29-CE5D-4FF7-B93A-FCCBB7976A81}" type="slidenum">
              <a:rPr lang="en-US" smtClean="0"/>
              <a:t>‹#›</a:t>
            </a:fld>
            <a:endParaRPr lang="en-US"/>
          </a:p>
        </p:txBody>
      </p:sp>
    </p:spTree>
    <p:extLst>
      <p:ext uri="{BB962C8B-B14F-4D97-AF65-F5344CB8AC3E}">
        <p14:creationId xmlns:p14="http://schemas.microsoft.com/office/powerpoint/2010/main" val="1718814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8"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6"/>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pic>
        <p:nvPicPr>
          <p:cNvPr id="10" name="Picture 11" descr="ISU LEFT white.eps"/>
          <p:cNvPicPr>
            <a:picLocks noChangeAspect="1"/>
          </p:cNvPicPr>
          <p:nvPr/>
        </p:nvPicPr>
        <p:blipFill>
          <a:blip r:embed="rId2"/>
          <a:srcRect b="38235"/>
          <a:stretch>
            <a:fillRect/>
          </a:stretch>
        </p:blipFill>
        <p:spPr bwMode="auto">
          <a:xfrm>
            <a:off x="533400" y="830266"/>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
        <p:nvSpPr>
          <p:cNvPr id="11" name="Footer Placeholder 5">
            <a:extLst>
              <a:ext uri="{FF2B5EF4-FFF2-40B4-BE49-F238E27FC236}">
                <a16:creationId xmlns:a16="http://schemas.microsoft.com/office/drawing/2014/main" id="{57A101D3-5B5B-404C-86B5-A9ECFA3F90C2}"/>
              </a:ext>
            </a:extLst>
          </p:cNvPr>
          <p:cNvSpPr>
            <a:spLocks noGrp="1"/>
          </p:cNvSpPr>
          <p:nvPr>
            <p:ph type="ftr" sz="quarter" idx="3"/>
          </p:nvPr>
        </p:nvSpPr>
        <p:spPr>
          <a:xfrm>
            <a:off x="6965769" y="6315106"/>
            <a:ext cx="1721031"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dirty="0"/>
          </a:p>
        </p:txBody>
      </p:sp>
    </p:spTree>
    <p:extLst>
      <p:ext uri="{BB962C8B-B14F-4D97-AF65-F5344CB8AC3E}">
        <p14:creationId xmlns:p14="http://schemas.microsoft.com/office/powerpoint/2010/main" val="1106545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6"/>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6" name="Footer Placeholder 5">
            <a:extLst>
              <a:ext uri="{FF2B5EF4-FFF2-40B4-BE49-F238E27FC236}">
                <a16:creationId xmlns:a16="http://schemas.microsoft.com/office/drawing/2014/main" id="{3C5C05BE-91EC-424B-BDDF-A5BBF43236ED}"/>
              </a:ext>
            </a:extLst>
          </p:cNvPr>
          <p:cNvSpPr>
            <a:spLocks noGrp="1"/>
          </p:cNvSpPr>
          <p:nvPr>
            <p:ph type="ftr" sz="quarter" idx="3"/>
          </p:nvPr>
        </p:nvSpPr>
        <p:spPr>
          <a:xfrm>
            <a:off x="6965769" y="6315106"/>
            <a:ext cx="1721031"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dirty="0"/>
          </a:p>
        </p:txBody>
      </p:sp>
    </p:spTree>
    <p:extLst>
      <p:ext uri="{BB962C8B-B14F-4D97-AF65-F5344CB8AC3E}">
        <p14:creationId xmlns:p14="http://schemas.microsoft.com/office/powerpoint/2010/main" val="2894957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6"/>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6" name="Footer Placeholder 5">
            <a:extLst>
              <a:ext uri="{FF2B5EF4-FFF2-40B4-BE49-F238E27FC236}">
                <a16:creationId xmlns:a16="http://schemas.microsoft.com/office/drawing/2014/main" id="{BE44171A-D710-419F-A38C-658EB98E4548}"/>
              </a:ext>
            </a:extLst>
          </p:cNvPr>
          <p:cNvSpPr>
            <a:spLocks noGrp="1"/>
          </p:cNvSpPr>
          <p:nvPr>
            <p:ph type="ftr" sz="quarter" idx="3"/>
          </p:nvPr>
        </p:nvSpPr>
        <p:spPr>
          <a:xfrm>
            <a:off x="6965769" y="6315106"/>
            <a:ext cx="1721031"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dirty="0"/>
          </a:p>
        </p:txBody>
      </p:sp>
    </p:spTree>
    <p:extLst>
      <p:ext uri="{BB962C8B-B14F-4D97-AF65-F5344CB8AC3E}">
        <p14:creationId xmlns:p14="http://schemas.microsoft.com/office/powerpoint/2010/main" val="1667304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D595D2CA-BDBE-484B-9033-8BE5619AFB0B}"/>
              </a:ext>
            </a:extLst>
          </p:cNvPr>
          <p:cNvSpPr>
            <a:spLocks noChangeArrowheads="1"/>
          </p:cNvSpPr>
          <p:nvPr userDrawn="1"/>
        </p:nvSpPr>
        <p:spPr bwMode="auto">
          <a:xfrm>
            <a:off x="0" y="-12112"/>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dirty="0">
              <a:latin typeface="Times New Roman" panose="02020603050405020304" pitchFamily="18" charset="0"/>
            </a:endParaRPr>
          </a:p>
        </p:txBody>
      </p:sp>
      <p:pic>
        <p:nvPicPr>
          <p:cNvPr id="8" name="Picture 11" descr="ISU LEFT white.eps">
            <a:extLst>
              <a:ext uri="{FF2B5EF4-FFF2-40B4-BE49-F238E27FC236}">
                <a16:creationId xmlns:a16="http://schemas.microsoft.com/office/drawing/2014/main" id="{4B532BEB-41EF-4EB8-8693-7A8BC0B33E7D}"/>
              </a:ext>
            </a:extLst>
          </p:cNvPr>
          <p:cNvPicPr>
            <a:picLocks noChangeAspect="1"/>
          </p:cNvPicPr>
          <p:nvPr userDrawn="1"/>
        </p:nvPicPr>
        <p:blipFill>
          <a:blip r:embed="rId2"/>
          <a:srcRect b="38235"/>
          <a:stretch>
            <a:fillRect/>
          </a:stretch>
        </p:blipFill>
        <p:spPr bwMode="auto">
          <a:xfrm>
            <a:off x="533400" y="830266"/>
            <a:ext cx="4724400" cy="388937"/>
          </a:xfrm>
          <a:prstGeom prst="rect">
            <a:avLst/>
          </a:prstGeom>
          <a:noFill/>
          <a:ln w="9525">
            <a:noFill/>
            <a:miter lim="800000"/>
            <a:headEnd/>
            <a:tailEnd/>
          </a:ln>
        </p:spPr>
      </p:pic>
      <p:sp>
        <p:nvSpPr>
          <p:cNvPr id="10" name="Text Placeholder 2">
            <a:extLst>
              <a:ext uri="{FF2B5EF4-FFF2-40B4-BE49-F238E27FC236}">
                <a16:creationId xmlns:a16="http://schemas.microsoft.com/office/drawing/2014/main" id="{4F3CDCF0-EFBF-4E24-8FB2-1CB8CF7556DD}"/>
              </a:ext>
            </a:extLst>
          </p:cNvPr>
          <p:cNvSpPr>
            <a:spLocks noGrp="1"/>
          </p:cNvSpPr>
          <p:nvPr>
            <p:ph type="body" sz="quarter" idx="13"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err="1"/>
              <a:t>ECpE</a:t>
            </a:r>
            <a:r>
              <a:rPr lang="en-US" dirty="0"/>
              <a:t> Department</a:t>
            </a:r>
          </a:p>
        </p:txBody>
      </p:sp>
      <p:sp>
        <p:nvSpPr>
          <p:cNvPr id="11" name="Rectangle 4">
            <a:extLst>
              <a:ext uri="{FF2B5EF4-FFF2-40B4-BE49-F238E27FC236}">
                <a16:creationId xmlns:a16="http://schemas.microsoft.com/office/drawing/2014/main" id="{05BB11F5-896B-48C5-AED9-F716B9D6C82C}"/>
              </a:ext>
            </a:extLst>
          </p:cNvPr>
          <p:cNvSpPr>
            <a:spLocks noGrp="1" noChangeArrowheads="1"/>
          </p:cNvSpPr>
          <p:nvPr>
            <p:ph type="ctrTitle"/>
          </p:nvPr>
        </p:nvSpPr>
        <p:spPr>
          <a:xfrm>
            <a:off x="533400" y="2514600"/>
            <a:ext cx="8077200" cy="1066800"/>
          </a:xfrm>
        </p:spPr>
        <p:txBody>
          <a:bodyPr anchor="b">
            <a:normAutofit/>
          </a:bodyPr>
          <a:lstStyle>
            <a:lvl1pPr algn="ctr" rtl="0" fontAlgn="base">
              <a:spcBef>
                <a:spcPct val="0"/>
              </a:spcBef>
              <a:spcAft>
                <a:spcPct val="0"/>
              </a:spcAft>
              <a:defRPr lang="en-US" sz="3500" dirty="0">
                <a:solidFill>
                  <a:srgbClr val="F1BE48"/>
                </a:solidFill>
                <a:latin typeface="Times New Roman" panose="02020603050405020304" pitchFamily="18" charset="0"/>
                <a:ea typeface="+mj-ea"/>
                <a:cs typeface="+mj-cs"/>
              </a:defRPr>
            </a:lvl1pPr>
          </a:lstStyle>
          <a:p>
            <a:r>
              <a:rPr lang="en-US"/>
              <a:t>Click to edit Master title style</a:t>
            </a:r>
            <a:endParaRPr lang="en-US" dirty="0"/>
          </a:p>
        </p:txBody>
      </p:sp>
      <p:sp>
        <p:nvSpPr>
          <p:cNvPr id="12" name="Rectangle 5">
            <a:extLst>
              <a:ext uri="{FF2B5EF4-FFF2-40B4-BE49-F238E27FC236}">
                <a16:creationId xmlns:a16="http://schemas.microsoft.com/office/drawing/2014/main" id="{2E06F9C3-FF8D-42E5-977C-6E4EF89A6537}"/>
              </a:ext>
            </a:extLst>
          </p:cNvPr>
          <p:cNvSpPr>
            <a:spLocks noGrp="1" noChangeArrowheads="1"/>
          </p:cNvSpPr>
          <p:nvPr>
            <p:ph type="subTitle" idx="1"/>
          </p:nvPr>
        </p:nvSpPr>
        <p:spPr>
          <a:xfrm>
            <a:off x="533400" y="3581400"/>
            <a:ext cx="8077200" cy="1752600"/>
          </a:xfrm>
        </p:spPr>
        <p:txBody>
          <a:bodyPr>
            <a:normAutofit/>
          </a:bodyPr>
          <a:lstStyle>
            <a:lvl1pPr marL="0" indent="0" algn="ctr" rtl="0" eaLnBrk="1" fontAlgn="auto" hangingPunct="1">
              <a:spcBef>
                <a:spcPct val="20000"/>
              </a:spcBef>
              <a:spcAft>
                <a:spcPts val="0"/>
              </a:spcAft>
              <a:buClr>
                <a:srgbClr val="CE1126"/>
              </a:buClr>
              <a:buSzPct val="80000"/>
              <a:buFont typeface="Times" charset="0"/>
              <a:buNone/>
              <a:defRPr lang="en-US" sz="2000" dirty="0">
                <a:solidFill>
                  <a:srgbClr val="6E6259"/>
                </a:solidFill>
                <a:latin typeface="Times New Roman" panose="02020603050405020304" pitchFamily="18" charset="0"/>
                <a:ea typeface="+mn-ea"/>
                <a:cs typeface="+mn-cs"/>
              </a:defRPr>
            </a:lvl1pPr>
          </a:lstStyle>
          <a:p>
            <a:r>
              <a:rPr lang="en-US"/>
              <a:t>Click to edit Master subtitle style</a:t>
            </a:r>
            <a:endParaRPr lang="en-US" dirty="0"/>
          </a:p>
        </p:txBody>
      </p:sp>
      <p:sp>
        <p:nvSpPr>
          <p:cNvPr id="2" name="Date Placeholder 1">
            <a:extLst>
              <a:ext uri="{FF2B5EF4-FFF2-40B4-BE49-F238E27FC236}">
                <a16:creationId xmlns:a16="http://schemas.microsoft.com/office/drawing/2014/main" id="{E2545218-86AE-4761-8131-9700EDBBF77E}"/>
              </a:ext>
            </a:extLst>
          </p:cNvPr>
          <p:cNvSpPr>
            <a:spLocks noGrp="1"/>
          </p:cNvSpPr>
          <p:nvPr>
            <p:ph type="dt" sz="half" idx="14"/>
          </p:nvPr>
        </p:nvSpPr>
        <p:spPr/>
        <p:txBody>
          <a:bodyPr/>
          <a:lstStyle/>
          <a:p>
            <a:endParaRPr lang="en-US" dirty="0"/>
          </a:p>
        </p:txBody>
      </p:sp>
      <p:sp>
        <p:nvSpPr>
          <p:cNvPr id="3" name="Footer Placeholder 2">
            <a:extLst>
              <a:ext uri="{FF2B5EF4-FFF2-40B4-BE49-F238E27FC236}">
                <a16:creationId xmlns:a16="http://schemas.microsoft.com/office/drawing/2014/main" id="{1A67C86C-06CD-4381-A67C-9CA8585CB0C8}"/>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3821954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3249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67719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8252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11974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88612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86642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47141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6"/>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7" name="Footer Placeholder 5">
            <a:extLst>
              <a:ext uri="{FF2B5EF4-FFF2-40B4-BE49-F238E27FC236}">
                <a16:creationId xmlns:a16="http://schemas.microsoft.com/office/drawing/2014/main" id="{207A367F-5FFC-40A7-85E6-95349361110A}"/>
              </a:ext>
            </a:extLst>
          </p:cNvPr>
          <p:cNvSpPr>
            <a:spLocks noGrp="1"/>
          </p:cNvSpPr>
          <p:nvPr>
            <p:ph type="ftr" sz="quarter" idx="3"/>
          </p:nvPr>
        </p:nvSpPr>
        <p:spPr>
          <a:xfrm>
            <a:off x="6965769" y="6315106"/>
            <a:ext cx="1721031"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dirty="0"/>
          </a:p>
        </p:txBody>
      </p:sp>
    </p:spTree>
    <p:extLst>
      <p:ext uri="{BB962C8B-B14F-4D97-AF65-F5344CB8AC3E}">
        <p14:creationId xmlns:p14="http://schemas.microsoft.com/office/powerpoint/2010/main" val="2741640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99140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55978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24197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8F37D-2747-4A8F-80E3-A9CA17188B0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22386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CCA8D-380E-43C6-A0FC-1A7D4F86241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775196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9"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8"/>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pic>
        <p:nvPicPr>
          <p:cNvPr id="10" name="Picture 11" descr="ISU LEFT white.eps"/>
          <p:cNvPicPr>
            <a:picLocks noChangeAspect="1"/>
          </p:cNvPicPr>
          <p:nvPr/>
        </p:nvPicPr>
        <p:blipFill>
          <a:blip r:embed="rId2"/>
          <a:srcRect b="38235"/>
          <a:stretch>
            <a:fillRect/>
          </a:stretch>
        </p:blipFill>
        <p:spPr bwMode="auto">
          <a:xfrm>
            <a:off x="533400" y="830266"/>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16604462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8"/>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9880670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6" name="Slide Number Placeholder 5"/>
          <p:cNvSpPr>
            <a:spLocks noGrp="1"/>
          </p:cNvSpPr>
          <p:nvPr>
            <p:ph type="sldNum" sz="quarter" idx="4"/>
          </p:nvPr>
        </p:nvSpPr>
        <p:spPr>
          <a:xfrm>
            <a:off x="6553200" y="5715008"/>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9741187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8"/>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dirty="0" err="1"/>
              <a:t>ECpE</a:t>
            </a:r>
            <a:r>
              <a:rPr lang="en-US" dirty="0"/>
              <a:t> Department</a:t>
            </a:r>
          </a:p>
        </p:txBody>
      </p:sp>
    </p:spTree>
    <p:extLst>
      <p:ext uri="{BB962C8B-B14F-4D97-AF65-F5344CB8AC3E}">
        <p14:creationId xmlns:p14="http://schemas.microsoft.com/office/powerpoint/2010/main" val="18976956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8"/>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8665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6" name="Slide Number Placeholder 5"/>
          <p:cNvSpPr>
            <a:spLocks noGrp="1"/>
          </p:cNvSpPr>
          <p:nvPr>
            <p:ph type="sldNum" sz="quarter" idx="4"/>
          </p:nvPr>
        </p:nvSpPr>
        <p:spPr>
          <a:xfrm>
            <a:off x="6553200" y="5715006"/>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7" name="Footer Placeholder 5">
            <a:extLst>
              <a:ext uri="{FF2B5EF4-FFF2-40B4-BE49-F238E27FC236}">
                <a16:creationId xmlns:a16="http://schemas.microsoft.com/office/drawing/2014/main" id="{F4CED1CD-8D01-4D64-B11E-59191BBD4B59}"/>
              </a:ext>
            </a:extLst>
          </p:cNvPr>
          <p:cNvSpPr>
            <a:spLocks noGrp="1"/>
          </p:cNvSpPr>
          <p:nvPr>
            <p:ph type="ftr" sz="quarter" idx="3"/>
          </p:nvPr>
        </p:nvSpPr>
        <p:spPr>
          <a:xfrm>
            <a:off x="6965769" y="6315106"/>
            <a:ext cx="1721031"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dirty="0"/>
          </a:p>
        </p:txBody>
      </p:sp>
    </p:spTree>
    <p:extLst>
      <p:ext uri="{BB962C8B-B14F-4D97-AF65-F5344CB8AC3E}">
        <p14:creationId xmlns:p14="http://schemas.microsoft.com/office/powerpoint/2010/main" val="15581922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8"/>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4278846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8"/>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9383925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8"/>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6818829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8"/>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5718713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8"/>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5283463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8"/>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3345021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62498BFE-4855-4F69-A446-AFF3AA1742FB}"/>
              </a:ext>
            </a:extLst>
          </p:cNvPr>
          <p:cNvSpPr>
            <a:spLocks noGrp="1"/>
          </p:cNvSpPr>
          <p:nvPr>
            <p:ph type="ftr" sz="quarter" idx="10"/>
          </p:nvPr>
        </p:nvSpPr>
        <p:spPr>
          <a:xfrm>
            <a:off x="7239000" y="6270658"/>
            <a:ext cx="16764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2A06FE7A-4C52-40E1-AB24-7B2926C0D9D1}"/>
              </a:ext>
            </a:extLst>
          </p:cNvPr>
          <p:cNvSpPr>
            <a:spLocks noGrp="1"/>
          </p:cNvSpPr>
          <p:nvPr>
            <p:ph type="sldNum" sz="quarter" idx="11"/>
          </p:nvPr>
        </p:nvSpPr>
        <p:spPr>
          <a:xfrm>
            <a:off x="6781800" y="5730883"/>
            <a:ext cx="2133600" cy="365125"/>
          </a:xfrm>
        </p:spPr>
        <p:txBody>
          <a:bodyPr/>
          <a:lstStyle/>
          <a:p>
            <a:fld id="{7CECD839-9EAD-418B-9826-1243089AB703}" type="slidenum">
              <a:rPr lang="en-US" smtClean="0"/>
              <a:t>‹#›</a:t>
            </a:fld>
            <a:endParaRPr lang="en-US"/>
          </a:p>
        </p:txBody>
      </p:sp>
      <p:sp>
        <p:nvSpPr>
          <p:cNvPr id="6" name="Title 5">
            <a:extLst>
              <a:ext uri="{FF2B5EF4-FFF2-40B4-BE49-F238E27FC236}">
                <a16:creationId xmlns:a16="http://schemas.microsoft.com/office/drawing/2014/main" id="{77FB3AB6-2969-4346-A362-D9A733B1EA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0441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32"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14"/>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pic>
        <p:nvPicPr>
          <p:cNvPr id="10" name="Picture 11" descr="ISU LEFT white.eps"/>
          <p:cNvPicPr>
            <a:picLocks noChangeAspect="1"/>
          </p:cNvPicPr>
          <p:nvPr/>
        </p:nvPicPr>
        <p:blipFill>
          <a:blip r:embed="rId2"/>
          <a:srcRect b="38235"/>
          <a:stretch>
            <a:fillRect/>
          </a:stretch>
        </p:blipFill>
        <p:spPr bwMode="auto">
          <a:xfrm>
            <a:off x="533400" y="830266"/>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13023832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14"/>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4587733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6" name="Slide Number Placeholder 5"/>
          <p:cNvSpPr>
            <a:spLocks noGrp="1"/>
          </p:cNvSpPr>
          <p:nvPr>
            <p:ph type="sldNum" sz="quarter" idx="4"/>
          </p:nvPr>
        </p:nvSpPr>
        <p:spPr>
          <a:xfrm>
            <a:off x="6553200" y="5715014"/>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582202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6"/>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8" name="Footer Placeholder 5">
            <a:extLst>
              <a:ext uri="{FF2B5EF4-FFF2-40B4-BE49-F238E27FC236}">
                <a16:creationId xmlns:a16="http://schemas.microsoft.com/office/drawing/2014/main" id="{C86AF06F-4C34-475D-B977-DD9D31BB78AB}"/>
              </a:ext>
            </a:extLst>
          </p:cNvPr>
          <p:cNvSpPr>
            <a:spLocks noGrp="1"/>
          </p:cNvSpPr>
          <p:nvPr>
            <p:ph type="ftr" sz="quarter" idx="3"/>
          </p:nvPr>
        </p:nvSpPr>
        <p:spPr>
          <a:xfrm>
            <a:off x="6965769" y="6315106"/>
            <a:ext cx="1721031"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dirty="0"/>
          </a:p>
        </p:txBody>
      </p:sp>
    </p:spTree>
    <p:extLst>
      <p:ext uri="{BB962C8B-B14F-4D97-AF65-F5344CB8AC3E}">
        <p14:creationId xmlns:p14="http://schemas.microsoft.com/office/powerpoint/2010/main" val="2722080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14"/>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1724406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14"/>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0591050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14"/>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0309209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14"/>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1581782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14"/>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40300882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14"/>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4100781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14"/>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1016752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14"/>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1406879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62498BFE-4855-4F69-A446-AFF3AA1742FB}"/>
              </a:ext>
            </a:extLst>
          </p:cNvPr>
          <p:cNvSpPr>
            <a:spLocks noGrp="1"/>
          </p:cNvSpPr>
          <p:nvPr>
            <p:ph type="ftr" sz="quarter" idx="10"/>
          </p:nvPr>
        </p:nvSpPr>
        <p:spPr/>
        <p:txBody>
          <a:bodyPr/>
          <a:lstStyle/>
          <a:p>
            <a:endParaRPr lang="en-US"/>
          </a:p>
        </p:txBody>
      </p:sp>
      <p:sp>
        <p:nvSpPr>
          <p:cNvPr id="5" name="Slide Number Placeholder 4">
            <a:extLst>
              <a:ext uri="{FF2B5EF4-FFF2-40B4-BE49-F238E27FC236}">
                <a16:creationId xmlns:a16="http://schemas.microsoft.com/office/drawing/2014/main" id="{2A06FE7A-4C52-40E1-AB24-7B2926C0D9D1}"/>
              </a:ext>
            </a:extLst>
          </p:cNvPr>
          <p:cNvSpPr>
            <a:spLocks noGrp="1"/>
          </p:cNvSpPr>
          <p:nvPr>
            <p:ph type="sldNum" sz="quarter" idx="11"/>
          </p:nvPr>
        </p:nvSpPr>
        <p:spPr/>
        <p:txBody>
          <a:bodyPr/>
          <a:lstStyle/>
          <a:p>
            <a:fld id="{7CECD839-9EAD-418B-9826-1243089AB703}" type="slidenum">
              <a:rPr lang="en-US" smtClean="0"/>
              <a:t>‹#›</a:t>
            </a:fld>
            <a:endParaRPr lang="en-US"/>
          </a:p>
        </p:txBody>
      </p:sp>
      <p:sp>
        <p:nvSpPr>
          <p:cNvPr id="6" name="Title 5">
            <a:extLst>
              <a:ext uri="{FF2B5EF4-FFF2-40B4-BE49-F238E27FC236}">
                <a16:creationId xmlns:a16="http://schemas.microsoft.com/office/drawing/2014/main" id="{77FB3AB6-2969-4346-A362-D9A733B1EA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204480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D595D2CA-BDBE-484B-9033-8BE5619AFB0B}"/>
              </a:ext>
            </a:extLst>
          </p:cNvPr>
          <p:cNvSpPr>
            <a:spLocks noChangeArrowheads="1"/>
          </p:cNvSpPr>
          <p:nvPr userDrawn="1"/>
        </p:nvSpPr>
        <p:spPr bwMode="auto">
          <a:xfrm>
            <a:off x="0" y="-12112"/>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dirty="0">
              <a:latin typeface="Times New Roman" panose="02020603050405020304" pitchFamily="18" charset="0"/>
            </a:endParaRPr>
          </a:p>
        </p:txBody>
      </p:sp>
      <p:pic>
        <p:nvPicPr>
          <p:cNvPr id="8" name="Picture 11" descr="ISU LEFT white.eps">
            <a:extLst>
              <a:ext uri="{FF2B5EF4-FFF2-40B4-BE49-F238E27FC236}">
                <a16:creationId xmlns:a16="http://schemas.microsoft.com/office/drawing/2014/main" id="{4B532BEB-41EF-4EB8-8693-7A8BC0B33E7D}"/>
              </a:ext>
            </a:extLst>
          </p:cNvPr>
          <p:cNvPicPr>
            <a:picLocks noChangeAspect="1"/>
          </p:cNvPicPr>
          <p:nvPr userDrawn="1"/>
        </p:nvPicPr>
        <p:blipFill>
          <a:blip r:embed="rId2"/>
          <a:srcRect b="38235"/>
          <a:stretch>
            <a:fillRect/>
          </a:stretch>
        </p:blipFill>
        <p:spPr bwMode="auto">
          <a:xfrm>
            <a:off x="533400" y="830266"/>
            <a:ext cx="4724400" cy="388937"/>
          </a:xfrm>
          <a:prstGeom prst="rect">
            <a:avLst/>
          </a:prstGeom>
          <a:noFill/>
          <a:ln w="9525">
            <a:noFill/>
            <a:miter lim="800000"/>
            <a:headEnd/>
            <a:tailEnd/>
          </a:ln>
        </p:spPr>
      </p:pic>
      <p:sp>
        <p:nvSpPr>
          <p:cNvPr id="10" name="Text Placeholder 2">
            <a:extLst>
              <a:ext uri="{FF2B5EF4-FFF2-40B4-BE49-F238E27FC236}">
                <a16:creationId xmlns:a16="http://schemas.microsoft.com/office/drawing/2014/main" id="{4F3CDCF0-EFBF-4E24-8FB2-1CB8CF7556DD}"/>
              </a:ext>
            </a:extLst>
          </p:cNvPr>
          <p:cNvSpPr>
            <a:spLocks noGrp="1"/>
          </p:cNvSpPr>
          <p:nvPr>
            <p:ph type="body" sz="quarter" idx="13"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err="1"/>
              <a:t>ECpE</a:t>
            </a:r>
            <a:r>
              <a:rPr lang="en-US" dirty="0"/>
              <a:t> Department</a:t>
            </a:r>
          </a:p>
        </p:txBody>
      </p:sp>
      <p:sp>
        <p:nvSpPr>
          <p:cNvPr id="11" name="Rectangle 4">
            <a:extLst>
              <a:ext uri="{FF2B5EF4-FFF2-40B4-BE49-F238E27FC236}">
                <a16:creationId xmlns:a16="http://schemas.microsoft.com/office/drawing/2014/main" id="{05BB11F5-896B-48C5-AED9-F716B9D6C82C}"/>
              </a:ext>
            </a:extLst>
          </p:cNvPr>
          <p:cNvSpPr>
            <a:spLocks noGrp="1" noChangeArrowheads="1"/>
          </p:cNvSpPr>
          <p:nvPr>
            <p:ph type="ctrTitle"/>
          </p:nvPr>
        </p:nvSpPr>
        <p:spPr>
          <a:xfrm>
            <a:off x="533400" y="2514600"/>
            <a:ext cx="8077200" cy="1066800"/>
          </a:xfrm>
        </p:spPr>
        <p:txBody>
          <a:bodyPr anchor="b">
            <a:normAutofit/>
          </a:bodyPr>
          <a:lstStyle>
            <a:lvl1pPr algn="ctr" rtl="0" fontAlgn="base">
              <a:spcBef>
                <a:spcPct val="0"/>
              </a:spcBef>
              <a:spcAft>
                <a:spcPct val="0"/>
              </a:spcAft>
              <a:defRPr lang="en-US" sz="3500" dirty="0">
                <a:solidFill>
                  <a:srgbClr val="F1BE48"/>
                </a:solidFill>
                <a:latin typeface="Times New Roman" panose="02020603050405020304" pitchFamily="18" charset="0"/>
                <a:ea typeface="+mj-ea"/>
                <a:cs typeface="+mj-cs"/>
              </a:defRPr>
            </a:lvl1pPr>
          </a:lstStyle>
          <a:p>
            <a:r>
              <a:rPr lang="en-US"/>
              <a:t>Click to edit Master title style</a:t>
            </a:r>
            <a:endParaRPr lang="en-US" dirty="0"/>
          </a:p>
        </p:txBody>
      </p:sp>
      <p:sp>
        <p:nvSpPr>
          <p:cNvPr id="12" name="Rectangle 5">
            <a:extLst>
              <a:ext uri="{FF2B5EF4-FFF2-40B4-BE49-F238E27FC236}">
                <a16:creationId xmlns:a16="http://schemas.microsoft.com/office/drawing/2014/main" id="{2E06F9C3-FF8D-42E5-977C-6E4EF89A6537}"/>
              </a:ext>
            </a:extLst>
          </p:cNvPr>
          <p:cNvSpPr>
            <a:spLocks noGrp="1" noChangeArrowheads="1"/>
          </p:cNvSpPr>
          <p:nvPr>
            <p:ph type="subTitle" idx="1"/>
          </p:nvPr>
        </p:nvSpPr>
        <p:spPr>
          <a:xfrm>
            <a:off x="533400" y="3581400"/>
            <a:ext cx="8077200" cy="1752600"/>
          </a:xfrm>
        </p:spPr>
        <p:txBody>
          <a:bodyPr>
            <a:normAutofit/>
          </a:bodyPr>
          <a:lstStyle>
            <a:lvl1pPr marL="0" indent="0" algn="ctr" rtl="0" eaLnBrk="1" fontAlgn="auto" hangingPunct="1">
              <a:spcBef>
                <a:spcPct val="20000"/>
              </a:spcBef>
              <a:spcAft>
                <a:spcPts val="0"/>
              </a:spcAft>
              <a:buClr>
                <a:srgbClr val="CE1126"/>
              </a:buClr>
              <a:buSzPct val="80000"/>
              <a:buFont typeface="Times" charset="0"/>
              <a:buNone/>
              <a:defRPr lang="en-US" sz="2000" dirty="0">
                <a:solidFill>
                  <a:srgbClr val="6E6259"/>
                </a:solidFill>
                <a:latin typeface="Times New Roman" panose="02020603050405020304" pitchFamily="18" charset="0"/>
                <a:ea typeface="+mn-ea"/>
                <a:cs typeface="+mn-cs"/>
              </a:defRPr>
            </a:lvl1pPr>
          </a:lstStyle>
          <a:p>
            <a:r>
              <a:rPr lang="en-US"/>
              <a:t>Click to edit Master subtitle style</a:t>
            </a:r>
            <a:endParaRPr lang="en-US" dirty="0"/>
          </a:p>
        </p:txBody>
      </p:sp>
      <p:sp>
        <p:nvSpPr>
          <p:cNvPr id="2" name="Date Placeholder 1">
            <a:extLst>
              <a:ext uri="{FF2B5EF4-FFF2-40B4-BE49-F238E27FC236}">
                <a16:creationId xmlns:a16="http://schemas.microsoft.com/office/drawing/2014/main" id="{E2545218-86AE-4761-8131-9700EDBBF77E}"/>
              </a:ext>
            </a:extLst>
          </p:cNvPr>
          <p:cNvSpPr>
            <a:spLocks noGrp="1"/>
          </p:cNvSpPr>
          <p:nvPr>
            <p:ph type="dt" sz="half" idx="14"/>
          </p:nvPr>
        </p:nvSpPr>
        <p:spPr/>
        <p:txBody>
          <a:bodyPr/>
          <a:lstStyle/>
          <a:p>
            <a:endParaRPr lang="en-US" dirty="0"/>
          </a:p>
        </p:txBody>
      </p:sp>
      <p:sp>
        <p:nvSpPr>
          <p:cNvPr id="3" name="Footer Placeholder 2">
            <a:extLst>
              <a:ext uri="{FF2B5EF4-FFF2-40B4-BE49-F238E27FC236}">
                <a16:creationId xmlns:a16="http://schemas.microsoft.com/office/drawing/2014/main" id="{1A67C86C-06CD-4381-A67C-9CA8585CB0C8}"/>
              </a:ext>
            </a:extLst>
          </p:cNvPr>
          <p:cNvSpPr>
            <a:spLocks noGrp="1"/>
          </p:cNvSpPr>
          <p:nvPr>
            <p:ph type="ftr" sz="quarter" idx="15"/>
          </p:nvPr>
        </p:nvSpPr>
        <p:spPr/>
        <p:txBody>
          <a:bodyPr/>
          <a:lstStyle/>
          <a:p>
            <a:endParaRPr lang="en-US" dirty="0"/>
          </a:p>
        </p:txBody>
      </p:sp>
      <p:sp>
        <p:nvSpPr>
          <p:cNvPr id="4" name="Slide Number Placeholder 3">
            <a:extLst>
              <a:ext uri="{FF2B5EF4-FFF2-40B4-BE49-F238E27FC236}">
                <a16:creationId xmlns:a16="http://schemas.microsoft.com/office/drawing/2014/main" id="{931DA9A3-348C-4877-96CB-DF5CB5EB1E6A}"/>
              </a:ext>
            </a:extLst>
          </p:cNvPr>
          <p:cNvSpPr>
            <a:spLocks noGrp="1"/>
          </p:cNvSpPr>
          <p:nvPr>
            <p:ph type="sldNum" sz="quarter" idx="16"/>
          </p:nvPr>
        </p:nvSpPr>
        <p:spPr/>
        <p:txBody>
          <a:bodyPr/>
          <a:lstStyle/>
          <a:p>
            <a:fld id="{5B7A2384-8C5D-49F6-8259-B9A64ECD4852}" type="slidenum">
              <a:rPr lang="en-US" smtClean="0"/>
              <a:pPr/>
              <a:t>‹#›</a:t>
            </a:fld>
            <a:endParaRPr lang="en-US" dirty="0"/>
          </a:p>
        </p:txBody>
      </p:sp>
    </p:spTree>
    <p:extLst>
      <p:ext uri="{BB962C8B-B14F-4D97-AF65-F5344CB8AC3E}">
        <p14:creationId xmlns:p14="http://schemas.microsoft.com/office/powerpoint/2010/main" val="2278867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6"/>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9" name="Footer Placeholder 5">
            <a:extLst>
              <a:ext uri="{FF2B5EF4-FFF2-40B4-BE49-F238E27FC236}">
                <a16:creationId xmlns:a16="http://schemas.microsoft.com/office/drawing/2014/main" id="{6B3B233D-9F78-482E-BBE8-8749A51531F0}"/>
              </a:ext>
            </a:extLst>
          </p:cNvPr>
          <p:cNvSpPr>
            <a:spLocks noGrp="1"/>
          </p:cNvSpPr>
          <p:nvPr>
            <p:ph type="ftr" sz="quarter" idx="11"/>
          </p:nvPr>
        </p:nvSpPr>
        <p:spPr>
          <a:xfrm>
            <a:off x="6965769" y="6315106"/>
            <a:ext cx="1721031"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dirty="0"/>
          </a:p>
        </p:txBody>
      </p:sp>
    </p:spTree>
    <p:extLst>
      <p:ext uri="{BB962C8B-B14F-4D97-AF65-F5344CB8AC3E}">
        <p14:creationId xmlns:p14="http://schemas.microsoft.com/office/powerpoint/2010/main" val="42032487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77075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730049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14237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932721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207745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8070870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8303016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301923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dirty="0"/>
          </a:p>
        </p:txBody>
      </p:sp>
    </p:spTree>
    <p:extLst>
      <p:ext uri="{BB962C8B-B14F-4D97-AF65-F5344CB8AC3E}">
        <p14:creationId xmlns:p14="http://schemas.microsoft.com/office/powerpoint/2010/main" val="20464294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dirty="0"/>
          </a:p>
        </p:txBody>
      </p:sp>
    </p:spTree>
    <p:extLst>
      <p:ext uri="{BB962C8B-B14F-4D97-AF65-F5344CB8AC3E}">
        <p14:creationId xmlns:p14="http://schemas.microsoft.com/office/powerpoint/2010/main" val="360255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6"/>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5" name="Footer Placeholder 5">
            <a:extLst>
              <a:ext uri="{FF2B5EF4-FFF2-40B4-BE49-F238E27FC236}">
                <a16:creationId xmlns:a16="http://schemas.microsoft.com/office/drawing/2014/main" id="{AAD6C0C3-4332-4DDE-B5E3-C032167C475C}"/>
              </a:ext>
            </a:extLst>
          </p:cNvPr>
          <p:cNvSpPr>
            <a:spLocks noGrp="1"/>
          </p:cNvSpPr>
          <p:nvPr>
            <p:ph type="ftr" sz="quarter" idx="3"/>
          </p:nvPr>
        </p:nvSpPr>
        <p:spPr>
          <a:xfrm>
            <a:off x="6965769" y="6315106"/>
            <a:ext cx="1721031"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dirty="0"/>
          </a:p>
        </p:txBody>
      </p:sp>
    </p:spTree>
    <p:extLst>
      <p:ext uri="{BB962C8B-B14F-4D97-AF65-F5344CB8AC3E}">
        <p14:creationId xmlns:p14="http://schemas.microsoft.com/office/powerpoint/2010/main" val="9238107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8F37D-2747-4A8F-80E3-A9CA17188B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85F0F8-316E-4812-960B-DC541F9A27A4}"/>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BB86812F-05BA-4576-BE8F-45E4EBFB0CF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BCEB855-9BB9-47E9-B163-875B69A14693}"/>
              </a:ext>
            </a:extLst>
          </p:cNvPr>
          <p:cNvSpPr>
            <a:spLocks noGrp="1"/>
          </p:cNvSpPr>
          <p:nvPr>
            <p:ph type="sldNum" sz="quarter" idx="12"/>
          </p:nvPr>
        </p:nvSpPr>
        <p:spPr/>
        <p:txBody>
          <a:bodyPr/>
          <a:lstStyle/>
          <a:p>
            <a:fld id="{5B7A2384-8C5D-49F6-8259-B9A64ECD4852}" type="slidenum">
              <a:rPr lang="en-US" smtClean="0"/>
              <a:pPr/>
              <a:t>‹#›</a:t>
            </a:fld>
            <a:endParaRPr lang="en-US" dirty="0"/>
          </a:p>
        </p:txBody>
      </p:sp>
    </p:spTree>
    <p:extLst>
      <p:ext uri="{BB962C8B-B14F-4D97-AF65-F5344CB8AC3E}">
        <p14:creationId xmlns:p14="http://schemas.microsoft.com/office/powerpoint/2010/main" val="24604572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CCA8D-380E-43C6-A0FC-1A7D4F8624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63D31C-36C1-45E5-94F6-62F75B937682}"/>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FA570DA5-6840-4A23-B068-10AEDA2F5FC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E10C918-D125-4B89-A9BF-4EF7591C1477}"/>
              </a:ext>
            </a:extLst>
          </p:cNvPr>
          <p:cNvSpPr>
            <a:spLocks noGrp="1"/>
          </p:cNvSpPr>
          <p:nvPr>
            <p:ph type="sldNum" sz="quarter" idx="12"/>
          </p:nvPr>
        </p:nvSpPr>
        <p:spPr/>
        <p:txBody>
          <a:bodyPr/>
          <a:lstStyle/>
          <a:p>
            <a:fld id="{5B7A2384-8C5D-49F6-8259-B9A64ECD4852}" type="slidenum">
              <a:rPr lang="en-US" smtClean="0"/>
              <a:pPr/>
              <a:t>‹#›</a:t>
            </a:fld>
            <a:endParaRPr lang="en-US" dirty="0"/>
          </a:p>
        </p:txBody>
      </p:sp>
    </p:spTree>
    <p:extLst>
      <p:ext uri="{BB962C8B-B14F-4D97-AF65-F5344CB8AC3E}">
        <p14:creationId xmlns:p14="http://schemas.microsoft.com/office/powerpoint/2010/main" val="3600584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6"/>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4" name="Footer Placeholder 5">
            <a:extLst>
              <a:ext uri="{FF2B5EF4-FFF2-40B4-BE49-F238E27FC236}">
                <a16:creationId xmlns:a16="http://schemas.microsoft.com/office/drawing/2014/main" id="{28227C8D-E78D-4060-994B-163F10BA25E6}"/>
              </a:ext>
            </a:extLst>
          </p:cNvPr>
          <p:cNvSpPr>
            <a:spLocks noGrp="1"/>
          </p:cNvSpPr>
          <p:nvPr>
            <p:ph type="ftr" sz="quarter" idx="3"/>
          </p:nvPr>
        </p:nvSpPr>
        <p:spPr>
          <a:xfrm>
            <a:off x="6965769" y="6315106"/>
            <a:ext cx="1721031"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dirty="0"/>
          </a:p>
        </p:txBody>
      </p:sp>
    </p:spTree>
    <p:extLst>
      <p:ext uri="{BB962C8B-B14F-4D97-AF65-F5344CB8AC3E}">
        <p14:creationId xmlns:p14="http://schemas.microsoft.com/office/powerpoint/2010/main" val="287391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6"/>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363148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6"/>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7" name="Footer Placeholder 5">
            <a:extLst>
              <a:ext uri="{FF2B5EF4-FFF2-40B4-BE49-F238E27FC236}">
                <a16:creationId xmlns:a16="http://schemas.microsoft.com/office/drawing/2014/main" id="{A79183B6-188D-4063-97F0-A41039E0D7C2}"/>
              </a:ext>
            </a:extLst>
          </p:cNvPr>
          <p:cNvSpPr>
            <a:spLocks noGrp="1"/>
          </p:cNvSpPr>
          <p:nvPr>
            <p:ph type="ftr" sz="quarter" idx="3"/>
          </p:nvPr>
        </p:nvSpPr>
        <p:spPr>
          <a:xfrm>
            <a:off x="6965769" y="6315106"/>
            <a:ext cx="1721031"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dirty="0"/>
          </a:p>
        </p:txBody>
      </p:sp>
    </p:spTree>
    <p:extLst>
      <p:ext uri="{BB962C8B-B14F-4D97-AF65-F5344CB8AC3E}">
        <p14:creationId xmlns:p14="http://schemas.microsoft.com/office/powerpoint/2010/main" val="3358716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1.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dirty="0"/>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5" name="Text Box 11"/>
          <p:cNvSpPr txBox="1">
            <a:spLocks noChangeArrowheads="1"/>
          </p:cNvSpPr>
          <p:nvPr/>
        </p:nvSpPr>
        <p:spPr bwMode="auto">
          <a:xfrm>
            <a:off x="212728"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6"/>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pic>
        <p:nvPicPr>
          <p:cNvPr id="12" name="Picture 11" descr="ISU LEFT white.eps"/>
          <p:cNvPicPr>
            <a:picLocks noChangeAspect="1"/>
          </p:cNvPicPr>
          <p:nvPr/>
        </p:nvPicPr>
        <p:blipFill>
          <a:blip r:embed="rId13"/>
          <a:srcRect b="38235"/>
          <a:stretch>
            <a:fillRect/>
          </a:stretch>
        </p:blipFill>
        <p:spPr bwMode="auto">
          <a:xfrm>
            <a:off x="533400" y="6365933"/>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6965769" y="6315106"/>
            <a:ext cx="1721031"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dirty="0"/>
          </a:p>
        </p:txBody>
      </p:sp>
    </p:spTree>
    <p:extLst>
      <p:ext uri="{BB962C8B-B14F-4D97-AF65-F5344CB8AC3E}">
        <p14:creationId xmlns:p14="http://schemas.microsoft.com/office/powerpoint/2010/main" val="1129549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p:titleStyle>
    <p:body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lvl="0" algn="l" rtl="0" fontAlgn="base">
              <a:spcBef>
                <a:spcPct val="0"/>
              </a:spcBef>
              <a:spcAft>
                <a:spcPct val="0"/>
              </a:spcAft>
            </a:pPr>
            <a:r>
              <a:rPr lang="en-US"/>
              <a:t>Click to edit Master title style</a:t>
            </a:r>
            <a:endParaRPr lang="en-US"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endParaRPr lang="en-US" dirty="0"/>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5B7A2384-8C5D-49F6-8259-B9A64ECD4852}" type="slidenum">
              <a:rPr lang="en-US" smtClean="0"/>
              <a:pPr/>
              <a:t>‹#›</a:t>
            </a:fld>
            <a:endParaRPr lang="en-US" dirty="0"/>
          </a:p>
        </p:txBody>
      </p:sp>
      <p:sp>
        <p:nvSpPr>
          <p:cNvPr id="7" name="Rectangle 8">
            <a:extLst>
              <a:ext uri="{FF2B5EF4-FFF2-40B4-BE49-F238E27FC236}">
                <a16:creationId xmlns:a16="http://schemas.microsoft.com/office/drawing/2014/main" id="{18347D26-84EB-44A8-A0B1-CC6FA5220460}"/>
              </a:ext>
            </a:extLst>
          </p:cNvPr>
          <p:cNvSpPr>
            <a:spLocks noChangeArrowheads="1"/>
          </p:cNvSpPr>
          <p:nvPr/>
        </p:nvSpPr>
        <p:spPr bwMode="auto">
          <a:xfrm>
            <a:off x="0" y="6108111"/>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dirty="0">
              <a:latin typeface="Times New Roman" panose="02020603050405020304" pitchFamily="18" charset="0"/>
            </a:endParaRPr>
          </a:p>
        </p:txBody>
      </p:sp>
      <p:pic>
        <p:nvPicPr>
          <p:cNvPr id="8" name="Picture 11" descr="ISU LEFT white.eps">
            <a:extLst>
              <a:ext uri="{FF2B5EF4-FFF2-40B4-BE49-F238E27FC236}">
                <a16:creationId xmlns:a16="http://schemas.microsoft.com/office/drawing/2014/main" id="{57549203-F115-40D4-B90D-A3B75684E522}"/>
              </a:ext>
            </a:extLst>
          </p:cNvPr>
          <p:cNvPicPr>
            <a:picLocks noChangeAspect="1"/>
          </p:cNvPicPr>
          <p:nvPr/>
        </p:nvPicPr>
        <p:blipFill>
          <a:blip r:embed="rId15"/>
          <a:srcRect b="38235"/>
          <a:stretch>
            <a:fillRect/>
          </a:stretch>
        </p:blipFill>
        <p:spPr bwMode="auto">
          <a:xfrm>
            <a:off x="533400" y="6359877"/>
            <a:ext cx="3200400" cy="263473"/>
          </a:xfrm>
          <a:prstGeom prst="rect">
            <a:avLst/>
          </a:prstGeom>
          <a:noFill/>
          <a:ln w="9525">
            <a:noFill/>
            <a:miter lim="800000"/>
            <a:headEnd/>
            <a:tailEnd/>
          </a:ln>
        </p:spPr>
      </p:pic>
      <p:sp>
        <p:nvSpPr>
          <p:cNvPr id="10" name="Slide Number Placeholder 3"/>
          <p:cNvSpPr txBox="1">
            <a:spLocks/>
          </p:cNvSpPr>
          <p:nvPr/>
        </p:nvSpPr>
        <p:spPr>
          <a:xfrm>
            <a:off x="6580682" y="5899846"/>
            <a:ext cx="2133600" cy="2889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79A9A4E-4C82-4D44-9372-C31BB3818094}" type="slidenum">
              <a:rPr lang="en-US" sz="1200" smtClean="0">
                <a:solidFill>
                  <a:schemeClr val="bg1">
                    <a:lumMod val="50000"/>
                  </a:schemeClr>
                </a:solidFill>
                <a:latin typeface="Times New Roman" panose="02020603050405020304" pitchFamily="18" charset="0"/>
                <a:cs typeface="Times New Roman" panose="02020603050405020304" pitchFamily="18" charset="0"/>
              </a:rPr>
              <a:pPr algn="r"/>
              <a:t>‹#›</a:t>
            </a:fld>
            <a:endParaRPr lang="en-US" sz="18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1" name="Footer Placeholder 5">
            <a:extLst>
              <a:ext uri="{FF2B5EF4-FFF2-40B4-BE49-F238E27FC236}">
                <a16:creationId xmlns:a16="http://schemas.microsoft.com/office/drawing/2014/main" id="{F4F22F74-DC61-463D-81E3-435942D44689}"/>
              </a:ext>
            </a:extLst>
          </p:cNvPr>
          <p:cNvSpPr txBox="1">
            <a:spLocks/>
          </p:cNvSpPr>
          <p:nvPr userDrawn="1"/>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ECpE Department</a:t>
            </a:r>
            <a:endParaRPr lang="en-US" dirty="0"/>
          </a:p>
        </p:txBody>
      </p:sp>
    </p:spTree>
    <p:extLst>
      <p:ext uri="{BB962C8B-B14F-4D97-AF65-F5344CB8AC3E}">
        <p14:creationId xmlns:p14="http://schemas.microsoft.com/office/powerpoint/2010/main" val="10430499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6" r:id="rId12"/>
    <p:sldLayoutId id="2147483687" r:id="rId13"/>
  </p:sldLayoutIdLst>
  <p:hf hdr="0" ftr="0" dt="0"/>
  <p:txStyles>
    <p:titleStyle>
      <a:lvl1pPr algn="ctr" defTabSz="914377" rtl="0" eaLnBrk="1" latinLnBrk="0" hangingPunct="1">
        <a:spcBef>
          <a:spcPct val="0"/>
        </a:spcBef>
        <a:buNone/>
        <a:defRPr lang="en-US" sz="3500" kern="1200" dirty="0">
          <a:solidFill>
            <a:srgbClr val="C8102E"/>
          </a:solidFill>
          <a:latin typeface="Times New Roman" panose="02020603050405020304" pitchFamily="18" charset="0"/>
          <a:ea typeface="+mj-ea"/>
          <a:cs typeface="+mj-cs"/>
        </a:defRPr>
      </a:lvl1pPr>
    </p:titleStyle>
    <p:bodyStyle>
      <a:lvl1pPr marL="342891" indent="-342891" algn="l" defTabSz="914377" rtl="0" eaLnBrk="1" fontAlgn="base" latinLnBrk="0" hangingPunct="1">
        <a:spcBef>
          <a:spcPct val="20000"/>
        </a:spcBef>
        <a:spcAft>
          <a:spcPct val="0"/>
        </a:spcAft>
        <a:buClr>
          <a:srgbClr val="CE1126"/>
        </a:buClr>
        <a:buSzPct val="80000"/>
        <a:buFont typeface="Times" charset="0"/>
        <a:buChar char="•"/>
        <a:defRPr lang="en-US" sz="2600" kern="1200" dirty="0">
          <a:solidFill>
            <a:srgbClr val="6E6259"/>
          </a:solidFill>
          <a:latin typeface="Times New Roman" panose="02020603050405020304" pitchFamily="18" charset="0"/>
          <a:ea typeface="+mn-ea"/>
          <a:cs typeface="+mn-cs"/>
        </a:defRPr>
      </a:lvl1pPr>
      <a:lvl2pPr marL="742932" indent="-285744" algn="l" defTabSz="914377" rtl="0" eaLnBrk="1" fontAlgn="base" latinLnBrk="0" hangingPunct="1">
        <a:spcBef>
          <a:spcPct val="20000"/>
        </a:spcBef>
        <a:spcAft>
          <a:spcPct val="0"/>
        </a:spcAft>
        <a:buClr>
          <a:srgbClr val="CE1126"/>
        </a:buClr>
        <a:buSzPct val="80000"/>
        <a:buFont typeface="Times" charset="0"/>
        <a:buChar char="•"/>
        <a:defRPr lang="en-US" sz="2600" kern="1200" dirty="0">
          <a:solidFill>
            <a:srgbClr val="6E6259"/>
          </a:solidFill>
          <a:latin typeface="Times New Roman" panose="02020603050405020304" pitchFamily="18" charset="0"/>
          <a:ea typeface="+mn-ea"/>
          <a:cs typeface="+mn-cs"/>
        </a:defRPr>
      </a:lvl2pPr>
      <a:lvl3pPr marL="1142971" indent="-228594" algn="l" defTabSz="914377" rtl="0" eaLnBrk="1" fontAlgn="base" latinLnBrk="0" hangingPunct="1">
        <a:spcBef>
          <a:spcPct val="20000"/>
        </a:spcBef>
        <a:spcAft>
          <a:spcPct val="0"/>
        </a:spcAft>
        <a:buClr>
          <a:srgbClr val="CE1126"/>
        </a:buClr>
        <a:buSzPct val="80000"/>
        <a:buFont typeface="Times" charset="0"/>
        <a:buChar char="•"/>
        <a:defRPr lang="en-US" sz="2600" kern="1200" dirty="0">
          <a:solidFill>
            <a:srgbClr val="6E6259"/>
          </a:solidFill>
          <a:latin typeface="Times New Roman" panose="02020603050405020304" pitchFamily="18" charset="0"/>
          <a:ea typeface="+mn-ea"/>
          <a:cs typeface="+mn-cs"/>
        </a:defRPr>
      </a:lvl3pPr>
      <a:lvl4pPr marL="1600160" indent="-228594" algn="l" defTabSz="914377" rtl="0" eaLnBrk="1" fontAlgn="base" latinLnBrk="0" hangingPunct="1">
        <a:spcBef>
          <a:spcPct val="20000"/>
        </a:spcBef>
        <a:spcAft>
          <a:spcPct val="0"/>
        </a:spcAft>
        <a:buClr>
          <a:srgbClr val="CE1126"/>
        </a:buClr>
        <a:buSzPct val="80000"/>
        <a:buFont typeface="Times" charset="0"/>
        <a:buChar char="•"/>
        <a:defRPr lang="en-US" sz="2600" kern="1200" dirty="0">
          <a:solidFill>
            <a:srgbClr val="6E6259"/>
          </a:solidFill>
          <a:latin typeface="Times New Roman" panose="02020603050405020304" pitchFamily="18" charset="0"/>
          <a:ea typeface="+mn-ea"/>
          <a:cs typeface="+mn-cs"/>
        </a:defRPr>
      </a:lvl4pPr>
      <a:lvl5pPr marL="2057349" indent="-228594" algn="l" defTabSz="914377" rtl="0" eaLnBrk="1" fontAlgn="base" latinLnBrk="0" hangingPunct="1">
        <a:spcBef>
          <a:spcPct val="20000"/>
        </a:spcBef>
        <a:spcAft>
          <a:spcPct val="0"/>
        </a:spcAft>
        <a:buClr>
          <a:srgbClr val="CE1126"/>
        </a:buClr>
        <a:buSzPct val="80000"/>
        <a:buFont typeface="Times" charset="0"/>
        <a:buChar char="•"/>
        <a:defRPr lang="en-US" sz="2600" kern="1200" dirty="0">
          <a:solidFill>
            <a:srgbClr val="6E6259"/>
          </a:solidFill>
          <a:latin typeface="Times New Roman" panose="02020603050405020304" pitchFamily="18" charset="0"/>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29"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8"/>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pic>
        <p:nvPicPr>
          <p:cNvPr id="12" name="Picture 11" descr="ISU LEFT white.eps"/>
          <p:cNvPicPr>
            <a:picLocks noChangeAspect="1"/>
          </p:cNvPicPr>
          <p:nvPr/>
        </p:nvPicPr>
        <p:blipFill>
          <a:blip r:embed="rId14"/>
          <a:srcRect b="38235"/>
          <a:stretch>
            <a:fillRect/>
          </a:stretch>
        </p:blipFill>
        <p:spPr bwMode="auto">
          <a:xfrm>
            <a:off x="533400" y="6365935"/>
            <a:ext cx="3200400" cy="263473"/>
          </a:xfrm>
          <a:prstGeom prst="rect">
            <a:avLst/>
          </a:prstGeom>
          <a:noFill/>
          <a:ln w="9525">
            <a:noFill/>
            <a:miter lim="800000"/>
            <a:headEnd/>
            <a:tailEnd/>
          </a:ln>
        </p:spPr>
      </p:pic>
      <p:sp>
        <p:nvSpPr>
          <p:cNvPr id="11" name="Footer Placeholder 5">
            <a:extLst>
              <a:ext uri="{FF2B5EF4-FFF2-40B4-BE49-F238E27FC236}">
                <a16:creationId xmlns:a16="http://schemas.microsoft.com/office/drawing/2014/main" id="{F1ECC371-4845-4E90-A587-71C15542E734}"/>
              </a:ext>
            </a:extLst>
          </p:cNvPr>
          <p:cNvSpPr>
            <a:spLocks noGrp="1"/>
          </p:cNvSpPr>
          <p:nvPr>
            <p:ph type="ftr" sz="quarter" idx="3"/>
          </p:nvPr>
        </p:nvSpPr>
        <p:spPr>
          <a:xfrm>
            <a:off x="6965769" y="6315106"/>
            <a:ext cx="1721031"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dirty="0"/>
          </a:p>
        </p:txBody>
      </p:sp>
    </p:spTree>
    <p:extLst>
      <p:ext uri="{BB962C8B-B14F-4D97-AF65-F5344CB8AC3E}">
        <p14:creationId xmlns:p14="http://schemas.microsoft.com/office/powerpoint/2010/main" val="18590102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hdr="0" ftr="0" dt="0"/>
  <p:txStyles>
    <p:title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p:titleStyle>
    <p:body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32"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14"/>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pic>
        <p:nvPicPr>
          <p:cNvPr id="12" name="Picture 11" descr="ISU LEFT white.eps"/>
          <p:cNvPicPr>
            <a:picLocks noChangeAspect="1"/>
          </p:cNvPicPr>
          <p:nvPr/>
        </p:nvPicPr>
        <p:blipFill>
          <a:blip r:embed="rId14"/>
          <a:srcRect b="38235"/>
          <a:stretch>
            <a:fillRect/>
          </a:stretch>
        </p:blipFill>
        <p:spPr bwMode="auto">
          <a:xfrm>
            <a:off x="533400" y="6365941"/>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5715000" y="6315114"/>
            <a:ext cx="308610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a:p>
        </p:txBody>
      </p:sp>
    </p:spTree>
    <p:extLst>
      <p:ext uri="{BB962C8B-B14F-4D97-AF65-F5344CB8AC3E}">
        <p14:creationId xmlns:p14="http://schemas.microsoft.com/office/powerpoint/2010/main" val="96979541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hf hdr="0" ftr="0" dt="0"/>
  <p:txStyles>
    <p:title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78" algn="l" rtl="0" eaLnBrk="1" fontAlgn="base" hangingPunct="1">
        <a:spcBef>
          <a:spcPct val="0"/>
        </a:spcBef>
        <a:spcAft>
          <a:spcPct val="0"/>
        </a:spcAft>
        <a:defRPr sz="3500">
          <a:solidFill>
            <a:srgbClr val="CE1126"/>
          </a:solidFill>
          <a:latin typeface="Univers 67 CondensedBold" charset="0"/>
        </a:defRPr>
      </a:lvl6pPr>
      <a:lvl7pPr marL="914354" algn="l" rtl="0" eaLnBrk="1" fontAlgn="base" hangingPunct="1">
        <a:spcBef>
          <a:spcPct val="0"/>
        </a:spcBef>
        <a:spcAft>
          <a:spcPct val="0"/>
        </a:spcAft>
        <a:defRPr sz="3500">
          <a:solidFill>
            <a:srgbClr val="CE1126"/>
          </a:solidFill>
          <a:latin typeface="Univers 67 CondensedBold" charset="0"/>
        </a:defRPr>
      </a:lvl7pPr>
      <a:lvl8pPr marL="1371532" algn="l" rtl="0" eaLnBrk="1" fontAlgn="base" hangingPunct="1">
        <a:spcBef>
          <a:spcPct val="0"/>
        </a:spcBef>
        <a:spcAft>
          <a:spcPct val="0"/>
        </a:spcAft>
        <a:defRPr sz="3500">
          <a:solidFill>
            <a:srgbClr val="CE1126"/>
          </a:solidFill>
          <a:latin typeface="Univers 67 CondensedBold" charset="0"/>
        </a:defRPr>
      </a:lvl8pPr>
      <a:lvl9pPr marL="1828709" algn="l" rtl="0" eaLnBrk="1" fontAlgn="base" hangingPunct="1">
        <a:spcBef>
          <a:spcPct val="0"/>
        </a:spcBef>
        <a:spcAft>
          <a:spcPct val="0"/>
        </a:spcAft>
        <a:defRPr sz="3500">
          <a:solidFill>
            <a:srgbClr val="CE1126"/>
          </a:solidFill>
          <a:latin typeface="Univers 67 CondensedBold" charset="0"/>
        </a:defRPr>
      </a:lvl9pPr>
    </p:titleStyle>
    <p:bodyStyle>
      <a:lvl1pPr marL="342882" indent="-342882"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13" indent="-285737"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42" indent="-228589"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20" indent="-228589"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298" indent="-228589"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474" indent="-228589"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652" indent="-228589"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829" indent="-228589"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006" indent="-228589"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lvl="0" algn="l" rtl="0" fontAlgn="base">
              <a:spcBef>
                <a:spcPct val="0"/>
              </a:spcBef>
              <a:spcAft>
                <a:spcPct val="0"/>
              </a:spcAft>
            </a:pPr>
            <a:r>
              <a:rPr lang="en-US"/>
              <a:t>Click to edit Master title style</a:t>
            </a:r>
            <a:endParaRPr lang="en-US"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64"/>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endParaRPr lang="en-US" dirty="0"/>
          </a:p>
        </p:txBody>
      </p:sp>
      <p:sp>
        <p:nvSpPr>
          <p:cNvPr id="5" name="Footer Placeholder 4"/>
          <p:cNvSpPr>
            <a:spLocks noGrp="1"/>
          </p:cNvSpPr>
          <p:nvPr>
            <p:ph type="ftr" sz="quarter" idx="3"/>
          </p:nvPr>
        </p:nvSpPr>
        <p:spPr>
          <a:xfrm>
            <a:off x="3124200" y="6356364"/>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6553200" y="6356364"/>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5B7A2384-8C5D-49F6-8259-B9A64ECD4852}" type="slidenum">
              <a:rPr lang="en-US" smtClean="0"/>
              <a:pPr/>
              <a:t>‹#›</a:t>
            </a:fld>
            <a:endParaRPr lang="en-US" dirty="0"/>
          </a:p>
        </p:txBody>
      </p:sp>
      <p:sp>
        <p:nvSpPr>
          <p:cNvPr id="7" name="Rectangle 8">
            <a:extLst>
              <a:ext uri="{FF2B5EF4-FFF2-40B4-BE49-F238E27FC236}">
                <a16:creationId xmlns:a16="http://schemas.microsoft.com/office/drawing/2014/main" id="{18347D26-84EB-44A8-A0B1-CC6FA5220460}"/>
              </a:ext>
            </a:extLst>
          </p:cNvPr>
          <p:cNvSpPr>
            <a:spLocks noChangeArrowheads="1"/>
          </p:cNvSpPr>
          <p:nvPr/>
        </p:nvSpPr>
        <p:spPr bwMode="auto">
          <a:xfrm>
            <a:off x="0" y="6108111"/>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dirty="0">
              <a:latin typeface="Times New Roman" panose="02020603050405020304" pitchFamily="18" charset="0"/>
            </a:endParaRPr>
          </a:p>
        </p:txBody>
      </p:sp>
      <p:pic>
        <p:nvPicPr>
          <p:cNvPr id="8" name="Picture 11" descr="ISU LEFT white.eps">
            <a:extLst>
              <a:ext uri="{FF2B5EF4-FFF2-40B4-BE49-F238E27FC236}">
                <a16:creationId xmlns:a16="http://schemas.microsoft.com/office/drawing/2014/main" id="{57549203-F115-40D4-B90D-A3B75684E522}"/>
              </a:ext>
            </a:extLst>
          </p:cNvPr>
          <p:cNvPicPr>
            <a:picLocks noChangeAspect="1"/>
          </p:cNvPicPr>
          <p:nvPr/>
        </p:nvPicPr>
        <p:blipFill>
          <a:blip r:embed="rId15"/>
          <a:srcRect b="38235"/>
          <a:stretch>
            <a:fillRect/>
          </a:stretch>
        </p:blipFill>
        <p:spPr bwMode="auto">
          <a:xfrm>
            <a:off x="533400" y="6359885"/>
            <a:ext cx="3200400" cy="263473"/>
          </a:xfrm>
          <a:prstGeom prst="rect">
            <a:avLst/>
          </a:prstGeom>
          <a:noFill/>
          <a:ln w="9525">
            <a:noFill/>
            <a:miter lim="800000"/>
            <a:headEnd/>
            <a:tailEnd/>
          </a:ln>
        </p:spPr>
      </p:pic>
      <p:sp>
        <p:nvSpPr>
          <p:cNvPr id="9" name="Footer Placeholder 5">
            <a:extLst>
              <a:ext uri="{FF2B5EF4-FFF2-40B4-BE49-F238E27FC236}">
                <a16:creationId xmlns:a16="http://schemas.microsoft.com/office/drawing/2014/main" id="{F598C0BE-DBD3-42CE-9226-4C3F4FACC6CF}"/>
              </a:ext>
            </a:extLst>
          </p:cNvPr>
          <p:cNvSpPr txBox="1">
            <a:spLocks/>
          </p:cNvSpPr>
          <p:nvPr/>
        </p:nvSpPr>
        <p:spPr>
          <a:xfrm>
            <a:off x="5715000" y="6315114"/>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dirty="0" err="1"/>
              <a:t>ECpE</a:t>
            </a:r>
            <a:r>
              <a:rPr lang="en-US" altLang="zh-CN" sz="1600" dirty="0"/>
              <a:t> Department</a:t>
            </a:r>
            <a:endParaRPr lang="en-US" sz="1600" dirty="0"/>
          </a:p>
        </p:txBody>
      </p:sp>
      <p:sp>
        <p:nvSpPr>
          <p:cNvPr id="10" name="Slide Number Placeholder 3"/>
          <p:cNvSpPr txBox="1">
            <a:spLocks/>
          </p:cNvSpPr>
          <p:nvPr/>
        </p:nvSpPr>
        <p:spPr>
          <a:xfrm>
            <a:off x="6580682" y="5899854"/>
            <a:ext cx="2133600" cy="2889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79A9A4E-4C82-4D44-9372-C31BB3818094}" type="slidenum">
              <a:rPr lang="en-US" sz="1200" smtClean="0">
                <a:solidFill>
                  <a:schemeClr val="bg1">
                    <a:lumMod val="50000"/>
                  </a:schemeClr>
                </a:solidFill>
                <a:latin typeface="Times New Roman" panose="02020603050405020304" pitchFamily="18" charset="0"/>
                <a:cs typeface="Times New Roman" panose="02020603050405020304" pitchFamily="18" charset="0"/>
              </a:rPr>
              <a:pPr algn="r"/>
              <a:t>‹#›</a:t>
            </a:fld>
            <a:endParaRPr lang="en-US" sz="1800"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148727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hf hdr="0" ftr="0" dt="0"/>
  <p:txStyles>
    <p:titleStyle>
      <a:lvl1pPr algn="ctr" defTabSz="914354" rtl="0" eaLnBrk="1" latinLnBrk="0" hangingPunct="1">
        <a:spcBef>
          <a:spcPct val="0"/>
        </a:spcBef>
        <a:buNone/>
        <a:defRPr lang="en-US" sz="3500" kern="1200" dirty="0">
          <a:solidFill>
            <a:srgbClr val="C8102E"/>
          </a:solidFill>
          <a:latin typeface="Times New Roman" panose="02020603050405020304" pitchFamily="18" charset="0"/>
          <a:ea typeface="+mj-ea"/>
          <a:cs typeface="+mj-cs"/>
        </a:defRPr>
      </a:lvl1pPr>
    </p:titleStyle>
    <p:bodyStyle>
      <a:lvl1pPr marL="342882" indent="-342882" algn="l" defTabSz="914354" rtl="0" eaLnBrk="1" fontAlgn="base" latinLnBrk="0" hangingPunct="1">
        <a:spcBef>
          <a:spcPct val="20000"/>
        </a:spcBef>
        <a:spcAft>
          <a:spcPct val="0"/>
        </a:spcAft>
        <a:buClr>
          <a:srgbClr val="CE1126"/>
        </a:buClr>
        <a:buSzPct val="80000"/>
        <a:buFont typeface="Times" charset="0"/>
        <a:buChar char="•"/>
        <a:defRPr lang="en-US" sz="2600" kern="1200" dirty="0">
          <a:solidFill>
            <a:srgbClr val="6E6259"/>
          </a:solidFill>
          <a:latin typeface="Times New Roman" panose="02020603050405020304" pitchFamily="18" charset="0"/>
          <a:ea typeface="+mn-ea"/>
          <a:cs typeface="+mn-cs"/>
        </a:defRPr>
      </a:lvl1pPr>
      <a:lvl2pPr marL="742913" indent="-285737" algn="l" defTabSz="914354" rtl="0" eaLnBrk="1" fontAlgn="base" latinLnBrk="0" hangingPunct="1">
        <a:spcBef>
          <a:spcPct val="20000"/>
        </a:spcBef>
        <a:spcAft>
          <a:spcPct val="0"/>
        </a:spcAft>
        <a:buClr>
          <a:srgbClr val="CE1126"/>
        </a:buClr>
        <a:buSzPct val="80000"/>
        <a:buFont typeface="Times" charset="0"/>
        <a:buChar char="•"/>
        <a:defRPr lang="en-US" sz="2600" kern="1200" dirty="0">
          <a:solidFill>
            <a:srgbClr val="6E6259"/>
          </a:solidFill>
          <a:latin typeface="Times New Roman" panose="02020603050405020304" pitchFamily="18" charset="0"/>
          <a:ea typeface="+mn-ea"/>
          <a:cs typeface="+mn-cs"/>
        </a:defRPr>
      </a:lvl2pPr>
      <a:lvl3pPr marL="1142942" indent="-228589" algn="l" defTabSz="914354" rtl="0" eaLnBrk="1" fontAlgn="base" latinLnBrk="0" hangingPunct="1">
        <a:spcBef>
          <a:spcPct val="20000"/>
        </a:spcBef>
        <a:spcAft>
          <a:spcPct val="0"/>
        </a:spcAft>
        <a:buClr>
          <a:srgbClr val="CE1126"/>
        </a:buClr>
        <a:buSzPct val="80000"/>
        <a:buFont typeface="Times" charset="0"/>
        <a:buChar char="•"/>
        <a:defRPr lang="en-US" sz="2600" kern="1200" dirty="0">
          <a:solidFill>
            <a:srgbClr val="6E6259"/>
          </a:solidFill>
          <a:latin typeface="Times New Roman" panose="02020603050405020304" pitchFamily="18" charset="0"/>
          <a:ea typeface="+mn-ea"/>
          <a:cs typeface="+mn-cs"/>
        </a:defRPr>
      </a:lvl3pPr>
      <a:lvl4pPr marL="1600120" indent="-228589" algn="l" defTabSz="914354" rtl="0" eaLnBrk="1" fontAlgn="base" latinLnBrk="0" hangingPunct="1">
        <a:spcBef>
          <a:spcPct val="20000"/>
        </a:spcBef>
        <a:spcAft>
          <a:spcPct val="0"/>
        </a:spcAft>
        <a:buClr>
          <a:srgbClr val="CE1126"/>
        </a:buClr>
        <a:buSzPct val="80000"/>
        <a:buFont typeface="Times" charset="0"/>
        <a:buChar char="•"/>
        <a:defRPr lang="en-US" sz="2600" kern="1200" dirty="0">
          <a:solidFill>
            <a:srgbClr val="6E6259"/>
          </a:solidFill>
          <a:latin typeface="Times New Roman" panose="02020603050405020304" pitchFamily="18" charset="0"/>
          <a:ea typeface="+mn-ea"/>
          <a:cs typeface="+mn-cs"/>
        </a:defRPr>
      </a:lvl4pPr>
      <a:lvl5pPr marL="2057298" indent="-228589" algn="l" defTabSz="914354" rtl="0" eaLnBrk="1" fontAlgn="base" latinLnBrk="0" hangingPunct="1">
        <a:spcBef>
          <a:spcPct val="20000"/>
        </a:spcBef>
        <a:spcAft>
          <a:spcPct val="0"/>
        </a:spcAft>
        <a:buClr>
          <a:srgbClr val="CE1126"/>
        </a:buClr>
        <a:buSzPct val="80000"/>
        <a:buFont typeface="Times" charset="0"/>
        <a:buChar char="•"/>
        <a:defRPr lang="en-US" sz="2600" kern="1200" dirty="0">
          <a:solidFill>
            <a:srgbClr val="6E6259"/>
          </a:solidFill>
          <a:latin typeface="Times New Roman" panose="02020603050405020304" pitchFamily="18" charset="0"/>
          <a:ea typeface="+mn-ea"/>
          <a:cs typeface="+mn-cs"/>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6987" y="2206572"/>
            <a:ext cx="7840851" cy="1606656"/>
          </a:xfrm>
        </p:spPr>
        <p:txBody>
          <a:bodyPr>
            <a:normAutofit/>
          </a:bodyPr>
          <a:lstStyle/>
          <a:p>
            <a:pPr algn="ctr"/>
            <a:r>
              <a:rPr lang="en-US" sz="3200" dirty="0"/>
              <a:t>EE 303 Energy Systems and Power Electronics</a:t>
            </a:r>
            <a:br>
              <a:rPr lang="en-US" sz="3200" dirty="0"/>
            </a:br>
            <a:br>
              <a:rPr lang="en-US" sz="3200"/>
            </a:br>
            <a:r>
              <a:rPr lang="en-US" sz="3200"/>
              <a:t>Photovoltaic </a:t>
            </a:r>
            <a:r>
              <a:rPr lang="en-US" sz="3200" dirty="0"/>
              <a:t>Energy</a:t>
            </a:r>
          </a:p>
        </p:txBody>
      </p:sp>
      <p:sp>
        <p:nvSpPr>
          <p:cNvPr id="3" name="Subtitle 2"/>
          <p:cNvSpPr>
            <a:spLocks noGrp="1"/>
          </p:cNvSpPr>
          <p:nvPr>
            <p:ph type="subTitle" idx="1"/>
          </p:nvPr>
        </p:nvSpPr>
        <p:spPr>
          <a:xfrm>
            <a:off x="468313" y="4267200"/>
            <a:ext cx="8458200" cy="1752600"/>
          </a:xfrm>
        </p:spPr>
        <p:txBody>
          <a:bodyPr>
            <a:normAutofit lnSpcReduction="10000"/>
          </a:bodyPr>
          <a:lstStyle/>
          <a:p>
            <a:pPr algn="ctr"/>
            <a:r>
              <a:rPr lang="en-US" dirty="0">
                <a:solidFill>
                  <a:schemeClr val="tx1"/>
                </a:solidFill>
              </a:rPr>
              <a:t>GRA: Prashant Tiwari</a:t>
            </a:r>
          </a:p>
          <a:p>
            <a:pPr algn="ctr"/>
            <a:r>
              <a:rPr lang="en-US" dirty="0">
                <a:solidFill>
                  <a:schemeClr val="tx1"/>
                </a:solidFill>
              </a:rPr>
              <a:t>Advisor: Dr. </a:t>
            </a:r>
            <a:r>
              <a:rPr lang="en-US" dirty="0" err="1">
                <a:solidFill>
                  <a:schemeClr val="tx1"/>
                </a:solidFill>
              </a:rPr>
              <a:t>Zhaoyu</a:t>
            </a:r>
            <a:r>
              <a:rPr lang="en-US" dirty="0">
                <a:solidFill>
                  <a:schemeClr val="tx1"/>
                </a:solidFill>
              </a:rPr>
              <a:t> Wang</a:t>
            </a:r>
          </a:p>
          <a:p>
            <a:pPr algn="ctr"/>
            <a:r>
              <a:rPr lang="en-US" dirty="0">
                <a:solidFill>
                  <a:schemeClr val="tx1"/>
                </a:solidFill>
              </a:rPr>
              <a:t>1113 </a:t>
            </a:r>
            <a:r>
              <a:rPr lang="en-US" dirty="0" err="1">
                <a:solidFill>
                  <a:schemeClr val="tx1"/>
                </a:solidFill>
              </a:rPr>
              <a:t>Coover</a:t>
            </a:r>
            <a:r>
              <a:rPr lang="en-US" dirty="0">
                <a:solidFill>
                  <a:schemeClr val="tx1"/>
                </a:solidFill>
              </a:rPr>
              <a:t> Hall, Ames, IA</a:t>
            </a:r>
          </a:p>
          <a:p>
            <a:pPr algn="ctr"/>
            <a:r>
              <a:rPr lang="en-US" dirty="0">
                <a:solidFill>
                  <a:schemeClr val="tx1"/>
                </a:solidFill>
              </a:rPr>
              <a:t>wzy@iastate.edu</a:t>
            </a:r>
          </a:p>
          <a:p>
            <a:endParaRPr lang="en-US" dirty="0"/>
          </a:p>
        </p:txBody>
      </p:sp>
      <p:sp>
        <p:nvSpPr>
          <p:cNvPr id="4" name="Text Placeholder 3"/>
          <p:cNvSpPr>
            <a:spLocks noGrp="1"/>
          </p:cNvSpPr>
          <p:nvPr>
            <p:ph type="body" sz="quarter" idx="10"/>
          </p:nvPr>
        </p:nvSpPr>
        <p:spPr/>
        <p:txBody>
          <a:bodyPr/>
          <a:lstStyle/>
          <a:p>
            <a:r>
              <a:rPr lang="en-US" dirty="0" err="1"/>
              <a:t>ECpE</a:t>
            </a:r>
            <a:r>
              <a:rPr lang="en-US" dirty="0"/>
              <a:t> Department</a:t>
            </a:r>
          </a:p>
        </p:txBody>
      </p:sp>
    </p:spTree>
    <p:extLst>
      <p:ext uri="{BB962C8B-B14F-4D97-AF65-F5344CB8AC3E}">
        <p14:creationId xmlns:p14="http://schemas.microsoft.com/office/powerpoint/2010/main" val="178075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sz="3200" dirty="0"/>
              <a:t>Cumulative Global PV Installation Future Trend</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10</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pic>
        <p:nvPicPr>
          <p:cNvPr id="6" name="Picture 5">
            <a:extLst>
              <a:ext uri="{FF2B5EF4-FFF2-40B4-BE49-F238E27FC236}">
                <a16:creationId xmlns:a16="http://schemas.microsoft.com/office/drawing/2014/main" id="{B26A2584-4698-4509-8F51-84EA0C6DDE93}"/>
              </a:ext>
            </a:extLst>
          </p:cNvPr>
          <p:cNvPicPr>
            <a:picLocks noChangeAspect="1"/>
          </p:cNvPicPr>
          <p:nvPr/>
        </p:nvPicPr>
        <p:blipFill>
          <a:blip r:embed="rId2"/>
          <a:stretch>
            <a:fillRect/>
          </a:stretch>
        </p:blipFill>
        <p:spPr>
          <a:xfrm>
            <a:off x="0" y="772171"/>
            <a:ext cx="9144000" cy="4942836"/>
          </a:xfrm>
          <a:prstGeom prst="rect">
            <a:avLst/>
          </a:prstGeom>
        </p:spPr>
      </p:pic>
    </p:spTree>
    <p:extLst>
      <p:ext uri="{BB962C8B-B14F-4D97-AF65-F5344CB8AC3E}">
        <p14:creationId xmlns:p14="http://schemas.microsoft.com/office/powerpoint/2010/main" val="3958810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sz="3200" dirty="0"/>
              <a:t>PV Installation in the USA</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11</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pic>
        <p:nvPicPr>
          <p:cNvPr id="4" name="Picture 3">
            <a:extLst>
              <a:ext uri="{FF2B5EF4-FFF2-40B4-BE49-F238E27FC236}">
                <a16:creationId xmlns:a16="http://schemas.microsoft.com/office/drawing/2014/main" id="{7CA3FB66-818D-4CBB-B371-9A0432348F20}"/>
              </a:ext>
            </a:extLst>
          </p:cNvPr>
          <p:cNvPicPr>
            <a:picLocks noChangeAspect="1"/>
          </p:cNvPicPr>
          <p:nvPr/>
        </p:nvPicPr>
        <p:blipFill>
          <a:blip r:embed="rId2"/>
          <a:stretch>
            <a:fillRect/>
          </a:stretch>
        </p:blipFill>
        <p:spPr>
          <a:xfrm>
            <a:off x="457200" y="777869"/>
            <a:ext cx="8438827" cy="4844821"/>
          </a:xfrm>
          <a:prstGeom prst="rect">
            <a:avLst/>
          </a:prstGeom>
        </p:spPr>
      </p:pic>
    </p:spTree>
    <p:extLst>
      <p:ext uri="{BB962C8B-B14F-4D97-AF65-F5344CB8AC3E}">
        <p14:creationId xmlns:p14="http://schemas.microsoft.com/office/powerpoint/2010/main" val="1945408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Solar Energy Chain</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12</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pic>
        <p:nvPicPr>
          <p:cNvPr id="4" name="Picture 3">
            <a:extLst>
              <a:ext uri="{FF2B5EF4-FFF2-40B4-BE49-F238E27FC236}">
                <a16:creationId xmlns:a16="http://schemas.microsoft.com/office/drawing/2014/main" id="{E8FA578F-CB28-4432-BAFF-98CFB945D0EE}"/>
              </a:ext>
            </a:extLst>
          </p:cNvPr>
          <p:cNvPicPr>
            <a:picLocks noChangeAspect="1"/>
          </p:cNvPicPr>
          <p:nvPr/>
        </p:nvPicPr>
        <p:blipFill>
          <a:blip r:embed="rId2"/>
          <a:stretch>
            <a:fillRect/>
          </a:stretch>
        </p:blipFill>
        <p:spPr>
          <a:xfrm>
            <a:off x="504341" y="966573"/>
            <a:ext cx="7989376" cy="4630946"/>
          </a:xfrm>
          <a:prstGeom prst="rect">
            <a:avLst/>
          </a:prstGeom>
        </p:spPr>
      </p:pic>
    </p:spTree>
    <p:extLst>
      <p:ext uri="{BB962C8B-B14F-4D97-AF65-F5344CB8AC3E}">
        <p14:creationId xmlns:p14="http://schemas.microsoft.com/office/powerpoint/2010/main" val="1062878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Solar Cell</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13</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8" name="TextBox 7">
            <a:extLst>
              <a:ext uri="{FF2B5EF4-FFF2-40B4-BE49-F238E27FC236}">
                <a16:creationId xmlns:a16="http://schemas.microsoft.com/office/drawing/2014/main" id="{B422366C-54EB-49D9-926F-10695E317E8F}"/>
              </a:ext>
            </a:extLst>
          </p:cNvPr>
          <p:cNvSpPr txBox="1"/>
          <p:nvPr/>
        </p:nvSpPr>
        <p:spPr>
          <a:xfrm>
            <a:off x="387456" y="1037857"/>
            <a:ext cx="8299343" cy="646331"/>
          </a:xfrm>
          <a:prstGeom prst="rect">
            <a:avLst/>
          </a:prstGeom>
          <a:noFill/>
        </p:spPr>
        <p:txBody>
          <a:bodyPr wrap="square">
            <a:spAutoFit/>
          </a:bodyPr>
          <a:lstStyle/>
          <a:p>
            <a:pPr marL="0" marR="0" algn="just">
              <a:spcBef>
                <a:spcPts val="0"/>
              </a:spcBef>
              <a:spcAft>
                <a:spcPts val="12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solar cell is an electrical device that converts the light energy directly into electricity by the photovoltaic effect. A solar cell is the building block of a solar panel.</a:t>
            </a:r>
          </a:p>
        </p:txBody>
      </p:sp>
      <p:pic>
        <p:nvPicPr>
          <p:cNvPr id="6" name="Picture 5">
            <a:extLst>
              <a:ext uri="{FF2B5EF4-FFF2-40B4-BE49-F238E27FC236}">
                <a16:creationId xmlns:a16="http://schemas.microsoft.com/office/drawing/2014/main" id="{3AFA0694-7E65-4EE3-858D-DD219A6EADBD}"/>
              </a:ext>
            </a:extLst>
          </p:cNvPr>
          <p:cNvPicPr>
            <a:picLocks noChangeAspect="1"/>
          </p:cNvPicPr>
          <p:nvPr/>
        </p:nvPicPr>
        <p:blipFill>
          <a:blip r:embed="rId2"/>
          <a:stretch>
            <a:fillRect/>
          </a:stretch>
        </p:blipFill>
        <p:spPr>
          <a:xfrm>
            <a:off x="1351581" y="1919163"/>
            <a:ext cx="6008065" cy="3665812"/>
          </a:xfrm>
          <a:prstGeom prst="rect">
            <a:avLst/>
          </a:prstGeom>
        </p:spPr>
      </p:pic>
    </p:spTree>
    <p:extLst>
      <p:ext uri="{BB962C8B-B14F-4D97-AF65-F5344CB8AC3E}">
        <p14:creationId xmlns:p14="http://schemas.microsoft.com/office/powerpoint/2010/main" val="1128039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Solar Cell Equivalent Circuit</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14</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8" name="TextBox 7">
            <a:extLst>
              <a:ext uri="{FF2B5EF4-FFF2-40B4-BE49-F238E27FC236}">
                <a16:creationId xmlns:a16="http://schemas.microsoft.com/office/drawing/2014/main" id="{B422366C-54EB-49D9-926F-10695E317E8F}"/>
              </a:ext>
            </a:extLst>
          </p:cNvPr>
          <p:cNvSpPr txBox="1"/>
          <p:nvPr/>
        </p:nvSpPr>
        <p:spPr>
          <a:xfrm>
            <a:off x="387456" y="1037857"/>
            <a:ext cx="8299343" cy="1754326"/>
          </a:xfrm>
          <a:prstGeom prst="rect">
            <a:avLst/>
          </a:prstGeom>
          <a:noFill/>
        </p:spPr>
        <p:txBody>
          <a:bodyPr wrap="square">
            <a:spAutoFit/>
          </a:bodyPr>
          <a:lstStyle/>
          <a:p>
            <a:pPr algn="just"/>
            <a:r>
              <a:rPr lang="en-US" sz="1800" b="0" i="0" u="none" strike="noStrike" baseline="0" dirty="0">
                <a:latin typeface="Times New Roman" panose="02020603050405020304" pitchFamily="18" charset="0"/>
                <a:cs typeface="Times New Roman" panose="02020603050405020304" pitchFamily="18" charset="0"/>
              </a:rPr>
              <a:t>Characterizing solar cells in terms of equivalent circuits made up of discrete idealized components helps to predict their performance. </a:t>
            </a:r>
          </a:p>
          <a:p>
            <a:pPr algn="just"/>
            <a:endParaRPr lang="en-US" sz="1800" b="0" i="0" u="none" strike="noStrike" baseline="0" dirty="0">
              <a:latin typeface="Times New Roman" panose="02020603050405020304" pitchFamily="18" charset="0"/>
              <a:cs typeface="Times New Roman" panose="02020603050405020304" pitchFamily="18" charset="0"/>
            </a:endParaRPr>
          </a:p>
          <a:p>
            <a:pPr algn="just"/>
            <a:r>
              <a:rPr lang="en-US" sz="1800" b="0" i="0" u="none" strike="noStrike" baseline="0" dirty="0">
                <a:latin typeface="Times New Roman" panose="02020603050405020304" pitchFamily="18" charset="0"/>
                <a:cs typeface="Times New Roman" panose="02020603050405020304" pitchFamily="18" charset="0"/>
              </a:rPr>
              <a:t>A simple equivalent circuit model for a photovoltaic cell consists of a real diode in parallel with an ideal current source as shown below. The ideal current source delivers current in proportion to the solar flux to which it is exposed.</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7675E64-8FDE-456F-8618-09A37E05DB8D}"/>
              </a:ext>
            </a:extLst>
          </p:cNvPr>
          <p:cNvPicPr>
            <a:picLocks noChangeAspect="1"/>
          </p:cNvPicPr>
          <p:nvPr/>
        </p:nvPicPr>
        <p:blipFill>
          <a:blip r:embed="rId2"/>
          <a:stretch>
            <a:fillRect/>
          </a:stretch>
        </p:blipFill>
        <p:spPr>
          <a:xfrm>
            <a:off x="0" y="2802134"/>
            <a:ext cx="9144000" cy="2817680"/>
          </a:xfrm>
          <a:prstGeom prst="rect">
            <a:avLst/>
          </a:prstGeom>
        </p:spPr>
      </p:pic>
    </p:spTree>
    <p:extLst>
      <p:ext uri="{BB962C8B-B14F-4D97-AF65-F5344CB8AC3E}">
        <p14:creationId xmlns:p14="http://schemas.microsoft.com/office/powerpoint/2010/main" val="2280877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Real Diode</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15</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pic>
        <p:nvPicPr>
          <p:cNvPr id="4" name="Picture 3">
            <a:extLst>
              <a:ext uri="{FF2B5EF4-FFF2-40B4-BE49-F238E27FC236}">
                <a16:creationId xmlns:a16="http://schemas.microsoft.com/office/drawing/2014/main" id="{90D6B3A7-1E42-4251-8449-0F06CFE6C926}"/>
              </a:ext>
            </a:extLst>
          </p:cNvPr>
          <p:cNvPicPr>
            <a:picLocks noChangeAspect="1"/>
          </p:cNvPicPr>
          <p:nvPr/>
        </p:nvPicPr>
        <p:blipFill>
          <a:blip r:embed="rId2"/>
          <a:stretch>
            <a:fillRect/>
          </a:stretch>
        </p:blipFill>
        <p:spPr>
          <a:xfrm>
            <a:off x="1337114" y="705172"/>
            <a:ext cx="5861850" cy="1921792"/>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61A5AD0-43AA-4167-A739-B0AB0CA7790E}"/>
                  </a:ext>
                </a:extLst>
              </p:cNvPr>
              <p:cNvSpPr txBox="1"/>
              <p:nvPr/>
            </p:nvSpPr>
            <p:spPr>
              <a:xfrm>
                <a:off x="395206" y="2861939"/>
                <a:ext cx="8369086" cy="2775503"/>
              </a:xfrm>
              <a:prstGeom prst="rect">
                <a:avLst/>
              </a:prstGeom>
              <a:noFill/>
            </p:spPr>
            <p:txBody>
              <a:bodyPr wrap="square">
                <a:spAutoFit/>
              </a:bodyPr>
              <a:lstStyle/>
              <a:p>
                <a:pPr marL="0" marR="0" algn="just">
                  <a:spcBef>
                    <a:spcPts val="0"/>
                  </a:spcBef>
                  <a:spcAft>
                    <a:spcPts val="1200"/>
                  </a:spcAft>
                </a:pPr>
                <a14:m>
                  <m:oMath xmlns:m="http://schemas.openxmlformats.org/officeDocument/2006/math">
                    <m:sSub>
                      <m:sSubPr>
                        <m:ctrlPr>
                          <a:rPr lang="en-US" sz="18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𝑑</m:t>
                        </m:r>
                      </m:sub>
                    </m:sSub>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is the voltage across the diode, and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𝑑</m:t>
                        </m:r>
                      </m:sub>
                    </m:sSub>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is the diode current. The diode current is expressed by:</a:t>
                </a:r>
              </a:p>
              <a:p>
                <a:pPr marL="0" marR="0" algn="just">
                  <a:spcBef>
                    <a:spcPts val="0"/>
                  </a:spcBef>
                  <a:spcAft>
                    <a:spcPts val="1200"/>
                  </a:spcAft>
                </a:pPr>
                <a14:m>
                  <m:oMathPara xmlns:m="http://schemas.openxmlformats.org/officeDocument/2006/math">
                    <m:oMathParaPr>
                      <m:jc m:val="centerGroup"/>
                    </m:oMathParaPr>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𝑑</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0</m:t>
                          </m:r>
                        </m:sub>
                      </m:sSub>
                      <m:d>
                        <m:d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𝑒</m:t>
                              </m:r>
                            </m:e>
                            <m:sup>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𝑞</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𝑑</m:t>
                                      </m:r>
                                    </m:sub>
                                  </m:sSub>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𝑘𝑇</m:t>
                                  </m:r>
                                </m:den>
                              </m:f>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a:effectLst/>
                              <a:latin typeface="Cambria Math" panose="02040503050406030204" pitchFamily="18" charset="0"/>
                              <a:ea typeface="Calibri" panose="020F0502020204030204" pitchFamily="34" charset="0"/>
                              <a:cs typeface="Times New Roman" panose="02020603050405020304" pitchFamily="18" charset="0"/>
                            </a:rPr>
                            <m:t>1</m:t>
                          </m:r>
                        </m:e>
                      </m:d>
                    </m:oMath>
                  </m:oMathPara>
                </a14:m>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12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which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0</m:t>
                        </m:r>
                      </m:sub>
                    </m:sSub>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is the reverse saturation current,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𝑞</m:t>
                    </m:r>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is the electron charge </a:t>
                </a:r>
                <a14:m>
                  <m:oMath xmlns:m="http://schemas.openxmlformats.org/officeDocument/2006/math">
                    <m:d>
                      <m:d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a:effectLst/>
                            <a:latin typeface="Cambria Math" panose="02040503050406030204" pitchFamily="18" charset="0"/>
                            <a:ea typeface="Calibri" panose="020F0502020204030204" pitchFamily="34" charset="0"/>
                            <a:cs typeface="Times New Roman" panose="02020603050405020304" pitchFamily="18" charset="0"/>
                          </a:rPr>
                          <m:t>1.602×</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a:effectLst/>
                                <a:latin typeface="Cambria Math" panose="02040503050406030204" pitchFamily="18" charset="0"/>
                                <a:ea typeface="Calibri" panose="020F0502020204030204" pitchFamily="34" charset="0"/>
                                <a:cs typeface="Times New Roman" panose="02020603050405020304" pitchFamily="18" charset="0"/>
                              </a:rPr>
                              <m:t>19</m:t>
                            </m:r>
                          </m:sup>
                        </m:sSup>
                      </m:e>
                    </m:d>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C</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𝑘</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Boltzmann's constant </a:t>
                </a:r>
                <a14:m>
                  <m:oMath xmlns:m="http://schemas.openxmlformats.org/officeDocument/2006/math">
                    <m:d>
                      <m:d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a:effectLst/>
                            <a:latin typeface="Cambria Math" panose="02040503050406030204" pitchFamily="18" charset="0"/>
                            <a:ea typeface="Calibri" panose="020F0502020204030204" pitchFamily="34" charset="0"/>
                            <a:cs typeface="Times New Roman" panose="02020603050405020304" pitchFamily="18" charset="0"/>
                          </a:rPr>
                          <m:t>1.381×</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a:effectLst/>
                                <a:latin typeface="Cambria Math" panose="02040503050406030204" pitchFamily="18" charset="0"/>
                                <a:ea typeface="Calibri" panose="020F0502020204030204" pitchFamily="34" charset="0"/>
                                <a:cs typeface="Times New Roman" panose="02020603050405020304" pitchFamily="18" charset="0"/>
                              </a:rPr>
                              <m:t>23</m:t>
                            </m:r>
                          </m:sup>
                        </m:sSup>
                        <m:r>
                          <a:rPr lang="en-US" sz="180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J</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K</m:t>
                        </m:r>
                      </m:e>
                    </m:d>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and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𝑇</m:t>
                    </m:r>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is the diode junction temperature (K). At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𝑇</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25</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C</m:t>
                    </m:r>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just">
                  <a:spcBef>
                    <a:spcPts val="0"/>
                  </a:spcBef>
                  <a:spcAft>
                    <a:spcPts val="1200"/>
                  </a:spcAft>
                </a:pPr>
                <a14:m>
                  <m:oMathPara xmlns:m="http://schemas.openxmlformats.org/officeDocument/2006/math">
                    <m:oMathParaPr>
                      <m:jc m:val="centerGroup"/>
                    </m:oMathParaPr>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𝑑</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0</m:t>
                          </m:r>
                        </m:sub>
                      </m:sSub>
                      <m:d>
                        <m:d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𝑒</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38.9</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𝑑</m:t>
                                  </m:r>
                                </m:sub>
                              </m:sSub>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a:effectLst/>
                              <a:latin typeface="Cambria Math" panose="02040503050406030204" pitchFamily="18" charset="0"/>
                              <a:ea typeface="Calibri" panose="020F0502020204030204" pitchFamily="34" charset="0"/>
                              <a:cs typeface="Times New Roman" panose="02020603050405020304" pitchFamily="18" charset="0"/>
                            </a:rPr>
                            <m:t>1</m:t>
                          </m:r>
                        </m:e>
                      </m:d>
                    </m:oMath>
                  </m:oMathPara>
                </a14:m>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061A5AD0-43AA-4167-A739-B0AB0CA7790E}"/>
                  </a:ext>
                </a:extLst>
              </p:cNvPr>
              <p:cNvSpPr txBox="1">
                <a:spLocks noRot="1" noChangeAspect="1" noMove="1" noResize="1" noEditPoints="1" noAdjustHandles="1" noChangeArrowheads="1" noChangeShapeType="1" noTextEdit="1"/>
              </p:cNvSpPr>
              <p:nvPr/>
            </p:nvSpPr>
            <p:spPr>
              <a:xfrm>
                <a:off x="395206" y="2861939"/>
                <a:ext cx="8369086" cy="2775503"/>
              </a:xfrm>
              <a:prstGeom prst="rect">
                <a:avLst/>
              </a:prstGeom>
              <a:blipFill>
                <a:blip r:embed="rId3"/>
                <a:stretch>
                  <a:fillRect l="-655" t="-1096" r="-583"/>
                </a:stretch>
              </a:blipFill>
            </p:spPr>
            <p:txBody>
              <a:bodyPr/>
              <a:lstStyle/>
              <a:p>
                <a:r>
                  <a:rPr lang="en-US">
                    <a:noFill/>
                  </a:rPr>
                  <a:t> </a:t>
                </a:r>
              </a:p>
            </p:txBody>
          </p:sp>
        </mc:Fallback>
      </mc:AlternateContent>
    </p:spTree>
    <p:extLst>
      <p:ext uri="{BB962C8B-B14F-4D97-AF65-F5344CB8AC3E}">
        <p14:creationId xmlns:p14="http://schemas.microsoft.com/office/powerpoint/2010/main" val="518358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294469" y="177769"/>
            <a:ext cx="8083658" cy="560522"/>
          </a:xfrm>
        </p:spPr>
        <p:txBody>
          <a:bodyPr/>
          <a:lstStyle/>
          <a:p>
            <a:r>
              <a:rPr lang="en-US" dirty="0"/>
              <a:t>Solar Cell IV Relationship</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16</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pic>
        <p:nvPicPr>
          <p:cNvPr id="6" name="Picture 5">
            <a:extLst>
              <a:ext uri="{FF2B5EF4-FFF2-40B4-BE49-F238E27FC236}">
                <a16:creationId xmlns:a16="http://schemas.microsoft.com/office/drawing/2014/main" id="{33B648B8-CD14-430B-AC86-87FD7A3ABC18}"/>
              </a:ext>
            </a:extLst>
          </p:cNvPr>
          <p:cNvPicPr>
            <a:picLocks noChangeAspect="1"/>
          </p:cNvPicPr>
          <p:nvPr/>
        </p:nvPicPr>
        <p:blipFill>
          <a:blip r:embed="rId2"/>
          <a:stretch>
            <a:fillRect/>
          </a:stretch>
        </p:blipFill>
        <p:spPr>
          <a:xfrm>
            <a:off x="2486025" y="752475"/>
            <a:ext cx="4171950" cy="2676525"/>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8997C0C-DAA0-461C-8921-B41A9504A2A7}"/>
                  </a:ext>
                </a:extLst>
              </p:cNvPr>
              <p:cNvSpPr txBox="1"/>
              <p:nvPr/>
            </p:nvSpPr>
            <p:spPr>
              <a:xfrm>
                <a:off x="1766807" y="3694989"/>
                <a:ext cx="4572000" cy="1634230"/>
              </a:xfrm>
              <a:prstGeom prst="rect">
                <a:avLst/>
              </a:prstGeom>
              <a:noFill/>
            </p:spPr>
            <p:txBody>
              <a:bodyPr wrap="square">
                <a:spAutoFit/>
              </a:bodyPr>
              <a:lstStyle/>
              <a:p>
                <a:pPr marL="0" marR="0">
                  <a:spcBef>
                    <a:spcPts val="0"/>
                  </a:spcBef>
                  <a:spcAft>
                    <a:spcPts val="1200"/>
                  </a:spcAft>
                </a:pPr>
                <a14:m>
                  <m:oMathPara xmlns:m="http://schemas.openxmlformats.org/officeDocument/2006/math">
                    <m:oMathParaPr>
                      <m:jc m:val="centerGroup"/>
                    </m:oMathParaPr>
                    <m:oMath xmlns:m="http://schemas.openxmlformats.org/officeDocument/2006/math">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𝐼</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sc</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𝑑</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sc</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0</m:t>
                          </m:r>
                        </m:sub>
                      </m:sSub>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𝑒</m:t>
                              </m:r>
                            </m:e>
                            <m:sup>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𝑞𝑉</m:t>
                                  </m:r>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𝑘𝑇</m:t>
                                  </m:r>
                                </m:den>
                              </m:f>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a:effectLst/>
                              <a:latin typeface="Cambria Math" panose="02040503050406030204" pitchFamily="18" charset="0"/>
                              <a:ea typeface="Calibri" panose="020F0502020204030204" pitchFamily="34" charset="0"/>
                              <a:cs typeface="Times New Roman" panose="02020603050405020304" pitchFamily="18" charset="0"/>
                            </a:rPr>
                            <m:t>1</m:t>
                          </m:r>
                        </m:e>
                      </m:d>
                    </m:oMath>
                  </m:oMathPara>
                </a14:m>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a:p>
                <a:pPr marL="0" marR="0">
                  <a:spcBef>
                    <a:spcPts val="0"/>
                  </a:spcBef>
                  <a:spcAft>
                    <a:spcPts val="1200"/>
                  </a:spcAft>
                </a:pPr>
                <a:br>
                  <a:rPr lang="en-US" sz="1800" dirty="0">
                    <a:effectLst/>
                    <a:latin typeface="Georgia" panose="02040502050405020303" pitchFamily="18" charset="0"/>
                    <a:ea typeface="Calibri" panose="020F0502020204030204" pitchFamily="34" charset="0"/>
                    <a:cs typeface="Times New Roman" panose="02020603050405020304" pitchFamily="18" charset="0"/>
                  </a:rPr>
                </a:br>
                <a:r>
                  <a:rPr lang="en-US" sz="1800" dirty="0">
                    <a:effectLst/>
                    <a:latin typeface="Georgia" panose="02040502050405020303" pitchFamily="18" charset="0"/>
                    <a:ea typeface="Calibri" panose="020F0502020204030204" pitchFamily="34" charset="0"/>
                    <a:cs typeface="Times New Roman" panose="02020603050405020304" pitchFamily="18" charset="0"/>
                  </a:rPr>
                  <a:t>At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𝑇</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25</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𝐶</m:t>
                    </m:r>
                  </m:oMath>
                </a14:m>
                <a:br>
                  <a:rPr lang="en-US" sz="1800" dirty="0">
                    <a:effectLst/>
                    <a:latin typeface="Georgia" panose="02040502050405020303" pitchFamily="18" charset="0"/>
                    <a:ea typeface="Calibri" panose="020F0502020204030204" pitchFamily="34" charset="0"/>
                    <a:cs typeface="Times New Roman" panose="02020603050405020304" pitchFamily="18" charset="0"/>
                  </a:rPr>
                </a:br>
                <a14:m>
                  <m:oMathPara xmlns:m="http://schemas.openxmlformats.org/officeDocument/2006/math">
                    <m:oMathParaPr>
                      <m:jc m:val="centerGroup"/>
                    </m:oMathParaPr>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sc</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0</m:t>
                          </m:r>
                        </m:sub>
                      </m:sSub>
                      <m:d>
                        <m:d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𝑒</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38.9</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a:effectLst/>
                              <a:latin typeface="Cambria Math" panose="02040503050406030204" pitchFamily="18" charset="0"/>
                              <a:ea typeface="Calibri" panose="020F0502020204030204" pitchFamily="34" charset="0"/>
                              <a:cs typeface="Times New Roman" panose="02020603050405020304" pitchFamily="18" charset="0"/>
                            </a:rPr>
                            <m:t>1</m:t>
                          </m:r>
                        </m:e>
                      </m:d>
                    </m:oMath>
                  </m:oMathPara>
                </a14:m>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A8997C0C-DAA0-461C-8921-B41A9504A2A7}"/>
                  </a:ext>
                </a:extLst>
              </p:cNvPr>
              <p:cNvSpPr txBox="1">
                <a:spLocks noRot="1" noChangeAspect="1" noMove="1" noResize="1" noEditPoints="1" noAdjustHandles="1" noChangeArrowheads="1" noChangeShapeType="1" noTextEdit="1"/>
              </p:cNvSpPr>
              <p:nvPr/>
            </p:nvSpPr>
            <p:spPr>
              <a:xfrm>
                <a:off x="1766807" y="3694989"/>
                <a:ext cx="4572000" cy="1634230"/>
              </a:xfrm>
              <a:prstGeom prst="rect">
                <a:avLst/>
              </a:prstGeom>
              <a:blipFill>
                <a:blip r:embed="rId3"/>
                <a:stretch>
                  <a:fillRect l="-1200"/>
                </a:stretch>
              </a:blipFill>
            </p:spPr>
            <p:txBody>
              <a:bodyPr/>
              <a:lstStyle/>
              <a:p>
                <a:r>
                  <a:rPr lang="en-US">
                    <a:noFill/>
                  </a:rPr>
                  <a:t> </a:t>
                </a:r>
              </a:p>
            </p:txBody>
          </p:sp>
        </mc:Fallback>
      </mc:AlternateContent>
    </p:spTree>
    <p:extLst>
      <p:ext uri="{BB962C8B-B14F-4D97-AF65-F5344CB8AC3E}">
        <p14:creationId xmlns:p14="http://schemas.microsoft.com/office/powerpoint/2010/main" val="2947673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294469" y="177769"/>
            <a:ext cx="8083658" cy="560522"/>
          </a:xfrm>
        </p:spPr>
        <p:txBody>
          <a:bodyPr/>
          <a:lstStyle/>
          <a:p>
            <a:r>
              <a:rPr lang="en-US" dirty="0"/>
              <a:t>Two Particular Condition</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17</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pic>
        <p:nvPicPr>
          <p:cNvPr id="8" name="Picture 7">
            <a:extLst>
              <a:ext uri="{FF2B5EF4-FFF2-40B4-BE49-F238E27FC236}">
                <a16:creationId xmlns:a16="http://schemas.microsoft.com/office/drawing/2014/main" id="{AA81408D-F25C-4026-B006-C647151F9480}"/>
              </a:ext>
            </a:extLst>
          </p:cNvPr>
          <p:cNvPicPr>
            <a:picLocks noChangeAspect="1"/>
          </p:cNvPicPr>
          <p:nvPr/>
        </p:nvPicPr>
        <p:blipFill>
          <a:blip r:embed="rId2"/>
          <a:stretch>
            <a:fillRect/>
          </a:stretch>
        </p:blipFill>
        <p:spPr>
          <a:xfrm>
            <a:off x="603142" y="738291"/>
            <a:ext cx="7471475" cy="2291628"/>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0950A35-D0BE-4995-94F5-548E454ED65F}"/>
                  </a:ext>
                </a:extLst>
              </p:cNvPr>
              <p:cNvSpPr txBox="1"/>
              <p:nvPr/>
            </p:nvSpPr>
            <p:spPr>
              <a:xfrm>
                <a:off x="294469" y="2998923"/>
                <a:ext cx="8330338" cy="2838341"/>
              </a:xfrm>
              <a:prstGeom prst="rect">
                <a:avLst/>
              </a:prstGeom>
              <a:noFill/>
            </p:spPr>
            <p:txBody>
              <a:bodyPr wrap="square">
                <a:spAutoFit/>
              </a:bodyPr>
              <a:lstStyle/>
              <a:p>
                <a:pPr marL="0" marR="0" algn="just">
                  <a:spcBef>
                    <a:spcPts val="0"/>
                  </a:spcBef>
                  <a:spcAft>
                    <a:spcPts val="12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When the PV cell is shorted, no current flows in the diode since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𝑑</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so all of the current from the ideal source flows through the shorted terminals. Thus, the magnitude of the ideal current source itself must be equal to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sc</m:t>
                        </m:r>
                      </m:sub>
                    </m:sSub>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12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When the PV is open circuit, the diode current is the same as the current of the current source, and thus,</a:t>
                </a:r>
              </a:p>
              <a:p>
                <a:pPr marL="0" marR="0" algn="just">
                  <a:spcBef>
                    <a:spcPts val="0"/>
                  </a:spcBef>
                  <a:spcAft>
                    <a:spcPts val="1200"/>
                  </a:spcAft>
                </a:pPr>
                <a14:m>
                  <m:oMathPara xmlns:m="http://schemas.openxmlformats.org/officeDocument/2006/math">
                    <m:oMathParaPr>
                      <m:jc m:val="centerGroup"/>
                    </m:oMathParaPr>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sc</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0</m:t>
                          </m:r>
                        </m:sub>
                      </m:sSub>
                      <m:d>
                        <m:d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𝑒</m:t>
                              </m:r>
                            </m:e>
                            <m:sup>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𝑞</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oc</m:t>
                                      </m:r>
                                    </m:sub>
                                  </m:sSub>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𝑘𝑇</m:t>
                                  </m:r>
                                </m:den>
                              </m:f>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a:effectLst/>
                              <a:latin typeface="Cambria Math" panose="02040503050406030204" pitchFamily="18" charset="0"/>
                              <a:ea typeface="Calibri" panose="020F0502020204030204" pitchFamily="34" charset="0"/>
                              <a:cs typeface="Times New Roman" panose="02020603050405020304" pitchFamily="18" charset="0"/>
                            </a:rPr>
                            <m:t>1</m:t>
                          </m:r>
                        </m:e>
                      </m:d>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oc</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𝑘𝑇</m:t>
                          </m:r>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𝑞</m:t>
                          </m:r>
                        </m:den>
                      </m:f>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ln</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sc</m:t>
                                  </m:r>
                                </m:sub>
                              </m:sSub>
                            </m:num>
                            <m:den>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0</m:t>
                                  </m:r>
                                </m:sub>
                              </m:sSub>
                            </m:den>
                          </m:f>
                          <m:r>
                            <a:rPr lang="en-US" sz="1800">
                              <a:effectLst/>
                              <a:latin typeface="Cambria Math" panose="02040503050406030204" pitchFamily="18" charset="0"/>
                              <a:ea typeface="Calibri" panose="020F0502020204030204" pitchFamily="34" charset="0"/>
                              <a:cs typeface="Times New Roman" panose="02020603050405020304" pitchFamily="18" charset="0"/>
                            </a:rPr>
                            <m:t>+1</m:t>
                          </m:r>
                        </m:e>
                      </m:d>
                      <m:limUpp>
                        <m:limUp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limUppPr>
                        <m:e>
                          <m:r>
                            <a:rPr lang="en-US" sz="1800">
                              <a:effectLst/>
                              <a:latin typeface="Cambria Math" panose="02040503050406030204" pitchFamily="18" charset="0"/>
                              <a:ea typeface="Calibri" panose="020F0502020204030204" pitchFamily="34" charset="0"/>
                              <a:cs typeface="Times New Roman" panose="02020603050405020304" pitchFamily="18" charset="0"/>
                            </a:rPr>
                            <m:t>⟶</m:t>
                          </m:r>
                        </m:e>
                        <m:lim>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At</m:t>
                          </m:r>
                          <m:r>
                            <a:rPr lang="en-US" sz="1800" b="0" i="0" smtClean="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T</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effectLst/>
                                  <a:latin typeface="Cambria Math" panose="02040503050406030204" pitchFamily="18" charset="0"/>
                                  <a:ea typeface="Calibri" panose="020F0502020204030204" pitchFamily="34" charset="0"/>
                                  <a:cs typeface="Times New Roman" panose="02020603050405020304" pitchFamily="18" charset="0"/>
                                </a:rPr>
                                <m:t>25</m:t>
                              </m:r>
                            </m:e>
                            <m:sup>
                              <m:r>
                                <a:rPr lang="en-US" sz="1800">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C</m:t>
                          </m:r>
                        </m:lim>
                      </m:limUpp>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oc</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=0.0257</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ln</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sc</m:t>
                                  </m:r>
                                </m:sub>
                              </m:sSub>
                            </m:num>
                            <m:den>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0</m:t>
                                  </m:r>
                                </m:sub>
                              </m:sSub>
                            </m:den>
                          </m:f>
                          <m:r>
                            <a:rPr lang="en-US" sz="1800">
                              <a:effectLst/>
                              <a:latin typeface="Cambria Math" panose="02040503050406030204" pitchFamily="18" charset="0"/>
                              <a:ea typeface="Calibri" panose="020F0502020204030204" pitchFamily="34" charset="0"/>
                              <a:cs typeface="Times New Roman" panose="02020603050405020304" pitchFamily="18" charset="0"/>
                            </a:rPr>
                            <m:t>+1</m:t>
                          </m:r>
                        </m:e>
                      </m:d>
                    </m:oMath>
                  </m:oMathPara>
                </a14:m>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A0950A35-D0BE-4995-94F5-548E454ED65F}"/>
                  </a:ext>
                </a:extLst>
              </p:cNvPr>
              <p:cNvSpPr txBox="1">
                <a:spLocks noRot="1" noChangeAspect="1" noMove="1" noResize="1" noEditPoints="1" noAdjustHandles="1" noChangeArrowheads="1" noChangeShapeType="1" noTextEdit="1"/>
              </p:cNvSpPr>
              <p:nvPr/>
            </p:nvSpPr>
            <p:spPr>
              <a:xfrm>
                <a:off x="294469" y="2998923"/>
                <a:ext cx="8330338" cy="2838341"/>
              </a:xfrm>
              <a:prstGeom prst="rect">
                <a:avLst/>
              </a:prstGeom>
              <a:blipFill>
                <a:blip r:embed="rId3"/>
                <a:stretch>
                  <a:fillRect l="-585" t="-1288" r="-585"/>
                </a:stretch>
              </a:blipFill>
            </p:spPr>
            <p:txBody>
              <a:bodyPr/>
              <a:lstStyle/>
              <a:p>
                <a:r>
                  <a:rPr lang="en-US">
                    <a:noFill/>
                  </a:rPr>
                  <a:t> </a:t>
                </a:r>
              </a:p>
            </p:txBody>
          </p:sp>
        </mc:Fallback>
      </mc:AlternateContent>
    </p:spTree>
    <p:extLst>
      <p:ext uri="{BB962C8B-B14F-4D97-AF65-F5344CB8AC3E}">
        <p14:creationId xmlns:p14="http://schemas.microsoft.com/office/powerpoint/2010/main" val="3293625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294469" y="177769"/>
            <a:ext cx="8083658" cy="560522"/>
          </a:xfrm>
        </p:spPr>
        <p:txBody>
          <a:bodyPr/>
          <a:lstStyle/>
          <a:p>
            <a:r>
              <a:rPr lang="en-US" dirty="0"/>
              <a:t>Solar Cell I-V Characteristics</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18</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1113918-3967-461E-88BB-5C6E63CFAF30}"/>
                  </a:ext>
                </a:extLst>
              </p:cNvPr>
              <p:cNvSpPr txBox="1"/>
              <p:nvPr/>
            </p:nvSpPr>
            <p:spPr>
              <a:xfrm>
                <a:off x="441702" y="916875"/>
                <a:ext cx="8245098" cy="1911229"/>
              </a:xfrm>
              <a:prstGeom prst="rect">
                <a:avLst/>
              </a:prstGeom>
              <a:noFill/>
            </p:spPr>
            <p:txBody>
              <a:bodyPr wrap="square">
                <a:spAutoFit/>
              </a:bodyPr>
              <a:lstStyle/>
              <a:p>
                <a:pPr marL="0" marR="0" algn="just">
                  <a:spcBef>
                    <a:spcPts val="0"/>
                  </a:spcBef>
                  <a:spcAft>
                    <a:spcPts val="1200"/>
                  </a:spcAft>
                </a:pPr>
                <a14:m>
                  <m:oMathPara xmlns:m="http://schemas.openxmlformats.org/officeDocument/2006/math">
                    <m:oMathParaPr>
                      <m:jc m:val="centerGroup"/>
                    </m:oMathParaPr>
                    <m:oMath xmlns:m="http://schemas.openxmlformats.org/officeDocument/2006/math">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𝐼</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sc</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𝑑</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sc</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a:effectLst/>
                              <a:latin typeface="Cambria Math" panose="02040503050406030204" pitchFamily="18" charset="0"/>
                              <a:ea typeface="Calibri" panose="020F0502020204030204" pitchFamily="34" charset="0"/>
                              <a:cs typeface="Times New Roman" panose="02020603050405020304" pitchFamily="18" charset="0"/>
                            </a:rPr>
                            <m:t>0</m:t>
                          </m:r>
                        </m:sub>
                      </m:sSub>
                      <m:d>
                        <m:d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𝑒</m:t>
                              </m:r>
                            </m:e>
                            <m:sup>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𝑞𝑉</m:t>
                                  </m:r>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𝑘𝑇</m:t>
                                  </m:r>
                                </m:den>
                              </m:f>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a:effectLst/>
                              <a:latin typeface="Cambria Math" panose="02040503050406030204" pitchFamily="18" charset="0"/>
                              <a:ea typeface="Calibri" panose="020F0502020204030204" pitchFamily="34" charset="0"/>
                              <a:cs typeface="Times New Roman" panose="02020603050405020304" pitchFamily="18" charset="0"/>
                            </a:rPr>
                            <m:t>1</m:t>
                          </m:r>
                        </m:e>
                      </m:d>
                    </m:oMath>
                  </m:oMathPara>
                </a14:m>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12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Note that the second term in the cell current is just the diode equation with a negative sign. That means the </a:t>
                </a:r>
                <a14:m>
                  <m:oMath xmlns:m="http://schemas.openxmlformats.org/officeDocument/2006/math">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I</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V</m:t>
                    </m:r>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curve of a solar cell is just </a:t>
                </a:r>
                <a14:m>
                  <m:oMath xmlns:m="http://schemas.openxmlformats.org/officeDocument/2006/math">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sc</m:t>
                        </m:r>
                      </m:sub>
                    </m:sSub>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added to the diode curve turned upside down as shown below.</a:t>
                </a:r>
                <a:endParaRPr lang="en-US"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B1113918-3967-461E-88BB-5C6E63CFAF30}"/>
                  </a:ext>
                </a:extLst>
              </p:cNvPr>
              <p:cNvSpPr txBox="1">
                <a:spLocks noRot="1" noChangeAspect="1" noMove="1" noResize="1" noEditPoints="1" noAdjustHandles="1" noChangeArrowheads="1" noChangeShapeType="1" noTextEdit="1"/>
              </p:cNvSpPr>
              <p:nvPr/>
            </p:nvSpPr>
            <p:spPr>
              <a:xfrm>
                <a:off x="441702" y="916875"/>
                <a:ext cx="8245098" cy="1911229"/>
              </a:xfrm>
              <a:prstGeom prst="rect">
                <a:avLst/>
              </a:prstGeom>
              <a:blipFill>
                <a:blip r:embed="rId2"/>
                <a:stretch>
                  <a:fillRect l="-591" r="-591" b="-4140"/>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11CAD1B1-3984-493A-BC10-0970625D6C70}"/>
              </a:ext>
            </a:extLst>
          </p:cNvPr>
          <p:cNvPicPr>
            <a:picLocks noChangeAspect="1"/>
          </p:cNvPicPr>
          <p:nvPr/>
        </p:nvPicPr>
        <p:blipFill>
          <a:blip r:embed="rId3"/>
          <a:stretch>
            <a:fillRect/>
          </a:stretch>
        </p:blipFill>
        <p:spPr>
          <a:xfrm>
            <a:off x="1569285" y="3008330"/>
            <a:ext cx="5534025" cy="2095500"/>
          </a:xfrm>
          <a:prstGeom prst="rect">
            <a:avLst/>
          </a:prstGeom>
        </p:spPr>
      </p:pic>
    </p:spTree>
    <p:extLst>
      <p:ext uri="{BB962C8B-B14F-4D97-AF65-F5344CB8AC3E}">
        <p14:creationId xmlns:p14="http://schemas.microsoft.com/office/powerpoint/2010/main" val="1027057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294469" y="177769"/>
            <a:ext cx="8083658" cy="560522"/>
          </a:xfrm>
        </p:spPr>
        <p:txBody>
          <a:bodyPr/>
          <a:lstStyle/>
          <a:p>
            <a:r>
              <a:rPr lang="en-US" dirty="0"/>
              <a:t>Solar Cell I-V Characteristics</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19</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1113918-3967-461E-88BB-5C6E63CFAF30}"/>
                  </a:ext>
                </a:extLst>
              </p:cNvPr>
              <p:cNvSpPr txBox="1"/>
              <p:nvPr/>
            </p:nvSpPr>
            <p:spPr>
              <a:xfrm>
                <a:off x="449450" y="806749"/>
                <a:ext cx="8245098" cy="2719719"/>
              </a:xfrm>
              <a:prstGeom prst="rect">
                <a:avLst/>
              </a:prstGeom>
              <a:noFill/>
            </p:spPr>
            <p:txBody>
              <a:bodyPr wrap="square">
                <a:spAutoFit/>
              </a:bodyPr>
              <a:lstStyle/>
              <a:p>
                <a:pPr algn="just"/>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𝐼</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m:rPr>
                              <m:sty m:val="p"/>
                            </m:rPr>
                            <a:rPr lang="en-US">
                              <a:latin typeface="Cambria Math" panose="02040503050406030204" pitchFamily="18" charset="0"/>
                            </a:rPr>
                            <m:t>sc</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𝑑</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m:rPr>
                              <m:sty m:val="p"/>
                            </m:rPr>
                            <a:rPr lang="en-US">
                              <a:latin typeface="Cambria Math" panose="02040503050406030204" pitchFamily="18" charset="0"/>
                            </a:rPr>
                            <m:t>sc</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a:latin typeface="Cambria Math" panose="02040503050406030204" pitchFamily="18" charset="0"/>
                            </a:rPr>
                            <m:t>0</m:t>
                          </m:r>
                        </m:sub>
                      </m:sSub>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f>
                                <m:fPr>
                                  <m:ctrlPr>
                                    <a:rPr lang="en-US" i="1">
                                      <a:latin typeface="Cambria Math" panose="02040503050406030204" pitchFamily="18" charset="0"/>
                                    </a:rPr>
                                  </m:ctrlPr>
                                </m:fPr>
                                <m:num>
                                  <m:r>
                                    <a:rPr lang="en-US" i="1">
                                      <a:latin typeface="Cambria Math" panose="02040503050406030204" pitchFamily="18" charset="0"/>
                                    </a:rPr>
                                    <m:t>𝑞𝑉</m:t>
                                  </m:r>
                                </m:num>
                                <m:den>
                                  <m:r>
                                    <a:rPr lang="en-US" i="1">
                                      <a:latin typeface="Cambria Math" panose="02040503050406030204" pitchFamily="18" charset="0"/>
                                    </a:rPr>
                                    <m:t>𝑘𝑇</m:t>
                                  </m:r>
                                </m:den>
                              </m:f>
                            </m:sup>
                          </m:sSup>
                          <m:r>
                            <a:rPr lang="en-US" i="1">
                              <a:latin typeface="Cambria Math" panose="02040503050406030204" pitchFamily="18" charset="0"/>
                            </a:rPr>
                            <m:t>−</m:t>
                          </m:r>
                          <m:r>
                            <a:rPr lang="en-US">
                              <a:latin typeface="Cambria Math" panose="02040503050406030204" pitchFamily="18" charset="0"/>
                            </a:rPr>
                            <m:t>1</m:t>
                          </m:r>
                        </m:e>
                      </m:d>
                      <m:r>
                        <a:rPr lang="en-US">
                          <a:latin typeface="Cambria Math" panose="02040503050406030204" pitchFamily="18" charset="0"/>
                        </a:rPr>
                        <m:t>.</m:t>
                      </m:r>
                    </m:oMath>
                  </m:oMathPara>
                </a14:m>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Note that the second term in the cell current is just the diode equation with a negative sign. That means the </a:t>
                </a:r>
                <a14:m>
                  <m:oMath xmlns:m="http://schemas.openxmlformats.org/officeDocument/2006/math">
                    <m:r>
                      <m:rPr>
                        <m:sty m:val="p"/>
                      </m:rPr>
                      <a:rPr lang="en-US">
                        <a:latin typeface="Cambria Math" panose="02040503050406030204" pitchFamily="18" charset="0"/>
                      </a:rPr>
                      <m:t>I</m:t>
                    </m:r>
                    <m:r>
                      <a:rPr lang="en-US" i="1">
                        <a:latin typeface="Cambria Math" panose="02040503050406030204" pitchFamily="18" charset="0"/>
                      </a:rPr>
                      <m:t>−</m:t>
                    </m:r>
                    <m:r>
                      <m:rPr>
                        <m:sty m:val="p"/>
                      </m:rPr>
                      <a:rPr lang="en-US">
                        <a:latin typeface="Cambria Math" panose="02040503050406030204" pitchFamily="18" charset="0"/>
                      </a:rPr>
                      <m:t>V</m:t>
                    </m:r>
                  </m:oMath>
                </a14:m>
                <a:r>
                  <a:rPr lang="en-US" dirty="0">
                    <a:latin typeface="Times New Roman" panose="02020603050405020304" pitchFamily="18" charset="0"/>
                    <a:cs typeface="Times New Roman" panose="02020603050405020304" pitchFamily="18" charset="0"/>
                  </a:rPr>
                  <a:t> curve of a solar cell is just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𝐼</m:t>
                        </m:r>
                      </m:e>
                      <m:sub>
                        <m:r>
                          <m:rPr>
                            <m:sty m:val="p"/>
                          </m:rPr>
                          <a:rPr lang="en-US">
                            <a:latin typeface="Cambria Math" panose="02040503050406030204" pitchFamily="18" charset="0"/>
                          </a:rPr>
                          <m:t>sc</m:t>
                        </m:r>
                      </m:sub>
                    </m:sSub>
                  </m:oMath>
                </a14:m>
                <a:r>
                  <a:rPr lang="en-US" dirty="0">
                    <a:latin typeface="Times New Roman" panose="02020603050405020304" pitchFamily="18" charset="0"/>
                    <a:cs typeface="Times New Roman" panose="02020603050405020304" pitchFamily="18" charset="0"/>
                  </a:rPr>
                  <a:t> added to the diode curve turned upside down as shown bellow.</a:t>
                </a:r>
              </a:p>
              <a:p>
                <a:pPr algn="just"/>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For a solar cell, </a:t>
                </a:r>
                <a14:m>
                  <m:oMath xmlns:m="http://schemas.openxmlformats.org/officeDocument/2006/math">
                    <m:r>
                      <a:rPr lang="en-US" i="1">
                        <a:latin typeface="Cambria Math" panose="02040503050406030204" pitchFamily="18" charset="0"/>
                      </a:rPr>
                      <m:t>𝑉</m:t>
                    </m:r>
                    <m:r>
                      <a:rPr lang="en-US">
                        <a:latin typeface="Cambria Math" panose="02040503050406030204" pitchFamily="18" charset="0"/>
                      </a:rPr>
                      <m:t>&gt;0</m:t>
                    </m:r>
                  </m:oMath>
                </a14:m>
                <a:r>
                  <a:rPr lang="en-US" dirty="0">
                    <a:latin typeface="Times New Roman" panose="02020603050405020304" pitchFamily="18" charset="0"/>
                    <a:cs typeface="Times New Roman" panose="02020603050405020304" pitchFamily="18" charset="0"/>
                  </a:rPr>
                  <a:t> and </a:t>
                </a:r>
                <a14:m>
                  <m:oMath xmlns:m="http://schemas.openxmlformats.org/officeDocument/2006/math">
                    <m:r>
                      <a:rPr lang="en-US" i="1">
                        <a:latin typeface="Cambria Math" panose="02040503050406030204" pitchFamily="18" charset="0"/>
                      </a:rPr>
                      <m:t>𝐼</m:t>
                    </m:r>
                    <m:r>
                      <a:rPr lang="en-US">
                        <a:latin typeface="Cambria Math" panose="02040503050406030204" pitchFamily="18" charset="0"/>
                      </a:rPr>
                      <m:t>&gt;0</m:t>
                    </m:r>
                  </m:oMath>
                </a14:m>
                <a:r>
                  <a:rPr lang="en-US" dirty="0">
                    <a:latin typeface="Times New Roman" panose="02020603050405020304" pitchFamily="18" charset="0"/>
                    <a:cs typeface="Times New Roman" panose="02020603050405020304" pitchFamily="18" charset="0"/>
                  </a:rPr>
                  <a:t>.  </a:t>
                </a:r>
              </a:p>
              <a:p>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B1113918-3967-461E-88BB-5C6E63CFAF30}"/>
                  </a:ext>
                </a:extLst>
              </p:cNvPr>
              <p:cNvSpPr txBox="1">
                <a:spLocks noRot="1" noChangeAspect="1" noMove="1" noResize="1" noEditPoints="1" noAdjustHandles="1" noChangeArrowheads="1" noChangeShapeType="1" noTextEdit="1"/>
              </p:cNvSpPr>
              <p:nvPr/>
            </p:nvSpPr>
            <p:spPr>
              <a:xfrm>
                <a:off x="449450" y="806749"/>
                <a:ext cx="8245098" cy="2719719"/>
              </a:xfrm>
              <a:prstGeom prst="rect">
                <a:avLst/>
              </a:prstGeom>
              <a:blipFill>
                <a:blip r:embed="rId2"/>
                <a:stretch>
                  <a:fillRect l="-666" r="-592"/>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6C7C78F4-6345-496A-AA00-3F50BB059AC8}"/>
              </a:ext>
            </a:extLst>
          </p:cNvPr>
          <p:cNvPicPr>
            <a:picLocks noChangeAspect="1"/>
          </p:cNvPicPr>
          <p:nvPr/>
        </p:nvPicPr>
        <p:blipFill>
          <a:blip r:embed="rId3"/>
          <a:stretch>
            <a:fillRect/>
          </a:stretch>
        </p:blipFill>
        <p:spPr>
          <a:xfrm>
            <a:off x="3205162" y="3103968"/>
            <a:ext cx="2733675" cy="161925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EAB5B86-14E2-4FE1-899A-6547F85699FB}"/>
                  </a:ext>
                </a:extLst>
              </p:cNvPr>
              <p:cNvSpPr txBox="1"/>
              <p:nvPr/>
            </p:nvSpPr>
            <p:spPr>
              <a:xfrm>
                <a:off x="387456" y="4791676"/>
                <a:ext cx="8299343" cy="646331"/>
              </a:xfrm>
              <a:prstGeom prst="rect">
                <a:avLst/>
              </a:prstGeom>
              <a:noFill/>
            </p:spPr>
            <p:txBody>
              <a:bodyPr wrap="squar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m:rPr>
                            <m:sty m:val="p"/>
                          </m:rPr>
                          <a:rPr lang="en-US">
                            <a:latin typeface="Cambria Math" panose="02040503050406030204" pitchFamily="18" charset="0"/>
                          </a:rPr>
                          <m:t>sc</m:t>
                        </m:r>
                      </m:sub>
                    </m:sSub>
                  </m:oMath>
                </a14:m>
                <a:r>
                  <a:rPr lang="en-US" dirty="0">
                    <a:latin typeface="Times New Roman" panose="02020603050405020304" pitchFamily="18" charset="0"/>
                    <a:cs typeface="Times New Roman" panose="02020603050405020304" pitchFamily="18" charset="0"/>
                  </a:rPr>
                  <a:t> is directly proportional to solar insolation. Thus, IV curve for varying sunlight can be achieved using the same relationship.</a:t>
                </a:r>
                <a:endParaRPr lang="en-US" dirty="0"/>
              </a:p>
            </p:txBody>
          </p:sp>
        </mc:Choice>
        <mc:Fallback xmlns="">
          <p:sp>
            <p:nvSpPr>
              <p:cNvPr id="10" name="TextBox 9">
                <a:extLst>
                  <a:ext uri="{FF2B5EF4-FFF2-40B4-BE49-F238E27FC236}">
                    <a16:creationId xmlns:a16="http://schemas.microsoft.com/office/drawing/2014/main" id="{AEAB5B86-14E2-4FE1-899A-6547F85699FB}"/>
                  </a:ext>
                </a:extLst>
              </p:cNvPr>
              <p:cNvSpPr txBox="1">
                <a:spLocks noRot="1" noChangeAspect="1" noMove="1" noResize="1" noEditPoints="1" noAdjustHandles="1" noChangeArrowheads="1" noChangeShapeType="1" noTextEdit="1"/>
              </p:cNvSpPr>
              <p:nvPr/>
            </p:nvSpPr>
            <p:spPr>
              <a:xfrm>
                <a:off x="387456" y="4791676"/>
                <a:ext cx="8299343" cy="646331"/>
              </a:xfrm>
              <a:prstGeom prst="rect">
                <a:avLst/>
              </a:prstGeom>
              <a:blipFill>
                <a:blip r:embed="rId4"/>
                <a:stretch>
                  <a:fillRect l="-661" t="-4717" r="-1176" b="-13208"/>
                </a:stretch>
              </a:blipFill>
            </p:spPr>
            <p:txBody>
              <a:bodyPr/>
              <a:lstStyle/>
              <a:p>
                <a:r>
                  <a:rPr lang="en-US">
                    <a:noFill/>
                  </a:rPr>
                  <a:t> </a:t>
                </a:r>
              </a:p>
            </p:txBody>
          </p:sp>
        </mc:Fallback>
      </mc:AlternateContent>
    </p:spTree>
    <p:extLst>
      <p:ext uri="{BB962C8B-B14F-4D97-AF65-F5344CB8AC3E}">
        <p14:creationId xmlns:p14="http://schemas.microsoft.com/office/powerpoint/2010/main" val="2490537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Benefits of PV</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2</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C7C4DFB-5DC3-4E9C-A813-48E822C29132}"/>
                  </a:ext>
                </a:extLst>
              </p:cNvPr>
              <p:cNvSpPr txBox="1"/>
              <p:nvPr/>
            </p:nvSpPr>
            <p:spPr>
              <a:xfrm>
                <a:off x="457200" y="1095131"/>
                <a:ext cx="8083658" cy="3908762"/>
              </a:xfrm>
              <a:prstGeom prst="rect">
                <a:avLst/>
              </a:prstGeom>
              <a:noFill/>
            </p:spPr>
            <p:txBody>
              <a:bodyPr wrap="square">
                <a:spAutoFit/>
              </a:bodyPr>
              <a:lstStyle/>
              <a:p>
                <a:pPr marL="0" marR="0" algn="just">
                  <a:spcBef>
                    <a:spcPts val="0"/>
                  </a:spcBef>
                  <a:spcAft>
                    <a:spcPts val="12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advantages of PV are manifold:</a:t>
                </a:r>
              </a:p>
              <a:p>
                <a:pPr marL="0" marR="0" algn="just">
                  <a:spcBef>
                    <a:spcPts val="0"/>
                  </a:spcBef>
                  <a:spcAft>
                    <a:spcPts val="12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spcBef>
                    <a:spcPts val="0"/>
                  </a:spcBef>
                  <a:spcAft>
                    <a:spcPts val="600"/>
                  </a:spcAft>
                  <a:buClr>
                    <a:srgbClr val="FF0000"/>
                  </a:buClr>
                  <a:buFont typeface="Symbol" panose="05050102010706020507" pitchFamily="18" charset="2"/>
                  <a:buChar char=""/>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unlimited resource of solar energy,</a:t>
                </a:r>
              </a:p>
              <a:p>
                <a:pPr marL="342900" marR="0" lvl="0" indent="-342900" algn="just">
                  <a:spcBef>
                    <a:spcPts val="0"/>
                  </a:spcBef>
                  <a:spcAft>
                    <a:spcPts val="600"/>
                  </a:spcAft>
                  <a:buClr>
                    <a:srgbClr val="FF0000"/>
                  </a:buClr>
                  <a:buFont typeface="Symbol" panose="05050102010706020507" pitchFamily="18" charset="2"/>
                  <a:buChar char=""/>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available in all parts of the world,</a:t>
                </a:r>
              </a:p>
              <a:p>
                <a:pPr marL="342900" marR="0" lvl="0" indent="-342900" algn="just">
                  <a:spcBef>
                    <a:spcPts val="0"/>
                  </a:spcBef>
                  <a:spcAft>
                    <a:spcPts val="600"/>
                  </a:spcAft>
                  <a:buClr>
                    <a:srgbClr val="FF0000"/>
                  </a:buClr>
                  <a:buFont typeface="Symbol" panose="05050102010706020507" pitchFamily="18" charset="2"/>
                  <a:buChar char=""/>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modular, it varies from milliwatt in consumers products up to gigawatt in future power stations,</a:t>
                </a:r>
              </a:p>
              <a:p>
                <a:pPr marL="342900" marR="0" lvl="0" indent="-342900" algn="just">
                  <a:spcBef>
                    <a:spcPts val="0"/>
                  </a:spcBef>
                  <a:spcAft>
                    <a:spcPts val="600"/>
                  </a:spcAft>
                  <a:buClr>
                    <a:srgbClr val="FF0000"/>
                  </a:buClr>
                  <a:buFont typeface="Symbol" panose="05050102010706020507" pitchFamily="18" charset="2"/>
                  <a:buChar char=""/>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during operation, it produces electricity with no air emissions and no waste production,</a:t>
                </a:r>
              </a:p>
              <a:p>
                <a:pPr marL="342900" marR="0" lvl="0" indent="-342900" algn="just">
                  <a:spcBef>
                    <a:spcPts val="0"/>
                  </a:spcBef>
                  <a:spcAft>
                    <a:spcPts val="600"/>
                  </a:spcAft>
                  <a:buClr>
                    <a:srgbClr val="FF0000"/>
                  </a:buClr>
                  <a:buFont typeface="Symbol" panose="05050102010706020507" pitchFamily="18" charset="2"/>
                  <a:buChar char=""/>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virtually no maintenance,</a:t>
                </a:r>
              </a:p>
              <a:p>
                <a:pPr marL="342900" marR="0" lvl="0" indent="-342900" algn="just">
                  <a:spcBef>
                    <a:spcPts val="0"/>
                  </a:spcBef>
                  <a:spcAft>
                    <a:spcPts val="600"/>
                  </a:spcAft>
                  <a:buClr>
                    <a:srgbClr val="FF0000"/>
                  </a:buClr>
                  <a:buFont typeface="Symbol" panose="05050102010706020507" pitchFamily="18" charset="2"/>
                  <a:buChar char=""/>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silent during operation,</a:t>
                </a:r>
              </a:p>
              <a:p>
                <a:pPr marL="342900" marR="0" lvl="0" indent="-342900" algn="just">
                  <a:spcBef>
                    <a:spcPts val="0"/>
                  </a:spcBef>
                  <a:spcAft>
                    <a:spcPts val="600"/>
                  </a:spcAft>
                  <a:buClr>
                    <a:srgbClr val="FF0000"/>
                  </a:buClr>
                  <a:buFont typeface="Symbol" panose="05050102010706020507" pitchFamily="18" charset="2"/>
                  <a:buChar char=""/>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proven technical lifetime of </a:t>
                </a:r>
                <a14:m>
                  <m:oMath xmlns:m="http://schemas.openxmlformats.org/officeDocument/2006/math">
                    <m:r>
                      <a:rPr lang="en-US" sz="1800">
                        <a:effectLst/>
                        <a:latin typeface="Cambria Math" panose="02040503050406030204" pitchFamily="18" charset="0"/>
                        <a:ea typeface="Calibri" panose="020F0502020204030204" pitchFamily="34" charset="0"/>
                        <a:cs typeface="Times New Roman" panose="02020603050405020304" pitchFamily="18" charset="0"/>
                      </a:rPr>
                      <m:t>30+</m:t>
                    </m:r>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years.</a:t>
                </a:r>
              </a:p>
            </p:txBody>
          </p:sp>
        </mc:Choice>
        <mc:Fallback xmlns="">
          <p:sp>
            <p:nvSpPr>
              <p:cNvPr id="10" name="TextBox 9">
                <a:extLst>
                  <a:ext uri="{FF2B5EF4-FFF2-40B4-BE49-F238E27FC236}">
                    <a16:creationId xmlns:a16="http://schemas.microsoft.com/office/drawing/2014/main" id="{4C7C4DFB-5DC3-4E9C-A813-48E822C29132}"/>
                  </a:ext>
                </a:extLst>
              </p:cNvPr>
              <p:cNvSpPr txBox="1">
                <a:spLocks noRot="1" noChangeAspect="1" noMove="1" noResize="1" noEditPoints="1" noAdjustHandles="1" noChangeArrowheads="1" noChangeShapeType="1" noTextEdit="1"/>
              </p:cNvSpPr>
              <p:nvPr/>
            </p:nvSpPr>
            <p:spPr>
              <a:xfrm>
                <a:off x="457200" y="1095131"/>
                <a:ext cx="8083658" cy="3908762"/>
              </a:xfrm>
              <a:prstGeom prst="rect">
                <a:avLst/>
              </a:prstGeom>
              <a:blipFill>
                <a:blip r:embed="rId2"/>
                <a:stretch>
                  <a:fillRect l="-603" t="-936" r="-603" b="-1560"/>
                </a:stretch>
              </a:blipFill>
            </p:spPr>
            <p:txBody>
              <a:bodyPr/>
              <a:lstStyle/>
              <a:p>
                <a:r>
                  <a:rPr lang="en-US">
                    <a:noFill/>
                  </a:rPr>
                  <a:t> </a:t>
                </a:r>
              </a:p>
            </p:txBody>
          </p:sp>
        </mc:Fallback>
      </mc:AlternateContent>
    </p:spTree>
    <p:extLst>
      <p:ext uri="{BB962C8B-B14F-4D97-AF65-F5344CB8AC3E}">
        <p14:creationId xmlns:p14="http://schemas.microsoft.com/office/powerpoint/2010/main" val="1669826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294469" y="177769"/>
            <a:ext cx="8083658" cy="560522"/>
          </a:xfrm>
        </p:spPr>
        <p:txBody>
          <a:bodyPr/>
          <a:lstStyle/>
          <a:p>
            <a:r>
              <a:rPr lang="en-US" dirty="0"/>
              <a:t>Standard Testing Condition (STC)</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20</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9" name="TextBox 8">
            <a:extLst>
              <a:ext uri="{FF2B5EF4-FFF2-40B4-BE49-F238E27FC236}">
                <a16:creationId xmlns:a16="http://schemas.microsoft.com/office/drawing/2014/main" id="{B1113918-3967-461E-88BB-5C6E63CFAF30}"/>
              </a:ext>
            </a:extLst>
          </p:cNvPr>
          <p:cNvSpPr txBox="1"/>
          <p:nvPr/>
        </p:nvSpPr>
        <p:spPr>
          <a:xfrm>
            <a:off x="294469" y="1039224"/>
            <a:ext cx="8245098" cy="3693319"/>
          </a:xfrm>
          <a:prstGeom prst="rect">
            <a:avLst/>
          </a:prstGeom>
          <a:noFill/>
        </p:spPr>
        <p:txBody>
          <a:bodyPr wrap="square">
            <a:spAutoFit/>
          </a:bodyPr>
          <a:lstStyle/>
          <a:p>
            <a:pPr algn="just"/>
            <a:r>
              <a:rPr lang="en-US" dirty="0">
                <a:latin typeface="Times New Roman" panose="02020603050405020304" pitchFamily="18" charset="0"/>
                <a:cs typeface="Times New Roman" panose="02020603050405020304" pitchFamily="18" charset="0"/>
              </a:rPr>
              <a:t>Since PV I-V curves shift all around as the amount of insolation changes and as the temperature of the cells varies, standard test conditions (STC) have been established to enable fair comparisons of one module to another.</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Those test conditions include a solar irradiance of 1 kW/m2 (1 sun). Moreover, the standard cell (not ambient) temperature for testing purposes is 25C. Manufacturers always provide performance data under these operating conditions.</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key parameter for a module is its STC rated power (maximum deliverable power), and also the current and voltage at which this maximum power is delivered.</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IV characteristics that we will see in this course are usually under STC unless otherwise noted.</a:t>
            </a:r>
          </a:p>
        </p:txBody>
      </p:sp>
    </p:spTree>
    <p:extLst>
      <p:ext uri="{BB962C8B-B14F-4D97-AF65-F5344CB8AC3E}">
        <p14:creationId xmlns:p14="http://schemas.microsoft.com/office/powerpoint/2010/main" val="563911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294469" y="177769"/>
            <a:ext cx="8083658" cy="560522"/>
          </a:xfrm>
        </p:spPr>
        <p:txBody>
          <a:bodyPr/>
          <a:lstStyle/>
          <a:p>
            <a:r>
              <a:rPr lang="en-US" dirty="0"/>
              <a:t>IV Curves Example</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21</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D5574CB-C2B3-4821-B270-D5F810ED226E}"/>
                  </a:ext>
                </a:extLst>
              </p:cNvPr>
              <p:cNvSpPr txBox="1"/>
              <p:nvPr/>
            </p:nvSpPr>
            <p:spPr>
              <a:xfrm>
                <a:off x="294469" y="777869"/>
                <a:ext cx="8493070" cy="4876463"/>
              </a:xfrm>
              <a:prstGeom prst="rect">
                <a:avLst/>
              </a:prstGeom>
              <a:noFill/>
            </p:spPr>
            <p:txBody>
              <a:bodyPr wrap="square">
                <a:spAutoFit/>
              </a:bodyPr>
              <a:lstStyle/>
              <a:p>
                <a:pPr marL="0" marR="0" algn="just">
                  <a:spcBef>
                    <a:spcPts val="0"/>
                  </a:spcBef>
                  <a:spcAft>
                    <a:spcPts val="1200"/>
                  </a:spcAft>
                </a:pP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 Consider a </a:t>
                </a:r>
                <a14:m>
                  <m:oMath xmlns:m="http://schemas.openxmlformats.org/officeDocument/2006/math">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150</m:t>
                    </m:r>
                    <m:sSup>
                      <m:sSupPr>
                        <m:ctrlP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cm</m:t>
                        </m:r>
                      </m:e>
                      <m:sup>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photovoltaic cell with reverse saturation current </a:t>
                </a:r>
                <a14:m>
                  <m:oMath xmlns:m="http://schemas.openxmlformats.org/officeDocument/2006/math">
                    <m:sSub>
                      <m:sSubPr>
                        <m:ctrlP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Sub>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e>
                      <m:sup>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m:t>
                        </m:r>
                      </m:sup>
                    </m:sSup>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cm</m:t>
                        </m:r>
                      </m:e>
                      <m:sup>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In full sun, it produces a short-circuit current of 40 </a:t>
                </a:r>
                <a14:m>
                  <m:oMath xmlns:m="http://schemas.openxmlformats.org/officeDocument/2006/math">
                    <m:r>
                      <m:rPr>
                        <m:sty m:val="p"/>
                      </m:rP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mA</m:t>
                    </m:r>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cm</m:t>
                        </m:r>
                      </m:e>
                      <m:sup>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t>
                </a:r>
                <a14:m>
                  <m:oMath xmlns:m="http://schemas.openxmlformats.org/officeDocument/2006/math">
                    <m:sSup>
                      <m:sSupPr>
                        <m:ctrlP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25</m:t>
                        </m:r>
                      </m:e>
                      <m:sup>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m:rPr>
                        <m:sty m:val="p"/>
                      </m:rP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m:t>
                    </m:r>
                  </m:oMath>
                </a14:m>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What would be the short-circuit current and open-circuit voltage in full sun and again for </a:t>
                </a:r>
                <a14:m>
                  <m:oMath xmlns:m="http://schemas.openxmlformats.org/officeDocument/2006/math">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50%</m:t>
                    </m:r>
                  </m:oMath>
                </a14:m>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sun. Plot the resulting I-V curves.</a:t>
                </a:r>
              </a:p>
              <a:p>
                <a:pPr marL="0" marR="0" algn="just">
                  <a:spcBef>
                    <a:spcPts val="0"/>
                  </a:spcBef>
                  <a:spcAft>
                    <a:spcPts val="1200"/>
                  </a:spcAft>
                </a:pPr>
                <a:b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lang="en-US" b="1" dirty="0">
                    <a:latin typeface="Times New Roman" panose="02020603050405020304" pitchFamily="18" charset="0"/>
                    <a:ea typeface="Calibri" panose="020F0502020204030204" pitchFamily="34" charset="0"/>
                    <a:cs typeface="Times New Roman" panose="02020603050405020304" pitchFamily="18" charset="0"/>
                  </a:rPr>
                  <a:t>Ans: </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reverse saturation current </a:t>
                </a:r>
                <a14:m>
                  <m:oMath xmlns:m="http://schemas.openxmlformats.org/officeDocument/2006/math">
                    <m:sSub>
                      <m:sSubPr>
                        <m:ctrlP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Sub>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e>
                      <m:sup>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m:t>
                        </m:r>
                      </m:sup>
                    </m:sSup>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cm</m:t>
                        </m:r>
                      </m:e>
                      <m:sup>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×150</m:t>
                    </m:r>
                    <m:sSup>
                      <m:sSupPr>
                        <m:ctrlP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cm</m:t>
                        </m:r>
                      </m:e>
                      <m:sup>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=1.5×</m:t>
                    </m:r>
                    <m:sSup>
                      <m:sSupPr>
                        <m:ctrlP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e>
                      <m:sup>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sup>
                    </m:sSup>
                  </m:oMath>
                </a14:m>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 At full sun short-circuit current, </a:t>
                </a:r>
                <a14:m>
                  <m:oMath xmlns:m="http://schemas.openxmlformats.org/officeDocument/2006/math">
                    <m:sSub>
                      <m:sSubPr>
                        <m:ctrlP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m:rPr>
                            <m:sty m:val="p"/>
                          </m:rP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sc</m:t>
                        </m:r>
                      </m:sub>
                    </m:sSub>
                  </m:oMath>
                </a14:m>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is </a:t>
                </a:r>
                <a14:m>
                  <m:oMath xmlns:m="http://schemas.openxmlformats.org/officeDocument/2006/math">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0.040 </m:t>
                    </m:r>
                    <m:r>
                      <m:rPr>
                        <m:sty m:val="p"/>
                      </m:rP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cm</m:t>
                        </m:r>
                      </m:e>
                      <m:sup>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×150</m:t>
                    </m:r>
                    <m:sSup>
                      <m:sSupPr>
                        <m:ctrlP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cm</m:t>
                        </m:r>
                      </m:e>
                      <m:sup>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=6.0 </m:t>
                    </m:r>
                    <m:r>
                      <m:rPr>
                        <m:sty m:val="p"/>
                      </m:rP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A</m:t>
                    </m:r>
                  </m:oMath>
                </a14:m>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Thus, the open-circuit voltage for a single cell is:</a:t>
                </a:r>
              </a:p>
              <a:p>
                <a:pPr marL="0" marR="0" algn="just">
                  <a:spcBef>
                    <a:spcPts val="0"/>
                  </a:spcBef>
                  <a:spcAft>
                    <a:spcPts val="1200"/>
                  </a:spcAft>
                </a:pPr>
                <a14:m>
                  <m:oMathPara xmlns:m="http://schemas.openxmlformats.org/officeDocument/2006/math">
                    <m:oMathParaPr>
                      <m:jc m:val="centerGroup"/>
                    </m:oMathParaPr>
                    <m:oMath xmlns:m="http://schemas.openxmlformats.org/officeDocument/2006/math">
                      <m:sSub>
                        <m:sSubPr>
                          <m:ctrlP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m:rPr>
                              <m:sty m:val="p"/>
                            </m:rP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oc</m:t>
                          </m:r>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full</m:t>
                          </m:r>
                        </m:sub>
                      </m:sSub>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=0.0257</m:t>
                      </m:r>
                      <m:r>
                        <m:rPr>
                          <m:sty m:val="p"/>
                        </m:rP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ln</m:t>
                      </m:r>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m:rPr>
                                      <m:sty m:val="p"/>
                                    </m:rP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sc</m:t>
                                  </m:r>
                                </m:sub>
                              </m:sSub>
                            </m:num>
                            <m:den>
                              <m:sSub>
                                <m:sSubPr>
                                  <m:ctrlP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Sub>
                            </m:den>
                          </m:f>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d>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=0.0257</m:t>
                      </m:r>
                      <m:r>
                        <m:rPr>
                          <m:sty m:val="p"/>
                        </m:rP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ln</m:t>
                      </m:r>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6.0</m:t>
                              </m:r>
                            </m:num>
                            <m:den>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1.5×</m:t>
                              </m:r>
                              <m:sSup>
                                <m:sSupPr>
                                  <m:ctrlP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e>
                                <m:sup>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sup>
                              </m:sSup>
                            </m:den>
                          </m:f>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d>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=0.627 </m:t>
                      </m:r>
                      <m:r>
                        <m:rPr>
                          <m:sty m:val="p"/>
                        </m:rP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V</m:t>
                      </m:r>
                      <m:r>
                        <m:rPr>
                          <m:nor/>
                        </m:rPr>
                        <a:rPr lang="en-US">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m:t>
                      </m:r>
                      <m:r>
                        <m:rPr>
                          <m:nor/>
                        </m:rPr>
                        <a:rPr lang="en-US"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oMath>
                  </m:oMathPara>
                </a14:m>
                <a:endPar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1200"/>
                  </a:spcAft>
                </a:pP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Since short-circuit current is proportional to solar intensity, at half sun </a:t>
                </a:r>
                <a14:m>
                  <m:oMath xmlns:m="http://schemas.openxmlformats.org/officeDocument/2006/math">
                    <m:sSub>
                      <m:sSubPr>
                        <m:ctrlP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m:rPr>
                            <m:sty m:val="p"/>
                          </m:rP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sc</m:t>
                        </m:r>
                      </m:sub>
                    </m:sSub>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 </m:t>
                    </m:r>
                    <m:r>
                      <m:rPr>
                        <m:sty m:val="p"/>
                      </m:rP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A</m:t>
                    </m:r>
                  </m:oMath>
                </a14:m>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and the open-circuit voltage is</a:t>
                </a:r>
              </a:p>
              <a:p>
                <a:pPr marL="0" marR="0" algn="just">
                  <a:spcBef>
                    <a:spcPts val="0"/>
                  </a:spcBef>
                  <a:spcAft>
                    <a:spcPts val="1200"/>
                  </a:spcAft>
                </a:pPr>
                <a14:m>
                  <m:oMathPara xmlns:m="http://schemas.openxmlformats.org/officeDocument/2006/math">
                    <m:oMathParaPr>
                      <m:jc m:val="centerGroup"/>
                    </m:oMathParaPr>
                    <m:oMath xmlns:m="http://schemas.openxmlformats.org/officeDocument/2006/math">
                      <m:sSub>
                        <m:sSubPr>
                          <m:ctrlP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m:rPr>
                              <m:sty m:val="p"/>
                            </m:rP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oc</m:t>
                          </m:r>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US"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half</m:t>
                          </m:r>
                          <m:r>
                            <m:rPr>
                              <m:nor/>
                            </m:rPr>
                            <a:rPr lang="en-US"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m:t> </m:t>
                          </m:r>
                        </m:sub>
                      </m:sSub>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=0.0257</m:t>
                      </m:r>
                      <m:r>
                        <m:rPr>
                          <m:sty m:val="p"/>
                        </m:rP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ln</m:t>
                      </m:r>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m:rPr>
                                      <m:sty m:val="p"/>
                                    </m:rP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sc</m:t>
                                  </m:r>
                                </m:sub>
                              </m:sSub>
                            </m:num>
                            <m:den>
                              <m:sSub>
                                <m:sSubPr>
                                  <m:ctrlP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Sub>
                            </m:den>
                          </m:f>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d>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=0.0257</m:t>
                      </m:r>
                      <m:r>
                        <m:rPr>
                          <m:sty m:val="p"/>
                        </m:rP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ln</m:t>
                      </m:r>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3.0</m:t>
                              </m:r>
                            </m:num>
                            <m:den>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1.5×</m:t>
                              </m:r>
                              <m:sSup>
                                <m:sSupPr>
                                  <m:ctrlP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e>
                                <m:sup>
                                  <m:r>
                                    <a:rPr lang="en-U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sup>
                              </m:sSup>
                            </m:den>
                          </m:f>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e>
                      </m:d>
                      <m: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=0.610 </m:t>
                      </m:r>
                      <m:r>
                        <m:rPr>
                          <m:sty m:val="p"/>
                        </m:rPr>
                        <a:rPr lang="en-US">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V</m:t>
                      </m:r>
                    </m:oMath>
                  </m:oMathPara>
                </a14:m>
                <a:endPar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8D5574CB-C2B3-4821-B270-D5F810ED226E}"/>
                  </a:ext>
                </a:extLst>
              </p:cNvPr>
              <p:cNvSpPr txBox="1">
                <a:spLocks noRot="1" noChangeAspect="1" noMove="1" noResize="1" noEditPoints="1" noAdjustHandles="1" noChangeArrowheads="1" noChangeShapeType="1" noTextEdit="1"/>
              </p:cNvSpPr>
              <p:nvPr/>
            </p:nvSpPr>
            <p:spPr>
              <a:xfrm>
                <a:off x="294469" y="777869"/>
                <a:ext cx="8493070" cy="4876463"/>
              </a:xfrm>
              <a:prstGeom prst="rect">
                <a:avLst/>
              </a:prstGeom>
              <a:blipFill>
                <a:blip r:embed="rId2"/>
                <a:stretch>
                  <a:fillRect l="-574" t="-750" r="-574"/>
                </a:stretch>
              </a:blipFill>
            </p:spPr>
            <p:txBody>
              <a:bodyPr/>
              <a:lstStyle/>
              <a:p>
                <a:r>
                  <a:rPr lang="en-US">
                    <a:noFill/>
                  </a:rPr>
                  <a:t> </a:t>
                </a:r>
              </a:p>
            </p:txBody>
          </p:sp>
        </mc:Fallback>
      </mc:AlternateContent>
    </p:spTree>
    <p:extLst>
      <p:ext uri="{BB962C8B-B14F-4D97-AF65-F5344CB8AC3E}">
        <p14:creationId xmlns:p14="http://schemas.microsoft.com/office/powerpoint/2010/main" val="927161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294469" y="177769"/>
            <a:ext cx="8083658" cy="560522"/>
          </a:xfrm>
        </p:spPr>
        <p:txBody>
          <a:bodyPr/>
          <a:lstStyle/>
          <a:p>
            <a:r>
              <a:rPr lang="en-US" dirty="0" err="1"/>
              <a:t>Contd</a:t>
            </a:r>
            <a:r>
              <a:rPr lang="en-US" dirty="0"/>
              <a:t>…</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22</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pic>
        <p:nvPicPr>
          <p:cNvPr id="4" name="Picture 3">
            <a:extLst>
              <a:ext uri="{FF2B5EF4-FFF2-40B4-BE49-F238E27FC236}">
                <a16:creationId xmlns:a16="http://schemas.microsoft.com/office/drawing/2014/main" id="{F0BAC0AD-0BB7-4EB7-9756-45FD0E315D93}"/>
              </a:ext>
            </a:extLst>
          </p:cNvPr>
          <p:cNvPicPr>
            <a:picLocks noChangeAspect="1"/>
          </p:cNvPicPr>
          <p:nvPr/>
        </p:nvPicPr>
        <p:blipFill>
          <a:blip r:embed="rId2"/>
          <a:stretch>
            <a:fillRect/>
          </a:stretch>
        </p:blipFill>
        <p:spPr>
          <a:xfrm>
            <a:off x="2000250" y="1123951"/>
            <a:ext cx="5322904" cy="3864768"/>
          </a:xfrm>
          <a:prstGeom prst="rect">
            <a:avLst/>
          </a:prstGeom>
        </p:spPr>
      </p:pic>
    </p:spTree>
    <p:extLst>
      <p:ext uri="{BB962C8B-B14F-4D97-AF65-F5344CB8AC3E}">
        <p14:creationId xmlns:p14="http://schemas.microsoft.com/office/powerpoint/2010/main" val="3548587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294469" y="177769"/>
            <a:ext cx="8083658" cy="560522"/>
          </a:xfrm>
        </p:spPr>
        <p:txBody>
          <a:bodyPr/>
          <a:lstStyle/>
          <a:p>
            <a:r>
              <a:rPr lang="en-US" dirty="0"/>
              <a:t>A more Accurate Model</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23</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8" name="TextBox 7">
            <a:extLst>
              <a:ext uri="{FF2B5EF4-FFF2-40B4-BE49-F238E27FC236}">
                <a16:creationId xmlns:a16="http://schemas.microsoft.com/office/drawing/2014/main" id="{544462E4-538A-4151-88A2-77DFB07E23A5}"/>
              </a:ext>
            </a:extLst>
          </p:cNvPr>
          <p:cNvSpPr txBox="1"/>
          <p:nvPr/>
        </p:nvSpPr>
        <p:spPr>
          <a:xfrm>
            <a:off x="351618" y="973266"/>
            <a:ext cx="8506631" cy="646331"/>
          </a:xfrm>
          <a:prstGeom prst="rect">
            <a:avLst/>
          </a:prstGeom>
          <a:noFill/>
        </p:spPr>
        <p:txBody>
          <a:bodyPr wrap="square">
            <a:spAutoFit/>
          </a:bodyPr>
          <a:lstStyle/>
          <a:p>
            <a:pPr algn="just"/>
            <a:r>
              <a:rPr lang="en-US" sz="1800" b="0" i="0" u="none" strike="noStrike" baseline="0" dirty="0">
                <a:latin typeface="Times New Roman" panose="02020603050405020304" pitchFamily="18" charset="0"/>
                <a:cs typeface="Times New Roman" panose="02020603050405020304" pitchFamily="18" charset="0"/>
              </a:rPr>
              <a:t>In order to model losses of a solar cell, as well as resistive elements of the cell, we may add a series and a parallel resistor to the ideal model of the cell.</a:t>
            </a:r>
            <a:endParaRPr lang="en-US"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5654896F-1A3F-405C-9A0E-B5EB3D064F29}"/>
              </a:ext>
            </a:extLst>
          </p:cNvPr>
          <p:cNvPicPr>
            <a:picLocks noChangeAspect="1"/>
          </p:cNvPicPr>
          <p:nvPr/>
        </p:nvPicPr>
        <p:blipFill>
          <a:blip r:embed="rId2"/>
          <a:stretch>
            <a:fillRect/>
          </a:stretch>
        </p:blipFill>
        <p:spPr>
          <a:xfrm>
            <a:off x="351618" y="1945666"/>
            <a:ext cx="8244710" cy="3534365"/>
          </a:xfrm>
          <a:prstGeom prst="rect">
            <a:avLst/>
          </a:prstGeom>
        </p:spPr>
      </p:pic>
    </p:spTree>
    <p:extLst>
      <p:ext uri="{BB962C8B-B14F-4D97-AF65-F5344CB8AC3E}">
        <p14:creationId xmlns:p14="http://schemas.microsoft.com/office/powerpoint/2010/main" val="3293281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294469" y="177769"/>
            <a:ext cx="8083658" cy="560522"/>
          </a:xfrm>
        </p:spPr>
        <p:txBody>
          <a:bodyPr/>
          <a:lstStyle/>
          <a:p>
            <a:r>
              <a:rPr lang="en-US" dirty="0"/>
              <a:t>From Cell to Module to Array</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24</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8" name="TextBox 7">
            <a:extLst>
              <a:ext uri="{FF2B5EF4-FFF2-40B4-BE49-F238E27FC236}">
                <a16:creationId xmlns:a16="http://schemas.microsoft.com/office/drawing/2014/main" id="{544462E4-538A-4151-88A2-77DFB07E23A5}"/>
              </a:ext>
            </a:extLst>
          </p:cNvPr>
          <p:cNvSpPr txBox="1"/>
          <p:nvPr/>
        </p:nvSpPr>
        <p:spPr>
          <a:xfrm>
            <a:off x="294469" y="825991"/>
            <a:ext cx="4620432" cy="5078313"/>
          </a:xfrm>
          <a:prstGeom prst="rect">
            <a:avLst/>
          </a:prstGeom>
          <a:noFill/>
        </p:spPr>
        <p:txBody>
          <a:bodyPr wrap="square">
            <a:spAutoFit/>
          </a:bodyPr>
          <a:lstStyle/>
          <a:p>
            <a:pPr marL="285750" indent="-285750" algn="just">
              <a:buClr>
                <a:srgbClr val="FF0000"/>
              </a:buClr>
              <a:buFont typeface="Arial" panose="020B0604020202020204" pitchFamily="34" charset="0"/>
              <a:buChar char="•"/>
            </a:pPr>
            <a:r>
              <a:rPr lang="en-US" sz="1800" b="0" i="0" u="none" strike="noStrike" baseline="0" dirty="0">
                <a:latin typeface="Times New Roman" panose="02020603050405020304" pitchFamily="18" charset="0"/>
                <a:cs typeface="Times New Roman" panose="02020603050405020304" pitchFamily="18" charset="0"/>
              </a:rPr>
              <a:t>A solar cell can produce voltages up to about 0.6 V. Except for very rare applications, a single solar cell is not sufficient to produce the required voltage level.</a:t>
            </a:r>
          </a:p>
          <a:p>
            <a:pPr marL="285750" indent="-285750" algn="just">
              <a:buClr>
                <a:srgbClr val="FF0000"/>
              </a:buClr>
              <a:buFont typeface="Arial" panose="020B0604020202020204" pitchFamily="34" charset="0"/>
              <a:buChar char="•"/>
            </a:pPr>
            <a:endParaRPr lang="en-US" sz="1800" b="0" i="0" u="none" strike="noStrike" baseline="0" dirty="0">
              <a:latin typeface="Times New Roman" panose="02020603050405020304" pitchFamily="18" charset="0"/>
              <a:cs typeface="Times New Roman" panose="02020603050405020304" pitchFamily="18" charset="0"/>
            </a:endParaRPr>
          </a:p>
          <a:p>
            <a:pPr marL="285750" indent="-285750" algn="just">
              <a:buClr>
                <a:srgbClr val="FF0000"/>
              </a:buClr>
              <a:buFont typeface="Arial" panose="020B0604020202020204" pitchFamily="34" charset="0"/>
              <a:buChar char="•"/>
            </a:pPr>
            <a:r>
              <a:rPr lang="en-US" sz="1800" b="0" i="0" u="none" strike="noStrike" baseline="0" dirty="0">
                <a:latin typeface="Times New Roman" panose="02020603050405020304" pitchFamily="18" charset="0"/>
                <a:cs typeface="Times New Roman" panose="02020603050405020304" pitchFamily="18" charset="0"/>
              </a:rPr>
              <a:t>Therefore, to achieve higher voltage levels, a number of cells are wired in series and are encased in tough, weather-resistant packages. Such packages are called PV modules.</a:t>
            </a:r>
          </a:p>
          <a:p>
            <a:pPr marL="285750" indent="-285750" algn="just">
              <a:buClr>
                <a:srgbClr val="FF0000"/>
              </a:buClr>
              <a:buFont typeface="Arial" panose="020B0604020202020204" pitchFamily="34" charset="0"/>
              <a:buChar char="•"/>
            </a:pPr>
            <a:endParaRPr lang="en-US" sz="1800" b="0" i="0" u="none" strike="noStrike" baseline="0" dirty="0">
              <a:latin typeface="Times New Roman" panose="02020603050405020304" pitchFamily="18" charset="0"/>
              <a:cs typeface="Times New Roman" panose="02020603050405020304" pitchFamily="18" charset="0"/>
            </a:endParaRPr>
          </a:p>
          <a:p>
            <a:pPr marL="285750" indent="-285750" algn="just">
              <a:buClr>
                <a:srgbClr val="FF0000"/>
              </a:buClr>
              <a:buFont typeface="Arial" panose="020B0604020202020204" pitchFamily="34" charset="0"/>
              <a:buChar char="•"/>
            </a:pPr>
            <a:r>
              <a:rPr lang="en-US" sz="1800" b="0" i="0" u="none" strike="noStrike" baseline="0" dirty="0">
                <a:latin typeface="Times New Roman" panose="02020603050405020304" pitchFamily="18" charset="0"/>
                <a:cs typeface="Times New Roman" panose="02020603050405020304" pitchFamily="18" charset="0"/>
              </a:rPr>
              <a:t>Since in a module, solar cells are wired in series, the current capability of a PV module is similar to that of a solar cell. Thus, to increase the output current of a module, we may use several modules in parallel. Note that modules may be also connected in parallel to further increase the voltage level.</a:t>
            </a: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4BD96ED-2FE1-478C-A38B-86AA8E514D7D}"/>
              </a:ext>
            </a:extLst>
          </p:cNvPr>
          <p:cNvPicPr>
            <a:picLocks noChangeAspect="1"/>
          </p:cNvPicPr>
          <p:nvPr/>
        </p:nvPicPr>
        <p:blipFill>
          <a:blip r:embed="rId2"/>
          <a:stretch>
            <a:fillRect/>
          </a:stretch>
        </p:blipFill>
        <p:spPr>
          <a:xfrm>
            <a:off x="4981576" y="1381230"/>
            <a:ext cx="4162424" cy="3552720"/>
          </a:xfrm>
          <a:prstGeom prst="rect">
            <a:avLst/>
          </a:prstGeom>
        </p:spPr>
      </p:pic>
    </p:spTree>
    <p:extLst>
      <p:ext uri="{BB962C8B-B14F-4D97-AF65-F5344CB8AC3E}">
        <p14:creationId xmlns:p14="http://schemas.microsoft.com/office/powerpoint/2010/main" val="1746024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294469" y="177769"/>
            <a:ext cx="8083658" cy="560522"/>
          </a:xfrm>
        </p:spPr>
        <p:txBody>
          <a:bodyPr/>
          <a:lstStyle/>
          <a:p>
            <a:r>
              <a:rPr lang="en-US" dirty="0"/>
              <a:t>IV Characteristics of Solar Modules</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25</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8" name="TextBox 7">
            <a:extLst>
              <a:ext uri="{FF2B5EF4-FFF2-40B4-BE49-F238E27FC236}">
                <a16:creationId xmlns:a16="http://schemas.microsoft.com/office/drawing/2014/main" id="{544462E4-538A-4151-88A2-77DFB07E23A5}"/>
              </a:ext>
            </a:extLst>
          </p:cNvPr>
          <p:cNvSpPr txBox="1"/>
          <p:nvPr/>
        </p:nvSpPr>
        <p:spPr>
          <a:xfrm>
            <a:off x="351618" y="973266"/>
            <a:ext cx="8506631" cy="923330"/>
          </a:xfrm>
          <a:prstGeom prst="rect">
            <a:avLst/>
          </a:prstGeom>
          <a:noFill/>
        </p:spPr>
        <p:txBody>
          <a:bodyPr wrap="square">
            <a:spAutoFit/>
          </a:bodyPr>
          <a:lstStyle/>
          <a:p>
            <a:pPr algn="just"/>
            <a:r>
              <a:rPr lang="en-US" sz="1800" b="0" i="0" u="none" strike="noStrike" baseline="0" dirty="0">
                <a:latin typeface="Times New Roman" panose="02020603050405020304" pitchFamily="18" charset="0"/>
                <a:cs typeface="Times New Roman" panose="02020603050405020304" pitchFamily="18" charset="0"/>
              </a:rPr>
              <a:t>Connecting several cells in series in a module results in higher voltage level at the terminals of the module, while the current capability of the module will be the same as a single cell.</a:t>
            </a: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0D02523-F5AB-441F-B217-E684A765562C}"/>
              </a:ext>
            </a:extLst>
          </p:cNvPr>
          <p:cNvPicPr>
            <a:picLocks noChangeAspect="1"/>
          </p:cNvPicPr>
          <p:nvPr/>
        </p:nvPicPr>
        <p:blipFill>
          <a:blip r:embed="rId2"/>
          <a:stretch>
            <a:fillRect/>
          </a:stretch>
        </p:blipFill>
        <p:spPr>
          <a:xfrm>
            <a:off x="985433" y="2342030"/>
            <a:ext cx="7239000" cy="2619375"/>
          </a:xfrm>
          <a:prstGeom prst="rect">
            <a:avLst/>
          </a:prstGeom>
        </p:spPr>
      </p:pic>
    </p:spTree>
    <p:extLst>
      <p:ext uri="{BB962C8B-B14F-4D97-AF65-F5344CB8AC3E}">
        <p14:creationId xmlns:p14="http://schemas.microsoft.com/office/powerpoint/2010/main" val="1363215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294469" y="177769"/>
            <a:ext cx="8083658" cy="560522"/>
          </a:xfrm>
        </p:spPr>
        <p:txBody>
          <a:bodyPr/>
          <a:lstStyle/>
          <a:p>
            <a:r>
              <a:rPr lang="en-US" dirty="0" err="1"/>
              <a:t>Contd</a:t>
            </a:r>
            <a:r>
              <a:rPr lang="en-US" dirty="0"/>
              <a:t>…</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26</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8" name="TextBox 7">
            <a:extLst>
              <a:ext uri="{FF2B5EF4-FFF2-40B4-BE49-F238E27FC236}">
                <a16:creationId xmlns:a16="http://schemas.microsoft.com/office/drawing/2014/main" id="{544462E4-538A-4151-88A2-77DFB07E23A5}"/>
              </a:ext>
            </a:extLst>
          </p:cNvPr>
          <p:cNvSpPr txBox="1"/>
          <p:nvPr/>
        </p:nvSpPr>
        <p:spPr>
          <a:xfrm>
            <a:off x="351618" y="973266"/>
            <a:ext cx="8506631" cy="646331"/>
          </a:xfrm>
          <a:prstGeom prst="rect">
            <a:avLst/>
          </a:prstGeom>
          <a:noFill/>
        </p:spPr>
        <p:txBody>
          <a:bodyPr wrap="square">
            <a:spAutoFit/>
          </a:bodyPr>
          <a:lstStyle/>
          <a:p>
            <a:pPr algn="just"/>
            <a:r>
              <a:rPr lang="en-US" sz="1800" b="0" i="0" u="none" strike="noStrike" baseline="0" dirty="0">
                <a:latin typeface="Times New Roman" panose="02020603050405020304" pitchFamily="18" charset="0"/>
                <a:cs typeface="Times New Roman" panose="02020603050405020304" pitchFamily="18" charset="0"/>
              </a:rPr>
              <a:t>Connecting several modules in parallel creates a panel (array) and results in higher current levels, while the voltage capability of the panel will be the same as a single module.</a:t>
            </a:r>
            <a:endParaRPr lang="en-US"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80AAB869-BCD2-461E-8FA8-07D6C967886C}"/>
              </a:ext>
            </a:extLst>
          </p:cNvPr>
          <p:cNvPicPr>
            <a:picLocks noChangeAspect="1"/>
          </p:cNvPicPr>
          <p:nvPr/>
        </p:nvPicPr>
        <p:blipFill>
          <a:blip r:embed="rId2"/>
          <a:stretch>
            <a:fillRect/>
          </a:stretch>
        </p:blipFill>
        <p:spPr>
          <a:xfrm>
            <a:off x="733425" y="2038526"/>
            <a:ext cx="7448550" cy="3257550"/>
          </a:xfrm>
          <a:prstGeom prst="rect">
            <a:avLst/>
          </a:prstGeom>
        </p:spPr>
      </p:pic>
    </p:spTree>
    <p:extLst>
      <p:ext uri="{BB962C8B-B14F-4D97-AF65-F5344CB8AC3E}">
        <p14:creationId xmlns:p14="http://schemas.microsoft.com/office/powerpoint/2010/main" val="1989151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294469" y="177769"/>
            <a:ext cx="8083658" cy="560522"/>
          </a:xfrm>
        </p:spPr>
        <p:txBody>
          <a:bodyPr/>
          <a:lstStyle/>
          <a:p>
            <a:r>
              <a:rPr lang="en-US" dirty="0" err="1"/>
              <a:t>Contd</a:t>
            </a:r>
            <a:r>
              <a:rPr lang="en-US" dirty="0"/>
              <a:t>…</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27</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8" name="TextBox 7">
            <a:extLst>
              <a:ext uri="{FF2B5EF4-FFF2-40B4-BE49-F238E27FC236}">
                <a16:creationId xmlns:a16="http://schemas.microsoft.com/office/drawing/2014/main" id="{544462E4-538A-4151-88A2-77DFB07E23A5}"/>
              </a:ext>
            </a:extLst>
          </p:cNvPr>
          <p:cNvSpPr txBox="1"/>
          <p:nvPr/>
        </p:nvSpPr>
        <p:spPr>
          <a:xfrm>
            <a:off x="351618" y="973266"/>
            <a:ext cx="8506631" cy="646331"/>
          </a:xfrm>
          <a:prstGeom prst="rect">
            <a:avLst/>
          </a:prstGeom>
          <a:noFill/>
        </p:spPr>
        <p:txBody>
          <a:bodyPr wrap="square">
            <a:spAutoFit/>
          </a:bodyPr>
          <a:lstStyle/>
          <a:p>
            <a:pPr algn="just"/>
            <a:r>
              <a:rPr lang="en-US" sz="1800" b="0" i="0" u="none" strike="noStrike" baseline="0" dirty="0">
                <a:latin typeface="Times New Roman" panose="02020603050405020304" pitchFamily="18" charset="0"/>
                <a:cs typeface="Times New Roman" panose="02020603050405020304" pitchFamily="18" charset="0"/>
              </a:rPr>
              <a:t>To further increase the voltage and current levels, we may connect more modules in series and in parallel and form solar arrays.</a:t>
            </a: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59B2811-38C6-4215-A17D-D11A793C8F6E}"/>
              </a:ext>
            </a:extLst>
          </p:cNvPr>
          <p:cNvPicPr>
            <a:picLocks noChangeAspect="1"/>
          </p:cNvPicPr>
          <p:nvPr/>
        </p:nvPicPr>
        <p:blipFill>
          <a:blip r:embed="rId2"/>
          <a:stretch>
            <a:fillRect/>
          </a:stretch>
        </p:blipFill>
        <p:spPr>
          <a:xfrm>
            <a:off x="738187" y="2052814"/>
            <a:ext cx="7458075" cy="3248025"/>
          </a:xfrm>
          <a:prstGeom prst="rect">
            <a:avLst/>
          </a:prstGeom>
        </p:spPr>
      </p:pic>
    </p:spTree>
    <p:extLst>
      <p:ext uri="{BB962C8B-B14F-4D97-AF65-F5344CB8AC3E}">
        <p14:creationId xmlns:p14="http://schemas.microsoft.com/office/powerpoint/2010/main" val="412622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294468" y="177768"/>
            <a:ext cx="8220881" cy="974757"/>
          </a:xfrm>
        </p:spPr>
        <p:txBody>
          <a:bodyPr/>
          <a:lstStyle/>
          <a:p>
            <a:r>
              <a:rPr lang="en-US" dirty="0"/>
              <a:t>Impact of Temperature and Insolation on IV Curve</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28</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9" name="TextBox 8">
            <a:extLst>
              <a:ext uri="{FF2B5EF4-FFF2-40B4-BE49-F238E27FC236}">
                <a16:creationId xmlns:a16="http://schemas.microsoft.com/office/drawing/2014/main" id="{82A7FE86-88E2-4D65-9395-FF2A35F5BFE2}"/>
              </a:ext>
            </a:extLst>
          </p:cNvPr>
          <p:cNvSpPr txBox="1"/>
          <p:nvPr/>
        </p:nvSpPr>
        <p:spPr>
          <a:xfrm>
            <a:off x="399243" y="1543347"/>
            <a:ext cx="8220881" cy="646331"/>
          </a:xfrm>
          <a:prstGeom prst="rect">
            <a:avLst/>
          </a:prstGeom>
          <a:noFill/>
        </p:spPr>
        <p:txBody>
          <a:bodyPr wrap="square">
            <a:spAutoFit/>
          </a:bodyPr>
          <a:lstStyle/>
          <a:p>
            <a:pPr algn="just"/>
            <a:r>
              <a:rPr lang="en-US" sz="1800" b="0" i="0" u="none" strike="noStrike" baseline="0" dirty="0">
                <a:latin typeface="Times New Roman" panose="02020603050405020304" pitchFamily="18" charset="0"/>
                <a:cs typeface="Times New Roman" panose="02020603050405020304" pitchFamily="18" charset="0"/>
              </a:rPr>
              <a:t>Below is the impact of insolation and temperature on the IV curve of a module consisting of 20 cells.</a:t>
            </a: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4E6366D8-7E1B-4DB4-9561-A79E3C19911F}"/>
              </a:ext>
            </a:extLst>
          </p:cNvPr>
          <p:cNvPicPr>
            <a:picLocks noChangeAspect="1"/>
          </p:cNvPicPr>
          <p:nvPr/>
        </p:nvPicPr>
        <p:blipFill>
          <a:blip r:embed="rId2"/>
          <a:stretch>
            <a:fillRect/>
          </a:stretch>
        </p:blipFill>
        <p:spPr>
          <a:xfrm>
            <a:off x="923925" y="2584431"/>
            <a:ext cx="7296150" cy="2895600"/>
          </a:xfrm>
          <a:prstGeom prst="rect">
            <a:avLst/>
          </a:prstGeom>
        </p:spPr>
      </p:pic>
    </p:spTree>
    <p:extLst>
      <p:ext uri="{BB962C8B-B14F-4D97-AF65-F5344CB8AC3E}">
        <p14:creationId xmlns:p14="http://schemas.microsoft.com/office/powerpoint/2010/main" val="645517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294468" y="177768"/>
            <a:ext cx="8220881" cy="646331"/>
          </a:xfrm>
        </p:spPr>
        <p:txBody>
          <a:bodyPr/>
          <a:lstStyle/>
          <a:p>
            <a:r>
              <a:rPr lang="en-US" dirty="0"/>
              <a:t>Impact of Shading</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29</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2A7FE86-88E2-4D65-9395-FF2A35F5BFE2}"/>
                  </a:ext>
                </a:extLst>
              </p:cNvPr>
              <p:cNvSpPr txBox="1"/>
              <p:nvPr/>
            </p:nvSpPr>
            <p:spPr>
              <a:xfrm>
                <a:off x="294468" y="944185"/>
                <a:ext cx="8220881" cy="1520160"/>
              </a:xfrm>
              <a:prstGeom prst="rect">
                <a:avLst/>
              </a:prstGeom>
              <a:noFill/>
            </p:spPr>
            <p:txBody>
              <a:bodyPr wrap="square">
                <a:spAutoFit/>
              </a:bodyPr>
              <a:lstStyle/>
              <a:p>
                <a:pPr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If one cell in a module is shaded, its current source </a:t>
                </a:r>
                <a14:m>
                  <m:oMath xmlns:m="http://schemas.openxmlformats.org/officeDocument/2006/math">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sc</m:t>
                        </m:r>
                      </m:sub>
                    </m:sSub>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is reduced to zero. The voltage drop across </a:t>
                </a:r>
                <a14:m>
                  <m:oMath xmlns:m="http://schemas.openxmlformats.org/officeDocument/2006/math">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𝑝</m:t>
                        </m:r>
                      </m:sub>
                    </m:sSub>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as current flows through it causes the diode to be reverse biased, so the diode current is also (essentially) zero. That means the entire current flowing through the module must travel through both </a:t>
                </a:r>
                <a14:m>
                  <m:oMath xmlns:m="http://schemas.openxmlformats.org/officeDocument/2006/math">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𝑝</m:t>
                        </m:r>
                      </m:sub>
                    </m:sSub>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and </a:t>
                </a:r>
                <a14:m>
                  <m:oMath xmlns:m="http://schemas.openxmlformats.org/officeDocument/2006/math">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𝑆</m:t>
                        </m:r>
                      </m:sub>
                    </m:sSub>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in the shaded cell on its way to the load. This causes a significant voltage drop.</a:t>
                </a:r>
                <a:endParaRPr lang="en-US"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82A7FE86-88E2-4D65-9395-FF2A35F5BFE2}"/>
                  </a:ext>
                </a:extLst>
              </p:cNvPr>
              <p:cNvSpPr txBox="1">
                <a:spLocks noRot="1" noChangeAspect="1" noMove="1" noResize="1" noEditPoints="1" noAdjustHandles="1" noChangeArrowheads="1" noChangeShapeType="1" noTextEdit="1"/>
              </p:cNvSpPr>
              <p:nvPr/>
            </p:nvSpPr>
            <p:spPr>
              <a:xfrm>
                <a:off x="294468" y="944185"/>
                <a:ext cx="8220881" cy="1520160"/>
              </a:xfrm>
              <a:prstGeom prst="rect">
                <a:avLst/>
              </a:prstGeom>
              <a:blipFill>
                <a:blip r:embed="rId2"/>
                <a:stretch>
                  <a:fillRect l="-593" t="-2410" r="-593" b="-5622"/>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490D912E-B829-4B12-84C2-74135BF5D3A0}"/>
              </a:ext>
            </a:extLst>
          </p:cNvPr>
          <p:cNvPicPr>
            <a:picLocks noChangeAspect="1"/>
          </p:cNvPicPr>
          <p:nvPr/>
        </p:nvPicPr>
        <p:blipFill>
          <a:blip r:embed="rId3"/>
          <a:stretch>
            <a:fillRect/>
          </a:stretch>
        </p:blipFill>
        <p:spPr>
          <a:xfrm>
            <a:off x="1290233" y="2699320"/>
            <a:ext cx="6229350" cy="3133725"/>
          </a:xfrm>
          <a:prstGeom prst="rect">
            <a:avLst/>
          </a:prstGeom>
        </p:spPr>
      </p:pic>
    </p:spTree>
    <p:extLst>
      <p:ext uri="{BB962C8B-B14F-4D97-AF65-F5344CB8AC3E}">
        <p14:creationId xmlns:p14="http://schemas.microsoft.com/office/powerpoint/2010/main" val="3650762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3</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14" name="Title 1">
            <a:extLst>
              <a:ext uri="{FF2B5EF4-FFF2-40B4-BE49-F238E27FC236}">
                <a16:creationId xmlns:a16="http://schemas.microsoft.com/office/drawing/2014/main" id="{875BE297-1AD6-48EC-A175-648A64355A21}"/>
              </a:ext>
            </a:extLst>
          </p:cNvPr>
          <p:cNvSpPr>
            <a:spLocks noGrp="1"/>
          </p:cNvSpPr>
          <p:nvPr>
            <p:ph type="title"/>
          </p:nvPr>
        </p:nvSpPr>
        <p:spPr>
          <a:xfrm>
            <a:off x="457200" y="152400"/>
            <a:ext cx="8083658" cy="707756"/>
          </a:xfrm>
        </p:spPr>
        <p:txBody>
          <a:bodyPr/>
          <a:lstStyle/>
          <a:p>
            <a:r>
              <a:rPr lang="en-US" dirty="0"/>
              <a:t>PV Energy Payback Time</a:t>
            </a:r>
          </a:p>
        </p:txBody>
      </p:sp>
      <p:sp>
        <p:nvSpPr>
          <p:cNvPr id="15" name="Slide Number Placeholder 4">
            <a:extLst>
              <a:ext uri="{FF2B5EF4-FFF2-40B4-BE49-F238E27FC236}">
                <a16:creationId xmlns:a16="http://schemas.microsoft.com/office/drawing/2014/main" id="{F3D5B04E-C215-49C8-9317-3838B6B76B39}"/>
              </a:ext>
            </a:extLst>
          </p:cNvPr>
          <p:cNvSpPr txBox="1">
            <a:spLocks/>
          </p:cNvSpPr>
          <p:nvPr/>
        </p:nvSpPr>
        <p:spPr>
          <a:xfrm>
            <a:off x="6553200" y="571500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ACA39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ECD839-9EAD-418B-9826-1243089AB703}" type="slidenum">
              <a:rPr lang="en-US" smtClean="0"/>
              <a:pPr/>
              <a:t>3</a:t>
            </a:fld>
            <a:endParaRPr lang="en-US"/>
          </a:p>
        </p:txBody>
      </p:sp>
      <p:sp>
        <p:nvSpPr>
          <p:cNvPr id="16" name="Footer Placeholder 5">
            <a:extLst>
              <a:ext uri="{FF2B5EF4-FFF2-40B4-BE49-F238E27FC236}">
                <a16:creationId xmlns:a16="http://schemas.microsoft.com/office/drawing/2014/main" id="{F7CD0BE3-4B02-40DB-BE15-DA7AA8481AA9}"/>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17" name="TextBox 16">
            <a:extLst>
              <a:ext uri="{FF2B5EF4-FFF2-40B4-BE49-F238E27FC236}">
                <a16:creationId xmlns:a16="http://schemas.microsoft.com/office/drawing/2014/main" id="{117EA61B-414A-4BF3-8142-00316B3D4A44}"/>
              </a:ext>
            </a:extLst>
          </p:cNvPr>
          <p:cNvSpPr txBox="1"/>
          <p:nvPr/>
        </p:nvSpPr>
        <p:spPr>
          <a:xfrm>
            <a:off x="457200" y="1009890"/>
            <a:ext cx="8083658" cy="1200329"/>
          </a:xfrm>
          <a:prstGeom prst="rect">
            <a:avLst/>
          </a:prstGeom>
          <a:noFill/>
        </p:spPr>
        <p:txBody>
          <a:bodyPr wrap="square">
            <a:spAutoFit/>
          </a:bodyPr>
          <a:lstStyle/>
          <a:p>
            <a:pPr marL="0" marR="0" algn="just">
              <a:spcBef>
                <a:spcPts val="0"/>
              </a:spcBef>
              <a:spcAft>
                <a:spcPts val="12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energy payback time (EPBT) of PV systems is an important criterion in understanding their sustainability. The EPBT is the amount of time a PV system has to operate in order to compensate for the energy required to fabricate the system itself.</a:t>
            </a:r>
          </a:p>
        </p:txBody>
      </p:sp>
      <p:pic>
        <p:nvPicPr>
          <p:cNvPr id="18" name="Picture 17">
            <a:extLst>
              <a:ext uri="{FF2B5EF4-FFF2-40B4-BE49-F238E27FC236}">
                <a16:creationId xmlns:a16="http://schemas.microsoft.com/office/drawing/2014/main" id="{FD749413-B644-4262-9896-C2D6265F2E6F}"/>
              </a:ext>
            </a:extLst>
          </p:cNvPr>
          <p:cNvPicPr>
            <a:picLocks noChangeAspect="1"/>
          </p:cNvPicPr>
          <p:nvPr/>
        </p:nvPicPr>
        <p:blipFill>
          <a:blip r:embed="rId2"/>
          <a:stretch>
            <a:fillRect/>
          </a:stretch>
        </p:blipFill>
        <p:spPr>
          <a:xfrm>
            <a:off x="1231227" y="2445194"/>
            <a:ext cx="6355193" cy="3060321"/>
          </a:xfrm>
          <a:prstGeom prst="rect">
            <a:avLst/>
          </a:prstGeom>
        </p:spPr>
      </p:pic>
    </p:spTree>
    <p:extLst>
      <p:ext uri="{BB962C8B-B14F-4D97-AF65-F5344CB8AC3E}">
        <p14:creationId xmlns:p14="http://schemas.microsoft.com/office/powerpoint/2010/main" val="1010750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294468" y="177768"/>
            <a:ext cx="8220881" cy="646331"/>
          </a:xfrm>
        </p:spPr>
        <p:txBody>
          <a:bodyPr/>
          <a:lstStyle/>
          <a:p>
            <a:r>
              <a:rPr lang="en-US" dirty="0"/>
              <a:t>Impact of Shading</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30</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pic>
        <p:nvPicPr>
          <p:cNvPr id="4" name="Picture 3">
            <a:extLst>
              <a:ext uri="{FF2B5EF4-FFF2-40B4-BE49-F238E27FC236}">
                <a16:creationId xmlns:a16="http://schemas.microsoft.com/office/drawing/2014/main" id="{490D912E-B829-4B12-84C2-74135BF5D3A0}"/>
              </a:ext>
            </a:extLst>
          </p:cNvPr>
          <p:cNvPicPr>
            <a:picLocks noChangeAspect="1"/>
          </p:cNvPicPr>
          <p:nvPr/>
        </p:nvPicPr>
        <p:blipFill>
          <a:blip r:embed="rId2"/>
          <a:stretch>
            <a:fillRect/>
          </a:stretch>
        </p:blipFill>
        <p:spPr>
          <a:xfrm>
            <a:off x="1785533" y="824099"/>
            <a:ext cx="4739092" cy="2179644"/>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F4912ED-9F62-4DC9-82C4-B779AC9C8F39}"/>
                  </a:ext>
                </a:extLst>
              </p:cNvPr>
              <p:cNvSpPr txBox="1"/>
              <p:nvPr/>
            </p:nvSpPr>
            <p:spPr>
              <a:xfrm>
                <a:off x="1121366" y="3139575"/>
                <a:ext cx="6067425" cy="7146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m:rPr>
                              <m:sty m:val="p"/>
                            </m:rPr>
                            <a:rPr lang="en-US" i="0">
                              <a:solidFill>
                                <a:schemeClr val="tx1"/>
                              </a:solidFill>
                              <a:latin typeface="Cambria Math" panose="02040503050406030204" pitchFamily="18" charset="0"/>
                            </a:rPr>
                            <m:t>sh</m:t>
                          </m:r>
                        </m:sub>
                      </m:sSub>
                      <m:r>
                        <a:rPr lang="en-US"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𝑛</m:t>
                          </m:r>
                          <m:r>
                            <a:rPr lang="en-US" i="0">
                              <a:solidFill>
                                <a:schemeClr val="tx1"/>
                              </a:solidFill>
                              <a:latin typeface="Cambria Math" panose="02040503050406030204" pitchFamily="18" charset="0"/>
                            </a:rPr>
                            <m:t>−1</m:t>
                          </m:r>
                        </m:sub>
                      </m:sSub>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𝐼</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𝑅</m:t>
                              </m:r>
                            </m:e>
                            <m:sub>
                              <m:r>
                                <a:rPr lang="en-US" i="1">
                                  <a:solidFill>
                                    <a:schemeClr val="tx1"/>
                                  </a:solidFill>
                                  <a:latin typeface="Cambria Math" panose="02040503050406030204" pitchFamily="18" charset="0"/>
                                </a:rPr>
                                <m:t>𝑝</m:t>
                              </m:r>
                            </m:sub>
                          </m:sSub>
                          <m:r>
                            <a:rPr lang="en-US"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𝑅</m:t>
                              </m:r>
                            </m:e>
                            <m:sub>
                              <m:r>
                                <a:rPr lang="en-US" i="1">
                                  <a:solidFill>
                                    <a:schemeClr val="tx1"/>
                                  </a:solidFill>
                                  <a:latin typeface="Cambria Math" panose="02040503050406030204" pitchFamily="18" charset="0"/>
                                </a:rPr>
                                <m:t>𝑠</m:t>
                              </m:r>
                            </m:sub>
                          </m:sSub>
                        </m:e>
                      </m:d>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𝑉</m:t>
                      </m:r>
                      <m:d>
                        <m:dPr>
                          <m:ctrlPr>
                            <a:rPr lang="en-US" i="1">
                              <a:solidFill>
                                <a:schemeClr val="tx1"/>
                              </a:solidFill>
                              <a:latin typeface="Cambria Math" panose="02040503050406030204" pitchFamily="18" charset="0"/>
                            </a:rPr>
                          </m:ctrlPr>
                        </m:dPr>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𝑛</m:t>
                              </m:r>
                              <m:r>
                                <a:rPr lang="en-US" i="0">
                                  <a:solidFill>
                                    <a:schemeClr val="tx1"/>
                                  </a:solidFill>
                                  <a:latin typeface="Cambria Math" panose="02040503050406030204" pitchFamily="18" charset="0"/>
                                </a:rPr>
                                <m:t>−1</m:t>
                              </m:r>
                            </m:num>
                            <m:den>
                              <m:r>
                                <a:rPr lang="en-US" i="1">
                                  <a:solidFill>
                                    <a:schemeClr val="tx1"/>
                                  </a:solidFill>
                                  <a:latin typeface="Cambria Math" panose="02040503050406030204" pitchFamily="18" charset="0"/>
                                </a:rPr>
                                <m:t>𝑛</m:t>
                              </m:r>
                            </m:den>
                          </m:f>
                        </m:e>
                      </m:d>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𝐼</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𝑅</m:t>
                              </m:r>
                            </m:e>
                            <m:sub>
                              <m:r>
                                <a:rPr lang="en-US" i="1">
                                  <a:solidFill>
                                    <a:schemeClr val="tx1"/>
                                  </a:solidFill>
                                  <a:latin typeface="Cambria Math" panose="02040503050406030204" pitchFamily="18" charset="0"/>
                                </a:rPr>
                                <m:t>𝑝</m:t>
                              </m:r>
                            </m:sub>
                          </m:sSub>
                          <m:r>
                            <a:rPr lang="en-US"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𝑅</m:t>
                              </m:r>
                            </m:e>
                            <m:sub>
                              <m:r>
                                <a:rPr lang="en-US" i="1">
                                  <a:solidFill>
                                    <a:schemeClr val="tx1"/>
                                  </a:solidFill>
                                  <a:latin typeface="Cambria Math" panose="02040503050406030204" pitchFamily="18" charset="0"/>
                                </a:rPr>
                                <m:t>𝑠</m:t>
                              </m:r>
                            </m:sub>
                          </m:sSub>
                        </m:e>
                      </m:d>
                    </m:oMath>
                  </m:oMathPara>
                </a14:m>
                <a:endParaRPr lang="en-US" dirty="0">
                  <a:solidFill>
                    <a:schemeClr val="tx1"/>
                  </a:solidFill>
                </a:endParaRPr>
              </a:p>
            </p:txBody>
          </p:sp>
        </mc:Choice>
        <mc:Fallback xmlns="">
          <p:sp>
            <p:nvSpPr>
              <p:cNvPr id="8" name="TextBox 7">
                <a:extLst>
                  <a:ext uri="{FF2B5EF4-FFF2-40B4-BE49-F238E27FC236}">
                    <a16:creationId xmlns:a16="http://schemas.microsoft.com/office/drawing/2014/main" id="{1F4912ED-9F62-4DC9-82C4-B779AC9C8F39}"/>
                  </a:ext>
                </a:extLst>
              </p:cNvPr>
              <p:cNvSpPr txBox="1">
                <a:spLocks noRot="1" noChangeAspect="1" noMove="1" noResize="1" noEditPoints="1" noAdjustHandles="1" noChangeArrowheads="1" noChangeShapeType="1" noTextEdit="1"/>
              </p:cNvSpPr>
              <p:nvPr/>
            </p:nvSpPr>
            <p:spPr>
              <a:xfrm>
                <a:off x="1121366" y="3139575"/>
                <a:ext cx="6067425" cy="71468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3896346-D5EE-420F-B924-1689FE0C2F30}"/>
                  </a:ext>
                </a:extLst>
              </p:cNvPr>
              <p:cNvSpPr txBox="1"/>
              <p:nvPr/>
            </p:nvSpPr>
            <p:spPr>
              <a:xfrm>
                <a:off x="476249" y="3993458"/>
                <a:ext cx="7896225" cy="1299458"/>
              </a:xfrm>
              <a:prstGeom prst="rect">
                <a:avLst/>
              </a:prstGeom>
              <a:noFill/>
            </p:spPr>
            <p:txBody>
              <a:bodyPr wrap="square">
                <a:spAutoFit/>
              </a:bodyPr>
              <a:lstStyle/>
              <a:p>
                <a:pPr marL="0" marR="0">
                  <a:spcBef>
                    <a:spcPts val="0"/>
                  </a:spcBef>
                  <a:spcAft>
                    <a:spcPts val="12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drop in the module output voltage due to shading is then</a:t>
                </a:r>
              </a:p>
              <a:p>
                <a:pPr marL="0" marR="0">
                  <a:spcBef>
                    <a:spcPts val="0"/>
                  </a:spcBef>
                  <a:spcAft>
                    <a:spcPts val="1200"/>
                  </a:spcAft>
                </a:pPr>
                <a14:m>
                  <m:oMathPara xmlns:m="http://schemas.openxmlformats.org/officeDocument/2006/math">
                    <m:oMathParaPr>
                      <m:jc m:val="centerGroup"/>
                    </m:oMathParaPr>
                    <m:oMath xmlns:m="http://schemas.openxmlformats.org/officeDocument/2006/math">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Δ</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sh</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d>
                        <m:d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a:effectLst/>
                              <a:latin typeface="Cambria Math" panose="02040503050406030204" pitchFamily="18" charset="0"/>
                              <a:ea typeface="Calibri" panose="020F0502020204030204" pitchFamily="34" charset="0"/>
                              <a:cs typeface="Times New Roman" panose="02020603050405020304" pitchFamily="18" charset="0"/>
                            </a:rPr>
                            <m:t>1</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𝑛</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𝑛</m:t>
                              </m:r>
                              <m:r>
                                <a:rPr lang="en-US" sz="1800" i="1">
                                  <a:effectLst/>
                                  <a:latin typeface="Cambria Math" panose="02040503050406030204" pitchFamily="18" charset="0"/>
                                  <a:ea typeface="Calibri" panose="020F0502020204030204" pitchFamily="34" charset="0"/>
                                  <a:cs typeface="Times New Roman" panose="02020603050405020304" pitchFamily="18" charset="0"/>
                                </a:rPr>
                                <m:t> </m:t>
                              </m:r>
                            </m:den>
                          </m:f>
                        </m:e>
                      </m:d>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d>
                        <m:d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𝑝</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𝑠</m:t>
                              </m:r>
                            </m:sub>
                          </m:sSub>
                        </m:e>
                      </m:d>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𝑛</m:t>
                          </m:r>
                        </m:den>
                      </m:f>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d>
                        <m:d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𝑝</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𝑠</m:t>
                              </m:r>
                            </m:sub>
                          </m:sSub>
                        </m:e>
                      </m:d>
                    </m:oMath>
                  </m:oMathPara>
                </a14:m>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53896346-D5EE-420F-B924-1689FE0C2F30}"/>
                  </a:ext>
                </a:extLst>
              </p:cNvPr>
              <p:cNvSpPr txBox="1">
                <a:spLocks noRot="1" noChangeAspect="1" noMove="1" noResize="1" noEditPoints="1" noAdjustHandles="1" noChangeArrowheads="1" noChangeShapeType="1" noTextEdit="1"/>
              </p:cNvSpPr>
              <p:nvPr/>
            </p:nvSpPr>
            <p:spPr>
              <a:xfrm>
                <a:off x="476249" y="3993458"/>
                <a:ext cx="7896225" cy="1299458"/>
              </a:xfrm>
              <a:prstGeom prst="rect">
                <a:avLst/>
              </a:prstGeom>
              <a:blipFill>
                <a:blip r:embed="rId4"/>
                <a:stretch>
                  <a:fillRect l="-618" t="-2347"/>
                </a:stretch>
              </a:blipFill>
            </p:spPr>
            <p:txBody>
              <a:bodyPr/>
              <a:lstStyle/>
              <a:p>
                <a:r>
                  <a:rPr lang="en-US">
                    <a:noFill/>
                  </a:rPr>
                  <a:t> </a:t>
                </a:r>
              </a:p>
            </p:txBody>
          </p:sp>
        </mc:Fallback>
      </mc:AlternateContent>
    </p:spTree>
    <p:extLst>
      <p:ext uri="{BB962C8B-B14F-4D97-AF65-F5344CB8AC3E}">
        <p14:creationId xmlns:p14="http://schemas.microsoft.com/office/powerpoint/2010/main" val="242283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294468" y="177768"/>
            <a:ext cx="8220881" cy="646331"/>
          </a:xfrm>
        </p:spPr>
        <p:txBody>
          <a:bodyPr/>
          <a:lstStyle/>
          <a:p>
            <a:r>
              <a:rPr lang="en-US" dirty="0"/>
              <a:t>Impact of Shading on IV Curve</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31</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C89E1D2-F9B7-403D-BCA6-2CAC9EA8B6DB}"/>
                  </a:ext>
                </a:extLst>
              </p:cNvPr>
              <p:cNvSpPr txBox="1"/>
              <p:nvPr/>
            </p:nvSpPr>
            <p:spPr>
              <a:xfrm>
                <a:off x="294468" y="1059074"/>
                <a:ext cx="8029573" cy="1645835"/>
              </a:xfrm>
              <a:prstGeom prst="rect">
                <a:avLst/>
              </a:prstGeom>
              <a:noFill/>
            </p:spPr>
            <p:txBody>
              <a:bodyPr wrap="square">
                <a:spAutoFit/>
              </a:bodyPr>
              <a:lstStyle/>
              <a:p>
                <a:pPr marL="0" marR="0">
                  <a:spcBef>
                    <a:spcPts val="0"/>
                  </a:spcBef>
                  <a:spcAft>
                    <a:spcPts val="12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Since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𝑠</m:t>
                        </m:r>
                      </m:sub>
                    </m:sSub>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is negligible compared to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𝑝</m:t>
                        </m:r>
                      </m:sub>
                    </m:sSub>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the voltage drop may be approximated by </a:t>
                </a:r>
              </a:p>
              <a:p>
                <a:pPr marL="0" marR="0" algn="ctr">
                  <a:spcBef>
                    <a:spcPts val="0"/>
                  </a:spcBef>
                  <a:spcAft>
                    <a:spcPts val="12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Δ</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𝑛</m:t>
                        </m:r>
                      </m:den>
                    </m:f>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𝐼</m:t>
                    </m:r>
                    <m:d>
                      <m:d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𝑝</m:t>
                            </m:r>
                          </m:sub>
                        </m:sSub>
                      </m:e>
                    </m:d>
                  </m:oMath>
                </a14:m>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1200"/>
                  </a:spcAft>
                </a:pP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Then, the IV curve of a module with one shaded cell is as below.</a:t>
                </a:r>
              </a:p>
            </p:txBody>
          </p:sp>
        </mc:Choice>
        <mc:Fallback xmlns="">
          <p:sp>
            <p:nvSpPr>
              <p:cNvPr id="9" name="TextBox 8">
                <a:extLst>
                  <a:ext uri="{FF2B5EF4-FFF2-40B4-BE49-F238E27FC236}">
                    <a16:creationId xmlns:a16="http://schemas.microsoft.com/office/drawing/2014/main" id="{6C89E1D2-F9B7-403D-BCA6-2CAC9EA8B6DB}"/>
                  </a:ext>
                </a:extLst>
              </p:cNvPr>
              <p:cNvSpPr txBox="1">
                <a:spLocks noRot="1" noChangeAspect="1" noMove="1" noResize="1" noEditPoints="1" noAdjustHandles="1" noChangeArrowheads="1" noChangeShapeType="1" noTextEdit="1"/>
              </p:cNvSpPr>
              <p:nvPr/>
            </p:nvSpPr>
            <p:spPr>
              <a:xfrm>
                <a:off x="294468" y="1059074"/>
                <a:ext cx="8029573" cy="1645835"/>
              </a:xfrm>
              <a:prstGeom prst="rect">
                <a:avLst/>
              </a:prstGeom>
              <a:blipFill>
                <a:blip r:embed="rId2"/>
                <a:stretch>
                  <a:fillRect l="-607" t="-2222" b="-5185"/>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ABBFF9D4-6AAD-4A10-879B-4506766577DA}"/>
              </a:ext>
            </a:extLst>
          </p:cNvPr>
          <p:cNvPicPr>
            <a:picLocks noChangeAspect="1"/>
          </p:cNvPicPr>
          <p:nvPr/>
        </p:nvPicPr>
        <p:blipFill>
          <a:blip r:embed="rId3"/>
          <a:stretch>
            <a:fillRect/>
          </a:stretch>
        </p:blipFill>
        <p:spPr>
          <a:xfrm>
            <a:off x="1890712" y="2812931"/>
            <a:ext cx="5191865" cy="2985995"/>
          </a:xfrm>
          <a:prstGeom prst="rect">
            <a:avLst/>
          </a:prstGeom>
        </p:spPr>
      </p:pic>
    </p:spTree>
    <p:extLst>
      <p:ext uri="{BB962C8B-B14F-4D97-AF65-F5344CB8AC3E}">
        <p14:creationId xmlns:p14="http://schemas.microsoft.com/office/powerpoint/2010/main" val="628580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294468" y="177768"/>
            <a:ext cx="8220881" cy="646331"/>
          </a:xfrm>
        </p:spPr>
        <p:txBody>
          <a:bodyPr/>
          <a:lstStyle/>
          <a:p>
            <a:r>
              <a:rPr lang="en-US" dirty="0"/>
              <a:t>Shade Mitigation</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32</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9" name="TextBox 8">
            <a:extLst>
              <a:ext uri="{FF2B5EF4-FFF2-40B4-BE49-F238E27FC236}">
                <a16:creationId xmlns:a16="http://schemas.microsoft.com/office/drawing/2014/main" id="{6C89E1D2-F9B7-403D-BCA6-2CAC9EA8B6DB}"/>
              </a:ext>
            </a:extLst>
          </p:cNvPr>
          <p:cNvSpPr txBox="1"/>
          <p:nvPr/>
        </p:nvSpPr>
        <p:spPr>
          <a:xfrm>
            <a:off x="390121" y="941118"/>
            <a:ext cx="8296679" cy="1754326"/>
          </a:xfrm>
          <a:prstGeom prst="rect">
            <a:avLst/>
          </a:prstGeom>
          <a:noFill/>
        </p:spPr>
        <p:txBody>
          <a:bodyPr wrap="square">
            <a:spAutoFit/>
          </a:bodyPr>
          <a:lstStyle/>
          <a:p>
            <a:pPr algn="just"/>
            <a:r>
              <a:rPr lang="en-US" sz="1800" b="0" i="0" u="none" strike="noStrike" baseline="0" dirty="0">
                <a:solidFill>
                  <a:srgbClr val="000000"/>
                </a:solidFill>
                <a:latin typeface="Times New Roman" panose="02020603050405020304" pitchFamily="18" charset="0"/>
                <a:cs typeface="Times New Roman" panose="02020603050405020304" pitchFamily="18" charset="0"/>
              </a:rPr>
              <a:t>In order to mitigate the effect of shading, bypass diodes are normally utilized in parallel with each cell. Therefore, in case one cell is shaded, it will be bypassed.</a:t>
            </a:r>
          </a:p>
          <a:p>
            <a:pPr algn="just"/>
            <a:endParaRPr lang="en-US" sz="1800" b="0"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en-US" sz="1800" b="0" i="0" u="none" strike="noStrike" baseline="0" dirty="0">
                <a:solidFill>
                  <a:srgbClr val="000000"/>
                </a:solidFill>
                <a:latin typeface="Times New Roman" panose="02020603050405020304" pitchFamily="18" charset="0"/>
                <a:cs typeface="Times New Roman" panose="02020603050405020304" pitchFamily="18" charset="0"/>
              </a:rPr>
              <a:t>However, in practice, just one bypass diode is used for a number of cells. For example, one bypass diode is put in parallel with one third of the cells, and thus, only three bypass diodes are used per module.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0FFCA248-2D5F-4B98-99BE-1D22DA308E09}"/>
              </a:ext>
            </a:extLst>
          </p:cNvPr>
          <p:cNvPicPr>
            <a:picLocks noChangeAspect="1"/>
          </p:cNvPicPr>
          <p:nvPr/>
        </p:nvPicPr>
        <p:blipFill>
          <a:blip r:embed="rId2"/>
          <a:stretch>
            <a:fillRect/>
          </a:stretch>
        </p:blipFill>
        <p:spPr>
          <a:xfrm>
            <a:off x="457200" y="2933838"/>
            <a:ext cx="4410480" cy="2724150"/>
          </a:xfrm>
          <a:prstGeom prst="rect">
            <a:avLst/>
          </a:prstGeom>
        </p:spPr>
      </p:pic>
      <p:pic>
        <p:nvPicPr>
          <p:cNvPr id="8" name="Picture 7">
            <a:extLst>
              <a:ext uri="{FF2B5EF4-FFF2-40B4-BE49-F238E27FC236}">
                <a16:creationId xmlns:a16="http://schemas.microsoft.com/office/drawing/2014/main" id="{2F2C53D6-4913-4BA5-8ED9-BFCC47094121}"/>
              </a:ext>
            </a:extLst>
          </p:cNvPr>
          <p:cNvPicPr>
            <a:picLocks noChangeAspect="1"/>
          </p:cNvPicPr>
          <p:nvPr/>
        </p:nvPicPr>
        <p:blipFill>
          <a:blip r:embed="rId3"/>
          <a:stretch>
            <a:fillRect/>
          </a:stretch>
        </p:blipFill>
        <p:spPr>
          <a:xfrm>
            <a:off x="4867680" y="2972101"/>
            <a:ext cx="4046795" cy="2724150"/>
          </a:xfrm>
          <a:prstGeom prst="rect">
            <a:avLst/>
          </a:prstGeom>
        </p:spPr>
      </p:pic>
    </p:spTree>
    <p:extLst>
      <p:ext uri="{BB962C8B-B14F-4D97-AF65-F5344CB8AC3E}">
        <p14:creationId xmlns:p14="http://schemas.microsoft.com/office/powerpoint/2010/main" val="14916805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294468" y="177768"/>
            <a:ext cx="8220881" cy="646331"/>
          </a:xfrm>
        </p:spPr>
        <p:txBody>
          <a:bodyPr/>
          <a:lstStyle/>
          <a:p>
            <a:r>
              <a:rPr lang="en-US" dirty="0"/>
              <a:t>Shade Module Power</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33</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9" name="TextBox 8">
            <a:extLst>
              <a:ext uri="{FF2B5EF4-FFF2-40B4-BE49-F238E27FC236}">
                <a16:creationId xmlns:a16="http://schemas.microsoft.com/office/drawing/2014/main" id="{6C89E1D2-F9B7-403D-BCA6-2CAC9EA8B6DB}"/>
              </a:ext>
            </a:extLst>
          </p:cNvPr>
          <p:cNvSpPr txBox="1"/>
          <p:nvPr/>
        </p:nvSpPr>
        <p:spPr>
          <a:xfrm>
            <a:off x="390121" y="941118"/>
            <a:ext cx="8296679" cy="369332"/>
          </a:xfrm>
          <a:prstGeom prst="rect">
            <a:avLst/>
          </a:prstGeom>
          <a:noFill/>
        </p:spPr>
        <p:txBody>
          <a:bodyPr wrap="square">
            <a:spAutoFit/>
          </a:bodyPr>
          <a:lstStyle/>
          <a:p>
            <a:pPr algn="l"/>
            <a:r>
              <a:rPr lang="en-US" sz="1800" b="0" i="0" u="none" strike="noStrike" baseline="0" dirty="0">
                <a:solidFill>
                  <a:srgbClr val="000000"/>
                </a:solidFill>
                <a:latin typeface="Times New Roman" panose="02020603050405020304" pitchFamily="18" charset="0"/>
                <a:cs typeface="Times New Roman" panose="02020603050405020304" pitchFamily="18" charset="0"/>
              </a:rPr>
              <a:t>In a solar module (or array), power is the product of I and V.</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73DF1ABA-FDF9-4528-9BEC-C62B692A4BE9}"/>
              </a:ext>
            </a:extLst>
          </p:cNvPr>
          <p:cNvPicPr>
            <a:picLocks noChangeAspect="1"/>
          </p:cNvPicPr>
          <p:nvPr/>
        </p:nvPicPr>
        <p:blipFill>
          <a:blip r:embed="rId2"/>
          <a:stretch>
            <a:fillRect/>
          </a:stretch>
        </p:blipFill>
        <p:spPr>
          <a:xfrm>
            <a:off x="1495425" y="1746231"/>
            <a:ext cx="6153150" cy="3733800"/>
          </a:xfrm>
          <a:prstGeom prst="rect">
            <a:avLst/>
          </a:prstGeom>
        </p:spPr>
      </p:pic>
    </p:spTree>
    <p:extLst>
      <p:ext uri="{BB962C8B-B14F-4D97-AF65-F5344CB8AC3E}">
        <p14:creationId xmlns:p14="http://schemas.microsoft.com/office/powerpoint/2010/main" val="3160645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294468" y="177768"/>
            <a:ext cx="8220881" cy="646331"/>
          </a:xfrm>
        </p:spPr>
        <p:txBody>
          <a:bodyPr/>
          <a:lstStyle/>
          <a:p>
            <a:r>
              <a:rPr lang="en-US" dirty="0"/>
              <a:t>Shade Module Power</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34</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9" name="TextBox 8">
            <a:extLst>
              <a:ext uri="{FF2B5EF4-FFF2-40B4-BE49-F238E27FC236}">
                <a16:creationId xmlns:a16="http://schemas.microsoft.com/office/drawing/2014/main" id="{6C89E1D2-F9B7-403D-BCA6-2CAC9EA8B6DB}"/>
              </a:ext>
            </a:extLst>
          </p:cNvPr>
          <p:cNvSpPr txBox="1"/>
          <p:nvPr/>
        </p:nvSpPr>
        <p:spPr>
          <a:xfrm>
            <a:off x="294468" y="1008637"/>
            <a:ext cx="8296679" cy="369332"/>
          </a:xfrm>
          <a:prstGeom prst="rect">
            <a:avLst/>
          </a:prstGeom>
          <a:noFill/>
        </p:spPr>
        <p:txBody>
          <a:bodyPr wrap="square">
            <a:spAutoFit/>
          </a:bodyPr>
          <a:lstStyle/>
          <a:p>
            <a:pPr algn="l"/>
            <a:r>
              <a:rPr lang="en-US" sz="1800" b="0" i="0" u="none" strike="noStrike" baseline="0" dirty="0">
                <a:latin typeface="Times New Roman" panose="02020603050405020304" pitchFamily="18" charset="0"/>
                <a:cs typeface="Times New Roman" panose="02020603050405020304" pitchFamily="18" charset="0"/>
              </a:rPr>
              <a:t>At one single point, the power delivered by the module is maximum.</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0C654D47-53BF-4B70-A7EE-34BF5D378E4A}"/>
              </a:ext>
            </a:extLst>
          </p:cNvPr>
          <p:cNvPicPr>
            <a:picLocks noChangeAspect="1"/>
          </p:cNvPicPr>
          <p:nvPr/>
        </p:nvPicPr>
        <p:blipFill>
          <a:blip r:embed="rId2"/>
          <a:stretch>
            <a:fillRect/>
          </a:stretch>
        </p:blipFill>
        <p:spPr>
          <a:xfrm>
            <a:off x="1062037" y="1755787"/>
            <a:ext cx="6257925" cy="3581400"/>
          </a:xfrm>
          <a:prstGeom prst="rect">
            <a:avLst/>
          </a:prstGeom>
        </p:spPr>
      </p:pic>
    </p:spTree>
    <p:extLst>
      <p:ext uri="{BB962C8B-B14F-4D97-AF65-F5344CB8AC3E}">
        <p14:creationId xmlns:p14="http://schemas.microsoft.com/office/powerpoint/2010/main" val="4116070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294468" y="177768"/>
            <a:ext cx="8220881" cy="646331"/>
          </a:xfrm>
        </p:spPr>
        <p:txBody>
          <a:bodyPr/>
          <a:lstStyle/>
          <a:p>
            <a:r>
              <a:rPr lang="en-US" dirty="0"/>
              <a:t>Maximum Power Point Tracker (MPPT)</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35</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9" name="TextBox 8">
            <a:extLst>
              <a:ext uri="{FF2B5EF4-FFF2-40B4-BE49-F238E27FC236}">
                <a16:creationId xmlns:a16="http://schemas.microsoft.com/office/drawing/2014/main" id="{6C89E1D2-F9B7-403D-BCA6-2CAC9EA8B6DB}"/>
              </a:ext>
            </a:extLst>
          </p:cNvPr>
          <p:cNvSpPr txBox="1"/>
          <p:nvPr/>
        </p:nvSpPr>
        <p:spPr>
          <a:xfrm>
            <a:off x="294468" y="1008637"/>
            <a:ext cx="8296679" cy="4524315"/>
          </a:xfrm>
          <a:prstGeom prst="rect">
            <a:avLst/>
          </a:prstGeom>
          <a:noFill/>
        </p:spPr>
        <p:txBody>
          <a:bodyPr wrap="square">
            <a:spAutoFit/>
          </a:bodyPr>
          <a:lstStyle/>
          <a:p>
            <a:pPr marL="285750" indent="-285750" algn="just">
              <a:buClr>
                <a:srgbClr val="FF0000"/>
              </a:buClr>
              <a:buFont typeface="Arial" panose="020B0604020202020204" pitchFamily="34" charset="0"/>
              <a:buChar char="•"/>
            </a:pPr>
            <a:r>
              <a:rPr lang="en-US" sz="1800" b="0" i="0" u="none" strike="noStrike" baseline="0" dirty="0">
                <a:latin typeface="Times New Roman" panose="02020603050405020304" pitchFamily="18" charset="0"/>
                <a:cs typeface="Times New Roman" panose="02020603050405020304" pitchFamily="18" charset="0"/>
              </a:rPr>
              <a:t>We learned that due to the complex relationship between solar irradiation, temperature, and other conditions, solar cells have a non-linear output I-V curve, and for each curve there is an MPP.</a:t>
            </a:r>
          </a:p>
          <a:p>
            <a:pPr marL="285750" indent="-285750" algn="just">
              <a:buClr>
                <a:srgbClr val="FF0000"/>
              </a:buClr>
              <a:buFont typeface="Arial" panose="020B0604020202020204" pitchFamily="34" charset="0"/>
              <a:buChar char="•"/>
            </a:pPr>
            <a:endParaRPr lang="en-US" sz="1800" b="0" i="0" u="none" strike="noStrike" baseline="0" dirty="0">
              <a:latin typeface="Times New Roman" panose="02020603050405020304" pitchFamily="18" charset="0"/>
              <a:cs typeface="Times New Roman" panose="02020603050405020304" pitchFamily="18" charset="0"/>
            </a:endParaRPr>
          </a:p>
          <a:p>
            <a:pPr marL="285750" indent="-285750" algn="just">
              <a:buClr>
                <a:srgbClr val="FF0000"/>
              </a:buClr>
              <a:buFont typeface="Arial" panose="020B0604020202020204" pitchFamily="34" charset="0"/>
              <a:buChar char="•"/>
            </a:pPr>
            <a:r>
              <a:rPr lang="en-US" sz="1800" b="0" i="0" u="none" strike="noStrike" baseline="0" dirty="0">
                <a:latin typeface="Times New Roman" panose="02020603050405020304" pitchFamily="18" charset="0"/>
                <a:cs typeface="Times New Roman" panose="02020603050405020304" pitchFamily="18" charset="0"/>
              </a:rPr>
              <a:t>Maximum Power Point Trackers (MPPTs) are control strategies along with required power electronics systems responsible for extracting the maximum power from the cell at any given environmental conditions. The MPPT system samples the output of the cells and apply the proper voltage to the cells to obtain maximum power for any given environmental conditions.</a:t>
            </a:r>
          </a:p>
          <a:p>
            <a:pPr marL="285750" indent="-285750" algn="just">
              <a:buClr>
                <a:srgbClr val="FF0000"/>
              </a:buClr>
              <a:buFont typeface="Arial" panose="020B0604020202020204" pitchFamily="34" charset="0"/>
              <a:buChar char="•"/>
            </a:pPr>
            <a:endParaRPr lang="en-US" sz="1800" b="0" i="0" u="none" strike="noStrike" baseline="0" dirty="0">
              <a:latin typeface="Times New Roman" panose="02020603050405020304" pitchFamily="18" charset="0"/>
              <a:cs typeface="Times New Roman" panose="02020603050405020304" pitchFamily="18" charset="0"/>
            </a:endParaRPr>
          </a:p>
          <a:p>
            <a:pPr marL="285750" indent="-285750" algn="just">
              <a:buClr>
                <a:srgbClr val="FF0000"/>
              </a:buClr>
              <a:buFont typeface="Arial" panose="020B0604020202020204" pitchFamily="34" charset="0"/>
              <a:buChar char="•"/>
            </a:pPr>
            <a:r>
              <a:rPr lang="en-US" sz="1800" b="0" i="0" u="none" strike="noStrike" baseline="0" dirty="0">
                <a:latin typeface="Times New Roman" panose="02020603050405020304" pitchFamily="18" charset="0"/>
                <a:cs typeface="Times New Roman" panose="02020603050405020304" pitchFamily="18" charset="0"/>
              </a:rPr>
              <a:t>PV systems are either connected to the grid or are standalone. Standalone PV systems are particularly interesting in remote areas where no electricity network exists. In a grid-connected PV system, the MPPT extracts the maximum power and feeds it to the grid. In a standalone system, the MPPT extracts the maximum power and feeds loads connected to the standalone system, and with the surplus energy, charges a pack of batteries.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2421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294468" y="177768"/>
            <a:ext cx="8220881" cy="646331"/>
          </a:xfrm>
        </p:spPr>
        <p:txBody>
          <a:bodyPr/>
          <a:lstStyle/>
          <a:p>
            <a:r>
              <a:rPr lang="en-US" dirty="0"/>
              <a:t>Perturb and Observe MPPT</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36</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9" name="TextBox 8">
            <a:extLst>
              <a:ext uri="{FF2B5EF4-FFF2-40B4-BE49-F238E27FC236}">
                <a16:creationId xmlns:a16="http://schemas.microsoft.com/office/drawing/2014/main" id="{6C89E1D2-F9B7-403D-BCA6-2CAC9EA8B6DB}"/>
              </a:ext>
            </a:extLst>
          </p:cNvPr>
          <p:cNvSpPr txBox="1"/>
          <p:nvPr/>
        </p:nvSpPr>
        <p:spPr>
          <a:xfrm>
            <a:off x="294468" y="970537"/>
            <a:ext cx="8296679" cy="1477328"/>
          </a:xfrm>
          <a:prstGeom prst="rect">
            <a:avLst/>
          </a:prstGeom>
          <a:noFill/>
        </p:spPr>
        <p:txBody>
          <a:bodyPr wrap="square">
            <a:spAutoFit/>
          </a:bodyPr>
          <a:lstStyle/>
          <a:p>
            <a:pPr algn="just"/>
            <a:r>
              <a:rPr lang="en-US" sz="1800" b="0" i="0" u="none" strike="noStrike" baseline="0" dirty="0">
                <a:latin typeface="Times New Roman" panose="02020603050405020304" pitchFamily="18" charset="0"/>
                <a:cs typeface="Times New Roman" panose="02020603050405020304" pitchFamily="18" charset="0"/>
              </a:rPr>
              <a:t>The most common MPPT is a "Perturb and Observe" method. In this method, the MPPT changes the module voltage by a small amount and measures the output power; if the power increases, further change in that direction is imposed until the output power no longer increases. Although this method is simple and common, the drawback is that it can result in oscillations of the output power.</a:t>
            </a:r>
          </a:p>
        </p:txBody>
      </p:sp>
      <p:pic>
        <p:nvPicPr>
          <p:cNvPr id="4" name="Picture 3">
            <a:extLst>
              <a:ext uri="{FF2B5EF4-FFF2-40B4-BE49-F238E27FC236}">
                <a16:creationId xmlns:a16="http://schemas.microsoft.com/office/drawing/2014/main" id="{CB0953DA-FA64-4C31-ADBF-7DCD4B613E2E}"/>
              </a:ext>
            </a:extLst>
          </p:cNvPr>
          <p:cNvPicPr>
            <a:picLocks noChangeAspect="1"/>
          </p:cNvPicPr>
          <p:nvPr/>
        </p:nvPicPr>
        <p:blipFill>
          <a:blip r:embed="rId2"/>
          <a:stretch>
            <a:fillRect/>
          </a:stretch>
        </p:blipFill>
        <p:spPr>
          <a:xfrm>
            <a:off x="2285394" y="2705106"/>
            <a:ext cx="4314825" cy="3009900"/>
          </a:xfrm>
          <a:prstGeom prst="rect">
            <a:avLst/>
          </a:prstGeom>
        </p:spPr>
      </p:pic>
    </p:spTree>
    <p:extLst>
      <p:ext uri="{BB962C8B-B14F-4D97-AF65-F5344CB8AC3E}">
        <p14:creationId xmlns:p14="http://schemas.microsoft.com/office/powerpoint/2010/main" val="35814668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294468" y="177768"/>
            <a:ext cx="8220881" cy="646331"/>
          </a:xfrm>
        </p:spPr>
        <p:txBody>
          <a:bodyPr/>
          <a:lstStyle/>
          <a:p>
            <a:r>
              <a:rPr lang="en-US" dirty="0"/>
              <a:t>Standalone PV MPPT</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37</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C89E1D2-F9B7-403D-BCA6-2CAC9EA8B6DB}"/>
                  </a:ext>
                </a:extLst>
              </p:cNvPr>
              <p:cNvSpPr txBox="1"/>
              <p:nvPr/>
            </p:nvSpPr>
            <p:spPr>
              <a:xfrm>
                <a:off x="294468" y="1028535"/>
                <a:ext cx="8296679" cy="2123466"/>
              </a:xfrm>
              <a:prstGeom prst="rect">
                <a:avLst/>
              </a:prstGeom>
              <a:noFill/>
            </p:spPr>
            <p:txBody>
              <a:bodyPr wrap="square">
                <a:spAutoFit/>
              </a:bodyPr>
              <a:lstStyle/>
              <a:p>
                <a:pPr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a standalone PV system, usually a battery pack is connected to the system, which stores the generated energy of the PV system. Moreover, a combination of several loads is fed by the PV system. When the required energy of the loads is less than the generation, the battery pack is charged. Otherwise, the stored energy in the battery pack is used to feed the loads along with the generated energy. In either case, the load (battery) voltage is dictated by the battery pack. The MPPT then dictates the voltage of the solar array assuming the battery voltage is fixed (in a Buck converter: </a:t>
                </a:r>
                <a14:m>
                  <m:oMath xmlns:m="http://schemas.openxmlformats.org/officeDocument/2006/math">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𝑣</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pv</m:t>
                        </m:r>
                      </m:sub>
                    </m:sSub>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𝑣</m:t>
                            </m:r>
                          </m:e>
                          <m:sub>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dc</m:t>
                            </m:r>
                          </m:sub>
                        </m:sSub>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𝐷</m:t>
                        </m:r>
                      </m:den>
                    </m:f>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b="0" i="0" u="none" strike="noStrike" baseline="0"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6C89E1D2-F9B7-403D-BCA6-2CAC9EA8B6DB}"/>
                  </a:ext>
                </a:extLst>
              </p:cNvPr>
              <p:cNvSpPr txBox="1">
                <a:spLocks noRot="1" noChangeAspect="1" noMove="1" noResize="1" noEditPoints="1" noAdjustHandles="1" noChangeArrowheads="1" noChangeShapeType="1" noTextEdit="1"/>
              </p:cNvSpPr>
              <p:nvPr/>
            </p:nvSpPr>
            <p:spPr>
              <a:xfrm>
                <a:off x="294468" y="1028535"/>
                <a:ext cx="8296679" cy="2123466"/>
              </a:xfrm>
              <a:prstGeom prst="rect">
                <a:avLst/>
              </a:prstGeom>
              <a:blipFill>
                <a:blip r:embed="rId2"/>
                <a:stretch>
                  <a:fillRect l="-588" t="-1724" r="-661" b="-862"/>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92A3E3CF-357C-417B-94E3-1CFEF6E59423}"/>
              </a:ext>
            </a:extLst>
          </p:cNvPr>
          <p:cNvPicPr>
            <a:picLocks noChangeAspect="1"/>
          </p:cNvPicPr>
          <p:nvPr/>
        </p:nvPicPr>
        <p:blipFill>
          <a:blip r:embed="rId3"/>
          <a:stretch>
            <a:fillRect/>
          </a:stretch>
        </p:blipFill>
        <p:spPr>
          <a:xfrm>
            <a:off x="1556933" y="3329052"/>
            <a:ext cx="6067425" cy="2247900"/>
          </a:xfrm>
          <a:prstGeom prst="rect">
            <a:avLst/>
          </a:prstGeom>
        </p:spPr>
      </p:pic>
    </p:spTree>
    <p:extLst>
      <p:ext uri="{BB962C8B-B14F-4D97-AF65-F5344CB8AC3E}">
        <p14:creationId xmlns:p14="http://schemas.microsoft.com/office/powerpoint/2010/main" val="26124095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294468" y="177768"/>
            <a:ext cx="8220881" cy="646331"/>
          </a:xfrm>
        </p:spPr>
        <p:txBody>
          <a:bodyPr/>
          <a:lstStyle/>
          <a:p>
            <a:r>
              <a:rPr lang="en-US" dirty="0"/>
              <a:t>Grid – Tied PV MPPT</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38</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C89E1D2-F9B7-403D-BCA6-2CAC9EA8B6DB}"/>
                  </a:ext>
                </a:extLst>
              </p:cNvPr>
              <p:cNvSpPr txBox="1"/>
              <p:nvPr/>
            </p:nvSpPr>
            <p:spPr>
              <a:xfrm>
                <a:off x="294468" y="1028535"/>
                <a:ext cx="8296679" cy="1590756"/>
              </a:xfrm>
              <a:prstGeom prst="rect">
                <a:avLst/>
              </a:prstGeom>
              <a:noFill/>
            </p:spPr>
            <p:txBody>
              <a:bodyPr wrap="square">
                <a:spAutoFit/>
              </a:bodyPr>
              <a:lstStyle/>
              <a:p>
                <a:pPr algn="just"/>
                <a:r>
                  <a:rPr lang="en-US" dirty="0">
                    <a:latin typeface="Times New Roman" panose="02020603050405020304" pitchFamily="18" charset="0"/>
                    <a:cs typeface="Times New Roman" panose="02020603050405020304" pitchFamily="18" charset="0"/>
                  </a:rPr>
                  <a:t>In a grid-connected PV system, no battery pack is essential (although it could be used). Usually, a DC-AC converter is connected to the grid and regulates the intermediate DC voltage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m:rPr>
                                <m:sty m:val="p"/>
                              </m:rPr>
                              <a:rPr lang="en-US">
                                <a:latin typeface="Cambria Math" panose="02040503050406030204" pitchFamily="18" charset="0"/>
                              </a:rPr>
                              <m:t>dc</m:t>
                            </m:r>
                          </m:sub>
                        </m:sSub>
                      </m:e>
                    </m:d>
                  </m:oMath>
                </a14:m>
                <a:r>
                  <a:rPr lang="en-US" dirty="0">
                    <a:latin typeface="Times New Roman" panose="02020603050405020304" pitchFamily="18" charset="0"/>
                    <a:cs typeface="Times New Roman" panose="02020603050405020304" pitchFamily="18" charset="0"/>
                  </a:rPr>
                  <a:t> between two stages of the system. Therefore, the DC-DC stage regulates the voltage of the PV array,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m:rPr>
                            <m:sty m:val="p"/>
                          </m:rPr>
                          <a:rPr lang="en-US">
                            <a:latin typeface="Cambria Math" panose="02040503050406030204" pitchFamily="18" charset="0"/>
                          </a:rPr>
                          <m:t>pv</m:t>
                        </m:r>
                      </m:sub>
                    </m:sSub>
                  </m:oMath>
                </a14:m>
                <a:r>
                  <a:rPr lang="en-US" dirty="0">
                    <a:latin typeface="Times New Roman" panose="02020603050405020304" pitchFamily="18" charset="0"/>
                    <a:cs typeface="Times New Roman" panose="02020603050405020304" pitchFamily="18" charset="0"/>
                  </a:rPr>
                  <a:t> similar to the standalone system.  </a:t>
                </a:r>
              </a:p>
              <a:p>
                <a:pPr algn="just"/>
                <a:r>
                  <a:rPr lang="en-US" dirty="0">
                    <a:latin typeface="Times New Roman" panose="02020603050405020304" pitchFamily="18" charset="0"/>
                    <a:cs typeface="Times New Roman" panose="02020603050405020304" pitchFamily="18" charset="0"/>
                  </a:rPr>
                  <a:t>(in a Buck converter: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m:rPr>
                            <m:sty m:val="p"/>
                          </m:rPr>
                          <a:rPr lang="en-US">
                            <a:latin typeface="Cambria Math" panose="02040503050406030204" pitchFamily="18" charset="0"/>
                          </a:rPr>
                          <m:t>pv</m:t>
                        </m:r>
                      </m:sub>
                    </m:sSub>
                    <m:r>
                      <a:rPr lang="en-US">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𝑣</m:t>
                            </m:r>
                          </m:e>
                          <m:sub>
                            <m:r>
                              <m:rPr>
                                <m:sty m:val="p"/>
                              </m:rPr>
                              <a:rPr lang="en-US">
                                <a:latin typeface="Cambria Math" panose="02040503050406030204" pitchFamily="18" charset="0"/>
                              </a:rPr>
                              <m:t>dc</m:t>
                            </m:r>
                          </m:sub>
                        </m:sSub>
                      </m:num>
                      <m:den>
                        <m:r>
                          <a:rPr lang="en-US" i="1">
                            <a:latin typeface="Cambria Math" panose="02040503050406030204" pitchFamily="18" charset="0"/>
                          </a:rPr>
                          <m:t>𝐷</m:t>
                        </m:r>
                      </m:den>
                    </m:f>
                  </m:oMath>
                </a14:m>
                <a:r>
                  <a:rPr lang="en-US" dirty="0">
                    <a:latin typeface="Times New Roman" panose="02020603050405020304" pitchFamily="18" charset="0"/>
                    <a:cs typeface="Times New Roman" panose="02020603050405020304" pitchFamily="18" charset="0"/>
                  </a:rPr>
                  <a:t> ).</a:t>
                </a:r>
                <a:endParaRPr lang="en-US" sz="1800" b="0" i="0" u="none" strike="noStrike" baseline="0"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6C89E1D2-F9B7-403D-BCA6-2CAC9EA8B6DB}"/>
                  </a:ext>
                </a:extLst>
              </p:cNvPr>
              <p:cNvSpPr txBox="1">
                <a:spLocks noRot="1" noChangeAspect="1" noMove="1" noResize="1" noEditPoints="1" noAdjustHandles="1" noChangeArrowheads="1" noChangeShapeType="1" noTextEdit="1"/>
              </p:cNvSpPr>
              <p:nvPr/>
            </p:nvSpPr>
            <p:spPr>
              <a:xfrm>
                <a:off x="294468" y="1028535"/>
                <a:ext cx="8296679" cy="1590756"/>
              </a:xfrm>
              <a:prstGeom prst="rect">
                <a:avLst/>
              </a:prstGeom>
              <a:blipFill>
                <a:blip r:embed="rId2"/>
                <a:stretch>
                  <a:fillRect l="-588" t="-2299" r="-661" b="-1533"/>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AC49B6ED-F0D4-4E38-AD12-DB6DD961030C}"/>
              </a:ext>
            </a:extLst>
          </p:cNvPr>
          <p:cNvPicPr>
            <a:picLocks noChangeAspect="1"/>
          </p:cNvPicPr>
          <p:nvPr/>
        </p:nvPicPr>
        <p:blipFill>
          <a:blip r:embed="rId3"/>
          <a:stretch>
            <a:fillRect/>
          </a:stretch>
        </p:blipFill>
        <p:spPr>
          <a:xfrm>
            <a:off x="909637" y="3044819"/>
            <a:ext cx="7324725" cy="2552700"/>
          </a:xfrm>
          <a:prstGeom prst="rect">
            <a:avLst/>
          </a:prstGeom>
        </p:spPr>
      </p:pic>
    </p:spTree>
    <p:extLst>
      <p:ext uri="{BB962C8B-B14F-4D97-AF65-F5344CB8AC3E}">
        <p14:creationId xmlns:p14="http://schemas.microsoft.com/office/powerpoint/2010/main" val="94190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294468" y="177768"/>
            <a:ext cx="8220881" cy="646331"/>
          </a:xfrm>
        </p:spPr>
        <p:txBody>
          <a:bodyPr/>
          <a:lstStyle/>
          <a:p>
            <a:r>
              <a:rPr lang="en-US" dirty="0"/>
              <a:t>Drawbacks of PV</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39</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59F5316-7B5F-4AC7-AB77-1F8683D74780}"/>
                  </a:ext>
                </a:extLst>
              </p:cNvPr>
              <p:cNvSpPr txBox="1"/>
              <p:nvPr/>
            </p:nvSpPr>
            <p:spPr>
              <a:xfrm>
                <a:off x="294468" y="777869"/>
                <a:ext cx="8849532" cy="5186035"/>
              </a:xfrm>
              <a:prstGeom prst="rect">
                <a:avLst/>
              </a:prstGeom>
              <a:noFill/>
            </p:spPr>
            <p:txBody>
              <a:bodyPr wrap="square">
                <a:spAutoFit/>
              </a:bodyPr>
              <a:lstStyle/>
              <a:p>
                <a:pPr marL="0" marR="0">
                  <a:spcBef>
                    <a:spcPts val="0"/>
                  </a:spcBef>
                  <a:spcAft>
                    <a:spcPts val="12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Although solar energy is very promising, PV technology is not free from drawbacks. The following list identifies the main issues associated with PV systems:</a:t>
                </a:r>
              </a:p>
              <a:p>
                <a:pPr marL="342900" marR="0" lvl="0" indent="-342900">
                  <a:spcBef>
                    <a:spcPts val="0"/>
                  </a:spcBef>
                  <a:spcAft>
                    <a:spcPts val="600"/>
                  </a:spcAft>
                  <a:buFont typeface="+mj-lt"/>
                  <a:buAutoNum type="arabicPeriod"/>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Although the power generated by the PV system is pollution free, toxic chemicals are used to manufacture solar cells including arsenic and silicon compounds. Arsenic is generally an odorless and flavorless semi metallic chemical that is highly toxic and can kill humans quickly if inhaled in large amounts. Long-term exposure to small amounts of arsenic through the skin or by inhalation can lead to slow death and a variety of illnesses. Silicon, by itself, is not toxic. However, when additives are added to make the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𝑝</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junction, the compound can be extremely toxic. Since water is used in the manufacturing process, the runoff could cause the arsenic and silicon compounds to reach local streams. Furthermore, should a PV array catch fire, these chemicals can be released into the environment.</a:t>
                </a:r>
              </a:p>
              <a:p>
                <a:pPr marL="342900" marR="0" lvl="0" indent="-342900">
                  <a:spcBef>
                    <a:spcPts val="0"/>
                  </a:spcBef>
                  <a:spcAft>
                    <a:spcPts val="600"/>
                  </a:spcAft>
                  <a:buFont typeface="+mj-lt"/>
                  <a:buAutoNum type="arabicPeriod"/>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Solar power density can be intermittent due to weather conditions (e.g., cloud cover). It is also limited exclusively to use in daytime.</a:t>
                </a:r>
              </a:p>
              <a:p>
                <a:pPr marL="342900" marR="0" lvl="0" indent="-342900">
                  <a:spcBef>
                    <a:spcPts val="0"/>
                  </a:spcBef>
                  <a:spcAft>
                    <a:spcPts val="600"/>
                  </a:spcAft>
                  <a:buFont typeface="+mj-lt"/>
                  <a:buAutoNum type="arabicPeriod"/>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For high-power PV systems, the arrays spread over a large area. This makes the system difficult to accommodate in or near cities.</a:t>
                </a:r>
              </a:p>
              <a:p>
                <a:pPr marL="342900" marR="0" lvl="0" indent="-342900">
                  <a:spcBef>
                    <a:spcPts val="0"/>
                  </a:spcBef>
                  <a:spcAft>
                    <a:spcPts val="600"/>
                  </a:spcAft>
                  <a:buFont typeface="+mj-lt"/>
                  <a:buAutoNum type="arabicPeriod"/>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PV systems are considered by some to be visually intrusive (e.g., rooftop arrays are clearly visible to neighbors).</a:t>
                </a:r>
              </a:p>
            </p:txBody>
          </p:sp>
        </mc:Choice>
        <mc:Fallback xmlns="">
          <p:sp>
            <p:nvSpPr>
              <p:cNvPr id="8" name="TextBox 7">
                <a:extLst>
                  <a:ext uri="{FF2B5EF4-FFF2-40B4-BE49-F238E27FC236}">
                    <a16:creationId xmlns:a16="http://schemas.microsoft.com/office/drawing/2014/main" id="{A59F5316-7B5F-4AC7-AB77-1F8683D74780}"/>
                  </a:ext>
                </a:extLst>
              </p:cNvPr>
              <p:cNvSpPr txBox="1">
                <a:spLocks noRot="1" noChangeAspect="1" noMove="1" noResize="1" noEditPoints="1" noAdjustHandles="1" noChangeArrowheads="1" noChangeShapeType="1" noTextEdit="1"/>
              </p:cNvSpPr>
              <p:nvPr/>
            </p:nvSpPr>
            <p:spPr>
              <a:xfrm>
                <a:off x="294468" y="777869"/>
                <a:ext cx="8849532" cy="5186035"/>
              </a:xfrm>
              <a:prstGeom prst="rect">
                <a:avLst/>
              </a:prstGeom>
              <a:blipFill>
                <a:blip r:embed="rId2"/>
                <a:stretch>
                  <a:fillRect l="-551" t="-706" r="-1033" b="-1059"/>
                </a:stretch>
              </a:blipFill>
            </p:spPr>
            <p:txBody>
              <a:bodyPr/>
              <a:lstStyle/>
              <a:p>
                <a:r>
                  <a:rPr lang="en-US">
                    <a:noFill/>
                  </a:rPr>
                  <a:t> </a:t>
                </a:r>
              </a:p>
            </p:txBody>
          </p:sp>
        </mc:Fallback>
      </mc:AlternateContent>
    </p:spTree>
    <p:extLst>
      <p:ext uri="{BB962C8B-B14F-4D97-AF65-F5344CB8AC3E}">
        <p14:creationId xmlns:p14="http://schemas.microsoft.com/office/powerpoint/2010/main" val="1062705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4</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14" name="Title 1">
            <a:extLst>
              <a:ext uri="{FF2B5EF4-FFF2-40B4-BE49-F238E27FC236}">
                <a16:creationId xmlns:a16="http://schemas.microsoft.com/office/drawing/2014/main" id="{875BE297-1AD6-48EC-A175-648A64355A21}"/>
              </a:ext>
            </a:extLst>
          </p:cNvPr>
          <p:cNvSpPr>
            <a:spLocks noGrp="1"/>
          </p:cNvSpPr>
          <p:nvPr>
            <p:ph type="title"/>
          </p:nvPr>
        </p:nvSpPr>
        <p:spPr>
          <a:xfrm>
            <a:off x="457200" y="152400"/>
            <a:ext cx="8083658" cy="707756"/>
          </a:xfrm>
        </p:spPr>
        <p:txBody>
          <a:bodyPr/>
          <a:lstStyle/>
          <a:p>
            <a:r>
              <a:rPr lang="en-US" dirty="0" err="1"/>
              <a:t>Contd</a:t>
            </a:r>
            <a:r>
              <a:rPr lang="en-US" dirty="0"/>
              <a:t>…</a:t>
            </a:r>
          </a:p>
        </p:txBody>
      </p:sp>
      <p:sp>
        <p:nvSpPr>
          <p:cNvPr id="15" name="Slide Number Placeholder 4">
            <a:extLst>
              <a:ext uri="{FF2B5EF4-FFF2-40B4-BE49-F238E27FC236}">
                <a16:creationId xmlns:a16="http://schemas.microsoft.com/office/drawing/2014/main" id="{F3D5B04E-C215-49C8-9317-3838B6B76B39}"/>
              </a:ext>
            </a:extLst>
          </p:cNvPr>
          <p:cNvSpPr txBox="1">
            <a:spLocks/>
          </p:cNvSpPr>
          <p:nvPr/>
        </p:nvSpPr>
        <p:spPr>
          <a:xfrm>
            <a:off x="6553200" y="571500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ACA39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ECD839-9EAD-418B-9826-1243089AB703}" type="slidenum">
              <a:rPr lang="en-US" smtClean="0"/>
              <a:pPr/>
              <a:t>4</a:t>
            </a:fld>
            <a:endParaRPr lang="en-US"/>
          </a:p>
        </p:txBody>
      </p:sp>
      <p:sp>
        <p:nvSpPr>
          <p:cNvPr id="16" name="Footer Placeholder 5">
            <a:extLst>
              <a:ext uri="{FF2B5EF4-FFF2-40B4-BE49-F238E27FC236}">
                <a16:creationId xmlns:a16="http://schemas.microsoft.com/office/drawing/2014/main" id="{F7CD0BE3-4B02-40DB-BE15-DA7AA8481AA9}"/>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10" name="TextBox 9">
            <a:extLst>
              <a:ext uri="{FF2B5EF4-FFF2-40B4-BE49-F238E27FC236}">
                <a16:creationId xmlns:a16="http://schemas.microsoft.com/office/drawing/2014/main" id="{33FE87C7-2E48-4CEA-93E7-2134A0D143A2}"/>
              </a:ext>
            </a:extLst>
          </p:cNvPr>
          <p:cNvSpPr txBox="1"/>
          <p:nvPr/>
        </p:nvSpPr>
        <p:spPr>
          <a:xfrm>
            <a:off x="519194" y="1258391"/>
            <a:ext cx="8167606" cy="1862048"/>
          </a:xfrm>
          <a:prstGeom prst="rect">
            <a:avLst/>
          </a:prstGeom>
          <a:noFill/>
        </p:spPr>
        <p:txBody>
          <a:bodyPr wrap="square">
            <a:spAutoFit/>
          </a:bodyPr>
          <a:lstStyle/>
          <a:p>
            <a:pPr marL="0" marR="0">
              <a:spcBef>
                <a:spcPts val="0"/>
              </a:spcBef>
              <a:spcAft>
                <a:spcPts val="12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EPBT of PV systems will continue to decrease in the future due to:</a:t>
            </a:r>
          </a:p>
          <a:p>
            <a:pPr marL="342900" marR="0" lvl="0" indent="-342900">
              <a:spcBef>
                <a:spcPts val="0"/>
              </a:spcBef>
              <a:spcAft>
                <a:spcPts val="600"/>
              </a:spcAft>
              <a:buClr>
                <a:srgbClr val="FF0000"/>
              </a:buClr>
              <a:buFont typeface="Symbol" panose="05050102010706020507" pitchFamily="18" charset="2"/>
              <a:buChar char=""/>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reduction in material usage (e.g. thinner silicon wafers, thin-film modules),</a:t>
            </a:r>
          </a:p>
          <a:p>
            <a:pPr marL="342900" marR="0" lvl="0" indent="-342900">
              <a:spcBef>
                <a:spcPts val="0"/>
              </a:spcBef>
              <a:spcAft>
                <a:spcPts val="600"/>
              </a:spcAft>
              <a:buClr>
                <a:srgbClr val="FF0000"/>
              </a:buClr>
              <a:buFont typeface="Symbol" panose="05050102010706020507" pitchFamily="18" charset="2"/>
              <a:buChar char=""/>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higher system efficiencies for converting solar energy into electricity,</a:t>
            </a:r>
          </a:p>
          <a:p>
            <a:pPr marL="342900" marR="0" lvl="0" indent="-342900">
              <a:spcBef>
                <a:spcPts val="0"/>
              </a:spcBef>
              <a:spcAft>
                <a:spcPts val="600"/>
              </a:spcAft>
              <a:buClr>
                <a:srgbClr val="FF0000"/>
              </a:buClr>
              <a:buFont typeface="Symbol" panose="05050102010706020507" pitchFamily="18" charset="2"/>
              <a:buChar char=""/>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improved manufacturing processes,</a:t>
            </a:r>
          </a:p>
          <a:p>
            <a:pPr marL="342900" marR="0" lvl="0" indent="-342900">
              <a:spcBef>
                <a:spcPts val="0"/>
              </a:spcBef>
              <a:spcAft>
                <a:spcPts val="600"/>
              </a:spcAft>
              <a:buClr>
                <a:srgbClr val="FF0000"/>
              </a:buClr>
              <a:buFont typeface="Symbol" panose="05050102010706020507" pitchFamily="18" charset="2"/>
              <a:buChar char=""/>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recycling of materials and PV systems.</a:t>
            </a:r>
          </a:p>
        </p:txBody>
      </p:sp>
    </p:spTree>
    <p:extLst>
      <p:ext uri="{BB962C8B-B14F-4D97-AF65-F5344CB8AC3E}">
        <p14:creationId xmlns:p14="http://schemas.microsoft.com/office/powerpoint/2010/main" val="26842009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294468" y="177768"/>
            <a:ext cx="8220881" cy="646331"/>
          </a:xfrm>
        </p:spPr>
        <p:txBody>
          <a:bodyPr/>
          <a:lstStyle/>
          <a:p>
            <a:r>
              <a:rPr lang="en-US" dirty="0" err="1"/>
              <a:t>Contd</a:t>
            </a:r>
            <a:r>
              <a:rPr lang="en-US" dirty="0"/>
              <a:t>…</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40</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8" name="TextBox 7">
            <a:extLst>
              <a:ext uri="{FF2B5EF4-FFF2-40B4-BE49-F238E27FC236}">
                <a16:creationId xmlns:a16="http://schemas.microsoft.com/office/drawing/2014/main" id="{A59F5316-7B5F-4AC7-AB77-1F8683D74780}"/>
              </a:ext>
            </a:extLst>
          </p:cNvPr>
          <p:cNvSpPr txBox="1"/>
          <p:nvPr/>
        </p:nvSpPr>
        <p:spPr>
          <a:xfrm>
            <a:off x="294468" y="1059074"/>
            <a:ext cx="8849532" cy="1631216"/>
          </a:xfrm>
          <a:prstGeom prst="rect">
            <a:avLst/>
          </a:prstGeom>
          <a:noFill/>
        </p:spPr>
        <p:txBody>
          <a:bodyPr wrap="square">
            <a:spAutoFit/>
          </a:bodyPr>
          <a:lstStyle/>
          <a:p>
            <a:pPr marL="342900" marR="0" lvl="0" indent="-342900">
              <a:spcBef>
                <a:spcPts val="0"/>
              </a:spcBef>
              <a:spcAft>
                <a:spcPts val="600"/>
              </a:spcAft>
              <a:buFont typeface="+mj-lt"/>
              <a:buAutoNum type="arabicPeriod" startAt="5"/>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reflections from large PV fields can alter the local weather.</a:t>
            </a:r>
          </a:p>
          <a:p>
            <a:pPr marL="342900" marR="0" lvl="0" indent="-342900">
              <a:spcBef>
                <a:spcPts val="0"/>
              </a:spcBef>
              <a:spcAft>
                <a:spcPts val="600"/>
              </a:spcAft>
              <a:buFont typeface="+mj-lt"/>
              <a:buAutoNum type="arabicPeriod" startAt="5"/>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efficiency of the solar panel is still low, making the system more expensive and large in size.</a:t>
            </a:r>
          </a:p>
          <a:p>
            <a:pPr marL="342900" marR="0" lvl="0" indent="-342900">
              <a:spcBef>
                <a:spcPts val="0"/>
              </a:spcBef>
              <a:spcAft>
                <a:spcPts val="600"/>
              </a:spcAft>
              <a:buFont typeface="+mj-lt"/>
              <a:buAutoNum type="arabicPeriod" startAt="5"/>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Solar systems require continuous cleaning of their surfaces. Dust, shadows from falling leaves, and bird droppings can substantially reduce the efficiency of the system.</a:t>
            </a:r>
          </a:p>
        </p:txBody>
      </p:sp>
    </p:spTree>
    <p:extLst>
      <p:ext uri="{BB962C8B-B14F-4D97-AF65-F5344CB8AC3E}">
        <p14:creationId xmlns:p14="http://schemas.microsoft.com/office/powerpoint/2010/main" val="20813223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294468" y="177768"/>
            <a:ext cx="8220881" cy="646331"/>
          </a:xfrm>
        </p:spPr>
        <p:txBody>
          <a:bodyPr/>
          <a:lstStyle/>
          <a:p>
            <a:r>
              <a:rPr lang="en-US" dirty="0"/>
              <a:t>Key Messages</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41</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10" name="TextBox 9">
            <a:extLst>
              <a:ext uri="{FF2B5EF4-FFF2-40B4-BE49-F238E27FC236}">
                <a16:creationId xmlns:a16="http://schemas.microsoft.com/office/drawing/2014/main" id="{9406E499-1D7E-4331-AAC3-CB64CE661DB1}"/>
              </a:ext>
            </a:extLst>
          </p:cNvPr>
          <p:cNvSpPr txBox="1"/>
          <p:nvPr/>
        </p:nvSpPr>
        <p:spPr>
          <a:xfrm>
            <a:off x="294468" y="1053561"/>
            <a:ext cx="8468532" cy="4431983"/>
          </a:xfrm>
          <a:prstGeom prst="rect">
            <a:avLst/>
          </a:prstGeom>
          <a:noFill/>
        </p:spPr>
        <p:txBody>
          <a:bodyPr wrap="square">
            <a:spAutoFit/>
          </a:bodyPr>
          <a:lstStyle/>
          <a:p>
            <a:pPr marL="342900" marR="0" lvl="0" indent="-342900" algn="just">
              <a:spcBef>
                <a:spcPts val="0"/>
              </a:spcBef>
              <a:spcAft>
                <a:spcPts val="600"/>
              </a:spcAft>
              <a:buFont typeface="Symbol" panose="05050102010706020507" pitchFamily="18" charset="2"/>
              <a:buChar char=""/>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PV systems are getting more and more attractive as their price and energy payback time is decreasing.</a:t>
            </a:r>
          </a:p>
          <a:p>
            <a:pPr marL="342900" marR="0" lvl="0" indent="-342900" algn="just">
              <a:spcBef>
                <a:spcPts val="0"/>
              </a:spcBef>
              <a:spcAft>
                <a:spcPts val="600"/>
              </a:spcAft>
              <a:buFont typeface="Symbol" panose="05050102010706020507" pitchFamily="18" charset="2"/>
              <a:buChar char=""/>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solar cell is the building block of PV systems.</a:t>
            </a:r>
          </a:p>
          <a:p>
            <a:pPr marL="342900" marR="0" lvl="0" indent="-342900" algn="just">
              <a:spcBef>
                <a:spcPts val="0"/>
              </a:spcBef>
              <a:spcAft>
                <a:spcPts val="600"/>
              </a:spcAft>
              <a:buFont typeface="Symbol" panose="05050102010706020507" pitchFamily="18" charset="2"/>
              <a:buChar char=""/>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To better study solar cells, an equivalent circuit is essential, which is consisted of a current source (whose magnitude depends on insolation, temperature, etc.), a diode, and two resistors.</a:t>
            </a:r>
          </a:p>
          <a:p>
            <a:pPr marL="342900" marR="0" lvl="0" indent="-342900" algn="just">
              <a:spcBef>
                <a:spcPts val="0"/>
              </a:spcBef>
              <a:spcAft>
                <a:spcPts val="600"/>
              </a:spcAft>
              <a:buFont typeface="Symbol" panose="05050102010706020507" pitchFamily="18" charset="2"/>
              <a:buChar char=""/>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Since a single solar cell may not provide sufficient voltage/power levels, a combination of solar cells are wired in series and form a PV module. Several modules may also form a solar array.</a:t>
            </a:r>
          </a:p>
          <a:p>
            <a:pPr marL="342900" marR="0" lvl="0" indent="-342900" algn="just">
              <a:spcBef>
                <a:spcPts val="0"/>
              </a:spcBef>
              <a:spcAft>
                <a:spcPts val="600"/>
              </a:spcAft>
              <a:buFont typeface="Symbol" panose="05050102010706020507" pitchFamily="18" charset="2"/>
              <a:buChar char=""/>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Shading can significantly reduce the output power of a solar module. To mitigate the effect of shading, bypass diodes are utilized.</a:t>
            </a:r>
          </a:p>
          <a:p>
            <a:pPr marL="342900" marR="0" lvl="0" indent="-342900" algn="just">
              <a:spcBef>
                <a:spcPts val="0"/>
              </a:spcBef>
              <a:spcAft>
                <a:spcPts val="600"/>
              </a:spcAft>
              <a:buFont typeface="Symbol" panose="05050102010706020507" pitchFamily="18" charset="2"/>
              <a:buChar char=""/>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To extract maximum power of a solar module, maximum power point trackers are used by using power electronics converters.</a:t>
            </a:r>
          </a:p>
          <a:p>
            <a:pPr marL="342900" marR="0" lvl="0" indent="-342900" algn="just">
              <a:spcBef>
                <a:spcPts val="0"/>
              </a:spcBef>
              <a:spcAft>
                <a:spcPts val="600"/>
              </a:spcAft>
              <a:buFont typeface="Symbol" panose="05050102010706020507" pitchFamily="18" charset="2"/>
              <a:buChar char=""/>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PV systems may be used as standalone or grid-connected systems.</a:t>
            </a:r>
          </a:p>
        </p:txBody>
      </p:sp>
    </p:spTree>
    <p:extLst>
      <p:ext uri="{BB962C8B-B14F-4D97-AF65-F5344CB8AC3E}">
        <p14:creationId xmlns:p14="http://schemas.microsoft.com/office/powerpoint/2010/main" val="1848825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14600"/>
            <a:ext cx="8229600" cy="1143000"/>
          </a:xfrm>
        </p:spPr>
        <p:txBody>
          <a:bodyPr>
            <a:normAutofit/>
          </a:bodyPr>
          <a:lstStyle/>
          <a:p>
            <a:pPr algn="ctr"/>
            <a:r>
              <a:rPr lang="en-US" sz="4400" dirty="0"/>
              <a:t>Thank You!</a:t>
            </a:r>
          </a:p>
        </p:txBody>
      </p:sp>
      <p:sp>
        <p:nvSpPr>
          <p:cNvPr id="5" name="Footer Placeholder 5">
            <a:extLst>
              <a:ext uri="{FF2B5EF4-FFF2-40B4-BE49-F238E27FC236}">
                <a16:creationId xmlns:a16="http://schemas.microsoft.com/office/drawing/2014/main" id="{9028190C-8CBD-4BD8-9FF7-3D66C487344D}"/>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ECpE Department</a:t>
            </a:r>
            <a:endParaRPr lang="en-US" dirty="0"/>
          </a:p>
        </p:txBody>
      </p:sp>
      <p:sp>
        <p:nvSpPr>
          <p:cNvPr id="3" name="Slide Number Placeholder 2">
            <a:extLst>
              <a:ext uri="{FF2B5EF4-FFF2-40B4-BE49-F238E27FC236}">
                <a16:creationId xmlns:a16="http://schemas.microsoft.com/office/drawing/2014/main" id="{42C3D48B-8002-4E5F-A35A-B171FCD5D24A}"/>
              </a:ext>
            </a:extLst>
          </p:cNvPr>
          <p:cNvSpPr>
            <a:spLocks noGrp="1"/>
          </p:cNvSpPr>
          <p:nvPr>
            <p:ph type="sldNum" sz="quarter" idx="11"/>
          </p:nvPr>
        </p:nvSpPr>
        <p:spPr>
          <a:xfrm>
            <a:off x="6553200" y="5723263"/>
            <a:ext cx="2133600" cy="365125"/>
          </a:xfrm>
        </p:spPr>
        <p:txBody>
          <a:bodyPr/>
          <a:lstStyle/>
          <a:p>
            <a:fld id="{7CECD839-9EAD-418B-9826-1243089AB703}" type="slidenum">
              <a:rPr lang="en-US" smtClean="0"/>
              <a:t>42</a:t>
            </a:fld>
            <a:endParaRPr lang="en-US" dirty="0"/>
          </a:p>
        </p:txBody>
      </p:sp>
    </p:spTree>
    <p:extLst>
      <p:ext uri="{BB962C8B-B14F-4D97-AF65-F5344CB8AC3E}">
        <p14:creationId xmlns:p14="http://schemas.microsoft.com/office/powerpoint/2010/main" val="1124081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Yearly Solar Irradiation in the World</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5</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pic>
        <p:nvPicPr>
          <p:cNvPr id="4" name="Picture 3">
            <a:extLst>
              <a:ext uri="{FF2B5EF4-FFF2-40B4-BE49-F238E27FC236}">
                <a16:creationId xmlns:a16="http://schemas.microsoft.com/office/drawing/2014/main" id="{36C46139-E620-4EFA-B18C-B68026E7CCC7}"/>
              </a:ext>
            </a:extLst>
          </p:cNvPr>
          <p:cNvPicPr>
            <a:picLocks noChangeAspect="1"/>
          </p:cNvPicPr>
          <p:nvPr/>
        </p:nvPicPr>
        <p:blipFill>
          <a:blip r:embed="rId2"/>
          <a:stretch>
            <a:fillRect/>
          </a:stretch>
        </p:blipFill>
        <p:spPr>
          <a:xfrm>
            <a:off x="0" y="857790"/>
            <a:ext cx="9144000" cy="4857216"/>
          </a:xfrm>
          <a:prstGeom prst="rect">
            <a:avLst/>
          </a:prstGeom>
        </p:spPr>
      </p:pic>
    </p:spTree>
    <p:extLst>
      <p:ext uri="{BB962C8B-B14F-4D97-AF65-F5344CB8AC3E}">
        <p14:creationId xmlns:p14="http://schemas.microsoft.com/office/powerpoint/2010/main" val="400371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6</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pic>
        <p:nvPicPr>
          <p:cNvPr id="6" name="Picture 5">
            <a:extLst>
              <a:ext uri="{FF2B5EF4-FFF2-40B4-BE49-F238E27FC236}">
                <a16:creationId xmlns:a16="http://schemas.microsoft.com/office/drawing/2014/main" id="{7971D338-0C11-4F01-8230-7AD7DD98B38A}"/>
              </a:ext>
            </a:extLst>
          </p:cNvPr>
          <p:cNvPicPr>
            <a:picLocks noChangeAspect="1"/>
          </p:cNvPicPr>
          <p:nvPr/>
        </p:nvPicPr>
        <p:blipFill>
          <a:blip r:embed="rId2"/>
          <a:stretch>
            <a:fillRect/>
          </a:stretch>
        </p:blipFill>
        <p:spPr>
          <a:xfrm>
            <a:off x="681926" y="54244"/>
            <a:ext cx="7945896" cy="5660762"/>
          </a:xfrm>
          <a:prstGeom prst="rect">
            <a:avLst/>
          </a:prstGeom>
        </p:spPr>
      </p:pic>
    </p:spTree>
    <p:extLst>
      <p:ext uri="{BB962C8B-B14F-4D97-AF65-F5344CB8AC3E}">
        <p14:creationId xmlns:p14="http://schemas.microsoft.com/office/powerpoint/2010/main" val="2717893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PV Price</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7</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pic>
        <p:nvPicPr>
          <p:cNvPr id="4" name="Picture 3">
            <a:extLst>
              <a:ext uri="{FF2B5EF4-FFF2-40B4-BE49-F238E27FC236}">
                <a16:creationId xmlns:a16="http://schemas.microsoft.com/office/drawing/2014/main" id="{41269F45-21D4-4C37-AF52-29B502C6E5B6}"/>
              </a:ext>
            </a:extLst>
          </p:cNvPr>
          <p:cNvPicPr>
            <a:picLocks noChangeAspect="1"/>
          </p:cNvPicPr>
          <p:nvPr/>
        </p:nvPicPr>
        <p:blipFill>
          <a:blip r:embed="rId2"/>
          <a:stretch>
            <a:fillRect/>
          </a:stretch>
        </p:blipFill>
        <p:spPr>
          <a:xfrm>
            <a:off x="0" y="782053"/>
            <a:ext cx="9144000" cy="4774090"/>
          </a:xfrm>
          <a:prstGeom prst="rect">
            <a:avLst/>
          </a:prstGeom>
        </p:spPr>
      </p:pic>
    </p:spTree>
    <p:extLst>
      <p:ext uri="{BB962C8B-B14F-4D97-AF65-F5344CB8AC3E}">
        <p14:creationId xmlns:p14="http://schemas.microsoft.com/office/powerpoint/2010/main" val="2264351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Cumulative Global PV Installation</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8</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pic>
        <p:nvPicPr>
          <p:cNvPr id="6" name="Picture 5">
            <a:extLst>
              <a:ext uri="{FF2B5EF4-FFF2-40B4-BE49-F238E27FC236}">
                <a16:creationId xmlns:a16="http://schemas.microsoft.com/office/drawing/2014/main" id="{1846CB98-6F21-4CBF-98DB-DF86CCA00131}"/>
              </a:ext>
            </a:extLst>
          </p:cNvPr>
          <p:cNvPicPr>
            <a:picLocks noChangeAspect="1"/>
          </p:cNvPicPr>
          <p:nvPr/>
        </p:nvPicPr>
        <p:blipFill>
          <a:blip r:embed="rId2"/>
          <a:stretch>
            <a:fillRect/>
          </a:stretch>
        </p:blipFill>
        <p:spPr>
          <a:xfrm>
            <a:off x="0" y="913482"/>
            <a:ext cx="9144000" cy="4689155"/>
          </a:xfrm>
          <a:prstGeom prst="rect">
            <a:avLst/>
          </a:prstGeom>
        </p:spPr>
      </p:pic>
    </p:spTree>
    <p:extLst>
      <p:ext uri="{BB962C8B-B14F-4D97-AF65-F5344CB8AC3E}">
        <p14:creationId xmlns:p14="http://schemas.microsoft.com/office/powerpoint/2010/main" val="2163306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Cumulative Installed PV by Country</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9</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pic>
        <p:nvPicPr>
          <p:cNvPr id="4" name="Picture 3">
            <a:extLst>
              <a:ext uri="{FF2B5EF4-FFF2-40B4-BE49-F238E27FC236}">
                <a16:creationId xmlns:a16="http://schemas.microsoft.com/office/drawing/2014/main" id="{653A3B52-E4DB-4568-A201-4218E0C752E5}"/>
              </a:ext>
            </a:extLst>
          </p:cNvPr>
          <p:cNvPicPr>
            <a:picLocks noChangeAspect="1"/>
          </p:cNvPicPr>
          <p:nvPr/>
        </p:nvPicPr>
        <p:blipFill>
          <a:blip r:embed="rId2"/>
          <a:stretch>
            <a:fillRect/>
          </a:stretch>
        </p:blipFill>
        <p:spPr>
          <a:xfrm>
            <a:off x="373734" y="871868"/>
            <a:ext cx="7883250" cy="4608163"/>
          </a:xfrm>
          <a:prstGeom prst="rect">
            <a:avLst/>
          </a:prstGeom>
        </p:spPr>
      </p:pic>
    </p:spTree>
    <p:extLst>
      <p:ext uri="{BB962C8B-B14F-4D97-AF65-F5344CB8AC3E}">
        <p14:creationId xmlns:p14="http://schemas.microsoft.com/office/powerpoint/2010/main" val="2503189694"/>
      </p:ext>
    </p:extLst>
  </p:cSld>
  <p:clrMapOvr>
    <a:masterClrMapping/>
  </p:clrMapOvr>
</p:sld>
</file>

<file path=ppt/theme/theme1.xml><?xml version="1.0" encoding="utf-8"?>
<a:theme xmlns:a="http://schemas.openxmlformats.org/drawingml/2006/main" name="1_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8.EE653 Modeling Transformers</Template>
  <TotalTime>11529</TotalTime>
  <Words>2660</Words>
  <Application>Microsoft Macintosh PowerPoint</Application>
  <PresentationFormat>On-screen Show (4:3)</PresentationFormat>
  <Paragraphs>227</Paragraphs>
  <Slides>42</Slides>
  <Notes>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42</vt:i4>
      </vt:variant>
    </vt:vector>
  </HeadingPairs>
  <TitlesOfParts>
    <vt:vector size="56" baseType="lpstr">
      <vt:lpstr>Univers 65</vt:lpstr>
      <vt:lpstr>Univers 67 CondensedBold</vt:lpstr>
      <vt:lpstr>Arial</vt:lpstr>
      <vt:lpstr>Calibri</vt:lpstr>
      <vt:lpstr>Cambria Math</vt:lpstr>
      <vt:lpstr>Georgia</vt:lpstr>
      <vt:lpstr>Symbol</vt:lpstr>
      <vt:lpstr>Times</vt:lpstr>
      <vt:lpstr>Times New Roman</vt:lpstr>
      <vt:lpstr>1_PowerPoint</vt:lpstr>
      <vt:lpstr>Office Theme</vt:lpstr>
      <vt:lpstr>PowerPoint</vt:lpstr>
      <vt:lpstr>2_PowerPoint</vt:lpstr>
      <vt:lpstr>1_Office Theme</vt:lpstr>
      <vt:lpstr>EE 303 Energy Systems and Power Electronics  Photovoltaic Energy</vt:lpstr>
      <vt:lpstr>Benefits of PV</vt:lpstr>
      <vt:lpstr>PV Energy Payback Time</vt:lpstr>
      <vt:lpstr>Contd…</vt:lpstr>
      <vt:lpstr>Yearly Solar Irradiation in the World</vt:lpstr>
      <vt:lpstr>PowerPoint Presentation</vt:lpstr>
      <vt:lpstr>PV Price</vt:lpstr>
      <vt:lpstr>Cumulative Global PV Installation</vt:lpstr>
      <vt:lpstr>Cumulative Installed PV by Country</vt:lpstr>
      <vt:lpstr>Cumulative Global PV Installation Future Trend</vt:lpstr>
      <vt:lpstr>PV Installation in the USA</vt:lpstr>
      <vt:lpstr>Solar Energy Chain</vt:lpstr>
      <vt:lpstr>Solar Cell</vt:lpstr>
      <vt:lpstr>Solar Cell Equivalent Circuit</vt:lpstr>
      <vt:lpstr>Real Diode</vt:lpstr>
      <vt:lpstr>Solar Cell IV Relationship</vt:lpstr>
      <vt:lpstr>Two Particular Condition</vt:lpstr>
      <vt:lpstr>Solar Cell I-V Characteristics</vt:lpstr>
      <vt:lpstr>Solar Cell I-V Characteristics</vt:lpstr>
      <vt:lpstr>Standard Testing Condition (STC)</vt:lpstr>
      <vt:lpstr>IV Curves Example</vt:lpstr>
      <vt:lpstr>Contd…</vt:lpstr>
      <vt:lpstr>A more Accurate Model</vt:lpstr>
      <vt:lpstr>From Cell to Module to Array</vt:lpstr>
      <vt:lpstr>IV Characteristics of Solar Modules</vt:lpstr>
      <vt:lpstr>Contd…</vt:lpstr>
      <vt:lpstr>Contd…</vt:lpstr>
      <vt:lpstr>Impact of Temperature and Insolation on IV Curve</vt:lpstr>
      <vt:lpstr>Impact of Shading</vt:lpstr>
      <vt:lpstr>Impact of Shading</vt:lpstr>
      <vt:lpstr>Impact of Shading on IV Curve</vt:lpstr>
      <vt:lpstr>Shade Mitigation</vt:lpstr>
      <vt:lpstr>Shade Module Power</vt:lpstr>
      <vt:lpstr>Shade Module Power</vt:lpstr>
      <vt:lpstr>Maximum Power Point Tracker (MPPT)</vt:lpstr>
      <vt:lpstr>Perturb and Observe MPPT</vt:lpstr>
      <vt:lpstr>Standalone PV MPPT</vt:lpstr>
      <vt:lpstr>Grid – Tied PV MPPT</vt:lpstr>
      <vt:lpstr>Drawbacks of PV</vt:lpstr>
      <vt:lpstr>Contd…</vt:lpstr>
      <vt:lpstr>Key Messages</vt:lpstr>
      <vt:lpstr>Thank You!</vt:lpstr>
    </vt:vector>
  </TitlesOfParts>
  <Company>Iowa State University of Science and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EE303</dc:title>
  <dc:creator>Tiwari, Prashant [E CPE]</dc:creator>
  <cp:lastModifiedBy>Wang, Zhaoyu [E CPE]</cp:lastModifiedBy>
  <cp:revision>41</cp:revision>
  <dcterms:created xsi:type="dcterms:W3CDTF">2022-08-31T19:25:32Z</dcterms:created>
  <dcterms:modified xsi:type="dcterms:W3CDTF">2022-12-28T01:43:00Z</dcterms:modified>
</cp:coreProperties>
</file>