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3" r:id="rId2"/>
    <p:sldMasterId id="2147483701" r:id="rId3"/>
    <p:sldMasterId id="2147483715" r:id="rId4"/>
    <p:sldMasterId id="2147483728" r:id="rId5"/>
  </p:sldMasterIdLst>
  <p:notesMasterIdLst>
    <p:notesMasterId r:id="rId20"/>
  </p:notesMasterIdLst>
  <p:sldIdLst>
    <p:sldId id="689" r:id="rId6"/>
    <p:sldId id="790" r:id="rId7"/>
    <p:sldId id="814" r:id="rId8"/>
    <p:sldId id="815" r:id="rId9"/>
    <p:sldId id="803" r:id="rId10"/>
    <p:sldId id="805" r:id="rId11"/>
    <p:sldId id="844" r:id="rId12"/>
    <p:sldId id="796" r:id="rId13"/>
    <p:sldId id="817" r:id="rId14"/>
    <p:sldId id="818" r:id="rId15"/>
    <p:sldId id="819" r:id="rId16"/>
    <p:sldId id="806" r:id="rId17"/>
    <p:sldId id="841" r:id="rId18"/>
    <p:sldId id="807"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4" autoAdjust="0"/>
    <p:restoredTop sz="94632" autoAdjust="0"/>
  </p:normalViewPr>
  <p:slideViewPr>
    <p:cSldViewPr snapToGrid="0">
      <p:cViewPr varScale="1">
        <p:scale>
          <a:sx n="106" d="100"/>
          <a:sy n="106" d="100"/>
        </p:scale>
        <p:origin x="1664"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23C6A-2A86-4FCE-A8E1-1B5793059322}" type="datetimeFigureOut">
              <a:rPr lang="en-US" smtClean="0"/>
              <a:t>12/27/22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ACB29-CE5D-4FF7-B93A-FCCBB7976A81}" type="slidenum">
              <a:rPr lang="en-US" smtClean="0"/>
              <a:t>‹#›</a:t>
            </a:fld>
            <a:endParaRPr lang="en-US"/>
          </a:p>
        </p:txBody>
      </p:sp>
    </p:spTree>
    <p:extLst>
      <p:ext uri="{BB962C8B-B14F-4D97-AF65-F5344CB8AC3E}">
        <p14:creationId xmlns:p14="http://schemas.microsoft.com/office/powerpoint/2010/main" val="1718814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8"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
        <p:nvSpPr>
          <p:cNvPr id="11" name="Footer Placeholder 5">
            <a:extLst>
              <a:ext uri="{FF2B5EF4-FFF2-40B4-BE49-F238E27FC236}">
                <a16:creationId xmlns:a16="http://schemas.microsoft.com/office/drawing/2014/main" id="{57A101D3-5B5B-404C-86B5-A9ECFA3F90C2}"/>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11065453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Footer Placeholder 5">
            <a:extLst>
              <a:ext uri="{FF2B5EF4-FFF2-40B4-BE49-F238E27FC236}">
                <a16:creationId xmlns:a16="http://schemas.microsoft.com/office/drawing/2014/main" id="{3C5C05BE-91EC-424B-BDDF-A5BBF43236ED}"/>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2894957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Footer Placeholder 5">
            <a:extLst>
              <a:ext uri="{FF2B5EF4-FFF2-40B4-BE49-F238E27FC236}">
                <a16:creationId xmlns:a16="http://schemas.microsoft.com/office/drawing/2014/main" id="{BE44171A-D710-419F-A38C-658EB98E4548}"/>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1667304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D595D2CA-BDBE-484B-9033-8BE5619AFB0B}"/>
              </a:ext>
            </a:extLst>
          </p:cNvPr>
          <p:cNvSpPr>
            <a:spLocks noChangeArrowheads="1"/>
          </p:cNvSpPr>
          <p:nvPr userDrawn="1"/>
        </p:nvSpPr>
        <p:spPr bwMode="auto">
          <a:xfrm>
            <a:off x="0" y="-12112"/>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dirty="0">
              <a:latin typeface="Times New Roman" panose="02020603050405020304" pitchFamily="18" charset="0"/>
            </a:endParaRPr>
          </a:p>
        </p:txBody>
      </p:sp>
      <p:pic>
        <p:nvPicPr>
          <p:cNvPr id="8" name="Picture 11" descr="ISU LEFT white.eps">
            <a:extLst>
              <a:ext uri="{FF2B5EF4-FFF2-40B4-BE49-F238E27FC236}">
                <a16:creationId xmlns:a16="http://schemas.microsoft.com/office/drawing/2014/main" id="{4B532BEB-41EF-4EB8-8693-7A8BC0B33E7D}"/>
              </a:ext>
            </a:extLst>
          </p:cNvPr>
          <p:cNvPicPr>
            <a:picLocks noChangeAspect="1"/>
          </p:cNvPicPr>
          <p:nvPr userDrawn="1"/>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10" name="Text Placeholder 2">
            <a:extLst>
              <a:ext uri="{FF2B5EF4-FFF2-40B4-BE49-F238E27FC236}">
                <a16:creationId xmlns:a16="http://schemas.microsoft.com/office/drawing/2014/main" id="{4F3CDCF0-EFBF-4E24-8FB2-1CB8CF7556DD}"/>
              </a:ext>
            </a:extLst>
          </p:cNvPr>
          <p:cNvSpPr>
            <a:spLocks noGrp="1"/>
          </p:cNvSpPr>
          <p:nvPr>
            <p:ph type="body" sz="quarter" idx="13"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err="1"/>
              <a:t>ECpE</a:t>
            </a:r>
            <a:r>
              <a:rPr lang="en-US" dirty="0"/>
              <a:t> Department</a:t>
            </a:r>
          </a:p>
        </p:txBody>
      </p:sp>
      <p:sp>
        <p:nvSpPr>
          <p:cNvPr id="11" name="Rectangle 4">
            <a:extLst>
              <a:ext uri="{FF2B5EF4-FFF2-40B4-BE49-F238E27FC236}">
                <a16:creationId xmlns:a16="http://schemas.microsoft.com/office/drawing/2014/main" id="{05BB11F5-896B-48C5-AED9-F716B9D6C82C}"/>
              </a:ext>
            </a:extLst>
          </p:cNvPr>
          <p:cNvSpPr>
            <a:spLocks noGrp="1" noChangeArrowheads="1"/>
          </p:cNvSpPr>
          <p:nvPr>
            <p:ph type="ctrTitle"/>
          </p:nvPr>
        </p:nvSpPr>
        <p:spPr>
          <a:xfrm>
            <a:off x="533400" y="2514600"/>
            <a:ext cx="8077200" cy="1066800"/>
          </a:xfrm>
        </p:spPr>
        <p:txBody>
          <a:bodyPr anchor="b">
            <a:normAutofit/>
          </a:bodyPr>
          <a:lstStyle>
            <a:lvl1pPr algn="ctr" rtl="0" fontAlgn="base">
              <a:spcBef>
                <a:spcPct val="0"/>
              </a:spcBef>
              <a:spcAft>
                <a:spcPct val="0"/>
              </a:spcAft>
              <a:defRPr lang="en-US" sz="3500" dirty="0">
                <a:solidFill>
                  <a:srgbClr val="F1BE48"/>
                </a:solidFill>
                <a:latin typeface="Times New Roman" panose="02020603050405020304" pitchFamily="18" charset="0"/>
                <a:ea typeface="+mj-ea"/>
                <a:cs typeface="+mj-cs"/>
              </a:defRPr>
            </a:lvl1pPr>
          </a:lstStyle>
          <a:p>
            <a:r>
              <a:rPr lang="en-US"/>
              <a:t>Click to edit Master title style</a:t>
            </a:r>
            <a:endParaRPr lang="en-US" dirty="0"/>
          </a:p>
        </p:txBody>
      </p:sp>
      <p:sp>
        <p:nvSpPr>
          <p:cNvPr id="12" name="Rectangle 5">
            <a:extLst>
              <a:ext uri="{FF2B5EF4-FFF2-40B4-BE49-F238E27FC236}">
                <a16:creationId xmlns:a16="http://schemas.microsoft.com/office/drawing/2014/main" id="{2E06F9C3-FF8D-42E5-977C-6E4EF89A6537}"/>
              </a:ext>
            </a:extLst>
          </p:cNvPr>
          <p:cNvSpPr>
            <a:spLocks noGrp="1" noChangeArrowheads="1"/>
          </p:cNvSpPr>
          <p:nvPr>
            <p:ph type="subTitle" idx="1"/>
          </p:nvPr>
        </p:nvSpPr>
        <p:spPr>
          <a:xfrm>
            <a:off x="533400" y="3581400"/>
            <a:ext cx="8077200" cy="1752600"/>
          </a:xfrm>
        </p:spPr>
        <p:txBody>
          <a:bodyPr>
            <a:normAutofit/>
          </a:bodyPr>
          <a:lstStyle>
            <a:lvl1pPr marL="0" indent="0" algn="ctr" rtl="0" eaLnBrk="1" fontAlgn="auto" hangingPunct="1">
              <a:spcBef>
                <a:spcPct val="20000"/>
              </a:spcBef>
              <a:spcAft>
                <a:spcPts val="0"/>
              </a:spcAft>
              <a:buClr>
                <a:srgbClr val="CE1126"/>
              </a:buClr>
              <a:buSzPct val="80000"/>
              <a:buFont typeface="Times" charset="0"/>
              <a:buNone/>
              <a:defRPr lang="en-US" sz="2000" dirty="0">
                <a:solidFill>
                  <a:srgbClr val="6E6259"/>
                </a:solidFill>
                <a:latin typeface="Times New Roman" panose="02020603050405020304" pitchFamily="18" charset="0"/>
                <a:ea typeface="+mn-ea"/>
                <a:cs typeface="+mn-cs"/>
              </a:defRPr>
            </a:lvl1pPr>
          </a:lstStyle>
          <a:p>
            <a:r>
              <a:rPr lang="en-US"/>
              <a:t>Click to edit Master subtitle style</a:t>
            </a:r>
            <a:endParaRPr lang="en-US" dirty="0"/>
          </a:p>
        </p:txBody>
      </p:sp>
      <p:sp>
        <p:nvSpPr>
          <p:cNvPr id="2" name="Date Placeholder 1">
            <a:extLst>
              <a:ext uri="{FF2B5EF4-FFF2-40B4-BE49-F238E27FC236}">
                <a16:creationId xmlns:a16="http://schemas.microsoft.com/office/drawing/2014/main" id="{E2545218-86AE-4761-8131-9700EDBBF77E}"/>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1A67C86C-06CD-4381-A67C-9CA8585CB0C8}"/>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821954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3249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67719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28252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9119742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88612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986642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4714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7" name="Footer Placeholder 5">
            <a:extLst>
              <a:ext uri="{FF2B5EF4-FFF2-40B4-BE49-F238E27FC236}">
                <a16:creationId xmlns:a16="http://schemas.microsoft.com/office/drawing/2014/main" id="{207A367F-5FFC-40A7-85E6-95349361110A}"/>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27416400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99140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255978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2419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F37D-2747-4A8F-80E3-A9CA17188B0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23867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CA8D-380E-43C6-A0FC-1A7D4F86241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77519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29"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1660446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880670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9741187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dirty="0" err="1"/>
              <a:t>ECpE</a:t>
            </a:r>
            <a:r>
              <a:rPr lang="en-US" dirty="0"/>
              <a:t> Department</a:t>
            </a:r>
          </a:p>
        </p:txBody>
      </p:sp>
    </p:spTree>
    <p:extLst>
      <p:ext uri="{BB962C8B-B14F-4D97-AF65-F5344CB8AC3E}">
        <p14:creationId xmlns:p14="http://schemas.microsoft.com/office/powerpoint/2010/main" val="18976956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86657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7" name="Footer Placeholder 5">
            <a:extLst>
              <a:ext uri="{FF2B5EF4-FFF2-40B4-BE49-F238E27FC236}">
                <a16:creationId xmlns:a16="http://schemas.microsoft.com/office/drawing/2014/main" id="{F4CED1CD-8D01-4D64-B11E-59191BBD4B59}"/>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1558192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427884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9383925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6818829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5718713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528346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3345021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2498BFE-4855-4F69-A446-AFF3AA1742FB}"/>
              </a:ext>
            </a:extLst>
          </p:cNvPr>
          <p:cNvSpPr>
            <a:spLocks noGrp="1"/>
          </p:cNvSpPr>
          <p:nvPr>
            <p:ph type="ftr" sz="quarter" idx="10"/>
          </p:nvPr>
        </p:nvSpPr>
        <p:spPr>
          <a:xfrm>
            <a:off x="7239000" y="6270658"/>
            <a:ext cx="16764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2A06FE7A-4C52-40E1-AB24-7B2926C0D9D1}"/>
              </a:ext>
            </a:extLst>
          </p:cNvPr>
          <p:cNvSpPr>
            <a:spLocks noGrp="1"/>
          </p:cNvSpPr>
          <p:nvPr>
            <p:ph type="sldNum" sz="quarter" idx="11"/>
          </p:nvPr>
        </p:nvSpPr>
        <p:spPr>
          <a:xfrm>
            <a:off x="6781800" y="5730883"/>
            <a:ext cx="2133600" cy="365125"/>
          </a:xfrm>
        </p:spPr>
        <p:txBody>
          <a:bodyPr/>
          <a:lstStyle/>
          <a:p>
            <a:fld id="{7CECD839-9EAD-418B-9826-1243089AB703}" type="slidenum">
              <a:rPr lang="en-US" smtClean="0"/>
              <a:t>‹#›</a:t>
            </a:fld>
            <a:endParaRPr lang="en-US"/>
          </a:p>
        </p:txBody>
      </p:sp>
      <p:sp>
        <p:nvSpPr>
          <p:cNvPr id="6" name="Title 5">
            <a:extLst>
              <a:ext uri="{FF2B5EF4-FFF2-40B4-BE49-F238E27FC236}">
                <a16:creationId xmlns:a16="http://schemas.microsoft.com/office/drawing/2014/main" id="{77FB3AB6-2969-4346-A362-D9A733B1EA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80441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3076" name="Rectangle 4"/>
          <p:cNvSpPr>
            <a:spLocks noGrp="1" noChangeArrowheads="1"/>
          </p:cNvSpPr>
          <p:nvPr>
            <p:ph type="ctrTitle"/>
          </p:nvPr>
        </p:nvSpPr>
        <p:spPr>
          <a:xfrm>
            <a:off x="533400" y="2514600"/>
            <a:ext cx="6629400" cy="1066800"/>
          </a:xfrm>
        </p:spPr>
        <p:txBody>
          <a:bodyPr anchor="b"/>
          <a:lstStyle>
            <a:lvl1pPr>
              <a:defRPr>
                <a:solidFill>
                  <a:srgbClr val="F1BE48"/>
                </a:solidFill>
              </a:defRPr>
            </a:lvl1pPr>
          </a:lstStyle>
          <a:p>
            <a:r>
              <a:rPr lang="en-US"/>
              <a:t>Click to edit Master title style</a:t>
            </a:r>
          </a:p>
        </p:txBody>
      </p:sp>
      <p:sp>
        <p:nvSpPr>
          <p:cNvPr id="3077" name="Rectangle 5"/>
          <p:cNvSpPr>
            <a:spLocks noGrp="1" noChangeArrowheads="1"/>
          </p:cNvSpPr>
          <p:nvPr>
            <p:ph type="subTitle" idx="1"/>
          </p:nvPr>
        </p:nvSpPr>
        <p:spPr>
          <a:xfrm>
            <a:off x="533400" y="3581400"/>
            <a:ext cx="6248400" cy="1752600"/>
          </a:xfrm>
        </p:spPr>
        <p:txBody>
          <a:bodyPr/>
          <a:lstStyle>
            <a:lvl1pPr marL="0" indent="0">
              <a:buFont typeface="Times" charset="0"/>
              <a:buNone/>
              <a:defRPr sz="2400"/>
            </a:lvl1pPr>
          </a:lstStyle>
          <a:p>
            <a:r>
              <a:rPr lang="en-US"/>
              <a:t>Click to edit Master subtitle style</a:t>
            </a:r>
          </a:p>
        </p:txBody>
      </p:sp>
      <p:sp>
        <p:nvSpPr>
          <p:cNvPr id="3078" name="Text Box 6"/>
          <p:cNvSpPr txBox="1">
            <a:spLocks noChangeArrowheads="1"/>
          </p:cNvSpPr>
          <p:nvPr/>
        </p:nvSpPr>
        <p:spPr bwMode="auto">
          <a:xfrm>
            <a:off x="212732"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0" name="Picture 11" descr="ISU LEFT white.eps"/>
          <p:cNvPicPr>
            <a:picLocks noChangeAspect="1"/>
          </p:cNvPicPr>
          <p:nvPr/>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3" name="Text Placeholder 2"/>
          <p:cNvSpPr>
            <a:spLocks noGrp="1"/>
          </p:cNvSpPr>
          <p:nvPr>
            <p:ph type="body" sz="quarter" idx="10"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a:t>Unit Name Goes Here</a:t>
            </a:r>
          </a:p>
        </p:txBody>
      </p:sp>
    </p:spTree>
    <p:extLst>
      <p:ext uri="{BB962C8B-B14F-4D97-AF65-F5344CB8AC3E}">
        <p14:creationId xmlns:p14="http://schemas.microsoft.com/office/powerpoint/2010/main" val="13023832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buClr>
                <a:srgbClr val="C8102E"/>
              </a:buClr>
              <a:defRPr/>
            </a:lvl1pPr>
            <a:lvl2pPr>
              <a:buClr>
                <a:srgbClr val="C8102E"/>
              </a:buClr>
              <a:defRPr/>
            </a:lvl2pPr>
            <a:lvl3pPr>
              <a:buClr>
                <a:srgbClr val="C8102E"/>
              </a:buClr>
              <a:defRPr/>
            </a:lvl3pPr>
            <a:lvl4pPr>
              <a:buClr>
                <a:srgbClr val="C8102E"/>
              </a:buClr>
              <a:defRPr/>
            </a:lvl4pPr>
            <a:lvl5pPr>
              <a:buClr>
                <a:srgbClr val="C8102E"/>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8"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4587733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78" indent="0">
              <a:buNone/>
              <a:defRPr sz="1800"/>
            </a:lvl2pPr>
            <a:lvl3pPr marL="914354" indent="0">
              <a:buNone/>
              <a:defRPr sz="1600"/>
            </a:lvl3pPr>
            <a:lvl4pPr marL="1371532" indent="0">
              <a:buNone/>
              <a:defRPr sz="1400"/>
            </a:lvl4pPr>
            <a:lvl5pPr marL="1828709" indent="0">
              <a:buNone/>
              <a:defRPr sz="1400"/>
            </a:lvl5pPr>
            <a:lvl6pPr marL="2285886" indent="0">
              <a:buNone/>
              <a:defRPr sz="1400"/>
            </a:lvl6pPr>
            <a:lvl7pPr marL="2743062" indent="0">
              <a:buNone/>
              <a:defRPr sz="1400"/>
            </a:lvl7pPr>
            <a:lvl8pPr marL="3200240" indent="0">
              <a:buNone/>
              <a:defRPr sz="1400"/>
            </a:lvl8pPr>
            <a:lvl9pPr marL="3657418" indent="0">
              <a:buNone/>
              <a:defRPr sz="1400"/>
            </a:lvl9pPr>
          </a:lstStyle>
          <a:p>
            <a:pPr lvl="0"/>
            <a:r>
              <a:rPr lang="en-US"/>
              <a:t>Click to edit Master text styles</a:t>
            </a:r>
          </a:p>
        </p:txBody>
      </p:sp>
      <p:sp>
        <p:nvSpPr>
          <p:cNvPr id="6"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582202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8" name="Footer Placeholder 5">
            <a:extLst>
              <a:ext uri="{FF2B5EF4-FFF2-40B4-BE49-F238E27FC236}">
                <a16:creationId xmlns:a16="http://schemas.microsoft.com/office/drawing/2014/main" id="{C86AF06F-4C34-475D-B977-DD9D31BB78AB}"/>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2722080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10668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7"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1724406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8" name="Text Placeholder 7"/>
          <p:cNvSpPr>
            <a:spLocks noGrp="1"/>
          </p:cNvSpPr>
          <p:nvPr>
            <p:ph type="body" sz="quarter" idx="11"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0591050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4"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0309209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3"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1581782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40300882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24100781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1016752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2000250" cy="5029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
            <a:ext cx="5848350" cy="5029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11406879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id="{62498BFE-4855-4F69-A446-AFF3AA1742FB}"/>
              </a:ext>
            </a:extLst>
          </p:cNvPr>
          <p:cNvSpPr>
            <a:spLocks noGrp="1"/>
          </p:cNvSpPr>
          <p:nvPr>
            <p:ph type="ftr" sz="quarter" idx="10"/>
          </p:nvPr>
        </p:nvSpPr>
        <p:spPr/>
        <p:txBody>
          <a:bodyPr/>
          <a:lstStyle/>
          <a:p>
            <a:endParaRPr lang="en-US"/>
          </a:p>
        </p:txBody>
      </p:sp>
      <p:sp>
        <p:nvSpPr>
          <p:cNvPr id="5" name="Slide Number Placeholder 4">
            <a:extLst>
              <a:ext uri="{FF2B5EF4-FFF2-40B4-BE49-F238E27FC236}">
                <a16:creationId xmlns:a16="http://schemas.microsoft.com/office/drawing/2014/main" id="{2A06FE7A-4C52-40E1-AB24-7B2926C0D9D1}"/>
              </a:ext>
            </a:extLst>
          </p:cNvPr>
          <p:cNvSpPr>
            <a:spLocks noGrp="1"/>
          </p:cNvSpPr>
          <p:nvPr>
            <p:ph type="sldNum" sz="quarter" idx="11"/>
          </p:nvPr>
        </p:nvSpPr>
        <p:spPr/>
        <p:txBody>
          <a:bodyPr/>
          <a:lstStyle/>
          <a:p>
            <a:fld id="{7CECD839-9EAD-418B-9826-1243089AB703}" type="slidenum">
              <a:rPr lang="en-US" smtClean="0"/>
              <a:t>‹#›</a:t>
            </a:fld>
            <a:endParaRPr lang="en-US"/>
          </a:p>
        </p:txBody>
      </p:sp>
      <p:sp>
        <p:nvSpPr>
          <p:cNvPr id="6" name="Title 5">
            <a:extLst>
              <a:ext uri="{FF2B5EF4-FFF2-40B4-BE49-F238E27FC236}">
                <a16:creationId xmlns:a16="http://schemas.microsoft.com/office/drawing/2014/main" id="{77FB3AB6-2969-4346-A362-D9A733B1EAF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204480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D595D2CA-BDBE-484B-9033-8BE5619AFB0B}"/>
              </a:ext>
            </a:extLst>
          </p:cNvPr>
          <p:cNvSpPr>
            <a:spLocks noChangeArrowheads="1"/>
          </p:cNvSpPr>
          <p:nvPr userDrawn="1"/>
        </p:nvSpPr>
        <p:spPr bwMode="auto">
          <a:xfrm>
            <a:off x="0" y="-12112"/>
            <a:ext cx="9144000" cy="18288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dirty="0">
              <a:latin typeface="Times New Roman" panose="02020603050405020304" pitchFamily="18" charset="0"/>
            </a:endParaRPr>
          </a:p>
        </p:txBody>
      </p:sp>
      <p:pic>
        <p:nvPicPr>
          <p:cNvPr id="8" name="Picture 11" descr="ISU LEFT white.eps">
            <a:extLst>
              <a:ext uri="{FF2B5EF4-FFF2-40B4-BE49-F238E27FC236}">
                <a16:creationId xmlns:a16="http://schemas.microsoft.com/office/drawing/2014/main" id="{4B532BEB-41EF-4EB8-8693-7A8BC0B33E7D}"/>
              </a:ext>
            </a:extLst>
          </p:cNvPr>
          <p:cNvPicPr>
            <a:picLocks noChangeAspect="1"/>
          </p:cNvPicPr>
          <p:nvPr userDrawn="1"/>
        </p:nvPicPr>
        <p:blipFill>
          <a:blip r:embed="rId2"/>
          <a:srcRect b="38235"/>
          <a:stretch>
            <a:fillRect/>
          </a:stretch>
        </p:blipFill>
        <p:spPr bwMode="auto">
          <a:xfrm>
            <a:off x="533400" y="830266"/>
            <a:ext cx="4724400" cy="388937"/>
          </a:xfrm>
          <a:prstGeom prst="rect">
            <a:avLst/>
          </a:prstGeom>
          <a:noFill/>
          <a:ln w="9525">
            <a:noFill/>
            <a:miter lim="800000"/>
            <a:headEnd/>
            <a:tailEnd/>
          </a:ln>
        </p:spPr>
      </p:pic>
      <p:sp>
        <p:nvSpPr>
          <p:cNvPr id="10" name="Text Placeholder 2">
            <a:extLst>
              <a:ext uri="{FF2B5EF4-FFF2-40B4-BE49-F238E27FC236}">
                <a16:creationId xmlns:a16="http://schemas.microsoft.com/office/drawing/2014/main" id="{4F3CDCF0-EFBF-4E24-8FB2-1CB8CF7556DD}"/>
              </a:ext>
            </a:extLst>
          </p:cNvPr>
          <p:cNvSpPr>
            <a:spLocks noGrp="1"/>
          </p:cNvSpPr>
          <p:nvPr>
            <p:ph type="body" sz="quarter" idx="13" hasCustomPrompt="1"/>
          </p:nvPr>
        </p:nvSpPr>
        <p:spPr>
          <a:xfrm>
            <a:off x="468313" y="1295400"/>
            <a:ext cx="3657600" cy="457200"/>
          </a:xfrm>
        </p:spPr>
        <p:txBody>
          <a:bodyPr/>
          <a:lstStyle>
            <a:lvl1pPr marL="0" indent="0">
              <a:buNone/>
              <a:defRPr sz="1600" b="1" i="0" baseline="0">
                <a:solidFill>
                  <a:schemeClr val="bg1"/>
                </a:solidFill>
                <a:latin typeface="Univers 65" charset="0"/>
                <a:ea typeface="Univers 65" charset="0"/>
                <a:cs typeface="Univers 65" charset="0"/>
              </a:defRPr>
            </a:lvl1pPr>
          </a:lstStyle>
          <a:p>
            <a:pPr lvl="0"/>
            <a:r>
              <a:rPr lang="en-US" dirty="0" err="1"/>
              <a:t>ECpE</a:t>
            </a:r>
            <a:r>
              <a:rPr lang="en-US" dirty="0"/>
              <a:t> Department</a:t>
            </a:r>
          </a:p>
        </p:txBody>
      </p:sp>
      <p:sp>
        <p:nvSpPr>
          <p:cNvPr id="11" name="Rectangle 4">
            <a:extLst>
              <a:ext uri="{FF2B5EF4-FFF2-40B4-BE49-F238E27FC236}">
                <a16:creationId xmlns:a16="http://schemas.microsoft.com/office/drawing/2014/main" id="{05BB11F5-896B-48C5-AED9-F716B9D6C82C}"/>
              </a:ext>
            </a:extLst>
          </p:cNvPr>
          <p:cNvSpPr>
            <a:spLocks noGrp="1" noChangeArrowheads="1"/>
          </p:cNvSpPr>
          <p:nvPr>
            <p:ph type="ctrTitle"/>
          </p:nvPr>
        </p:nvSpPr>
        <p:spPr>
          <a:xfrm>
            <a:off x="533400" y="2514600"/>
            <a:ext cx="8077200" cy="1066800"/>
          </a:xfrm>
        </p:spPr>
        <p:txBody>
          <a:bodyPr anchor="b">
            <a:normAutofit/>
          </a:bodyPr>
          <a:lstStyle>
            <a:lvl1pPr algn="ctr" rtl="0" fontAlgn="base">
              <a:spcBef>
                <a:spcPct val="0"/>
              </a:spcBef>
              <a:spcAft>
                <a:spcPct val="0"/>
              </a:spcAft>
              <a:defRPr lang="en-US" sz="3500" dirty="0">
                <a:solidFill>
                  <a:srgbClr val="F1BE48"/>
                </a:solidFill>
                <a:latin typeface="Times New Roman" panose="02020603050405020304" pitchFamily="18" charset="0"/>
                <a:ea typeface="+mj-ea"/>
                <a:cs typeface="+mj-cs"/>
              </a:defRPr>
            </a:lvl1pPr>
          </a:lstStyle>
          <a:p>
            <a:r>
              <a:rPr lang="en-US"/>
              <a:t>Click to edit Master title style</a:t>
            </a:r>
            <a:endParaRPr lang="en-US" dirty="0"/>
          </a:p>
        </p:txBody>
      </p:sp>
      <p:sp>
        <p:nvSpPr>
          <p:cNvPr id="12" name="Rectangle 5">
            <a:extLst>
              <a:ext uri="{FF2B5EF4-FFF2-40B4-BE49-F238E27FC236}">
                <a16:creationId xmlns:a16="http://schemas.microsoft.com/office/drawing/2014/main" id="{2E06F9C3-FF8D-42E5-977C-6E4EF89A6537}"/>
              </a:ext>
            </a:extLst>
          </p:cNvPr>
          <p:cNvSpPr>
            <a:spLocks noGrp="1" noChangeArrowheads="1"/>
          </p:cNvSpPr>
          <p:nvPr>
            <p:ph type="subTitle" idx="1"/>
          </p:nvPr>
        </p:nvSpPr>
        <p:spPr>
          <a:xfrm>
            <a:off x="533400" y="3581400"/>
            <a:ext cx="8077200" cy="1752600"/>
          </a:xfrm>
        </p:spPr>
        <p:txBody>
          <a:bodyPr>
            <a:normAutofit/>
          </a:bodyPr>
          <a:lstStyle>
            <a:lvl1pPr marL="0" indent="0" algn="ctr" rtl="0" eaLnBrk="1" fontAlgn="auto" hangingPunct="1">
              <a:spcBef>
                <a:spcPct val="20000"/>
              </a:spcBef>
              <a:spcAft>
                <a:spcPts val="0"/>
              </a:spcAft>
              <a:buClr>
                <a:srgbClr val="CE1126"/>
              </a:buClr>
              <a:buSzPct val="80000"/>
              <a:buFont typeface="Times" charset="0"/>
              <a:buNone/>
              <a:defRPr lang="en-US" sz="2000" dirty="0">
                <a:solidFill>
                  <a:srgbClr val="6E6259"/>
                </a:solidFill>
                <a:latin typeface="Times New Roman" panose="02020603050405020304" pitchFamily="18" charset="0"/>
                <a:ea typeface="+mn-ea"/>
                <a:cs typeface="+mn-cs"/>
              </a:defRPr>
            </a:lvl1pPr>
          </a:lstStyle>
          <a:p>
            <a:r>
              <a:rPr lang="en-US"/>
              <a:t>Click to edit Master subtitle style</a:t>
            </a:r>
            <a:endParaRPr lang="en-US" dirty="0"/>
          </a:p>
        </p:txBody>
      </p:sp>
      <p:sp>
        <p:nvSpPr>
          <p:cNvPr id="2" name="Date Placeholder 1">
            <a:extLst>
              <a:ext uri="{FF2B5EF4-FFF2-40B4-BE49-F238E27FC236}">
                <a16:creationId xmlns:a16="http://schemas.microsoft.com/office/drawing/2014/main" id="{E2545218-86AE-4761-8131-9700EDBBF77E}"/>
              </a:ext>
            </a:extLst>
          </p:cNvPr>
          <p:cNvSpPr>
            <a:spLocks noGrp="1"/>
          </p:cNvSpPr>
          <p:nvPr>
            <p:ph type="dt" sz="half" idx="14"/>
          </p:nvPr>
        </p:nvSpPr>
        <p:spPr/>
        <p:txBody>
          <a:bodyPr/>
          <a:lstStyle/>
          <a:p>
            <a:endParaRPr lang="en-US" dirty="0"/>
          </a:p>
        </p:txBody>
      </p:sp>
      <p:sp>
        <p:nvSpPr>
          <p:cNvPr id="3" name="Footer Placeholder 2">
            <a:extLst>
              <a:ext uri="{FF2B5EF4-FFF2-40B4-BE49-F238E27FC236}">
                <a16:creationId xmlns:a16="http://schemas.microsoft.com/office/drawing/2014/main" id="{1A67C86C-06CD-4381-A67C-9CA8585CB0C8}"/>
              </a:ext>
            </a:extLst>
          </p:cNvPr>
          <p:cNvSpPr>
            <a:spLocks noGrp="1"/>
          </p:cNvSpPr>
          <p:nvPr>
            <p:ph type="ftr" sz="quarter" idx="15"/>
          </p:nvPr>
        </p:nvSpPr>
        <p:spPr/>
        <p:txBody>
          <a:bodyPr/>
          <a:lstStyle/>
          <a:p>
            <a:endParaRPr lang="en-US" dirty="0"/>
          </a:p>
        </p:txBody>
      </p:sp>
      <p:sp>
        <p:nvSpPr>
          <p:cNvPr id="4" name="Slide Number Placeholder 3">
            <a:extLst>
              <a:ext uri="{FF2B5EF4-FFF2-40B4-BE49-F238E27FC236}">
                <a16:creationId xmlns:a16="http://schemas.microsoft.com/office/drawing/2014/main" id="{931DA9A3-348C-4877-96CB-DF5CB5EB1E6A}"/>
              </a:ext>
            </a:extLst>
          </p:cNvPr>
          <p:cNvSpPr>
            <a:spLocks noGrp="1"/>
          </p:cNvSpPr>
          <p:nvPr>
            <p:ph type="sldNum" sz="quarter" idx="16"/>
          </p:nvPr>
        </p:nvSpPr>
        <p:spPr/>
        <p:txBody>
          <a:bodyPr/>
          <a:lstStyle/>
          <a:p>
            <a:fld id="{5B7A2384-8C5D-49F6-8259-B9A64ECD4852}" type="slidenum">
              <a:rPr lang="en-US" smtClean="0"/>
              <a:pPr/>
              <a:t>‹#›</a:t>
            </a:fld>
            <a:endParaRPr lang="en-US" dirty="0"/>
          </a:p>
        </p:txBody>
      </p:sp>
    </p:spTree>
    <p:extLst>
      <p:ext uri="{BB962C8B-B14F-4D97-AF65-F5344CB8AC3E}">
        <p14:creationId xmlns:p14="http://schemas.microsoft.com/office/powerpoint/2010/main" val="2278867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9" name="Footer Placeholder 5">
            <a:extLst>
              <a:ext uri="{FF2B5EF4-FFF2-40B4-BE49-F238E27FC236}">
                <a16:creationId xmlns:a16="http://schemas.microsoft.com/office/drawing/2014/main" id="{6B3B233D-9F78-482E-BBE8-8749A51531F0}"/>
              </a:ext>
            </a:extLst>
          </p:cNvPr>
          <p:cNvSpPr>
            <a:spLocks noGrp="1"/>
          </p:cNvSpPr>
          <p:nvPr>
            <p:ph type="ftr" sz="quarter" idx="11"/>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42032487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877075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178" indent="0">
              <a:buNone/>
              <a:defRPr sz="1800">
                <a:solidFill>
                  <a:schemeClr val="tx1">
                    <a:tint val="75000"/>
                  </a:schemeClr>
                </a:solidFill>
              </a:defRPr>
            </a:lvl2pPr>
            <a:lvl3pPr marL="914354" indent="0">
              <a:buNone/>
              <a:defRPr sz="1600">
                <a:solidFill>
                  <a:schemeClr val="tx1">
                    <a:tint val="75000"/>
                  </a:schemeClr>
                </a:solidFill>
              </a:defRPr>
            </a:lvl3pPr>
            <a:lvl4pPr marL="1371532" indent="0">
              <a:buNone/>
              <a:defRPr sz="1400">
                <a:solidFill>
                  <a:schemeClr val="tx1">
                    <a:tint val="75000"/>
                  </a:schemeClr>
                </a:solidFill>
              </a:defRPr>
            </a:lvl4pPr>
            <a:lvl5pPr marL="1828709" indent="0">
              <a:buNone/>
              <a:defRPr sz="1400">
                <a:solidFill>
                  <a:schemeClr val="tx1">
                    <a:tint val="75000"/>
                  </a:schemeClr>
                </a:solidFill>
              </a:defRPr>
            </a:lvl5pPr>
            <a:lvl6pPr marL="2285886" indent="0">
              <a:buNone/>
              <a:defRPr sz="1400">
                <a:solidFill>
                  <a:schemeClr val="tx1">
                    <a:tint val="75000"/>
                  </a:schemeClr>
                </a:solidFill>
              </a:defRPr>
            </a:lvl6pPr>
            <a:lvl7pPr marL="2743062" indent="0">
              <a:buNone/>
              <a:defRPr sz="1400">
                <a:solidFill>
                  <a:schemeClr val="tx1">
                    <a:tint val="75000"/>
                  </a:schemeClr>
                </a:solidFill>
              </a:defRPr>
            </a:lvl7pPr>
            <a:lvl8pPr marL="3200240" indent="0">
              <a:buNone/>
              <a:defRPr sz="1400">
                <a:solidFill>
                  <a:schemeClr val="tx1">
                    <a:tint val="75000"/>
                  </a:schemeClr>
                </a:solidFill>
              </a:defRPr>
            </a:lvl8pPr>
            <a:lvl9pPr marL="3657418"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730049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14237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2" y="1535113"/>
            <a:ext cx="4041775" cy="63976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2"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1932721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52077451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80708709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83030162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2" indent="0">
              <a:buNone/>
              <a:defRPr sz="900"/>
            </a:lvl7pPr>
            <a:lvl8pPr marL="3200240" indent="0">
              <a:buNone/>
              <a:defRPr sz="900"/>
            </a:lvl8pPr>
            <a:lvl9pPr marL="3657418"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301923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20464294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B7A2384-8C5D-49F6-8259-B9A64ECD4852}" type="slidenum">
              <a:rPr lang="en-US" smtClean="0"/>
              <a:t>‹#›</a:t>
            </a:fld>
            <a:endParaRPr lang="en-US" dirty="0"/>
          </a:p>
        </p:txBody>
      </p:sp>
    </p:spTree>
    <p:extLst>
      <p:ext uri="{BB962C8B-B14F-4D97-AF65-F5344CB8AC3E}">
        <p14:creationId xmlns:p14="http://schemas.microsoft.com/office/powerpoint/2010/main" val="360255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5" name="Footer Placeholder 5">
            <a:extLst>
              <a:ext uri="{FF2B5EF4-FFF2-40B4-BE49-F238E27FC236}">
                <a16:creationId xmlns:a16="http://schemas.microsoft.com/office/drawing/2014/main" id="{AAD6C0C3-4332-4DDE-B5E3-C032167C475C}"/>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9238107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8F37D-2747-4A8F-80E3-A9CA17188B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85F0F8-316E-4812-960B-DC541F9A27A4}"/>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BB86812F-05BA-4576-BE8F-45E4EBFB0CF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4BCEB855-9BB9-47E9-B163-875B69A14693}"/>
              </a:ext>
            </a:extLst>
          </p:cNvPr>
          <p:cNvSpPr>
            <a:spLocks noGrp="1"/>
          </p:cNvSpPr>
          <p:nvPr>
            <p:ph type="sldNum" sz="quarter" idx="12"/>
          </p:nvPr>
        </p:nvSpPr>
        <p:spPr/>
        <p:txBody>
          <a:bodyPr/>
          <a:lstStyle/>
          <a:p>
            <a:fld id="{5B7A2384-8C5D-49F6-8259-B9A64ECD4852}" type="slidenum">
              <a:rPr lang="en-US" smtClean="0"/>
              <a:pPr/>
              <a:t>‹#›</a:t>
            </a:fld>
            <a:endParaRPr lang="en-US" dirty="0"/>
          </a:p>
        </p:txBody>
      </p:sp>
    </p:spTree>
    <p:extLst>
      <p:ext uri="{BB962C8B-B14F-4D97-AF65-F5344CB8AC3E}">
        <p14:creationId xmlns:p14="http://schemas.microsoft.com/office/powerpoint/2010/main" val="24604572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CCA8D-380E-43C6-A0FC-1A7D4F8624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63D31C-36C1-45E5-94F6-62F75B937682}"/>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FA570DA5-6840-4A23-B068-10AEDA2F5FC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E10C918-D125-4B89-A9BF-4EF7591C1477}"/>
              </a:ext>
            </a:extLst>
          </p:cNvPr>
          <p:cNvSpPr>
            <a:spLocks noGrp="1"/>
          </p:cNvSpPr>
          <p:nvPr>
            <p:ph type="sldNum" sz="quarter" idx="12"/>
          </p:nvPr>
        </p:nvSpPr>
        <p:spPr/>
        <p:txBody>
          <a:bodyPr/>
          <a:lstStyle/>
          <a:p>
            <a:fld id="{5B7A2384-8C5D-49F6-8259-B9A64ECD4852}" type="slidenum">
              <a:rPr lang="en-US" smtClean="0"/>
              <a:pPr/>
              <a:t>‹#›</a:t>
            </a:fld>
            <a:endParaRPr lang="en-US" dirty="0"/>
          </a:p>
        </p:txBody>
      </p:sp>
    </p:spTree>
    <p:extLst>
      <p:ext uri="{BB962C8B-B14F-4D97-AF65-F5344CB8AC3E}">
        <p14:creationId xmlns:p14="http://schemas.microsoft.com/office/powerpoint/2010/main" val="3600584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4" name="Footer Placeholder 5">
            <a:extLst>
              <a:ext uri="{FF2B5EF4-FFF2-40B4-BE49-F238E27FC236}">
                <a16:creationId xmlns:a16="http://schemas.microsoft.com/office/drawing/2014/main" id="{28227C8D-E78D-4060-994B-163F10BA25E6}"/>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287391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6" name="Text Placeholder 7"/>
          <p:cNvSpPr>
            <a:spLocks noGrp="1"/>
          </p:cNvSpPr>
          <p:nvPr>
            <p:ph type="body" sz="quarter" idx="10" hasCustomPrompt="1"/>
          </p:nvPr>
        </p:nvSpPr>
        <p:spPr>
          <a:xfrm>
            <a:off x="6324600" y="6324600"/>
            <a:ext cx="2438400" cy="381000"/>
          </a:xfrm>
        </p:spPr>
        <p:txBody>
          <a:bodyPr/>
          <a:lstStyle>
            <a:lvl1pPr marL="0" indent="0" algn="r">
              <a:buNone/>
              <a:defRPr sz="1600" b="1" i="0" baseline="0">
                <a:solidFill>
                  <a:schemeClr val="bg1"/>
                </a:solidFill>
                <a:latin typeface="Univers 65" charset="0"/>
                <a:ea typeface="Univers 65" charset="0"/>
                <a:cs typeface="Univers 65" charset="0"/>
              </a:defRPr>
            </a:lvl1pPr>
          </a:lstStyle>
          <a:p>
            <a:pPr lvl="0"/>
            <a:r>
              <a:rPr lang="en-US"/>
              <a:t>Unit Name Goes Here</a:t>
            </a:r>
            <a:endParaRPr lang="en-US" dirty="0"/>
          </a:p>
        </p:txBody>
      </p:sp>
    </p:spTree>
    <p:extLst>
      <p:ext uri="{BB962C8B-B14F-4D97-AF65-F5344CB8AC3E}">
        <p14:creationId xmlns:p14="http://schemas.microsoft.com/office/powerpoint/2010/main" val="3363148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sp>
        <p:nvSpPr>
          <p:cNvPr id="7" name="Footer Placeholder 5">
            <a:extLst>
              <a:ext uri="{FF2B5EF4-FFF2-40B4-BE49-F238E27FC236}">
                <a16:creationId xmlns:a16="http://schemas.microsoft.com/office/drawing/2014/main" id="{A79183B6-188D-4063-97F0-A41039E0D7C2}"/>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335871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1.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dirty="0"/>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Text Box 11"/>
          <p:cNvSpPr txBox="1">
            <a:spLocks noChangeArrowheads="1"/>
          </p:cNvSpPr>
          <p:nvPr/>
        </p:nvSpPr>
        <p:spPr bwMode="auto">
          <a:xfrm>
            <a:off x="212728"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6"/>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2" name="Picture 11" descr="ISU LEFT white.eps"/>
          <p:cNvPicPr>
            <a:picLocks noChangeAspect="1"/>
          </p:cNvPicPr>
          <p:nvPr/>
        </p:nvPicPr>
        <p:blipFill>
          <a:blip r:embed="rId13"/>
          <a:srcRect b="38235"/>
          <a:stretch>
            <a:fillRect/>
          </a:stretch>
        </p:blipFill>
        <p:spPr bwMode="auto">
          <a:xfrm>
            <a:off x="533400" y="6365933"/>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112954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lgn="l" rtl="0" fontAlgn="base">
              <a:spcBef>
                <a:spcPct val="0"/>
              </a:spcBef>
              <a:spcAft>
                <a:spcPct val="0"/>
              </a:spcAft>
            </a:pPr>
            <a:r>
              <a:rPr lang="en-US"/>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5B7A2384-8C5D-49F6-8259-B9A64ECD4852}" type="slidenum">
              <a:rPr lang="en-US" smtClean="0"/>
              <a:pPr/>
              <a:t>‹#›</a:t>
            </a:fld>
            <a:endParaRPr lang="en-US" dirty="0"/>
          </a:p>
        </p:txBody>
      </p:sp>
      <p:sp>
        <p:nvSpPr>
          <p:cNvPr id="7" name="Rectangle 8">
            <a:extLst>
              <a:ext uri="{FF2B5EF4-FFF2-40B4-BE49-F238E27FC236}">
                <a16:creationId xmlns:a16="http://schemas.microsoft.com/office/drawing/2014/main" id="{18347D26-84EB-44A8-A0B1-CC6FA5220460}"/>
              </a:ext>
            </a:extLst>
          </p:cNvPr>
          <p:cNvSpPr>
            <a:spLocks noChangeArrowheads="1"/>
          </p:cNvSpPr>
          <p:nvPr/>
        </p:nvSpPr>
        <p:spPr bwMode="auto">
          <a:xfrm>
            <a:off x="0" y="6108111"/>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dirty="0">
              <a:latin typeface="Times New Roman" panose="02020603050405020304" pitchFamily="18" charset="0"/>
            </a:endParaRPr>
          </a:p>
        </p:txBody>
      </p:sp>
      <p:pic>
        <p:nvPicPr>
          <p:cNvPr id="8" name="Picture 11" descr="ISU LEFT white.eps">
            <a:extLst>
              <a:ext uri="{FF2B5EF4-FFF2-40B4-BE49-F238E27FC236}">
                <a16:creationId xmlns:a16="http://schemas.microsoft.com/office/drawing/2014/main" id="{57549203-F115-40D4-B90D-A3B75684E522}"/>
              </a:ext>
            </a:extLst>
          </p:cNvPr>
          <p:cNvPicPr>
            <a:picLocks noChangeAspect="1"/>
          </p:cNvPicPr>
          <p:nvPr/>
        </p:nvPicPr>
        <p:blipFill>
          <a:blip r:embed="rId15"/>
          <a:srcRect b="38235"/>
          <a:stretch>
            <a:fillRect/>
          </a:stretch>
        </p:blipFill>
        <p:spPr bwMode="auto">
          <a:xfrm>
            <a:off x="533400" y="6359877"/>
            <a:ext cx="3200400" cy="263473"/>
          </a:xfrm>
          <a:prstGeom prst="rect">
            <a:avLst/>
          </a:prstGeom>
          <a:noFill/>
          <a:ln w="9525">
            <a:noFill/>
            <a:miter lim="800000"/>
            <a:headEnd/>
            <a:tailEnd/>
          </a:ln>
        </p:spPr>
      </p:pic>
      <p:sp>
        <p:nvSpPr>
          <p:cNvPr id="10" name="Slide Number Placeholder 3"/>
          <p:cNvSpPr txBox="1">
            <a:spLocks/>
          </p:cNvSpPr>
          <p:nvPr/>
        </p:nvSpPr>
        <p:spPr>
          <a:xfrm>
            <a:off x="6580682" y="5899846"/>
            <a:ext cx="2133600" cy="2889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79A9A4E-4C82-4D44-9372-C31BB3818094}" type="slidenum">
              <a:rPr lang="en-US" sz="1200" smtClean="0">
                <a:solidFill>
                  <a:schemeClr val="bg1">
                    <a:lumMod val="50000"/>
                  </a:schemeClr>
                </a:solidFill>
                <a:latin typeface="Times New Roman" panose="02020603050405020304" pitchFamily="18" charset="0"/>
                <a:cs typeface="Times New Roman" panose="02020603050405020304" pitchFamily="18" charset="0"/>
              </a:rPr>
              <a:pPr algn="r"/>
              <a:t>‹#›</a:t>
            </a:fld>
            <a:endParaRPr lang="en-US" sz="1800" dirty="0">
              <a:solidFill>
                <a:schemeClr val="bg1">
                  <a:lumMod val="50000"/>
                </a:schemeClr>
              </a:solidFill>
              <a:latin typeface="Times New Roman" panose="02020603050405020304" pitchFamily="18" charset="0"/>
              <a:cs typeface="Times New Roman" panose="02020603050405020304" pitchFamily="18" charset="0"/>
            </a:endParaRPr>
          </a:p>
        </p:txBody>
      </p:sp>
      <p:sp>
        <p:nvSpPr>
          <p:cNvPr id="11" name="Footer Placeholder 5">
            <a:extLst>
              <a:ext uri="{FF2B5EF4-FFF2-40B4-BE49-F238E27FC236}">
                <a16:creationId xmlns:a16="http://schemas.microsoft.com/office/drawing/2014/main" id="{F4F22F74-DC61-463D-81E3-435942D44689}"/>
              </a:ext>
            </a:extLst>
          </p:cNvPr>
          <p:cNvSpPr txBox="1">
            <a:spLocks/>
          </p:cNvSpPr>
          <p:nvPr userDrawn="1"/>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ECpE Department</a:t>
            </a:r>
            <a:endParaRPr lang="en-US" dirty="0"/>
          </a:p>
        </p:txBody>
      </p:sp>
    </p:spTree>
    <p:extLst>
      <p:ext uri="{BB962C8B-B14F-4D97-AF65-F5344CB8AC3E}">
        <p14:creationId xmlns:p14="http://schemas.microsoft.com/office/powerpoint/2010/main" val="104304992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6" r:id="rId12"/>
    <p:sldLayoutId id="2147483687" r:id="rId13"/>
  </p:sldLayoutIdLst>
  <p:hf hdr="0" ftr="0" dt="0"/>
  <p:txStyles>
    <p:titleStyle>
      <a:lvl1pPr algn="ctr" defTabSz="914377" rtl="0" eaLnBrk="1" latinLnBrk="0" hangingPunct="1">
        <a:spcBef>
          <a:spcPct val="0"/>
        </a:spcBef>
        <a:buNone/>
        <a:defRPr lang="en-US" sz="3500" kern="1200" dirty="0">
          <a:solidFill>
            <a:srgbClr val="C8102E"/>
          </a:solidFill>
          <a:latin typeface="Times New Roman" panose="02020603050405020304" pitchFamily="18" charset="0"/>
          <a:ea typeface="+mj-ea"/>
          <a:cs typeface="+mj-cs"/>
        </a:defRPr>
      </a:lvl1pPr>
    </p:titleStyle>
    <p:bodyStyle>
      <a:lvl1pPr marL="342891" indent="-342891" algn="l" defTabSz="914377"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1pPr>
      <a:lvl2pPr marL="742932" indent="-285744" algn="l" defTabSz="914377"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2pPr>
      <a:lvl3pPr marL="1142971" indent="-228594" algn="l" defTabSz="914377"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3pPr>
      <a:lvl4pPr marL="1600160" indent="-228594" algn="l" defTabSz="914377"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4pPr>
      <a:lvl5pPr marL="2057349" indent="-228594" algn="l" defTabSz="914377"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29"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08"/>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2" name="Picture 11" descr="ISU LEFT white.eps"/>
          <p:cNvPicPr>
            <a:picLocks noChangeAspect="1"/>
          </p:cNvPicPr>
          <p:nvPr/>
        </p:nvPicPr>
        <p:blipFill>
          <a:blip r:embed="rId14"/>
          <a:srcRect b="38235"/>
          <a:stretch>
            <a:fillRect/>
          </a:stretch>
        </p:blipFill>
        <p:spPr bwMode="auto">
          <a:xfrm>
            <a:off x="533400" y="6365935"/>
            <a:ext cx="3200400" cy="263473"/>
          </a:xfrm>
          <a:prstGeom prst="rect">
            <a:avLst/>
          </a:prstGeom>
          <a:noFill/>
          <a:ln w="9525">
            <a:noFill/>
            <a:miter lim="800000"/>
            <a:headEnd/>
            <a:tailEnd/>
          </a:ln>
        </p:spPr>
      </p:pic>
      <p:sp>
        <p:nvSpPr>
          <p:cNvPr id="11" name="Footer Placeholder 5">
            <a:extLst>
              <a:ext uri="{FF2B5EF4-FFF2-40B4-BE49-F238E27FC236}">
                <a16:creationId xmlns:a16="http://schemas.microsoft.com/office/drawing/2014/main" id="{F1ECC371-4845-4E90-A587-71C15542E734}"/>
              </a:ext>
            </a:extLst>
          </p:cNvPr>
          <p:cNvSpPr>
            <a:spLocks noGrp="1"/>
          </p:cNvSpPr>
          <p:nvPr>
            <p:ph type="ftr" sz="quarter" idx="3"/>
          </p:nvPr>
        </p:nvSpPr>
        <p:spPr>
          <a:xfrm>
            <a:off x="6965769" y="6315106"/>
            <a:ext cx="1721031"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dirty="0"/>
          </a:p>
        </p:txBody>
      </p:sp>
    </p:spTree>
    <p:extLst>
      <p:ext uri="{BB962C8B-B14F-4D97-AF65-F5344CB8AC3E}">
        <p14:creationId xmlns:p14="http://schemas.microsoft.com/office/powerpoint/2010/main" val="18590102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89" algn="l" rtl="0" eaLnBrk="1" fontAlgn="base" hangingPunct="1">
        <a:spcBef>
          <a:spcPct val="0"/>
        </a:spcBef>
        <a:spcAft>
          <a:spcPct val="0"/>
        </a:spcAft>
        <a:defRPr sz="3500">
          <a:solidFill>
            <a:srgbClr val="CE1126"/>
          </a:solidFill>
          <a:latin typeface="Univers 67 CondensedBold" charset="0"/>
        </a:defRPr>
      </a:lvl6pPr>
      <a:lvl7pPr marL="914377" algn="l" rtl="0" eaLnBrk="1" fontAlgn="base" hangingPunct="1">
        <a:spcBef>
          <a:spcPct val="0"/>
        </a:spcBef>
        <a:spcAft>
          <a:spcPct val="0"/>
        </a:spcAft>
        <a:defRPr sz="3500">
          <a:solidFill>
            <a:srgbClr val="CE1126"/>
          </a:solidFill>
          <a:latin typeface="Univers 67 CondensedBold" charset="0"/>
        </a:defRPr>
      </a:lvl7pPr>
      <a:lvl8pPr marL="1371566" algn="l" rtl="0" eaLnBrk="1" fontAlgn="base" hangingPunct="1">
        <a:spcBef>
          <a:spcPct val="0"/>
        </a:spcBef>
        <a:spcAft>
          <a:spcPct val="0"/>
        </a:spcAft>
        <a:defRPr sz="3500">
          <a:solidFill>
            <a:srgbClr val="CE1126"/>
          </a:solidFill>
          <a:latin typeface="Univers 67 CondensedBold" charset="0"/>
        </a:defRPr>
      </a:lvl8pPr>
      <a:lvl9pPr marL="1828754" algn="l" rtl="0" eaLnBrk="1" fontAlgn="base" hangingPunct="1">
        <a:spcBef>
          <a:spcPct val="0"/>
        </a:spcBef>
        <a:spcAft>
          <a:spcPct val="0"/>
        </a:spcAft>
        <a:defRPr sz="3500">
          <a:solidFill>
            <a:srgbClr val="CE1126"/>
          </a:solidFill>
          <a:latin typeface="Univers 67 CondensedBold" charset="0"/>
        </a:defRPr>
      </a:lvl9pPr>
    </p:titleStyle>
    <p:bodyStyle>
      <a:lvl1pPr marL="342891" indent="-342891"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32" indent="-28574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71"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60"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349" indent="-228594"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537"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726"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914"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103" indent="-228594"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p:nvSpPr>
        <p:spPr bwMode="auto">
          <a:xfrm>
            <a:off x="0" y="6096000"/>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a:p>
        </p:txBody>
      </p:sp>
      <p:sp>
        <p:nvSpPr>
          <p:cNvPr id="1026" name="Rectangle 2"/>
          <p:cNvSpPr>
            <a:spLocks noGrp="1" noChangeArrowheads="1"/>
          </p:cNvSpPr>
          <p:nvPr>
            <p:ph type="title"/>
          </p:nvPr>
        </p:nvSpPr>
        <p:spPr bwMode="auto">
          <a:xfrm>
            <a:off x="457200" y="1524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838200" y="1066800"/>
            <a:ext cx="76200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5" name="Text Box 11"/>
          <p:cNvSpPr txBox="1">
            <a:spLocks noChangeArrowheads="1"/>
          </p:cNvSpPr>
          <p:nvPr/>
        </p:nvSpPr>
        <p:spPr bwMode="auto">
          <a:xfrm>
            <a:off x="212732" y="3489325"/>
            <a:ext cx="184731" cy="369332"/>
          </a:xfrm>
          <a:prstGeom prst="rect">
            <a:avLst/>
          </a:prstGeom>
          <a:noFill/>
          <a:ln w="9525">
            <a:noFill/>
            <a:miter lim="800000"/>
            <a:headEnd/>
            <a:tailEnd/>
          </a:ln>
          <a:effectLst/>
        </p:spPr>
        <p:txBody>
          <a:bodyPr wrap="none">
            <a:prstTxWarp prst="textNoShape">
              <a:avLst/>
            </a:prstTxWarp>
            <a:spAutoFit/>
          </a:bodyPr>
          <a:lstStyle/>
          <a:p>
            <a:endParaRPr lang="en-US" sz="1800"/>
          </a:p>
        </p:txBody>
      </p:sp>
      <p:sp>
        <p:nvSpPr>
          <p:cNvPr id="9" name="Slide Number Placeholder 5"/>
          <p:cNvSpPr>
            <a:spLocks noGrp="1"/>
          </p:cNvSpPr>
          <p:nvPr>
            <p:ph type="sldNum" sz="quarter" idx="4"/>
          </p:nvPr>
        </p:nvSpPr>
        <p:spPr>
          <a:xfrm>
            <a:off x="6553200" y="5715014"/>
            <a:ext cx="2133600" cy="365125"/>
          </a:xfrm>
          <a:prstGeom prst="rect">
            <a:avLst/>
          </a:prstGeom>
        </p:spPr>
        <p:txBody>
          <a:bodyPr vert="horz" lIns="91440" tIns="45720" rIns="91440" bIns="45720" rtlCol="0" anchor="ctr"/>
          <a:lstStyle>
            <a:lvl1pPr algn="r">
              <a:defRPr sz="1200">
                <a:solidFill>
                  <a:srgbClr val="ACA39A"/>
                </a:solidFill>
              </a:defRPr>
            </a:lvl1pPr>
          </a:lstStyle>
          <a:p>
            <a:fld id="{7CECD839-9EAD-418B-9826-1243089AB703}" type="slidenum">
              <a:rPr lang="en-US" smtClean="0"/>
              <a:t>‹#›</a:t>
            </a:fld>
            <a:endParaRPr lang="en-US"/>
          </a:p>
        </p:txBody>
      </p:sp>
      <p:pic>
        <p:nvPicPr>
          <p:cNvPr id="12" name="Picture 11" descr="ISU LEFT white.eps"/>
          <p:cNvPicPr>
            <a:picLocks noChangeAspect="1"/>
          </p:cNvPicPr>
          <p:nvPr/>
        </p:nvPicPr>
        <p:blipFill>
          <a:blip r:embed="rId14"/>
          <a:srcRect b="38235"/>
          <a:stretch>
            <a:fillRect/>
          </a:stretch>
        </p:blipFill>
        <p:spPr bwMode="auto">
          <a:xfrm>
            <a:off x="533400" y="6365941"/>
            <a:ext cx="3200400" cy="263473"/>
          </a:xfrm>
          <a:prstGeom prst="rect">
            <a:avLst/>
          </a:prstGeom>
          <a:noFill/>
          <a:ln w="9525">
            <a:noFill/>
            <a:miter lim="800000"/>
            <a:headEnd/>
            <a:tailEnd/>
          </a:ln>
        </p:spPr>
      </p:pic>
      <p:sp>
        <p:nvSpPr>
          <p:cNvPr id="6" name="Footer Placeholder 5"/>
          <p:cNvSpPr>
            <a:spLocks noGrp="1"/>
          </p:cNvSpPr>
          <p:nvPr>
            <p:ph type="ftr" sz="quarter" idx="3"/>
          </p:nvPr>
        </p:nvSpPr>
        <p:spPr>
          <a:xfrm>
            <a:off x="5715000" y="6315114"/>
            <a:ext cx="3086100" cy="365125"/>
          </a:xfrm>
          <a:prstGeom prst="rect">
            <a:avLst/>
          </a:prstGeom>
        </p:spPr>
        <p:txBody>
          <a:bodyPr vert="horz" lIns="91440" tIns="45720" rIns="91440" bIns="45720" rtlCol="0" anchor="ctr"/>
          <a:lstStyle>
            <a:lvl1pPr algn="ctr">
              <a:defRPr sz="1600" b="1" i="0">
                <a:solidFill>
                  <a:schemeClr val="bg1"/>
                </a:solidFill>
                <a:latin typeface="Univers 65" charset="0"/>
                <a:ea typeface="Univers 65" charset="0"/>
                <a:cs typeface="Univers 65" charset="0"/>
              </a:defRPr>
            </a:lvl1pPr>
          </a:lstStyle>
          <a:p>
            <a:endParaRPr lang="en-US"/>
          </a:p>
        </p:txBody>
      </p:sp>
    </p:spTree>
    <p:extLst>
      <p:ext uri="{BB962C8B-B14F-4D97-AF65-F5344CB8AC3E}">
        <p14:creationId xmlns:p14="http://schemas.microsoft.com/office/powerpoint/2010/main" val="96979541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Lst>
  <p:hf hdr="0" ft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178" algn="l" rtl="0" eaLnBrk="1" fontAlgn="base" hangingPunct="1">
        <a:spcBef>
          <a:spcPct val="0"/>
        </a:spcBef>
        <a:spcAft>
          <a:spcPct val="0"/>
        </a:spcAft>
        <a:defRPr sz="3500">
          <a:solidFill>
            <a:srgbClr val="CE1126"/>
          </a:solidFill>
          <a:latin typeface="Univers 67 CondensedBold" charset="0"/>
        </a:defRPr>
      </a:lvl6pPr>
      <a:lvl7pPr marL="914354" algn="l" rtl="0" eaLnBrk="1" fontAlgn="base" hangingPunct="1">
        <a:spcBef>
          <a:spcPct val="0"/>
        </a:spcBef>
        <a:spcAft>
          <a:spcPct val="0"/>
        </a:spcAft>
        <a:defRPr sz="3500">
          <a:solidFill>
            <a:srgbClr val="CE1126"/>
          </a:solidFill>
          <a:latin typeface="Univers 67 CondensedBold" charset="0"/>
        </a:defRPr>
      </a:lvl7pPr>
      <a:lvl8pPr marL="1371532" algn="l" rtl="0" eaLnBrk="1" fontAlgn="base" hangingPunct="1">
        <a:spcBef>
          <a:spcPct val="0"/>
        </a:spcBef>
        <a:spcAft>
          <a:spcPct val="0"/>
        </a:spcAft>
        <a:defRPr sz="3500">
          <a:solidFill>
            <a:srgbClr val="CE1126"/>
          </a:solidFill>
          <a:latin typeface="Univers 67 CondensedBold" charset="0"/>
        </a:defRPr>
      </a:lvl8pPr>
      <a:lvl9pPr marL="1828709" algn="l" rtl="0" eaLnBrk="1" fontAlgn="base" hangingPunct="1">
        <a:spcBef>
          <a:spcPct val="0"/>
        </a:spcBef>
        <a:spcAft>
          <a:spcPct val="0"/>
        </a:spcAft>
        <a:defRPr sz="3500">
          <a:solidFill>
            <a:srgbClr val="CE1126"/>
          </a:solidFill>
          <a:latin typeface="Univers 67 CondensedBold" charset="0"/>
        </a:defRPr>
      </a:lvl9pPr>
    </p:titleStyle>
    <p:bodyStyle>
      <a:lvl1pPr marL="342882" indent="-342882"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13" indent="-285737"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2942" indent="-228589"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120" indent="-228589"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298" indent="-228589"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474" indent="-228589"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652" indent="-228589"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8829" indent="-228589"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006" indent="-228589"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178" rtl="0" eaLnBrk="1" latinLnBrk="0" hangingPunct="1">
        <a:defRPr sz="1800" kern="1200">
          <a:solidFill>
            <a:schemeClr val="tx1"/>
          </a:solidFill>
          <a:latin typeface="+mn-lt"/>
          <a:ea typeface="+mn-ea"/>
          <a:cs typeface="+mn-cs"/>
        </a:defRPr>
      </a:lvl1pPr>
      <a:lvl2pPr marL="457178" algn="l" defTabSz="457178" rtl="0" eaLnBrk="1" latinLnBrk="0" hangingPunct="1">
        <a:defRPr sz="1800" kern="1200">
          <a:solidFill>
            <a:schemeClr val="tx1"/>
          </a:solidFill>
          <a:latin typeface="+mn-lt"/>
          <a:ea typeface="+mn-ea"/>
          <a:cs typeface="+mn-cs"/>
        </a:defRPr>
      </a:lvl2pPr>
      <a:lvl3pPr marL="914354" algn="l" defTabSz="457178" rtl="0" eaLnBrk="1" latinLnBrk="0" hangingPunct="1">
        <a:defRPr sz="1800" kern="1200">
          <a:solidFill>
            <a:schemeClr val="tx1"/>
          </a:solidFill>
          <a:latin typeface="+mn-lt"/>
          <a:ea typeface="+mn-ea"/>
          <a:cs typeface="+mn-cs"/>
        </a:defRPr>
      </a:lvl3pPr>
      <a:lvl4pPr marL="1371532" algn="l" defTabSz="457178" rtl="0" eaLnBrk="1" latinLnBrk="0" hangingPunct="1">
        <a:defRPr sz="1800" kern="1200">
          <a:solidFill>
            <a:schemeClr val="tx1"/>
          </a:solidFill>
          <a:latin typeface="+mn-lt"/>
          <a:ea typeface="+mn-ea"/>
          <a:cs typeface="+mn-cs"/>
        </a:defRPr>
      </a:lvl4pPr>
      <a:lvl5pPr marL="1828709" algn="l" defTabSz="457178" rtl="0" eaLnBrk="1" latinLnBrk="0" hangingPunct="1">
        <a:defRPr sz="1800" kern="1200">
          <a:solidFill>
            <a:schemeClr val="tx1"/>
          </a:solidFill>
          <a:latin typeface="+mn-lt"/>
          <a:ea typeface="+mn-ea"/>
          <a:cs typeface="+mn-cs"/>
        </a:defRPr>
      </a:lvl5pPr>
      <a:lvl6pPr marL="2285886" algn="l" defTabSz="457178" rtl="0" eaLnBrk="1" latinLnBrk="0" hangingPunct="1">
        <a:defRPr sz="1800" kern="1200">
          <a:solidFill>
            <a:schemeClr val="tx1"/>
          </a:solidFill>
          <a:latin typeface="+mn-lt"/>
          <a:ea typeface="+mn-ea"/>
          <a:cs typeface="+mn-cs"/>
        </a:defRPr>
      </a:lvl6pPr>
      <a:lvl7pPr marL="2743062" algn="l" defTabSz="457178" rtl="0" eaLnBrk="1" latinLnBrk="0" hangingPunct="1">
        <a:defRPr sz="1800" kern="1200">
          <a:solidFill>
            <a:schemeClr val="tx1"/>
          </a:solidFill>
          <a:latin typeface="+mn-lt"/>
          <a:ea typeface="+mn-ea"/>
          <a:cs typeface="+mn-cs"/>
        </a:defRPr>
      </a:lvl7pPr>
      <a:lvl8pPr marL="3200240" algn="l" defTabSz="457178" rtl="0" eaLnBrk="1" latinLnBrk="0" hangingPunct="1">
        <a:defRPr sz="1800" kern="1200">
          <a:solidFill>
            <a:schemeClr val="tx1"/>
          </a:solidFill>
          <a:latin typeface="+mn-lt"/>
          <a:ea typeface="+mn-ea"/>
          <a:cs typeface="+mn-cs"/>
        </a:defRPr>
      </a:lvl8pPr>
      <a:lvl9pPr marL="3657418" algn="l" defTabSz="457178"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lvl="0" algn="l" rtl="0" fontAlgn="base">
              <a:spcBef>
                <a:spcPct val="0"/>
              </a:spcBef>
              <a:spcAft>
                <a:spcPct val="0"/>
              </a:spcAft>
            </a:pPr>
            <a:r>
              <a:rPr lang="en-US"/>
              <a:t>Click to edit Master title style</a:t>
            </a:r>
            <a:endParaRPr lang="en-US" dirty="0"/>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64"/>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panose="02020603050405020304" pitchFamily="18" charset="0"/>
              </a:defRPr>
            </a:lvl1pPr>
          </a:lstStyle>
          <a:p>
            <a:endParaRPr lang="en-US" dirty="0"/>
          </a:p>
        </p:txBody>
      </p:sp>
      <p:sp>
        <p:nvSpPr>
          <p:cNvPr id="5" name="Footer Placeholder 4"/>
          <p:cNvSpPr>
            <a:spLocks noGrp="1"/>
          </p:cNvSpPr>
          <p:nvPr>
            <p:ph type="ftr" sz="quarter" idx="3"/>
          </p:nvPr>
        </p:nvSpPr>
        <p:spPr>
          <a:xfrm>
            <a:off x="3124200" y="6356364"/>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panose="02020603050405020304" pitchFamily="18" charset="0"/>
              </a:defRPr>
            </a:lvl1pPr>
          </a:lstStyle>
          <a:p>
            <a:endParaRPr lang="en-US" dirty="0"/>
          </a:p>
        </p:txBody>
      </p:sp>
      <p:sp>
        <p:nvSpPr>
          <p:cNvPr id="6" name="Slide Number Placeholder 5"/>
          <p:cNvSpPr>
            <a:spLocks noGrp="1"/>
          </p:cNvSpPr>
          <p:nvPr>
            <p:ph type="sldNum" sz="quarter" idx="4"/>
          </p:nvPr>
        </p:nvSpPr>
        <p:spPr>
          <a:xfrm>
            <a:off x="6553200" y="6356364"/>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panose="02020603050405020304" pitchFamily="18" charset="0"/>
              </a:defRPr>
            </a:lvl1pPr>
          </a:lstStyle>
          <a:p>
            <a:fld id="{5B7A2384-8C5D-49F6-8259-B9A64ECD4852}" type="slidenum">
              <a:rPr lang="en-US" smtClean="0"/>
              <a:pPr/>
              <a:t>‹#›</a:t>
            </a:fld>
            <a:endParaRPr lang="en-US" dirty="0"/>
          </a:p>
        </p:txBody>
      </p:sp>
      <p:sp>
        <p:nvSpPr>
          <p:cNvPr id="7" name="Rectangle 8">
            <a:extLst>
              <a:ext uri="{FF2B5EF4-FFF2-40B4-BE49-F238E27FC236}">
                <a16:creationId xmlns:a16="http://schemas.microsoft.com/office/drawing/2014/main" id="{18347D26-84EB-44A8-A0B1-CC6FA5220460}"/>
              </a:ext>
            </a:extLst>
          </p:cNvPr>
          <p:cNvSpPr>
            <a:spLocks noChangeArrowheads="1"/>
          </p:cNvSpPr>
          <p:nvPr/>
        </p:nvSpPr>
        <p:spPr bwMode="auto">
          <a:xfrm>
            <a:off x="0" y="6108111"/>
            <a:ext cx="9144000" cy="762000"/>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sz="1800" dirty="0">
              <a:latin typeface="Times New Roman" panose="02020603050405020304" pitchFamily="18" charset="0"/>
            </a:endParaRPr>
          </a:p>
        </p:txBody>
      </p:sp>
      <p:pic>
        <p:nvPicPr>
          <p:cNvPr id="8" name="Picture 11" descr="ISU LEFT white.eps">
            <a:extLst>
              <a:ext uri="{FF2B5EF4-FFF2-40B4-BE49-F238E27FC236}">
                <a16:creationId xmlns:a16="http://schemas.microsoft.com/office/drawing/2014/main" id="{57549203-F115-40D4-B90D-A3B75684E522}"/>
              </a:ext>
            </a:extLst>
          </p:cNvPr>
          <p:cNvPicPr>
            <a:picLocks noChangeAspect="1"/>
          </p:cNvPicPr>
          <p:nvPr/>
        </p:nvPicPr>
        <p:blipFill>
          <a:blip r:embed="rId15"/>
          <a:srcRect b="38235"/>
          <a:stretch>
            <a:fillRect/>
          </a:stretch>
        </p:blipFill>
        <p:spPr bwMode="auto">
          <a:xfrm>
            <a:off x="533400" y="6359885"/>
            <a:ext cx="3200400" cy="263473"/>
          </a:xfrm>
          <a:prstGeom prst="rect">
            <a:avLst/>
          </a:prstGeom>
          <a:noFill/>
          <a:ln w="9525">
            <a:noFill/>
            <a:miter lim="800000"/>
            <a:headEnd/>
            <a:tailEnd/>
          </a:ln>
        </p:spPr>
      </p:pic>
      <p:sp>
        <p:nvSpPr>
          <p:cNvPr id="9" name="Footer Placeholder 5">
            <a:extLst>
              <a:ext uri="{FF2B5EF4-FFF2-40B4-BE49-F238E27FC236}">
                <a16:creationId xmlns:a16="http://schemas.microsoft.com/office/drawing/2014/main" id="{F598C0BE-DBD3-42CE-9226-4C3F4FACC6CF}"/>
              </a:ext>
            </a:extLst>
          </p:cNvPr>
          <p:cNvSpPr txBox="1">
            <a:spLocks/>
          </p:cNvSpPr>
          <p:nvPr/>
        </p:nvSpPr>
        <p:spPr>
          <a:xfrm>
            <a:off x="5715000" y="6315114"/>
            <a:ext cx="3086100"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600" dirty="0" err="1"/>
              <a:t>ECpE</a:t>
            </a:r>
            <a:r>
              <a:rPr lang="en-US" altLang="zh-CN" sz="1600" dirty="0"/>
              <a:t> Department</a:t>
            </a:r>
            <a:endParaRPr lang="en-US" sz="1600" dirty="0"/>
          </a:p>
        </p:txBody>
      </p:sp>
      <p:sp>
        <p:nvSpPr>
          <p:cNvPr id="10" name="Slide Number Placeholder 3"/>
          <p:cNvSpPr txBox="1">
            <a:spLocks/>
          </p:cNvSpPr>
          <p:nvPr/>
        </p:nvSpPr>
        <p:spPr>
          <a:xfrm>
            <a:off x="6580682" y="5899854"/>
            <a:ext cx="2133600" cy="2889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79A9A4E-4C82-4D44-9372-C31BB3818094}" type="slidenum">
              <a:rPr lang="en-US" sz="1200" smtClean="0">
                <a:solidFill>
                  <a:schemeClr val="bg1">
                    <a:lumMod val="50000"/>
                  </a:schemeClr>
                </a:solidFill>
                <a:latin typeface="Times New Roman" panose="02020603050405020304" pitchFamily="18" charset="0"/>
                <a:cs typeface="Times New Roman" panose="02020603050405020304" pitchFamily="18" charset="0"/>
              </a:rPr>
              <a:pPr algn="r"/>
              <a:t>‹#›</a:t>
            </a:fld>
            <a:endParaRPr lang="en-US" sz="1800" dirty="0">
              <a:solidFill>
                <a:schemeClr val="bg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48727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Lst>
  <p:hf hdr="0" ftr="0" dt="0"/>
  <p:txStyles>
    <p:titleStyle>
      <a:lvl1pPr algn="ctr" defTabSz="914354" rtl="0" eaLnBrk="1" latinLnBrk="0" hangingPunct="1">
        <a:spcBef>
          <a:spcPct val="0"/>
        </a:spcBef>
        <a:buNone/>
        <a:defRPr lang="en-US" sz="3500" kern="1200" dirty="0">
          <a:solidFill>
            <a:srgbClr val="C8102E"/>
          </a:solidFill>
          <a:latin typeface="Times New Roman" panose="02020603050405020304" pitchFamily="18" charset="0"/>
          <a:ea typeface="+mj-ea"/>
          <a:cs typeface="+mj-cs"/>
        </a:defRPr>
      </a:lvl1pPr>
    </p:titleStyle>
    <p:bodyStyle>
      <a:lvl1pPr marL="342882" indent="-342882" algn="l" defTabSz="914354"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1pPr>
      <a:lvl2pPr marL="742913" indent="-285737" algn="l" defTabSz="914354"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2pPr>
      <a:lvl3pPr marL="1142942" indent="-228589" algn="l" defTabSz="914354"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3pPr>
      <a:lvl4pPr marL="1600120" indent="-228589" algn="l" defTabSz="914354"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4pPr>
      <a:lvl5pPr marL="2057298" indent="-228589" algn="l" defTabSz="914354" rtl="0" eaLnBrk="1" fontAlgn="base" latinLnBrk="0" hangingPunct="1">
        <a:spcBef>
          <a:spcPct val="20000"/>
        </a:spcBef>
        <a:spcAft>
          <a:spcPct val="0"/>
        </a:spcAft>
        <a:buClr>
          <a:srgbClr val="CE1126"/>
        </a:buClr>
        <a:buSzPct val="80000"/>
        <a:buFont typeface="Times" charset="0"/>
        <a:buChar char="•"/>
        <a:defRPr lang="en-US" sz="2600" kern="1200" dirty="0">
          <a:solidFill>
            <a:srgbClr val="6E6259"/>
          </a:solidFill>
          <a:latin typeface="Times New Roman" panose="02020603050405020304" pitchFamily="18" charset="0"/>
          <a:ea typeface="+mn-ea"/>
          <a:cs typeface="+mn-cs"/>
        </a:defRPr>
      </a:lvl5pPr>
      <a:lvl6pPr marL="2514474"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9" algn="l" defTabSz="914354"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6987" y="2206572"/>
            <a:ext cx="7840851" cy="1606656"/>
          </a:xfrm>
        </p:spPr>
        <p:txBody>
          <a:bodyPr>
            <a:normAutofit/>
          </a:bodyPr>
          <a:lstStyle/>
          <a:p>
            <a:pPr algn="ctr"/>
            <a:r>
              <a:rPr lang="en-US" sz="3200" dirty="0"/>
              <a:t>EE 303 Energy Systems and Power Electronics</a:t>
            </a:r>
            <a:br>
              <a:rPr lang="en-US" sz="3200" dirty="0"/>
            </a:br>
            <a:br>
              <a:rPr lang="en-US" sz="3200"/>
            </a:br>
            <a:r>
              <a:rPr lang="en-US" sz="3200"/>
              <a:t>Wind </a:t>
            </a:r>
            <a:r>
              <a:rPr lang="en-US" sz="3200" dirty="0"/>
              <a:t>Energy</a:t>
            </a:r>
          </a:p>
        </p:txBody>
      </p:sp>
      <p:sp>
        <p:nvSpPr>
          <p:cNvPr id="3" name="Subtitle 2"/>
          <p:cNvSpPr>
            <a:spLocks noGrp="1"/>
          </p:cNvSpPr>
          <p:nvPr>
            <p:ph type="subTitle" idx="1"/>
          </p:nvPr>
        </p:nvSpPr>
        <p:spPr>
          <a:xfrm>
            <a:off x="468313" y="4267200"/>
            <a:ext cx="8458200" cy="1752600"/>
          </a:xfrm>
        </p:spPr>
        <p:txBody>
          <a:bodyPr>
            <a:normAutofit lnSpcReduction="10000"/>
          </a:bodyPr>
          <a:lstStyle/>
          <a:p>
            <a:pPr algn="ctr"/>
            <a:r>
              <a:rPr lang="en-US" dirty="0">
                <a:solidFill>
                  <a:schemeClr val="tx1"/>
                </a:solidFill>
              </a:rPr>
              <a:t>GRA: Prashant Tiwari</a:t>
            </a:r>
          </a:p>
          <a:p>
            <a:pPr algn="ctr"/>
            <a:r>
              <a:rPr lang="en-US" dirty="0">
                <a:solidFill>
                  <a:schemeClr val="tx1"/>
                </a:solidFill>
              </a:rPr>
              <a:t>Advisor: Dr. </a:t>
            </a:r>
            <a:r>
              <a:rPr lang="en-US" dirty="0" err="1">
                <a:solidFill>
                  <a:schemeClr val="tx1"/>
                </a:solidFill>
              </a:rPr>
              <a:t>Zhaoyu</a:t>
            </a:r>
            <a:r>
              <a:rPr lang="en-US" dirty="0">
                <a:solidFill>
                  <a:schemeClr val="tx1"/>
                </a:solidFill>
              </a:rPr>
              <a:t> Wang</a:t>
            </a:r>
          </a:p>
          <a:p>
            <a:pPr algn="ctr"/>
            <a:r>
              <a:rPr lang="en-US" dirty="0">
                <a:solidFill>
                  <a:schemeClr val="tx1"/>
                </a:solidFill>
              </a:rPr>
              <a:t>1113 </a:t>
            </a:r>
            <a:r>
              <a:rPr lang="en-US" dirty="0" err="1">
                <a:solidFill>
                  <a:schemeClr val="tx1"/>
                </a:solidFill>
              </a:rPr>
              <a:t>Coover</a:t>
            </a:r>
            <a:r>
              <a:rPr lang="en-US" dirty="0">
                <a:solidFill>
                  <a:schemeClr val="tx1"/>
                </a:solidFill>
              </a:rPr>
              <a:t> Hall, Ames, IA</a:t>
            </a:r>
          </a:p>
          <a:p>
            <a:pPr algn="ctr"/>
            <a:r>
              <a:rPr lang="en-US" dirty="0">
                <a:solidFill>
                  <a:schemeClr val="tx1"/>
                </a:solidFill>
              </a:rPr>
              <a:t>wzy@iastate.edu</a:t>
            </a:r>
          </a:p>
          <a:p>
            <a:endParaRPr lang="en-US" dirty="0"/>
          </a:p>
        </p:txBody>
      </p:sp>
      <p:sp>
        <p:nvSpPr>
          <p:cNvPr id="4" name="Text Placeholder 3"/>
          <p:cNvSpPr>
            <a:spLocks noGrp="1"/>
          </p:cNvSpPr>
          <p:nvPr>
            <p:ph type="body" sz="quarter" idx="10"/>
          </p:nvPr>
        </p:nvSpPr>
        <p:spPr/>
        <p:txBody>
          <a:bodyPr/>
          <a:lstStyle/>
          <a:p>
            <a:r>
              <a:rPr lang="en-US" dirty="0" err="1"/>
              <a:t>ECpE</a:t>
            </a:r>
            <a:r>
              <a:rPr lang="en-US" dirty="0"/>
              <a:t> Department</a:t>
            </a:r>
          </a:p>
        </p:txBody>
      </p:sp>
    </p:spTree>
    <p:extLst>
      <p:ext uri="{BB962C8B-B14F-4D97-AF65-F5344CB8AC3E}">
        <p14:creationId xmlns:p14="http://schemas.microsoft.com/office/powerpoint/2010/main" val="178075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sz="3200" dirty="0"/>
              <a:t>Turbine Size vs Power</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10</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4" name="Picture 3">
            <a:extLst>
              <a:ext uri="{FF2B5EF4-FFF2-40B4-BE49-F238E27FC236}">
                <a16:creationId xmlns:a16="http://schemas.microsoft.com/office/drawing/2014/main" id="{E23076BC-F25F-4E37-A1D6-8F94B6DDB3FF}"/>
              </a:ext>
            </a:extLst>
          </p:cNvPr>
          <p:cNvPicPr>
            <a:picLocks noChangeAspect="1"/>
          </p:cNvPicPr>
          <p:nvPr/>
        </p:nvPicPr>
        <p:blipFill>
          <a:blip r:embed="rId2"/>
          <a:stretch>
            <a:fillRect/>
          </a:stretch>
        </p:blipFill>
        <p:spPr>
          <a:xfrm>
            <a:off x="155629" y="777869"/>
            <a:ext cx="8686800" cy="4921677"/>
          </a:xfrm>
          <a:prstGeom prst="rect">
            <a:avLst/>
          </a:prstGeom>
        </p:spPr>
      </p:pic>
    </p:spTree>
    <p:extLst>
      <p:ext uri="{BB962C8B-B14F-4D97-AF65-F5344CB8AC3E}">
        <p14:creationId xmlns:p14="http://schemas.microsoft.com/office/powerpoint/2010/main" val="3958810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sz="3200" dirty="0"/>
              <a:t>Wind Farm Selection Criteria</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11</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8" name="TextBox 7">
            <a:extLst>
              <a:ext uri="{FF2B5EF4-FFF2-40B4-BE49-F238E27FC236}">
                <a16:creationId xmlns:a16="http://schemas.microsoft.com/office/drawing/2014/main" id="{0BAC4CBA-E05D-48E4-A3D3-70420548ECFB}"/>
              </a:ext>
            </a:extLst>
          </p:cNvPr>
          <p:cNvSpPr txBox="1"/>
          <p:nvPr/>
        </p:nvSpPr>
        <p:spPr>
          <a:xfrm>
            <a:off x="550190" y="1105287"/>
            <a:ext cx="7990668" cy="4370427"/>
          </a:xfrm>
          <a:prstGeom prst="rect">
            <a:avLst/>
          </a:prstGeom>
          <a:noFill/>
        </p:spPr>
        <p:txBody>
          <a:bodyPr wrap="square">
            <a:spAutoFit/>
          </a:bodyPr>
          <a:lstStyle/>
          <a:p>
            <a:pPr algn="just"/>
            <a:r>
              <a:rPr lang="en-US" sz="1800" b="0" i="0" u="none" strike="noStrike" baseline="0" dirty="0">
                <a:solidFill>
                  <a:srgbClr val="000000"/>
                </a:solidFill>
                <a:latin typeface="Times New Roman" panose="02020603050405020304" pitchFamily="18" charset="0"/>
                <a:cs typeface="Times New Roman" panose="02020603050405020304" pitchFamily="18" charset="0"/>
              </a:rPr>
              <a:t>There are several key questions that must be answered before choosing a wind farm location:</a:t>
            </a:r>
          </a:p>
          <a:p>
            <a:pPr algn="just"/>
            <a:endParaRPr lang="en-US" sz="1800" b="0" i="0" u="none" strike="noStrike" baseline="0" dirty="0">
              <a:solidFill>
                <a:srgbClr val="000000"/>
              </a:solidFill>
              <a:latin typeface="Times New Roman" panose="02020603050405020304" pitchFamily="18" charset="0"/>
              <a:cs typeface="Times New Roman" panose="02020603050405020304" pitchFamily="18" charset="0"/>
            </a:endParaRPr>
          </a:p>
          <a:p>
            <a:pPr marL="742950" lvl="1" indent="-285750" algn="just">
              <a:buClr>
                <a:srgbClr val="FF0000"/>
              </a:buClr>
              <a:buFont typeface="Arial" panose="020B0604020202020204" pitchFamily="34" charset="0"/>
              <a:buChar char="•"/>
            </a:pPr>
            <a:r>
              <a:rPr lang="en-US" b="0" i="0" u="none" strike="noStrike" baseline="0" dirty="0">
                <a:solidFill>
                  <a:srgbClr val="000000"/>
                </a:solidFill>
                <a:latin typeface="Times New Roman" panose="02020603050405020304" pitchFamily="18" charset="0"/>
                <a:cs typeface="Times New Roman" panose="02020603050405020304" pitchFamily="18" charset="0"/>
              </a:rPr>
              <a:t>Is there sufficient wind for the machine to produce usable power at least 50% of the time?</a:t>
            </a:r>
          </a:p>
          <a:p>
            <a:pPr marL="742950" lvl="1" indent="-285750" algn="just">
              <a:buClr>
                <a:srgbClr val="FF0000"/>
              </a:buClr>
              <a:buFont typeface="Arial" panose="020B0604020202020204" pitchFamily="34" charset="0"/>
              <a:buChar char="•"/>
            </a:pPr>
            <a:endParaRPr lang="en-US" b="0" i="0" u="none" strike="noStrike" baseline="0" dirty="0">
              <a:solidFill>
                <a:srgbClr val="000000"/>
              </a:solidFill>
              <a:latin typeface="Times New Roman" panose="02020603050405020304" pitchFamily="18" charset="0"/>
              <a:cs typeface="Times New Roman" panose="02020603050405020304" pitchFamily="18" charset="0"/>
            </a:endParaRPr>
          </a:p>
          <a:p>
            <a:pPr marL="742950" lvl="1" indent="-285750" algn="just">
              <a:buClr>
                <a:srgbClr val="FF0000"/>
              </a:buClr>
              <a:buFont typeface="Arial" panose="020B0604020202020204" pitchFamily="34" charset="0"/>
              <a:buChar char="•"/>
            </a:pPr>
            <a:r>
              <a:rPr lang="en-US" b="0" i="0" u="none" strike="noStrike" baseline="0" dirty="0">
                <a:solidFill>
                  <a:srgbClr val="000000"/>
                </a:solidFill>
                <a:latin typeface="Times New Roman" panose="02020603050405020304" pitchFamily="18" charset="0"/>
                <a:cs typeface="Times New Roman" panose="02020603050405020304" pitchFamily="18" charset="0"/>
              </a:rPr>
              <a:t>What effect will surface terrain have on the wind profile?</a:t>
            </a:r>
          </a:p>
          <a:p>
            <a:pPr marL="742950" lvl="1" indent="-285750" algn="just">
              <a:buClr>
                <a:srgbClr val="FF0000"/>
              </a:buClr>
              <a:buFont typeface="Arial" panose="020B0604020202020204" pitchFamily="34" charset="0"/>
              <a:buChar char="•"/>
            </a:pPr>
            <a:endParaRPr lang="en-US" b="0" i="0" u="none" strike="noStrike" baseline="0" dirty="0">
              <a:solidFill>
                <a:srgbClr val="000000"/>
              </a:solidFill>
              <a:latin typeface="Times New Roman" panose="02020603050405020304" pitchFamily="18" charset="0"/>
              <a:cs typeface="Times New Roman" panose="02020603050405020304" pitchFamily="18" charset="0"/>
            </a:endParaRPr>
          </a:p>
          <a:p>
            <a:pPr marL="742950" lvl="1" indent="-285750" algn="just">
              <a:buClr>
                <a:srgbClr val="FF0000"/>
              </a:buClr>
              <a:buFont typeface="Arial" panose="020B0604020202020204" pitchFamily="34" charset="0"/>
              <a:buChar char="•"/>
            </a:pPr>
            <a:r>
              <a:rPr lang="en-US" b="0" i="0" u="none" strike="noStrike" baseline="0" dirty="0">
                <a:solidFill>
                  <a:srgbClr val="000000"/>
                </a:solidFill>
                <a:latin typeface="Times New Roman" panose="02020603050405020304" pitchFamily="18" charset="0"/>
                <a:cs typeface="Times New Roman" panose="02020603050405020304" pitchFamily="18" charset="0"/>
              </a:rPr>
              <a:t>What barriers might affect the free flow of the wind?</a:t>
            </a:r>
          </a:p>
          <a:p>
            <a:pPr algn="just">
              <a:buClr>
                <a:srgbClr val="FF0000"/>
              </a:buClr>
            </a:pPr>
            <a:endParaRPr lang="en-US" sz="1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US" sz="1800" b="0" i="0" u="none" strike="noStrike" baseline="0" dirty="0">
                <a:solidFill>
                  <a:srgbClr val="000000"/>
                </a:solidFill>
                <a:latin typeface="Times New Roman" panose="02020603050405020304" pitchFamily="18" charset="0"/>
                <a:cs typeface="Times New Roman" panose="02020603050405020304" pitchFamily="18" charset="0"/>
              </a:rPr>
              <a:t>Only sites that have annual average wind speed in excess of 5 m/s at 10 m height should be considered.</a:t>
            </a:r>
          </a:p>
          <a:p>
            <a:pPr algn="just"/>
            <a:endParaRPr lang="en-US" sz="1800" b="0" i="0" u="none" strike="noStrike" baseline="0" dirty="0">
              <a:solidFill>
                <a:srgbClr val="000000"/>
              </a:solidFill>
              <a:latin typeface="Times New Roman" panose="02020603050405020304" pitchFamily="18" charset="0"/>
              <a:cs typeface="Times New Roman" panose="02020603050405020304" pitchFamily="18" charset="0"/>
            </a:endParaRPr>
          </a:p>
          <a:p>
            <a:pPr algn="just"/>
            <a:r>
              <a:rPr lang="en-US" sz="1800" b="0" i="0" u="none" strike="noStrike" baseline="0" dirty="0">
                <a:solidFill>
                  <a:srgbClr val="000000"/>
                </a:solidFill>
                <a:latin typeface="Times New Roman" panose="02020603050405020304" pitchFamily="18" charset="0"/>
                <a:cs typeface="Times New Roman" panose="02020603050405020304" pitchFamily="18" charset="0"/>
              </a:rPr>
              <a:t>Wind turbines should be 20 to 30 m above ground and at least 10 m above surrounding obstacles.</a:t>
            </a:r>
          </a:p>
          <a:p>
            <a:pPr algn="just"/>
            <a:r>
              <a:rPr lang="en-US" sz="800" b="0" i="0" u="none" strike="noStrike" baseline="0" dirty="0">
                <a:solidFill>
                  <a:srgbClr val="FFFFFF"/>
                </a:solidFill>
                <a:latin typeface="Times New Roman" panose="02020603050405020304" pitchFamily="18" charset="0"/>
                <a:cs typeface="Times New Roman" panose="02020603050405020304" pitchFamily="18" charset="0"/>
              </a:rPr>
              <a:t>34</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5408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Wind Energy Grid Integration</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12</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6" name="Picture 5">
            <a:extLst>
              <a:ext uri="{FF2B5EF4-FFF2-40B4-BE49-F238E27FC236}">
                <a16:creationId xmlns:a16="http://schemas.microsoft.com/office/drawing/2014/main" id="{F68717B9-602C-4E3D-A4A3-6B0005F61594}"/>
              </a:ext>
            </a:extLst>
          </p:cNvPr>
          <p:cNvPicPr>
            <a:picLocks noChangeAspect="1"/>
          </p:cNvPicPr>
          <p:nvPr/>
        </p:nvPicPr>
        <p:blipFill>
          <a:blip r:embed="rId2"/>
          <a:stretch>
            <a:fillRect/>
          </a:stretch>
        </p:blipFill>
        <p:spPr>
          <a:xfrm>
            <a:off x="231183" y="860156"/>
            <a:ext cx="8455617" cy="4021052"/>
          </a:xfrm>
          <a:prstGeom prst="rect">
            <a:avLst/>
          </a:prstGeom>
        </p:spPr>
      </p:pic>
      <p:sp>
        <p:nvSpPr>
          <p:cNvPr id="9" name="TextBox 8">
            <a:extLst>
              <a:ext uri="{FF2B5EF4-FFF2-40B4-BE49-F238E27FC236}">
                <a16:creationId xmlns:a16="http://schemas.microsoft.com/office/drawing/2014/main" id="{2C396A38-E70C-4FB8-A5DE-1CE177A10269}"/>
              </a:ext>
            </a:extLst>
          </p:cNvPr>
          <p:cNvSpPr txBox="1"/>
          <p:nvPr/>
        </p:nvSpPr>
        <p:spPr>
          <a:xfrm>
            <a:off x="457200" y="5211125"/>
            <a:ext cx="7609668" cy="369332"/>
          </a:xfrm>
          <a:prstGeom prst="rect">
            <a:avLst/>
          </a:prstGeom>
          <a:noFill/>
        </p:spPr>
        <p:txBody>
          <a:bodyPr wrap="square">
            <a:spAutoFit/>
          </a:bodyPr>
          <a:lstStyle/>
          <a:p>
            <a:r>
              <a:rPr lang="en-US" sz="1800" b="0" i="0" u="none" strike="noStrike" baseline="0" dirty="0">
                <a:latin typeface="Times New Roman" panose="02020603050405020304" pitchFamily="18" charset="0"/>
                <a:cs typeface="Times New Roman" panose="02020603050405020304" pitchFamily="18" charset="0"/>
              </a:rPr>
              <a:t>It must be noted the grid integration of wind energy is done via three-phase.</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2878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294468" y="177768"/>
            <a:ext cx="8220881" cy="646331"/>
          </a:xfrm>
        </p:spPr>
        <p:txBody>
          <a:bodyPr/>
          <a:lstStyle/>
          <a:p>
            <a:r>
              <a:rPr lang="en-US" dirty="0"/>
              <a:t>Key Messages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13</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10" name="TextBox 9">
            <a:extLst>
              <a:ext uri="{FF2B5EF4-FFF2-40B4-BE49-F238E27FC236}">
                <a16:creationId xmlns:a16="http://schemas.microsoft.com/office/drawing/2014/main" id="{9406E499-1D7E-4331-AAC3-CB64CE661DB1}"/>
              </a:ext>
            </a:extLst>
          </p:cNvPr>
          <p:cNvSpPr txBox="1"/>
          <p:nvPr/>
        </p:nvSpPr>
        <p:spPr>
          <a:xfrm>
            <a:off x="294468" y="920621"/>
            <a:ext cx="8468532" cy="5016758"/>
          </a:xfrm>
          <a:prstGeom prst="rect">
            <a:avLst/>
          </a:prstGeom>
          <a:noFill/>
        </p:spPr>
        <p:txBody>
          <a:bodyPr wrap="square">
            <a:spAutoFit/>
          </a:bodyPr>
          <a:lstStyle/>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Wind energy systems are getting more and more attractive as their price is currently equal to or less than other energy resources.</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Two type of wind farms exist: 1) onshore and 2) offshore wind farms.</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Although offshore wind farms can generate more energy compared to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thier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onshore competitors, but their cost makes them less popular.</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Wind turbines with power ratings of up to 5MWs have been manufactured, and it is expected to have wind turbines with power ratings of around 20MWs in the future.</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maximum extractable power of the wind is limited by Betz limit.</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To transfer the generated energy of wind turbines to the grid, power electronics systems are essential.</a:t>
            </a:r>
          </a:p>
        </p:txBody>
      </p:sp>
    </p:spTree>
    <p:extLst>
      <p:ext uri="{BB962C8B-B14F-4D97-AF65-F5344CB8AC3E}">
        <p14:creationId xmlns:p14="http://schemas.microsoft.com/office/powerpoint/2010/main" val="184882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14600"/>
            <a:ext cx="8229600" cy="1143000"/>
          </a:xfrm>
        </p:spPr>
        <p:txBody>
          <a:bodyPr>
            <a:normAutofit/>
          </a:bodyPr>
          <a:lstStyle/>
          <a:p>
            <a:pPr algn="ctr"/>
            <a:r>
              <a:rPr lang="en-US" sz="4400" dirty="0"/>
              <a:t>Thank You!</a:t>
            </a:r>
          </a:p>
        </p:txBody>
      </p:sp>
      <p:sp>
        <p:nvSpPr>
          <p:cNvPr id="5" name="Footer Placeholder 5">
            <a:extLst>
              <a:ext uri="{FF2B5EF4-FFF2-40B4-BE49-F238E27FC236}">
                <a16:creationId xmlns:a16="http://schemas.microsoft.com/office/drawing/2014/main" id="{9028190C-8CBD-4BD8-9FF7-3D66C487344D}"/>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ECpE Department</a:t>
            </a:r>
            <a:endParaRPr lang="en-US" dirty="0"/>
          </a:p>
        </p:txBody>
      </p:sp>
      <p:sp>
        <p:nvSpPr>
          <p:cNvPr id="3" name="Slide Number Placeholder 2">
            <a:extLst>
              <a:ext uri="{FF2B5EF4-FFF2-40B4-BE49-F238E27FC236}">
                <a16:creationId xmlns:a16="http://schemas.microsoft.com/office/drawing/2014/main" id="{42C3D48B-8002-4E5F-A35A-B171FCD5D24A}"/>
              </a:ext>
            </a:extLst>
          </p:cNvPr>
          <p:cNvSpPr>
            <a:spLocks noGrp="1"/>
          </p:cNvSpPr>
          <p:nvPr>
            <p:ph type="sldNum" sz="quarter" idx="11"/>
          </p:nvPr>
        </p:nvSpPr>
        <p:spPr>
          <a:xfrm>
            <a:off x="6553200" y="5723263"/>
            <a:ext cx="2133600" cy="365125"/>
          </a:xfrm>
        </p:spPr>
        <p:txBody>
          <a:bodyPr/>
          <a:lstStyle/>
          <a:p>
            <a:fld id="{7CECD839-9EAD-418B-9826-1243089AB703}" type="slidenum">
              <a:rPr lang="en-US" smtClean="0"/>
              <a:t>14</a:t>
            </a:fld>
            <a:endParaRPr lang="en-US" dirty="0"/>
          </a:p>
        </p:txBody>
      </p:sp>
    </p:spTree>
    <p:extLst>
      <p:ext uri="{BB962C8B-B14F-4D97-AF65-F5344CB8AC3E}">
        <p14:creationId xmlns:p14="http://schemas.microsoft.com/office/powerpoint/2010/main" val="1124081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Wind Energy</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2</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10" name="TextBox 9">
            <a:extLst>
              <a:ext uri="{FF2B5EF4-FFF2-40B4-BE49-F238E27FC236}">
                <a16:creationId xmlns:a16="http://schemas.microsoft.com/office/drawing/2014/main" id="{4C7C4DFB-5DC3-4E9C-A813-48E822C29132}"/>
              </a:ext>
            </a:extLst>
          </p:cNvPr>
          <p:cNvSpPr txBox="1"/>
          <p:nvPr/>
        </p:nvSpPr>
        <p:spPr>
          <a:xfrm>
            <a:off x="395206" y="1095131"/>
            <a:ext cx="8083658" cy="4524315"/>
          </a:xfrm>
          <a:prstGeom prst="rect">
            <a:avLst/>
          </a:prstGeom>
          <a:noFill/>
        </p:spPr>
        <p:txBody>
          <a:bodyPr wrap="square">
            <a:spAutoFit/>
          </a:bodyPr>
          <a:lstStyle/>
          <a:p>
            <a:pPr marL="285750" indent="-285750" algn="just">
              <a:buClr>
                <a:srgbClr val="FF0000"/>
              </a:buClr>
              <a:buFont typeface="Arial" panose="020B0604020202020204" pitchFamily="34" charset="0"/>
              <a:buChar char="•"/>
            </a:pPr>
            <a:r>
              <a:rPr lang="en-US" sz="1800" b="0" i="0" u="none" strike="noStrike" baseline="0" dirty="0">
                <a:latin typeface="Times New Roman" panose="02020603050405020304" pitchFamily="18" charset="0"/>
                <a:cs typeface="Times New Roman" panose="02020603050405020304" pitchFamily="18" charset="0"/>
              </a:rPr>
              <a:t>A wind turbine captures the energy in the natural wind in our atmosphere and converts it into mechanical energy and then into electricity. Wind power was first used centuries ago with windmills, which pumped water, ground grain, etc. </a:t>
            </a:r>
          </a:p>
          <a:p>
            <a:pPr marL="285750" indent="-285750" algn="just">
              <a:buClr>
                <a:srgbClr val="FF0000"/>
              </a:buCl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Clr>
                <a:srgbClr val="FF0000"/>
              </a:buClr>
              <a:buFont typeface="Arial" panose="020B0604020202020204" pitchFamily="34" charset="0"/>
              <a:buChar char="•"/>
            </a:pPr>
            <a:r>
              <a:rPr lang="en-US" sz="1800" b="0" i="0" u="none" strike="noStrike" baseline="0" dirty="0">
                <a:latin typeface="Times New Roman" panose="02020603050405020304" pitchFamily="18" charset="0"/>
                <a:cs typeface="Times New Roman" panose="02020603050405020304" pitchFamily="18" charset="0"/>
              </a:rPr>
              <a:t>Today, highly evolved versions of traditional wind mills, i.e., wind turbines, are extensively used to generate electricity. </a:t>
            </a:r>
          </a:p>
          <a:p>
            <a:pPr marL="285750" indent="-285750" algn="just">
              <a:buClr>
                <a:srgbClr val="FF0000"/>
              </a:buCl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Clr>
                <a:srgbClr val="FF0000"/>
              </a:buClr>
              <a:buFont typeface="Arial" panose="020B0604020202020204" pitchFamily="34" charset="0"/>
              <a:buChar char="•"/>
            </a:pPr>
            <a:r>
              <a:rPr lang="en-US" sz="1800" b="0" i="0" u="none" strike="noStrike" baseline="0" dirty="0">
                <a:latin typeface="Times New Roman" panose="02020603050405020304" pitchFamily="18" charset="0"/>
                <a:cs typeface="Times New Roman" panose="02020603050405020304" pitchFamily="18" charset="0"/>
              </a:rPr>
              <a:t>Modern wind turbines harness the kinetic energy of wind and first convert it to mechanical energy through its blades and then into electrical energy through its generator. </a:t>
            </a:r>
          </a:p>
          <a:p>
            <a:pPr marL="285750" indent="-285750" algn="just">
              <a:buClr>
                <a:srgbClr val="FF0000"/>
              </a:buClr>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Clr>
                <a:srgbClr val="FF0000"/>
              </a:buClr>
              <a:buFont typeface="Arial" panose="020B0604020202020204" pitchFamily="34" charset="0"/>
              <a:buChar char="•"/>
            </a:pPr>
            <a:r>
              <a:rPr lang="en-US" sz="1800" b="0" i="0" u="none" strike="noStrike" baseline="0" dirty="0">
                <a:latin typeface="Times New Roman" panose="02020603050405020304" pitchFamily="18" charset="0"/>
                <a:cs typeface="Times New Roman" panose="02020603050405020304" pitchFamily="18" charset="0"/>
              </a:rPr>
              <a:t>Most wind turbines have three blades, which sit on top of a steel tubular tower.</a:t>
            </a:r>
          </a:p>
          <a:p>
            <a:pPr marL="285750" indent="-285750" algn="just">
              <a:buClr>
                <a:srgbClr val="FF0000"/>
              </a:buClr>
              <a:buFont typeface="Arial" panose="020B0604020202020204" pitchFamily="34" charset="0"/>
              <a:buChar char="•"/>
            </a:pPr>
            <a:endParaRPr lang="en-US" sz="1800" b="0" i="0" u="none" strike="noStrike" baseline="0" dirty="0">
              <a:latin typeface="Times New Roman" panose="02020603050405020304" pitchFamily="18" charset="0"/>
              <a:cs typeface="Times New Roman" panose="02020603050405020304" pitchFamily="18" charset="0"/>
            </a:endParaRPr>
          </a:p>
          <a:p>
            <a:pPr marL="285750" indent="-285750" algn="just">
              <a:buClr>
                <a:srgbClr val="FF0000"/>
              </a:buClr>
              <a:buFont typeface="Arial" panose="020B0604020202020204" pitchFamily="34" charset="0"/>
              <a:buChar char="•"/>
            </a:pPr>
            <a:r>
              <a:rPr lang="en-US" sz="1800" b="0" i="0" u="none" strike="noStrike" baseline="0" dirty="0">
                <a:latin typeface="Times New Roman" panose="02020603050405020304" pitchFamily="18" charset="0"/>
                <a:cs typeface="Times New Roman" panose="02020603050405020304" pitchFamily="18" charset="0"/>
              </a:rPr>
              <a:t>Modern wind turbines range in size from 80-foot-tall turbines that can power a single house to utility-scale turbines that are over 260 feet tall and power hundreds of houses.</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9826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3</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14" name="Title 1">
            <a:extLst>
              <a:ext uri="{FF2B5EF4-FFF2-40B4-BE49-F238E27FC236}">
                <a16:creationId xmlns:a16="http://schemas.microsoft.com/office/drawing/2014/main" id="{875BE297-1AD6-48EC-A175-648A64355A21}"/>
              </a:ext>
            </a:extLst>
          </p:cNvPr>
          <p:cNvSpPr>
            <a:spLocks noGrp="1"/>
          </p:cNvSpPr>
          <p:nvPr>
            <p:ph type="title"/>
          </p:nvPr>
        </p:nvSpPr>
        <p:spPr>
          <a:xfrm>
            <a:off x="457200" y="152400"/>
            <a:ext cx="8083658" cy="707756"/>
          </a:xfrm>
        </p:spPr>
        <p:txBody>
          <a:bodyPr/>
          <a:lstStyle/>
          <a:p>
            <a:r>
              <a:rPr lang="en-US" dirty="0"/>
              <a:t>Benefits of Wind Energy</a:t>
            </a:r>
          </a:p>
        </p:txBody>
      </p:sp>
      <p:sp>
        <p:nvSpPr>
          <p:cNvPr id="15" name="Slide Number Placeholder 4">
            <a:extLst>
              <a:ext uri="{FF2B5EF4-FFF2-40B4-BE49-F238E27FC236}">
                <a16:creationId xmlns:a16="http://schemas.microsoft.com/office/drawing/2014/main" id="{F3D5B04E-C215-49C8-9317-3838B6B76B39}"/>
              </a:ext>
            </a:extLst>
          </p:cNvPr>
          <p:cNvSpPr txBox="1">
            <a:spLocks/>
          </p:cNvSpPr>
          <p:nvPr/>
        </p:nvSpPr>
        <p:spPr>
          <a:xfrm>
            <a:off x="6553200" y="571500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ACA39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ECD839-9EAD-418B-9826-1243089AB703}" type="slidenum">
              <a:rPr lang="en-US" smtClean="0"/>
              <a:pPr/>
              <a:t>3</a:t>
            </a:fld>
            <a:endParaRPr lang="en-US"/>
          </a:p>
        </p:txBody>
      </p:sp>
      <p:sp>
        <p:nvSpPr>
          <p:cNvPr id="16" name="Footer Placeholder 5">
            <a:extLst>
              <a:ext uri="{FF2B5EF4-FFF2-40B4-BE49-F238E27FC236}">
                <a16:creationId xmlns:a16="http://schemas.microsoft.com/office/drawing/2014/main" id="{F7CD0BE3-4B02-40DB-BE15-DA7AA8481AA9}"/>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10" name="TextBox 9">
            <a:extLst>
              <a:ext uri="{FF2B5EF4-FFF2-40B4-BE49-F238E27FC236}">
                <a16:creationId xmlns:a16="http://schemas.microsoft.com/office/drawing/2014/main" id="{D2871728-3A4A-4F92-93B7-E622F69E1E08}"/>
              </a:ext>
            </a:extLst>
          </p:cNvPr>
          <p:cNvSpPr txBox="1"/>
          <p:nvPr/>
        </p:nvSpPr>
        <p:spPr>
          <a:xfrm>
            <a:off x="457200" y="955267"/>
            <a:ext cx="8083658" cy="3877985"/>
          </a:xfrm>
          <a:prstGeom prst="rect">
            <a:avLst/>
          </a:prstGeom>
          <a:noFill/>
        </p:spPr>
        <p:txBody>
          <a:bodyPr wrap="square">
            <a:spAutoFit/>
          </a:bodyPr>
          <a:lstStyle/>
          <a:p>
            <a:pPr marL="0" marR="0" algn="just">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advantages of wind are manifold.</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Wind energy is fueled by the wind, and thus, it is a clean energy resource. It does not emit greenhouse gases and also does not pollute the air.</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Wind energy is a domestic resource of energy and is virtually available abundantly almost everywhere.</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Similar to solar energy, wind energy is an ultimate source of energy and will not be used up.</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Wind energy is one of the cheapest renewable energy technologies available today (could be as low as 5 cents per kilowatt-hour).</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Wind turbines can be built on farms or ranches, which benefits the economy in rural areas. Farmers and ranchers can continue to work the land since the wind turbines use only a fraction of the land.</a:t>
            </a:r>
          </a:p>
        </p:txBody>
      </p:sp>
    </p:spTree>
    <p:extLst>
      <p:ext uri="{BB962C8B-B14F-4D97-AF65-F5344CB8AC3E}">
        <p14:creationId xmlns:p14="http://schemas.microsoft.com/office/powerpoint/2010/main" val="1010750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4</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14" name="Title 1">
            <a:extLst>
              <a:ext uri="{FF2B5EF4-FFF2-40B4-BE49-F238E27FC236}">
                <a16:creationId xmlns:a16="http://schemas.microsoft.com/office/drawing/2014/main" id="{875BE297-1AD6-48EC-A175-648A64355A21}"/>
              </a:ext>
            </a:extLst>
          </p:cNvPr>
          <p:cNvSpPr>
            <a:spLocks noGrp="1"/>
          </p:cNvSpPr>
          <p:nvPr>
            <p:ph type="title"/>
          </p:nvPr>
        </p:nvSpPr>
        <p:spPr>
          <a:xfrm>
            <a:off x="457200" y="152400"/>
            <a:ext cx="8083658" cy="707756"/>
          </a:xfrm>
        </p:spPr>
        <p:txBody>
          <a:bodyPr/>
          <a:lstStyle/>
          <a:p>
            <a:r>
              <a:rPr lang="en-US" dirty="0"/>
              <a:t>Challenges of Wind Energy</a:t>
            </a:r>
          </a:p>
        </p:txBody>
      </p:sp>
      <p:sp>
        <p:nvSpPr>
          <p:cNvPr id="15" name="Slide Number Placeholder 4">
            <a:extLst>
              <a:ext uri="{FF2B5EF4-FFF2-40B4-BE49-F238E27FC236}">
                <a16:creationId xmlns:a16="http://schemas.microsoft.com/office/drawing/2014/main" id="{F3D5B04E-C215-49C8-9317-3838B6B76B39}"/>
              </a:ext>
            </a:extLst>
          </p:cNvPr>
          <p:cNvSpPr txBox="1">
            <a:spLocks/>
          </p:cNvSpPr>
          <p:nvPr/>
        </p:nvSpPr>
        <p:spPr>
          <a:xfrm>
            <a:off x="6553200" y="5715006"/>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ACA39A"/>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CECD839-9EAD-418B-9826-1243089AB703}" type="slidenum">
              <a:rPr lang="en-US" smtClean="0"/>
              <a:pPr/>
              <a:t>4</a:t>
            </a:fld>
            <a:endParaRPr lang="en-US"/>
          </a:p>
        </p:txBody>
      </p:sp>
      <p:sp>
        <p:nvSpPr>
          <p:cNvPr id="16" name="Footer Placeholder 5">
            <a:extLst>
              <a:ext uri="{FF2B5EF4-FFF2-40B4-BE49-F238E27FC236}">
                <a16:creationId xmlns:a16="http://schemas.microsoft.com/office/drawing/2014/main" id="{F7CD0BE3-4B02-40DB-BE15-DA7AA8481AA9}"/>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10" name="TextBox 9">
            <a:extLst>
              <a:ext uri="{FF2B5EF4-FFF2-40B4-BE49-F238E27FC236}">
                <a16:creationId xmlns:a16="http://schemas.microsoft.com/office/drawing/2014/main" id="{33FE87C7-2E48-4CEA-93E7-2134A0D143A2}"/>
              </a:ext>
            </a:extLst>
          </p:cNvPr>
          <p:cNvSpPr txBox="1"/>
          <p:nvPr/>
        </p:nvSpPr>
        <p:spPr>
          <a:xfrm>
            <a:off x="488197" y="994920"/>
            <a:ext cx="8167606" cy="4278094"/>
          </a:xfrm>
          <a:prstGeom prst="rect">
            <a:avLst/>
          </a:prstGeom>
          <a:noFill/>
        </p:spPr>
        <p:txBody>
          <a:bodyPr wrap="square">
            <a:spAutoFit/>
          </a:bodyPr>
          <a:lstStyle/>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Since renewable energies must compete with conventional energy resources, their cost is a very important criterion. Depending on the energy production capability of each wind farm, the wind farm may or may not be cost competitive. However, as the wind energy price has dramatically decreased in the past years, wind farms still need higher initial investment compared to fossil-fueled generators.</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Highly energetic wind sites are often located in remote and rural locations, far from locations at which the electricity is needed. Transmission lines are required to bring the electricity from the wind farm to cities, which adds to the final price.</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Although wind power plants have relatively little impact on the environment compared to other conventional power plants, there are some other issues including the noise produced by the rotor blades and also visual impacts. Moreover, in many regions, birds are killed by flying into the rotors.</a:t>
            </a:r>
          </a:p>
        </p:txBody>
      </p:sp>
    </p:spTree>
    <p:extLst>
      <p:ext uri="{BB962C8B-B14F-4D97-AF65-F5344CB8AC3E}">
        <p14:creationId xmlns:p14="http://schemas.microsoft.com/office/powerpoint/2010/main" val="2684200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Wind Energy Cost</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5</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6245352-3E0F-4545-B1E3-8FDCF902B804}"/>
                  </a:ext>
                </a:extLst>
              </p:cNvPr>
              <p:cNvSpPr txBox="1"/>
              <p:nvPr/>
            </p:nvSpPr>
            <p:spPr>
              <a:xfrm>
                <a:off x="457200" y="817152"/>
                <a:ext cx="8330338" cy="5262979"/>
              </a:xfrm>
              <a:prstGeom prst="rect">
                <a:avLst/>
              </a:prstGeom>
              <a:noFill/>
            </p:spPr>
            <p:txBody>
              <a:bodyPr wrap="square">
                <a:spAutoFit/>
              </a:bodyPr>
              <a:lstStyle/>
              <a:p>
                <a:pPr marL="0" marR="0" algn="just">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primary factors determining the cost of electricity from wind energy are: 1) capital costs, 2) capacity factor, and 3) operating costs. Wind turbine technology is improving, which leads to lower-cost wind turbines and better performance, which themselves have reduced the final cost of wind electricity significantly in recent years.</a:t>
                </a:r>
              </a:p>
              <a:p>
                <a:pPr marL="0" marR="0" algn="just">
                  <a:spcBef>
                    <a:spcPts val="0"/>
                  </a:spcBef>
                  <a:spcAft>
                    <a:spcPts val="120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Capital Costs: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cost of the wind turbine is the largest cost component, which can be up to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70%</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or more of the entire cost of a land-based wind farm. Installation cost is responsible for the remaining capital costs. The recent significant reduction in the wind turbine costs have reduced the capital costs.</a:t>
                </a:r>
              </a:p>
              <a:p>
                <a:pPr marL="0" marR="0" algn="just">
                  <a:spcBef>
                    <a:spcPts val="0"/>
                  </a:spcBef>
                  <a:spcAft>
                    <a:spcPts val="1200"/>
                  </a:spcAft>
                </a:pP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Capacity Factor: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 major factor that determines how much electricity will be produced in every wind farm is the strength and quality of the wind resource at that farm. The higher the strength and the quality of the wind is, the more wind energy is produced and the lower the per </a:t>
                </a:r>
                <a14:m>
                  <m:oMath xmlns:m="http://schemas.openxmlformats.org/officeDocument/2006/math">
                    <m:r>
                      <m:rPr>
                        <m:sty m:val="p"/>
                      </m:rPr>
                      <a:rPr lang="en-US" sz="1800">
                        <a:effectLst/>
                        <a:latin typeface="Cambria Math" panose="02040503050406030204" pitchFamily="18" charset="0"/>
                        <a:ea typeface="Calibri" panose="020F0502020204030204" pitchFamily="34" charset="0"/>
                        <a:cs typeface="Times New Roman" panose="02020603050405020304" pitchFamily="18" charset="0"/>
                      </a:rPr>
                      <m:t>kW</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price of the generated wind is. Advancements in technology can also boost the extracted energy from a wind farm.</a:t>
                </a:r>
              </a:p>
              <a:p>
                <a:pPr marL="0" marR="0" algn="just">
                  <a:spcBef>
                    <a:spcPts val="0"/>
                  </a:spcBef>
                  <a:spcAft>
                    <a:spcPts val="1200"/>
                  </a:spcAft>
                </a:pP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Operating Costs: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During its </a:t>
                </a:r>
                <a14:m>
                  <m:oMath xmlns:m="http://schemas.openxmlformats.org/officeDocument/2006/math">
                    <m:r>
                      <a:rPr lang="en-US" sz="1800">
                        <a:effectLst/>
                        <a:latin typeface="Cambria Math" panose="02040503050406030204" pitchFamily="18" charset="0"/>
                        <a:ea typeface="Calibri" panose="020F0502020204030204" pitchFamily="34" charset="0"/>
                        <a:cs typeface="Times New Roman" panose="02020603050405020304" pitchFamily="18" charset="0"/>
                      </a:rPr>
                      <m:t>20+</m:t>
                    </m:r>
                  </m:oMath>
                </a14:m>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year lifetime, a wind turbine requires constant monitoring and maintenance to continue to optimally perform.</a:t>
                </a:r>
              </a:p>
            </p:txBody>
          </p:sp>
        </mc:Choice>
        <mc:Fallback xmlns="">
          <p:sp>
            <p:nvSpPr>
              <p:cNvPr id="8" name="TextBox 7">
                <a:extLst>
                  <a:ext uri="{FF2B5EF4-FFF2-40B4-BE49-F238E27FC236}">
                    <a16:creationId xmlns:a16="http://schemas.microsoft.com/office/drawing/2014/main" id="{06245352-3E0F-4545-B1E3-8FDCF902B804}"/>
                  </a:ext>
                </a:extLst>
              </p:cNvPr>
              <p:cNvSpPr txBox="1">
                <a:spLocks noRot="1" noChangeAspect="1" noMove="1" noResize="1" noEditPoints="1" noAdjustHandles="1" noChangeArrowheads="1" noChangeShapeType="1" noTextEdit="1"/>
              </p:cNvSpPr>
              <p:nvPr/>
            </p:nvSpPr>
            <p:spPr>
              <a:xfrm>
                <a:off x="457200" y="817152"/>
                <a:ext cx="8330338" cy="5262979"/>
              </a:xfrm>
              <a:prstGeom prst="rect">
                <a:avLst/>
              </a:prstGeom>
              <a:blipFill>
                <a:blip r:embed="rId2"/>
                <a:stretch>
                  <a:fillRect l="-585" t="-579" r="-512" b="-927"/>
                </a:stretch>
              </a:blipFill>
            </p:spPr>
            <p:txBody>
              <a:bodyPr/>
              <a:lstStyle/>
              <a:p>
                <a:r>
                  <a:rPr lang="en-US">
                    <a:noFill/>
                  </a:rPr>
                  <a:t> </a:t>
                </a:r>
              </a:p>
            </p:txBody>
          </p:sp>
        </mc:Fallback>
      </mc:AlternateContent>
    </p:spTree>
    <p:extLst>
      <p:ext uri="{BB962C8B-B14F-4D97-AF65-F5344CB8AC3E}">
        <p14:creationId xmlns:p14="http://schemas.microsoft.com/office/powerpoint/2010/main" val="400371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On-Shore vs Off-Shore Wind Farms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6</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8" name="TextBox 7">
            <a:extLst>
              <a:ext uri="{FF2B5EF4-FFF2-40B4-BE49-F238E27FC236}">
                <a16:creationId xmlns:a16="http://schemas.microsoft.com/office/drawing/2014/main" id="{2D7170EC-83D2-448B-9CD9-F97D029E06B6}"/>
              </a:ext>
            </a:extLst>
          </p:cNvPr>
          <p:cNvSpPr txBox="1"/>
          <p:nvPr/>
        </p:nvSpPr>
        <p:spPr>
          <a:xfrm>
            <a:off x="519192" y="1142477"/>
            <a:ext cx="8167607" cy="1477328"/>
          </a:xfrm>
          <a:prstGeom prst="rect">
            <a:avLst/>
          </a:prstGeom>
          <a:noFill/>
        </p:spPr>
        <p:txBody>
          <a:bodyPr wrap="square">
            <a:spAutoFit/>
          </a:bodyPr>
          <a:lstStyle/>
          <a:p>
            <a:pPr algn="just"/>
            <a:r>
              <a:rPr lang="en-US" sz="1800" b="0" i="0" u="none" strike="noStrike" baseline="0" dirty="0">
                <a:latin typeface="Times New Roman" panose="02020603050405020304" pitchFamily="18" charset="0"/>
                <a:cs typeface="Times New Roman" panose="02020603050405020304" pitchFamily="18" charset="0"/>
              </a:rPr>
              <a:t>There are two main types of wind turbines: 1) on-shore wind turbines and 2) off-shore wind turbines.</a:t>
            </a:r>
          </a:p>
          <a:p>
            <a:pPr algn="just"/>
            <a:endParaRPr lang="en-US" sz="1800" b="0" i="0" u="none" strike="noStrike" baseline="0" dirty="0">
              <a:latin typeface="Times New Roman" panose="02020603050405020304" pitchFamily="18" charset="0"/>
              <a:cs typeface="Times New Roman" panose="02020603050405020304" pitchFamily="18" charset="0"/>
            </a:endParaRPr>
          </a:p>
          <a:p>
            <a:pPr algn="just"/>
            <a:r>
              <a:rPr lang="en-US" sz="1800" b="0" i="0" u="none" strike="noStrike" baseline="0" dirty="0">
                <a:latin typeface="Times New Roman" panose="02020603050405020304" pitchFamily="18" charset="0"/>
                <a:cs typeface="Times New Roman" panose="02020603050405020304" pitchFamily="18" charset="0"/>
              </a:rPr>
              <a:t>A combination of several wind turbines is called a wind farm. A wind farm may be consisted of up to hundreds of wind turbines.</a:t>
            </a:r>
            <a:endParaRPr lang="en-US"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CDDE62EE-1B74-4171-8327-68013F0E69C7}"/>
              </a:ext>
            </a:extLst>
          </p:cNvPr>
          <p:cNvPicPr>
            <a:picLocks noChangeAspect="1"/>
          </p:cNvPicPr>
          <p:nvPr/>
        </p:nvPicPr>
        <p:blipFill>
          <a:blip r:embed="rId2"/>
          <a:stretch>
            <a:fillRect/>
          </a:stretch>
        </p:blipFill>
        <p:spPr>
          <a:xfrm>
            <a:off x="355815" y="2759823"/>
            <a:ext cx="8432370" cy="2955183"/>
          </a:xfrm>
          <a:prstGeom prst="rect">
            <a:avLst/>
          </a:prstGeom>
        </p:spPr>
      </p:pic>
    </p:spTree>
    <p:extLst>
      <p:ext uri="{BB962C8B-B14F-4D97-AF65-F5344CB8AC3E}">
        <p14:creationId xmlns:p14="http://schemas.microsoft.com/office/powerpoint/2010/main" val="22643517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Off-Shore Advantages and Disadvantages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7</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sp>
        <p:nvSpPr>
          <p:cNvPr id="8" name="TextBox 7">
            <a:extLst>
              <a:ext uri="{FF2B5EF4-FFF2-40B4-BE49-F238E27FC236}">
                <a16:creationId xmlns:a16="http://schemas.microsoft.com/office/drawing/2014/main" id="{2D7170EC-83D2-448B-9CD9-F97D029E06B6}"/>
              </a:ext>
            </a:extLst>
          </p:cNvPr>
          <p:cNvSpPr txBox="1"/>
          <p:nvPr/>
        </p:nvSpPr>
        <p:spPr>
          <a:xfrm>
            <a:off x="519193" y="1142477"/>
            <a:ext cx="8021666" cy="4154984"/>
          </a:xfrm>
          <a:prstGeom prst="rect">
            <a:avLst/>
          </a:prstGeom>
          <a:noFill/>
        </p:spPr>
        <p:txBody>
          <a:bodyPr wrap="square">
            <a:spAutoFit/>
          </a:bodyPr>
          <a:lstStyle/>
          <a:p>
            <a:pPr marL="0" marR="0" algn="just">
              <a:spcBef>
                <a:spcPts val="0"/>
              </a:spcBef>
              <a:spcAft>
                <a:spcPts val="120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Off-shore wind energy have several advantages over on-shore wind energy:</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Coastal regions where off-shore wind turbines may be installed are generally where population is very dense and energy consumption is so high. So, off-shore energy is generated where energy is most needed.</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Off-shore wind benefits from steadier and higher speeds than onshore winds, leading to more energy generation and more predictability.</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As technology advances, larger wind turbines will be implemented, which are not so easy to transport via land while their transportation is easier via water.</a:t>
            </a:r>
          </a:p>
          <a:p>
            <a:pPr marL="342900" marR="0" lvl="0" indent="-342900" algn="just">
              <a:spcBef>
                <a:spcPts val="0"/>
              </a:spcBef>
              <a:spcAft>
                <a:spcPts val="600"/>
              </a:spcAft>
              <a:buClr>
                <a:srgbClr val="FF0000"/>
              </a:buClr>
              <a:buFont typeface="Symbol" panose="05050102010706020507" pitchFamily="18" charset="2"/>
              <a:buChar char=""/>
              <a:tabLst>
                <a:tab pos="457200" algn="l"/>
              </a:tabLs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The visual impact of off-shore wind turbines is much less than their on-shore counterparts.</a:t>
            </a:r>
          </a:p>
          <a:p>
            <a:pPr marR="0" lvl="0" algn="just">
              <a:spcBef>
                <a:spcPts val="0"/>
              </a:spcBef>
              <a:spcAft>
                <a:spcPts val="600"/>
              </a:spcAft>
              <a:tabLst>
                <a:tab pos="457200" algn="l"/>
              </a:tabLst>
            </a:pP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Despite all of these advantages,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the high cost of off-shore wind turbines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is still a prohibitive issue.</a:t>
            </a:r>
          </a:p>
        </p:txBody>
      </p:sp>
    </p:spTree>
    <p:extLst>
      <p:ext uri="{BB962C8B-B14F-4D97-AF65-F5344CB8AC3E}">
        <p14:creationId xmlns:p14="http://schemas.microsoft.com/office/powerpoint/2010/main" val="3364354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Off-Shore vs On-Shore Installation</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8</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4" name="Picture 3">
            <a:extLst>
              <a:ext uri="{FF2B5EF4-FFF2-40B4-BE49-F238E27FC236}">
                <a16:creationId xmlns:a16="http://schemas.microsoft.com/office/drawing/2014/main" id="{B7F914EA-AEC5-4DF3-8B70-C1B65C41FEAB}"/>
              </a:ext>
            </a:extLst>
          </p:cNvPr>
          <p:cNvPicPr>
            <a:picLocks noChangeAspect="1"/>
          </p:cNvPicPr>
          <p:nvPr/>
        </p:nvPicPr>
        <p:blipFill>
          <a:blip r:embed="rId2"/>
          <a:stretch>
            <a:fillRect/>
          </a:stretch>
        </p:blipFill>
        <p:spPr>
          <a:xfrm>
            <a:off x="0" y="934618"/>
            <a:ext cx="9144000" cy="4780388"/>
          </a:xfrm>
          <a:prstGeom prst="rect">
            <a:avLst/>
          </a:prstGeom>
        </p:spPr>
      </p:pic>
    </p:spTree>
    <p:extLst>
      <p:ext uri="{BB962C8B-B14F-4D97-AF65-F5344CB8AC3E}">
        <p14:creationId xmlns:p14="http://schemas.microsoft.com/office/powerpoint/2010/main" val="2163306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5191C-D501-4F81-8E4B-9D44B8EDC0C6}"/>
              </a:ext>
            </a:extLst>
          </p:cNvPr>
          <p:cNvSpPr>
            <a:spLocks noGrp="1"/>
          </p:cNvSpPr>
          <p:nvPr>
            <p:ph type="title"/>
          </p:nvPr>
        </p:nvSpPr>
        <p:spPr>
          <a:xfrm>
            <a:off x="457200" y="152400"/>
            <a:ext cx="8083658" cy="707756"/>
          </a:xfrm>
        </p:spPr>
        <p:txBody>
          <a:bodyPr/>
          <a:lstStyle/>
          <a:p>
            <a:r>
              <a:rPr lang="en-US" dirty="0"/>
              <a:t>Off-Shore Turbines</a:t>
            </a:r>
          </a:p>
        </p:txBody>
      </p:sp>
      <p:sp>
        <p:nvSpPr>
          <p:cNvPr id="5" name="Slide Number Placeholder 4">
            <a:extLst>
              <a:ext uri="{FF2B5EF4-FFF2-40B4-BE49-F238E27FC236}">
                <a16:creationId xmlns:a16="http://schemas.microsoft.com/office/drawing/2014/main" id="{510A510D-11C3-4509-A972-43A23A8748CF}"/>
              </a:ext>
            </a:extLst>
          </p:cNvPr>
          <p:cNvSpPr>
            <a:spLocks noGrp="1"/>
          </p:cNvSpPr>
          <p:nvPr>
            <p:ph type="sldNum" sz="quarter" idx="4"/>
          </p:nvPr>
        </p:nvSpPr>
        <p:spPr/>
        <p:txBody>
          <a:bodyPr/>
          <a:lstStyle/>
          <a:p>
            <a:fld id="{7CECD839-9EAD-418B-9826-1243089AB703}" type="slidenum">
              <a:rPr lang="en-US" smtClean="0"/>
              <a:t>9</a:t>
            </a:fld>
            <a:endParaRPr lang="en-US"/>
          </a:p>
        </p:txBody>
      </p:sp>
      <p:sp>
        <p:nvSpPr>
          <p:cNvPr id="7" name="Footer Placeholder 5">
            <a:extLst>
              <a:ext uri="{FF2B5EF4-FFF2-40B4-BE49-F238E27FC236}">
                <a16:creationId xmlns:a16="http://schemas.microsoft.com/office/drawing/2014/main" id="{A14C8A68-AC23-4AC9-8A19-8108B2C013A0}"/>
              </a:ext>
            </a:extLst>
          </p:cNvPr>
          <p:cNvSpPr txBox="1">
            <a:spLocks/>
          </p:cNvSpPr>
          <p:nvPr/>
        </p:nvSpPr>
        <p:spPr>
          <a:xfrm>
            <a:off x="6965769" y="6315106"/>
            <a:ext cx="1721031" cy="365125"/>
          </a:xfrm>
          <a:prstGeom prst="rect">
            <a:avLst/>
          </a:prstGeom>
        </p:spPr>
        <p:txBody>
          <a:bodyPr vert="horz" lIns="91440" tIns="45720" rIns="91440" bIns="45720" rtlCol="0" anchor="ctr"/>
          <a:lstStyle>
            <a:defPPr>
              <a:defRPr lang="en-US"/>
            </a:defPPr>
            <a:lvl1pPr marL="0" algn="ctr" defTabSz="914400" rtl="0" eaLnBrk="1" latinLnBrk="0" hangingPunct="1">
              <a:defRPr sz="1600" b="1" i="0" kern="1200">
                <a:solidFill>
                  <a:schemeClr val="bg1"/>
                </a:solidFill>
                <a:latin typeface="Univers 65" charset="0"/>
                <a:ea typeface="Univers 65" charset="0"/>
                <a:cs typeface="Univers 65"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err="1"/>
              <a:t>ECpE</a:t>
            </a:r>
            <a:r>
              <a:rPr lang="en-US" dirty="0"/>
              <a:t> Department</a:t>
            </a:r>
          </a:p>
        </p:txBody>
      </p:sp>
      <p:pic>
        <p:nvPicPr>
          <p:cNvPr id="6" name="Picture 5">
            <a:extLst>
              <a:ext uri="{FF2B5EF4-FFF2-40B4-BE49-F238E27FC236}">
                <a16:creationId xmlns:a16="http://schemas.microsoft.com/office/drawing/2014/main" id="{BEA6EEA7-BD4C-4FDF-ABE7-092B3253973A}"/>
              </a:ext>
            </a:extLst>
          </p:cNvPr>
          <p:cNvPicPr>
            <a:picLocks noChangeAspect="1"/>
          </p:cNvPicPr>
          <p:nvPr/>
        </p:nvPicPr>
        <p:blipFill>
          <a:blip r:embed="rId2"/>
          <a:stretch>
            <a:fillRect/>
          </a:stretch>
        </p:blipFill>
        <p:spPr>
          <a:xfrm>
            <a:off x="240224" y="777869"/>
            <a:ext cx="8446576" cy="4827807"/>
          </a:xfrm>
          <a:prstGeom prst="rect">
            <a:avLst/>
          </a:prstGeom>
        </p:spPr>
      </p:pic>
    </p:spTree>
    <p:extLst>
      <p:ext uri="{BB962C8B-B14F-4D97-AF65-F5344CB8AC3E}">
        <p14:creationId xmlns:p14="http://schemas.microsoft.com/office/powerpoint/2010/main" val="2503189694"/>
      </p:ext>
    </p:extLst>
  </p:cSld>
  <p:clrMapOvr>
    <a:masterClrMapping/>
  </p:clrMapOvr>
</p:sld>
</file>

<file path=ppt/theme/theme1.xml><?xml version="1.0" encoding="utf-8"?>
<a:theme xmlns:a="http://schemas.openxmlformats.org/drawingml/2006/main" name="1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Univers 67 CondensedBold"/>
        <a:ea typeface=""/>
        <a:cs typeface=""/>
      </a:majorFont>
      <a:minorFont>
        <a:latin typeface="Univers 67 Condensed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8.EE653 Modeling Transformers</Template>
  <TotalTime>11548</TotalTime>
  <Words>1204</Words>
  <Application>Microsoft Macintosh PowerPoint</Application>
  <PresentationFormat>On-screen Show (4:3)</PresentationFormat>
  <Paragraphs>106</Paragraphs>
  <Slides>14</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14</vt:i4>
      </vt:variant>
    </vt:vector>
  </HeadingPairs>
  <TitlesOfParts>
    <vt:vector size="27" baseType="lpstr">
      <vt:lpstr>Univers 65</vt:lpstr>
      <vt:lpstr>Univers 67 CondensedBold</vt:lpstr>
      <vt:lpstr>Arial</vt:lpstr>
      <vt:lpstr>Calibri</vt:lpstr>
      <vt:lpstr>Cambria Math</vt:lpstr>
      <vt:lpstr>Symbol</vt:lpstr>
      <vt:lpstr>Times</vt:lpstr>
      <vt:lpstr>Times New Roman</vt:lpstr>
      <vt:lpstr>1_PowerPoint</vt:lpstr>
      <vt:lpstr>Office Theme</vt:lpstr>
      <vt:lpstr>PowerPoint</vt:lpstr>
      <vt:lpstr>2_PowerPoint</vt:lpstr>
      <vt:lpstr>1_Office Theme</vt:lpstr>
      <vt:lpstr>EE 303 Energy Systems and Power Electronics  Wind Energy</vt:lpstr>
      <vt:lpstr>Wind Energy</vt:lpstr>
      <vt:lpstr>Benefits of Wind Energy</vt:lpstr>
      <vt:lpstr>Challenges of Wind Energy</vt:lpstr>
      <vt:lpstr>Wind Energy Cost</vt:lpstr>
      <vt:lpstr>On-Shore vs Off-Shore Wind Farms</vt:lpstr>
      <vt:lpstr>Off-Shore Advantages and Disadvantages</vt:lpstr>
      <vt:lpstr>Off-Shore vs On-Shore Installation</vt:lpstr>
      <vt:lpstr>Off-Shore Turbines</vt:lpstr>
      <vt:lpstr>Turbine Size vs Power</vt:lpstr>
      <vt:lpstr>Wind Farm Selection Criteria</vt:lpstr>
      <vt:lpstr>Wind Energy Grid Integration</vt:lpstr>
      <vt:lpstr>Key Messages</vt:lpstr>
      <vt:lpstr>Thank You!</vt:lpstr>
    </vt:vector>
  </TitlesOfParts>
  <Company>Iowa State University of Science and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EE303</dc:title>
  <dc:creator>Tiwari, Prashant [E CPE]</dc:creator>
  <cp:lastModifiedBy>Wang, Zhaoyu [E CPE]</cp:lastModifiedBy>
  <cp:revision>43</cp:revision>
  <dcterms:created xsi:type="dcterms:W3CDTF">2022-08-31T19:25:32Z</dcterms:created>
  <dcterms:modified xsi:type="dcterms:W3CDTF">2022-12-28T01:42:46Z</dcterms:modified>
</cp:coreProperties>
</file>