
<file path=[Content_Types].xml><?xml version="1.0" encoding="utf-8"?>
<Types xmlns="http://schemas.openxmlformats.org/package/2006/content-types">
  <Default Extension="bin" ContentType="application/vnd.openxmlformats-officedocument.oleObject"/>
  <Default Extension="emf" ContentType="image/x-emf"/>
  <Default Extension="ico" ContentType="image/x-icon"/>
  <Default Extension="jpeg" ContentType="image/jpeg"/>
  <Default Extension="jpg" ContentType="image/jpeg"/>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2" r:id="rId1"/>
  </p:sldMasterIdLst>
  <p:notesMasterIdLst>
    <p:notesMasterId r:id="rId89"/>
  </p:notesMasterIdLst>
  <p:handoutMasterIdLst>
    <p:handoutMasterId r:id="rId90"/>
  </p:handoutMasterIdLst>
  <p:sldIdLst>
    <p:sldId id="262" r:id="rId2"/>
    <p:sldId id="952" r:id="rId3"/>
    <p:sldId id="307" r:id="rId4"/>
    <p:sldId id="958" r:id="rId5"/>
    <p:sldId id="874" r:id="rId6"/>
    <p:sldId id="953" r:id="rId7"/>
    <p:sldId id="954" r:id="rId8"/>
    <p:sldId id="955" r:id="rId9"/>
    <p:sldId id="956" r:id="rId10"/>
    <p:sldId id="957" r:id="rId11"/>
    <p:sldId id="949" r:id="rId12"/>
    <p:sldId id="875" r:id="rId13"/>
    <p:sldId id="876" r:id="rId14"/>
    <p:sldId id="877" r:id="rId15"/>
    <p:sldId id="878" r:id="rId16"/>
    <p:sldId id="879" r:id="rId17"/>
    <p:sldId id="880" r:id="rId18"/>
    <p:sldId id="881" r:id="rId19"/>
    <p:sldId id="948" r:id="rId20"/>
    <p:sldId id="309" r:id="rId21"/>
    <p:sldId id="310" r:id="rId22"/>
    <p:sldId id="311" r:id="rId23"/>
    <p:sldId id="312" r:id="rId24"/>
    <p:sldId id="313" r:id="rId25"/>
    <p:sldId id="314" r:id="rId26"/>
    <p:sldId id="315" r:id="rId27"/>
    <p:sldId id="316" r:id="rId28"/>
    <p:sldId id="317" r:id="rId29"/>
    <p:sldId id="959" r:id="rId30"/>
    <p:sldId id="318" r:id="rId31"/>
    <p:sldId id="319" r:id="rId32"/>
    <p:sldId id="960" r:id="rId33"/>
    <p:sldId id="961" r:id="rId34"/>
    <p:sldId id="320" r:id="rId35"/>
    <p:sldId id="321" r:id="rId36"/>
    <p:sldId id="322" r:id="rId37"/>
    <p:sldId id="328" r:id="rId38"/>
    <p:sldId id="329" r:id="rId39"/>
    <p:sldId id="1920" r:id="rId40"/>
    <p:sldId id="1921" r:id="rId41"/>
    <p:sldId id="305" r:id="rId42"/>
    <p:sldId id="264" r:id="rId43"/>
    <p:sldId id="890" r:id="rId44"/>
    <p:sldId id="891" r:id="rId45"/>
    <p:sldId id="892" r:id="rId46"/>
    <p:sldId id="893" r:id="rId47"/>
    <p:sldId id="907" r:id="rId48"/>
    <p:sldId id="894" r:id="rId49"/>
    <p:sldId id="912" r:id="rId50"/>
    <p:sldId id="913" r:id="rId51"/>
    <p:sldId id="914" r:id="rId52"/>
    <p:sldId id="298" r:id="rId53"/>
    <p:sldId id="915" r:id="rId54"/>
    <p:sldId id="917" r:id="rId55"/>
    <p:sldId id="896" r:id="rId56"/>
    <p:sldId id="897" r:id="rId57"/>
    <p:sldId id="898" r:id="rId58"/>
    <p:sldId id="899" r:id="rId59"/>
    <p:sldId id="900" r:id="rId60"/>
    <p:sldId id="901" r:id="rId61"/>
    <p:sldId id="918" r:id="rId62"/>
    <p:sldId id="919" r:id="rId63"/>
    <p:sldId id="902" r:id="rId64"/>
    <p:sldId id="872" r:id="rId65"/>
    <p:sldId id="903" r:id="rId66"/>
    <p:sldId id="920" r:id="rId67"/>
    <p:sldId id="921" r:id="rId68"/>
    <p:sldId id="866" r:id="rId69"/>
    <p:sldId id="922" r:id="rId70"/>
    <p:sldId id="923" r:id="rId71"/>
    <p:sldId id="924" r:id="rId72"/>
    <p:sldId id="904" r:id="rId73"/>
    <p:sldId id="925" r:id="rId74"/>
    <p:sldId id="942" r:id="rId75"/>
    <p:sldId id="943" r:id="rId76"/>
    <p:sldId id="944" r:id="rId77"/>
    <p:sldId id="335" r:id="rId78"/>
    <p:sldId id="945" r:id="rId79"/>
    <p:sldId id="946" r:id="rId80"/>
    <p:sldId id="336" r:id="rId81"/>
    <p:sldId id="337" r:id="rId82"/>
    <p:sldId id="333" r:id="rId83"/>
    <p:sldId id="338" r:id="rId84"/>
    <p:sldId id="947" r:id="rId85"/>
    <p:sldId id="330" r:id="rId86"/>
    <p:sldId id="331" r:id="rId87"/>
    <p:sldId id="332" r:id="rId88"/>
  </p:sldIdLst>
  <p:sldSz cx="9144000" cy="5143500" type="screen16x9"/>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126" algn="l" rtl="0" eaLnBrk="0" fontAlgn="base" hangingPunct="0">
      <a:spcBef>
        <a:spcPct val="0"/>
      </a:spcBef>
      <a:spcAft>
        <a:spcPct val="0"/>
      </a:spcAft>
      <a:defRPr sz="2400" kern="1200">
        <a:solidFill>
          <a:schemeClr val="tx1"/>
        </a:solidFill>
        <a:latin typeface="Times" charset="0"/>
        <a:ea typeface="+mn-ea"/>
        <a:cs typeface="+mn-cs"/>
      </a:defRPr>
    </a:lvl2pPr>
    <a:lvl3pPr marL="914253" algn="l" rtl="0" eaLnBrk="0" fontAlgn="base" hangingPunct="0">
      <a:spcBef>
        <a:spcPct val="0"/>
      </a:spcBef>
      <a:spcAft>
        <a:spcPct val="0"/>
      </a:spcAft>
      <a:defRPr sz="2400" kern="1200">
        <a:solidFill>
          <a:schemeClr val="tx1"/>
        </a:solidFill>
        <a:latin typeface="Times" charset="0"/>
        <a:ea typeface="+mn-ea"/>
        <a:cs typeface="+mn-cs"/>
      </a:defRPr>
    </a:lvl3pPr>
    <a:lvl4pPr marL="1371376" algn="l" rtl="0" eaLnBrk="0" fontAlgn="base" hangingPunct="0">
      <a:spcBef>
        <a:spcPct val="0"/>
      </a:spcBef>
      <a:spcAft>
        <a:spcPct val="0"/>
      </a:spcAft>
      <a:defRPr sz="2400" kern="1200">
        <a:solidFill>
          <a:schemeClr val="tx1"/>
        </a:solidFill>
        <a:latin typeface="Times" charset="0"/>
        <a:ea typeface="+mn-ea"/>
        <a:cs typeface="+mn-cs"/>
      </a:defRPr>
    </a:lvl4pPr>
    <a:lvl5pPr marL="1828501" algn="l" rtl="0" eaLnBrk="0" fontAlgn="base" hangingPunct="0">
      <a:spcBef>
        <a:spcPct val="0"/>
      </a:spcBef>
      <a:spcAft>
        <a:spcPct val="0"/>
      </a:spcAft>
      <a:defRPr sz="2400" kern="1200">
        <a:solidFill>
          <a:schemeClr val="tx1"/>
        </a:solidFill>
        <a:latin typeface="Times" charset="0"/>
        <a:ea typeface="+mn-ea"/>
        <a:cs typeface="+mn-cs"/>
      </a:defRPr>
    </a:lvl5pPr>
    <a:lvl6pPr marL="2285625" algn="l" defTabSz="457126" rtl="0" eaLnBrk="1" latinLnBrk="0" hangingPunct="1">
      <a:defRPr sz="2400" kern="1200">
        <a:solidFill>
          <a:schemeClr val="tx1"/>
        </a:solidFill>
        <a:latin typeface="Times" charset="0"/>
        <a:ea typeface="+mn-ea"/>
        <a:cs typeface="+mn-cs"/>
      </a:defRPr>
    </a:lvl6pPr>
    <a:lvl7pPr marL="2742752" algn="l" defTabSz="457126" rtl="0" eaLnBrk="1" latinLnBrk="0" hangingPunct="1">
      <a:defRPr sz="2400" kern="1200">
        <a:solidFill>
          <a:schemeClr val="tx1"/>
        </a:solidFill>
        <a:latin typeface="Times" charset="0"/>
        <a:ea typeface="+mn-ea"/>
        <a:cs typeface="+mn-cs"/>
      </a:defRPr>
    </a:lvl7pPr>
    <a:lvl8pPr marL="3199876" algn="l" defTabSz="457126" rtl="0" eaLnBrk="1" latinLnBrk="0" hangingPunct="1">
      <a:defRPr sz="2400" kern="1200">
        <a:solidFill>
          <a:schemeClr val="tx1"/>
        </a:solidFill>
        <a:latin typeface="Times" charset="0"/>
        <a:ea typeface="+mn-ea"/>
        <a:cs typeface="+mn-cs"/>
      </a:defRPr>
    </a:lvl8pPr>
    <a:lvl9pPr marL="3657002" algn="l" defTabSz="457126" rtl="0" eaLnBrk="1" latinLnBrk="0" hangingPunct="1">
      <a:defRPr sz="2400" kern="1200">
        <a:solidFill>
          <a:schemeClr val="tx1"/>
        </a:solidFill>
        <a:latin typeface="Times"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3" orient="horz" pos="162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8102E"/>
    <a:srgbClr val="ACA39A"/>
    <a:srgbClr val="F1BE48"/>
    <a:srgbClr val="7A6E67"/>
    <a:srgbClr val="CE1126"/>
    <a:srgbClr val="6E6259"/>
    <a:srgbClr val="010000"/>
    <a:srgbClr val="F2BF49"/>
    <a:srgbClr val="ADA07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84135" autoAdjust="0"/>
  </p:normalViewPr>
  <p:slideViewPr>
    <p:cSldViewPr>
      <p:cViewPr varScale="1">
        <p:scale>
          <a:sx n="119" d="100"/>
          <a:sy n="119" d="100"/>
        </p:scale>
        <p:origin x="1416" y="184"/>
      </p:cViewPr>
      <p:guideLst>
        <p:guide orient="horz" pos="2160"/>
        <p:guide pos="2880"/>
        <p:guide orient="horz" pos="162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99" d="100"/>
          <a:sy n="99" d="100"/>
        </p:scale>
        <p:origin x="3570" y="72"/>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handoutMaster" Target="handoutMasters/handout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755A0C9-E830-1241-BEA3-6925DA004ECF}" type="datetimeFigureOut">
              <a:rPr lang="en-US" smtClean="0"/>
              <a:pPr/>
              <a:t>12/12/24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8984522-76EF-EF4D-8870-07F3436BA4E0}" type="slidenum">
              <a:rPr lang="en-US" smtClean="0"/>
              <a:pPr/>
              <a:t>‹#›</a:t>
            </a:fld>
            <a:endParaRPr lang="en-US"/>
          </a:p>
        </p:txBody>
      </p:sp>
    </p:spTree>
    <p:extLst>
      <p:ext uri="{BB962C8B-B14F-4D97-AF65-F5344CB8AC3E}">
        <p14:creationId xmlns:p14="http://schemas.microsoft.com/office/powerpoint/2010/main" val="1200902411"/>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6845082-6AF3-024B-A14D-C5AD8123919E}" type="datetimeFigureOut">
              <a:rPr lang="en-US" smtClean="0"/>
              <a:pPr/>
              <a:t>12/12/24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A6D18E-8B09-B24B-9169-4FC527B8D84F}" type="slidenum">
              <a:rPr lang="en-US" smtClean="0"/>
              <a:pPr/>
              <a:t>‹#›</a:t>
            </a:fld>
            <a:endParaRPr lang="en-US"/>
          </a:p>
        </p:txBody>
      </p:sp>
    </p:spTree>
    <p:extLst>
      <p:ext uri="{BB962C8B-B14F-4D97-AF65-F5344CB8AC3E}">
        <p14:creationId xmlns:p14="http://schemas.microsoft.com/office/powerpoint/2010/main" val="245779256"/>
      </p:ext>
    </p:extLst>
  </p:cSld>
  <p:clrMap bg1="lt1" tx1="dk1" bg2="lt2" tx2="dk2" accent1="accent1" accent2="accent2" accent3="accent3" accent4="accent4" accent5="accent5" accent6="accent6" hlink="hlink" folHlink="folHlink"/>
  <p:hf hdr="0" dt="0"/>
  <p:notesStyle>
    <a:lvl1pPr marL="0" algn="l" defTabSz="457126" rtl="0" eaLnBrk="1" latinLnBrk="0" hangingPunct="1">
      <a:defRPr sz="1200" kern="1200">
        <a:solidFill>
          <a:schemeClr val="tx1"/>
        </a:solidFill>
        <a:latin typeface="+mn-lt"/>
        <a:ea typeface="+mn-ea"/>
        <a:cs typeface="+mn-cs"/>
      </a:defRPr>
    </a:lvl1pPr>
    <a:lvl2pPr marL="457126" algn="l" defTabSz="457126" rtl="0" eaLnBrk="1" latinLnBrk="0" hangingPunct="1">
      <a:defRPr sz="1200" kern="1200">
        <a:solidFill>
          <a:schemeClr val="tx1"/>
        </a:solidFill>
        <a:latin typeface="+mn-lt"/>
        <a:ea typeface="+mn-ea"/>
        <a:cs typeface="+mn-cs"/>
      </a:defRPr>
    </a:lvl2pPr>
    <a:lvl3pPr marL="914253" algn="l" defTabSz="457126" rtl="0" eaLnBrk="1" latinLnBrk="0" hangingPunct="1">
      <a:defRPr sz="1200" kern="1200">
        <a:solidFill>
          <a:schemeClr val="tx1"/>
        </a:solidFill>
        <a:latin typeface="+mn-lt"/>
        <a:ea typeface="+mn-ea"/>
        <a:cs typeface="+mn-cs"/>
      </a:defRPr>
    </a:lvl3pPr>
    <a:lvl4pPr marL="1371376" algn="l" defTabSz="457126" rtl="0" eaLnBrk="1" latinLnBrk="0" hangingPunct="1">
      <a:defRPr sz="1200" kern="1200">
        <a:solidFill>
          <a:schemeClr val="tx1"/>
        </a:solidFill>
        <a:latin typeface="+mn-lt"/>
        <a:ea typeface="+mn-ea"/>
        <a:cs typeface="+mn-cs"/>
      </a:defRPr>
    </a:lvl4pPr>
    <a:lvl5pPr marL="1828501" algn="l" defTabSz="457126" rtl="0" eaLnBrk="1" latinLnBrk="0" hangingPunct="1">
      <a:defRPr sz="1200" kern="1200">
        <a:solidFill>
          <a:schemeClr val="tx1"/>
        </a:solidFill>
        <a:latin typeface="+mn-lt"/>
        <a:ea typeface="+mn-ea"/>
        <a:cs typeface="+mn-cs"/>
      </a:defRPr>
    </a:lvl5pPr>
    <a:lvl6pPr marL="2285625" algn="l" defTabSz="457126" rtl="0" eaLnBrk="1" latinLnBrk="0" hangingPunct="1">
      <a:defRPr sz="1200" kern="1200">
        <a:solidFill>
          <a:schemeClr val="tx1"/>
        </a:solidFill>
        <a:latin typeface="+mn-lt"/>
        <a:ea typeface="+mn-ea"/>
        <a:cs typeface="+mn-cs"/>
      </a:defRPr>
    </a:lvl6pPr>
    <a:lvl7pPr marL="2742752" algn="l" defTabSz="457126" rtl="0" eaLnBrk="1" latinLnBrk="0" hangingPunct="1">
      <a:defRPr sz="1200" kern="1200">
        <a:solidFill>
          <a:schemeClr val="tx1"/>
        </a:solidFill>
        <a:latin typeface="+mn-lt"/>
        <a:ea typeface="+mn-ea"/>
        <a:cs typeface="+mn-cs"/>
      </a:defRPr>
    </a:lvl7pPr>
    <a:lvl8pPr marL="3199876" algn="l" defTabSz="457126" rtl="0" eaLnBrk="1" latinLnBrk="0" hangingPunct="1">
      <a:defRPr sz="1200" kern="1200">
        <a:solidFill>
          <a:schemeClr val="tx1"/>
        </a:solidFill>
        <a:latin typeface="+mn-lt"/>
        <a:ea typeface="+mn-ea"/>
        <a:cs typeface="+mn-cs"/>
      </a:defRPr>
    </a:lvl8pPr>
    <a:lvl9pPr marL="3657002" algn="l" defTabSz="457126"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286487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1FEEDF-C473-1BFD-0382-68635470AE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02BE9A-A7AC-C77B-CC6D-B347C05605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B45087-0AAD-F14B-8068-1ED18C11162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50698E2-1FD3-6354-B716-5821ACDC8396}"/>
              </a:ext>
            </a:extLst>
          </p:cNvPr>
          <p:cNvSpPr>
            <a:spLocks noGrp="1"/>
          </p:cNvSpPr>
          <p:nvPr>
            <p:ph type="sldNum" sz="quarter" idx="10"/>
          </p:nvPr>
        </p:nvSpPr>
        <p:spPr/>
        <p:txBody>
          <a:bodyPr/>
          <a:lstStyle/>
          <a:p>
            <a:fld id="{24A6D18E-8B09-B24B-9169-4FC527B8D84F}" type="slidenum">
              <a:rPr lang="en-US" smtClean="0"/>
              <a:pPr/>
              <a:t>11</a:t>
            </a:fld>
            <a:endParaRPr lang="en-US"/>
          </a:p>
        </p:txBody>
      </p:sp>
      <p:sp>
        <p:nvSpPr>
          <p:cNvPr id="5" name="Footer Placeholder 4">
            <a:extLst>
              <a:ext uri="{FF2B5EF4-FFF2-40B4-BE49-F238E27FC236}">
                <a16:creationId xmlns:a16="http://schemas.microsoft.com/office/drawing/2014/main" id="{3B6FE849-21E0-4F10-3001-23AF890F8BC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600660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dirty="0">
                <a:latin typeface="Calibri" panose="020F0502020204030204" pitchFamily="34" charset="0"/>
                <a:cs typeface="Calibri" panose="020F0502020204030204" pitchFamily="34" charset="0"/>
              </a:rPr>
              <a:t>clean up and pre-processing of the data: </a:t>
            </a:r>
          </a:p>
          <a:p>
            <a:r>
              <a:rPr lang="en-US" altLang="zh-CN" sz="1200" dirty="0">
                <a:latin typeface="Calibri" panose="020F0502020204030204" pitchFamily="34" charset="0"/>
                <a:cs typeface="Calibri" panose="020F0502020204030204" pitchFamily="34" charset="0"/>
              </a:rPr>
              <a:t>1. Remove missing and bad data. </a:t>
            </a:r>
          </a:p>
          <a:p>
            <a:r>
              <a:rPr lang="en-US" altLang="zh-CN" sz="1200" dirty="0">
                <a:latin typeface="Calibri" panose="020F0502020204030204" pitchFamily="34" charset="0"/>
                <a:cs typeface="Calibri" panose="020F0502020204030204" pitchFamily="34" charset="0"/>
              </a:rPr>
              <a:t>2. Did not normalized the data because we want to see the true consumption difference and variations between two types of user. </a:t>
            </a:r>
          </a:p>
          <a:p>
            <a:r>
              <a:rPr lang="en-US" altLang="zh-CN" sz="1200" dirty="0">
                <a:latin typeface="Calibri" panose="020F0502020204030204" pitchFamily="34" charset="0"/>
                <a:cs typeface="Calibri" panose="020F0502020204030204" pitchFamily="34" charset="0"/>
              </a:rPr>
              <a:t>3. We may not guarantee that the non-EV customer data is well updated and correct labeled. The non-EV users dataset could also contain some newer EV users that have not been reported to the utility, neither by file a rebate, nor request for a TOU rate.  Therefore, we assume that the non-EV dataset will potentially have some EV users and induced some noise. To ensure the data quality and perform an extra check, we adopt isolation forest method to remove the potential EV profiles. Basically, the potential EV users are detected as outliers or </a:t>
            </a:r>
            <a:r>
              <a:rPr lang="en-US" altLang="zh-CN" dirty="0"/>
              <a:t>anomaly data compared to the customer without EV, and they are removed from the dataset. It also removed the customer with erroneous data recorded by SM errors.  Considering the remaining dataset is huge, it is acceptable to simply remove those customers. This process is not a major contribution of the work so we can skim it if audience did not ask.</a:t>
            </a:r>
            <a:endParaRPr lang="zh-CN" alt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12</a:t>
            </a:fld>
            <a:endParaRPr lang="en-US"/>
          </a:p>
        </p:txBody>
      </p:sp>
    </p:spTree>
    <p:extLst>
      <p:ext uri="{BB962C8B-B14F-4D97-AF65-F5344CB8AC3E}">
        <p14:creationId xmlns:p14="http://schemas.microsoft.com/office/powerpoint/2010/main" val="42784908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13</a:t>
            </a:fld>
            <a:endParaRPr lang="en-US"/>
          </a:p>
        </p:txBody>
      </p:sp>
    </p:spTree>
    <p:extLst>
      <p:ext uri="{BB962C8B-B14F-4D97-AF65-F5344CB8AC3E}">
        <p14:creationId xmlns:p14="http://schemas.microsoft.com/office/powerpoint/2010/main" val="42501974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Difference between global mean and moving window mean: </a:t>
            </a:r>
          </a:p>
          <a:p>
            <a:endParaRPr lang="en-US" dirty="0"/>
          </a:p>
          <a:p>
            <a:r>
              <a:rPr lang="en-US" dirty="0"/>
              <a:t>- The global mean is the average for each customer across the entire time span. </a:t>
            </a:r>
          </a:p>
          <a:p>
            <a:endParaRPr lang="en-US" dirty="0"/>
          </a:p>
          <a:p>
            <a:r>
              <a:rPr lang="en-US" dirty="0"/>
              <a:t>- The average for each sliding window is the mean for each window. After testing, we choose the window size to be 1 day (96 data points), and each time we slide a window by 6 hours (24 points) ahead to create overlapping windows, capturing more granular, continuous changes in the data. This can be useful for capturing short-term variations that might indicate EV charging events.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15</a:t>
            </a:fld>
            <a:endParaRPr lang="en-US"/>
          </a:p>
        </p:txBody>
      </p:sp>
    </p:spTree>
    <p:extLst>
      <p:ext uri="{BB962C8B-B14F-4D97-AF65-F5344CB8AC3E}">
        <p14:creationId xmlns:p14="http://schemas.microsoft.com/office/powerpoint/2010/main" val="255957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dirty="0"/>
              <a:t>The plot is from the same week for EV and non-EV users. We perform this decomposition for each customer across the entire time span.</a:t>
            </a:r>
          </a:p>
          <a:p>
            <a:endParaRPr lang="en-US" b="1" dirty="0"/>
          </a:p>
          <a:p>
            <a:r>
              <a:rPr lang="en-US" b="1" dirty="0"/>
              <a:t>Seasonal Component</a:t>
            </a:r>
            <a:endParaRPr lang="en-US" dirty="0"/>
          </a:p>
          <a:p>
            <a:r>
              <a:rPr lang="en-US" dirty="0"/>
              <a:t>The trend component could indicate when an EV is frequently charged, this trend becoming stable over time, indicating the charging pattern is more detectable.</a:t>
            </a:r>
          </a:p>
          <a:p>
            <a:endParaRPr lang="en-US" dirty="0"/>
          </a:p>
          <a:p>
            <a:r>
              <a:rPr lang="en-US" b="1" dirty="0"/>
              <a:t>Seasonal Component</a:t>
            </a:r>
            <a:r>
              <a:rPr lang="en-US" dirty="0"/>
              <a:t>: </a:t>
            </a:r>
          </a:p>
          <a:p>
            <a:r>
              <a:rPr lang="en-US" dirty="0"/>
              <a:t>For EV users, the seasonal component captures regular charging patterns, such as daily or weekly peaks at specific hours or days (e.g., overnight charging).</a:t>
            </a:r>
          </a:p>
          <a:p>
            <a:endParaRPr lang="en-US" dirty="0"/>
          </a:p>
          <a:p>
            <a:r>
              <a:rPr lang="en-US" b="1" dirty="0"/>
              <a:t>Residual (or Irregular) Component</a:t>
            </a:r>
          </a:p>
          <a:p>
            <a:pPr>
              <a:buFont typeface="Arial" panose="020B0604020202020204" pitchFamily="34" charset="0"/>
              <a:buNone/>
            </a:pPr>
            <a:r>
              <a:rPr lang="en-US" dirty="0"/>
              <a:t>The residual component might indicate unscheduled EV charging sessions, irregular appliance use, or other unexpected high-power events. This helps filter the data.</a:t>
            </a:r>
          </a:p>
          <a:p>
            <a:pPr>
              <a:buFont typeface="Arial" panose="020B0604020202020204" pitchFamily="34" charset="0"/>
              <a:buNone/>
            </a:pPr>
            <a:endParaRPr lang="en-US" dirty="0"/>
          </a:p>
          <a:p>
            <a:pPr>
              <a:buFont typeface="Arial" panose="020B0604020202020204" pitchFamily="34" charset="0"/>
              <a:buNone/>
            </a:pPr>
            <a:r>
              <a:rPr lang="en-US" b="1" dirty="0"/>
              <a:t>Equations for calculating those three components are in the backup slides.</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16</a:t>
            </a:fld>
            <a:endParaRPr lang="en-US"/>
          </a:p>
        </p:txBody>
      </p:sp>
    </p:spTree>
    <p:extLst>
      <p:ext uri="{BB962C8B-B14F-4D97-AF65-F5344CB8AC3E}">
        <p14:creationId xmlns:p14="http://schemas.microsoft.com/office/powerpoint/2010/main" val="1655522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201516-5370-FFD5-336A-50EFA34204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415594-559E-7592-1F6E-05F567EFEF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DCBB912-C5AC-9B2D-FA49-C79DE2927F70}"/>
              </a:ext>
            </a:extLst>
          </p:cNvPr>
          <p:cNvSpPr>
            <a:spLocks noGrp="1"/>
          </p:cNvSpPr>
          <p:nvPr>
            <p:ph type="body" idx="1"/>
          </p:nvPr>
        </p:nvSpPr>
        <p:spPr/>
        <p:txBody>
          <a:bodyPr>
            <a:normAutofit/>
          </a:bodyPr>
          <a:lstStyle/>
          <a:p>
            <a:endParaRPr lang="en-US" dirty="0"/>
          </a:p>
        </p:txBody>
      </p:sp>
      <p:sp>
        <p:nvSpPr>
          <p:cNvPr id="4" name="Footer Placeholder 3">
            <a:extLst>
              <a:ext uri="{FF2B5EF4-FFF2-40B4-BE49-F238E27FC236}">
                <a16:creationId xmlns:a16="http://schemas.microsoft.com/office/drawing/2014/main" id="{21EA33A7-B1A4-F8BD-4470-6FC1D04AD409}"/>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DE5FFBB1-B304-C622-7725-87B2F25468F5}"/>
              </a:ext>
            </a:extLst>
          </p:cNvPr>
          <p:cNvSpPr>
            <a:spLocks noGrp="1"/>
          </p:cNvSpPr>
          <p:nvPr>
            <p:ph type="sldNum" sz="quarter" idx="5"/>
          </p:nvPr>
        </p:nvSpPr>
        <p:spPr/>
        <p:txBody>
          <a:bodyPr/>
          <a:lstStyle/>
          <a:p>
            <a:fld id="{24A6D18E-8B09-B24B-9169-4FC527B8D84F}" type="slidenum">
              <a:rPr lang="en-US" smtClean="0"/>
              <a:pPr/>
              <a:t>17</a:t>
            </a:fld>
            <a:endParaRPr lang="en-US"/>
          </a:p>
        </p:txBody>
      </p:sp>
    </p:spTree>
    <p:extLst>
      <p:ext uri="{BB962C8B-B14F-4D97-AF65-F5344CB8AC3E}">
        <p14:creationId xmlns:p14="http://schemas.microsoft.com/office/powerpoint/2010/main" val="17110983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19F8F3-1A89-E1A0-2FC1-12E2613FD4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72ED74B-825C-1EA3-AD18-CC23476A8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1F56C9-EE0A-6BF8-CF85-5FD09461681F}"/>
              </a:ext>
            </a:extLst>
          </p:cNvPr>
          <p:cNvSpPr>
            <a:spLocks noGrp="1"/>
          </p:cNvSpPr>
          <p:nvPr>
            <p:ph type="body" idx="1"/>
          </p:nvPr>
        </p:nvSpPr>
        <p:spPr/>
        <p:txBody>
          <a:bodyPr>
            <a:normAutofit/>
          </a:bodyPr>
          <a:lstStyle/>
          <a:p>
            <a:r>
              <a:rPr lang="en-US" dirty="0"/>
              <a:t>Detailed performance metrics in backup slides.</a:t>
            </a:r>
          </a:p>
        </p:txBody>
      </p:sp>
      <p:sp>
        <p:nvSpPr>
          <p:cNvPr id="4" name="Footer Placeholder 3">
            <a:extLst>
              <a:ext uri="{FF2B5EF4-FFF2-40B4-BE49-F238E27FC236}">
                <a16:creationId xmlns:a16="http://schemas.microsoft.com/office/drawing/2014/main" id="{0F70EA09-6A29-E6D3-8545-F608FE2B968B}"/>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0BA69418-0AA7-1EA6-0406-1FA71E36BBD5}"/>
              </a:ext>
            </a:extLst>
          </p:cNvPr>
          <p:cNvSpPr>
            <a:spLocks noGrp="1"/>
          </p:cNvSpPr>
          <p:nvPr>
            <p:ph type="sldNum" sz="quarter" idx="5"/>
          </p:nvPr>
        </p:nvSpPr>
        <p:spPr/>
        <p:txBody>
          <a:bodyPr/>
          <a:lstStyle/>
          <a:p>
            <a:fld id="{24A6D18E-8B09-B24B-9169-4FC527B8D84F}" type="slidenum">
              <a:rPr lang="en-US" smtClean="0"/>
              <a:pPr/>
              <a:t>18</a:t>
            </a:fld>
            <a:endParaRPr lang="en-US"/>
          </a:p>
        </p:txBody>
      </p:sp>
    </p:spTree>
    <p:extLst>
      <p:ext uri="{BB962C8B-B14F-4D97-AF65-F5344CB8AC3E}">
        <p14:creationId xmlns:p14="http://schemas.microsoft.com/office/powerpoint/2010/main" val="30776468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8D40B-FB57-1E87-3A72-CA510A1094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00B544-E2A6-AEB9-4574-61A6D0DDB94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6ACBC2-5C24-A7EA-ADAC-54C8BF09479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D3D354B9-AE87-5045-886E-235618195EEE}"/>
              </a:ext>
            </a:extLst>
          </p:cNvPr>
          <p:cNvSpPr>
            <a:spLocks noGrp="1"/>
          </p:cNvSpPr>
          <p:nvPr>
            <p:ph type="sldNum" sz="quarter" idx="10"/>
          </p:nvPr>
        </p:nvSpPr>
        <p:spPr/>
        <p:txBody>
          <a:bodyPr/>
          <a:lstStyle/>
          <a:p>
            <a:fld id="{24A6D18E-8B09-B24B-9169-4FC527B8D84F}" type="slidenum">
              <a:rPr lang="en-US" smtClean="0"/>
              <a:pPr/>
              <a:t>19</a:t>
            </a:fld>
            <a:endParaRPr lang="en-US"/>
          </a:p>
        </p:txBody>
      </p:sp>
      <p:sp>
        <p:nvSpPr>
          <p:cNvPr id="5" name="Footer Placeholder 4">
            <a:extLst>
              <a:ext uri="{FF2B5EF4-FFF2-40B4-BE49-F238E27FC236}">
                <a16:creationId xmlns:a16="http://schemas.microsoft.com/office/drawing/2014/main" id="{78F54677-2F78-38C2-7F5A-FCD8D6F982E8}"/>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716936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25738866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6EADD-4FB9-CDA8-715E-3D79C98CD4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FD0EB-A0FE-9CAD-1313-5BAA1F2EE20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158C48-184C-B9FD-7950-AD649133CE5D}"/>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F1DB089-18AE-753A-1DFF-F2C51ABE44D6}"/>
              </a:ext>
            </a:extLst>
          </p:cNvPr>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Times"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
        <p:nvSpPr>
          <p:cNvPr id="5" name="Footer Placeholder 4">
            <a:extLst>
              <a:ext uri="{FF2B5EF4-FFF2-40B4-BE49-F238E27FC236}">
                <a16:creationId xmlns:a16="http://schemas.microsoft.com/office/drawing/2014/main" id="{6D65E60C-C7E8-0378-1037-B140C2A7E9CC}"/>
              </a:ext>
            </a:extLst>
          </p:cNvPr>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Times" charset="0"/>
              <a:ea typeface="+mn-ea"/>
              <a:cs typeface="+mn-cs"/>
            </a:endParaRPr>
          </a:p>
        </p:txBody>
      </p:sp>
    </p:spTree>
    <p:extLst>
      <p:ext uri="{BB962C8B-B14F-4D97-AF65-F5344CB8AC3E}">
        <p14:creationId xmlns:p14="http://schemas.microsoft.com/office/powerpoint/2010/main" val="3499082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4A6D18E-8B09-B24B-9169-4FC527B8D84F}" type="slidenum">
              <a:rPr kumimoji="0" lang="en-US" sz="1200" b="0" i="0" u="none" strike="noStrike" kern="1200" cap="none" spc="0" normalizeH="0" baseline="0" noProof="0" smtClean="0">
                <a:ln>
                  <a:noFill/>
                </a:ln>
                <a:solidFill>
                  <a:prstClr val="black"/>
                </a:solidFill>
                <a:effectLst/>
                <a:uLnTx/>
                <a:uFillTx/>
                <a:latin typeface="ITC Berkeley Oldstyle"/>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ITC Berkeley Oldstyle"/>
              <a:ea typeface="+mn-ea"/>
              <a:cs typeface="+mn-cs"/>
            </a:endParaRPr>
          </a:p>
        </p:txBody>
      </p:sp>
      <p:sp>
        <p:nvSpPr>
          <p:cNvPr id="5" name="Footer Placeholder 4"/>
          <p:cNvSpPr>
            <a:spLocks noGrp="1"/>
          </p:cNvSpPr>
          <p:nvPr>
            <p:ph type="ftr" sz="quarter" idx="11"/>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ITC Berkeley Oldstyle"/>
              <a:ea typeface="+mn-ea"/>
              <a:cs typeface="+mn-cs"/>
            </a:endParaRPr>
          </a:p>
        </p:txBody>
      </p:sp>
    </p:spTree>
    <p:extLst>
      <p:ext uri="{BB962C8B-B14F-4D97-AF65-F5344CB8AC3E}">
        <p14:creationId xmlns:p14="http://schemas.microsoft.com/office/powerpoint/2010/main" val="350305228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4412"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41</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395902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215815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47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2192192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93636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64</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01112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5147901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26" rtl="0" eaLnBrk="1" fontAlgn="auto" latinLnBrk="0" hangingPunct="1">
              <a:lnSpc>
                <a:spcPct val="100000"/>
              </a:lnSpc>
              <a:spcBef>
                <a:spcPts val="0"/>
              </a:spcBef>
              <a:spcAft>
                <a:spcPts val="0"/>
              </a:spcAft>
              <a:buClrTx/>
              <a:buSzTx/>
              <a:buFontTx/>
              <a:buNone/>
              <a:tabLst/>
              <a:defRPr/>
            </a:pPr>
            <a:r>
              <a:rPr lang="en-US" altLang="zh-CN" dirty="0"/>
              <a:t>ZIP parameters [0.4, 0.4, 0.2], each customer’s load shape comes from its own smart meter data.</a:t>
            </a:r>
          </a:p>
          <a:p>
            <a:endParaRPr lang="zh-CN" altLang="en-US" dirty="0"/>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70</a:t>
            </a:fld>
            <a:endParaRPr lang="en-US"/>
          </a:p>
        </p:txBody>
      </p:sp>
    </p:spTree>
    <p:extLst>
      <p:ext uri="{BB962C8B-B14F-4D97-AF65-F5344CB8AC3E}">
        <p14:creationId xmlns:p14="http://schemas.microsoft.com/office/powerpoint/2010/main" val="8797001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BFBA73-2B7E-6EA5-E65C-42ACA2D521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3C39C-21E8-8C85-5AF1-C9B2E856D30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A781BAD-C67F-1098-1224-F2C851F19B2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479D2B8-1980-5F5A-068D-76A5496D4A24}"/>
              </a:ext>
            </a:extLst>
          </p:cNvPr>
          <p:cNvSpPr>
            <a:spLocks noGrp="1"/>
          </p:cNvSpPr>
          <p:nvPr>
            <p:ph type="sldNum" sz="quarter" idx="10"/>
          </p:nvPr>
        </p:nvSpPr>
        <p:spPr/>
        <p:txBody>
          <a:bodyPr/>
          <a:lstStyle/>
          <a:p>
            <a:fld id="{24A6D18E-8B09-B24B-9169-4FC527B8D84F}" type="slidenum">
              <a:rPr lang="en-US" smtClean="0"/>
              <a:pPr/>
              <a:t>74</a:t>
            </a:fld>
            <a:endParaRPr lang="en-US"/>
          </a:p>
        </p:txBody>
      </p:sp>
      <p:sp>
        <p:nvSpPr>
          <p:cNvPr id="5" name="Footer Placeholder 4">
            <a:extLst>
              <a:ext uri="{FF2B5EF4-FFF2-40B4-BE49-F238E27FC236}">
                <a16:creationId xmlns:a16="http://schemas.microsoft.com/office/drawing/2014/main" id="{6ADF8239-5D28-69C7-A738-940BD9AE7060}"/>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814826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sz="1200" dirty="0">
                <a:latin typeface="Calibri" panose="020F0502020204030204" pitchFamily="34" charset="0"/>
                <a:cs typeface="Calibri" panose="020F0502020204030204" pitchFamily="34" charset="0"/>
              </a:rPr>
              <a:t>hidden features include: mean, min/max, standard dev; </a:t>
            </a:r>
            <a:r>
              <a:rPr lang="en-US" dirty="0"/>
              <a:t>recurring charging behaviors over specific intervals, daily, weekly, or monthly cycles; increase in power consumption over time due to consistent charging behavior; frequent charging behaviors, etc. These will further introduced in the seasonal decomposition later.</a:t>
            </a:r>
          </a:p>
          <a:p>
            <a:endParaRPr lang="en-US" dirty="0"/>
          </a:p>
          <a:p>
            <a:r>
              <a:rPr lang="en-US" sz="1200" dirty="0">
                <a:latin typeface="Calibri" panose="020F0502020204030204" pitchFamily="34" charset="0"/>
                <a:cs typeface="Calibri" panose="020F0502020204030204" pitchFamily="34" charset="0"/>
              </a:rPr>
              <a:t>computational burdens: 1. compared to support vector machines (SVM), </a:t>
            </a:r>
            <a:r>
              <a:rPr lang="en-US" dirty="0"/>
              <a:t>SVM are computationally more intensive than RF for larger datasets. SVMs is slower to train than RF for large-scale data such as time-series SM data. 2. Neural networks such as convolutional and recurrent neural networks, have a high computational and memory burden. Both CNNs and RNNs typically require significantly longer training times than RF.</a:t>
            </a:r>
          </a:p>
        </p:txBody>
      </p:sp>
      <p:sp>
        <p:nvSpPr>
          <p:cNvPr id="4" name="Footer Placeholder 3"/>
          <p:cNvSpPr>
            <a:spLocks noGrp="1"/>
          </p:cNvSpPr>
          <p:nvPr>
            <p:ph type="ftr" sz="quarter" idx="4"/>
          </p:nvPr>
        </p:nvSpPr>
        <p:spPr/>
        <p:txBody>
          <a:bodyPr/>
          <a:lstStyle/>
          <a:p>
            <a:endParaRPr lang="en-US"/>
          </a:p>
        </p:txBody>
      </p:sp>
      <p:sp>
        <p:nvSpPr>
          <p:cNvPr id="5" name="Slide Number Placeholder 4"/>
          <p:cNvSpPr>
            <a:spLocks noGrp="1"/>
          </p:cNvSpPr>
          <p:nvPr>
            <p:ph type="sldNum" sz="quarter" idx="5"/>
          </p:nvPr>
        </p:nvSpPr>
        <p:spPr/>
        <p:txBody>
          <a:bodyPr/>
          <a:lstStyle/>
          <a:p>
            <a:fld id="{24A6D18E-8B09-B24B-9169-4FC527B8D84F}" type="slidenum">
              <a:rPr lang="en-US" smtClean="0"/>
              <a:pPr/>
              <a:t>75</a:t>
            </a:fld>
            <a:endParaRPr lang="en-US"/>
          </a:p>
        </p:txBody>
      </p:sp>
    </p:spTree>
    <p:extLst>
      <p:ext uri="{BB962C8B-B14F-4D97-AF65-F5344CB8AC3E}">
        <p14:creationId xmlns:p14="http://schemas.microsoft.com/office/powerpoint/2010/main" val="50626316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02879-3FFD-791D-4212-8C31087F97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57373B-E6EF-FE00-4383-AB5F8331514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6840F3-85FB-1897-6228-735F3069F306}"/>
              </a:ext>
            </a:extLst>
          </p:cNvPr>
          <p:cNvSpPr>
            <a:spLocks noGrp="1"/>
          </p:cNvSpPr>
          <p:nvPr>
            <p:ph type="body" idx="1"/>
          </p:nvPr>
        </p:nvSpPr>
        <p:spPr/>
        <p:txBody>
          <a:bodyPr>
            <a:normAutofit/>
          </a:bodyPr>
          <a:lstStyle/>
          <a:p>
            <a:pPr marL="0" marR="0" lvl="0" indent="0" algn="l" defTabSz="457126" rtl="0" eaLnBrk="1" fontAlgn="auto" latinLnBrk="0" hangingPunct="1">
              <a:lnSpc>
                <a:spcPct val="100000"/>
              </a:lnSpc>
              <a:spcBef>
                <a:spcPts val="0"/>
              </a:spcBef>
              <a:spcAft>
                <a:spcPts val="0"/>
              </a:spcAft>
              <a:buClrTx/>
              <a:buSzTx/>
              <a:buFontTx/>
              <a:buNone/>
              <a:tabLst/>
              <a:defRPr/>
            </a:pPr>
            <a:r>
              <a:rPr lang="en-US" dirty="0"/>
              <a:t>We first divide the data into training sets (70%) and test sets (30%). In our case, training sets contain 24764 customers, and testing sets contain 10614 customers.</a:t>
            </a:r>
          </a:p>
          <a:p>
            <a:endParaRPr lang="en-US" dirty="0"/>
          </a:p>
          <a:p>
            <a:r>
              <a:rPr lang="en-US" b="1" dirty="0"/>
              <a:t>Maximum Depth of Each Tree </a:t>
            </a:r>
            <a:r>
              <a:rPr lang="en-US" dirty="0"/>
              <a:t>Controls the maximum number of splits (or levels) in each tree.</a:t>
            </a:r>
          </a:p>
          <a:p>
            <a:endParaRPr lang="en-US" dirty="0"/>
          </a:p>
          <a:p>
            <a:r>
              <a:rPr lang="en-US" b="1" dirty="0"/>
              <a:t>Bootstrap Sampling with Replacement</a:t>
            </a:r>
            <a:r>
              <a:rPr lang="en-US" dirty="0"/>
              <a:t>: For each tree in the forest, a new dataset is created by randomly selecting data points from the original dataset. Since the sampling is </a:t>
            </a:r>
            <a:r>
              <a:rPr lang="en-US" b="1" dirty="0"/>
              <a:t>with replacement</a:t>
            </a:r>
            <a:r>
              <a:rPr lang="en-US" dirty="0"/>
              <a:t>, each data point in the original dataset has an equal probability of being selected multiple times in the same bootstrap sample, while some data points may not be selected at all.</a:t>
            </a:r>
          </a:p>
          <a:p>
            <a:endParaRPr lang="en-US" dirty="0"/>
          </a:p>
          <a:p>
            <a:pPr>
              <a:buFont typeface="Arial" panose="020B0604020202020204" pitchFamily="34" charset="0"/>
              <a:buNone/>
            </a:pPr>
            <a:r>
              <a:rPr lang="en-US" dirty="0"/>
              <a:t>Typically, </a:t>
            </a:r>
            <a:r>
              <a:rPr lang="en-US" b="1" dirty="0"/>
              <a:t>each bootstrap sample is the same size as the original dataset</a:t>
            </a:r>
            <a:r>
              <a:rPr lang="en-US" dirty="0"/>
              <a:t>, but because it’s sampled with replacement, about </a:t>
            </a:r>
            <a:r>
              <a:rPr lang="en-US" b="1" dirty="0"/>
              <a:t>63%</a:t>
            </a:r>
            <a:r>
              <a:rPr lang="en-US" dirty="0"/>
              <a:t> of the original data points are included in each sample (with some data points appearing multiple times). This sampling introduces slight variations between the datasets used to train each tree, resulting in a set of trees that are similar but have learned different patterns due to variations in their training data.</a:t>
            </a:r>
          </a:p>
          <a:p>
            <a:r>
              <a:rPr lang="en-US" b="1" dirty="0"/>
              <a:t>Out-of-Bag (OOB) Samples</a:t>
            </a:r>
            <a:r>
              <a:rPr lang="en-US" dirty="0"/>
              <a:t>: Since approximately 37% of data points are left out of each bootstrap sample, these remaining data points (known as </a:t>
            </a:r>
            <a:r>
              <a:rPr lang="en-US" b="1" dirty="0"/>
              <a:t>out-of-bag</a:t>
            </a:r>
            <a:r>
              <a:rPr lang="en-US" dirty="0"/>
              <a:t> or </a:t>
            </a:r>
            <a:r>
              <a:rPr lang="en-US" b="1" dirty="0"/>
              <a:t>OOB samples</a:t>
            </a:r>
            <a:r>
              <a:rPr lang="en-US" dirty="0"/>
              <a:t>) can be used to validate the performance of each tree.</a:t>
            </a:r>
          </a:p>
          <a:p>
            <a:endParaRPr lang="en-US" dirty="0"/>
          </a:p>
        </p:txBody>
      </p:sp>
      <p:sp>
        <p:nvSpPr>
          <p:cNvPr id="4" name="Footer Placeholder 3">
            <a:extLst>
              <a:ext uri="{FF2B5EF4-FFF2-40B4-BE49-F238E27FC236}">
                <a16:creationId xmlns:a16="http://schemas.microsoft.com/office/drawing/2014/main" id="{ECC35751-B92D-0077-D512-FB3096A2E8B6}"/>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EB1C55DF-CDA9-5112-3650-3F61CAF045EF}"/>
              </a:ext>
            </a:extLst>
          </p:cNvPr>
          <p:cNvSpPr>
            <a:spLocks noGrp="1"/>
          </p:cNvSpPr>
          <p:nvPr>
            <p:ph type="sldNum" sz="quarter" idx="5"/>
          </p:nvPr>
        </p:nvSpPr>
        <p:spPr/>
        <p:txBody>
          <a:bodyPr/>
          <a:lstStyle/>
          <a:p>
            <a:fld id="{24A6D18E-8B09-B24B-9169-4FC527B8D84F}" type="slidenum">
              <a:rPr lang="en-US" smtClean="0"/>
              <a:pPr/>
              <a:t>76</a:t>
            </a:fld>
            <a:endParaRPr lang="en-US"/>
          </a:p>
        </p:txBody>
      </p:sp>
    </p:spTree>
    <p:extLst>
      <p:ext uri="{BB962C8B-B14F-4D97-AF65-F5344CB8AC3E}">
        <p14:creationId xmlns:p14="http://schemas.microsoft.com/office/powerpoint/2010/main" val="26315063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BE20E-6113-75AA-D4D3-79B28416C1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FF3DB13-9754-19AB-FCEA-BF42423D6F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4C40501-29D7-871A-D485-C70BEBC8961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354A2F4-9DA0-E7BD-613A-AB3CEC937FAE}"/>
              </a:ext>
            </a:extLst>
          </p:cNvPr>
          <p:cNvSpPr>
            <a:spLocks noGrp="1"/>
          </p:cNvSpPr>
          <p:nvPr>
            <p:ph type="sldNum" sz="quarter" idx="10"/>
          </p:nvPr>
        </p:nvSpPr>
        <p:spPr/>
        <p:txBody>
          <a:bodyPr/>
          <a:lstStyle/>
          <a:p>
            <a:fld id="{24A6D18E-8B09-B24B-9169-4FC527B8D84F}" type="slidenum">
              <a:rPr lang="en-US" smtClean="0"/>
              <a:pPr/>
              <a:t>4</a:t>
            </a:fld>
            <a:endParaRPr lang="en-US"/>
          </a:p>
        </p:txBody>
      </p:sp>
      <p:sp>
        <p:nvSpPr>
          <p:cNvPr id="5" name="Footer Placeholder 4">
            <a:extLst>
              <a:ext uri="{FF2B5EF4-FFF2-40B4-BE49-F238E27FC236}">
                <a16:creationId xmlns:a16="http://schemas.microsoft.com/office/drawing/2014/main" id="{43EB9CF6-C4E7-9A32-519A-EA93685962CA}"/>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827681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6A864-27E4-0FBB-D225-F1F94471675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3B25D1-2633-F5F8-C8DE-DF5E8696807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4EF17-C6A5-76A9-B942-3F8D094B6572}"/>
              </a:ext>
            </a:extLst>
          </p:cNvPr>
          <p:cNvSpPr>
            <a:spLocks noGrp="1"/>
          </p:cNvSpPr>
          <p:nvPr>
            <p:ph type="body" idx="1"/>
          </p:nvPr>
        </p:nvSpPr>
        <p:spPr/>
        <p:txBody>
          <a:bodyPr>
            <a:normAutofit fontScale="77500" lnSpcReduction="20000"/>
          </a:bodyPr>
          <a:lstStyle/>
          <a:p>
            <a:r>
              <a:rPr lang="en-US" dirty="0"/>
              <a:t>A </a:t>
            </a:r>
            <a:r>
              <a:rPr lang="en-US" b="1" dirty="0"/>
              <a:t>node</a:t>
            </a:r>
            <a:r>
              <a:rPr lang="en-US" dirty="0"/>
              <a:t> represents a point in the tree where a decision is made about splitting data based on feature values. Nodes guide the data flow through the tree to reach a final classification output. </a:t>
            </a:r>
          </a:p>
          <a:p>
            <a:endParaRPr lang="en-US" dirty="0"/>
          </a:p>
          <a:p>
            <a:r>
              <a:rPr lang="en-US" dirty="0"/>
              <a:t>The </a:t>
            </a:r>
            <a:r>
              <a:rPr lang="en-US" b="1" dirty="0"/>
              <a:t>root node</a:t>
            </a:r>
            <a:r>
              <a:rPr lang="en-US" dirty="0"/>
              <a:t> is the topmost node in the tree and represents the entire dataset. It contains the first decision (or split) based on a feature that best divides the data into two or more groups, maximizing separation between different classes.</a:t>
            </a:r>
          </a:p>
          <a:p>
            <a:endParaRPr lang="en-US" dirty="0"/>
          </a:p>
          <a:p>
            <a:r>
              <a:rPr lang="en-US" b="1" dirty="0"/>
              <a:t>Internal nodes </a:t>
            </a:r>
            <a:r>
              <a:rPr lang="en-US" dirty="0"/>
              <a:t>(or decision nodes) are nodes where the data is further split based on specific features. Each internal node applies a condition (e.g., “Is feature X&gt;5”) to partition the data into subsets. </a:t>
            </a:r>
          </a:p>
          <a:p>
            <a:endParaRPr lang="en-US" dirty="0"/>
          </a:p>
          <a:p>
            <a:r>
              <a:rPr lang="en-US" b="1" dirty="0"/>
              <a:t>Leaf nodes </a:t>
            </a:r>
            <a:r>
              <a:rPr lang="en-US" dirty="0"/>
              <a:t>are the final nodes in the tree, where no further splitting occurs. Each leaf node represents a final output or classification for the data points that reached it. In classification, a leaf node often represents a specific class label (e.g., “EV user” or “Non-EV user”), based on the majority class of data points within that node.</a:t>
            </a:r>
          </a:p>
          <a:p>
            <a:endParaRPr lang="en-US" dirty="0"/>
          </a:p>
          <a:p>
            <a:r>
              <a:rPr lang="en-US" sz="1200" b="1" dirty="0">
                <a:effectLst/>
                <a:latin typeface="Calibri" panose="020F0502020204030204" pitchFamily="34" charset="0"/>
                <a:ea typeface="Aptos" panose="020B0004020202020204" pitchFamily="34" charset="0"/>
                <a:cs typeface="Calibri" panose="020F0502020204030204" pitchFamily="34" charset="0"/>
              </a:rPr>
              <a:t>Random Feature Selection: </a:t>
            </a:r>
            <a:r>
              <a:rPr lang="en-US" dirty="0"/>
              <a:t>In Random Forests, each tree does not use all features at every split; instead, a </a:t>
            </a:r>
            <a:r>
              <a:rPr lang="en-US" b="1" dirty="0"/>
              <a:t>random subset of features</a:t>
            </a:r>
            <a:r>
              <a:rPr lang="en-US" dirty="0"/>
              <a:t> is selected for each split. By default, the </a:t>
            </a:r>
            <a:r>
              <a:rPr lang="en-US" b="1" dirty="0"/>
              <a:t>number of features in this subset </a:t>
            </a:r>
            <a:r>
              <a:rPr lang="en-US" dirty="0"/>
              <a:t>is often set to the square root of the total number of features for classification.</a:t>
            </a:r>
          </a:p>
          <a:p>
            <a:endParaRPr lang="en-US" dirty="0"/>
          </a:p>
          <a:p>
            <a:r>
              <a:rPr lang="en-US" b="1" dirty="0"/>
              <a:t>The best feature to split</a:t>
            </a:r>
            <a:r>
              <a:rPr lang="en-US" dirty="0"/>
              <a:t>: Among the randomly selected subset of features, the algorithm evaluates each feature based on its ability to split the data effectively. The feature that minimizes </a:t>
            </a:r>
            <a:r>
              <a:rPr lang="en-US" b="1" dirty="0"/>
              <a:t>impurity</a:t>
            </a:r>
            <a:r>
              <a:rPr lang="en-US" dirty="0"/>
              <a:t> (measured by metrics like </a:t>
            </a:r>
            <a:r>
              <a:rPr lang="en-US" b="1" dirty="0"/>
              <a:t>Gini Impurity</a:t>
            </a:r>
            <a:r>
              <a:rPr lang="en-US" dirty="0"/>
              <a:t> for classification) is chosen to split the data at that node. </a:t>
            </a:r>
            <a:r>
              <a:rPr lang="en-US" sz="1800" dirty="0">
                <a:effectLst/>
                <a:latin typeface="Georgia" panose="02040502050405020303" pitchFamily="18" charset="0"/>
                <a:ea typeface="Aptos" panose="020B0004020202020204" pitchFamily="34" charset="0"/>
                <a:cs typeface="Times New Roman" panose="02020603050405020304" pitchFamily="18" charset="0"/>
              </a:rPr>
              <a:t>This recursive process continues until a stopping criterion is met, such as reaching a maximum depth or a minimum number of samples per leaf node. </a:t>
            </a:r>
          </a:p>
          <a:p>
            <a:endParaRPr lang="en-US" sz="1800" dirty="0">
              <a:effectLst/>
              <a:latin typeface="Georgia" panose="02040502050405020303" pitchFamily="18" charset="0"/>
              <a:cs typeface="Times New Roman" panose="02020603050405020304" pitchFamily="18" charset="0"/>
            </a:endParaRPr>
          </a:p>
          <a:p>
            <a:r>
              <a:rPr lang="en-US" b="1" dirty="0"/>
              <a:t>Gini Impurity</a:t>
            </a:r>
            <a:r>
              <a:rPr lang="en-US" dirty="0"/>
              <a:t> is a measure used in decision trees to quantify the disorder of a dataset, reflecting how mixed the classes are within a node. A lower Gini Impurity value indicates a purer node (where most data points belong to a single class), helping the tree make more accurate splits for classification. This number is between 0 – 0.5. A Gini Impurity value of 0 means the node is </a:t>
            </a:r>
            <a:r>
              <a:rPr lang="en-US" b="1" dirty="0"/>
              <a:t>pure</a:t>
            </a:r>
            <a:r>
              <a:rPr lang="en-US" dirty="0"/>
              <a:t>, containing only samples of a single class, while higher values indicate more class mixture.</a:t>
            </a:r>
          </a:p>
        </p:txBody>
      </p:sp>
      <p:sp>
        <p:nvSpPr>
          <p:cNvPr id="4" name="Footer Placeholder 3">
            <a:extLst>
              <a:ext uri="{FF2B5EF4-FFF2-40B4-BE49-F238E27FC236}">
                <a16:creationId xmlns:a16="http://schemas.microsoft.com/office/drawing/2014/main" id="{B9DE0899-FFEA-5EEF-AB56-11A1618E4080}"/>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FD1A1440-4E2B-BB16-9DEF-9581999275FD}"/>
              </a:ext>
            </a:extLst>
          </p:cNvPr>
          <p:cNvSpPr>
            <a:spLocks noGrp="1"/>
          </p:cNvSpPr>
          <p:nvPr>
            <p:ph type="sldNum" sz="quarter" idx="5"/>
          </p:nvPr>
        </p:nvSpPr>
        <p:spPr/>
        <p:txBody>
          <a:bodyPr/>
          <a:lstStyle/>
          <a:p>
            <a:fld id="{24A6D18E-8B09-B24B-9169-4FC527B8D84F}" type="slidenum">
              <a:rPr lang="en-US" smtClean="0"/>
              <a:pPr/>
              <a:t>77</a:t>
            </a:fld>
            <a:endParaRPr lang="en-US"/>
          </a:p>
        </p:txBody>
      </p:sp>
    </p:spTree>
    <p:extLst>
      <p:ext uri="{BB962C8B-B14F-4D97-AF65-F5344CB8AC3E}">
        <p14:creationId xmlns:p14="http://schemas.microsoft.com/office/powerpoint/2010/main" val="39855331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307399-B893-C8A2-76FA-5148D220B6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1A2A2AA-CC37-5FB2-7EF8-E096744E84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C1B96E7-D7FD-523D-418C-6E009E772DCD}"/>
              </a:ext>
            </a:extLst>
          </p:cNvPr>
          <p:cNvSpPr>
            <a:spLocks noGrp="1"/>
          </p:cNvSpPr>
          <p:nvPr>
            <p:ph type="body" idx="1"/>
          </p:nvPr>
        </p:nvSpPr>
        <p:spPr/>
        <p:txBody>
          <a:bodyPr>
            <a:normAutofit fontScale="40000" lnSpcReduction="20000"/>
          </a:bodyPr>
          <a:lstStyle/>
          <a:p>
            <a:pPr marL="0" marR="0" lvl="0" indent="0">
              <a:lnSpc>
                <a:spcPts val="1200"/>
              </a:lnSpc>
              <a:spcAft>
                <a:spcPts val="600"/>
              </a:spcAft>
              <a:buFont typeface="+mj-lt"/>
              <a:buNone/>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Accuracy</a:t>
            </a:r>
          </a:p>
          <a:p>
            <a:pPr marL="342900" marR="0" lvl="0" indent="-342900">
              <a:lnSpc>
                <a:spcPts val="1200"/>
              </a:lnSpc>
              <a:spcAft>
                <a:spcPts val="600"/>
              </a:spcAft>
              <a:buFont typeface="Symbol" panose="05050102010706020507" pitchFamily="18" charset="2"/>
              <a:buChar char=""/>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Definition: Accuracy is the ratio of correctly predicted observations to the total observations.</a:t>
            </a:r>
          </a:p>
          <a:p>
            <a:pPr marL="342900" marR="0" lvl="0" indent="-342900">
              <a:lnSpc>
                <a:spcPts val="1200"/>
              </a:lnSpc>
              <a:spcAft>
                <a:spcPts val="600"/>
              </a:spcAft>
              <a:buFont typeface="Symbol" panose="05050102010706020507" pitchFamily="18" charset="2"/>
              <a:buChar char=""/>
              <a:tabLst>
                <a:tab pos="457200" algn="l"/>
              </a:tabLst>
            </a:pPr>
            <a:endParaRPr lang="en-US" sz="18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nSpc>
                <a:spcPts val="1200"/>
              </a:lnSpc>
              <a:spcAft>
                <a:spcPts val="600"/>
              </a:spcAft>
              <a:buFont typeface="Symbol" panose="05050102010706020507" pitchFamily="18" charset="2"/>
              <a:buNone/>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Precision</a:t>
            </a:r>
          </a:p>
          <a:p>
            <a:pPr marL="342900" marR="0" lvl="0" indent="-342900">
              <a:lnSpc>
                <a:spcPts val="1200"/>
              </a:lnSpc>
              <a:spcAft>
                <a:spcPts val="600"/>
              </a:spcAft>
              <a:buFont typeface="Symbol" panose="05050102010706020507" pitchFamily="18" charset="2"/>
              <a:buChar char=""/>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Definition: Precision (or Positive Predictive Value) is the ratio of correctly predicted positive observations to the total predicted positive observations.</a:t>
            </a:r>
          </a:p>
          <a:p>
            <a:pPr marL="342900" marR="0" lvl="0" indent="-342900">
              <a:lnSpc>
                <a:spcPts val="1200"/>
              </a:lnSpc>
              <a:spcAft>
                <a:spcPts val="600"/>
              </a:spcAft>
              <a:buFont typeface="Symbol" panose="05050102010706020507" pitchFamily="18" charset="2"/>
              <a:buChar char=""/>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Precision answers the question, "Of all the observations predicted as positive, how many were actually positive?" High precision is crucial when the cost of false positives is high.</a:t>
            </a:r>
          </a:p>
          <a:p>
            <a:pPr marL="342900" marR="0" lvl="0" indent="-342900">
              <a:lnSpc>
                <a:spcPts val="1200"/>
              </a:lnSpc>
              <a:spcAft>
                <a:spcPts val="600"/>
              </a:spcAft>
              <a:buFont typeface="+mj-lt"/>
              <a:buAutoNum type="arabicPeriod" startAt="3"/>
              <a:tabLst>
                <a:tab pos="457200" algn="l"/>
              </a:tabLst>
            </a:pPr>
            <a:endParaRPr lang="en-US" sz="18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nSpc>
                <a:spcPts val="1200"/>
              </a:lnSpc>
              <a:spcAft>
                <a:spcPts val="600"/>
              </a:spcAft>
              <a:buFont typeface="+mj-lt"/>
              <a:buAutoNum type="arabicPeriod" startAt="3"/>
              <a:tabLst>
                <a:tab pos="457200" algn="l"/>
              </a:tabLst>
            </a:pPr>
            <a:endParaRPr lang="en-US" sz="18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nSpc>
                <a:spcPts val="1200"/>
              </a:lnSpc>
              <a:spcAft>
                <a:spcPts val="600"/>
              </a:spcAft>
              <a:buFont typeface="+mj-lt"/>
              <a:buNone/>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Recall (Sensitivity or True Positive Rate)</a:t>
            </a:r>
          </a:p>
          <a:p>
            <a:pPr marL="342900" marR="0" lvl="0" indent="-342900">
              <a:lnSpc>
                <a:spcPts val="1200"/>
              </a:lnSpc>
              <a:spcAft>
                <a:spcPts val="600"/>
              </a:spcAft>
              <a:buFont typeface="Symbol" panose="05050102010706020507" pitchFamily="18" charset="2"/>
              <a:buChar char=""/>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Definition: Recall is the ratio of correctly predicted positive observations to all observations in the actual class.</a:t>
            </a:r>
          </a:p>
          <a:p>
            <a:pPr marL="342900" marR="0" lvl="0" indent="-342900">
              <a:lnSpc>
                <a:spcPts val="1200"/>
              </a:lnSpc>
              <a:spcAft>
                <a:spcPts val="600"/>
              </a:spcAft>
              <a:buFont typeface="Symbol" panose="05050102010706020507" pitchFamily="18" charset="2"/>
              <a:buChar char=""/>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Recall answers the question, "Of all the actual positive observations, how many did the model capture?" High recall is essential when missing positives (false negatives) is costly.</a:t>
            </a:r>
          </a:p>
          <a:p>
            <a:pPr marL="342900" marR="0" lvl="0" indent="-342900">
              <a:lnSpc>
                <a:spcPts val="1200"/>
              </a:lnSpc>
              <a:spcAft>
                <a:spcPts val="600"/>
              </a:spcAft>
              <a:buFont typeface="+mj-lt"/>
              <a:buAutoNum type="arabicPeriod" startAt="4"/>
              <a:tabLst>
                <a:tab pos="457200" algn="l"/>
              </a:tabLst>
            </a:pPr>
            <a:endParaRPr lang="en-US" sz="1800" dirty="0">
              <a:effectLst/>
              <a:latin typeface="Georgia" panose="02040502050405020303" pitchFamily="18" charset="0"/>
              <a:ea typeface="Aptos" panose="020B0004020202020204" pitchFamily="34" charset="0"/>
              <a:cs typeface="Times New Roman" panose="02020603050405020304" pitchFamily="18" charset="0"/>
            </a:endParaRPr>
          </a:p>
          <a:p>
            <a:pPr marL="342900" marR="0" lvl="0" indent="-342900">
              <a:lnSpc>
                <a:spcPts val="1200"/>
              </a:lnSpc>
              <a:spcAft>
                <a:spcPts val="600"/>
              </a:spcAft>
              <a:buFont typeface="+mj-lt"/>
              <a:buAutoNum type="arabicPeriod" startAt="4"/>
              <a:tabLst>
                <a:tab pos="457200" algn="l"/>
              </a:tabLst>
            </a:pPr>
            <a:endParaRPr lang="en-US" sz="1800" dirty="0">
              <a:effectLst/>
              <a:latin typeface="Georgia" panose="02040502050405020303" pitchFamily="18" charset="0"/>
              <a:ea typeface="Aptos" panose="020B0004020202020204" pitchFamily="34" charset="0"/>
              <a:cs typeface="Times New Roman" panose="02020603050405020304" pitchFamily="18" charset="0"/>
            </a:endParaRPr>
          </a:p>
          <a:p>
            <a:pPr marL="0" marR="0" lvl="0" indent="0">
              <a:lnSpc>
                <a:spcPts val="1200"/>
              </a:lnSpc>
              <a:spcAft>
                <a:spcPts val="600"/>
              </a:spcAft>
              <a:buFont typeface="+mj-lt"/>
              <a:buNone/>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F1-Score</a:t>
            </a:r>
          </a:p>
          <a:p>
            <a:pPr marL="342900" marR="0" lvl="0" indent="-342900">
              <a:lnSpc>
                <a:spcPts val="1200"/>
              </a:lnSpc>
              <a:spcAft>
                <a:spcPts val="600"/>
              </a:spcAft>
              <a:buFont typeface="Symbol" panose="05050102010706020507" pitchFamily="18" charset="2"/>
              <a:buChar char=""/>
              <a:tabLst>
                <a:tab pos="457200" algn="l"/>
              </a:tabLst>
            </a:pPr>
            <a:r>
              <a:rPr lang="en-US" sz="1800" dirty="0">
                <a:effectLst/>
                <a:latin typeface="Georgia" panose="02040502050405020303" pitchFamily="18" charset="0"/>
                <a:ea typeface="Aptos" panose="020B0004020202020204" pitchFamily="34" charset="0"/>
                <a:cs typeface="Times New Roman" panose="02020603050405020304" pitchFamily="18" charset="0"/>
              </a:rPr>
              <a:t>Definition: The F1-score is the harmonic mean of precision and recall, providing a balance between the two metrics.</a:t>
            </a:r>
          </a:p>
          <a:p>
            <a:endParaRPr lang="en-US" dirty="0"/>
          </a:p>
        </p:txBody>
      </p:sp>
      <p:sp>
        <p:nvSpPr>
          <p:cNvPr id="4" name="Footer Placeholder 3">
            <a:extLst>
              <a:ext uri="{FF2B5EF4-FFF2-40B4-BE49-F238E27FC236}">
                <a16:creationId xmlns:a16="http://schemas.microsoft.com/office/drawing/2014/main" id="{2B798F7A-C8B3-E5A9-C734-63D6D8340432}"/>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ACB25FD5-8944-AED2-7E98-D31E3B4CED75}"/>
              </a:ext>
            </a:extLst>
          </p:cNvPr>
          <p:cNvSpPr>
            <a:spLocks noGrp="1"/>
          </p:cNvSpPr>
          <p:nvPr>
            <p:ph type="sldNum" sz="quarter" idx="5"/>
          </p:nvPr>
        </p:nvSpPr>
        <p:spPr/>
        <p:txBody>
          <a:bodyPr/>
          <a:lstStyle/>
          <a:p>
            <a:fld id="{24A6D18E-8B09-B24B-9169-4FC527B8D84F}" type="slidenum">
              <a:rPr lang="en-US" smtClean="0"/>
              <a:pPr/>
              <a:t>82</a:t>
            </a:fld>
            <a:endParaRPr lang="en-US"/>
          </a:p>
        </p:txBody>
      </p:sp>
    </p:spTree>
    <p:extLst>
      <p:ext uri="{BB962C8B-B14F-4D97-AF65-F5344CB8AC3E}">
        <p14:creationId xmlns:p14="http://schemas.microsoft.com/office/powerpoint/2010/main" val="17309929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80836-A696-5A22-7661-8618D0FA48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AEA719-3047-B5AA-9CBF-2605CF0471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648E1B-E09C-2FD2-6B52-119CCE27ABDB}"/>
              </a:ext>
            </a:extLst>
          </p:cNvPr>
          <p:cNvSpPr>
            <a:spLocks noGrp="1"/>
          </p:cNvSpPr>
          <p:nvPr>
            <p:ph type="body" idx="1"/>
          </p:nvPr>
        </p:nvSpPr>
        <p:spPr/>
        <p:txBody>
          <a:bodyPr/>
          <a:lstStyle/>
          <a:p>
            <a:endParaRPr lang="en-US" dirty="0"/>
          </a:p>
        </p:txBody>
      </p:sp>
      <p:sp>
        <p:nvSpPr>
          <p:cNvPr id="4" name="Footer Placeholder 3">
            <a:extLst>
              <a:ext uri="{FF2B5EF4-FFF2-40B4-BE49-F238E27FC236}">
                <a16:creationId xmlns:a16="http://schemas.microsoft.com/office/drawing/2014/main" id="{DD2D22B2-6AEA-E69E-5718-7B6CFF698F4F}"/>
              </a:ext>
            </a:extLst>
          </p:cNvPr>
          <p:cNvSpPr>
            <a:spLocks noGrp="1"/>
          </p:cNvSpPr>
          <p:nvPr>
            <p:ph type="ftr" sz="quarter" idx="4"/>
          </p:nvPr>
        </p:nvSpPr>
        <p:spPr/>
        <p:txBody>
          <a:bodyPr/>
          <a:lstStyle/>
          <a:p>
            <a:endParaRPr lang="en-US"/>
          </a:p>
        </p:txBody>
      </p:sp>
      <p:sp>
        <p:nvSpPr>
          <p:cNvPr id="5" name="Slide Number Placeholder 4">
            <a:extLst>
              <a:ext uri="{FF2B5EF4-FFF2-40B4-BE49-F238E27FC236}">
                <a16:creationId xmlns:a16="http://schemas.microsoft.com/office/drawing/2014/main" id="{714B5929-571E-51E7-C178-33A9AF74A5F2}"/>
              </a:ext>
            </a:extLst>
          </p:cNvPr>
          <p:cNvSpPr>
            <a:spLocks noGrp="1"/>
          </p:cNvSpPr>
          <p:nvPr>
            <p:ph type="sldNum" sz="quarter" idx="5"/>
          </p:nvPr>
        </p:nvSpPr>
        <p:spPr/>
        <p:txBody>
          <a:bodyPr/>
          <a:lstStyle/>
          <a:p>
            <a:fld id="{24A6D18E-8B09-B24B-9169-4FC527B8D84F}" type="slidenum">
              <a:rPr lang="en-US" smtClean="0"/>
              <a:pPr/>
              <a:t>87</a:t>
            </a:fld>
            <a:endParaRPr lang="en-US"/>
          </a:p>
        </p:txBody>
      </p:sp>
    </p:spTree>
    <p:extLst>
      <p:ext uri="{BB962C8B-B14F-4D97-AF65-F5344CB8AC3E}">
        <p14:creationId xmlns:p14="http://schemas.microsoft.com/office/powerpoint/2010/main" val="10875925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26" rtl="0" eaLnBrk="1" fontAlgn="auto" latinLnBrk="0" hangingPunct="1">
              <a:lnSpc>
                <a:spcPct val="100000"/>
              </a:lnSpc>
              <a:spcBef>
                <a:spcPts val="0"/>
              </a:spcBef>
              <a:spcAft>
                <a:spcPts val="0"/>
              </a:spcAft>
              <a:buClrTx/>
              <a:buSzTx/>
              <a:buFontTx/>
              <a:buNone/>
              <a:tabLst/>
              <a:defRPr/>
            </a:pPr>
            <a:r>
              <a:rPr lang="en-US" altLang="en-US" sz="1400" b="1" dirty="0">
                <a:solidFill>
                  <a:schemeClr val="tx2"/>
                </a:solidFill>
              </a:rPr>
              <a:t>Advantages of Data-driven Model-free HCA:</a:t>
            </a:r>
            <a:endParaRPr lang="en-US" sz="1400" dirty="0"/>
          </a:p>
          <a:p>
            <a:r>
              <a:rPr lang="en-US" altLang="en-US" sz="1400" dirty="0"/>
              <a:t>Any changes to the distribution network are inherently captured in the smart meter data</a:t>
            </a:r>
          </a:p>
          <a:p>
            <a:pPr lvl="1"/>
            <a:r>
              <a:rPr lang="en-US" altLang="en-US" sz="1400" dirty="0"/>
              <a:t>I.e., the approach is robust to phase changes, network upgrades, etc. </a:t>
            </a:r>
            <a:r>
              <a:rPr lang="en-US" altLang="en-US" sz="1400" i="1" dirty="0"/>
              <a:t>without user intervention</a:t>
            </a:r>
          </a:p>
          <a:p>
            <a:pPr lvl="1"/>
            <a:r>
              <a:rPr lang="en-US" altLang="en-US" sz="1400" dirty="0"/>
              <a:t>Captures low-voltage secondary network characteristics, which are often missing or over-simplified in utility models</a:t>
            </a:r>
          </a:p>
          <a:p>
            <a:r>
              <a:rPr lang="en-US" altLang="en-US" sz="1400" dirty="0"/>
              <a:t>No simulations are required = </a:t>
            </a:r>
            <a:r>
              <a:rPr lang="en-US" altLang="en-US" sz="1400" b="1" dirty="0"/>
              <a:t>much faster </a:t>
            </a:r>
            <a:r>
              <a:rPr lang="en-US" altLang="en-US" sz="1400" dirty="0"/>
              <a:t>than model-based methods</a:t>
            </a:r>
          </a:p>
          <a:p>
            <a:pPr lvl="1"/>
            <a:r>
              <a:rPr lang="en-US" altLang="en-US" sz="1400" dirty="0"/>
              <a:t>Reduced computational burden means HC maps can be updated more frequently to keep pace with increasing levels of interconnection requests</a:t>
            </a:r>
          </a:p>
          <a:p>
            <a:r>
              <a:rPr lang="en-US" sz="1400" dirty="0"/>
              <a:t>Can accommodate both </a:t>
            </a:r>
            <a:r>
              <a:rPr lang="en-US" sz="1400" b="1" dirty="0"/>
              <a:t>static</a:t>
            </a:r>
            <a:r>
              <a:rPr lang="en-US" sz="1400" dirty="0"/>
              <a:t> and </a:t>
            </a:r>
            <a:r>
              <a:rPr lang="en-US" sz="1400" b="1" dirty="0"/>
              <a:t>time-series</a:t>
            </a:r>
            <a:r>
              <a:rPr lang="en-US" sz="1400" dirty="0"/>
              <a:t> hosting capacity analysis </a:t>
            </a:r>
          </a:p>
          <a:p>
            <a:pPr lvl="1"/>
            <a:r>
              <a:rPr lang="en-US" sz="1400" b="1" dirty="0"/>
              <a:t>Static:</a:t>
            </a:r>
            <a:r>
              <a:rPr lang="en-US" sz="1400" dirty="0"/>
              <a:t> limited by any violation at any time during the year</a:t>
            </a:r>
          </a:p>
          <a:p>
            <a:pPr lvl="1"/>
            <a:r>
              <a:rPr lang="en-US" sz="1400" b="1" dirty="0"/>
              <a:t>Time-series:</a:t>
            </a:r>
            <a:r>
              <a:rPr lang="en-US" sz="1400" dirty="0"/>
              <a:t> relaxes constraints to allow for some violations to occur (aligned with standards that allow temporary violations)</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5</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985494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6</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48860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26" rtl="0" eaLnBrk="1" fontAlgn="auto" latinLnBrk="0" hangingPunct="1">
              <a:lnSpc>
                <a:spcPct val="100000"/>
              </a:lnSpc>
              <a:spcBef>
                <a:spcPts val="0"/>
              </a:spcBef>
              <a:spcAft>
                <a:spcPts val="0"/>
              </a:spcAft>
              <a:buClrTx/>
              <a:buSzTx/>
              <a:buFontTx/>
              <a:buNone/>
              <a:tabLst/>
              <a:defRPr/>
            </a:pPr>
            <a:r>
              <a:rPr lang="en-US" b="0" i="0" dirty="0">
                <a:solidFill>
                  <a:srgbClr val="D1D5DB"/>
                </a:solidFill>
                <a:effectLst/>
                <a:latin typeface="Söhne"/>
              </a:rPr>
              <a:t>The PDNet-SDNets coupled </a:t>
            </a:r>
            <a:r>
              <a:rPr lang="en-US" b="0" i="0" dirty="0" err="1">
                <a:solidFill>
                  <a:srgbClr val="D1D5DB"/>
                </a:solidFill>
                <a:effectLst/>
                <a:latin typeface="Söhne"/>
              </a:rPr>
              <a:t>PFlow</a:t>
            </a:r>
            <a:r>
              <a:rPr lang="en-US" b="0" i="0" dirty="0">
                <a:solidFill>
                  <a:srgbClr val="D1D5DB"/>
                </a:solidFill>
                <a:effectLst/>
                <a:latin typeface="Söhne"/>
              </a:rPr>
              <a:t> model represents the </a:t>
            </a:r>
            <a:r>
              <a:rPr lang="en-US" b="0" i="0" dirty="0" err="1">
                <a:solidFill>
                  <a:srgbClr val="D1D5DB"/>
                </a:solidFill>
                <a:effectLst/>
                <a:latin typeface="Söhne"/>
              </a:rPr>
              <a:t>SDNets</a:t>
            </a:r>
            <a:r>
              <a:rPr lang="en-US" b="0" i="0" dirty="0">
                <a:solidFill>
                  <a:srgbClr val="D1D5DB"/>
                </a:solidFill>
                <a:effectLst/>
                <a:latin typeface="Söhne"/>
              </a:rPr>
              <a:t> </a:t>
            </a:r>
            <a:r>
              <a:rPr lang="en-US" b="0" i="0" dirty="0" err="1">
                <a:solidFill>
                  <a:srgbClr val="D1D5DB"/>
                </a:solidFill>
                <a:effectLst/>
                <a:latin typeface="Söhne"/>
              </a:rPr>
              <a:t>PFlow</a:t>
            </a:r>
            <a:r>
              <a:rPr lang="en-US" b="0" i="0" dirty="0">
                <a:solidFill>
                  <a:srgbClr val="D1D5DB"/>
                </a:solidFill>
                <a:effectLst/>
                <a:latin typeface="Söhne"/>
              </a:rPr>
              <a:t> using linearized power flow (LPF) equations. Typically, when employing the LPF model, the voltage at the head node bus is assumed to be a constant </a:t>
            </a:r>
            <a:r>
              <a:rPr lang="en-US" b="0" i="0" dirty="0">
                <a:solidFill>
                  <a:srgbClr val="D1D5DB"/>
                </a:solidFill>
                <a:effectLst/>
                <a:latin typeface="KaTeX_Main"/>
              </a:rPr>
              <a:t>V_0​</a:t>
            </a:r>
            <a:r>
              <a:rPr lang="en-US" b="0" i="0" dirty="0">
                <a:solidFill>
                  <a:srgbClr val="D1D5DB"/>
                </a:solidFill>
                <a:effectLst/>
                <a:latin typeface="Söhne"/>
              </a:rPr>
              <a:t>. However, in our case, the voltage of the head nodes for the </a:t>
            </a:r>
            <a:r>
              <a:rPr lang="en-US" b="0" i="0" dirty="0" err="1">
                <a:solidFill>
                  <a:srgbClr val="D1D5DB"/>
                </a:solidFill>
                <a:effectLst/>
                <a:latin typeface="Söhne"/>
              </a:rPr>
              <a:t>SDNets</a:t>
            </a:r>
            <a:r>
              <a:rPr lang="en-US" b="0" i="0" dirty="0">
                <a:solidFill>
                  <a:srgbClr val="D1D5DB"/>
                </a:solidFill>
                <a:effectLst/>
                <a:latin typeface="Söhne"/>
              </a:rPr>
              <a:t> (highlighted in the figure) fluctuates due to </a:t>
            </a:r>
            <a:r>
              <a:rPr lang="en-US" b="0" i="0" dirty="0" err="1">
                <a:solidFill>
                  <a:srgbClr val="D1D5DB"/>
                </a:solidFill>
                <a:effectLst/>
                <a:latin typeface="Söhne"/>
              </a:rPr>
              <a:t>PFlow</a:t>
            </a:r>
            <a:r>
              <a:rPr lang="en-US" b="0" i="0" dirty="0">
                <a:solidFill>
                  <a:srgbClr val="D1D5DB"/>
                </a:solidFill>
                <a:effectLst/>
                <a:latin typeface="Söhne"/>
              </a:rPr>
              <a:t> changes in the </a:t>
            </a:r>
            <a:r>
              <a:rPr lang="en-US" b="0" i="0" dirty="0" err="1">
                <a:solidFill>
                  <a:srgbClr val="D1D5DB"/>
                </a:solidFill>
                <a:effectLst/>
                <a:latin typeface="Söhne"/>
              </a:rPr>
              <a:t>PDNet</a:t>
            </a:r>
            <a:r>
              <a:rPr lang="en-US" b="0" i="0" dirty="0">
                <a:solidFill>
                  <a:srgbClr val="D1D5DB"/>
                </a:solidFill>
                <a:effectLst/>
                <a:latin typeface="Söhne"/>
              </a:rPr>
              <a:t>. Consequently, we've incorporated an additional term in the model to subtly account for the intricate influences stemming from the </a:t>
            </a:r>
            <a:r>
              <a:rPr lang="en-US" b="0" i="0" dirty="0" err="1">
                <a:solidFill>
                  <a:srgbClr val="D1D5DB"/>
                </a:solidFill>
                <a:effectLst/>
                <a:latin typeface="Söhne"/>
              </a:rPr>
              <a:t>PDNet</a:t>
            </a:r>
            <a:endParaRPr lang="en-US" b="0" i="0" dirty="0">
              <a:solidFill>
                <a:srgbClr val="D1D5DB"/>
              </a:solidFill>
              <a:effectLst/>
              <a:latin typeface="Söhne"/>
            </a:endParaRPr>
          </a:p>
          <a:p>
            <a:pPr marL="0" marR="0" lvl="0" indent="0" algn="l" defTabSz="457126" rtl="0" eaLnBrk="1" fontAlgn="auto" latinLnBrk="0" hangingPunct="1">
              <a:lnSpc>
                <a:spcPct val="100000"/>
              </a:lnSpc>
              <a:spcBef>
                <a:spcPts val="0"/>
              </a:spcBef>
              <a:spcAft>
                <a:spcPts val="0"/>
              </a:spcAft>
              <a:buClrTx/>
              <a:buSzTx/>
              <a:buFontTx/>
              <a:buNone/>
              <a:tabLst/>
              <a:defRPr/>
            </a:pPr>
            <a:endParaRPr lang="en-US" b="0" i="0" dirty="0">
              <a:solidFill>
                <a:srgbClr val="D1D5DB"/>
              </a:solidFill>
              <a:effectLst/>
              <a:latin typeface="Söhne"/>
            </a:endParaRPr>
          </a:p>
          <a:p>
            <a:pPr marL="0" marR="0" lvl="0" indent="0" algn="l" defTabSz="457126" rtl="0" eaLnBrk="1" fontAlgn="auto" latinLnBrk="0" hangingPunct="1">
              <a:lnSpc>
                <a:spcPct val="100000"/>
              </a:lnSpc>
              <a:spcBef>
                <a:spcPts val="0"/>
              </a:spcBef>
              <a:spcAft>
                <a:spcPts val="0"/>
              </a:spcAft>
              <a:buClrTx/>
              <a:buSzTx/>
              <a:buFontTx/>
              <a:buNone/>
              <a:tabLst/>
              <a:defRPr/>
            </a:pPr>
            <a:r>
              <a:rPr lang="en-US" b="0" i="0" dirty="0">
                <a:solidFill>
                  <a:srgbClr val="D1D5DB"/>
                </a:solidFill>
                <a:effectLst/>
                <a:latin typeface="Söhne"/>
              </a:rPr>
              <a:t>“implicitly” because we cannot write down an explicit math expression of the influence, and it has to be captured by NN</a:t>
            </a:r>
          </a:p>
          <a:p>
            <a:endParaRPr lang="en-US" dirty="0"/>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7</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68187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126" rtl="0" eaLnBrk="1" fontAlgn="auto" latinLnBrk="0" hangingPunct="1">
              <a:lnSpc>
                <a:spcPct val="100000"/>
              </a:lnSpc>
              <a:spcBef>
                <a:spcPts val="0"/>
              </a:spcBef>
              <a:spcAft>
                <a:spcPts val="0"/>
              </a:spcAft>
              <a:buClrTx/>
              <a:buSzTx/>
              <a:buFontTx/>
              <a:buNone/>
              <a:tabLst/>
              <a:defRPr/>
            </a:pPr>
            <a:r>
              <a:rPr lang="en-US" dirty="0"/>
              <a:t>Based on the format of the </a:t>
            </a:r>
            <a:r>
              <a:rPr lang="en-US" sz="1200" b="1" i="1" dirty="0">
                <a:effectLst/>
                <a:latin typeface="Calibri" panose="020F0502020204030204" pitchFamily="34" charset="0"/>
                <a:cs typeface="Calibri" panose="020F0502020204030204" pitchFamily="34" charset="0"/>
              </a:rPr>
              <a:t>PDNet-SDNets coupled </a:t>
            </a:r>
            <a:r>
              <a:rPr lang="en-US" sz="1200" b="1" i="1" dirty="0" err="1">
                <a:effectLst/>
                <a:latin typeface="Calibri" panose="020F0502020204030204" pitchFamily="34" charset="0"/>
                <a:cs typeface="Calibri" panose="020F0502020204030204" pitchFamily="34" charset="0"/>
              </a:rPr>
              <a:t>PFlw</a:t>
            </a:r>
            <a:r>
              <a:rPr lang="en-US" sz="1200" b="1" i="1" dirty="0">
                <a:effectLst/>
                <a:latin typeface="Calibri" panose="020F0502020204030204" pitchFamily="34" charset="0"/>
                <a:cs typeface="Calibri" panose="020F0502020204030204" pitchFamily="34" charset="0"/>
              </a:rPr>
              <a:t> model, we design the PINN model.</a:t>
            </a:r>
          </a:p>
          <a:p>
            <a:pPr marL="0" marR="0" lvl="0" indent="0" algn="l" defTabSz="457126" rtl="0" eaLnBrk="1" fontAlgn="auto" latinLnBrk="0" hangingPunct="1">
              <a:lnSpc>
                <a:spcPct val="100000"/>
              </a:lnSpc>
              <a:spcBef>
                <a:spcPts val="0"/>
              </a:spcBef>
              <a:spcAft>
                <a:spcPts val="0"/>
              </a:spcAft>
              <a:buClrTx/>
              <a:buSzTx/>
              <a:buFontTx/>
              <a:buNone/>
              <a:tabLst/>
              <a:defRPr/>
            </a:pPr>
            <a:r>
              <a:rPr lang="en-US" sz="1200" b="1" i="1" dirty="0">
                <a:effectLst/>
                <a:latin typeface="Calibri" panose="020F0502020204030204" pitchFamily="34" charset="0"/>
                <a:cs typeface="Calibri" panose="020F0502020204030204" pitchFamily="34" charset="0"/>
              </a:rPr>
              <a:t>Actually, </a:t>
            </a:r>
            <a:r>
              <a:rPr lang="en-US" sz="1200" b="1" i="1" dirty="0" err="1">
                <a:effectLst/>
                <a:latin typeface="Calibri" panose="020F0502020204030204" pitchFamily="34" charset="0"/>
                <a:cs typeface="Calibri" panose="020F0502020204030204" pitchFamily="34" charset="0"/>
              </a:rPr>
              <a:t>vc</a:t>
            </a:r>
            <a:r>
              <a:rPr lang="en-US" sz="1200" b="1" i="1" dirty="0">
                <a:effectLst/>
                <a:latin typeface="Calibri" panose="020F0502020204030204" pitchFamily="34" charset="0"/>
                <a:cs typeface="Calibri" panose="020F0502020204030204" pitchFamily="34" charset="0"/>
              </a:rPr>
              <a:t> is V square, but most papers just use </a:t>
            </a:r>
            <a:r>
              <a:rPr lang="en-US" sz="1200" b="1" i="1" dirty="0" err="1">
                <a:effectLst/>
                <a:latin typeface="Calibri" panose="020F0502020204030204" pitchFamily="34" charset="0"/>
                <a:cs typeface="Calibri" panose="020F0502020204030204" pitchFamily="34" charset="0"/>
              </a:rPr>
              <a:t>vc</a:t>
            </a:r>
            <a:r>
              <a:rPr lang="en-US" sz="1200" b="1" i="1" dirty="0">
                <a:effectLst/>
                <a:latin typeface="Calibri" panose="020F0502020204030204" pitchFamily="34" charset="0"/>
                <a:cs typeface="Calibri" panose="020F0502020204030204" pitchFamily="34" charset="0"/>
              </a:rPr>
              <a:t> to represent V square.</a:t>
            </a:r>
          </a:p>
          <a:p>
            <a:pPr marL="0" marR="0" lvl="0" indent="0" algn="l" defTabSz="457126" rtl="0" eaLnBrk="1" fontAlgn="auto" latinLnBrk="0" hangingPunct="1">
              <a:lnSpc>
                <a:spcPct val="100000"/>
              </a:lnSpc>
              <a:spcBef>
                <a:spcPts val="0"/>
              </a:spcBef>
              <a:spcAft>
                <a:spcPts val="0"/>
              </a:spcAft>
              <a:buClrTx/>
              <a:buSzTx/>
              <a:buFontTx/>
              <a:buNone/>
              <a:tabLst/>
              <a:defRPr/>
            </a:pPr>
            <a:r>
              <a:rPr lang="en-US" sz="1200" b="1" i="1" dirty="0">
                <a:effectLst/>
                <a:latin typeface="Calibri" panose="020F0502020204030204" pitchFamily="34" charset="0"/>
                <a:cs typeface="Calibri" panose="020F0502020204030204" pitchFamily="34" charset="0"/>
              </a:rPr>
              <a:t>The NN is trained for the entire networks because we do not have any topology/connectivity information.</a:t>
            </a:r>
          </a:p>
          <a:p>
            <a:pPr marL="0" marR="0" lvl="0" indent="0" algn="l" defTabSz="457126" rtl="0" eaLnBrk="1" fontAlgn="auto" latinLnBrk="0" hangingPunct="1">
              <a:lnSpc>
                <a:spcPct val="100000"/>
              </a:lnSpc>
              <a:spcBef>
                <a:spcPts val="0"/>
              </a:spcBef>
              <a:spcAft>
                <a:spcPts val="0"/>
              </a:spcAft>
              <a:buClrTx/>
              <a:buSzTx/>
              <a:buFontTx/>
              <a:buNone/>
              <a:tabLst/>
              <a:defRPr/>
            </a:pPr>
            <a:r>
              <a:rPr lang="en-US" b="1" i="1" dirty="0">
                <a:latin typeface="Calibri" panose="020F0502020204030204" pitchFamily="34" charset="0"/>
                <a:cs typeface="Calibri" panose="020F0502020204030204" pitchFamily="34" charset="0"/>
              </a:rPr>
              <a:t>Physics-inspired module (PIM)  use linear layer to simulate the </a:t>
            </a:r>
            <a:r>
              <a:rPr lang="en-US" sz="1200" b="0" i="0" dirty="0">
                <a:effectLst/>
                <a:latin typeface="Calibri" panose="020F0502020204030204" pitchFamily="34" charset="0"/>
                <a:cs typeface="Calibri" panose="020F0502020204030204" pitchFamily="34" charset="0"/>
              </a:rPr>
              <a:t>linearized power flow equations of the </a:t>
            </a:r>
            <a:r>
              <a:rPr lang="en-US" sz="1200" b="0" i="0" dirty="0" err="1">
                <a:effectLst/>
                <a:latin typeface="Calibri" panose="020F0502020204030204" pitchFamily="34" charset="0"/>
                <a:cs typeface="Calibri" panose="020F0502020204030204" pitchFamily="34" charset="0"/>
              </a:rPr>
              <a:t>SNDets</a:t>
            </a:r>
            <a:r>
              <a:rPr lang="en-US" sz="1200" dirty="0">
                <a:latin typeface="Calibri" panose="020F0502020204030204" pitchFamily="34" charset="0"/>
                <a:cs typeface="Calibri" panose="020F0502020204030204" pitchFamily="34" charset="0"/>
              </a:rPr>
              <a:t>. I use three red dashed boxes to exhibit the three main parts of the module. We don’t need to pay more attention to the inside of the boxes. </a:t>
            </a:r>
            <a:endParaRPr lang="en-US" b="1" i="1" dirty="0">
              <a:latin typeface="Calibri" panose="020F0502020204030204" pitchFamily="34" charset="0"/>
              <a:cs typeface="Calibri" panose="020F0502020204030204" pitchFamily="34" charset="0"/>
            </a:endParaRPr>
          </a:p>
          <a:p>
            <a:pPr marL="0" marR="0" lvl="0" indent="0" algn="l" defTabSz="457126" rtl="0" eaLnBrk="1" fontAlgn="auto" latinLnBrk="0" hangingPunct="1">
              <a:lnSpc>
                <a:spcPct val="100000"/>
              </a:lnSpc>
              <a:spcBef>
                <a:spcPts val="0"/>
              </a:spcBef>
              <a:spcAft>
                <a:spcPts val="0"/>
              </a:spcAft>
              <a:buClrTx/>
              <a:buSzTx/>
              <a:buFontTx/>
              <a:buNone/>
              <a:tabLst/>
              <a:defRPr/>
            </a:pPr>
            <a:endParaRPr lang="en-US" sz="1200" b="1" i="1" dirty="0">
              <a:effectLst/>
              <a:latin typeface="Calibri" panose="020F0502020204030204" pitchFamily="34" charset="0"/>
              <a:cs typeface="Calibri" panose="020F0502020204030204" pitchFamily="34" charset="0"/>
            </a:endParaRPr>
          </a:p>
          <a:p>
            <a:r>
              <a:rPr lang="en-US" dirty="0"/>
              <a:t>Because the Linearization error is related to the quadratic terms of load and voltage, we use the squared P, Q data, and squared v as input. It should be noted that the squared voltage used here is the approximate voltage from the PIM module. After all, the squared v is the model's output; we cannot know it ahead of time.</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8</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87884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“basic” represent the historical data without additional PV or EV loads. </a:t>
            </a:r>
          </a:p>
          <a:p>
            <a:endParaRPr lang="en-US" dirty="0"/>
          </a:p>
          <a:p>
            <a:r>
              <a:rPr lang="en-US" dirty="0"/>
              <a:t>In S1, we fully trained and tested the model on historical data without additional PV or EV loads, assessing its performance under normal conditions.</a:t>
            </a:r>
          </a:p>
          <a:p>
            <a:endParaRPr lang="en-US" dirty="0"/>
          </a:p>
          <a:p>
            <a:r>
              <a:rPr lang="en-US" dirty="0"/>
              <a:t>S2 introduced PV for 25\% of customers in both training and testing data. This scenario tested the model's performance under increased voltage variations caused by fluctuating PV generation.</a:t>
            </a:r>
          </a:p>
          <a:p>
            <a:endParaRPr lang="en-US" dirty="0"/>
          </a:p>
          <a:p>
            <a:r>
              <a:rPr lang="en-US" dirty="0"/>
              <a:t>In S3, S4, and S5, the datasets included various PV and EV penetration levels, while the training data remained historical data as in S1. These experiments evaluated the model's extrapolation capability under ``unseen" scenarios.</a:t>
            </a:r>
          </a:p>
          <a:p>
            <a:endParaRPr lang="en-US" dirty="0"/>
          </a:p>
          <a:p>
            <a:r>
              <a:rPr lang="en-US" dirty="0"/>
              <a:t>The “25%PV” means 25% of the customers have PV systems</a:t>
            </a:r>
          </a:p>
          <a:p>
            <a:endParaRPr lang="en-US" dirty="0"/>
          </a:p>
          <a:p>
            <a:r>
              <a:rPr lang="en-US" dirty="0"/>
              <a:t>The Penetration here is calculated by PV Penetration = (Peak PV Power) / (Peak Load Apparent Power)</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9</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6439121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also apply 0.5% noise in each scenario, which means measurements adhere to ±0.5% of true values, on the training and testing data. Above each bar in Fig.5 , there is a blue symbol to represent how the MAE varies when the noise is considered. The error increase is not obvious. </a:t>
            </a:r>
          </a:p>
          <a:p>
            <a:endParaRPr lang="en-US" dirty="0"/>
          </a:p>
          <a:p>
            <a:r>
              <a:rPr lang="en-US" dirty="0"/>
              <a:t>In scenarios S1 and S2, where no unseen cases are present in the test set, the normal DNN model and our PINN model both perform well. However, in the S3. S4 and S5, where new scenarios are generated, the DNN does not exhibit a good voltage calculation accuracy, while the PINN still performs well. </a:t>
            </a:r>
          </a:p>
          <a:p>
            <a:endParaRPr lang="en-US" b="0" i="0" dirty="0">
              <a:effectLst/>
              <a:latin typeface="Arial" panose="020B0604020202020204" pitchFamily="34" charset="0"/>
            </a:endParaRPr>
          </a:p>
          <a:p>
            <a:r>
              <a:rPr lang="en-US" b="0" i="0" dirty="0">
                <a:effectLst/>
                <a:latin typeface="Arial" panose="020B0604020202020204" pitchFamily="34" charset="0"/>
              </a:rPr>
              <a:t>When the testing model is small (e.g., EPRI12Bus and Real40Bus), the accuracy of the two models is similar. However, in the EPRICk5 model, where the </a:t>
            </a:r>
            <a:r>
              <a:rPr lang="en-US" b="0" i="0" dirty="0" err="1">
                <a:effectLst/>
                <a:latin typeface="Arial" panose="020B0604020202020204" pitchFamily="34" charset="0"/>
              </a:rPr>
              <a:t>PFlw</a:t>
            </a:r>
            <a:r>
              <a:rPr lang="en-US" b="0" i="0" dirty="0">
                <a:effectLst/>
                <a:latin typeface="Arial" panose="020B0604020202020204" pitchFamily="34" charset="0"/>
              </a:rPr>
              <a:t> relationships of </a:t>
            </a:r>
            <a:r>
              <a:rPr lang="en-US" b="0" i="0" dirty="0" err="1">
                <a:effectLst/>
                <a:latin typeface="Arial" panose="020B0604020202020204" pitchFamily="34" charset="0"/>
              </a:rPr>
              <a:t>PDNet</a:t>
            </a:r>
            <a:r>
              <a:rPr lang="en-US" b="0" i="0" dirty="0">
                <a:effectLst/>
                <a:latin typeface="Arial" panose="020B0604020202020204" pitchFamily="34" charset="0"/>
              </a:rPr>
              <a:t> become more complex due to a larger number of buses, the LNN model (linear NN, no compensation, i.e., no LECM or VVCM) struggles to capture these complexities, resulting in increased MAE errors. Conversely, including compensation modules in the PINN model enhances its performance, particularly in complex scenarios where </a:t>
            </a:r>
            <a:r>
              <a:rPr lang="en-US" b="0" i="0" dirty="0" err="1">
                <a:effectLst/>
                <a:latin typeface="Arial" panose="020B0604020202020204" pitchFamily="34" charset="0"/>
              </a:rPr>
              <a:t>PFlw</a:t>
            </a:r>
            <a:r>
              <a:rPr lang="en-US" b="0" i="0" dirty="0">
                <a:effectLst/>
                <a:latin typeface="Arial" panose="020B0604020202020204" pitchFamily="34" charset="0"/>
              </a:rPr>
              <a:t> relationships are intricate.</a:t>
            </a:r>
          </a:p>
          <a:p>
            <a:endParaRPr lang="en-US" b="0" i="0" dirty="0">
              <a:effectLst/>
              <a:latin typeface="Arial" panose="020B0604020202020204" pitchFamily="34" charset="0"/>
            </a:endParaRPr>
          </a:p>
          <a:p>
            <a:r>
              <a:rPr lang="en-US" b="0" i="0" dirty="0">
                <a:effectLst/>
                <a:latin typeface="Arial" panose="020B0604020202020204" pitchFamily="34" charset="0"/>
              </a:rPr>
              <a:t>Validation is a process to tune NN parameters according to the outputs.</a:t>
            </a:r>
          </a:p>
          <a:p>
            <a:r>
              <a:rPr lang="en-US" b="0" i="0" dirty="0">
                <a:effectLst/>
                <a:latin typeface="Arial" panose="020B0604020202020204" pitchFamily="34" charset="0"/>
              </a:rPr>
              <a:t>Testing is a process to really test the NN without any further tuning.</a:t>
            </a:r>
          </a:p>
          <a:p>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24A6D18E-8B09-B24B-9169-4FC527B8D84F}" type="slidenum">
              <a:rPr lang="en-US" smtClean="0"/>
              <a:pPr/>
              <a:t>10</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346343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0825D90-C5A2-4463-ACB8-558A03502454}"/>
              </a:ext>
            </a:extLst>
          </p:cNvPr>
          <p:cNvSpPr>
            <a:spLocks noGrp="1"/>
          </p:cNvSpPr>
          <p:nvPr>
            <p:ph type="title"/>
          </p:nvPr>
        </p:nvSpPr>
        <p:spPr>
          <a:xfrm>
            <a:off x="90239" y="124332"/>
            <a:ext cx="8680784" cy="466225"/>
          </a:xfrm>
          <a:prstGeom prst="rect">
            <a:avLst/>
          </a:prstGeom>
        </p:spPr>
        <p:txBody>
          <a:bodyPr/>
          <a:lstStyle>
            <a:lvl1pPr>
              <a:defRPr sz="2600"/>
            </a:lvl1pPr>
          </a:lstStyle>
          <a:p>
            <a:r>
              <a:rPr lang="en-US" altLang="zh-CN"/>
              <a:t>Click to edit Master title style</a:t>
            </a:r>
            <a:endParaRPr lang="en-US" dirty="0"/>
          </a:p>
        </p:txBody>
      </p:sp>
      <p:sp>
        <p:nvSpPr>
          <p:cNvPr id="6" name="Text Placeholder 6">
            <a:extLst>
              <a:ext uri="{FF2B5EF4-FFF2-40B4-BE49-F238E27FC236}">
                <a16:creationId xmlns:a16="http://schemas.microsoft.com/office/drawing/2014/main" id="{8916D21A-A9B8-44E9-BE8B-6F3C2A1433BF}"/>
              </a:ext>
            </a:extLst>
          </p:cNvPr>
          <p:cNvSpPr>
            <a:spLocks noGrp="1"/>
          </p:cNvSpPr>
          <p:nvPr>
            <p:ph type="body" sz="quarter" idx="10"/>
          </p:nvPr>
        </p:nvSpPr>
        <p:spPr>
          <a:xfrm>
            <a:off x="90239" y="742950"/>
            <a:ext cx="8839200" cy="2015791"/>
          </a:xfrm>
          <a:prstGeom prst="rect">
            <a:avLst/>
          </a:prstGeom>
        </p:spPr>
        <p:txBody>
          <a:bodyPr/>
          <a:lstStyle>
            <a:lvl1pPr marL="342872" indent="-342872">
              <a:buClr>
                <a:srgbClr val="C00000"/>
              </a:buClr>
              <a:buSzPct val="100000"/>
              <a:buFont typeface="Arial" panose="020B0604020202020204" pitchFamily="34" charset="0"/>
              <a:buChar char="•"/>
              <a:defRPr sz="1400">
                <a:solidFill>
                  <a:schemeClr val="tx1"/>
                </a:solidFill>
                <a:latin typeface="Times" panose="02020603050405020304" pitchFamily="18" charset="0"/>
                <a:cs typeface="Times" panose="02020603050405020304" pitchFamily="18" charset="0"/>
              </a:defRPr>
            </a:lvl1pPr>
            <a:lvl2pPr>
              <a:defRPr sz="1400">
                <a:solidFill>
                  <a:schemeClr val="tx1"/>
                </a:solidFill>
                <a:latin typeface="Times" panose="02020603050405020304" pitchFamily="18" charset="0"/>
                <a:cs typeface="Times" panose="02020603050405020304" pitchFamily="18" charset="0"/>
              </a:defRPr>
            </a:lvl2pPr>
            <a:lvl3pPr>
              <a:defRPr sz="1400">
                <a:solidFill>
                  <a:schemeClr val="tx1"/>
                </a:solidFill>
                <a:latin typeface="Times" panose="02020603050405020304" pitchFamily="18" charset="0"/>
                <a:cs typeface="Times" panose="02020603050405020304" pitchFamily="18" charset="0"/>
              </a:defRPr>
            </a:lvl3pPr>
            <a:lvl4pPr>
              <a:defRPr sz="1400">
                <a:solidFill>
                  <a:schemeClr val="tx1"/>
                </a:solidFill>
                <a:latin typeface="Times" panose="02020603050405020304" pitchFamily="18" charset="0"/>
                <a:cs typeface="Times" panose="02020603050405020304" pitchFamily="18" charset="0"/>
              </a:defRPr>
            </a:lvl4pPr>
            <a:lvl5pPr>
              <a:defRPr sz="1400">
                <a:solidFill>
                  <a:schemeClr val="tx1"/>
                </a:solidFill>
                <a:latin typeface="Times" panose="02020603050405020304" pitchFamily="18" charset="0"/>
                <a:cs typeface="Times" panose="02020603050405020304" pitchFamily="18" charset="0"/>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Tree>
    <p:extLst>
      <p:ext uri="{BB962C8B-B14F-4D97-AF65-F5344CB8AC3E}">
        <p14:creationId xmlns:p14="http://schemas.microsoft.com/office/powerpoint/2010/main" val="4281648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0825D90-C5A2-4463-ACB8-558A03502454}"/>
              </a:ext>
            </a:extLst>
          </p:cNvPr>
          <p:cNvSpPr>
            <a:spLocks noGrp="1"/>
          </p:cNvSpPr>
          <p:nvPr>
            <p:ph type="title"/>
          </p:nvPr>
        </p:nvSpPr>
        <p:spPr>
          <a:xfrm>
            <a:off x="90239" y="124332"/>
            <a:ext cx="8680784" cy="466225"/>
          </a:xfrm>
          <a:prstGeom prst="rect">
            <a:avLst/>
          </a:prstGeom>
        </p:spPr>
        <p:txBody>
          <a:bodyPr/>
          <a:lstStyle>
            <a:lvl1pPr>
              <a:defRPr sz="2600"/>
            </a:lvl1pPr>
          </a:lstStyle>
          <a:p>
            <a:r>
              <a:rPr lang="en-US" altLang="zh-CN"/>
              <a:t>Click to edit Master title style</a:t>
            </a:r>
            <a:endParaRPr lang="en-US" dirty="0"/>
          </a:p>
        </p:txBody>
      </p:sp>
      <p:sp>
        <p:nvSpPr>
          <p:cNvPr id="6" name="Text Placeholder 6">
            <a:extLst>
              <a:ext uri="{FF2B5EF4-FFF2-40B4-BE49-F238E27FC236}">
                <a16:creationId xmlns:a16="http://schemas.microsoft.com/office/drawing/2014/main" id="{8916D21A-A9B8-44E9-BE8B-6F3C2A1433BF}"/>
              </a:ext>
            </a:extLst>
          </p:cNvPr>
          <p:cNvSpPr>
            <a:spLocks noGrp="1"/>
          </p:cNvSpPr>
          <p:nvPr>
            <p:ph type="body" sz="quarter" idx="10"/>
          </p:nvPr>
        </p:nvSpPr>
        <p:spPr>
          <a:xfrm>
            <a:off x="90239" y="742950"/>
            <a:ext cx="8839200" cy="2015791"/>
          </a:xfrm>
          <a:prstGeom prst="rect">
            <a:avLst/>
          </a:prstGeom>
        </p:spPr>
        <p:txBody>
          <a:bodyPr/>
          <a:lstStyle>
            <a:lvl1pPr marL="342872" indent="-342872">
              <a:buClr>
                <a:srgbClr val="C00000"/>
              </a:buClr>
              <a:buSzPct val="100000"/>
              <a:buFont typeface="Arial" panose="020B0604020202020204" pitchFamily="34" charset="0"/>
              <a:buChar char="•"/>
              <a:defRPr sz="1400">
                <a:solidFill>
                  <a:schemeClr val="tx1"/>
                </a:solidFill>
                <a:latin typeface="Times" panose="02020603050405020304" pitchFamily="18" charset="0"/>
                <a:cs typeface="Times" panose="02020603050405020304" pitchFamily="18" charset="0"/>
              </a:defRPr>
            </a:lvl1pPr>
            <a:lvl2pPr>
              <a:defRPr sz="1400">
                <a:solidFill>
                  <a:schemeClr val="tx1"/>
                </a:solidFill>
                <a:latin typeface="Times" panose="02020603050405020304" pitchFamily="18" charset="0"/>
                <a:cs typeface="Times" panose="02020603050405020304" pitchFamily="18" charset="0"/>
              </a:defRPr>
            </a:lvl2pPr>
            <a:lvl3pPr>
              <a:defRPr sz="1400">
                <a:solidFill>
                  <a:schemeClr val="tx1"/>
                </a:solidFill>
                <a:latin typeface="Times" panose="02020603050405020304" pitchFamily="18" charset="0"/>
                <a:cs typeface="Times" panose="02020603050405020304" pitchFamily="18" charset="0"/>
              </a:defRPr>
            </a:lvl3pPr>
            <a:lvl4pPr>
              <a:defRPr sz="1400">
                <a:solidFill>
                  <a:schemeClr val="tx1"/>
                </a:solidFill>
                <a:latin typeface="Times" panose="02020603050405020304" pitchFamily="18" charset="0"/>
                <a:cs typeface="Times" panose="02020603050405020304" pitchFamily="18" charset="0"/>
              </a:defRPr>
            </a:lvl4pPr>
            <a:lvl5pPr>
              <a:defRPr sz="1400">
                <a:solidFill>
                  <a:schemeClr val="tx1"/>
                </a:solidFill>
                <a:latin typeface="Times" panose="02020603050405020304" pitchFamily="18" charset="0"/>
                <a:cs typeface="Times" panose="02020603050405020304" pitchFamily="18" charset="0"/>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Tree>
    <p:extLst>
      <p:ext uri="{BB962C8B-B14F-4D97-AF65-F5344CB8AC3E}">
        <p14:creationId xmlns:p14="http://schemas.microsoft.com/office/powerpoint/2010/main" val="3250705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0825D90-C5A2-4463-ACB8-558A03502454}"/>
              </a:ext>
            </a:extLst>
          </p:cNvPr>
          <p:cNvSpPr>
            <a:spLocks noGrp="1"/>
          </p:cNvSpPr>
          <p:nvPr>
            <p:ph type="title"/>
          </p:nvPr>
        </p:nvSpPr>
        <p:spPr>
          <a:xfrm>
            <a:off x="90239" y="124332"/>
            <a:ext cx="8680784" cy="466225"/>
          </a:xfrm>
          <a:prstGeom prst="rect">
            <a:avLst/>
          </a:prstGeom>
        </p:spPr>
        <p:txBody>
          <a:bodyPr/>
          <a:lstStyle>
            <a:lvl1pPr>
              <a:defRPr sz="2600"/>
            </a:lvl1pPr>
          </a:lstStyle>
          <a:p>
            <a:r>
              <a:rPr lang="en-US" altLang="zh-CN"/>
              <a:t>Click to edit Master title style</a:t>
            </a:r>
            <a:endParaRPr lang="en-US" dirty="0"/>
          </a:p>
        </p:txBody>
      </p:sp>
      <p:sp>
        <p:nvSpPr>
          <p:cNvPr id="6" name="Text Placeholder 6">
            <a:extLst>
              <a:ext uri="{FF2B5EF4-FFF2-40B4-BE49-F238E27FC236}">
                <a16:creationId xmlns:a16="http://schemas.microsoft.com/office/drawing/2014/main" id="{8916D21A-A9B8-44E9-BE8B-6F3C2A1433BF}"/>
              </a:ext>
            </a:extLst>
          </p:cNvPr>
          <p:cNvSpPr>
            <a:spLocks noGrp="1"/>
          </p:cNvSpPr>
          <p:nvPr>
            <p:ph type="body" sz="quarter" idx="10"/>
          </p:nvPr>
        </p:nvSpPr>
        <p:spPr>
          <a:xfrm>
            <a:off x="90239" y="742950"/>
            <a:ext cx="8839200" cy="2015791"/>
          </a:xfrm>
          <a:prstGeom prst="rect">
            <a:avLst/>
          </a:prstGeom>
        </p:spPr>
        <p:txBody>
          <a:bodyPr/>
          <a:lstStyle>
            <a:lvl1pPr marL="342872" indent="-342872">
              <a:buClr>
                <a:srgbClr val="C00000"/>
              </a:buClr>
              <a:buSzPct val="100000"/>
              <a:buFont typeface="Arial" panose="020B0604020202020204" pitchFamily="34" charset="0"/>
              <a:buChar char="•"/>
              <a:defRPr sz="1400">
                <a:solidFill>
                  <a:schemeClr val="tx1"/>
                </a:solidFill>
                <a:latin typeface="Times" panose="02020603050405020304" pitchFamily="18" charset="0"/>
                <a:cs typeface="Times" panose="02020603050405020304" pitchFamily="18" charset="0"/>
              </a:defRPr>
            </a:lvl1pPr>
            <a:lvl2pPr>
              <a:defRPr sz="1400">
                <a:solidFill>
                  <a:schemeClr val="tx1"/>
                </a:solidFill>
                <a:latin typeface="Times" panose="02020603050405020304" pitchFamily="18" charset="0"/>
                <a:cs typeface="Times" panose="02020603050405020304" pitchFamily="18" charset="0"/>
              </a:defRPr>
            </a:lvl2pPr>
            <a:lvl3pPr>
              <a:defRPr sz="1400">
                <a:solidFill>
                  <a:schemeClr val="tx1"/>
                </a:solidFill>
                <a:latin typeface="Times" panose="02020603050405020304" pitchFamily="18" charset="0"/>
                <a:cs typeface="Times" panose="02020603050405020304" pitchFamily="18" charset="0"/>
              </a:defRPr>
            </a:lvl3pPr>
            <a:lvl4pPr>
              <a:defRPr sz="1400">
                <a:solidFill>
                  <a:schemeClr val="tx1"/>
                </a:solidFill>
                <a:latin typeface="Times" panose="02020603050405020304" pitchFamily="18" charset="0"/>
                <a:cs typeface="Times" panose="02020603050405020304" pitchFamily="18" charset="0"/>
              </a:defRPr>
            </a:lvl4pPr>
            <a:lvl5pPr>
              <a:defRPr sz="1400">
                <a:solidFill>
                  <a:schemeClr val="tx1"/>
                </a:solidFill>
                <a:latin typeface="Times" panose="02020603050405020304" pitchFamily="18" charset="0"/>
                <a:cs typeface="Times" panose="02020603050405020304" pitchFamily="18" charset="0"/>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Tree>
    <p:extLst>
      <p:ext uri="{BB962C8B-B14F-4D97-AF65-F5344CB8AC3E}">
        <p14:creationId xmlns:p14="http://schemas.microsoft.com/office/powerpoint/2010/main" val="2332968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0825D90-C5A2-4463-ACB8-558A03502454}"/>
              </a:ext>
            </a:extLst>
          </p:cNvPr>
          <p:cNvSpPr>
            <a:spLocks noGrp="1"/>
          </p:cNvSpPr>
          <p:nvPr>
            <p:ph type="title"/>
          </p:nvPr>
        </p:nvSpPr>
        <p:spPr>
          <a:xfrm>
            <a:off x="90239" y="124332"/>
            <a:ext cx="8680784" cy="466225"/>
          </a:xfrm>
          <a:prstGeom prst="rect">
            <a:avLst/>
          </a:prstGeom>
        </p:spPr>
        <p:txBody>
          <a:bodyPr/>
          <a:lstStyle>
            <a:lvl1pPr>
              <a:defRPr sz="2600"/>
            </a:lvl1pPr>
          </a:lstStyle>
          <a:p>
            <a:r>
              <a:rPr lang="en-US" altLang="zh-CN"/>
              <a:t>Click to edit Master title style</a:t>
            </a:r>
            <a:endParaRPr lang="en-US" dirty="0"/>
          </a:p>
        </p:txBody>
      </p:sp>
      <p:sp>
        <p:nvSpPr>
          <p:cNvPr id="6" name="Text Placeholder 6">
            <a:extLst>
              <a:ext uri="{FF2B5EF4-FFF2-40B4-BE49-F238E27FC236}">
                <a16:creationId xmlns:a16="http://schemas.microsoft.com/office/drawing/2014/main" id="{8916D21A-A9B8-44E9-BE8B-6F3C2A1433BF}"/>
              </a:ext>
            </a:extLst>
          </p:cNvPr>
          <p:cNvSpPr>
            <a:spLocks noGrp="1"/>
          </p:cNvSpPr>
          <p:nvPr>
            <p:ph type="body" sz="quarter" idx="10"/>
          </p:nvPr>
        </p:nvSpPr>
        <p:spPr>
          <a:xfrm>
            <a:off x="90239" y="742950"/>
            <a:ext cx="8839200" cy="2015791"/>
          </a:xfrm>
          <a:prstGeom prst="rect">
            <a:avLst/>
          </a:prstGeom>
        </p:spPr>
        <p:txBody>
          <a:bodyPr/>
          <a:lstStyle>
            <a:lvl1pPr marL="342872" indent="-342872">
              <a:buClr>
                <a:srgbClr val="C00000"/>
              </a:buClr>
              <a:buSzPct val="100000"/>
              <a:buFont typeface="Arial" panose="020B0604020202020204" pitchFamily="34" charset="0"/>
              <a:buChar char="•"/>
              <a:defRPr sz="1400">
                <a:solidFill>
                  <a:schemeClr val="tx1"/>
                </a:solidFill>
                <a:latin typeface="Times" panose="02020603050405020304" pitchFamily="18" charset="0"/>
                <a:cs typeface="Times" panose="02020603050405020304" pitchFamily="18" charset="0"/>
              </a:defRPr>
            </a:lvl1pPr>
            <a:lvl2pPr>
              <a:defRPr sz="1400">
                <a:solidFill>
                  <a:schemeClr val="tx1"/>
                </a:solidFill>
                <a:latin typeface="Times" panose="02020603050405020304" pitchFamily="18" charset="0"/>
                <a:cs typeface="Times" panose="02020603050405020304" pitchFamily="18" charset="0"/>
              </a:defRPr>
            </a:lvl2pPr>
            <a:lvl3pPr>
              <a:defRPr sz="1400">
                <a:solidFill>
                  <a:schemeClr val="tx1"/>
                </a:solidFill>
                <a:latin typeface="Times" panose="02020603050405020304" pitchFamily="18" charset="0"/>
                <a:cs typeface="Times" panose="02020603050405020304" pitchFamily="18" charset="0"/>
              </a:defRPr>
            </a:lvl3pPr>
            <a:lvl4pPr>
              <a:defRPr sz="1400">
                <a:solidFill>
                  <a:schemeClr val="tx1"/>
                </a:solidFill>
                <a:latin typeface="Times" panose="02020603050405020304" pitchFamily="18" charset="0"/>
                <a:cs typeface="Times" panose="02020603050405020304" pitchFamily="18" charset="0"/>
              </a:defRPr>
            </a:lvl4pPr>
            <a:lvl5pPr>
              <a:defRPr sz="1400">
                <a:solidFill>
                  <a:schemeClr val="tx1"/>
                </a:solidFill>
                <a:latin typeface="Times" panose="02020603050405020304" pitchFamily="18" charset="0"/>
                <a:cs typeface="Times" panose="02020603050405020304" pitchFamily="18" charset="0"/>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Tree>
    <p:extLst>
      <p:ext uri="{BB962C8B-B14F-4D97-AF65-F5344CB8AC3E}">
        <p14:creationId xmlns:p14="http://schemas.microsoft.com/office/powerpoint/2010/main" val="30619201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4" name="Title 4">
            <a:extLst>
              <a:ext uri="{FF2B5EF4-FFF2-40B4-BE49-F238E27FC236}">
                <a16:creationId xmlns:a16="http://schemas.microsoft.com/office/drawing/2014/main" id="{C0825D90-C5A2-4463-ACB8-558A03502454}"/>
              </a:ext>
            </a:extLst>
          </p:cNvPr>
          <p:cNvSpPr>
            <a:spLocks noGrp="1"/>
          </p:cNvSpPr>
          <p:nvPr>
            <p:ph type="title"/>
          </p:nvPr>
        </p:nvSpPr>
        <p:spPr>
          <a:xfrm>
            <a:off x="90239" y="124332"/>
            <a:ext cx="8680784" cy="466225"/>
          </a:xfrm>
          <a:prstGeom prst="rect">
            <a:avLst/>
          </a:prstGeom>
        </p:spPr>
        <p:txBody>
          <a:bodyPr/>
          <a:lstStyle>
            <a:lvl1pPr>
              <a:defRPr sz="2600"/>
            </a:lvl1pPr>
          </a:lstStyle>
          <a:p>
            <a:r>
              <a:rPr lang="en-US" altLang="zh-CN"/>
              <a:t>Click to edit Master title style</a:t>
            </a:r>
            <a:endParaRPr lang="en-US" dirty="0"/>
          </a:p>
        </p:txBody>
      </p:sp>
      <p:sp>
        <p:nvSpPr>
          <p:cNvPr id="6" name="Text Placeholder 6">
            <a:extLst>
              <a:ext uri="{FF2B5EF4-FFF2-40B4-BE49-F238E27FC236}">
                <a16:creationId xmlns:a16="http://schemas.microsoft.com/office/drawing/2014/main" id="{8916D21A-A9B8-44E9-BE8B-6F3C2A1433BF}"/>
              </a:ext>
            </a:extLst>
          </p:cNvPr>
          <p:cNvSpPr>
            <a:spLocks noGrp="1"/>
          </p:cNvSpPr>
          <p:nvPr>
            <p:ph type="body" sz="quarter" idx="10"/>
          </p:nvPr>
        </p:nvSpPr>
        <p:spPr>
          <a:xfrm>
            <a:off x="90239" y="742950"/>
            <a:ext cx="8839200" cy="2015791"/>
          </a:xfrm>
          <a:prstGeom prst="rect">
            <a:avLst/>
          </a:prstGeom>
        </p:spPr>
        <p:txBody>
          <a:bodyPr/>
          <a:lstStyle>
            <a:lvl1pPr marL="342872" indent="-342872">
              <a:buClr>
                <a:srgbClr val="C00000"/>
              </a:buClr>
              <a:buSzPct val="100000"/>
              <a:buFont typeface="Arial" panose="020B0604020202020204" pitchFamily="34" charset="0"/>
              <a:buChar char="•"/>
              <a:defRPr sz="1400">
                <a:solidFill>
                  <a:schemeClr val="tx1"/>
                </a:solidFill>
                <a:latin typeface="Times" panose="02020603050405020304" pitchFamily="18" charset="0"/>
                <a:cs typeface="Times" panose="02020603050405020304" pitchFamily="18" charset="0"/>
              </a:defRPr>
            </a:lvl1pPr>
            <a:lvl2pPr>
              <a:defRPr sz="1400">
                <a:solidFill>
                  <a:schemeClr val="tx1"/>
                </a:solidFill>
                <a:latin typeface="Times" panose="02020603050405020304" pitchFamily="18" charset="0"/>
                <a:cs typeface="Times" panose="02020603050405020304" pitchFamily="18" charset="0"/>
              </a:defRPr>
            </a:lvl2pPr>
            <a:lvl3pPr>
              <a:defRPr sz="1400">
                <a:solidFill>
                  <a:schemeClr val="tx1"/>
                </a:solidFill>
                <a:latin typeface="Times" panose="02020603050405020304" pitchFamily="18" charset="0"/>
                <a:cs typeface="Times" panose="02020603050405020304" pitchFamily="18" charset="0"/>
              </a:defRPr>
            </a:lvl3pPr>
            <a:lvl4pPr>
              <a:defRPr sz="1400">
                <a:solidFill>
                  <a:schemeClr val="tx1"/>
                </a:solidFill>
                <a:latin typeface="Times" panose="02020603050405020304" pitchFamily="18" charset="0"/>
                <a:cs typeface="Times" panose="02020603050405020304" pitchFamily="18" charset="0"/>
              </a:defRPr>
            </a:lvl4pPr>
            <a:lvl5pPr>
              <a:defRPr sz="1400">
                <a:solidFill>
                  <a:schemeClr val="tx1"/>
                </a:solidFill>
                <a:latin typeface="Times" panose="02020603050405020304" pitchFamily="18" charset="0"/>
                <a:cs typeface="Times" panose="02020603050405020304" pitchFamily="18" charset="0"/>
              </a:defRPr>
            </a:lvl5p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en-US" dirty="0"/>
          </a:p>
        </p:txBody>
      </p:sp>
    </p:spTree>
    <p:extLst>
      <p:ext uri="{BB962C8B-B14F-4D97-AF65-F5344CB8AC3E}">
        <p14:creationId xmlns:p14="http://schemas.microsoft.com/office/powerpoint/2010/main" val="41579777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4558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2" name="Rectangle 8"/>
          <p:cNvSpPr>
            <a:spLocks noChangeArrowheads="1"/>
          </p:cNvSpPr>
          <p:nvPr userDrawn="1"/>
        </p:nvSpPr>
        <p:spPr bwMode="auto">
          <a:xfrm>
            <a:off x="0" y="4633941"/>
            <a:ext cx="9144000" cy="509569"/>
          </a:xfrm>
          <a:prstGeom prst="rect">
            <a:avLst/>
          </a:prstGeom>
          <a:solidFill>
            <a:srgbClr val="C8102E"/>
          </a:solidFill>
          <a:ln w="9525">
            <a:noFill/>
            <a:miter lim="800000"/>
            <a:headEnd/>
            <a:tailEnd/>
          </a:ln>
          <a:effectLst/>
        </p:spPr>
        <p:txBody>
          <a:bodyPr wrap="none" anchor="ctr">
            <a:prstTxWarp prst="textNoShape">
              <a:avLst/>
            </a:prstTxWarp>
          </a:bodyPr>
          <a:lstStyle/>
          <a:p>
            <a:endParaRPr lang="en-US" sz="2815"/>
          </a:p>
        </p:txBody>
      </p:sp>
      <p:sp>
        <p:nvSpPr>
          <p:cNvPr id="1035" name="Text Box 11"/>
          <p:cNvSpPr txBox="1">
            <a:spLocks noChangeArrowheads="1"/>
          </p:cNvSpPr>
          <p:nvPr/>
        </p:nvSpPr>
        <p:spPr bwMode="auto">
          <a:xfrm>
            <a:off x="212733" y="2616997"/>
            <a:ext cx="184731" cy="525528"/>
          </a:xfrm>
          <a:prstGeom prst="rect">
            <a:avLst/>
          </a:prstGeom>
          <a:noFill/>
          <a:ln w="9525">
            <a:noFill/>
            <a:miter lim="800000"/>
            <a:headEnd/>
            <a:tailEnd/>
          </a:ln>
          <a:effectLst/>
        </p:spPr>
        <p:txBody>
          <a:bodyPr wrap="none">
            <a:prstTxWarp prst="textNoShape">
              <a:avLst/>
            </a:prstTxWarp>
            <a:spAutoFit/>
          </a:bodyPr>
          <a:lstStyle/>
          <a:p>
            <a:endParaRPr lang="en-US" sz="2815"/>
          </a:p>
        </p:txBody>
      </p:sp>
      <p:pic>
        <p:nvPicPr>
          <p:cNvPr id="12" name="Picture 11" descr="ISU LEFT white.eps"/>
          <p:cNvPicPr>
            <a:picLocks noChangeAspect="1"/>
          </p:cNvPicPr>
          <p:nvPr userDrawn="1"/>
        </p:nvPicPr>
        <p:blipFill>
          <a:blip r:embed="rId8" cstate="screen">
            <a:extLst>
              <a:ext uri="{28A0092B-C50C-407E-A947-70E740481C1C}">
                <a14:useLocalDpi xmlns:a14="http://schemas.microsoft.com/office/drawing/2010/main"/>
              </a:ext>
            </a:extLst>
          </a:blip>
          <a:srcRect/>
          <a:stretch>
            <a:fillRect/>
          </a:stretch>
        </p:blipFill>
        <p:spPr bwMode="auto">
          <a:xfrm>
            <a:off x="381000" y="4788723"/>
            <a:ext cx="2396490" cy="197359"/>
          </a:xfrm>
          <a:prstGeom prst="rect">
            <a:avLst/>
          </a:prstGeom>
          <a:noFill/>
          <a:ln w="9525">
            <a:noFill/>
            <a:miter lim="800000"/>
            <a:headEnd/>
            <a:tailEnd/>
          </a:ln>
        </p:spPr>
      </p:pic>
      <p:cxnSp>
        <p:nvCxnSpPr>
          <p:cNvPr id="10" name="Straight Connector 9"/>
          <p:cNvCxnSpPr/>
          <p:nvPr userDrawn="1"/>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
        <p:nvSpPr>
          <p:cNvPr id="18" name="Slide Number Placeholder 5"/>
          <p:cNvSpPr txBox="1">
            <a:spLocks/>
          </p:cNvSpPr>
          <p:nvPr userDrawn="1"/>
        </p:nvSpPr>
        <p:spPr>
          <a:xfrm>
            <a:off x="8534400" y="4755364"/>
            <a:ext cx="533400" cy="274637"/>
          </a:xfrm>
          <a:prstGeom prst="rect">
            <a:avLst/>
          </a:prstGeom>
        </p:spPr>
        <p:txBody>
          <a:bodyPr vert="horz" lIns="91441" tIns="45720" rIns="91441" bIns="45720" rtlCol="0" anchor="ctr"/>
          <a:lstStyle>
            <a:defPPr>
              <a:defRPr lang="en-US"/>
            </a:defPPr>
            <a:lvl1pPr algn="r" rtl="0" eaLnBrk="0" fontAlgn="base" hangingPunct="0">
              <a:spcBef>
                <a:spcPct val="0"/>
              </a:spcBef>
              <a:spcAft>
                <a:spcPct val="0"/>
              </a:spcAft>
              <a:defRPr sz="1200" kern="1200">
                <a:solidFill>
                  <a:schemeClr val="tx1">
                    <a:tint val="75000"/>
                  </a:schemeClr>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a:lstStyle>
          <a:p>
            <a:pPr algn="l"/>
            <a:fld id="{60FAC648-EA3A-9C41-B47D-FEC33027B8CE}" type="slidenum">
              <a:rPr lang="en-US" sz="1200" smtClean="0">
                <a:solidFill>
                  <a:schemeClr val="bg1"/>
                </a:solidFill>
              </a:rPr>
              <a:pPr algn="l"/>
              <a:t>‹#›</a:t>
            </a:fld>
            <a:endParaRPr lang="en-US" sz="1200" dirty="0">
              <a:solidFill>
                <a:schemeClr val="bg1"/>
              </a:solidFill>
            </a:endParaRPr>
          </a:p>
        </p:txBody>
      </p:sp>
    </p:spTree>
    <p:extLst>
      <p:ext uri="{BB962C8B-B14F-4D97-AF65-F5344CB8AC3E}">
        <p14:creationId xmlns:p14="http://schemas.microsoft.com/office/powerpoint/2010/main" val="2999353892"/>
      </p:ext>
    </p:extLst>
  </p:cSld>
  <p:clrMap bg1="lt1" tx1="dk1" bg2="lt2" tx2="dk2" accent1="accent1" accent2="accent2" accent3="accent3" accent4="accent4" accent5="accent5" accent6="accent6" hlink="hlink" folHlink="folHlink"/>
  <p:sldLayoutIdLst>
    <p:sldLayoutId id="2147483653" r:id="rId1"/>
    <p:sldLayoutId id="2147483655" r:id="rId2"/>
    <p:sldLayoutId id="2147483656" r:id="rId3"/>
    <p:sldLayoutId id="2147483657" r:id="rId4"/>
    <p:sldLayoutId id="2147483658" r:id="rId5"/>
    <p:sldLayoutId id="2147483654" r:id="rId6"/>
  </p:sldLayoutIdLst>
  <p:hf hdr="0" dt="0"/>
  <p:txStyles>
    <p:titleStyle>
      <a:lvl1pPr algn="l" rtl="0" eaLnBrk="1" fontAlgn="base" hangingPunct="1">
        <a:spcBef>
          <a:spcPct val="0"/>
        </a:spcBef>
        <a:spcAft>
          <a:spcPct val="0"/>
        </a:spcAft>
        <a:defRPr sz="3500">
          <a:solidFill>
            <a:srgbClr val="C8102E"/>
          </a:solidFill>
          <a:latin typeface="+mj-lt"/>
          <a:ea typeface="+mj-ea"/>
          <a:cs typeface="+mj-cs"/>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162" algn="l" rtl="0" eaLnBrk="1" fontAlgn="base" hangingPunct="1">
        <a:spcBef>
          <a:spcPct val="0"/>
        </a:spcBef>
        <a:spcAft>
          <a:spcPct val="0"/>
        </a:spcAft>
        <a:defRPr sz="3500">
          <a:solidFill>
            <a:srgbClr val="CE1126"/>
          </a:solidFill>
          <a:latin typeface="Univers 67 CondensedBold" charset="0"/>
        </a:defRPr>
      </a:lvl6pPr>
      <a:lvl7pPr marL="914329" algn="l" rtl="0" eaLnBrk="1" fontAlgn="base" hangingPunct="1">
        <a:spcBef>
          <a:spcPct val="0"/>
        </a:spcBef>
        <a:spcAft>
          <a:spcPct val="0"/>
        </a:spcAft>
        <a:defRPr sz="3500">
          <a:solidFill>
            <a:srgbClr val="CE1126"/>
          </a:solidFill>
          <a:latin typeface="Univers 67 CondensedBold" charset="0"/>
        </a:defRPr>
      </a:lvl7pPr>
      <a:lvl8pPr marL="1371488" algn="l" rtl="0" eaLnBrk="1" fontAlgn="base" hangingPunct="1">
        <a:spcBef>
          <a:spcPct val="0"/>
        </a:spcBef>
        <a:spcAft>
          <a:spcPct val="0"/>
        </a:spcAft>
        <a:defRPr sz="3500">
          <a:solidFill>
            <a:srgbClr val="CE1126"/>
          </a:solidFill>
          <a:latin typeface="Univers 67 CondensedBold" charset="0"/>
        </a:defRPr>
      </a:lvl8pPr>
      <a:lvl9pPr marL="1828652" algn="l" rtl="0" eaLnBrk="1" fontAlgn="base" hangingPunct="1">
        <a:spcBef>
          <a:spcPct val="0"/>
        </a:spcBef>
        <a:spcAft>
          <a:spcPct val="0"/>
        </a:spcAft>
        <a:defRPr sz="3500">
          <a:solidFill>
            <a:srgbClr val="CE1126"/>
          </a:solidFill>
          <a:latin typeface="Univers 67 CondensedBold" charset="0"/>
        </a:defRPr>
      </a:lvl9pPr>
    </p:titleStyle>
    <p:bodyStyle>
      <a:lvl1pPr marL="342872" indent="-34287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890" indent="-285727"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2907"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071"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233"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p:bodyStyle>
    <p:otherStyle>
      <a:defPPr>
        <a:defRPr lang="en-US"/>
      </a:defPPr>
      <a:lvl1pPr marL="0" algn="l" defTabSz="457162" rtl="0" eaLnBrk="1" latinLnBrk="0" hangingPunct="1">
        <a:defRPr sz="1802" kern="1200">
          <a:solidFill>
            <a:schemeClr val="tx1"/>
          </a:solidFill>
          <a:latin typeface="+mn-lt"/>
          <a:ea typeface="+mn-ea"/>
          <a:cs typeface="+mn-cs"/>
        </a:defRPr>
      </a:lvl1pPr>
      <a:lvl2pPr marL="457162" algn="l" defTabSz="457162" rtl="0" eaLnBrk="1" latinLnBrk="0" hangingPunct="1">
        <a:defRPr sz="1802" kern="1200">
          <a:solidFill>
            <a:schemeClr val="tx1"/>
          </a:solidFill>
          <a:latin typeface="+mn-lt"/>
          <a:ea typeface="+mn-ea"/>
          <a:cs typeface="+mn-cs"/>
        </a:defRPr>
      </a:lvl2pPr>
      <a:lvl3pPr marL="914329" algn="l" defTabSz="457162" rtl="0" eaLnBrk="1" latinLnBrk="0" hangingPunct="1">
        <a:defRPr sz="1802" kern="1200">
          <a:solidFill>
            <a:schemeClr val="tx1"/>
          </a:solidFill>
          <a:latin typeface="+mn-lt"/>
          <a:ea typeface="+mn-ea"/>
          <a:cs typeface="+mn-cs"/>
        </a:defRPr>
      </a:lvl3pPr>
      <a:lvl4pPr marL="1371488" algn="l" defTabSz="457162" rtl="0" eaLnBrk="1" latinLnBrk="0" hangingPunct="1">
        <a:defRPr sz="1802" kern="1200">
          <a:solidFill>
            <a:schemeClr val="tx1"/>
          </a:solidFill>
          <a:latin typeface="+mn-lt"/>
          <a:ea typeface="+mn-ea"/>
          <a:cs typeface="+mn-cs"/>
        </a:defRPr>
      </a:lvl4pPr>
      <a:lvl5pPr marL="1828652" algn="l" defTabSz="457162" rtl="0" eaLnBrk="1" latinLnBrk="0" hangingPunct="1">
        <a:defRPr sz="1802" kern="1200">
          <a:solidFill>
            <a:schemeClr val="tx1"/>
          </a:solidFill>
          <a:latin typeface="+mn-lt"/>
          <a:ea typeface="+mn-ea"/>
          <a:cs typeface="+mn-cs"/>
        </a:defRPr>
      </a:lvl5pPr>
      <a:lvl6pPr marL="2285817" algn="l" defTabSz="457162" rtl="0" eaLnBrk="1" latinLnBrk="0" hangingPunct="1">
        <a:defRPr sz="1802" kern="1200">
          <a:solidFill>
            <a:schemeClr val="tx1"/>
          </a:solidFill>
          <a:latin typeface="+mn-lt"/>
          <a:ea typeface="+mn-ea"/>
          <a:cs typeface="+mn-cs"/>
        </a:defRPr>
      </a:lvl6pPr>
      <a:lvl7pPr marL="2742980" algn="l" defTabSz="457162" rtl="0" eaLnBrk="1" latinLnBrk="0" hangingPunct="1">
        <a:defRPr sz="1802" kern="1200">
          <a:solidFill>
            <a:schemeClr val="tx1"/>
          </a:solidFill>
          <a:latin typeface="+mn-lt"/>
          <a:ea typeface="+mn-ea"/>
          <a:cs typeface="+mn-cs"/>
        </a:defRPr>
      </a:lvl7pPr>
      <a:lvl8pPr marL="3200141" algn="l" defTabSz="457162" rtl="0" eaLnBrk="1" latinLnBrk="0" hangingPunct="1">
        <a:defRPr sz="1802" kern="1200">
          <a:solidFill>
            <a:schemeClr val="tx1"/>
          </a:solidFill>
          <a:latin typeface="+mn-lt"/>
          <a:ea typeface="+mn-ea"/>
          <a:cs typeface="+mn-cs"/>
        </a:defRPr>
      </a:lvl8pPr>
      <a:lvl9pPr marL="3657305" algn="l" defTabSz="457162" rtl="0" eaLnBrk="1" latinLnBrk="0" hangingPunct="1">
        <a:defRPr sz="1802"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6.ico"/><Relationship Id="rId11" Type="http://schemas.openxmlformats.org/officeDocument/2006/relationships/image" Target="../media/image11.jpg"/><Relationship Id="rId5" Type="http://schemas.openxmlformats.org/officeDocument/2006/relationships/image" Target="../media/image5.png"/><Relationship Id="rId10" Type="http://schemas.openxmlformats.org/officeDocument/2006/relationships/image" Target="../media/image10.svg"/><Relationship Id="rId4" Type="http://schemas.openxmlformats.org/officeDocument/2006/relationships/image" Target="../media/image4.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10.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8" Type="http://schemas.openxmlformats.org/officeDocument/2006/relationships/oleObject" Target="../embeddings/oleObject13.bin"/><Relationship Id="rId13" Type="http://schemas.openxmlformats.org/officeDocument/2006/relationships/image" Target="../media/image57.wmf"/><Relationship Id="rId3" Type="http://schemas.openxmlformats.org/officeDocument/2006/relationships/image" Target="../media/image52.wmf"/><Relationship Id="rId7" Type="http://schemas.openxmlformats.org/officeDocument/2006/relationships/image" Target="../media/image54.wmf"/><Relationship Id="rId12" Type="http://schemas.openxmlformats.org/officeDocument/2006/relationships/oleObject" Target="../embeddings/oleObject15.bin"/><Relationship Id="rId2" Type="http://schemas.openxmlformats.org/officeDocument/2006/relationships/oleObject" Target="../embeddings/oleObject10.bin"/><Relationship Id="rId1" Type="http://schemas.openxmlformats.org/officeDocument/2006/relationships/slideLayout" Target="../slideLayouts/slideLayout2.xml"/><Relationship Id="rId6" Type="http://schemas.openxmlformats.org/officeDocument/2006/relationships/oleObject" Target="../embeddings/oleObject12.bin"/><Relationship Id="rId11" Type="http://schemas.openxmlformats.org/officeDocument/2006/relationships/image" Target="../media/image56.wmf"/><Relationship Id="rId5" Type="http://schemas.openxmlformats.org/officeDocument/2006/relationships/image" Target="../media/image53.wmf"/><Relationship Id="rId10" Type="http://schemas.openxmlformats.org/officeDocument/2006/relationships/oleObject" Target="../embeddings/oleObject14.bin"/><Relationship Id="rId4" Type="http://schemas.openxmlformats.org/officeDocument/2006/relationships/oleObject" Target="../embeddings/oleObject11.bin"/><Relationship Id="rId9" Type="http://schemas.openxmlformats.org/officeDocument/2006/relationships/image" Target="../media/image55.wmf"/></Relationships>
</file>

<file path=ppt/slides/_rels/slide2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3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hyperlink" Target="http://wzy.ece.iastate.edu/Testsystem.html" TargetMode="External"/><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mailto:wzy@iastate.ed" TargetMode="External"/><Relationship Id="rId5" Type="http://schemas.openxmlformats.org/officeDocument/2006/relationships/hyperlink" Target="http://wzy.ece.iastate.edu/" TargetMode="External"/><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5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5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9.wmf"/><Relationship Id="rId3" Type="http://schemas.openxmlformats.org/officeDocument/2006/relationships/oleObject" Target="../embeddings/oleObject1.bin"/><Relationship Id="rId7" Type="http://schemas.openxmlformats.org/officeDocument/2006/relationships/oleObject" Target="../embeddings/oleObject3.bin"/><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8.wmf"/><Relationship Id="rId11" Type="http://schemas.openxmlformats.org/officeDocument/2006/relationships/image" Target="../media/image21.png"/><Relationship Id="rId5" Type="http://schemas.openxmlformats.org/officeDocument/2006/relationships/oleObject" Target="../embeddings/oleObject2.bin"/><Relationship Id="rId10" Type="http://schemas.openxmlformats.org/officeDocument/2006/relationships/image" Target="../media/image20.wmf"/><Relationship Id="rId4" Type="http://schemas.openxmlformats.org/officeDocument/2006/relationships/image" Target="../media/image17.wmf"/><Relationship Id="rId9" Type="http://schemas.openxmlformats.org/officeDocument/2006/relationships/oleObject" Target="../embeddings/oleObject4.bin"/></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3.png"/><Relationship Id="rId1" Type="http://schemas.openxmlformats.org/officeDocument/2006/relationships/slideLayout" Target="../slideLayouts/slideLayout2.xml"/><Relationship Id="rId4" Type="http://schemas.openxmlformats.org/officeDocument/2006/relationships/image" Target="../media/image102.png"/></Relationships>
</file>

<file path=ppt/slides/_rels/slide72.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2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5.wmf"/><Relationship Id="rId13" Type="http://schemas.openxmlformats.org/officeDocument/2006/relationships/oleObject" Target="../embeddings/oleObject9.bin"/><Relationship Id="rId3" Type="http://schemas.openxmlformats.org/officeDocument/2006/relationships/image" Target="../media/image22.png"/><Relationship Id="rId7" Type="http://schemas.openxmlformats.org/officeDocument/2006/relationships/oleObject" Target="../embeddings/oleObject6.bin"/><Relationship Id="rId12" Type="http://schemas.openxmlformats.org/officeDocument/2006/relationships/image" Target="../media/image27.wmf"/><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24.wmf"/><Relationship Id="rId11" Type="http://schemas.openxmlformats.org/officeDocument/2006/relationships/oleObject" Target="../embeddings/oleObject8.bin"/><Relationship Id="rId5" Type="http://schemas.openxmlformats.org/officeDocument/2006/relationships/oleObject" Target="../embeddings/oleObject5.bin"/><Relationship Id="rId10" Type="http://schemas.openxmlformats.org/officeDocument/2006/relationships/image" Target="../media/image26.wmf"/><Relationship Id="rId4" Type="http://schemas.openxmlformats.org/officeDocument/2006/relationships/image" Target="../media/image23.svg"/><Relationship Id="rId9" Type="http://schemas.openxmlformats.org/officeDocument/2006/relationships/oleObject" Target="../embeddings/oleObject7.bin"/><Relationship Id="rId14" Type="http://schemas.openxmlformats.org/officeDocument/2006/relationships/image" Target="../media/image28.wmf"/></Relationships>
</file>

<file path=ppt/slides/_rels/slide8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104.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Rectangle 11"/>
          <p:cNvSpPr/>
          <p:nvPr/>
        </p:nvSpPr>
        <p:spPr bwMode="auto">
          <a:xfrm>
            <a:off x="0" y="0"/>
            <a:ext cx="9144000" cy="5143500"/>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8102E"/>
              </a:solidFill>
              <a:effectLst/>
              <a:latin typeface="Calibri" panose="020F0502020204030204" pitchFamily="34" charset="0"/>
              <a:cs typeface="Calibri" panose="020F0502020204030204" pitchFamily="34" charset="0"/>
            </a:endParaRPr>
          </a:p>
        </p:txBody>
      </p:sp>
      <p:cxnSp>
        <p:nvCxnSpPr>
          <p:cNvPr id="49" name="Straight Connector 48"/>
          <p:cNvCxnSpPr/>
          <p:nvPr/>
        </p:nvCxnSpPr>
        <p:spPr bwMode="auto">
          <a:xfrm>
            <a:off x="0" y="35115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11" name="TextBox 10"/>
          <p:cNvSpPr txBox="1"/>
          <p:nvPr/>
        </p:nvSpPr>
        <p:spPr>
          <a:xfrm>
            <a:off x="683568" y="713558"/>
            <a:ext cx="7906072" cy="2554545"/>
          </a:xfrm>
          <a:prstGeom prst="rect">
            <a:avLst/>
          </a:prstGeom>
          <a:noFill/>
        </p:spPr>
        <p:txBody>
          <a:bodyPr wrap="square" rtlCol="0" anchor="b" anchorCtr="0">
            <a:spAutoFit/>
          </a:bodyPr>
          <a:lstStyle/>
          <a:p>
            <a:pPr algn="ctr"/>
            <a:r>
              <a:rPr lang="en-US" sz="4000" dirty="0">
                <a:solidFill>
                  <a:schemeClr val="bg1"/>
                </a:solidFill>
                <a:latin typeface="Univers 57 Condensed" charset="0"/>
              </a:rPr>
              <a:t>Big Data Analytics in Distribution Grids: Hosting Capacity Analysis, EV Detection, and Conservation Voltage Reduction Assessment</a:t>
            </a:r>
          </a:p>
        </p:txBody>
      </p:sp>
      <p:pic>
        <p:nvPicPr>
          <p:cNvPr id="13" name="Picture 12" descr="ISU LEFT white.eps"/>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4788715"/>
            <a:ext cx="2396490" cy="197359"/>
          </a:xfrm>
          <a:prstGeom prst="rect">
            <a:avLst/>
          </a:prstGeom>
          <a:noFill/>
          <a:ln w="9525">
            <a:noFill/>
            <a:miter lim="800000"/>
            <a:headEnd/>
            <a:tailEnd/>
          </a:ln>
        </p:spPr>
      </p:pic>
      <p:sp>
        <p:nvSpPr>
          <p:cNvPr id="14" name="TextBox 13"/>
          <p:cNvSpPr txBox="1"/>
          <p:nvPr/>
        </p:nvSpPr>
        <p:spPr>
          <a:xfrm>
            <a:off x="934453" y="3822835"/>
            <a:ext cx="7162800" cy="1077218"/>
          </a:xfrm>
          <a:prstGeom prst="rect">
            <a:avLst/>
          </a:prstGeom>
          <a:noFill/>
        </p:spPr>
        <p:txBody>
          <a:bodyPr wrap="square" rtlCol="0">
            <a:spAutoFit/>
          </a:bodyPr>
          <a:lstStyle/>
          <a:p>
            <a:pPr algn="ctr" fontAlgn="b"/>
            <a:r>
              <a:rPr lang="en-US" sz="1600" i="1" dirty="0" err="1">
                <a:solidFill>
                  <a:schemeClr val="bg1"/>
                </a:solidFill>
                <a:latin typeface="ITC Berkeley Oldstyle Book" charset="0"/>
                <a:ea typeface="ITC Berkeley Oldstyle Book" charset="0"/>
                <a:cs typeface="ITC Berkeley Oldstyle Book" charset="0"/>
              </a:rPr>
              <a:t>Zhaoyu</a:t>
            </a:r>
            <a:r>
              <a:rPr lang="en-US" sz="1600" i="1" dirty="0">
                <a:solidFill>
                  <a:schemeClr val="bg1"/>
                </a:solidFill>
                <a:latin typeface="ITC Berkeley Oldstyle Book" charset="0"/>
                <a:ea typeface="ITC Berkeley Oldstyle Book" charset="0"/>
                <a:cs typeface="ITC Berkeley Oldstyle Book" charset="0"/>
              </a:rPr>
              <a:t> Wang</a:t>
            </a:r>
          </a:p>
          <a:p>
            <a:pPr algn="ctr" fontAlgn="b"/>
            <a:r>
              <a:rPr lang="en-US" sz="1600" i="1" dirty="0">
                <a:solidFill>
                  <a:schemeClr val="bg1"/>
                </a:solidFill>
                <a:latin typeface="ITC Berkeley Oldstyle Book" charset="0"/>
                <a:ea typeface="ITC Berkeley Oldstyle Book" charset="0"/>
                <a:cs typeface="ITC Berkeley Oldstyle Book" charset="0"/>
              </a:rPr>
              <a:t>Professor</a:t>
            </a:r>
          </a:p>
          <a:p>
            <a:pPr algn="ctr" fontAlgn="b"/>
            <a:r>
              <a:rPr lang="en-US" sz="1600" i="1" dirty="0">
                <a:solidFill>
                  <a:schemeClr val="bg1"/>
                </a:solidFill>
                <a:latin typeface="ITC Berkeley Oldstyle Book" charset="0"/>
                <a:ea typeface="ITC Berkeley Oldstyle Book" charset="0"/>
                <a:cs typeface="ITC Berkeley Oldstyle Book" charset="0"/>
              </a:rPr>
              <a:t>Department of Electrical and Computer Engineering</a:t>
            </a:r>
          </a:p>
          <a:p>
            <a:pPr algn="ctr" fontAlgn="b"/>
            <a:endParaRPr lang="en-US" sz="1600" i="1" dirty="0">
              <a:solidFill>
                <a:schemeClr val="bg1"/>
              </a:solidFill>
              <a:latin typeface="ITC Berkeley Oldstyle Book" charset="0"/>
              <a:ea typeface="ITC Berkeley Oldstyle Book" charset="0"/>
              <a:cs typeface="ITC Berkeley Oldstyle Book" charset="0"/>
            </a:endParaRPr>
          </a:p>
        </p:txBody>
      </p:sp>
    </p:spTree>
    <p:extLst>
      <p:ext uri="{BB962C8B-B14F-4D97-AF65-F5344CB8AC3E}">
        <p14:creationId xmlns:p14="http://schemas.microsoft.com/office/powerpoint/2010/main" val="693819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792FA7-52D7-BB34-30AC-3343BF8C2362}"/>
              </a:ext>
            </a:extLst>
          </p:cNvPr>
          <p:cNvSpPr txBox="1"/>
          <p:nvPr/>
        </p:nvSpPr>
        <p:spPr>
          <a:xfrm>
            <a:off x="604520" y="339502"/>
            <a:ext cx="7207840" cy="492443"/>
          </a:xfrm>
          <a:prstGeom prst="rect">
            <a:avLst/>
          </a:prstGeom>
          <a:noFill/>
        </p:spPr>
        <p:txBody>
          <a:bodyPr wrap="square" rtlCol="0">
            <a:spAutoFit/>
          </a:bodyPr>
          <a:lstStyle/>
          <a:p>
            <a:r>
              <a:rPr lang="en-US" altLang="zh-CN" sz="2600" dirty="0">
                <a:solidFill>
                  <a:srgbClr val="C8102E"/>
                </a:solidFill>
                <a:latin typeface="+mj-lt"/>
                <a:ea typeface="+mj-ea"/>
                <a:cs typeface="+mj-cs"/>
              </a:rPr>
              <a:t>Case Studies</a:t>
            </a:r>
          </a:p>
        </p:txBody>
      </p:sp>
      <p:cxnSp>
        <p:nvCxnSpPr>
          <p:cNvPr id="3" name="Straight Connector 2">
            <a:extLst>
              <a:ext uri="{FF2B5EF4-FFF2-40B4-BE49-F238E27FC236}">
                <a16:creationId xmlns:a16="http://schemas.microsoft.com/office/drawing/2014/main" id="{D700BB7A-2B83-362C-BCCF-A45BB05E91E8}"/>
              </a:ext>
            </a:extLst>
          </p:cNvPr>
          <p:cNvCxnSpPr/>
          <p:nvPr/>
        </p:nvCxnSpPr>
        <p:spPr bwMode="auto">
          <a:xfrm>
            <a:off x="685800" y="80833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4" name="灯片编号占位符 5">
            <a:extLst>
              <a:ext uri="{FF2B5EF4-FFF2-40B4-BE49-F238E27FC236}">
                <a16:creationId xmlns:a16="http://schemas.microsoft.com/office/drawing/2014/main" id="{0960C1CD-EDEE-05BB-66C1-BDA79F70D3AD}"/>
              </a:ext>
            </a:extLst>
          </p:cNvPr>
          <p:cNvSpPr txBox="1">
            <a:spLocks/>
          </p:cNvSpPr>
          <p:nvPr/>
        </p:nvSpPr>
        <p:spPr>
          <a:xfrm>
            <a:off x="0" y="0"/>
            <a:ext cx="0" cy="0"/>
          </a:xfrm>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200" algn="l" rtl="0" eaLnBrk="0" fontAlgn="base" hangingPunct="0">
              <a:spcBef>
                <a:spcPct val="0"/>
              </a:spcBef>
              <a:spcAft>
                <a:spcPct val="0"/>
              </a:spcAft>
              <a:defRPr sz="2400" kern="1200">
                <a:solidFill>
                  <a:schemeClr val="tx1"/>
                </a:solidFill>
                <a:latin typeface="Times" charset="0"/>
                <a:ea typeface="+mn-ea"/>
                <a:cs typeface="+mn-cs"/>
              </a:defRPr>
            </a:lvl2pPr>
            <a:lvl3pPr marL="914400" algn="l" rtl="0" eaLnBrk="0" fontAlgn="base" hangingPunct="0">
              <a:spcBef>
                <a:spcPct val="0"/>
              </a:spcBef>
              <a:spcAft>
                <a:spcPct val="0"/>
              </a:spcAft>
              <a:defRPr sz="2400" kern="1200">
                <a:solidFill>
                  <a:schemeClr val="tx1"/>
                </a:solidFill>
                <a:latin typeface="Times" charset="0"/>
                <a:ea typeface="+mn-ea"/>
                <a:cs typeface="+mn-cs"/>
              </a:defRPr>
            </a:lvl3pPr>
            <a:lvl4pPr marL="1371600" algn="l" rtl="0" eaLnBrk="0" fontAlgn="base" hangingPunct="0">
              <a:spcBef>
                <a:spcPct val="0"/>
              </a:spcBef>
              <a:spcAft>
                <a:spcPct val="0"/>
              </a:spcAft>
              <a:defRPr sz="2400" kern="1200">
                <a:solidFill>
                  <a:schemeClr val="tx1"/>
                </a:solidFill>
                <a:latin typeface="Times" charset="0"/>
                <a:ea typeface="+mn-ea"/>
                <a:cs typeface="+mn-cs"/>
              </a:defRPr>
            </a:lvl4pPr>
            <a:lvl5pPr marL="1828800" algn="l" rtl="0" eaLnBrk="0" fontAlgn="base" hangingPunct="0">
              <a:spcBef>
                <a:spcPct val="0"/>
              </a:spcBef>
              <a:spcAft>
                <a:spcPct val="0"/>
              </a:spcAft>
              <a:defRPr sz="2400" kern="1200">
                <a:solidFill>
                  <a:schemeClr val="tx1"/>
                </a:solidFill>
                <a:latin typeface="Times" charset="0"/>
                <a:ea typeface="+mn-ea"/>
                <a:cs typeface="+mn-cs"/>
              </a:defRPr>
            </a:lvl5pPr>
            <a:lvl6pPr marL="2286000" algn="l" defTabSz="457200" rtl="0" eaLnBrk="1" latinLnBrk="0" hangingPunct="1">
              <a:defRPr sz="2400" kern="1200">
                <a:solidFill>
                  <a:schemeClr val="tx1"/>
                </a:solidFill>
                <a:latin typeface="Times" charset="0"/>
                <a:ea typeface="+mn-ea"/>
                <a:cs typeface="+mn-cs"/>
              </a:defRPr>
            </a:lvl6pPr>
            <a:lvl7pPr marL="2743200" algn="l" defTabSz="457200" rtl="0" eaLnBrk="1" latinLnBrk="0" hangingPunct="1">
              <a:defRPr sz="2400" kern="1200">
                <a:solidFill>
                  <a:schemeClr val="tx1"/>
                </a:solidFill>
                <a:latin typeface="Times" charset="0"/>
                <a:ea typeface="+mn-ea"/>
                <a:cs typeface="+mn-cs"/>
              </a:defRPr>
            </a:lvl7pPr>
            <a:lvl8pPr marL="3200400" algn="l" defTabSz="457200" rtl="0" eaLnBrk="1" latinLnBrk="0" hangingPunct="1">
              <a:defRPr sz="2400" kern="1200">
                <a:solidFill>
                  <a:schemeClr val="tx1"/>
                </a:solidFill>
                <a:latin typeface="Times" charset="0"/>
                <a:ea typeface="+mn-ea"/>
                <a:cs typeface="+mn-cs"/>
              </a:defRPr>
            </a:lvl8pPr>
            <a:lvl9pPr marL="3657600" algn="l" defTabSz="457200" rtl="0" eaLnBrk="1" latinLnBrk="0" hangingPunct="1">
              <a:defRPr sz="2400" kern="1200">
                <a:solidFill>
                  <a:schemeClr val="tx1"/>
                </a:solidFill>
                <a:latin typeface="Times" charset="0"/>
                <a:ea typeface="+mn-ea"/>
                <a:cs typeface="+mn-cs"/>
              </a:defRPr>
            </a:lvl9pPr>
          </a:lstStyle>
          <a:p>
            <a:fld id="{41E9972E-B495-7D42-862D-914296B4CAD3}" type="slidenum">
              <a:rPr lang="en-US" smtClean="0"/>
              <a:pPr/>
              <a:t>10</a:t>
            </a:fld>
            <a:endParaRPr lang="en-US" dirty="0"/>
          </a:p>
        </p:txBody>
      </p:sp>
      <p:sp>
        <p:nvSpPr>
          <p:cNvPr id="7" name="TextBox 2">
            <a:extLst>
              <a:ext uri="{FF2B5EF4-FFF2-40B4-BE49-F238E27FC236}">
                <a16:creationId xmlns:a16="http://schemas.microsoft.com/office/drawing/2014/main" id="{63AE413B-22DC-5E71-0D87-FFDD12722745}"/>
              </a:ext>
            </a:extLst>
          </p:cNvPr>
          <p:cNvSpPr txBox="1"/>
          <p:nvPr/>
        </p:nvSpPr>
        <p:spPr>
          <a:xfrm>
            <a:off x="604520" y="770389"/>
            <a:ext cx="8152820" cy="784830"/>
          </a:xfrm>
          <a:prstGeom prst="rect">
            <a:avLst/>
          </a:prstGeom>
          <a:noFill/>
        </p:spPr>
        <p:txBody>
          <a:bodyPr wrap="square">
            <a:spAutoFit/>
          </a:bodyPr>
          <a:lstStyle/>
          <a:p>
            <a:pPr marL="285750" indent="-285750" algn="just">
              <a:buFont typeface="Arial" panose="020B0604020202020204" pitchFamily="34" charset="0"/>
              <a:buChar char="•"/>
            </a:pPr>
            <a:r>
              <a:rPr lang="en-US" sz="1500" dirty="0">
                <a:latin typeface="Calibri" panose="020F0502020204030204" pitchFamily="34" charset="0"/>
                <a:cs typeface="Calibri" panose="020F0502020204030204" pitchFamily="34" charset="0"/>
              </a:rPr>
              <a:t>Models are built on one-year smart meter data, among which 80% data is used for training and 20% is used for validating, and then tested on another one-year data. The errors of voltage calculation results are shown below.</a:t>
            </a:r>
          </a:p>
        </p:txBody>
      </p:sp>
      <p:pic>
        <p:nvPicPr>
          <p:cNvPr id="8" name="Picture 3">
            <a:extLst>
              <a:ext uri="{FF2B5EF4-FFF2-40B4-BE49-F238E27FC236}">
                <a16:creationId xmlns:a16="http://schemas.microsoft.com/office/drawing/2014/main" id="{AC383C35-1B81-9BB0-F54B-E0C9EBCAB4A7}"/>
              </a:ext>
            </a:extLst>
          </p:cNvPr>
          <p:cNvPicPr>
            <a:picLocks noChangeAspect="1"/>
          </p:cNvPicPr>
          <p:nvPr/>
        </p:nvPicPr>
        <p:blipFill>
          <a:blip r:embed="rId3"/>
          <a:stretch>
            <a:fillRect/>
          </a:stretch>
        </p:blipFill>
        <p:spPr>
          <a:xfrm>
            <a:off x="1253832" y="1445537"/>
            <a:ext cx="6728732" cy="1242646"/>
          </a:xfrm>
          <a:prstGeom prst="rect">
            <a:avLst/>
          </a:prstGeom>
        </p:spPr>
      </p:pic>
      <p:sp>
        <p:nvSpPr>
          <p:cNvPr id="10" name="TextBox 7">
            <a:extLst>
              <a:ext uri="{FF2B5EF4-FFF2-40B4-BE49-F238E27FC236}">
                <a16:creationId xmlns:a16="http://schemas.microsoft.com/office/drawing/2014/main" id="{35D01A00-6747-770E-A67A-3355B6BD95D1}"/>
              </a:ext>
            </a:extLst>
          </p:cNvPr>
          <p:cNvSpPr txBox="1"/>
          <p:nvPr/>
        </p:nvSpPr>
        <p:spPr>
          <a:xfrm>
            <a:off x="1616960" y="2612400"/>
            <a:ext cx="6097581" cy="246221"/>
          </a:xfrm>
          <a:prstGeom prst="rect">
            <a:avLst/>
          </a:prstGeom>
          <a:noFill/>
        </p:spPr>
        <p:txBody>
          <a:bodyPr wrap="square">
            <a:spAutoFit/>
          </a:bodyPr>
          <a:lstStyle/>
          <a:p>
            <a:pPr algn="ctr"/>
            <a:r>
              <a:rPr lang="en-US" sz="1000" dirty="0">
                <a:latin typeface="Calibri" panose="020F0502020204030204" pitchFamily="34" charset="0"/>
                <a:cs typeface="Calibri" panose="020F0502020204030204" pitchFamily="34" charset="0"/>
              </a:rPr>
              <a:t>Fig. 15 The MAE of three models over different scenarios based on accurate data and noise-added data</a:t>
            </a:r>
          </a:p>
        </p:txBody>
      </p:sp>
      <p:pic>
        <p:nvPicPr>
          <p:cNvPr id="13" name="Picture 8">
            <a:extLst>
              <a:ext uri="{FF2B5EF4-FFF2-40B4-BE49-F238E27FC236}">
                <a16:creationId xmlns:a16="http://schemas.microsoft.com/office/drawing/2014/main" id="{D392DF9C-7E21-0E1D-982A-F9A83BA2B9B9}"/>
              </a:ext>
            </a:extLst>
          </p:cNvPr>
          <p:cNvPicPr>
            <a:picLocks noChangeAspect="1"/>
          </p:cNvPicPr>
          <p:nvPr/>
        </p:nvPicPr>
        <p:blipFill>
          <a:blip r:embed="rId4"/>
          <a:stretch>
            <a:fillRect/>
          </a:stretch>
        </p:blipFill>
        <p:spPr>
          <a:xfrm>
            <a:off x="1521854" y="2797243"/>
            <a:ext cx="6192688" cy="1663376"/>
          </a:xfrm>
          <a:prstGeom prst="rect">
            <a:avLst/>
          </a:prstGeom>
        </p:spPr>
      </p:pic>
      <p:sp>
        <p:nvSpPr>
          <p:cNvPr id="15" name="TextBox 9">
            <a:extLst>
              <a:ext uri="{FF2B5EF4-FFF2-40B4-BE49-F238E27FC236}">
                <a16:creationId xmlns:a16="http://schemas.microsoft.com/office/drawing/2014/main" id="{D1C2FC5B-B18A-1349-069F-CDB2B96B3F6E}"/>
              </a:ext>
            </a:extLst>
          </p:cNvPr>
          <p:cNvSpPr txBox="1"/>
          <p:nvPr/>
        </p:nvSpPr>
        <p:spPr>
          <a:xfrm>
            <a:off x="899592" y="4413761"/>
            <a:ext cx="8064896" cy="246221"/>
          </a:xfrm>
          <a:prstGeom prst="rect">
            <a:avLst/>
          </a:prstGeom>
          <a:noFill/>
        </p:spPr>
        <p:txBody>
          <a:bodyPr wrap="square">
            <a:spAutoFit/>
          </a:bodyPr>
          <a:lstStyle/>
          <a:p>
            <a:pPr algn="ctr"/>
            <a:r>
              <a:rPr lang="en-US" sz="1000" dirty="0">
                <a:latin typeface="Calibri" panose="020F0502020204030204" pitchFamily="34" charset="0"/>
                <a:cs typeface="Calibri" panose="020F0502020204030204" pitchFamily="34" charset="0"/>
              </a:rPr>
              <a:t>Fig. 16 The error distribution of three models over different scenarios during daytime (6 a.m. to 6 p.m.) period and</a:t>
            </a:r>
            <a:r>
              <a:rPr lang="zh-CN" altLang="en-US" sz="1000" dirty="0">
                <a:latin typeface="Calibri" panose="020F0502020204030204" pitchFamily="34" charset="0"/>
                <a:cs typeface="Calibri" panose="020F0502020204030204" pitchFamily="34" charset="0"/>
              </a:rPr>
              <a:t> </a:t>
            </a:r>
            <a:r>
              <a:rPr lang="en-US" altLang="zh-CN" sz="1000" dirty="0">
                <a:latin typeface="Calibri" panose="020F0502020204030204" pitchFamily="34" charset="0"/>
                <a:cs typeface="Calibri" panose="020F0502020204030204" pitchFamily="34" charset="0"/>
              </a:rPr>
              <a:t>max</a:t>
            </a:r>
            <a:r>
              <a:rPr lang="zh-CN" altLang="en-US" sz="1000" dirty="0">
                <a:latin typeface="Calibri" panose="020F0502020204030204" pitchFamily="34" charset="0"/>
                <a:cs typeface="Calibri" panose="020F0502020204030204" pitchFamily="34" charset="0"/>
              </a:rPr>
              <a:t> </a:t>
            </a:r>
            <a:r>
              <a:rPr lang="en-US" altLang="zh-CN" sz="1000" dirty="0">
                <a:latin typeface="Calibri" panose="020F0502020204030204" pitchFamily="34" charset="0"/>
                <a:cs typeface="Calibri" panose="020F0502020204030204" pitchFamily="34" charset="0"/>
              </a:rPr>
              <a:t>absolute</a:t>
            </a:r>
            <a:r>
              <a:rPr lang="zh-CN" altLang="en-US" sz="1000" dirty="0">
                <a:latin typeface="Calibri" panose="020F0502020204030204" pitchFamily="34" charset="0"/>
                <a:cs typeface="Calibri" panose="020F0502020204030204" pitchFamily="34" charset="0"/>
              </a:rPr>
              <a:t> </a:t>
            </a:r>
            <a:r>
              <a:rPr lang="en-US" altLang="zh-CN" sz="1000" dirty="0">
                <a:latin typeface="Calibri" panose="020F0502020204030204" pitchFamily="34" charset="0"/>
                <a:cs typeface="Calibri" panose="020F0502020204030204" pitchFamily="34" charset="0"/>
              </a:rPr>
              <a:t>error</a:t>
            </a:r>
            <a:r>
              <a:rPr lang="zh-CN" altLang="en-US" sz="1000" dirty="0">
                <a:latin typeface="Calibri" panose="020F0502020204030204" pitchFamily="34" charset="0"/>
                <a:cs typeface="Calibri" panose="020F0502020204030204" pitchFamily="34" charset="0"/>
              </a:rPr>
              <a:t> </a:t>
            </a:r>
            <a:r>
              <a:rPr lang="en-US" altLang="zh-CN" sz="1000" dirty="0">
                <a:latin typeface="Calibri" panose="020F0502020204030204" pitchFamily="34" charset="0"/>
                <a:cs typeface="Calibri" panose="020F0502020204030204" pitchFamily="34" charset="0"/>
              </a:rPr>
              <a:t>in</a:t>
            </a:r>
            <a:r>
              <a:rPr lang="zh-CN" altLang="en-US" sz="1000" dirty="0">
                <a:latin typeface="Calibri" panose="020F0502020204030204" pitchFamily="34" charset="0"/>
                <a:cs typeface="Calibri" panose="020F0502020204030204" pitchFamily="34" charset="0"/>
              </a:rPr>
              <a:t> </a:t>
            </a:r>
            <a:r>
              <a:rPr lang="en-US" altLang="zh-CN" sz="1000" dirty="0">
                <a:latin typeface="Calibri" panose="020F0502020204030204" pitchFamily="34" charset="0"/>
                <a:cs typeface="Calibri" panose="020F0502020204030204" pitchFamily="34" charset="0"/>
              </a:rPr>
              <a:t>each scenarios</a:t>
            </a:r>
            <a:endParaRPr lang="en-US" sz="10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881929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73A275-BB4D-8804-A83F-A5D458F1240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C7DEACE4-DA94-E918-9478-E2E138280AE3}"/>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id="{63E962A2-4AE5-E464-6AB5-CFB3B65B3D73}"/>
              </a:ext>
            </a:extLst>
          </p:cNvPr>
          <p:cNvSpPr/>
          <p:nvPr/>
        </p:nvSpPr>
        <p:spPr bwMode="auto">
          <a:xfrm>
            <a:off x="0" y="0"/>
            <a:ext cx="9144000" cy="5143500"/>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8102E"/>
              </a:solidFill>
              <a:effectLst/>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3B36475A-01B3-D7CD-B3FE-C8ACB7743A86}"/>
              </a:ext>
            </a:extLst>
          </p:cNvPr>
          <p:cNvCxnSpPr/>
          <p:nvPr/>
        </p:nvCxnSpPr>
        <p:spPr bwMode="auto">
          <a:xfrm>
            <a:off x="0" y="35115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EF41F1FE-987A-9BD3-005E-479022FC2549}"/>
              </a:ext>
            </a:extLst>
          </p:cNvPr>
          <p:cNvSpPr txBox="1"/>
          <p:nvPr/>
        </p:nvSpPr>
        <p:spPr>
          <a:xfrm>
            <a:off x="618964" y="1883642"/>
            <a:ext cx="7906072" cy="707886"/>
          </a:xfrm>
          <a:prstGeom prst="rect">
            <a:avLst/>
          </a:prstGeom>
          <a:noFill/>
        </p:spPr>
        <p:txBody>
          <a:bodyPr wrap="square" rtlCol="0" anchor="b" anchorCtr="0">
            <a:spAutoFit/>
          </a:bodyPr>
          <a:lstStyle/>
          <a:p>
            <a:pPr algn="ctr"/>
            <a:r>
              <a:rPr lang="en-US" sz="4000" dirty="0">
                <a:solidFill>
                  <a:schemeClr val="bg1"/>
                </a:solidFill>
                <a:latin typeface="Univers 57 Condensed" charset="0"/>
              </a:rPr>
              <a:t>EV Charging Detection</a:t>
            </a:r>
          </a:p>
        </p:txBody>
      </p:sp>
      <p:pic>
        <p:nvPicPr>
          <p:cNvPr id="13" name="Picture 12" descr="ISU LEFT white.eps">
            <a:extLst>
              <a:ext uri="{FF2B5EF4-FFF2-40B4-BE49-F238E27FC236}">
                <a16:creationId xmlns:a16="http://schemas.microsoft.com/office/drawing/2014/main" id="{55F8F858-99F7-25A5-9FB6-D88CA19ADD24}"/>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4788715"/>
            <a:ext cx="2396490" cy="197359"/>
          </a:xfrm>
          <a:prstGeom prst="rect">
            <a:avLst/>
          </a:prstGeom>
          <a:noFill/>
          <a:ln w="9525">
            <a:noFill/>
            <a:miter lim="800000"/>
            <a:headEnd/>
            <a:tailEnd/>
          </a:ln>
        </p:spPr>
      </p:pic>
    </p:spTree>
    <p:extLst>
      <p:ext uri="{BB962C8B-B14F-4D97-AF65-F5344CB8AC3E}">
        <p14:creationId xmlns:p14="http://schemas.microsoft.com/office/powerpoint/2010/main" val="14477381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CE378A-03D3-777C-AC00-D8A2116536B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B9ABD0C-A2A7-F28F-53EB-C9446C887AFF}"/>
              </a:ext>
            </a:extLst>
          </p:cNvPr>
          <p:cNvSpPr>
            <a:spLocks noGrp="1"/>
          </p:cNvSpPr>
          <p:nvPr>
            <p:ph type="title"/>
          </p:nvPr>
        </p:nvSpPr>
        <p:spPr/>
        <p:txBody>
          <a:bodyPr/>
          <a:lstStyle/>
          <a:p>
            <a:r>
              <a:rPr lang="en-US" dirty="0"/>
              <a:t>Introduction to Utility EV Dataset</a:t>
            </a:r>
          </a:p>
        </p:txBody>
      </p:sp>
      <p:sp>
        <p:nvSpPr>
          <p:cNvPr id="5" name="Text Placeholder 4">
            <a:extLst>
              <a:ext uri="{FF2B5EF4-FFF2-40B4-BE49-F238E27FC236}">
                <a16:creationId xmlns:a16="http://schemas.microsoft.com/office/drawing/2014/main" id="{8291768B-879D-37EA-7C87-30C0FDB3524E}"/>
              </a:ext>
            </a:extLst>
          </p:cNvPr>
          <p:cNvSpPr>
            <a:spLocks noGrp="1"/>
          </p:cNvSpPr>
          <p:nvPr>
            <p:ph type="body" sz="quarter" idx="10"/>
          </p:nvPr>
        </p:nvSpPr>
        <p:spPr>
          <a:xfrm>
            <a:off x="90239" y="742950"/>
            <a:ext cx="8839200" cy="1752600"/>
          </a:xfrm>
        </p:spPr>
        <p:txBody>
          <a:bodyPr/>
          <a:lstStyle/>
          <a:p>
            <a:pPr algn="just"/>
            <a:r>
              <a:rPr lang="en-US" sz="1600" dirty="0">
                <a:latin typeface="Calibri" panose="020F0502020204030204" pitchFamily="34" charset="0"/>
                <a:cs typeface="Calibri" panose="020F0502020204030204" pitchFamily="34" charset="0"/>
              </a:rPr>
              <a:t>One year (2023/10/01 – 2024/09/30) of customer AMI data from customers with and without EVs (no sub-meter for EV), under 15-minute resolution, were provided by a utility partner. </a:t>
            </a:r>
          </a:p>
          <a:p>
            <a:pPr algn="just"/>
            <a:r>
              <a:rPr lang="en-US" sz="1600" dirty="0">
                <a:latin typeface="Calibri" panose="020F0502020204030204" pitchFamily="34" charset="0"/>
                <a:cs typeface="Calibri" panose="020F0502020204030204" pitchFamily="34" charset="0"/>
              </a:rPr>
              <a:t>After clean up and pre-processing, the dataset includes 298 aggregated load data from customers with EVs (EV Users) and 21,735 load data from customers without EVs (non-</a:t>
            </a:r>
            <a:r>
              <a:rPr lang="en-US" altLang="zh-CN" sz="1600" dirty="0">
                <a:latin typeface="Calibri" panose="020F0502020204030204" pitchFamily="34" charset="0"/>
                <a:cs typeface="Calibri" panose="020F0502020204030204" pitchFamily="34" charset="0"/>
              </a:rPr>
              <a:t>EV Users</a:t>
            </a:r>
            <a:r>
              <a:rPr lang="en-US" sz="1600" dirty="0">
                <a:latin typeface="Calibri" panose="020F0502020204030204" pitchFamily="34" charset="0"/>
                <a:cs typeface="Calibri" panose="020F0502020204030204" pitchFamily="34" charset="0"/>
              </a:rPr>
              <a:t>). </a:t>
            </a:r>
          </a:p>
          <a:p>
            <a:pPr algn="just"/>
            <a:r>
              <a:rPr lang="en-US" sz="1600" dirty="0">
                <a:latin typeface="Calibri" panose="020F0502020204030204" pitchFamily="34" charset="0"/>
                <a:cs typeface="Calibri" panose="020F0502020204030204" pitchFamily="34" charset="0"/>
              </a:rPr>
              <a:t>The figures below show six users’ </a:t>
            </a:r>
            <a:r>
              <a:rPr lang="en-US" sz="1600" b="1" dirty="0">
                <a:latin typeface="Calibri" panose="020F0502020204030204" pitchFamily="34" charset="0"/>
                <a:cs typeface="Calibri" panose="020F0502020204030204" pitchFamily="34" charset="0"/>
              </a:rPr>
              <a:t>daily</a:t>
            </a:r>
            <a:r>
              <a:rPr lang="en-US" sz="1600" dirty="0">
                <a:latin typeface="Calibri" panose="020F0502020204030204" pitchFamily="34" charset="0"/>
                <a:cs typeface="Calibri" panose="020F0502020204030204" pitchFamily="34" charset="0"/>
              </a:rPr>
              <a:t> consumption plots as examples.</a:t>
            </a:r>
          </a:p>
        </p:txBody>
      </p:sp>
      <p:pic>
        <p:nvPicPr>
          <p:cNvPr id="3" name="Picture 2" descr="A graph of a number of people&#10;&#10;Description automatically generated">
            <a:extLst>
              <a:ext uri="{FF2B5EF4-FFF2-40B4-BE49-F238E27FC236}">
                <a16:creationId xmlns:a16="http://schemas.microsoft.com/office/drawing/2014/main" id="{A304C964-F7D6-9B93-E470-DD7FB3B2E2BE}"/>
              </a:ext>
            </a:extLst>
          </p:cNvPr>
          <p:cNvPicPr>
            <a:picLocks noChangeAspect="1"/>
          </p:cNvPicPr>
          <p:nvPr/>
        </p:nvPicPr>
        <p:blipFill>
          <a:blip r:embed="rId3"/>
          <a:stretch>
            <a:fillRect/>
          </a:stretch>
        </p:blipFill>
        <p:spPr>
          <a:xfrm>
            <a:off x="14705" y="2266950"/>
            <a:ext cx="2977605" cy="2253387"/>
          </a:xfrm>
          <a:prstGeom prst="rect">
            <a:avLst/>
          </a:prstGeom>
        </p:spPr>
      </p:pic>
      <p:pic>
        <p:nvPicPr>
          <p:cNvPr id="8" name="Picture 7" descr="A graph of a number of people&#10;&#10;Description automatically generated">
            <a:extLst>
              <a:ext uri="{FF2B5EF4-FFF2-40B4-BE49-F238E27FC236}">
                <a16:creationId xmlns:a16="http://schemas.microsoft.com/office/drawing/2014/main" id="{BE552D1A-4D51-3CB2-E834-3578CF50D5C8}"/>
              </a:ext>
            </a:extLst>
          </p:cNvPr>
          <p:cNvPicPr>
            <a:picLocks noChangeAspect="1"/>
          </p:cNvPicPr>
          <p:nvPr/>
        </p:nvPicPr>
        <p:blipFill>
          <a:blip r:embed="rId4"/>
          <a:stretch>
            <a:fillRect/>
          </a:stretch>
        </p:blipFill>
        <p:spPr>
          <a:xfrm>
            <a:off x="3062139" y="2266949"/>
            <a:ext cx="2977606" cy="2253388"/>
          </a:xfrm>
          <a:prstGeom prst="rect">
            <a:avLst/>
          </a:prstGeom>
        </p:spPr>
      </p:pic>
      <p:pic>
        <p:nvPicPr>
          <p:cNvPr id="11" name="Picture 10" descr="A graph of a graph showing the amount of time&#10;&#10;Description automatically generated with medium confidence">
            <a:extLst>
              <a:ext uri="{FF2B5EF4-FFF2-40B4-BE49-F238E27FC236}">
                <a16:creationId xmlns:a16="http://schemas.microsoft.com/office/drawing/2014/main" id="{0764EEFD-2EE6-165C-EA3F-F618FAFCEBB6}"/>
              </a:ext>
            </a:extLst>
          </p:cNvPr>
          <p:cNvPicPr>
            <a:picLocks noChangeAspect="1"/>
          </p:cNvPicPr>
          <p:nvPr/>
        </p:nvPicPr>
        <p:blipFill>
          <a:blip r:embed="rId5"/>
          <a:stretch>
            <a:fillRect/>
          </a:stretch>
        </p:blipFill>
        <p:spPr>
          <a:xfrm>
            <a:off x="6109575" y="2267952"/>
            <a:ext cx="2977607" cy="2253388"/>
          </a:xfrm>
          <a:prstGeom prst="rect">
            <a:avLst/>
          </a:prstGeom>
        </p:spPr>
      </p:pic>
    </p:spTree>
    <p:extLst>
      <p:ext uri="{BB962C8B-B14F-4D97-AF65-F5344CB8AC3E}">
        <p14:creationId xmlns:p14="http://schemas.microsoft.com/office/powerpoint/2010/main" val="18700158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FA33AC-85AA-B402-0B8B-50E74373D8C7}"/>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F556C1-9598-AD69-C7E6-DB83F1FE26A9}"/>
              </a:ext>
            </a:extLst>
          </p:cNvPr>
          <p:cNvSpPr>
            <a:spLocks noGrp="1"/>
          </p:cNvSpPr>
          <p:nvPr>
            <p:ph type="title"/>
          </p:nvPr>
        </p:nvSpPr>
        <p:spPr/>
        <p:txBody>
          <a:bodyPr/>
          <a:lstStyle/>
          <a:p>
            <a:r>
              <a:rPr lang="en-US" dirty="0"/>
              <a:t>Introduction to Utility EV Dataset</a:t>
            </a:r>
          </a:p>
        </p:txBody>
      </p:sp>
      <p:sp>
        <p:nvSpPr>
          <p:cNvPr id="5" name="Text Placeholder 4">
            <a:extLst>
              <a:ext uri="{FF2B5EF4-FFF2-40B4-BE49-F238E27FC236}">
                <a16:creationId xmlns:a16="http://schemas.microsoft.com/office/drawing/2014/main" id="{6724A2AE-9BFE-D8E5-C576-5795C934F4FD}"/>
              </a:ext>
            </a:extLst>
          </p:cNvPr>
          <p:cNvSpPr>
            <a:spLocks noGrp="1"/>
          </p:cNvSpPr>
          <p:nvPr>
            <p:ph type="body" sz="quarter" idx="10"/>
          </p:nvPr>
        </p:nvSpPr>
        <p:spPr>
          <a:xfrm>
            <a:off x="90239" y="742950"/>
            <a:ext cx="8839200" cy="609600"/>
          </a:xfrm>
        </p:spPr>
        <p:txBody>
          <a:bodyPr/>
          <a:lstStyle/>
          <a:p>
            <a:pPr algn="just"/>
            <a:r>
              <a:rPr lang="en-US" sz="1600" dirty="0">
                <a:latin typeface="Calibri" panose="020F0502020204030204" pitchFamily="34" charset="0"/>
                <a:cs typeface="Calibri" panose="020F0502020204030204" pitchFamily="34" charset="0"/>
              </a:rPr>
              <a:t>The figure below illustrates the </a:t>
            </a:r>
            <a:r>
              <a:rPr lang="en-US" sz="1600" b="1" dirty="0">
                <a:latin typeface="Calibri" panose="020F0502020204030204" pitchFamily="34" charset="0"/>
                <a:cs typeface="Calibri" panose="020F0502020204030204" pitchFamily="34" charset="0"/>
              </a:rPr>
              <a:t>weekly</a:t>
            </a:r>
            <a:r>
              <a:rPr lang="en-US" sz="1600" dirty="0">
                <a:latin typeface="Calibri" panose="020F0502020204030204" pitchFamily="34" charset="0"/>
                <a:cs typeface="Calibri" panose="020F0502020204030204" pitchFamily="34" charset="0"/>
              </a:rPr>
              <a:t> consumption of six users, three users are with EVs.</a:t>
            </a:r>
          </a:p>
        </p:txBody>
      </p:sp>
      <p:sp>
        <p:nvSpPr>
          <p:cNvPr id="13" name="TextBox 12">
            <a:extLst>
              <a:ext uri="{FF2B5EF4-FFF2-40B4-BE49-F238E27FC236}">
                <a16:creationId xmlns:a16="http://schemas.microsoft.com/office/drawing/2014/main" id="{6B83D2C4-E8C0-BB02-131B-11DB640E60DA}"/>
              </a:ext>
            </a:extLst>
          </p:cNvPr>
          <p:cNvSpPr txBox="1"/>
          <p:nvPr/>
        </p:nvSpPr>
        <p:spPr>
          <a:xfrm>
            <a:off x="90239" y="3927479"/>
            <a:ext cx="8959027" cy="584775"/>
          </a:xfrm>
          <a:prstGeom prst="rect">
            <a:avLst/>
          </a:prstGeom>
          <a:noFill/>
        </p:spPr>
        <p:txBody>
          <a:bodyPr wrap="square" rtlCol="0">
            <a:spAutoFit/>
          </a:bodyPr>
          <a:lstStyle/>
          <a:p>
            <a:pPr marL="342900" indent="-342900">
              <a:buClr>
                <a:srgbClr val="C00000"/>
              </a:buClr>
              <a:buFont typeface="Arial" panose="020B0604020202020204" pitchFamily="34" charset="0"/>
              <a:buChar char="•"/>
            </a:pPr>
            <a:r>
              <a:rPr lang="en-US" sz="1600" dirty="0">
                <a:latin typeface="Calibri" panose="020F0502020204030204" pitchFamily="34" charset="0"/>
                <a:cs typeface="Calibri" panose="020F0502020204030204" pitchFamily="34" charset="0"/>
              </a:rPr>
              <a:t>Despite there exist visible differences between the two user groups, an algorithm for automatic EV detection is needed for a faster, scalable, and more accurate detection.</a:t>
            </a:r>
          </a:p>
        </p:txBody>
      </p:sp>
      <p:pic>
        <p:nvPicPr>
          <p:cNvPr id="6" name="Picture 5" descr="A graph of a graph showing the time of a week&#10;&#10;Description automatically generated with medium confidence">
            <a:extLst>
              <a:ext uri="{FF2B5EF4-FFF2-40B4-BE49-F238E27FC236}">
                <a16:creationId xmlns:a16="http://schemas.microsoft.com/office/drawing/2014/main" id="{6DDE92D8-67B1-5AB1-9CD5-7FFC244E6CA1}"/>
              </a:ext>
            </a:extLst>
          </p:cNvPr>
          <p:cNvPicPr>
            <a:picLocks noChangeAspect="1"/>
          </p:cNvPicPr>
          <p:nvPr/>
        </p:nvPicPr>
        <p:blipFill>
          <a:blip r:embed="rId3"/>
          <a:stretch>
            <a:fillRect/>
          </a:stretch>
        </p:blipFill>
        <p:spPr>
          <a:xfrm>
            <a:off x="29411" y="1483441"/>
            <a:ext cx="3027470" cy="2337729"/>
          </a:xfrm>
          <a:prstGeom prst="rect">
            <a:avLst/>
          </a:prstGeom>
        </p:spPr>
      </p:pic>
      <p:pic>
        <p:nvPicPr>
          <p:cNvPr id="9" name="Picture 8" descr="A graph of a graph showing the time of a consumption&#10;&#10;Description automatically generated with medium confidence">
            <a:extLst>
              <a:ext uri="{FF2B5EF4-FFF2-40B4-BE49-F238E27FC236}">
                <a16:creationId xmlns:a16="http://schemas.microsoft.com/office/drawing/2014/main" id="{564F43EC-88F2-B1D8-45DF-5E2CC60CE474}"/>
              </a:ext>
            </a:extLst>
          </p:cNvPr>
          <p:cNvPicPr>
            <a:picLocks noChangeAspect="1"/>
          </p:cNvPicPr>
          <p:nvPr/>
        </p:nvPicPr>
        <p:blipFill>
          <a:blip r:embed="rId4"/>
          <a:stretch>
            <a:fillRect/>
          </a:stretch>
        </p:blipFill>
        <p:spPr>
          <a:xfrm>
            <a:off x="3076194" y="1483441"/>
            <a:ext cx="3058087" cy="2361371"/>
          </a:xfrm>
          <a:prstGeom prst="rect">
            <a:avLst/>
          </a:prstGeom>
        </p:spPr>
      </p:pic>
      <p:pic>
        <p:nvPicPr>
          <p:cNvPr id="12" name="Picture 11" descr="A graph of a number of people&#10;&#10;Description automatically generated with medium confidence">
            <a:extLst>
              <a:ext uri="{FF2B5EF4-FFF2-40B4-BE49-F238E27FC236}">
                <a16:creationId xmlns:a16="http://schemas.microsoft.com/office/drawing/2014/main" id="{2E08C064-B205-326A-6A87-C155C6310DA2}"/>
              </a:ext>
            </a:extLst>
          </p:cNvPr>
          <p:cNvPicPr>
            <a:picLocks noChangeAspect="1"/>
          </p:cNvPicPr>
          <p:nvPr/>
        </p:nvPicPr>
        <p:blipFill>
          <a:blip r:embed="rId5"/>
          <a:stretch>
            <a:fillRect/>
          </a:stretch>
        </p:blipFill>
        <p:spPr>
          <a:xfrm>
            <a:off x="6127473" y="1483441"/>
            <a:ext cx="2987116" cy="2362311"/>
          </a:xfrm>
          <a:prstGeom prst="rect">
            <a:avLst/>
          </a:prstGeom>
        </p:spPr>
      </p:pic>
    </p:spTree>
    <p:extLst>
      <p:ext uri="{BB962C8B-B14F-4D97-AF65-F5344CB8AC3E}">
        <p14:creationId xmlns:p14="http://schemas.microsoft.com/office/powerpoint/2010/main" val="2930642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1C119E9-F30D-461E-AD34-88D525006B4B}"/>
              </a:ext>
            </a:extLst>
          </p:cNvPr>
          <p:cNvSpPr>
            <a:spLocks noGrp="1"/>
          </p:cNvSpPr>
          <p:nvPr>
            <p:ph type="title"/>
          </p:nvPr>
        </p:nvSpPr>
        <p:spPr/>
        <p:txBody>
          <a:bodyPr/>
          <a:lstStyle/>
          <a:p>
            <a:r>
              <a:rPr lang="en-US" dirty="0"/>
              <a:t>EV Detection U</a:t>
            </a:r>
            <a:r>
              <a:rPr lang="en-US" altLang="zh-CN" dirty="0"/>
              <a:t>sing Real Utility AMI Data</a:t>
            </a:r>
            <a:endParaRPr lang="en-US" dirty="0"/>
          </a:p>
        </p:txBody>
      </p:sp>
      <p:sp>
        <p:nvSpPr>
          <p:cNvPr id="5" name="Text Placeholder 4">
            <a:extLst>
              <a:ext uri="{FF2B5EF4-FFF2-40B4-BE49-F238E27FC236}">
                <a16:creationId xmlns:a16="http://schemas.microsoft.com/office/drawing/2014/main" id="{F8CBA7EC-79AA-4E87-8F36-9EEFF8465110}"/>
              </a:ext>
            </a:extLst>
          </p:cNvPr>
          <p:cNvSpPr>
            <a:spLocks noGrp="1"/>
          </p:cNvSpPr>
          <p:nvPr>
            <p:ph type="body" sz="quarter" idx="10"/>
          </p:nvPr>
        </p:nvSpPr>
        <p:spPr>
          <a:xfrm>
            <a:off x="90239" y="742950"/>
            <a:ext cx="8839200" cy="3505200"/>
          </a:xfrm>
        </p:spPr>
        <p:txBody>
          <a:bodyPr/>
          <a:lstStyle/>
          <a:p>
            <a:pPr algn="just">
              <a:spcBef>
                <a:spcPts val="600"/>
              </a:spcBef>
            </a:pPr>
            <a:r>
              <a:rPr lang="en-US" sz="1600" b="1" dirty="0">
                <a:latin typeface="Calibri" panose="020F0502020204030204" pitchFamily="34" charset="0"/>
                <a:cs typeface="Calibri" panose="020F0502020204030204" pitchFamily="34" charset="0"/>
              </a:rPr>
              <a:t>Problem Statement</a:t>
            </a:r>
            <a:r>
              <a:rPr lang="en-US" sz="1600" dirty="0">
                <a:latin typeface="Calibri" panose="020F0502020204030204" pitchFamily="34" charset="0"/>
                <a:cs typeface="Calibri" panose="020F0502020204030204" pitchFamily="34" charset="0"/>
              </a:rPr>
              <a:t>:</a:t>
            </a:r>
          </a:p>
          <a:p>
            <a:pPr lvl="1" algn="just">
              <a:spcBef>
                <a:spcPts val="600"/>
              </a:spcBef>
            </a:pPr>
            <a:r>
              <a:rPr lang="en-US" sz="1600" dirty="0">
                <a:latin typeface="Calibri" panose="020F0502020204030204" pitchFamily="34" charset="0"/>
                <a:cs typeface="Calibri" panose="020F0502020204030204" pitchFamily="34" charset="0"/>
              </a:rPr>
              <a:t>Identify EV users in the distribution network based on consumption patterns.</a:t>
            </a:r>
          </a:p>
          <a:p>
            <a:pPr lvl="1" algn="just">
              <a:spcBef>
                <a:spcPts val="600"/>
              </a:spcBef>
            </a:pPr>
            <a:r>
              <a:rPr lang="en-US" sz="1600" dirty="0">
                <a:latin typeface="Calibri" panose="020F0502020204030204" pitchFamily="34" charset="0"/>
                <a:cs typeface="Calibri" panose="020F0502020204030204" pitchFamily="34" charset="0"/>
              </a:rPr>
              <a:t>Develop an open-source tool to enable utilities to quickly visualize user consumption patterns and identify EV penetration levels.</a:t>
            </a:r>
          </a:p>
          <a:p>
            <a:pPr algn="just">
              <a:spcBef>
                <a:spcPts val="600"/>
              </a:spcBef>
            </a:pPr>
            <a:r>
              <a:rPr lang="en-US" sz="1600" b="1" dirty="0">
                <a:solidFill>
                  <a:srgbClr val="FF0000"/>
                </a:solidFill>
                <a:latin typeface="Calibri" panose="020F0502020204030204" pitchFamily="34" charset="0"/>
                <a:cs typeface="Calibri" panose="020F0502020204030204" pitchFamily="34" charset="0"/>
              </a:rPr>
              <a:t>Challenges</a:t>
            </a:r>
            <a:r>
              <a:rPr lang="en-US" sz="1600" dirty="0">
                <a:solidFill>
                  <a:srgbClr val="FF0000"/>
                </a:solidFill>
                <a:latin typeface="Calibri" panose="020F0502020204030204" pitchFamily="34" charset="0"/>
                <a:cs typeface="Calibri" panose="020F0502020204030204" pitchFamily="34" charset="0"/>
              </a:rPr>
              <a:t>:</a:t>
            </a:r>
          </a:p>
          <a:p>
            <a:pPr lvl="1" algn="just">
              <a:spcBef>
                <a:spcPts val="600"/>
              </a:spcBef>
            </a:pPr>
            <a:r>
              <a:rPr lang="en-US" sz="1600" dirty="0">
                <a:latin typeface="Calibri" panose="020F0502020204030204" pitchFamily="34" charset="0"/>
                <a:cs typeface="Calibri" panose="020F0502020204030204" pitchFamily="34" charset="0"/>
              </a:rPr>
              <a:t>Imbalance between EV and non-EV data (non-EV data &gt;&gt; EV data).</a:t>
            </a:r>
          </a:p>
          <a:p>
            <a:pPr lvl="1" algn="just">
              <a:spcBef>
                <a:spcPts val="600"/>
              </a:spcBef>
            </a:pPr>
            <a:r>
              <a:rPr lang="en-US" sz="1600" dirty="0">
                <a:latin typeface="Calibri" panose="020F0502020204030204" pitchFamily="34" charset="0"/>
                <a:cs typeface="Calibri" panose="020F0502020204030204" pitchFamily="34" charset="0"/>
              </a:rPr>
              <a:t>EV charging behaviors are highly random, which requires methods to discover hidden features in the EV data.</a:t>
            </a:r>
          </a:p>
          <a:p>
            <a:pPr algn="just">
              <a:spcBef>
                <a:spcPts val="600"/>
              </a:spcBef>
            </a:pPr>
            <a:r>
              <a:rPr lang="en-US" sz="1600" b="1" dirty="0">
                <a:solidFill>
                  <a:srgbClr val="00B050"/>
                </a:solidFill>
                <a:latin typeface="Calibri" panose="020F0502020204030204" pitchFamily="34" charset="0"/>
                <a:cs typeface="Calibri" panose="020F0502020204030204" pitchFamily="34" charset="0"/>
              </a:rPr>
              <a:t>Solutions:</a:t>
            </a:r>
          </a:p>
          <a:p>
            <a:pPr lvl="1" algn="just">
              <a:spcBef>
                <a:spcPts val="600"/>
              </a:spcBef>
            </a:pPr>
            <a:r>
              <a:rPr lang="en-US" sz="1600" dirty="0">
                <a:latin typeface="Calibri" panose="020F0502020204030204" pitchFamily="34" charset="0"/>
                <a:cs typeface="Calibri" panose="020F0502020204030204" pitchFamily="34" charset="0"/>
              </a:rPr>
              <a:t>Apply a </a:t>
            </a:r>
            <a:r>
              <a:rPr lang="en-US" sz="1600" b="1" dirty="0">
                <a:latin typeface="Calibri" panose="020F0502020204030204" pitchFamily="34" charset="0"/>
                <a:cs typeface="Calibri" panose="020F0502020204030204" pitchFamily="34" charset="0"/>
              </a:rPr>
              <a:t>Random Forest classifier</a:t>
            </a:r>
            <a:r>
              <a:rPr lang="en-US" sz="1600" dirty="0">
                <a:latin typeface="Calibri" panose="020F0502020204030204" pitchFamily="34" charset="0"/>
                <a:cs typeface="Calibri" panose="020F0502020204030204" pitchFamily="34" charset="0"/>
              </a:rPr>
              <a:t>, which performs well with imbalanced datasets and temporal features, reduces overfitting, and handles large datasets efficiently.</a:t>
            </a:r>
          </a:p>
          <a:p>
            <a:pPr lvl="1" algn="just">
              <a:spcBef>
                <a:spcPts val="600"/>
              </a:spcBef>
            </a:pPr>
            <a:r>
              <a:rPr lang="en-US" sz="1600" dirty="0">
                <a:latin typeface="Calibri" panose="020F0502020204030204" pitchFamily="34" charset="0"/>
                <a:cs typeface="Calibri" panose="020F0502020204030204" pitchFamily="34" charset="0"/>
              </a:rPr>
              <a:t>Use </a:t>
            </a:r>
            <a:r>
              <a:rPr lang="en-US" sz="1600" b="1" dirty="0">
                <a:latin typeface="Calibri" panose="020F0502020204030204" pitchFamily="34" charset="0"/>
                <a:cs typeface="Calibri" panose="020F0502020204030204" pitchFamily="34" charset="0"/>
              </a:rPr>
              <a:t>sliding window </a:t>
            </a:r>
            <a:r>
              <a:rPr lang="en-US" sz="1600" dirty="0">
                <a:latin typeface="Calibri" panose="020F0502020204030204" pitchFamily="34" charset="0"/>
                <a:cs typeface="Calibri" panose="020F0502020204030204" pitchFamily="34" charset="0"/>
              </a:rPr>
              <a:t>and </a:t>
            </a:r>
            <a:r>
              <a:rPr lang="en-US" sz="1600" b="1" dirty="0">
                <a:latin typeface="Calibri" panose="020F0502020204030204" pitchFamily="34" charset="0"/>
                <a:cs typeface="Calibri" panose="020F0502020204030204" pitchFamily="34" charset="0"/>
              </a:rPr>
              <a:t>feature engineering </a:t>
            </a:r>
            <a:r>
              <a:rPr lang="en-US" sz="1600" dirty="0">
                <a:latin typeface="Calibri" panose="020F0502020204030204" pitchFamily="34" charset="0"/>
                <a:cs typeface="Calibri" panose="020F0502020204030204" pitchFamily="34" charset="0"/>
              </a:rPr>
              <a:t>techniques to capture temporal dynamics and enhance feature representation.</a:t>
            </a:r>
            <a:endParaRPr lang="en-US" sz="1600" b="1" dirty="0">
              <a:latin typeface="Calibri" panose="020F0502020204030204" pitchFamily="34" charset="0"/>
              <a:cs typeface="Calibri" panose="020F0502020204030204" pitchFamily="34" charset="0"/>
            </a:endParaRPr>
          </a:p>
          <a:p>
            <a:pPr lvl="1" algn="just"/>
            <a:endParaRPr lang="en-US" sz="16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105853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53A596-EF64-4B5D-A9FD-7881BB479161}"/>
              </a:ext>
            </a:extLst>
          </p:cNvPr>
          <p:cNvSpPr>
            <a:spLocks noGrp="1"/>
          </p:cNvSpPr>
          <p:nvPr>
            <p:ph type="title"/>
          </p:nvPr>
        </p:nvSpPr>
        <p:spPr/>
        <p:txBody>
          <a:bodyPr/>
          <a:lstStyle/>
          <a:p>
            <a:r>
              <a:rPr lang="en-US" dirty="0"/>
              <a:t>EV Detection Algorithm – Feature Engineering</a:t>
            </a:r>
          </a:p>
        </p:txBody>
      </p:sp>
      <p:sp>
        <p:nvSpPr>
          <p:cNvPr id="3" name="Text Placeholder 2">
            <a:extLst>
              <a:ext uri="{FF2B5EF4-FFF2-40B4-BE49-F238E27FC236}">
                <a16:creationId xmlns:a16="http://schemas.microsoft.com/office/drawing/2014/main" id="{9D1160A7-FABD-4052-B730-F7CA956CD852}"/>
              </a:ext>
            </a:extLst>
          </p:cNvPr>
          <p:cNvSpPr>
            <a:spLocks noGrp="1"/>
          </p:cNvSpPr>
          <p:nvPr>
            <p:ph type="body" sz="quarter" idx="10"/>
          </p:nvPr>
        </p:nvSpPr>
        <p:spPr>
          <a:xfrm>
            <a:off x="84437" y="590550"/>
            <a:ext cx="8901361" cy="1905000"/>
          </a:xfrm>
        </p:spPr>
        <p:txBody>
          <a:bodyPr/>
          <a:lstStyle/>
          <a:p>
            <a:pPr algn="just">
              <a:spcBef>
                <a:spcPts val="0"/>
              </a:spcBef>
              <a:spcAft>
                <a:spcPts val="300"/>
              </a:spcAft>
            </a:pPr>
            <a:r>
              <a:rPr lang="en-US" dirty="0">
                <a:latin typeface="Calibri" panose="020F0502020204030204" pitchFamily="34" charset="0"/>
                <a:cs typeface="Calibri" panose="020F0502020204030204" pitchFamily="34" charset="0"/>
              </a:rPr>
              <a:t>Apply feature engineering to explore temporal information and hidden features.</a:t>
            </a:r>
          </a:p>
          <a:p>
            <a:pPr algn="just">
              <a:spcBef>
                <a:spcPts val="0"/>
              </a:spcBef>
              <a:spcAft>
                <a:spcPts val="300"/>
              </a:spcAft>
            </a:pPr>
            <a:r>
              <a:rPr lang="en-US" b="1" dirty="0">
                <a:latin typeface="Calibri" panose="020F0502020204030204" pitchFamily="34" charset="0"/>
                <a:cs typeface="Calibri" panose="020F0502020204030204" pitchFamily="34" charset="0"/>
              </a:rPr>
              <a:t>Statistical Features</a:t>
            </a:r>
            <a:r>
              <a:rPr lang="en-US" dirty="0">
                <a:latin typeface="Calibri" panose="020F0502020204030204" pitchFamily="34" charset="0"/>
                <a:cs typeface="Calibri" panose="020F0502020204030204" pitchFamily="34" charset="0"/>
              </a:rPr>
              <a:t>:</a:t>
            </a:r>
          </a:p>
          <a:p>
            <a:pPr lvl="1" algn="just"/>
            <a:r>
              <a:rPr lang="en-US" dirty="0">
                <a:latin typeface="Calibri" panose="020F0502020204030204" pitchFamily="34" charset="0"/>
                <a:cs typeface="Calibri" panose="020F0502020204030204" pitchFamily="34" charset="0"/>
              </a:rPr>
              <a:t>Calculate statistical features such as global mean, maximum, and standard deviation for each customer across the entire time span; and averages for each sliding window to capture overall patterns.</a:t>
            </a:r>
          </a:p>
          <a:p>
            <a:pPr lvl="1" algn="just"/>
            <a:r>
              <a:rPr lang="en-US" dirty="0">
                <a:latin typeface="Calibri" panose="020F0502020204030204" pitchFamily="34" charset="0"/>
                <a:cs typeface="Calibri" panose="020F0502020204030204" pitchFamily="34" charset="0"/>
              </a:rPr>
              <a:t>These features distinguish between high-consumption spikes (from EV charging) and non-EV patterns.</a:t>
            </a:r>
          </a:p>
          <a:p>
            <a:pPr lvl="1" algn="just"/>
            <a:r>
              <a:rPr lang="en-US" dirty="0">
                <a:latin typeface="Calibri" panose="020F0502020204030204" pitchFamily="34" charset="0"/>
                <a:cs typeface="Calibri" panose="020F0502020204030204" pitchFamily="34" charset="0"/>
              </a:rPr>
              <a:t>The plots illustrate the distributions of global means and standard deviations for EV and non-EV users.</a:t>
            </a:r>
          </a:p>
        </p:txBody>
      </p:sp>
      <p:sp>
        <p:nvSpPr>
          <p:cNvPr id="8" name="TextBox 7">
            <a:extLst>
              <a:ext uri="{FF2B5EF4-FFF2-40B4-BE49-F238E27FC236}">
                <a16:creationId xmlns:a16="http://schemas.microsoft.com/office/drawing/2014/main" id="{89A07AF9-BAC3-F986-CBDE-FC72BBA312D2}"/>
              </a:ext>
            </a:extLst>
          </p:cNvPr>
          <p:cNvSpPr txBox="1"/>
          <p:nvPr/>
        </p:nvSpPr>
        <p:spPr>
          <a:xfrm>
            <a:off x="5562601" y="2495550"/>
            <a:ext cx="3473592" cy="1677382"/>
          </a:xfrm>
          <a:prstGeom prst="rect">
            <a:avLst/>
          </a:prstGeom>
          <a:noFill/>
        </p:spPr>
        <p:txBody>
          <a:bodyPr wrap="square" rtlCol="0">
            <a:spAutoFit/>
          </a:bodyPr>
          <a:lstStyle/>
          <a:p>
            <a:pPr marL="342900" indent="-342900" algn="just">
              <a:spcAft>
                <a:spcPts val="300"/>
              </a:spcAft>
              <a:buFont typeface="Arial" panose="020B0604020202020204" pitchFamily="34" charset="0"/>
              <a:buChar char="•"/>
            </a:pPr>
            <a:r>
              <a:rPr lang="en-US" sz="1400" dirty="0">
                <a:latin typeface="Calibri" panose="020F0502020204030204" pitchFamily="34" charset="0"/>
                <a:cs typeface="Calibri" panose="020F0502020204030204" pitchFamily="34" charset="0"/>
              </a:rPr>
              <a:t>Level-2 EV chargers can reach 15-19 kW power, which creates visible spikes in some customer data. </a:t>
            </a:r>
          </a:p>
          <a:p>
            <a:pPr marL="342900" indent="-342900" algn="just">
              <a:spcAft>
                <a:spcPts val="300"/>
              </a:spcAft>
              <a:buFont typeface="Arial" panose="020B0604020202020204" pitchFamily="34" charset="0"/>
              <a:buChar char="•"/>
            </a:pPr>
            <a:r>
              <a:rPr lang="en-US" sz="1400" dirty="0">
                <a:latin typeface="Calibri" panose="020F0502020204030204" pitchFamily="34" charset="0"/>
                <a:cs typeface="Calibri" panose="020F0502020204030204" pitchFamily="34" charset="0"/>
              </a:rPr>
              <a:t>EV users usually have a higher standard deviations.</a:t>
            </a:r>
          </a:p>
          <a:p>
            <a:pPr marL="342900" indent="-342900" algn="just">
              <a:spcAft>
                <a:spcPts val="300"/>
              </a:spcAft>
              <a:buFont typeface="Arial" panose="020B0604020202020204" pitchFamily="34" charset="0"/>
              <a:buChar char="•"/>
            </a:pPr>
            <a:r>
              <a:rPr lang="en-US" sz="1400" dirty="0">
                <a:latin typeface="Calibri" panose="020F0502020204030204" pitchFamily="34" charset="0"/>
                <a:cs typeface="Calibri" panose="020F0502020204030204" pitchFamily="34" charset="0"/>
              </a:rPr>
              <a:t>Global mean value distributions are similar for EV and non-EV users.</a:t>
            </a:r>
          </a:p>
        </p:txBody>
      </p:sp>
      <p:pic>
        <p:nvPicPr>
          <p:cNvPr id="6" name="Picture 5" descr="A comparison of a graph&#10;&#10;Description automatically generated with medium confidence">
            <a:extLst>
              <a:ext uri="{FF2B5EF4-FFF2-40B4-BE49-F238E27FC236}">
                <a16:creationId xmlns:a16="http://schemas.microsoft.com/office/drawing/2014/main" id="{AC793542-A6C9-19D3-48D5-27FECC844F51}"/>
              </a:ext>
            </a:extLst>
          </p:cNvPr>
          <p:cNvPicPr>
            <a:picLocks noChangeAspect="1"/>
          </p:cNvPicPr>
          <p:nvPr/>
        </p:nvPicPr>
        <p:blipFill>
          <a:blip r:embed="rId3"/>
          <a:stretch>
            <a:fillRect/>
          </a:stretch>
        </p:blipFill>
        <p:spPr>
          <a:xfrm>
            <a:off x="609600" y="2144045"/>
            <a:ext cx="2235607" cy="2471192"/>
          </a:xfrm>
          <a:prstGeom prst="rect">
            <a:avLst/>
          </a:prstGeom>
        </p:spPr>
      </p:pic>
      <p:pic>
        <p:nvPicPr>
          <p:cNvPr id="10" name="Picture 9" descr="A graph of frequency and frequency&#10;&#10;Description automatically generated">
            <a:extLst>
              <a:ext uri="{FF2B5EF4-FFF2-40B4-BE49-F238E27FC236}">
                <a16:creationId xmlns:a16="http://schemas.microsoft.com/office/drawing/2014/main" id="{46630B52-58D7-19A9-0961-B051CC4C180F}"/>
              </a:ext>
            </a:extLst>
          </p:cNvPr>
          <p:cNvPicPr>
            <a:picLocks noChangeAspect="1"/>
          </p:cNvPicPr>
          <p:nvPr/>
        </p:nvPicPr>
        <p:blipFill>
          <a:blip r:embed="rId4"/>
          <a:stretch>
            <a:fillRect/>
          </a:stretch>
        </p:blipFill>
        <p:spPr>
          <a:xfrm>
            <a:off x="3090385" y="2144045"/>
            <a:ext cx="2252784" cy="2471192"/>
          </a:xfrm>
          <a:prstGeom prst="rect">
            <a:avLst/>
          </a:prstGeom>
        </p:spPr>
      </p:pic>
      <p:sp>
        <p:nvSpPr>
          <p:cNvPr id="11" name="TextBox 10">
            <a:extLst>
              <a:ext uri="{FF2B5EF4-FFF2-40B4-BE49-F238E27FC236}">
                <a16:creationId xmlns:a16="http://schemas.microsoft.com/office/drawing/2014/main" id="{8C64BE7E-61F0-1777-DDFF-84C3C08F209F}"/>
              </a:ext>
            </a:extLst>
          </p:cNvPr>
          <p:cNvSpPr txBox="1"/>
          <p:nvPr/>
        </p:nvSpPr>
        <p:spPr>
          <a:xfrm rot="16200000">
            <a:off x="140107" y="2322686"/>
            <a:ext cx="83820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EV Users</a:t>
            </a:r>
          </a:p>
        </p:txBody>
      </p:sp>
      <p:sp>
        <p:nvSpPr>
          <p:cNvPr id="12" name="TextBox 11">
            <a:extLst>
              <a:ext uri="{FF2B5EF4-FFF2-40B4-BE49-F238E27FC236}">
                <a16:creationId xmlns:a16="http://schemas.microsoft.com/office/drawing/2014/main" id="{FE433329-81DA-F35D-8D0D-DB9E2B186345}"/>
              </a:ext>
            </a:extLst>
          </p:cNvPr>
          <p:cNvSpPr txBox="1"/>
          <p:nvPr/>
        </p:nvSpPr>
        <p:spPr>
          <a:xfrm rot="16200000">
            <a:off x="2403551" y="2499132"/>
            <a:ext cx="1191090" cy="307777"/>
          </a:xfrm>
          <a:prstGeom prst="rect">
            <a:avLst/>
          </a:prstGeom>
          <a:noFill/>
        </p:spPr>
        <p:txBody>
          <a:bodyPr wrap="square" rtlCol="0">
            <a:spAutoFit/>
          </a:bodyPr>
          <a:lstStyle/>
          <a:p>
            <a:r>
              <a:rPr lang="en-US" sz="1400" dirty="0">
                <a:latin typeface="Calibri" panose="020F0502020204030204" pitchFamily="34" charset="0"/>
                <a:cs typeface="Calibri" panose="020F0502020204030204" pitchFamily="34" charset="0"/>
              </a:rPr>
              <a:t>Non-EV Users</a:t>
            </a:r>
          </a:p>
        </p:txBody>
      </p:sp>
    </p:spTree>
    <p:extLst>
      <p:ext uri="{BB962C8B-B14F-4D97-AF65-F5344CB8AC3E}">
        <p14:creationId xmlns:p14="http://schemas.microsoft.com/office/powerpoint/2010/main" val="1721443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9846BC-7B35-9428-9D9B-980F71B6FD2A}"/>
            </a:ext>
          </a:extLst>
        </p:cNvPr>
        <p:cNvGrpSpPr/>
        <p:nvPr/>
      </p:nvGrpSpPr>
      <p:grpSpPr>
        <a:xfrm>
          <a:off x="0" y="0"/>
          <a:ext cx="0" cy="0"/>
          <a:chOff x="0" y="0"/>
          <a:chExt cx="0" cy="0"/>
        </a:xfrm>
      </p:grpSpPr>
      <p:pic>
        <p:nvPicPr>
          <p:cNvPr id="8" name="Picture 7" descr="A graph of a graph showing a number of blue lines&#10;&#10;Description automatically generated with medium confidence">
            <a:extLst>
              <a:ext uri="{FF2B5EF4-FFF2-40B4-BE49-F238E27FC236}">
                <a16:creationId xmlns:a16="http://schemas.microsoft.com/office/drawing/2014/main" id="{4A3C7719-0B95-C527-8429-17EE49B99AB4}"/>
              </a:ext>
            </a:extLst>
          </p:cNvPr>
          <p:cNvPicPr>
            <a:picLocks noChangeAspect="1"/>
          </p:cNvPicPr>
          <p:nvPr/>
        </p:nvPicPr>
        <p:blipFill>
          <a:blip r:embed="rId3"/>
          <a:stretch>
            <a:fillRect/>
          </a:stretch>
        </p:blipFill>
        <p:spPr>
          <a:xfrm>
            <a:off x="3937004" y="2118803"/>
            <a:ext cx="3852567" cy="2472845"/>
          </a:xfrm>
          <a:prstGeom prst="rect">
            <a:avLst/>
          </a:prstGeom>
        </p:spPr>
      </p:pic>
      <p:pic>
        <p:nvPicPr>
          <p:cNvPr id="5" name="Picture 4" descr="A graph of a graph showing a stamp&#10;&#10;Description automatically generated with medium confidence">
            <a:extLst>
              <a:ext uri="{FF2B5EF4-FFF2-40B4-BE49-F238E27FC236}">
                <a16:creationId xmlns:a16="http://schemas.microsoft.com/office/drawing/2014/main" id="{983EB0E2-DE8C-CF83-87B2-506AA80B4561}"/>
              </a:ext>
            </a:extLst>
          </p:cNvPr>
          <p:cNvPicPr>
            <a:picLocks noChangeAspect="1"/>
          </p:cNvPicPr>
          <p:nvPr/>
        </p:nvPicPr>
        <p:blipFill>
          <a:blip r:embed="rId4"/>
          <a:stretch>
            <a:fillRect/>
          </a:stretch>
        </p:blipFill>
        <p:spPr>
          <a:xfrm>
            <a:off x="33633" y="2118803"/>
            <a:ext cx="3852567" cy="2472844"/>
          </a:xfrm>
          <a:prstGeom prst="rect">
            <a:avLst/>
          </a:prstGeom>
        </p:spPr>
      </p:pic>
      <p:sp>
        <p:nvSpPr>
          <p:cNvPr id="2" name="Title 1">
            <a:extLst>
              <a:ext uri="{FF2B5EF4-FFF2-40B4-BE49-F238E27FC236}">
                <a16:creationId xmlns:a16="http://schemas.microsoft.com/office/drawing/2014/main" id="{80A1B1C8-0B03-AB6A-33FA-3F347CA12B57}"/>
              </a:ext>
            </a:extLst>
          </p:cNvPr>
          <p:cNvSpPr>
            <a:spLocks noGrp="1"/>
          </p:cNvSpPr>
          <p:nvPr>
            <p:ph type="title"/>
          </p:nvPr>
        </p:nvSpPr>
        <p:spPr/>
        <p:txBody>
          <a:bodyPr/>
          <a:lstStyle/>
          <a:p>
            <a:r>
              <a:rPr lang="en-US" dirty="0"/>
              <a:t>EV Detection Algorithm – Feature Engineering</a:t>
            </a:r>
          </a:p>
        </p:txBody>
      </p:sp>
      <p:sp>
        <p:nvSpPr>
          <p:cNvPr id="3" name="Text Placeholder 2">
            <a:extLst>
              <a:ext uri="{FF2B5EF4-FFF2-40B4-BE49-F238E27FC236}">
                <a16:creationId xmlns:a16="http://schemas.microsoft.com/office/drawing/2014/main" id="{44427C63-763A-5424-064D-7D842EAE88BF}"/>
              </a:ext>
            </a:extLst>
          </p:cNvPr>
          <p:cNvSpPr>
            <a:spLocks noGrp="1"/>
          </p:cNvSpPr>
          <p:nvPr>
            <p:ph type="body" sz="quarter" idx="10"/>
          </p:nvPr>
        </p:nvSpPr>
        <p:spPr>
          <a:xfrm>
            <a:off x="84437" y="590550"/>
            <a:ext cx="8901361" cy="1905000"/>
          </a:xfrm>
        </p:spPr>
        <p:txBody>
          <a:bodyPr/>
          <a:lstStyle/>
          <a:p>
            <a:pPr algn="just">
              <a:spcBef>
                <a:spcPts val="0"/>
              </a:spcBef>
              <a:spcAft>
                <a:spcPts val="300"/>
              </a:spcAft>
            </a:pPr>
            <a:r>
              <a:rPr lang="en-US" dirty="0">
                <a:latin typeface="Calibri" panose="020F0502020204030204" pitchFamily="34" charset="0"/>
                <a:cs typeface="Calibri" panose="020F0502020204030204" pitchFamily="34" charset="0"/>
              </a:rPr>
              <a:t>EV charging is a repeated behavior; thus, it is necessary to discover the trend in the data.</a:t>
            </a:r>
          </a:p>
          <a:p>
            <a:pPr algn="just">
              <a:spcBef>
                <a:spcPts val="0"/>
              </a:spcBef>
              <a:spcAft>
                <a:spcPts val="300"/>
              </a:spcAft>
            </a:pPr>
            <a:r>
              <a:rPr lang="en-US" b="1" dirty="0">
                <a:latin typeface="Calibri" panose="020F0502020204030204" pitchFamily="34" charset="0"/>
                <a:cs typeface="Calibri" panose="020F0502020204030204" pitchFamily="34" charset="0"/>
              </a:rPr>
              <a:t>Seasonal Decomposition:</a:t>
            </a:r>
            <a:endParaRPr lang="en-US" dirty="0">
              <a:latin typeface="Calibri" panose="020F0502020204030204" pitchFamily="34" charset="0"/>
              <a:cs typeface="Calibri" panose="020F0502020204030204" pitchFamily="34" charset="0"/>
            </a:endParaRPr>
          </a:p>
          <a:p>
            <a:pPr lvl="1" algn="just">
              <a:spcBef>
                <a:spcPts val="0"/>
              </a:spcBef>
              <a:spcAft>
                <a:spcPts val="300"/>
              </a:spcAft>
            </a:pPr>
            <a:r>
              <a:rPr lang="en-US" dirty="0">
                <a:latin typeface="Calibri" panose="020F0502020204030204" pitchFamily="34" charset="0"/>
                <a:cs typeface="Calibri" panose="020F0502020204030204" pitchFamily="34" charset="0"/>
              </a:rPr>
              <a:t>Decompose time-series data into trend, seasonal, and residual components to capture recurring patterns.</a:t>
            </a:r>
          </a:p>
          <a:p>
            <a:pPr lvl="1" algn="just">
              <a:spcBef>
                <a:spcPts val="0"/>
              </a:spcBef>
              <a:spcAft>
                <a:spcPts val="300"/>
              </a:spcAft>
            </a:pPr>
            <a:r>
              <a:rPr lang="en-US" b="1" dirty="0">
                <a:latin typeface="Calibri" panose="020F0502020204030204" pitchFamily="34" charset="0"/>
                <a:cs typeface="Calibri" panose="020F0502020204030204" pitchFamily="34" charset="0"/>
              </a:rPr>
              <a:t>Trend</a:t>
            </a:r>
            <a:r>
              <a:rPr lang="en-US" dirty="0">
                <a:latin typeface="Calibri" panose="020F0502020204030204" pitchFamily="34" charset="0"/>
                <a:cs typeface="Calibri" panose="020F0502020204030204" pitchFamily="34" charset="0"/>
              </a:rPr>
              <a:t> shows long-term changes that may correlate with consistent charging habits.</a:t>
            </a:r>
          </a:p>
          <a:p>
            <a:pPr lvl="1" algn="just">
              <a:spcBef>
                <a:spcPts val="0"/>
              </a:spcBef>
              <a:spcAft>
                <a:spcPts val="300"/>
              </a:spcAft>
            </a:pPr>
            <a:r>
              <a:rPr lang="en-US" b="1" dirty="0">
                <a:latin typeface="Calibri" panose="020F0502020204030204" pitchFamily="34" charset="0"/>
                <a:cs typeface="Calibri" panose="020F0502020204030204" pitchFamily="34" charset="0"/>
              </a:rPr>
              <a:t>Seasonal</a:t>
            </a:r>
            <a:r>
              <a:rPr lang="en-US" dirty="0">
                <a:latin typeface="Calibri" panose="020F0502020204030204" pitchFamily="34" charset="0"/>
                <a:cs typeface="Calibri" panose="020F0502020204030204" pitchFamily="34" charset="0"/>
              </a:rPr>
              <a:t> reveals recurring behaviors, such as regular charging times.</a:t>
            </a:r>
          </a:p>
          <a:p>
            <a:pPr lvl="1" algn="just">
              <a:spcBef>
                <a:spcPts val="0"/>
              </a:spcBef>
              <a:spcAft>
                <a:spcPts val="300"/>
              </a:spcAft>
            </a:pPr>
            <a:r>
              <a:rPr lang="en-US" b="1" dirty="0">
                <a:latin typeface="Calibri" panose="020F0502020204030204" pitchFamily="34" charset="0"/>
                <a:cs typeface="Calibri" panose="020F0502020204030204" pitchFamily="34" charset="0"/>
              </a:rPr>
              <a:t>Residuals </a:t>
            </a:r>
            <a:r>
              <a:rPr lang="en-US" dirty="0">
                <a:latin typeface="Calibri" panose="020F0502020204030204" pitchFamily="34" charset="0"/>
                <a:cs typeface="Calibri" panose="020F0502020204030204" pitchFamily="34" charset="0"/>
              </a:rPr>
              <a:t>capture anomalies or irregular spikes that could indicate irregular EV charging sessions.</a:t>
            </a:r>
          </a:p>
        </p:txBody>
      </p:sp>
      <p:sp>
        <p:nvSpPr>
          <p:cNvPr id="11" name="TextBox 10">
            <a:extLst>
              <a:ext uri="{FF2B5EF4-FFF2-40B4-BE49-F238E27FC236}">
                <a16:creationId xmlns:a16="http://schemas.microsoft.com/office/drawing/2014/main" id="{2FEB173A-1EC0-AA8E-F383-31A665C11A51}"/>
              </a:ext>
            </a:extLst>
          </p:cNvPr>
          <p:cNvSpPr txBox="1"/>
          <p:nvPr/>
        </p:nvSpPr>
        <p:spPr>
          <a:xfrm>
            <a:off x="2094113" y="2139992"/>
            <a:ext cx="864339" cy="253916"/>
          </a:xfrm>
          <a:prstGeom prst="rect">
            <a:avLst/>
          </a:prstGeom>
          <a:noFill/>
        </p:spPr>
        <p:txBody>
          <a:bodyPr wrap="none" rtlCol="0">
            <a:spAutoFit/>
          </a:bodyPr>
          <a:lstStyle/>
          <a:p>
            <a:r>
              <a:rPr lang="en-US" sz="1050" dirty="0">
                <a:latin typeface="Calibri" panose="020F0502020204030204" pitchFamily="34" charset="0"/>
                <a:cs typeface="Calibri" panose="020F0502020204030204" pitchFamily="34" charset="0"/>
              </a:rPr>
              <a:t>Non-EV user</a:t>
            </a:r>
          </a:p>
        </p:txBody>
      </p:sp>
      <p:sp>
        <p:nvSpPr>
          <p:cNvPr id="12" name="TextBox 11">
            <a:extLst>
              <a:ext uri="{FF2B5EF4-FFF2-40B4-BE49-F238E27FC236}">
                <a16:creationId xmlns:a16="http://schemas.microsoft.com/office/drawing/2014/main" id="{59D9CEE3-7870-5A60-37CF-C09D660D5A5E}"/>
              </a:ext>
            </a:extLst>
          </p:cNvPr>
          <p:cNvSpPr txBox="1"/>
          <p:nvPr/>
        </p:nvSpPr>
        <p:spPr>
          <a:xfrm>
            <a:off x="6324600" y="2171293"/>
            <a:ext cx="595035" cy="253916"/>
          </a:xfrm>
          <a:prstGeom prst="rect">
            <a:avLst/>
          </a:prstGeom>
          <a:noFill/>
        </p:spPr>
        <p:txBody>
          <a:bodyPr wrap="none" rtlCol="0">
            <a:spAutoFit/>
          </a:bodyPr>
          <a:lstStyle/>
          <a:p>
            <a:r>
              <a:rPr lang="en-US" sz="1050" dirty="0">
                <a:latin typeface="Calibri" panose="020F0502020204030204" pitchFamily="34" charset="0"/>
                <a:cs typeface="Calibri" panose="020F0502020204030204" pitchFamily="34" charset="0"/>
              </a:rPr>
              <a:t>EV user</a:t>
            </a:r>
          </a:p>
        </p:txBody>
      </p:sp>
      <p:sp>
        <p:nvSpPr>
          <p:cNvPr id="14" name="TextBox 13">
            <a:extLst>
              <a:ext uri="{FF2B5EF4-FFF2-40B4-BE49-F238E27FC236}">
                <a16:creationId xmlns:a16="http://schemas.microsoft.com/office/drawing/2014/main" id="{4E615377-7816-B86C-A5D5-A45C0656A514}"/>
              </a:ext>
            </a:extLst>
          </p:cNvPr>
          <p:cNvSpPr txBox="1"/>
          <p:nvPr/>
        </p:nvSpPr>
        <p:spPr>
          <a:xfrm>
            <a:off x="7795071" y="2724150"/>
            <a:ext cx="1289546" cy="1446550"/>
          </a:xfrm>
          <a:prstGeom prst="rect">
            <a:avLst/>
          </a:prstGeom>
          <a:noFill/>
        </p:spPr>
        <p:txBody>
          <a:bodyPr wrap="square">
            <a:spAutoFit/>
          </a:bodyPr>
          <a:lstStyle/>
          <a:p>
            <a:r>
              <a:rPr lang="en-US" sz="1100" dirty="0">
                <a:latin typeface="Calibri" panose="020F0502020204030204" pitchFamily="34" charset="0"/>
                <a:cs typeface="Calibri" panose="020F0502020204030204" pitchFamily="34" charset="0"/>
              </a:rPr>
              <a:t>One-week snapshot of Seasonal Decomposition Components for one non-EV user and one EV user as an example.</a:t>
            </a:r>
          </a:p>
        </p:txBody>
      </p:sp>
      <p:cxnSp>
        <p:nvCxnSpPr>
          <p:cNvPr id="13" name="Straight Arrow Connector 12">
            <a:extLst>
              <a:ext uri="{FF2B5EF4-FFF2-40B4-BE49-F238E27FC236}">
                <a16:creationId xmlns:a16="http://schemas.microsoft.com/office/drawing/2014/main" id="{663F5860-39FF-A7C9-2AFE-D59A0EE60057}"/>
              </a:ext>
            </a:extLst>
          </p:cNvPr>
          <p:cNvCxnSpPr/>
          <p:nvPr/>
        </p:nvCxnSpPr>
        <p:spPr bwMode="auto">
          <a:xfrm flipH="1">
            <a:off x="6919635" y="2266950"/>
            <a:ext cx="1157565" cy="38100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15" name="TextBox 14">
            <a:extLst>
              <a:ext uri="{FF2B5EF4-FFF2-40B4-BE49-F238E27FC236}">
                <a16:creationId xmlns:a16="http://schemas.microsoft.com/office/drawing/2014/main" id="{7F591C3A-ED21-1631-EE92-7B37E2479F33}"/>
              </a:ext>
            </a:extLst>
          </p:cNvPr>
          <p:cNvSpPr txBox="1"/>
          <p:nvPr/>
        </p:nvSpPr>
        <p:spPr>
          <a:xfrm>
            <a:off x="8001000" y="2054377"/>
            <a:ext cx="1219200" cy="276999"/>
          </a:xfrm>
          <a:prstGeom prst="rect">
            <a:avLst/>
          </a:prstGeom>
          <a:noFill/>
        </p:spPr>
        <p:txBody>
          <a:bodyPr wrap="square" rtlCol="0">
            <a:spAutoFit/>
          </a:bodyPr>
          <a:lstStyle/>
          <a:p>
            <a:r>
              <a:rPr lang="en-US" sz="1200" dirty="0">
                <a:latin typeface="Calibri" panose="020F0502020204030204" pitchFamily="34" charset="0"/>
                <a:cs typeface="Calibri" panose="020F0502020204030204" pitchFamily="34" charset="0"/>
              </a:rPr>
              <a:t>Stable EV usage</a:t>
            </a:r>
          </a:p>
        </p:txBody>
      </p:sp>
    </p:spTree>
    <p:extLst>
      <p:ext uri="{BB962C8B-B14F-4D97-AF65-F5344CB8AC3E}">
        <p14:creationId xmlns:p14="http://schemas.microsoft.com/office/powerpoint/2010/main" val="38871399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A6EB0A-CC50-D813-A358-A42E1EA70C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935D6D-C10E-AD1A-66C6-6101092998CE}"/>
              </a:ext>
            </a:extLst>
          </p:cNvPr>
          <p:cNvSpPr>
            <a:spLocks noGrp="1"/>
          </p:cNvSpPr>
          <p:nvPr>
            <p:ph type="title"/>
          </p:nvPr>
        </p:nvSpPr>
        <p:spPr/>
        <p:txBody>
          <a:bodyPr/>
          <a:lstStyle/>
          <a:p>
            <a:r>
              <a:rPr lang="en-US" dirty="0"/>
              <a:t>EV Detection Algorithm – Training result</a:t>
            </a:r>
          </a:p>
        </p:txBody>
      </p:sp>
      <p:sp>
        <p:nvSpPr>
          <p:cNvPr id="3" name="Text Placeholder 2">
            <a:extLst>
              <a:ext uri="{FF2B5EF4-FFF2-40B4-BE49-F238E27FC236}">
                <a16:creationId xmlns:a16="http://schemas.microsoft.com/office/drawing/2014/main" id="{08E86490-981E-4967-87BC-0D5954668D4F}"/>
              </a:ext>
            </a:extLst>
          </p:cNvPr>
          <p:cNvSpPr>
            <a:spLocks noGrp="1"/>
          </p:cNvSpPr>
          <p:nvPr>
            <p:ph type="body" sz="quarter" idx="10"/>
          </p:nvPr>
        </p:nvSpPr>
        <p:spPr>
          <a:xfrm>
            <a:off x="84437" y="590550"/>
            <a:ext cx="8969324" cy="381000"/>
          </a:xfrm>
        </p:spPr>
        <p:txBody>
          <a:bodyPr/>
          <a:lstStyle/>
          <a:p>
            <a:pPr algn="just">
              <a:spcBef>
                <a:spcPts val="0"/>
              </a:spcBef>
              <a:spcAft>
                <a:spcPts val="300"/>
              </a:spcAft>
            </a:pPr>
            <a:r>
              <a:rPr lang="en-US" sz="1600" dirty="0">
                <a:latin typeface="Calibri" panose="020F0502020204030204" pitchFamily="34" charset="0"/>
                <a:cs typeface="Calibri" panose="020F0502020204030204" pitchFamily="34" charset="0"/>
              </a:rPr>
              <a:t>Random Forest can rank the importance of features. </a:t>
            </a:r>
          </a:p>
        </p:txBody>
      </p:sp>
      <p:sp>
        <p:nvSpPr>
          <p:cNvPr id="6" name="Text Placeholder 2">
            <a:extLst>
              <a:ext uri="{FF2B5EF4-FFF2-40B4-BE49-F238E27FC236}">
                <a16:creationId xmlns:a16="http://schemas.microsoft.com/office/drawing/2014/main" id="{1E7C6340-6A90-3ECB-08B6-D7B15EAEF827}"/>
              </a:ext>
            </a:extLst>
          </p:cNvPr>
          <p:cNvSpPr txBox="1">
            <a:spLocks/>
          </p:cNvSpPr>
          <p:nvPr/>
        </p:nvSpPr>
        <p:spPr>
          <a:xfrm>
            <a:off x="5508104" y="1056775"/>
            <a:ext cx="3483496" cy="3410950"/>
          </a:xfrm>
          <a:prstGeom prst="rect">
            <a:avLst/>
          </a:prstGeom>
        </p:spPr>
        <p:txBody>
          <a:bodyPr/>
          <a:lstStyle>
            <a:lvl1pPr marL="342872" indent="-342872" algn="l" rtl="0" eaLnBrk="1" fontAlgn="base" hangingPunct="1">
              <a:spcBef>
                <a:spcPct val="20000"/>
              </a:spcBef>
              <a:spcAft>
                <a:spcPct val="0"/>
              </a:spcAft>
              <a:buClr>
                <a:srgbClr val="C00000"/>
              </a:buClr>
              <a:buSzPct val="100000"/>
              <a:buFont typeface="Arial" panose="020B0604020202020204" pitchFamily="34" charset="0"/>
              <a:buChar char="•"/>
              <a:defRPr sz="1400">
                <a:solidFill>
                  <a:schemeClr val="tx1"/>
                </a:solidFill>
                <a:latin typeface="Times" panose="02020603050405020304" pitchFamily="18" charset="0"/>
                <a:ea typeface="+mn-ea"/>
                <a:cs typeface="Times" panose="02020603050405020304" pitchFamily="18" charset="0"/>
              </a:defRPr>
            </a:lvl1pPr>
            <a:lvl2pPr marL="742890" indent="-285727"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2pPr>
            <a:lvl3pPr marL="1142907"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3pPr>
            <a:lvl4pPr marL="1600071"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4pPr>
            <a:lvl5pPr marL="2057233"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algn="just">
              <a:spcBef>
                <a:spcPts val="0"/>
              </a:spcBef>
              <a:spcAft>
                <a:spcPts val="300"/>
              </a:spcAft>
            </a:pPr>
            <a:r>
              <a:rPr lang="en-US" sz="1600" kern="0" dirty="0">
                <a:latin typeface="Calibri" panose="020F0502020204030204" pitchFamily="34" charset="0"/>
                <a:cs typeface="Calibri" panose="020F0502020204030204" pitchFamily="34" charset="0"/>
              </a:rPr>
              <a:t>We can see that the </a:t>
            </a:r>
            <a:r>
              <a:rPr lang="en-US" sz="1600" b="1" kern="0" dirty="0">
                <a:latin typeface="Calibri" panose="020F0502020204030204" pitchFamily="34" charset="0"/>
                <a:cs typeface="Calibri" panose="020F0502020204030204" pitchFamily="34" charset="0"/>
              </a:rPr>
              <a:t>trend</a:t>
            </a:r>
            <a:r>
              <a:rPr lang="en-US" sz="1600" kern="0" dirty="0">
                <a:latin typeface="Calibri" panose="020F0502020204030204" pitchFamily="34" charset="0"/>
                <a:cs typeface="Calibri" panose="020F0502020204030204" pitchFamily="34" charset="0"/>
              </a:rPr>
              <a:t> (consistent high-power usage when an EV is frequently charged), </a:t>
            </a:r>
            <a:r>
              <a:rPr lang="en-US" sz="1600" b="1" kern="0" dirty="0">
                <a:latin typeface="Calibri" panose="020F0502020204030204" pitchFamily="34" charset="0"/>
                <a:cs typeface="Calibri" panose="020F0502020204030204" pitchFamily="34" charset="0"/>
              </a:rPr>
              <a:t>max value</a:t>
            </a:r>
            <a:r>
              <a:rPr lang="en-US" sz="1600" kern="0" dirty="0">
                <a:latin typeface="Calibri" panose="020F0502020204030204" pitchFamily="34" charset="0"/>
                <a:cs typeface="Calibri" panose="020F0502020204030204" pitchFamily="34" charset="0"/>
              </a:rPr>
              <a:t>, and </a:t>
            </a:r>
            <a:r>
              <a:rPr lang="en-US" sz="1600" b="1" kern="0" dirty="0">
                <a:latin typeface="Calibri" panose="020F0502020204030204" pitchFamily="34" charset="0"/>
                <a:cs typeface="Calibri" panose="020F0502020204030204" pitchFamily="34" charset="0"/>
              </a:rPr>
              <a:t>seasonal </a:t>
            </a:r>
            <a:r>
              <a:rPr lang="en-US" sz="1600" kern="0" dirty="0">
                <a:latin typeface="Calibri" panose="020F0502020204030204" pitchFamily="34" charset="0"/>
                <a:cs typeface="Calibri" panose="020F0502020204030204" pitchFamily="34" charset="0"/>
              </a:rPr>
              <a:t>(regular charging patterns, such as daily or weekly peaks at specific hours or days) have higher impacts in the RF training.</a:t>
            </a:r>
          </a:p>
          <a:p>
            <a:pPr algn="just">
              <a:spcBef>
                <a:spcPts val="0"/>
              </a:spcBef>
              <a:spcAft>
                <a:spcPts val="300"/>
              </a:spcAft>
            </a:pPr>
            <a:endParaRPr lang="en-US" sz="1600" kern="0" dirty="0">
              <a:latin typeface="Calibri" panose="020F0502020204030204" pitchFamily="34" charset="0"/>
              <a:cs typeface="Calibri" panose="020F0502020204030204" pitchFamily="34" charset="0"/>
            </a:endParaRPr>
          </a:p>
          <a:p>
            <a:pPr algn="just">
              <a:spcBef>
                <a:spcPts val="0"/>
              </a:spcBef>
              <a:spcAft>
                <a:spcPts val="300"/>
              </a:spcAft>
            </a:pPr>
            <a:r>
              <a:rPr lang="en-US" sz="1600" kern="0" dirty="0">
                <a:latin typeface="Calibri" panose="020F0502020204030204" pitchFamily="34" charset="0"/>
                <a:cs typeface="Calibri" panose="020F0502020204030204" pitchFamily="34" charset="0"/>
              </a:rPr>
              <a:t>The newly added feature engineering approach is useful in the RF training process.</a:t>
            </a:r>
          </a:p>
        </p:txBody>
      </p:sp>
      <p:pic>
        <p:nvPicPr>
          <p:cNvPr id="7" name="Picture 6" descr="A graph with blue bars&#10;&#10;Description automatically generated with medium confidence">
            <a:extLst>
              <a:ext uri="{FF2B5EF4-FFF2-40B4-BE49-F238E27FC236}">
                <a16:creationId xmlns:a16="http://schemas.microsoft.com/office/drawing/2014/main" id="{AFE9CBAF-F228-9AD5-A97D-DB05002F55C6}"/>
              </a:ext>
            </a:extLst>
          </p:cNvPr>
          <p:cNvPicPr>
            <a:picLocks noChangeAspect="1"/>
          </p:cNvPicPr>
          <p:nvPr/>
        </p:nvPicPr>
        <p:blipFill>
          <a:blip r:embed="rId3"/>
          <a:stretch>
            <a:fillRect/>
          </a:stretch>
        </p:blipFill>
        <p:spPr>
          <a:xfrm>
            <a:off x="395536" y="971550"/>
            <a:ext cx="4987280" cy="3613697"/>
          </a:xfrm>
          <a:prstGeom prst="rect">
            <a:avLst/>
          </a:prstGeom>
        </p:spPr>
      </p:pic>
    </p:spTree>
    <p:extLst>
      <p:ext uri="{BB962C8B-B14F-4D97-AF65-F5344CB8AC3E}">
        <p14:creationId xmlns:p14="http://schemas.microsoft.com/office/powerpoint/2010/main" val="7114184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8BAC1C-DB55-811B-0EF6-D8B20752490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B2EBB-3A8A-5D6A-8BDE-AF8B62586711}"/>
              </a:ext>
            </a:extLst>
          </p:cNvPr>
          <p:cNvSpPr>
            <a:spLocks noGrp="1"/>
          </p:cNvSpPr>
          <p:nvPr>
            <p:ph type="title"/>
          </p:nvPr>
        </p:nvSpPr>
        <p:spPr/>
        <p:txBody>
          <a:bodyPr/>
          <a:lstStyle/>
          <a:p>
            <a:r>
              <a:rPr lang="en-US" dirty="0"/>
              <a:t>EV Detection Algorithm – Training result</a:t>
            </a:r>
          </a:p>
        </p:txBody>
      </p:sp>
      <p:sp>
        <p:nvSpPr>
          <p:cNvPr id="3" name="Text Placeholder 2">
            <a:extLst>
              <a:ext uri="{FF2B5EF4-FFF2-40B4-BE49-F238E27FC236}">
                <a16:creationId xmlns:a16="http://schemas.microsoft.com/office/drawing/2014/main" id="{B3C1A82A-1741-18CD-F291-00D4A97B7BAA}"/>
              </a:ext>
            </a:extLst>
          </p:cNvPr>
          <p:cNvSpPr>
            <a:spLocks noGrp="1"/>
          </p:cNvSpPr>
          <p:nvPr>
            <p:ph type="body" sz="quarter" idx="10"/>
          </p:nvPr>
        </p:nvSpPr>
        <p:spPr>
          <a:xfrm>
            <a:off x="84437" y="590550"/>
            <a:ext cx="8736035" cy="1295400"/>
          </a:xfrm>
        </p:spPr>
        <p:txBody>
          <a:bodyPr/>
          <a:lstStyle/>
          <a:p>
            <a:pPr algn="just">
              <a:spcBef>
                <a:spcPts val="0"/>
              </a:spcBef>
              <a:spcAft>
                <a:spcPts val="300"/>
              </a:spcAft>
            </a:pPr>
            <a:r>
              <a:rPr lang="en-US" sz="1600" dirty="0">
                <a:latin typeface="Calibri" panose="020F0502020204030204" pitchFamily="34" charset="0"/>
                <a:cs typeface="Calibri" panose="020F0502020204030204" pitchFamily="34" charset="0"/>
              </a:rPr>
              <a:t>The prediction results show that the detection accuracy using the test set (10,614 customers) is 91.6%.</a:t>
            </a:r>
          </a:p>
          <a:p>
            <a:pPr algn="just">
              <a:spcBef>
                <a:spcPts val="0"/>
              </a:spcBef>
              <a:spcAft>
                <a:spcPts val="300"/>
              </a:spcAft>
            </a:pPr>
            <a:r>
              <a:rPr lang="en-US" sz="1600" dirty="0">
                <a:latin typeface="Calibri" panose="020F0502020204030204" pitchFamily="34" charset="0"/>
                <a:cs typeface="Calibri" panose="020F0502020204030204" pitchFamily="34" charset="0"/>
              </a:rPr>
              <a:t>Compare proposed RF with two widely used methods: Support Vector Machine (SVM) and Logistic Regression.</a:t>
            </a:r>
          </a:p>
          <a:p>
            <a:pPr algn="just">
              <a:spcBef>
                <a:spcPts val="0"/>
              </a:spcBef>
              <a:spcAft>
                <a:spcPts val="300"/>
              </a:spcAft>
            </a:pPr>
            <a:r>
              <a:rPr lang="en-US" sz="1600" dirty="0">
                <a:latin typeface="Calibri" panose="020F0502020204030204" pitchFamily="34" charset="0"/>
                <a:cs typeface="Calibri" panose="020F0502020204030204" pitchFamily="34" charset="0"/>
              </a:rPr>
              <a:t>The results indicate that the proposed method achieves the highest accuracy in EV detection.</a:t>
            </a:r>
          </a:p>
        </p:txBody>
      </p:sp>
      <p:pic>
        <p:nvPicPr>
          <p:cNvPr id="8" name="Picture 7">
            <a:extLst>
              <a:ext uri="{FF2B5EF4-FFF2-40B4-BE49-F238E27FC236}">
                <a16:creationId xmlns:a16="http://schemas.microsoft.com/office/drawing/2014/main" id="{0FD5E0AE-FB90-D63E-6630-0829488015DB}"/>
              </a:ext>
            </a:extLst>
          </p:cNvPr>
          <p:cNvPicPr>
            <a:picLocks noChangeAspect="1"/>
          </p:cNvPicPr>
          <p:nvPr/>
        </p:nvPicPr>
        <p:blipFill>
          <a:blip r:embed="rId3"/>
          <a:stretch>
            <a:fillRect/>
          </a:stretch>
        </p:blipFill>
        <p:spPr>
          <a:xfrm>
            <a:off x="2095500" y="2038350"/>
            <a:ext cx="4953000" cy="2596113"/>
          </a:xfrm>
          <a:prstGeom prst="rect">
            <a:avLst/>
          </a:prstGeom>
        </p:spPr>
      </p:pic>
    </p:spTree>
    <p:extLst>
      <p:ext uri="{BB962C8B-B14F-4D97-AF65-F5344CB8AC3E}">
        <p14:creationId xmlns:p14="http://schemas.microsoft.com/office/powerpoint/2010/main" val="1867001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CE657-E4F1-2303-78B1-672E15F2EA3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5CE674F-D52E-581A-B06F-6BAD49BC829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id="{7F708A7D-9968-9295-CCAD-3BF7238856F2}"/>
              </a:ext>
            </a:extLst>
          </p:cNvPr>
          <p:cNvSpPr/>
          <p:nvPr/>
        </p:nvSpPr>
        <p:spPr bwMode="auto">
          <a:xfrm>
            <a:off x="0" y="0"/>
            <a:ext cx="9144000" cy="5143500"/>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8102E"/>
              </a:solidFill>
              <a:effectLst/>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80D783ED-6D2E-6336-CF09-0F854E9E3295}"/>
              </a:ext>
            </a:extLst>
          </p:cNvPr>
          <p:cNvCxnSpPr/>
          <p:nvPr/>
        </p:nvCxnSpPr>
        <p:spPr bwMode="auto">
          <a:xfrm>
            <a:off x="0" y="35115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EF794EBB-F86E-3319-6966-1CFF20900B2B}"/>
              </a:ext>
            </a:extLst>
          </p:cNvPr>
          <p:cNvSpPr txBox="1"/>
          <p:nvPr/>
        </p:nvSpPr>
        <p:spPr>
          <a:xfrm>
            <a:off x="618964" y="1883642"/>
            <a:ext cx="7906072" cy="707886"/>
          </a:xfrm>
          <a:prstGeom prst="rect">
            <a:avLst/>
          </a:prstGeom>
          <a:noFill/>
        </p:spPr>
        <p:txBody>
          <a:bodyPr wrap="square" rtlCol="0" anchor="b" anchorCtr="0">
            <a:spAutoFit/>
          </a:bodyPr>
          <a:lstStyle/>
          <a:p>
            <a:pPr algn="ctr"/>
            <a:r>
              <a:rPr lang="en-US" sz="4000" dirty="0">
                <a:solidFill>
                  <a:schemeClr val="bg1"/>
                </a:solidFill>
                <a:latin typeface="Univers 57 Condensed" charset="0"/>
              </a:rPr>
              <a:t>Conservation Voltage Reduction</a:t>
            </a:r>
          </a:p>
        </p:txBody>
      </p:sp>
      <p:pic>
        <p:nvPicPr>
          <p:cNvPr id="13" name="Picture 12" descr="ISU LEFT white.eps">
            <a:extLst>
              <a:ext uri="{FF2B5EF4-FFF2-40B4-BE49-F238E27FC236}">
                <a16:creationId xmlns:a16="http://schemas.microsoft.com/office/drawing/2014/main" id="{2FFE0649-30CA-03D2-D8D5-FB420AAEBA89}"/>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4788715"/>
            <a:ext cx="2396490" cy="197359"/>
          </a:xfrm>
          <a:prstGeom prst="rect">
            <a:avLst/>
          </a:prstGeom>
          <a:noFill/>
          <a:ln w="9525">
            <a:noFill/>
            <a:miter lim="800000"/>
            <a:headEnd/>
            <a:tailEnd/>
          </a:ln>
        </p:spPr>
      </p:pic>
    </p:spTree>
    <p:extLst>
      <p:ext uri="{BB962C8B-B14F-4D97-AF65-F5344CB8AC3E}">
        <p14:creationId xmlns:p14="http://schemas.microsoft.com/office/powerpoint/2010/main" val="2112498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B6FDAFCB-AAAF-5DF2-1413-77A67ECE31FC}"/>
              </a:ext>
            </a:extLst>
          </p:cNvPr>
          <p:cNvCxnSpPr/>
          <p:nvPr/>
        </p:nvCxnSpPr>
        <p:spPr bwMode="auto">
          <a:xfrm>
            <a:off x="685800" y="80833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4" name="TextBox 3">
            <a:extLst>
              <a:ext uri="{FF2B5EF4-FFF2-40B4-BE49-F238E27FC236}">
                <a16:creationId xmlns:a16="http://schemas.microsoft.com/office/drawing/2014/main" id="{4F8E0A16-BCA3-BBA9-59DB-0DC707CEFD42}"/>
              </a:ext>
            </a:extLst>
          </p:cNvPr>
          <p:cNvSpPr txBox="1"/>
          <p:nvPr/>
        </p:nvSpPr>
        <p:spPr>
          <a:xfrm>
            <a:off x="604520" y="339503"/>
            <a:ext cx="4975592" cy="830997"/>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sz="2600" dirty="0">
                <a:solidFill>
                  <a:srgbClr val="C8102E"/>
                </a:solidFill>
                <a:latin typeface="+mj-lt"/>
                <a:ea typeface="+mj-ea"/>
                <a:cs typeface="+mj-cs"/>
              </a:rPr>
              <a:t>Overview</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200" b="1" i="0" u="none" strike="noStrike" kern="1200" cap="none" spc="0" normalizeH="0" baseline="0" noProof="0" dirty="0">
              <a:ln>
                <a:noFill/>
              </a:ln>
              <a:solidFill>
                <a:srgbClr val="C8102E"/>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AC1D69A6-20AF-E73E-2214-CFB38397DCF5}"/>
              </a:ext>
            </a:extLst>
          </p:cNvPr>
          <p:cNvSpPr txBox="1"/>
          <p:nvPr/>
        </p:nvSpPr>
        <p:spPr>
          <a:xfrm>
            <a:off x="-180528" y="4093625"/>
            <a:ext cx="3744416" cy="483080"/>
          </a:xfrm>
          <a:prstGeom prst="rect">
            <a:avLst/>
          </a:prstGeom>
        </p:spPr>
        <p:txBody>
          <a:bodyPr vert="horz" wrap="square" lIns="91440" tIns="45720" rIns="91440" bIns="45720" rtlCol="0" anchor="b">
            <a:no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Diagram of a power system.</a:t>
            </a:r>
            <a:endParaRPr kumimoji="0" lang="zh-CN" altLang="en-US"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6">
            <a:extLst>
              <a:ext uri="{FF2B5EF4-FFF2-40B4-BE49-F238E27FC236}">
                <a16:creationId xmlns:a16="http://schemas.microsoft.com/office/drawing/2014/main" id="{97516226-95E3-DB5C-2954-E9EAA3D38E5F}"/>
              </a:ext>
            </a:extLst>
          </p:cNvPr>
          <p:cNvPicPr>
            <a:picLocks noChangeAspect="1"/>
          </p:cNvPicPr>
          <p:nvPr/>
        </p:nvPicPr>
        <p:blipFill>
          <a:blip r:embed="rId3"/>
          <a:stretch>
            <a:fillRect/>
          </a:stretch>
        </p:blipFill>
        <p:spPr>
          <a:xfrm>
            <a:off x="179512" y="889670"/>
            <a:ext cx="3298698" cy="3410272"/>
          </a:xfrm>
          <a:prstGeom prst="rect">
            <a:avLst/>
          </a:prstGeom>
        </p:spPr>
      </p:pic>
      <p:pic>
        <p:nvPicPr>
          <p:cNvPr id="23" name="Picture 22" descr="A black background with a black square&#10;&#10;Description automatically generated with medium confidence">
            <a:extLst>
              <a:ext uri="{FF2B5EF4-FFF2-40B4-BE49-F238E27FC236}">
                <a16:creationId xmlns:a16="http://schemas.microsoft.com/office/drawing/2014/main" id="{36D784F3-FD61-D8D2-B992-220054521D9E}"/>
              </a:ext>
            </a:extLst>
          </p:cNvPr>
          <p:cNvPicPr>
            <a:picLocks noChangeAspect="1"/>
          </p:cNvPicPr>
          <p:nvPr/>
        </p:nvPicPr>
        <p:blipFill>
          <a:blip r:embed="rId4"/>
          <a:stretch>
            <a:fillRect/>
          </a:stretch>
        </p:blipFill>
        <p:spPr>
          <a:xfrm>
            <a:off x="5694310" y="3635097"/>
            <a:ext cx="393380" cy="393380"/>
          </a:xfrm>
          <a:prstGeom prst="rect">
            <a:avLst/>
          </a:prstGeom>
        </p:spPr>
      </p:pic>
      <p:sp>
        <p:nvSpPr>
          <p:cNvPr id="30" name="TextBox 29">
            <a:extLst>
              <a:ext uri="{FF2B5EF4-FFF2-40B4-BE49-F238E27FC236}">
                <a16:creationId xmlns:a16="http://schemas.microsoft.com/office/drawing/2014/main" id="{2390EEB9-8AF2-3A6D-0868-04E747FA411E}"/>
              </a:ext>
            </a:extLst>
          </p:cNvPr>
          <p:cNvSpPr txBox="1"/>
          <p:nvPr/>
        </p:nvSpPr>
        <p:spPr>
          <a:xfrm>
            <a:off x="4345068" y="1182674"/>
            <a:ext cx="1037670" cy="408623"/>
          </a:xfrm>
          <a:prstGeom prst="roundRect">
            <a:avLst/>
          </a:prstGeom>
          <a:ln>
            <a:solidFill>
              <a:srgbClr val="00B0F0"/>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B0F0"/>
                </a:solidFill>
                <a:effectLst/>
                <a:uLnTx/>
                <a:uFillTx/>
                <a:latin typeface="Calibri" panose="020F0502020204030204" pitchFamily="34" charset="0"/>
                <a:ea typeface="Calibri" panose="020F0502020204030204" pitchFamily="34" charset="0"/>
                <a:cs typeface="Calibri" panose="020F0502020204030204" pitchFamily="34" charset="0"/>
              </a:rPr>
              <a:t>SCADA</a:t>
            </a:r>
            <a:endParaRPr kumimoji="0" lang="zh-CN" altLang="en-US" sz="1800" b="1" i="0" u="none" strike="noStrike" kern="1200" cap="none" spc="0" normalizeH="0" baseline="0" noProof="0" dirty="0">
              <a:ln>
                <a:noFill/>
              </a:ln>
              <a:solidFill>
                <a:srgbClr val="00B0F0"/>
              </a:solidFill>
              <a:effectLst/>
              <a:uLnTx/>
              <a:uFillTx/>
              <a:latin typeface="Calibri" panose="020F0502020204030204" pitchFamily="34" charset="0"/>
              <a:ea typeface="+mn-ea"/>
              <a:cs typeface="Calibri" panose="020F0502020204030204" pitchFamily="34" charset="0"/>
            </a:endParaRPr>
          </a:p>
        </p:txBody>
      </p:sp>
      <p:sp>
        <p:nvSpPr>
          <p:cNvPr id="31" name="TextBox 30">
            <a:extLst>
              <a:ext uri="{FF2B5EF4-FFF2-40B4-BE49-F238E27FC236}">
                <a16:creationId xmlns:a16="http://schemas.microsoft.com/office/drawing/2014/main" id="{B715884C-3201-7A2B-AC91-2C959B445FFD}"/>
              </a:ext>
            </a:extLst>
          </p:cNvPr>
          <p:cNvSpPr txBox="1"/>
          <p:nvPr/>
        </p:nvSpPr>
        <p:spPr>
          <a:xfrm>
            <a:off x="4137278" y="2386186"/>
            <a:ext cx="1415940" cy="408623"/>
          </a:xfrm>
          <a:prstGeom prst="roundRect">
            <a:avLst/>
          </a:prstGeom>
          <a:ln>
            <a:solidFill>
              <a:srgbClr val="FF9900"/>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9900"/>
                </a:solidFill>
                <a:effectLst/>
                <a:uLnTx/>
                <a:uFillTx/>
                <a:latin typeface="Calibri" panose="020F0502020204030204" pitchFamily="34" charset="0"/>
                <a:ea typeface="Calibri" panose="020F0502020204030204" pitchFamily="34" charset="0"/>
                <a:cs typeface="Calibri" panose="020F0502020204030204" pitchFamily="34" charset="0"/>
              </a:rPr>
              <a:t>Micro-PMU</a:t>
            </a:r>
            <a:endParaRPr kumimoji="0" lang="zh-CN" altLang="en-US" sz="1800" b="1" i="0" u="none" strike="noStrike" kern="1200" cap="none" spc="0" normalizeH="0" baseline="0" noProof="0" dirty="0">
              <a:ln>
                <a:noFill/>
              </a:ln>
              <a:solidFill>
                <a:srgbClr val="FF9900"/>
              </a:solidFill>
              <a:effectLst/>
              <a:uLnTx/>
              <a:uFillTx/>
              <a:latin typeface="Calibri" panose="020F0502020204030204" pitchFamily="34" charset="0"/>
              <a:ea typeface="+mn-ea"/>
              <a:cs typeface="Calibri" panose="020F0502020204030204" pitchFamily="34" charset="0"/>
            </a:endParaRPr>
          </a:p>
        </p:txBody>
      </p:sp>
      <p:cxnSp>
        <p:nvCxnSpPr>
          <p:cNvPr id="10" name="Straight Arrow Connector 9">
            <a:extLst>
              <a:ext uri="{FF2B5EF4-FFF2-40B4-BE49-F238E27FC236}">
                <a16:creationId xmlns:a16="http://schemas.microsoft.com/office/drawing/2014/main" id="{9A281770-98B9-EC17-52CC-B16713EA4C28}"/>
              </a:ext>
            </a:extLst>
          </p:cNvPr>
          <p:cNvCxnSpPr>
            <a:cxnSpLocks/>
            <a:stCxn id="17" idx="1"/>
          </p:cNvCxnSpPr>
          <p:nvPr/>
        </p:nvCxnSpPr>
        <p:spPr bwMode="auto">
          <a:xfrm flipH="1">
            <a:off x="1259632" y="3824967"/>
            <a:ext cx="2880320" cy="407020"/>
          </a:xfrm>
          <a:prstGeom prst="straightConnector1">
            <a:avLst/>
          </a:prstGeom>
          <a:ln>
            <a:solidFill>
              <a:srgbClr val="00B05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15" name="Straight Arrow Connector 14">
            <a:extLst>
              <a:ext uri="{FF2B5EF4-FFF2-40B4-BE49-F238E27FC236}">
                <a16:creationId xmlns:a16="http://schemas.microsoft.com/office/drawing/2014/main" id="{B1DA1F70-4205-D6BB-AF3C-B4F86ACB8E4E}"/>
              </a:ext>
            </a:extLst>
          </p:cNvPr>
          <p:cNvCxnSpPr>
            <a:cxnSpLocks/>
            <a:stCxn id="17" idx="1"/>
          </p:cNvCxnSpPr>
          <p:nvPr/>
        </p:nvCxnSpPr>
        <p:spPr bwMode="auto">
          <a:xfrm flipH="1" flipV="1">
            <a:off x="2051720" y="3063467"/>
            <a:ext cx="2088232" cy="761500"/>
          </a:xfrm>
          <a:prstGeom prst="straightConnector1">
            <a:avLst/>
          </a:prstGeom>
          <a:ln>
            <a:solidFill>
              <a:srgbClr val="00B05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12" name="Straight Arrow Connector 11">
            <a:extLst>
              <a:ext uri="{FF2B5EF4-FFF2-40B4-BE49-F238E27FC236}">
                <a16:creationId xmlns:a16="http://schemas.microsoft.com/office/drawing/2014/main" id="{33A900A2-FA12-7D9D-E015-792EA4F53C30}"/>
              </a:ext>
            </a:extLst>
          </p:cNvPr>
          <p:cNvCxnSpPr>
            <a:cxnSpLocks/>
            <a:stCxn id="17" idx="1"/>
          </p:cNvCxnSpPr>
          <p:nvPr/>
        </p:nvCxnSpPr>
        <p:spPr bwMode="auto">
          <a:xfrm flipH="1" flipV="1">
            <a:off x="1763688" y="3437805"/>
            <a:ext cx="2376264" cy="387162"/>
          </a:xfrm>
          <a:prstGeom prst="straightConnector1">
            <a:avLst/>
          </a:prstGeom>
          <a:ln>
            <a:solidFill>
              <a:srgbClr val="00B050"/>
            </a:solidFill>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0067EACB-F62E-9215-3C2C-E80460901F52}"/>
              </a:ext>
            </a:extLst>
          </p:cNvPr>
          <p:cNvSpPr txBox="1"/>
          <p:nvPr/>
        </p:nvSpPr>
        <p:spPr>
          <a:xfrm>
            <a:off x="4139952" y="3620655"/>
            <a:ext cx="1440160" cy="408623"/>
          </a:xfrm>
          <a:prstGeom prst="roundRect">
            <a:avLst/>
          </a:prstGeom>
          <a:ln>
            <a:solidFill>
              <a:srgbClr val="00B050"/>
            </a:solidFill>
            <a:prstDash val="dash"/>
          </a:ln>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B050"/>
                </a:solidFill>
                <a:effectLst/>
                <a:uLnTx/>
                <a:uFillTx/>
                <a:latin typeface="Calibri" panose="020F0502020204030204" pitchFamily="34" charset="0"/>
                <a:ea typeface="Calibri" panose="020F0502020204030204" pitchFamily="34" charset="0"/>
                <a:cs typeface="Calibri" panose="020F0502020204030204" pitchFamily="34" charset="0"/>
              </a:rPr>
              <a:t>Smart Meter</a:t>
            </a:r>
            <a:endParaRPr kumimoji="0" lang="zh-CN" altLang="en-US" sz="1800" b="1" i="0" u="none" strike="noStrike" kern="1200" cap="none" spc="0" normalizeH="0" baseline="0" noProof="0" dirty="0">
              <a:ln>
                <a:noFill/>
              </a:ln>
              <a:solidFill>
                <a:srgbClr val="00B050"/>
              </a:solidFill>
              <a:effectLst/>
              <a:uLnTx/>
              <a:uFillTx/>
              <a:latin typeface="Calibri" panose="020F0502020204030204" pitchFamily="34" charset="0"/>
              <a:ea typeface="+mn-ea"/>
              <a:cs typeface="Calibri" panose="020F0502020204030204" pitchFamily="34" charset="0"/>
            </a:endParaRPr>
          </a:p>
        </p:txBody>
      </p:sp>
      <p:grpSp>
        <p:nvGrpSpPr>
          <p:cNvPr id="75" name="Group 74">
            <a:extLst>
              <a:ext uri="{FF2B5EF4-FFF2-40B4-BE49-F238E27FC236}">
                <a16:creationId xmlns:a16="http://schemas.microsoft.com/office/drawing/2014/main" id="{265222E3-C455-1B15-B789-70E152B4347A}"/>
              </a:ext>
            </a:extLst>
          </p:cNvPr>
          <p:cNvGrpSpPr/>
          <p:nvPr/>
        </p:nvGrpSpPr>
        <p:grpSpPr>
          <a:xfrm>
            <a:off x="6244285" y="3058649"/>
            <a:ext cx="2650626" cy="1529325"/>
            <a:chOff x="6244285" y="3058649"/>
            <a:chExt cx="2650626" cy="1529325"/>
          </a:xfrm>
        </p:grpSpPr>
        <p:sp>
          <p:nvSpPr>
            <p:cNvPr id="27" name="Rectangle: Rounded Corners 26">
              <a:extLst>
                <a:ext uri="{FF2B5EF4-FFF2-40B4-BE49-F238E27FC236}">
                  <a16:creationId xmlns:a16="http://schemas.microsoft.com/office/drawing/2014/main" id="{A4350A45-9779-C8BB-E577-BC5BCBBDE749}"/>
                </a:ext>
              </a:extLst>
            </p:cNvPr>
            <p:cNvSpPr/>
            <p:nvPr/>
          </p:nvSpPr>
          <p:spPr bwMode="auto">
            <a:xfrm>
              <a:off x="6244285" y="3062720"/>
              <a:ext cx="2650626" cy="1525254"/>
            </a:xfrm>
            <a:prstGeom prst="roundRect">
              <a:avLst/>
            </a:prstGeom>
            <a:ln>
              <a:solidFill>
                <a:srgbClr val="00B05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2" name="Picture 41">
              <a:extLst>
                <a:ext uri="{FF2B5EF4-FFF2-40B4-BE49-F238E27FC236}">
                  <a16:creationId xmlns:a16="http://schemas.microsoft.com/office/drawing/2014/main" id="{1E7FB646-B05C-E07C-C28A-2B21607479E9}"/>
                </a:ext>
              </a:extLst>
            </p:cNvPr>
            <p:cNvPicPr>
              <a:picLocks noChangeAspect="1"/>
            </p:cNvPicPr>
            <p:nvPr/>
          </p:nvPicPr>
          <p:blipFill>
            <a:blip r:embed="rId5"/>
            <a:stretch>
              <a:fillRect/>
            </a:stretch>
          </p:blipFill>
          <p:spPr>
            <a:xfrm>
              <a:off x="6355432" y="3101079"/>
              <a:ext cx="304800" cy="304800"/>
            </a:xfrm>
            <a:prstGeom prst="rect">
              <a:avLst/>
            </a:prstGeom>
          </p:spPr>
        </p:pic>
        <p:sp>
          <p:nvSpPr>
            <p:cNvPr id="43" name="TextBox 42">
              <a:extLst>
                <a:ext uri="{FF2B5EF4-FFF2-40B4-BE49-F238E27FC236}">
                  <a16:creationId xmlns:a16="http://schemas.microsoft.com/office/drawing/2014/main" id="{84BB67DB-5CFC-C108-E448-676F5D607561}"/>
                </a:ext>
              </a:extLst>
            </p:cNvPr>
            <p:cNvSpPr txBox="1"/>
            <p:nvPr/>
          </p:nvSpPr>
          <p:spPr>
            <a:xfrm>
              <a:off x="6719885" y="3058649"/>
              <a:ext cx="119475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Cedar Falls</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5" name="Picture 44">
              <a:extLst>
                <a:ext uri="{FF2B5EF4-FFF2-40B4-BE49-F238E27FC236}">
                  <a16:creationId xmlns:a16="http://schemas.microsoft.com/office/drawing/2014/main" id="{539360EE-214D-D4CC-8378-6A61E3EB93FA}"/>
                </a:ext>
              </a:extLst>
            </p:cNvPr>
            <p:cNvPicPr>
              <a:picLocks noChangeAspect="1"/>
            </p:cNvPicPr>
            <p:nvPr/>
          </p:nvPicPr>
          <p:blipFill>
            <a:blip r:embed="rId6"/>
            <a:stretch>
              <a:fillRect/>
            </a:stretch>
          </p:blipFill>
          <p:spPr>
            <a:xfrm>
              <a:off x="6355432" y="3468255"/>
              <a:ext cx="304800" cy="304800"/>
            </a:xfrm>
            <a:prstGeom prst="rect">
              <a:avLst/>
            </a:prstGeom>
          </p:spPr>
        </p:pic>
        <p:sp>
          <p:nvSpPr>
            <p:cNvPr id="46" name="TextBox 45">
              <a:extLst>
                <a:ext uri="{FF2B5EF4-FFF2-40B4-BE49-F238E27FC236}">
                  <a16:creationId xmlns:a16="http://schemas.microsoft.com/office/drawing/2014/main" id="{39170CE5-310E-233D-78C2-A3DA9186A851}"/>
                </a:ext>
              </a:extLst>
            </p:cNvPr>
            <p:cNvSpPr txBox="1"/>
            <p:nvPr/>
          </p:nvSpPr>
          <p:spPr>
            <a:xfrm>
              <a:off x="6716678" y="3427021"/>
              <a:ext cx="187102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Algona Municipal</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48" name="Picture 47" descr="A purple circle with white lines&#10;&#10;Description automatically generated">
              <a:extLst>
                <a:ext uri="{FF2B5EF4-FFF2-40B4-BE49-F238E27FC236}">
                  <a16:creationId xmlns:a16="http://schemas.microsoft.com/office/drawing/2014/main" id="{36A2092D-A940-3529-4FCD-CE1312748F07}"/>
                </a:ext>
              </a:extLst>
            </p:cNvPr>
            <p:cNvPicPr>
              <a:picLocks noChangeAspect="1"/>
            </p:cNvPicPr>
            <p:nvPr/>
          </p:nvPicPr>
          <p:blipFill>
            <a:blip r:embed="rId7"/>
            <a:stretch>
              <a:fillRect/>
            </a:stretch>
          </p:blipFill>
          <p:spPr>
            <a:xfrm>
              <a:off x="6355432" y="3847959"/>
              <a:ext cx="304801" cy="304801"/>
            </a:xfrm>
            <a:prstGeom prst="rect">
              <a:avLst/>
            </a:prstGeom>
          </p:spPr>
        </p:pic>
        <p:sp>
          <p:nvSpPr>
            <p:cNvPr id="49" name="TextBox 48">
              <a:extLst>
                <a:ext uri="{FF2B5EF4-FFF2-40B4-BE49-F238E27FC236}">
                  <a16:creationId xmlns:a16="http://schemas.microsoft.com/office/drawing/2014/main" id="{0FBE796C-B590-109C-96B3-937DA4E03387}"/>
                </a:ext>
              </a:extLst>
            </p:cNvPr>
            <p:cNvSpPr txBox="1"/>
            <p:nvPr/>
          </p:nvSpPr>
          <p:spPr>
            <a:xfrm>
              <a:off x="6723090" y="3824966"/>
              <a:ext cx="1710725"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Linn County REC</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1" name="Picture 50" descr="A white and orange logo&#10;&#10;Description automatically generated">
              <a:extLst>
                <a:ext uri="{FF2B5EF4-FFF2-40B4-BE49-F238E27FC236}">
                  <a16:creationId xmlns:a16="http://schemas.microsoft.com/office/drawing/2014/main" id="{E0D0B4EB-08B1-4BA1-39AF-DA15D4C1FD0B}"/>
                </a:ext>
              </a:extLst>
            </p:cNvPr>
            <p:cNvPicPr>
              <a:picLocks noChangeAspect="1"/>
            </p:cNvPicPr>
            <p:nvPr/>
          </p:nvPicPr>
          <p:blipFill>
            <a:blip r:embed="rId8"/>
            <a:stretch>
              <a:fillRect/>
            </a:stretch>
          </p:blipFill>
          <p:spPr>
            <a:xfrm>
              <a:off x="6355433" y="4215135"/>
              <a:ext cx="304799" cy="304799"/>
            </a:xfrm>
            <a:prstGeom prst="rect">
              <a:avLst/>
            </a:prstGeom>
          </p:spPr>
        </p:pic>
        <p:sp>
          <p:nvSpPr>
            <p:cNvPr id="52" name="TextBox 51">
              <a:extLst>
                <a:ext uri="{FF2B5EF4-FFF2-40B4-BE49-F238E27FC236}">
                  <a16:creationId xmlns:a16="http://schemas.microsoft.com/office/drawing/2014/main" id="{7614AB03-5B7A-3CD5-0F8E-E46D9AA46CD7}"/>
                </a:ext>
              </a:extLst>
            </p:cNvPr>
            <p:cNvSpPr txBox="1"/>
            <p:nvPr/>
          </p:nvSpPr>
          <p:spPr>
            <a:xfrm>
              <a:off x="6729340" y="4186063"/>
              <a:ext cx="1116652"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MiEnergy</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cxnSp>
        <p:nvCxnSpPr>
          <p:cNvPr id="53" name="Straight Arrow Connector 52">
            <a:extLst>
              <a:ext uri="{FF2B5EF4-FFF2-40B4-BE49-F238E27FC236}">
                <a16:creationId xmlns:a16="http://schemas.microsoft.com/office/drawing/2014/main" id="{681226A4-845A-C99E-5711-E0682DD402BC}"/>
              </a:ext>
            </a:extLst>
          </p:cNvPr>
          <p:cNvCxnSpPr>
            <a:cxnSpLocks/>
            <a:stCxn id="31" idx="1"/>
          </p:cNvCxnSpPr>
          <p:nvPr/>
        </p:nvCxnSpPr>
        <p:spPr bwMode="auto">
          <a:xfrm flipH="1" flipV="1">
            <a:off x="3131840" y="1496106"/>
            <a:ext cx="1005438" cy="1094392"/>
          </a:xfrm>
          <a:prstGeom prst="straightConnector1">
            <a:avLst/>
          </a:prstGeom>
          <a:ln>
            <a:solidFill>
              <a:srgbClr val="FF990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55" name="Straight Arrow Connector 54">
            <a:extLst>
              <a:ext uri="{FF2B5EF4-FFF2-40B4-BE49-F238E27FC236}">
                <a16:creationId xmlns:a16="http://schemas.microsoft.com/office/drawing/2014/main" id="{346AF024-D016-73A2-EB8F-7F041B5E32C1}"/>
              </a:ext>
            </a:extLst>
          </p:cNvPr>
          <p:cNvCxnSpPr>
            <a:cxnSpLocks/>
            <a:stCxn id="31" idx="1"/>
          </p:cNvCxnSpPr>
          <p:nvPr/>
        </p:nvCxnSpPr>
        <p:spPr bwMode="auto">
          <a:xfrm flipH="1" flipV="1">
            <a:off x="3291841" y="2208779"/>
            <a:ext cx="845437" cy="381719"/>
          </a:xfrm>
          <a:prstGeom prst="straightConnector1">
            <a:avLst/>
          </a:prstGeom>
          <a:ln>
            <a:solidFill>
              <a:srgbClr val="FF9900"/>
            </a:solidFill>
            <a:headEnd type="none" w="med" len="med"/>
            <a:tailEnd type="triangle"/>
          </a:ln>
        </p:spPr>
        <p:style>
          <a:lnRef idx="2">
            <a:schemeClr val="accent2"/>
          </a:lnRef>
          <a:fillRef idx="0">
            <a:schemeClr val="accent2"/>
          </a:fillRef>
          <a:effectRef idx="1">
            <a:schemeClr val="accent2"/>
          </a:effectRef>
          <a:fontRef idx="minor">
            <a:schemeClr val="tx1"/>
          </a:fontRef>
        </p:style>
      </p:cxnSp>
      <p:cxnSp>
        <p:nvCxnSpPr>
          <p:cNvPr id="58" name="Straight Arrow Connector 57">
            <a:extLst>
              <a:ext uri="{FF2B5EF4-FFF2-40B4-BE49-F238E27FC236}">
                <a16:creationId xmlns:a16="http://schemas.microsoft.com/office/drawing/2014/main" id="{B9D8DDD9-68B0-225B-9D52-BEABAFC86BDA}"/>
              </a:ext>
            </a:extLst>
          </p:cNvPr>
          <p:cNvCxnSpPr>
            <a:cxnSpLocks/>
            <a:stCxn id="31" idx="1"/>
          </p:cNvCxnSpPr>
          <p:nvPr/>
        </p:nvCxnSpPr>
        <p:spPr bwMode="auto">
          <a:xfrm flipH="1">
            <a:off x="2843808" y="2590498"/>
            <a:ext cx="1293470" cy="341292"/>
          </a:xfrm>
          <a:prstGeom prst="straightConnector1">
            <a:avLst/>
          </a:prstGeom>
          <a:ln>
            <a:solidFill>
              <a:srgbClr val="FF9900"/>
            </a:solidFill>
            <a:headEnd type="none" w="med" len="med"/>
            <a:tailEnd type="triangle"/>
          </a:ln>
        </p:spPr>
        <p:style>
          <a:lnRef idx="2">
            <a:schemeClr val="accent2"/>
          </a:lnRef>
          <a:fillRef idx="0">
            <a:schemeClr val="accent2"/>
          </a:fillRef>
          <a:effectRef idx="1">
            <a:schemeClr val="accent2"/>
          </a:effectRef>
          <a:fontRef idx="minor">
            <a:schemeClr val="tx1"/>
          </a:fontRef>
        </p:style>
      </p:cxnSp>
      <p:pic>
        <p:nvPicPr>
          <p:cNvPr id="60" name="Picture 59" descr="A black background with a black square&#10;&#10;Description automatically generated with medium confidence">
            <a:extLst>
              <a:ext uri="{FF2B5EF4-FFF2-40B4-BE49-F238E27FC236}">
                <a16:creationId xmlns:a16="http://schemas.microsoft.com/office/drawing/2014/main" id="{EE2DE966-9EF1-7F0B-BDF5-3F1E63A4F711}"/>
              </a:ext>
            </a:extLst>
          </p:cNvPr>
          <p:cNvPicPr>
            <a:picLocks noChangeAspect="1"/>
          </p:cNvPicPr>
          <p:nvPr/>
        </p:nvPicPr>
        <p:blipFill>
          <a:blip r:embed="rId4"/>
          <a:stretch>
            <a:fillRect/>
          </a:stretch>
        </p:blipFill>
        <p:spPr>
          <a:xfrm>
            <a:off x="5694310" y="2375060"/>
            <a:ext cx="393380" cy="393380"/>
          </a:xfrm>
          <a:prstGeom prst="rect">
            <a:avLst/>
          </a:prstGeom>
        </p:spPr>
      </p:pic>
      <p:pic>
        <p:nvPicPr>
          <p:cNvPr id="61" name="Picture 60" descr="A black background with a black square&#10;&#10;Description automatically generated with medium confidence">
            <a:extLst>
              <a:ext uri="{FF2B5EF4-FFF2-40B4-BE49-F238E27FC236}">
                <a16:creationId xmlns:a16="http://schemas.microsoft.com/office/drawing/2014/main" id="{3E6E86A1-268F-11B8-0BB8-A37643FCE78F}"/>
              </a:ext>
            </a:extLst>
          </p:cNvPr>
          <p:cNvPicPr>
            <a:picLocks noChangeAspect="1"/>
          </p:cNvPicPr>
          <p:nvPr/>
        </p:nvPicPr>
        <p:blipFill>
          <a:blip r:embed="rId4"/>
          <a:stretch>
            <a:fillRect/>
          </a:stretch>
        </p:blipFill>
        <p:spPr>
          <a:xfrm>
            <a:off x="5694310" y="1183943"/>
            <a:ext cx="393380" cy="393380"/>
          </a:xfrm>
          <a:prstGeom prst="rect">
            <a:avLst/>
          </a:prstGeom>
        </p:spPr>
      </p:pic>
      <p:cxnSp>
        <p:nvCxnSpPr>
          <p:cNvPr id="62" name="Straight Arrow Connector 61">
            <a:extLst>
              <a:ext uri="{FF2B5EF4-FFF2-40B4-BE49-F238E27FC236}">
                <a16:creationId xmlns:a16="http://schemas.microsoft.com/office/drawing/2014/main" id="{700CC669-DF3E-E672-4207-EE5A74ED426F}"/>
              </a:ext>
            </a:extLst>
          </p:cNvPr>
          <p:cNvCxnSpPr>
            <a:cxnSpLocks/>
            <a:stCxn id="30" idx="1"/>
          </p:cNvCxnSpPr>
          <p:nvPr/>
        </p:nvCxnSpPr>
        <p:spPr bwMode="auto">
          <a:xfrm flipH="1">
            <a:off x="3128821" y="1386986"/>
            <a:ext cx="1216247" cy="95668"/>
          </a:xfrm>
          <a:prstGeom prst="straightConnector1">
            <a:avLst/>
          </a:prstGeom>
          <a:ln>
            <a:solidFill>
              <a:srgbClr val="00B0F0"/>
            </a:solidFill>
            <a:headEnd type="none" w="med" len="med"/>
            <a:tailEnd type="triangle"/>
          </a:ln>
        </p:spPr>
        <p:style>
          <a:lnRef idx="2">
            <a:schemeClr val="accent2"/>
          </a:lnRef>
          <a:fillRef idx="0">
            <a:schemeClr val="accent2"/>
          </a:fillRef>
          <a:effectRef idx="1">
            <a:schemeClr val="accent2"/>
          </a:effectRef>
          <a:fontRef idx="minor">
            <a:schemeClr val="tx1"/>
          </a:fontRef>
        </p:style>
      </p:cxnSp>
      <p:grpSp>
        <p:nvGrpSpPr>
          <p:cNvPr id="16" name="Group 15">
            <a:extLst>
              <a:ext uri="{FF2B5EF4-FFF2-40B4-BE49-F238E27FC236}">
                <a16:creationId xmlns:a16="http://schemas.microsoft.com/office/drawing/2014/main" id="{C7F0F277-AAF4-CD22-40C8-84693F48A4AB}"/>
              </a:ext>
            </a:extLst>
          </p:cNvPr>
          <p:cNvGrpSpPr/>
          <p:nvPr/>
        </p:nvGrpSpPr>
        <p:grpSpPr>
          <a:xfrm>
            <a:off x="6210808" y="2341987"/>
            <a:ext cx="2697628" cy="517457"/>
            <a:chOff x="6210808" y="2341987"/>
            <a:chExt cx="2697628" cy="517457"/>
          </a:xfrm>
        </p:grpSpPr>
        <p:sp>
          <p:nvSpPr>
            <p:cNvPr id="39" name="Rectangle: Rounded Corners 38">
              <a:extLst>
                <a:ext uri="{FF2B5EF4-FFF2-40B4-BE49-F238E27FC236}">
                  <a16:creationId xmlns:a16="http://schemas.microsoft.com/office/drawing/2014/main" id="{DDF91504-49DF-2E7D-3A82-F2C724522599}"/>
                </a:ext>
              </a:extLst>
            </p:cNvPr>
            <p:cNvSpPr/>
            <p:nvPr/>
          </p:nvSpPr>
          <p:spPr bwMode="auto">
            <a:xfrm>
              <a:off x="6210808" y="2341987"/>
              <a:ext cx="2697628" cy="517457"/>
            </a:xfrm>
            <a:prstGeom prst="roundRect">
              <a:avLst/>
            </a:prstGeom>
            <a:ln>
              <a:solidFill>
                <a:srgbClr val="FF990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5" name="TextBox 64">
              <a:extLst>
                <a:ext uri="{FF2B5EF4-FFF2-40B4-BE49-F238E27FC236}">
                  <a16:creationId xmlns:a16="http://schemas.microsoft.com/office/drawing/2014/main" id="{8EBE83D8-C0B4-CA79-F586-776C6473579D}"/>
                </a:ext>
              </a:extLst>
            </p:cNvPr>
            <p:cNvSpPr txBox="1"/>
            <p:nvPr/>
          </p:nvSpPr>
          <p:spPr>
            <a:xfrm>
              <a:off x="6728333" y="2416050"/>
              <a:ext cx="1476238"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Alliant Energy</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Graphic 4">
              <a:extLst>
                <a:ext uri="{FF2B5EF4-FFF2-40B4-BE49-F238E27FC236}">
                  <a16:creationId xmlns:a16="http://schemas.microsoft.com/office/drawing/2014/main" id="{7E80F416-5753-3944-38B2-50363B414C5B}"/>
                </a:ext>
              </a:extLst>
            </p:cNvPr>
            <p:cNvPicPr>
              <a:picLocks noChangeAspect="1"/>
            </p:cNvPicPr>
            <p:nvPr/>
          </p:nvPicPr>
          <p:blipFill rotWithShape="1">
            <a:blip r:embed="rId9">
              <a:extLst>
                <a:ext uri="{96DAC541-7B7A-43D3-8B79-37D633B846F1}">
                  <asvg:svgBlip xmlns:asvg="http://schemas.microsoft.com/office/drawing/2016/SVG/main" r:embed="rId10"/>
                </a:ext>
              </a:extLst>
            </a:blip>
            <a:srcRect r="56663" b="16256"/>
            <a:stretch/>
          </p:blipFill>
          <p:spPr>
            <a:xfrm>
              <a:off x="6280553" y="2405564"/>
              <a:ext cx="442537" cy="389245"/>
            </a:xfrm>
            <a:prstGeom prst="rect">
              <a:avLst/>
            </a:prstGeom>
          </p:spPr>
        </p:pic>
      </p:grpSp>
      <p:grpSp>
        <p:nvGrpSpPr>
          <p:cNvPr id="18" name="Group 17">
            <a:extLst>
              <a:ext uri="{FF2B5EF4-FFF2-40B4-BE49-F238E27FC236}">
                <a16:creationId xmlns:a16="http://schemas.microsoft.com/office/drawing/2014/main" id="{54BA0800-4605-CC1D-4747-C2CEF328D074}"/>
              </a:ext>
            </a:extLst>
          </p:cNvPr>
          <p:cNvGrpSpPr/>
          <p:nvPr/>
        </p:nvGrpSpPr>
        <p:grpSpPr>
          <a:xfrm>
            <a:off x="6210808" y="1149780"/>
            <a:ext cx="2697628" cy="1058997"/>
            <a:chOff x="6210808" y="1149780"/>
            <a:chExt cx="2697628" cy="1058997"/>
          </a:xfrm>
        </p:grpSpPr>
        <p:sp>
          <p:nvSpPr>
            <p:cNvPr id="40" name="Rectangle: Rounded Corners 39">
              <a:extLst>
                <a:ext uri="{FF2B5EF4-FFF2-40B4-BE49-F238E27FC236}">
                  <a16:creationId xmlns:a16="http://schemas.microsoft.com/office/drawing/2014/main" id="{32E35954-6842-957B-8968-50B752426FFF}"/>
                </a:ext>
              </a:extLst>
            </p:cNvPr>
            <p:cNvSpPr/>
            <p:nvPr/>
          </p:nvSpPr>
          <p:spPr bwMode="auto">
            <a:xfrm>
              <a:off x="6210808" y="1149780"/>
              <a:ext cx="2697628" cy="1058997"/>
            </a:xfrm>
            <a:prstGeom prst="roundRect">
              <a:avLst/>
            </a:prstGeom>
            <a:ln>
              <a:solidFill>
                <a:srgbClr val="00B0F0"/>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grpSp>
          <p:nvGrpSpPr>
            <p:cNvPr id="14" name="Group 13">
              <a:extLst>
                <a:ext uri="{FF2B5EF4-FFF2-40B4-BE49-F238E27FC236}">
                  <a16:creationId xmlns:a16="http://schemas.microsoft.com/office/drawing/2014/main" id="{E5E43577-2360-41F1-C33D-88A656C4B326}"/>
                </a:ext>
              </a:extLst>
            </p:cNvPr>
            <p:cNvGrpSpPr/>
            <p:nvPr/>
          </p:nvGrpSpPr>
          <p:grpSpPr>
            <a:xfrm>
              <a:off x="6259827" y="1183511"/>
              <a:ext cx="1313417" cy="406947"/>
              <a:chOff x="6259827" y="1183511"/>
              <a:chExt cx="1313417" cy="406947"/>
            </a:xfrm>
          </p:grpSpPr>
          <p:sp>
            <p:nvSpPr>
              <p:cNvPr id="70" name="TextBox 69">
                <a:extLst>
                  <a:ext uri="{FF2B5EF4-FFF2-40B4-BE49-F238E27FC236}">
                    <a16:creationId xmlns:a16="http://schemas.microsoft.com/office/drawing/2014/main" id="{6C3743B6-389C-0933-3493-63C772DDEDAE}"/>
                  </a:ext>
                </a:extLst>
              </p:cNvPr>
              <p:cNvSpPr txBox="1"/>
              <p:nvPr/>
            </p:nvSpPr>
            <p:spPr>
              <a:xfrm>
                <a:off x="6728333" y="1203581"/>
                <a:ext cx="844911"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ComEd</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8" name="Picture 7" descr="A logo with a circle in the middle&#10;&#10;Description automatically generated">
                <a:extLst>
                  <a:ext uri="{FF2B5EF4-FFF2-40B4-BE49-F238E27FC236}">
                    <a16:creationId xmlns:a16="http://schemas.microsoft.com/office/drawing/2014/main" id="{0E0F0C3A-8320-C326-935E-69ED845570E3}"/>
                  </a:ext>
                </a:extLst>
              </p:cNvPr>
              <p:cNvPicPr>
                <a:picLocks noChangeAspect="1"/>
              </p:cNvPicPr>
              <p:nvPr/>
            </p:nvPicPr>
            <p:blipFill>
              <a:blip r:embed="rId11"/>
              <a:stretch>
                <a:fillRect/>
              </a:stretch>
            </p:blipFill>
            <p:spPr>
              <a:xfrm>
                <a:off x="6259827" y="1183511"/>
                <a:ext cx="406947" cy="406947"/>
              </a:xfrm>
              <a:prstGeom prst="rect">
                <a:avLst/>
              </a:prstGeom>
            </p:spPr>
          </p:pic>
        </p:grpSp>
      </p:grpSp>
      <p:sp>
        <p:nvSpPr>
          <p:cNvPr id="2" name="TextBox 1">
            <a:extLst>
              <a:ext uri="{FF2B5EF4-FFF2-40B4-BE49-F238E27FC236}">
                <a16:creationId xmlns:a16="http://schemas.microsoft.com/office/drawing/2014/main" id="{18895FAB-EAD2-BF67-764C-9C2E8AA7575B}"/>
              </a:ext>
            </a:extLst>
          </p:cNvPr>
          <p:cNvSpPr txBox="1"/>
          <p:nvPr/>
        </p:nvSpPr>
        <p:spPr>
          <a:xfrm>
            <a:off x="6747987" y="1552816"/>
            <a:ext cx="533479"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1800" dirty="0">
                <a:solidFill>
                  <a:srgbClr val="000000"/>
                </a:solidFill>
                <a:latin typeface="Calibri" panose="020F0502020204030204" pitchFamily="34" charset="0"/>
                <a:cs typeface="Calibri" panose="020F0502020204030204" pitchFamily="34" charset="0"/>
              </a:rPr>
              <a:t>AES</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9" name="TextBox 8">
            <a:extLst>
              <a:ext uri="{FF2B5EF4-FFF2-40B4-BE49-F238E27FC236}">
                <a16:creationId xmlns:a16="http://schemas.microsoft.com/office/drawing/2014/main" id="{DE6730A1-5016-2DF8-ACCD-2BA7E0463648}"/>
              </a:ext>
            </a:extLst>
          </p:cNvPr>
          <p:cNvSpPr txBox="1"/>
          <p:nvPr/>
        </p:nvSpPr>
        <p:spPr>
          <a:xfrm>
            <a:off x="6730611" y="1855741"/>
            <a:ext cx="746230"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lang="en-US" altLang="zh-CN" sz="1800" dirty="0">
                <a:solidFill>
                  <a:srgbClr val="000000"/>
                </a:solidFill>
                <a:latin typeface="Calibri" panose="020F0502020204030204" pitchFamily="34" charset="0"/>
                <a:cs typeface="Calibri" panose="020F0502020204030204" pitchFamily="34" charset="0"/>
              </a:rPr>
              <a:t>MVEC</a:t>
            </a:r>
            <a:endParaRPr kumimoji="0" lang="zh-CN" altLang="en-US" sz="1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13" name="Picture 12" descr="A blue and green text&#10;&#10;Description automatically generated">
            <a:extLst>
              <a:ext uri="{FF2B5EF4-FFF2-40B4-BE49-F238E27FC236}">
                <a16:creationId xmlns:a16="http://schemas.microsoft.com/office/drawing/2014/main" id="{86A54D6C-022C-E24D-6E5B-3434091DE184}"/>
              </a:ext>
            </a:extLst>
          </p:cNvPr>
          <p:cNvPicPr>
            <a:picLocks noChangeAspect="1"/>
          </p:cNvPicPr>
          <p:nvPr/>
        </p:nvPicPr>
        <p:blipFill>
          <a:blip r:embed="rId12"/>
          <a:stretch>
            <a:fillRect/>
          </a:stretch>
        </p:blipFill>
        <p:spPr>
          <a:xfrm>
            <a:off x="6228184" y="1623294"/>
            <a:ext cx="502427" cy="228376"/>
          </a:xfrm>
          <a:prstGeom prst="rect">
            <a:avLst/>
          </a:prstGeom>
        </p:spPr>
      </p:pic>
      <p:pic>
        <p:nvPicPr>
          <p:cNvPr id="20" name="Picture 19" descr="A green circle with white lines&#10;&#10;Description automatically generated">
            <a:extLst>
              <a:ext uri="{FF2B5EF4-FFF2-40B4-BE49-F238E27FC236}">
                <a16:creationId xmlns:a16="http://schemas.microsoft.com/office/drawing/2014/main" id="{543A7DB4-E0F2-12B5-3A03-C5971450CABA}"/>
              </a:ext>
            </a:extLst>
          </p:cNvPr>
          <p:cNvPicPr>
            <a:picLocks noChangeAspect="1"/>
          </p:cNvPicPr>
          <p:nvPr/>
        </p:nvPicPr>
        <p:blipFill>
          <a:blip r:embed="rId13"/>
          <a:stretch>
            <a:fillRect/>
          </a:stretch>
        </p:blipFill>
        <p:spPr>
          <a:xfrm flipH="1">
            <a:off x="6317094" y="1849863"/>
            <a:ext cx="343137" cy="343137"/>
          </a:xfrm>
          <a:prstGeom prst="rect">
            <a:avLst/>
          </a:prstGeom>
        </p:spPr>
      </p:pic>
    </p:spTree>
    <p:extLst>
      <p:ext uri="{BB962C8B-B14F-4D97-AF65-F5344CB8AC3E}">
        <p14:creationId xmlns:p14="http://schemas.microsoft.com/office/powerpoint/2010/main" val="167120077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DA8047-34F9-3CB4-74AF-BFAED70E0F5D}"/>
              </a:ext>
            </a:extLst>
          </p:cNvPr>
          <p:cNvSpPr>
            <a:spLocks noGrp="1"/>
          </p:cNvSpPr>
          <p:nvPr>
            <p:ph type="title"/>
          </p:nvPr>
        </p:nvSpPr>
        <p:spPr/>
        <p:txBody>
          <a:bodyPr/>
          <a:lstStyle/>
          <a:p>
            <a:r>
              <a:rPr lang="en-US" altLang="zh-CN" dirty="0"/>
              <a:t>Conservation Voltage Reduction</a:t>
            </a:r>
            <a:br>
              <a:rPr lang="en-US" altLang="zh-CN" dirty="0"/>
            </a:br>
            <a:endParaRPr lang="zh-CN" altLang="en-US" dirty="0"/>
          </a:p>
        </p:txBody>
      </p:sp>
      <p:sp>
        <p:nvSpPr>
          <p:cNvPr id="4" name="Slide Number Placeholder 3">
            <a:extLst>
              <a:ext uri="{FF2B5EF4-FFF2-40B4-BE49-F238E27FC236}">
                <a16:creationId xmlns:a16="http://schemas.microsoft.com/office/drawing/2014/main" id="{C04D6847-4FB0-078F-65E4-8D290C6203F6}"/>
              </a:ext>
            </a:extLst>
          </p:cNvPr>
          <p:cNvSpPr txBox="1">
            <a:spLocks/>
          </p:cNvSpPr>
          <p:nvPr/>
        </p:nvSpPr>
        <p:spPr>
          <a:xfrm>
            <a:off x="6553200" y="4286250"/>
            <a:ext cx="2133600" cy="273844"/>
          </a:xfrm>
          <a:prstGeom prst="rect">
            <a:avLst/>
          </a:prstGeom>
        </p:spPr>
        <p:txBody>
          <a:bodyPr/>
          <a:lstStyle>
            <a:defPPr>
              <a:defRPr lang="en-US"/>
            </a:defPPr>
            <a:lvl1pPr algn="l" rtl="0" eaLnBrk="0" fontAlgn="base" hangingPunct="0">
              <a:spcBef>
                <a:spcPct val="0"/>
              </a:spcBef>
              <a:spcAft>
                <a:spcPct val="0"/>
              </a:spcAft>
              <a:defRPr sz="2400" kern="1200">
                <a:solidFill>
                  <a:schemeClr val="tx1"/>
                </a:solidFill>
                <a:latin typeface="Times" charset="0"/>
                <a:ea typeface="+mn-ea"/>
                <a:cs typeface="+mn-cs"/>
              </a:defRPr>
            </a:lvl1pPr>
            <a:lvl2pPr marL="457126" algn="l" rtl="0" eaLnBrk="0" fontAlgn="base" hangingPunct="0">
              <a:spcBef>
                <a:spcPct val="0"/>
              </a:spcBef>
              <a:spcAft>
                <a:spcPct val="0"/>
              </a:spcAft>
              <a:defRPr sz="2400" kern="1200">
                <a:solidFill>
                  <a:schemeClr val="tx1"/>
                </a:solidFill>
                <a:latin typeface="Times" charset="0"/>
                <a:ea typeface="+mn-ea"/>
                <a:cs typeface="+mn-cs"/>
              </a:defRPr>
            </a:lvl2pPr>
            <a:lvl3pPr marL="914253" algn="l" rtl="0" eaLnBrk="0" fontAlgn="base" hangingPunct="0">
              <a:spcBef>
                <a:spcPct val="0"/>
              </a:spcBef>
              <a:spcAft>
                <a:spcPct val="0"/>
              </a:spcAft>
              <a:defRPr sz="2400" kern="1200">
                <a:solidFill>
                  <a:schemeClr val="tx1"/>
                </a:solidFill>
                <a:latin typeface="Times" charset="0"/>
                <a:ea typeface="+mn-ea"/>
                <a:cs typeface="+mn-cs"/>
              </a:defRPr>
            </a:lvl3pPr>
            <a:lvl4pPr marL="1371376" algn="l" rtl="0" eaLnBrk="0" fontAlgn="base" hangingPunct="0">
              <a:spcBef>
                <a:spcPct val="0"/>
              </a:spcBef>
              <a:spcAft>
                <a:spcPct val="0"/>
              </a:spcAft>
              <a:defRPr sz="2400" kern="1200">
                <a:solidFill>
                  <a:schemeClr val="tx1"/>
                </a:solidFill>
                <a:latin typeface="Times" charset="0"/>
                <a:ea typeface="+mn-ea"/>
                <a:cs typeface="+mn-cs"/>
              </a:defRPr>
            </a:lvl4pPr>
            <a:lvl5pPr marL="1828501" algn="l" rtl="0" eaLnBrk="0" fontAlgn="base" hangingPunct="0">
              <a:spcBef>
                <a:spcPct val="0"/>
              </a:spcBef>
              <a:spcAft>
                <a:spcPct val="0"/>
              </a:spcAft>
              <a:defRPr sz="2400" kern="1200">
                <a:solidFill>
                  <a:schemeClr val="tx1"/>
                </a:solidFill>
                <a:latin typeface="Times" charset="0"/>
                <a:ea typeface="+mn-ea"/>
                <a:cs typeface="+mn-cs"/>
              </a:defRPr>
            </a:lvl5pPr>
            <a:lvl6pPr marL="2285625" algn="l" defTabSz="457126" rtl="0" eaLnBrk="1" latinLnBrk="0" hangingPunct="1">
              <a:defRPr sz="2400" kern="1200">
                <a:solidFill>
                  <a:schemeClr val="tx1"/>
                </a:solidFill>
                <a:latin typeface="Times" charset="0"/>
                <a:ea typeface="+mn-ea"/>
                <a:cs typeface="+mn-cs"/>
              </a:defRPr>
            </a:lvl6pPr>
            <a:lvl7pPr marL="2742752" algn="l" defTabSz="457126" rtl="0" eaLnBrk="1" latinLnBrk="0" hangingPunct="1">
              <a:defRPr sz="2400" kern="1200">
                <a:solidFill>
                  <a:schemeClr val="tx1"/>
                </a:solidFill>
                <a:latin typeface="Times" charset="0"/>
                <a:ea typeface="+mn-ea"/>
                <a:cs typeface="+mn-cs"/>
              </a:defRPr>
            </a:lvl7pPr>
            <a:lvl8pPr marL="3199876" algn="l" defTabSz="457126" rtl="0" eaLnBrk="1" latinLnBrk="0" hangingPunct="1">
              <a:defRPr sz="2400" kern="1200">
                <a:solidFill>
                  <a:schemeClr val="tx1"/>
                </a:solidFill>
                <a:latin typeface="Times" charset="0"/>
                <a:ea typeface="+mn-ea"/>
                <a:cs typeface="+mn-cs"/>
              </a:defRPr>
            </a:lvl8pPr>
            <a:lvl9pPr marL="3657002" algn="l" defTabSz="457126" rtl="0" eaLnBrk="1" latinLnBrk="0" hangingPunct="1">
              <a:defRPr sz="2400" kern="1200">
                <a:solidFill>
                  <a:schemeClr val="tx1"/>
                </a:solidFill>
                <a:latin typeface="Times" charset="0"/>
                <a:ea typeface="+mn-ea"/>
                <a:cs typeface="+mn-cs"/>
              </a:defRPr>
            </a:lvl9pPr>
          </a:lstStyle>
          <a:p>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FE2A9D7B-7C0D-5058-1384-333B6851970C}"/>
                  </a:ext>
                </a:extLst>
              </p:cNvPr>
              <p:cNvSpPr/>
              <p:nvPr/>
            </p:nvSpPr>
            <p:spPr>
              <a:xfrm>
                <a:off x="251520" y="843558"/>
                <a:ext cx="4595780" cy="3605282"/>
              </a:xfrm>
              <a:prstGeom prst="rect">
                <a:avLst/>
              </a:prstGeom>
            </p:spPr>
            <p:txBody>
              <a:bodyPr wrap="square">
                <a:spAutoFit/>
              </a:bodyPr>
              <a:lstStyle/>
              <a:p>
                <a:pPr algn="just">
                  <a:spcBef>
                    <a:spcPts val="600"/>
                  </a:spcBef>
                  <a:spcAft>
                    <a:spcPts val="0"/>
                  </a:spcAft>
                </a:pPr>
                <a:r>
                  <a:rPr lang="en-US" altLang="zh-CN" sz="1800" dirty="0">
                    <a:solidFill>
                      <a:schemeClr val="accent6">
                        <a:lumMod val="60000"/>
                        <a:lumOff val="40000"/>
                      </a:schemeClr>
                    </a:solidFill>
                    <a:latin typeface="Calibri" panose="020F0502020204030204" pitchFamily="34" charset="0"/>
                    <a:cs typeface="Calibri" panose="020F0502020204030204" pitchFamily="34" charset="0"/>
                  </a:rPr>
                  <a:t>Definition: </a:t>
                </a:r>
                <a:r>
                  <a:rPr lang="en-US" altLang="zh-CN" sz="1800" dirty="0">
                    <a:latin typeface="Calibri" panose="020F0502020204030204" pitchFamily="34" charset="0"/>
                    <a:cs typeface="Calibri" panose="020F0502020204030204" pitchFamily="34" charset="0"/>
                  </a:rPr>
                  <a:t>Conservation Voltage Reduction (CVR) is an energy efficiency measure that reduces energy consumption through feeder-level voltage reduction.</a:t>
                </a:r>
              </a:p>
              <a:p>
                <a:pPr algn="just">
                  <a:spcBef>
                    <a:spcPts val="600"/>
                  </a:spcBef>
                  <a:spcAft>
                    <a:spcPts val="0"/>
                  </a:spcAft>
                </a:pPr>
                <a:r>
                  <a:rPr lang="en-US" altLang="zh-CN" sz="1800" dirty="0">
                    <a:solidFill>
                      <a:srgbClr val="00B050"/>
                    </a:solidFill>
                    <a:latin typeface="Calibri" panose="020F0502020204030204" pitchFamily="34" charset="0"/>
                    <a:cs typeface="Calibri" panose="020F0502020204030204" pitchFamily="34" charset="0"/>
                  </a:rPr>
                  <a:t>Motivation: </a:t>
                </a:r>
                <a:r>
                  <a:rPr lang="en-US" altLang="zh-CN" sz="1800" dirty="0">
                    <a:latin typeface="Calibri" panose="020F0502020204030204" pitchFamily="34" charset="0"/>
                    <a:cs typeface="Calibri" panose="020F0502020204030204" pitchFamily="34" charset="0"/>
                  </a:rPr>
                  <a:t>A major benefit of CVR is its non-intrusive nature, i.e., energy consumption at the customer end reduces automatically without negatively impacting equipment operation or customer comfort.</a:t>
                </a:r>
                <a:endParaRPr lang="en-US" altLang="zh-CN" sz="1800" dirty="0">
                  <a:solidFill>
                    <a:srgbClr val="C00000"/>
                  </a:solidFill>
                  <a:latin typeface="Calibri" panose="020F0502020204030204" pitchFamily="34" charset="0"/>
                  <a:cs typeface="Calibri" panose="020F0502020204030204" pitchFamily="34" charset="0"/>
                </a:endParaRPr>
              </a:p>
              <a:p>
                <a:pPr algn="just">
                  <a:spcBef>
                    <a:spcPts val="600"/>
                  </a:spcBef>
                  <a:spcAft>
                    <a:spcPts val="0"/>
                  </a:spcAft>
                </a:pPr>
                <a:r>
                  <a:rPr lang="en-US" altLang="zh-CN" sz="1800" dirty="0">
                    <a:solidFill>
                      <a:srgbClr val="C00000"/>
                    </a:solidFill>
                    <a:latin typeface="Calibri" panose="020F0502020204030204" pitchFamily="34" charset="0"/>
                    <a:cs typeface="Calibri" panose="020F0502020204030204" pitchFamily="34" charset="0"/>
                  </a:rPr>
                  <a:t>CVR factor </a:t>
                </a:r>
                <a14:m>
                  <m:oMath xmlns:m="http://schemas.openxmlformats.org/officeDocument/2006/math">
                    <m:r>
                      <a:rPr lang="en-US" altLang="zh-CN" sz="1800">
                        <a:solidFill>
                          <a:srgbClr val="C00000"/>
                        </a:solidFill>
                        <a:latin typeface="Cambria Math" panose="02040503050406030204" pitchFamily="18" charset="0"/>
                        <a:ea typeface="Cambria Math" panose="02040503050406030204" pitchFamily="18" charset="0"/>
                      </a:rPr>
                      <m:t>(</m:t>
                    </m:r>
                    <m:sSub>
                      <m:sSubPr>
                        <m:ctrlPr>
                          <a:rPr lang="zh-CN" altLang="zh-CN" sz="1800" i="1">
                            <a:solidFill>
                              <a:srgbClr val="C00000"/>
                            </a:solidFill>
                            <a:latin typeface="Cambria Math" panose="02040503050406030204" pitchFamily="18" charset="0"/>
                            <a:ea typeface="Cambria Math" panose="02040503050406030204" pitchFamily="18" charset="0"/>
                          </a:rPr>
                        </m:ctrlPr>
                      </m:sSubPr>
                      <m:e>
                        <m:r>
                          <a:rPr lang="en-US" altLang="zh-CN" sz="1800" i="1">
                            <a:solidFill>
                              <a:srgbClr val="C00000"/>
                            </a:solidFill>
                            <a:latin typeface="Cambria Math" panose="02040503050406030204" pitchFamily="18" charset="0"/>
                            <a:ea typeface="宋体" panose="02010600030101010101" pitchFamily="2" charset="-122"/>
                            <a:cs typeface="Times New Roman" panose="02020603050405020304" pitchFamily="18" charset="0"/>
                          </a:rPr>
                          <m:t>𝐶𝑉𝑅</m:t>
                        </m:r>
                      </m:e>
                      <m:sub>
                        <m:r>
                          <a:rPr lang="en-US" altLang="zh-CN" sz="1800" i="1">
                            <a:solidFill>
                              <a:srgbClr val="C00000"/>
                            </a:solidFill>
                            <a:latin typeface="Cambria Math" panose="02040503050406030204" pitchFamily="18" charset="0"/>
                            <a:ea typeface="宋体" panose="02010600030101010101" pitchFamily="2" charset="-122"/>
                            <a:cs typeface="Times New Roman" panose="02020603050405020304" pitchFamily="18" charset="0"/>
                          </a:rPr>
                          <m:t>𝑓</m:t>
                        </m:r>
                      </m:sub>
                    </m:sSub>
                    <m:r>
                      <a:rPr lang="en-US" altLang="zh-CN" sz="1800" i="1">
                        <a:solidFill>
                          <a:srgbClr val="C00000"/>
                        </a:solidFill>
                        <a:latin typeface="Cambria Math" panose="02040503050406030204" pitchFamily="18" charset="0"/>
                        <a:ea typeface="宋体" panose="02010600030101010101" pitchFamily="2" charset="-122"/>
                        <a:cs typeface="Times New Roman" panose="02020603050405020304" pitchFamily="18" charset="0"/>
                      </a:rPr>
                      <m:t>)</m:t>
                    </m:r>
                  </m:oMath>
                </a14:m>
                <a:endParaRPr lang="en-US" altLang="zh-CN" sz="1800" dirty="0">
                  <a:solidFill>
                    <a:srgbClr val="C00000"/>
                  </a:solidFill>
                  <a:latin typeface="Calibri" panose="020F0502020204030204" pitchFamily="34" charset="0"/>
                  <a:cs typeface="Calibri" panose="020F0502020204030204" pitchFamily="34" charset="0"/>
                </a:endParaRPr>
              </a:p>
              <a:p>
                <a:pPr marL="0" indent="0">
                  <a:spcBef>
                    <a:spcPts val="600"/>
                  </a:spcBef>
                  <a:spcAft>
                    <a:spcPts val="0"/>
                  </a:spcAft>
                  <a:buNone/>
                </a:pPr>
                <a14:m>
                  <m:oMathPara xmlns:m="http://schemas.openxmlformats.org/officeDocument/2006/math">
                    <m:oMathParaPr>
                      <m:jc m:val="centerGroup"/>
                    </m:oMathParaPr>
                    <m:oMath xmlns:m="http://schemas.openxmlformats.org/officeDocument/2006/math">
                      <m:sSub>
                        <m:sSubPr>
                          <m:ctrlPr>
                            <a:rPr lang="zh-CN" altLang="zh-CN" sz="1800" i="1">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宋体" panose="02010600030101010101" pitchFamily="2" charset="-122"/>
                              <a:cs typeface="Times New Roman" panose="02020603050405020304" pitchFamily="18" charset="0"/>
                            </a:rPr>
                            <m:t>𝐶𝑉𝑅</m:t>
                          </m:r>
                        </m:e>
                        <m:sub>
                          <m:r>
                            <a:rPr lang="en-US" altLang="zh-CN" sz="1800" i="1">
                              <a:latin typeface="Cambria Math" panose="02040503050406030204" pitchFamily="18" charset="0"/>
                              <a:ea typeface="宋体" panose="02010600030101010101" pitchFamily="2" charset="-122"/>
                              <a:cs typeface="Times New Roman" panose="02020603050405020304" pitchFamily="18" charset="0"/>
                            </a:rPr>
                            <m:t>𝑓</m:t>
                          </m:r>
                        </m:sub>
                      </m:sSub>
                      <m:r>
                        <a:rPr lang="en-US" altLang="zh-CN" sz="1800" i="1">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800" i="1" kern="100">
                              <a:latin typeface="Cambria Math" panose="02040503050406030204" pitchFamily="18" charset="0"/>
                              <a:ea typeface="Cambria Math" panose="02040503050406030204" pitchFamily="18" charset="0"/>
                            </a:rPr>
                          </m:ctrlPr>
                        </m:fPr>
                        <m:num>
                          <m:r>
                            <a:rPr lang="en-US" altLang="zh-CN" sz="1800" i="1">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latin typeface="Cambria Math" panose="02040503050406030204" pitchFamily="18" charset="0"/>
                              <a:ea typeface="宋体" panose="02010600030101010101" pitchFamily="2" charset="-122"/>
                              <a:cs typeface="Times New Roman" panose="02020603050405020304" pitchFamily="18" charset="0"/>
                            </a:rPr>
                            <m:t>𝐸</m:t>
                          </m:r>
                          <m:r>
                            <a:rPr lang="en-US" altLang="zh-CN" sz="1800" i="1">
                              <a:latin typeface="Cambria Math" panose="02040503050406030204" pitchFamily="18" charset="0"/>
                              <a:ea typeface="宋体" panose="02010600030101010101" pitchFamily="2" charset="-122"/>
                              <a:cs typeface="Times New Roman" panose="02020603050405020304" pitchFamily="18" charset="0"/>
                            </a:rPr>
                            <m:t> (%)</m:t>
                          </m:r>
                        </m:num>
                        <m:den>
                          <m:r>
                            <a:rPr lang="en-US" altLang="zh-CN" sz="1800">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latin typeface="Cambria Math" panose="02040503050406030204" pitchFamily="18" charset="0"/>
                              <a:ea typeface="宋体" panose="02010600030101010101" pitchFamily="2" charset="-122"/>
                              <a:cs typeface="Times New Roman" panose="02020603050405020304" pitchFamily="18" charset="0"/>
                            </a:rPr>
                            <m:t>𝑉</m:t>
                          </m:r>
                          <m:d>
                            <m:dPr>
                              <m:ctrlPr>
                                <a:rPr lang="zh-CN" altLang="zh-CN" sz="1800" i="1">
                                  <a:latin typeface="Cambria Math" panose="02040503050406030204" pitchFamily="18" charset="0"/>
                                  <a:ea typeface="Cambria Math" panose="02040503050406030204" pitchFamily="18" charset="0"/>
                                </a:rPr>
                              </m:ctrlPr>
                            </m:dPr>
                            <m:e>
                              <m:r>
                                <a:rPr lang="en-US" altLang="zh-CN" sz="1800">
                                  <a:latin typeface="Cambria Math" panose="02040503050406030204" pitchFamily="18" charset="0"/>
                                  <a:ea typeface="宋体" panose="02010600030101010101" pitchFamily="2" charset="-122"/>
                                  <a:cs typeface="Times New Roman" panose="02020603050405020304" pitchFamily="18" charset="0"/>
                                </a:rPr>
                                <m:t>%</m:t>
                              </m:r>
                            </m:e>
                          </m:d>
                        </m:den>
                      </m:f>
                      <m:r>
                        <a:rPr lang="en-US" altLang="zh-CN" sz="1800" i="1">
                          <a:latin typeface="Cambria Math" panose="02040503050406030204" pitchFamily="18" charset="0"/>
                          <a:ea typeface="宋体" panose="02010600030101010101" pitchFamily="2" charset="-122"/>
                          <a:cs typeface="Times New Roman" panose="02020603050405020304" pitchFamily="18" charset="0"/>
                        </a:rPr>
                        <m:t> </m:t>
                      </m:r>
                    </m:oMath>
                  </m:oMathPara>
                </a14:m>
                <a:endParaRPr lang="en-US" sz="1800" dirty="0">
                  <a:latin typeface="Calibri" panose="020F0502020204030204" pitchFamily="34" charset="0"/>
                  <a:cs typeface="Calibri" panose="020F0502020204030204" pitchFamily="34" charset="0"/>
                </a:endParaRPr>
              </a:p>
            </p:txBody>
          </p:sp>
        </mc:Choice>
        <mc:Fallback xmlns="">
          <p:sp>
            <p:nvSpPr>
              <p:cNvPr id="5" name="Rectangle 4">
                <a:extLst>
                  <a:ext uri="{FF2B5EF4-FFF2-40B4-BE49-F238E27FC236}">
                    <a16:creationId xmlns:a16="http://schemas.microsoft.com/office/drawing/2014/main" id="{FE2A9D7B-7C0D-5058-1384-333B6851970C}"/>
                  </a:ext>
                </a:extLst>
              </p:cNvPr>
              <p:cNvSpPr>
                <a:spLocks noRot="1" noChangeAspect="1" noMove="1" noResize="1" noEditPoints="1" noAdjustHandles="1" noChangeArrowheads="1" noChangeShapeType="1" noTextEdit="1"/>
              </p:cNvSpPr>
              <p:nvPr/>
            </p:nvSpPr>
            <p:spPr>
              <a:xfrm>
                <a:off x="251520" y="843558"/>
                <a:ext cx="4595780" cy="3605282"/>
              </a:xfrm>
              <a:prstGeom prst="rect">
                <a:avLst/>
              </a:prstGeom>
              <a:blipFill>
                <a:blip r:embed="rId2"/>
                <a:stretch>
                  <a:fillRect l="-1061" t="-845" r="-1194"/>
                </a:stretch>
              </a:blipFill>
            </p:spPr>
            <p:txBody>
              <a:bodyPr/>
              <a:lstStyle/>
              <a:p>
                <a:r>
                  <a:rPr lang="zh-CN" altLang="en-US">
                    <a:noFill/>
                  </a:rPr>
                  <a:t> </a:t>
                </a:r>
              </a:p>
            </p:txBody>
          </p:sp>
        </mc:Fallback>
      </mc:AlternateContent>
      <p:sp>
        <p:nvSpPr>
          <p:cNvPr id="6" name="TextBox 5">
            <a:extLst>
              <a:ext uri="{FF2B5EF4-FFF2-40B4-BE49-F238E27FC236}">
                <a16:creationId xmlns:a16="http://schemas.microsoft.com/office/drawing/2014/main" id="{907CA161-C5C7-5D23-4D07-2DDBB80EEFE3}"/>
              </a:ext>
            </a:extLst>
          </p:cNvPr>
          <p:cNvSpPr txBox="1"/>
          <p:nvPr/>
        </p:nvSpPr>
        <p:spPr>
          <a:xfrm>
            <a:off x="5580112" y="4155926"/>
            <a:ext cx="3391482" cy="483080"/>
          </a:xfrm>
          <a:prstGeom prst="rect">
            <a:avLst/>
          </a:prstGeom>
        </p:spPr>
        <p:txBody>
          <a:bodyPr vert="horz" wrap="square" lIns="91440" tIns="45720" rIns="91440" bIns="45720" rtlCol="0" anchor="b">
            <a:noAutofit/>
          </a:bodyPr>
          <a:lstStyle/>
          <a:p>
            <a:pPr algn="ctr"/>
            <a:r>
              <a:rPr lang="en-US" altLang="zh-CN" sz="1400" dirty="0">
                <a:latin typeface="Calibri" panose="020F0502020204030204" pitchFamily="34" charset="0"/>
                <a:cs typeface="Calibri" panose="020F0502020204030204" pitchFamily="34" charset="0"/>
              </a:rPr>
              <a:t>Fig. 1 Definition of CVR.</a:t>
            </a:r>
            <a:endParaRPr lang="zh-CN" altLang="en-US" sz="14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9D8492E0-72E5-4241-7401-B0197AE21ABE}"/>
              </a:ext>
            </a:extLst>
          </p:cNvPr>
          <p:cNvPicPr>
            <a:picLocks noChangeAspect="1"/>
          </p:cNvPicPr>
          <p:nvPr/>
        </p:nvPicPr>
        <p:blipFill>
          <a:blip r:embed="rId3"/>
          <a:stretch>
            <a:fillRect/>
          </a:stretch>
        </p:blipFill>
        <p:spPr>
          <a:xfrm>
            <a:off x="4932040" y="558646"/>
            <a:ext cx="3899487" cy="3710993"/>
          </a:xfrm>
          <a:prstGeom prst="rect">
            <a:avLst/>
          </a:prstGeom>
        </p:spPr>
      </p:pic>
    </p:spTree>
    <p:extLst>
      <p:ext uri="{BB962C8B-B14F-4D97-AF65-F5344CB8AC3E}">
        <p14:creationId xmlns:p14="http://schemas.microsoft.com/office/powerpoint/2010/main" val="7430447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4E722B-20FB-BE4B-42BD-D077598788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4307C35-E111-1996-F972-95E993668014}"/>
              </a:ext>
            </a:extLst>
          </p:cNvPr>
          <p:cNvSpPr>
            <a:spLocks noGrp="1"/>
          </p:cNvSpPr>
          <p:nvPr>
            <p:ph type="title"/>
          </p:nvPr>
        </p:nvSpPr>
        <p:spPr/>
        <p:txBody>
          <a:bodyPr/>
          <a:lstStyle/>
          <a:p>
            <a:r>
              <a:rPr lang="en-US" altLang="zh-CN" sz="2400" b="1" dirty="0">
                <a:solidFill>
                  <a:srgbClr val="C8102E"/>
                </a:solidFill>
                <a:latin typeface="Univers 75 Black" charset="0"/>
                <a:ea typeface="Univers 75 Black" charset="0"/>
                <a:cs typeface="Univers 75 Black" charset="0"/>
              </a:rPr>
              <a:t>IEEE Std. P3102 Standard for Conservation Voltage Reduction (CVR) Data Collection and Management Procedures </a:t>
            </a:r>
            <a:br>
              <a:rPr lang="en-US" altLang="zh-CN" sz="2400" b="1" dirty="0">
                <a:solidFill>
                  <a:srgbClr val="C8102E"/>
                </a:solidFill>
                <a:latin typeface="Univers 75 Black" charset="0"/>
                <a:ea typeface="Univers 75 Black" charset="0"/>
                <a:cs typeface="Univers 75 Black" charset="0"/>
              </a:rPr>
            </a:br>
            <a:endParaRPr lang="zh-CN" altLang="en-US" sz="2400" dirty="0"/>
          </a:p>
        </p:txBody>
      </p:sp>
      <p:sp>
        <p:nvSpPr>
          <p:cNvPr id="4" name="TextBox 3">
            <a:extLst>
              <a:ext uri="{FF2B5EF4-FFF2-40B4-BE49-F238E27FC236}">
                <a16:creationId xmlns:a16="http://schemas.microsoft.com/office/drawing/2014/main" id="{F5F823C1-AA62-1D96-4959-01BBB6D4346F}"/>
              </a:ext>
            </a:extLst>
          </p:cNvPr>
          <p:cNvSpPr txBox="1"/>
          <p:nvPr/>
        </p:nvSpPr>
        <p:spPr>
          <a:xfrm>
            <a:off x="90238" y="987574"/>
            <a:ext cx="8370193" cy="3770263"/>
          </a:xfrm>
          <a:prstGeom prst="rect">
            <a:avLst/>
          </a:prstGeom>
          <a:noFill/>
        </p:spPr>
        <p:txBody>
          <a:bodyPr wrap="square" rtlCol="0">
            <a:spAutoFit/>
          </a:bodyPr>
          <a:lstStyle/>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Initiated and led by </a:t>
            </a:r>
            <a:r>
              <a:rPr lang="en-US" sz="1800" dirty="0" err="1">
                <a:latin typeface="Calibri" panose="020F0502020204030204" pitchFamily="34" charset="0"/>
                <a:cs typeface="Calibri" panose="020F0502020204030204" pitchFamily="34" charset="0"/>
              </a:rPr>
              <a:t>ComEd</a:t>
            </a:r>
            <a:endParaRPr lang="en-US" sz="18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IEEE PES T&amp;D Committee</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IEEE Standard Association</a:t>
            </a:r>
          </a:p>
          <a:p>
            <a:pPr marL="342900"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Passed 3 rounds of balloting, approved by IEEE RevCom, to be online soon</a:t>
            </a:r>
          </a:p>
          <a:p>
            <a:pPr marL="800100" lvl="1"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Data Collection</a:t>
            </a:r>
          </a:p>
          <a:p>
            <a:pPr marL="1257300" lvl="2"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Anh Tran/ Damien </a:t>
            </a:r>
            <a:r>
              <a:rPr lang="en-US" sz="1800" dirty="0" err="1">
                <a:latin typeface="Calibri" panose="020F0502020204030204" pitchFamily="34" charset="0"/>
                <a:cs typeface="Calibri" panose="020F0502020204030204" pitchFamily="34" charset="0"/>
              </a:rPr>
              <a:t>Tholomier</a:t>
            </a:r>
            <a:r>
              <a:rPr lang="en-US" sz="1800" dirty="0">
                <a:latin typeface="Calibri" panose="020F0502020204030204" pitchFamily="34" charset="0"/>
                <a:cs typeface="Calibri" panose="020F0502020204030204" pitchFamily="34" charset="0"/>
              </a:rPr>
              <a:t>/ Wen Fan</a:t>
            </a:r>
          </a:p>
          <a:p>
            <a:pPr marL="800100" lvl="1"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Data Cleaning </a:t>
            </a:r>
          </a:p>
          <a:p>
            <a:pPr marL="1257300" lvl="2"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Ahmed Saber/ Hong Chun/ Wen Fan</a:t>
            </a:r>
          </a:p>
          <a:p>
            <a:pPr marL="800100" lvl="1"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Data Reconstruction </a:t>
            </a:r>
          </a:p>
          <a:p>
            <a:pPr marL="1257300" lvl="2"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Amin </a:t>
            </a:r>
            <a:r>
              <a:rPr lang="en-US" sz="1800" dirty="0" err="1">
                <a:latin typeface="Calibri" panose="020F0502020204030204" pitchFamily="34" charset="0"/>
                <a:cs typeface="Calibri" panose="020F0502020204030204" pitchFamily="34" charset="0"/>
              </a:rPr>
              <a:t>Khodaei</a:t>
            </a:r>
            <a:r>
              <a:rPr lang="en-US" sz="1800" dirty="0">
                <a:latin typeface="Calibri" panose="020F0502020204030204" pitchFamily="34" charset="0"/>
                <a:cs typeface="Calibri" panose="020F0502020204030204" pitchFamily="34" charset="0"/>
              </a:rPr>
              <a:t>/ Shakil </a:t>
            </a:r>
            <a:r>
              <a:rPr lang="en-US" sz="1800" dirty="0" err="1">
                <a:latin typeface="Calibri" panose="020F0502020204030204" pitchFamily="34" charset="0"/>
                <a:cs typeface="Calibri" panose="020F0502020204030204" pitchFamily="34" charset="0"/>
              </a:rPr>
              <a:t>Hossan</a:t>
            </a:r>
            <a:endParaRPr lang="en-US" sz="1800" dirty="0">
              <a:latin typeface="Calibri" panose="020F0502020204030204" pitchFamily="34" charset="0"/>
              <a:cs typeface="Calibri" panose="020F0502020204030204" pitchFamily="34" charset="0"/>
            </a:endParaRPr>
          </a:p>
          <a:p>
            <a:pPr marL="800100" lvl="1"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Methodology Selection</a:t>
            </a:r>
          </a:p>
          <a:p>
            <a:pPr marL="1257300" lvl="2" indent="-342900">
              <a:buFont typeface="Arial" panose="020B0604020202020204" pitchFamily="34" charset="0"/>
              <a:buChar char="•"/>
            </a:pPr>
            <a:r>
              <a:rPr lang="en-US" sz="1800" dirty="0">
                <a:latin typeface="Calibri" panose="020F0502020204030204" pitchFamily="34" charset="0"/>
                <a:cs typeface="Calibri" panose="020F0502020204030204" pitchFamily="34" charset="0"/>
              </a:rPr>
              <a:t>Zhaoyu Wang/Zixiao Ma/ </a:t>
            </a:r>
            <a:r>
              <a:rPr lang="en-US" sz="1800" dirty="0" err="1">
                <a:latin typeface="Calibri" panose="020F0502020204030204" pitchFamily="34" charset="0"/>
                <a:cs typeface="Calibri" panose="020F0502020204030204" pitchFamily="34" charset="0"/>
              </a:rPr>
              <a:t>Yingmeng</a:t>
            </a:r>
            <a:r>
              <a:rPr lang="en-US" sz="1800" dirty="0">
                <a:latin typeface="Calibri" panose="020F0502020204030204" pitchFamily="34" charset="0"/>
                <a:cs typeface="Calibri" panose="020F0502020204030204" pitchFamily="34" charset="0"/>
              </a:rPr>
              <a:t> Xiang/Amin </a:t>
            </a:r>
            <a:r>
              <a:rPr lang="en-US" sz="1800" dirty="0" err="1">
                <a:latin typeface="Calibri" panose="020F0502020204030204" pitchFamily="34" charset="0"/>
                <a:cs typeface="Calibri" panose="020F0502020204030204" pitchFamily="34" charset="0"/>
              </a:rPr>
              <a:t>Khodaei</a:t>
            </a:r>
            <a:endParaRPr lang="en-US" sz="1800" dirty="0">
              <a:latin typeface="Calibri" panose="020F0502020204030204" pitchFamily="34" charset="0"/>
              <a:cs typeface="Calibri" panose="020F0502020204030204" pitchFamily="34" charset="0"/>
            </a:endParaRPr>
          </a:p>
          <a:p>
            <a:pPr marL="0" indent="0">
              <a:spcBef>
                <a:spcPts val="600"/>
              </a:spcBef>
              <a:spcAft>
                <a:spcPts val="600"/>
              </a:spcAft>
              <a:buNone/>
            </a:pPr>
            <a:endParaRPr lang="en-US" altLang="zh-CN" sz="1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1483292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E5D941-29E2-D672-BDA7-D04E6FD44D3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DC1277-BAD3-1CD3-2870-BD7F8F247A6D}"/>
              </a:ext>
            </a:extLst>
          </p:cNvPr>
          <p:cNvSpPr>
            <a:spLocks noGrp="1"/>
          </p:cNvSpPr>
          <p:nvPr>
            <p:ph type="title"/>
          </p:nvPr>
        </p:nvSpPr>
        <p:spPr/>
        <p:txBody>
          <a:bodyPr/>
          <a:lstStyle/>
          <a:p>
            <a:r>
              <a:rPr lang="en-US" altLang="zh-CN" dirty="0"/>
              <a:t>Methodologies</a:t>
            </a:r>
            <a:br>
              <a:rPr lang="en-US" altLang="zh-CN" dirty="0"/>
            </a:br>
            <a:endParaRPr lang="zh-CN" altLang="en-US" dirty="0"/>
          </a:p>
        </p:txBody>
      </p:sp>
      <p:sp>
        <p:nvSpPr>
          <p:cNvPr id="4" name="TextBox 3">
            <a:extLst>
              <a:ext uri="{FF2B5EF4-FFF2-40B4-BE49-F238E27FC236}">
                <a16:creationId xmlns:a16="http://schemas.microsoft.com/office/drawing/2014/main" id="{95070BEB-A476-A538-C5F2-94C7B390AB6A}"/>
              </a:ext>
            </a:extLst>
          </p:cNvPr>
          <p:cNvSpPr txBox="1"/>
          <p:nvPr/>
        </p:nvSpPr>
        <p:spPr>
          <a:xfrm>
            <a:off x="190272" y="1021440"/>
            <a:ext cx="4669760" cy="3170099"/>
          </a:xfrm>
          <a:prstGeom prst="rect">
            <a:avLst/>
          </a:prstGeom>
          <a:noFill/>
        </p:spPr>
        <p:txBody>
          <a:bodyPr wrap="square" rtlCol="0">
            <a:spAutoFit/>
          </a:bodyPr>
          <a:lstStyle/>
          <a:p>
            <a:pPr algn="just"/>
            <a:r>
              <a:rPr lang="en-US" altLang="zh-CN" sz="1800" dirty="0">
                <a:latin typeface="Calibri" panose="020F0502020204030204" pitchFamily="34" charset="0"/>
                <a:cs typeface="Calibri" panose="020F0502020204030204" pitchFamily="34" charset="0"/>
              </a:rPr>
              <a:t>There are two approaches in comparison-based method. </a:t>
            </a:r>
          </a:p>
          <a:p>
            <a:pPr marL="268288" indent="-268288" algn="just">
              <a:spcBef>
                <a:spcPts val="600"/>
              </a:spcBef>
              <a:spcAft>
                <a:spcPts val="600"/>
              </a:spcAft>
              <a:buFont typeface="Arial" panose="020B0604020202020204" pitchFamily="34" charset="0"/>
              <a:buChar char="•"/>
            </a:pPr>
            <a:r>
              <a:rPr lang="en-US" altLang="zh-CN" sz="1800" dirty="0">
                <a:latin typeface="Calibri" panose="020F0502020204030204" pitchFamily="34" charset="0"/>
                <a:cs typeface="Calibri" panose="020F0502020204030204" pitchFamily="34" charset="0"/>
              </a:rPr>
              <a:t>Select </a:t>
            </a:r>
            <a:r>
              <a:rPr lang="en-US" altLang="zh-CN" sz="1800" dirty="0">
                <a:solidFill>
                  <a:srgbClr val="0070C0"/>
                </a:solidFill>
                <a:latin typeface="Calibri" panose="020F0502020204030204" pitchFamily="34" charset="0"/>
                <a:cs typeface="Calibri" panose="020F0502020204030204" pitchFamily="34" charset="0"/>
              </a:rPr>
              <a:t>two similar feeders </a:t>
            </a:r>
            <a:r>
              <a:rPr lang="en-US" altLang="zh-CN" sz="1800" dirty="0">
                <a:latin typeface="Calibri" panose="020F0502020204030204" pitchFamily="34" charset="0"/>
                <a:cs typeface="Calibri" panose="020F0502020204030204" pitchFamily="34" charset="0"/>
              </a:rPr>
              <a:t>in the same performance period (similar configurations, topologies, loading conditions). Voltage reduction is applied to only one feeder.</a:t>
            </a:r>
          </a:p>
          <a:p>
            <a:pPr marL="268288" indent="-268288" algn="just">
              <a:spcBef>
                <a:spcPts val="1200"/>
              </a:spcBef>
              <a:spcAft>
                <a:spcPts val="1200"/>
              </a:spcAft>
              <a:buFont typeface="Arial" panose="020B0604020202020204" pitchFamily="34" charset="0"/>
              <a:buChar char="•"/>
            </a:pPr>
            <a:r>
              <a:rPr lang="en-US" altLang="zh-CN" sz="1800" dirty="0">
                <a:latin typeface="Calibri" panose="020F0502020204030204" pitchFamily="34" charset="0"/>
                <a:cs typeface="Calibri" panose="020F0502020204030204" pitchFamily="34" charset="0"/>
              </a:rPr>
              <a:t>Perform a CVR test on a feeder and apply normal voltage to the </a:t>
            </a:r>
            <a:r>
              <a:rPr lang="en-US" altLang="zh-CN" sz="1800" dirty="0">
                <a:solidFill>
                  <a:srgbClr val="0070C0"/>
                </a:solidFill>
                <a:latin typeface="Calibri" panose="020F0502020204030204" pitchFamily="34" charset="0"/>
                <a:cs typeface="Calibri" panose="020F0502020204030204" pitchFamily="34" charset="0"/>
              </a:rPr>
              <a:t>same feeder but during another time period</a:t>
            </a:r>
            <a:r>
              <a:rPr lang="en-US" altLang="zh-CN" sz="1800" dirty="0">
                <a:solidFill>
                  <a:schemeClr val="accent5">
                    <a:lumMod val="75000"/>
                  </a:schemeClr>
                </a:solidFill>
                <a:latin typeface="Calibri" panose="020F0502020204030204" pitchFamily="34" charset="0"/>
                <a:cs typeface="Calibri" panose="020F0502020204030204" pitchFamily="34" charset="0"/>
              </a:rPr>
              <a:t> </a:t>
            </a:r>
            <a:r>
              <a:rPr lang="en-US" altLang="zh-CN" sz="1800" dirty="0">
                <a:latin typeface="Calibri" panose="020F0502020204030204" pitchFamily="34" charset="0"/>
                <a:cs typeface="Calibri" panose="020F0502020204030204" pitchFamily="34" charset="0"/>
              </a:rPr>
              <a:t>with similar loading conditions. </a:t>
            </a:r>
          </a:p>
        </p:txBody>
      </p:sp>
      <p:sp>
        <p:nvSpPr>
          <p:cNvPr id="5" name="Text Placeholder 2">
            <a:extLst>
              <a:ext uri="{FF2B5EF4-FFF2-40B4-BE49-F238E27FC236}">
                <a16:creationId xmlns:a16="http://schemas.microsoft.com/office/drawing/2014/main" id="{FF5160EF-81D2-C378-EE6D-043AC2780709}"/>
              </a:ext>
            </a:extLst>
          </p:cNvPr>
          <p:cNvSpPr txBox="1">
            <a:spLocks/>
          </p:cNvSpPr>
          <p:nvPr/>
        </p:nvSpPr>
        <p:spPr>
          <a:xfrm>
            <a:off x="112123" y="590557"/>
            <a:ext cx="4399528"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cs typeface="Calibri" panose="020F0502020204030204" pitchFamily="34" charset="0"/>
              </a:rPr>
              <a:t>Comparison-Based Method</a:t>
            </a:r>
          </a:p>
        </p:txBody>
      </p:sp>
      <p:sp>
        <p:nvSpPr>
          <p:cNvPr id="6" name="TextBox 5">
            <a:extLst>
              <a:ext uri="{FF2B5EF4-FFF2-40B4-BE49-F238E27FC236}">
                <a16:creationId xmlns:a16="http://schemas.microsoft.com/office/drawing/2014/main" id="{6FA85A29-FC37-B3EB-33AE-C9468A4EA7DA}"/>
              </a:ext>
            </a:extLst>
          </p:cNvPr>
          <p:cNvSpPr txBox="1"/>
          <p:nvPr/>
        </p:nvSpPr>
        <p:spPr>
          <a:xfrm>
            <a:off x="5504384" y="4155926"/>
            <a:ext cx="3449344" cy="483080"/>
          </a:xfrm>
          <a:prstGeom prst="rect">
            <a:avLst/>
          </a:prstGeom>
        </p:spPr>
        <p:txBody>
          <a:bodyPr vert="horz" wrap="square" lIns="91440" tIns="45720" rIns="91440" bIns="45720" rtlCol="0" anchor="b">
            <a:noAutofit/>
          </a:bodyPr>
          <a:lstStyle/>
          <a:p>
            <a:r>
              <a:rPr lang="en-US" altLang="zh-CN" sz="1400" dirty="0">
                <a:latin typeface="Calibri" panose="020F0502020204030204" pitchFamily="34" charset="0"/>
                <a:cs typeface="Calibri" panose="020F0502020204030204" pitchFamily="34" charset="0"/>
              </a:rPr>
              <a:t>Fig. 2 Demonstration of comparison-based method for evaluating CVR factor.</a:t>
            </a:r>
            <a:endParaRPr lang="zh-CN" altLang="en-US" sz="1400" dirty="0">
              <a:latin typeface="Calibri" panose="020F0502020204030204" pitchFamily="34" charset="0"/>
              <a:cs typeface="Calibri" panose="020F0502020204030204" pitchFamily="34" charset="0"/>
            </a:endParaRPr>
          </a:p>
        </p:txBody>
      </p:sp>
      <p:pic>
        <p:nvPicPr>
          <p:cNvPr id="7" name="Picture 6">
            <a:extLst>
              <a:ext uri="{FF2B5EF4-FFF2-40B4-BE49-F238E27FC236}">
                <a16:creationId xmlns:a16="http://schemas.microsoft.com/office/drawing/2014/main" id="{2766BC06-7FBF-1FD3-0ABF-88F4D234276F}"/>
              </a:ext>
            </a:extLst>
          </p:cNvPr>
          <p:cNvPicPr>
            <a:picLocks noChangeAspect="1"/>
          </p:cNvPicPr>
          <p:nvPr/>
        </p:nvPicPr>
        <p:blipFill>
          <a:blip r:embed="rId2"/>
          <a:stretch>
            <a:fillRect/>
          </a:stretch>
        </p:blipFill>
        <p:spPr>
          <a:xfrm>
            <a:off x="5148064" y="270147"/>
            <a:ext cx="3727515" cy="3885779"/>
          </a:xfrm>
          <a:prstGeom prst="rect">
            <a:avLst/>
          </a:prstGeom>
        </p:spPr>
      </p:pic>
    </p:spTree>
    <p:extLst>
      <p:ext uri="{BB962C8B-B14F-4D97-AF65-F5344CB8AC3E}">
        <p14:creationId xmlns:p14="http://schemas.microsoft.com/office/powerpoint/2010/main" val="1149364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DC7150-320F-87BC-72B7-B5657E11DF1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7A3DE6B-9747-37B2-A860-D47CF72A8B70}"/>
              </a:ext>
            </a:extLst>
          </p:cNvPr>
          <p:cNvSpPr>
            <a:spLocks noGrp="1"/>
          </p:cNvSpPr>
          <p:nvPr>
            <p:ph type="title"/>
          </p:nvPr>
        </p:nvSpPr>
        <p:spPr/>
        <p:txBody>
          <a:bodyPr/>
          <a:lstStyle/>
          <a:p>
            <a:r>
              <a:rPr lang="en-US" altLang="zh-CN" dirty="0"/>
              <a:t>Methodologies</a:t>
            </a:r>
            <a:endParaRPr lang="zh-CN" altLang="en-US" dirty="0"/>
          </a:p>
        </p:txBody>
      </p:sp>
      <p:sp>
        <p:nvSpPr>
          <p:cNvPr id="4" name="TextBox 9">
            <a:extLst>
              <a:ext uri="{FF2B5EF4-FFF2-40B4-BE49-F238E27FC236}">
                <a16:creationId xmlns:a16="http://schemas.microsoft.com/office/drawing/2014/main" id="{7B830A06-039E-657D-7400-4ADB80042FC0}"/>
              </a:ext>
            </a:extLst>
          </p:cNvPr>
          <p:cNvSpPr txBox="1"/>
          <p:nvPr/>
        </p:nvSpPr>
        <p:spPr>
          <a:xfrm>
            <a:off x="112123" y="1157798"/>
            <a:ext cx="4040441" cy="2862322"/>
          </a:xfrm>
          <a:prstGeom prst="rect">
            <a:avLst/>
          </a:prstGeom>
          <a:noFill/>
        </p:spPr>
        <p:txBody>
          <a:bodyPr wrap="square" rtlCol="0">
            <a:spAutoFit/>
          </a:bodyPr>
          <a:lstStyle/>
          <a:p>
            <a:pPr marL="355600" indent="-355600" algn="just">
              <a:buFont typeface="Arial" panose="020B0604020202020204" pitchFamily="34" charset="0"/>
              <a:buChar char="•"/>
            </a:pPr>
            <a:r>
              <a:rPr lang="en-US" altLang="zh-CN" sz="1800" dirty="0">
                <a:latin typeface="Calibri" panose="020F0502020204030204" pitchFamily="34" charset="0"/>
                <a:cs typeface="Calibri" panose="020F0502020204030204" pitchFamily="34" charset="0"/>
              </a:rPr>
              <a:t>In regression-based method, load consumption is modeled as a function of certain impact factors, e.g., temperature. </a:t>
            </a:r>
          </a:p>
          <a:p>
            <a:pPr marL="457200" indent="-457200" algn="just">
              <a:buFont typeface="Arial" panose="020B0604020202020204" pitchFamily="34" charset="0"/>
              <a:buChar char="•"/>
            </a:pPr>
            <a:endParaRPr lang="en-US" altLang="zh-CN" sz="1800" dirty="0">
              <a:latin typeface="Calibri" panose="020F0502020204030204" pitchFamily="34" charset="0"/>
              <a:cs typeface="Calibri" panose="020F0502020204030204" pitchFamily="34" charset="0"/>
            </a:endParaRPr>
          </a:p>
          <a:p>
            <a:pPr marL="355600" indent="-355600" algn="just">
              <a:buFont typeface="Arial" panose="020B0604020202020204" pitchFamily="34" charset="0"/>
              <a:buChar char="•"/>
            </a:pPr>
            <a:r>
              <a:rPr lang="en-US" altLang="zh-CN" sz="1800" dirty="0">
                <a:latin typeface="Calibri" panose="020F0502020204030204" pitchFamily="34" charset="0"/>
                <a:cs typeface="Calibri" panose="020F0502020204030204" pitchFamily="34" charset="0"/>
              </a:rPr>
              <a:t>A model for the </a:t>
            </a:r>
            <a:r>
              <a:rPr lang="en-US" altLang="zh-CN" sz="1800" dirty="0">
                <a:solidFill>
                  <a:srgbClr val="0070C0"/>
                </a:solidFill>
                <a:latin typeface="Calibri" panose="020F0502020204030204" pitchFamily="34" charset="0"/>
                <a:cs typeface="Calibri" panose="020F0502020204030204" pitchFamily="34" charset="0"/>
              </a:rPr>
              <a:t>normal-voltage</a:t>
            </a:r>
            <a:r>
              <a:rPr lang="en-US" altLang="zh-CN" sz="1800" dirty="0">
                <a:latin typeface="Calibri" panose="020F0502020204030204" pitchFamily="34" charset="0"/>
                <a:cs typeface="Calibri" panose="020F0502020204030204" pitchFamily="34" charset="0"/>
              </a:rPr>
              <a:t> load is identified using linear regression, and its outputs are </a:t>
            </a:r>
            <a:r>
              <a:rPr lang="en-US" altLang="zh-CN" sz="1800" dirty="0">
                <a:solidFill>
                  <a:srgbClr val="0070C0"/>
                </a:solidFill>
                <a:latin typeface="Calibri" panose="020F0502020204030204" pitchFamily="34" charset="0"/>
                <a:cs typeface="Calibri" panose="020F0502020204030204" pitchFamily="34" charset="0"/>
              </a:rPr>
              <a:t>compared with the measured reduced-voltage load</a:t>
            </a:r>
            <a:r>
              <a:rPr lang="en-US" altLang="zh-CN" sz="1800" dirty="0">
                <a:latin typeface="Calibri" panose="020F0502020204030204" pitchFamily="34" charset="0"/>
                <a:cs typeface="Calibri" panose="020F0502020204030204" pitchFamily="34" charset="0"/>
              </a:rPr>
              <a:t> to calculate the CVR factor. </a:t>
            </a:r>
          </a:p>
        </p:txBody>
      </p:sp>
      <p:sp>
        <p:nvSpPr>
          <p:cNvPr id="6" name="TextBox 12">
            <a:extLst>
              <a:ext uri="{FF2B5EF4-FFF2-40B4-BE49-F238E27FC236}">
                <a16:creationId xmlns:a16="http://schemas.microsoft.com/office/drawing/2014/main" id="{94B226E8-1741-7EBD-CC63-CE953827D930}"/>
              </a:ext>
            </a:extLst>
          </p:cNvPr>
          <p:cNvSpPr txBox="1"/>
          <p:nvPr/>
        </p:nvSpPr>
        <p:spPr>
          <a:xfrm>
            <a:off x="4788024" y="4011910"/>
            <a:ext cx="3603828" cy="486715"/>
          </a:xfrm>
          <a:prstGeom prst="rect">
            <a:avLst/>
          </a:prstGeom>
        </p:spPr>
        <p:txBody>
          <a:bodyPr vert="horz" wrap="square" lIns="91440" tIns="45720" rIns="91440" bIns="45720" rtlCol="0" anchor="b">
            <a:noAutofit/>
          </a:bodyPr>
          <a:lstStyle/>
          <a:p>
            <a:pPr algn="ctr"/>
            <a:r>
              <a:rPr lang="en-US" altLang="zh-CN" sz="1400" dirty="0">
                <a:latin typeface="Calibri" panose="020F0502020204030204" pitchFamily="34" charset="0"/>
                <a:cs typeface="Calibri" panose="020F0502020204030204" pitchFamily="34" charset="0"/>
              </a:rPr>
              <a:t>Fig. 3 Flowchart of regression-based method for evaluating CVR factor.</a:t>
            </a:r>
            <a:endParaRPr lang="zh-CN" altLang="en-US" sz="1400" dirty="0">
              <a:latin typeface="Calibri" panose="020F0502020204030204" pitchFamily="34" charset="0"/>
              <a:cs typeface="Calibri" panose="020F0502020204030204" pitchFamily="34" charset="0"/>
            </a:endParaRPr>
          </a:p>
        </p:txBody>
      </p:sp>
      <p:pic>
        <p:nvPicPr>
          <p:cNvPr id="7" name="Picture 5">
            <a:extLst>
              <a:ext uri="{FF2B5EF4-FFF2-40B4-BE49-F238E27FC236}">
                <a16:creationId xmlns:a16="http://schemas.microsoft.com/office/drawing/2014/main" id="{DC8F88EB-9348-D5E1-78B5-3ED8229EC4A4}"/>
              </a:ext>
            </a:extLst>
          </p:cNvPr>
          <p:cNvPicPr>
            <a:picLocks noChangeAspect="1"/>
          </p:cNvPicPr>
          <p:nvPr/>
        </p:nvPicPr>
        <p:blipFill>
          <a:blip r:embed="rId2"/>
          <a:stretch>
            <a:fillRect/>
          </a:stretch>
        </p:blipFill>
        <p:spPr>
          <a:xfrm>
            <a:off x="4297542" y="540892"/>
            <a:ext cx="4756219" cy="3254993"/>
          </a:xfrm>
          <a:prstGeom prst="rect">
            <a:avLst/>
          </a:prstGeom>
        </p:spPr>
      </p:pic>
      <p:sp>
        <p:nvSpPr>
          <p:cNvPr id="8" name="Text Placeholder 2">
            <a:extLst>
              <a:ext uri="{FF2B5EF4-FFF2-40B4-BE49-F238E27FC236}">
                <a16:creationId xmlns:a16="http://schemas.microsoft.com/office/drawing/2014/main" id="{91E9CF5B-A5BB-66AB-373D-CFE2601D304D}"/>
              </a:ext>
            </a:extLst>
          </p:cNvPr>
          <p:cNvSpPr txBox="1">
            <a:spLocks/>
          </p:cNvSpPr>
          <p:nvPr/>
        </p:nvSpPr>
        <p:spPr>
          <a:xfrm>
            <a:off x="112123" y="590557"/>
            <a:ext cx="4399528"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cs typeface="Calibri" panose="020F0502020204030204" pitchFamily="34" charset="0"/>
              </a:rPr>
              <a:t>Regression-Based Method</a:t>
            </a:r>
          </a:p>
        </p:txBody>
      </p:sp>
    </p:spTree>
    <p:extLst>
      <p:ext uri="{BB962C8B-B14F-4D97-AF65-F5344CB8AC3E}">
        <p14:creationId xmlns:p14="http://schemas.microsoft.com/office/powerpoint/2010/main" val="21763774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8A62D-E5EA-6A46-ED22-D73D5BFD9C1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0F26623-D7FF-BE79-6899-B7C3F083CABE}"/>
              </a:ext>
            </a:extLst>
          </p:cNvPr>
          <p:cNvSpPr>
            <a:spLocks noGrp="1"/>
          </p:cNvSpPr>
          <p:nvPr>
            <p:ph type="title"/>
          </p:nvPr>
        </p:nvSpPr>
        <p:spPr/>
        <p:txBody>
          <a:bodyPr/>
          <a:lstStyle/>
          <a:p>
            <a:r>
              <a:rPr lang="en-US" altLang="zh-CN" dirty="0"/>
              <a:t>Regression-Based Method</a:t>
            </a:r>
            <a:endParaRPr lang="zh-CN" altLang="en-US" dirty="0"/>
          </a:p>
        </p:txBody>
      </p:sp>
      <p:sp>
        <p:nvSpPr>
          <p:cNvPr id="4" name="Text Placeholder 4">
            <a:extLst>
              <a:ext uri="{FF2B5EF4-FFF2-40B4-BE49-F238E27FC236}">
                <a16:creationId xmlns:a16="http://schemas.microsoft.com/office/drawing/2014/main" id="{1B16E808-6A19-71A0-166A-A415D35DFC3D}"/>
              </a:ext>
            </a:extLst>
          </p:cNvPr>
          <p:cNvSpPr>
            <a:spLocks noGrp="1"/>
          </p:cNvSpPr>
          <p:nvPr>
            <p:ph type="body" sz="quarter" idx="10"/>
          </p:nvPr>
        </p:nvSpPr>
        <p:spPr>
          <a:xfrm>
            <a:off x="90240" y="742950"/>
            <a:ext cx="4557962" cy="3733800"/>
          </a:xfrm>
        </p:spPr>
        <p:txBody>
          <a:bodyPr/>
          <a:lstStyle/>
          <a:p>
            <a:pPr algn="just" defTabSz="1219170" eaLnBrk="0" hangingPunct="0">
              <a:spcBef>
                <a:spcPts val="800"/>
              </a:spcBef>
            </a:pPr>
            <a:r>
              <a:rPr lang="en-US" altLang="zh-CN" sz="1600" dirty="0">
                <a:latin typeface="Calibri" panose="020F0502020204030204" pitchFamily="34" charset="0"/>
                <a:ea typeface="Calibri" panose="020F0502020204030204" pitchFamily="34" charset="0"/>
                <a:cs typeface="Calibri" panose="020F0502020204030204" pitchFamily="34" charset="0"/>
              </a:rPr>
              <a:t>Substation-level power and voltage data, ambient temperature, time stamps.</a:t>
            </a:r>
          </a:p>
          <a:p>
            <a:pPr algn="just" defTabSz="1219170" eaLnBrk="0" hangingPunct="0">
              <a:spcBef>
                <a:spcPts val="800"/>
              </a:spcBef>
            </a:pPr>
            <a:r>
              <a:rPr lang="en-US" altLang="zh-CN" sz="1600" dirty="0">
                <a:latin typeface="Calibri" panose="020F0502020204030204" pitchFamily="34" charset="0"/>
                <a:ea typeface="Calibri" panose="020F0502020204030204" pitchFamily="34" charset="0"/>
                <a:cs typeface="Calibri" panose="020F0502020204030204" pitchFamily="34" charset="0"/>
              </a:rPr>
              <a:t>The real-time CVR factors are computed using the active power difference between real-time baseline active power and measured active power, and the real-time voltage difference between baseline voltage and measure voltage, which only needs single data points.</a:t>
            </a:r>
          </a:p>
          <a:p>
            <a:pPr algn="just" defTabSz="1219170" eaLnBrk="0" hangingPunct="0">
              <a:spcBef>
                <a:spcPts val="800"/>
              </a:spcBef>
            </a:pPr>
            <a:r>
              <a:rPr lang="en-US" altLang="zh-CN" sz="1600" dirty="0">
                <a:latin typeface="Calibri" panose="020F0502020204030204" pitchFamily="34" charset="0"/>
                <a:ea typeface="Calibri" panose="020F0502020204030204" pitchFamily="34" charset="0"/>
                <a:cs typeface="Calibri" panose="020F0502020204030204" pitchFamily="34" charset="0"/>
              </a:rPr>
              <a:t>The daily CVR factors are computed using the energy difference between the baseline active load and measured load over the CVR on period, and the voltage difference between the baseline voltage and the average measured voltage over the CVR on period.</a:t>
            </a: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73C80C1E-2679-B7C2-57A5-DBE9097369C5}"/>
                  </a:ext>
                </a:extLst>
              </p:cNvPr>
              <p:cNvSpPr txBox="1"/>
              <p:nvPr/>
            </p:nvSpPr>
            <p:spPr>
              <a:xfrm>
                <a:off x="5395684" y="1157515"/>
                <a:ext cx="3136756" cy="1143711"/>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rPr>
                        <m:t>𝐶𝑉𝑅</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𝑓</m:t>
                          </m:r>
                        </m:e>
                        <m:sub>
                          <m:r>
                            <a:rPr lang="en-US" altLang="zh-CN" sz="1800" b="0" i="1" smtClean="0">
                              <a:latin typeface="Cambria Math" panose="02040503050406030204" pitchFamily="18" charset="0"/>
                            </a:rPr>
                            <m:t>𝑡</m:t>
                          </m:r>
                        </m:sub>
                      </m:sSub>
                      <m:r>
                        <a:rPr lang="en-US" altLang="zh-CN" sz="1800" b="0" i="1" smtClean="0">
                          <a:latin typeface="Cambria Math" panose="02040503050406030204" pitchFamily="18" charset="0"/>
                        </a:rPr>
                        <m:t>=</m:t>
                      </m:r>
                      <m:f>
                        <m:fPr>
                          <m:ctrlPr>
                            <a:rPr lang="en-US" altLang="zh-CN" sz="1800" b="0" i="1" smtClean="0">
                              <a:latin typeface="Cambria Math" panose="02040503050406030204" pitchFamily="18" charset="0"/>
                            </a:rPr>
                          </m:ctrlPr>
                        </m:fPr>
                        <m:num>
                          <m:f>
                            <m:fPr>
                              <m:ctrlPr>
                                <a:rPr lang="en-US" altLang="zh-CN" sz="1800" i="1">
                                  <a:latin typeface="Cambria Math" panose="02040503050406030204" pitchFamily="18" charset="0"/>
                                </a:rPr>
                              </m:ctrlPr>
                            </m:fPr>
                            <m:num>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𝑃</m:t>
                                  </m:r>
                                </m:e>
                                <m:sub>
                                  <m:r>
                                    <a:rPr lang="en-US" altLang="zh-CN" sz="1800" b="0" i="1" smtClean="0">
                                      <a:latin typeface="Cambria Math" panose="02040503050406030204" pitchFamily="18" charset="0"/>
                                    </a:rPr>
                                    <m:t>𝑐𝑣𝑟𝑜𝑓𝑓</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𝑡</m:t>
                                  </m:r>
                                </m:sub>
                              </m:sSub>
                              <m:r>
                                <a:rPr lang="en-US" altLang="zh-CN" sz="1800" b="0" i="1" smtClean="0">
                                  <a:latin typeface="Cambria Math" panose="02040503050406030204" pitchFamily="18" charset="0"/>
                                </a:rPr>
                                <m:t>−</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𝑃</m:t>
                                  </m:r>
                                </m:e>
                                <m:sub>
                                  <m:r>
                                    <a:rPr lang="en-US" altLang="zh-CN" sz="1800" b="0" i="1" smtClean="0">
                                      <a:latin typeface="Cambria Math" panose="02040503050406030204" pitchFamily="18" charset="0"/>
                                    </a:rPr>
                                    <m:t>𝑐𝑣𝑟𝑜𝑛</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𝑡</m:t>
                                  </m:r>
                                </m:sub>
                              </m:sSub>
                            </m:num>
                            <m:den>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𝑃</m:t>
                                  </m:r>
                                </m:e>
                                <m:sub>
                                  <m:r>
                                    <a:rPr lang="en-US" altLang="zh-CN" sz="1800" b="0" i="1" smtClean="0">
                                      <a:latin typeface="Cambria Math" panose="02040503050406030204" pitchFamily="18" charset="0"/>
                                    </a:rPr>
                                    <m:t>𝑐𝑣𝑟𝑜𝑓𝑓</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𝑡</m:t>
                                  </m:r>
                                </m:sub>
                              </m:sSub>
                            </m:den>
                          </m:f>
                        </m:num>
                        <m:den>
                          <m:f>
                            <m:fPr>
                              <m:ctrlPr>
                                <a:rPr lang="en-US" altLang="zh-CN" sz="1800" b="0" i="1" smtClean="0">
                                  <a:latin typeface="Cambria Math" panose="02040503050406030204" pitchFamily="18" charset="0"/>
                                </a:rPr>
                              </m:ctrlPr>
                            </m:fPr>
                            <m:num>
                              <m:sSub>
                                <m:sSubPr>
                                  <m:ctrlPr>
                                    <a:rPr lang="en-US" altLang="zh-CN" sz="1800" b="0" i="1" smtClean="0">
                                      <a:latin typeface="Cambria Math" panose="02040503050406030204" pitchFamily="18" charset="0"/>
                                    </a:rPr>
                                  </m:ctrlPr>
                                </m:sSubPr>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𝑉</m:t>
                                      </m:r>
                                    </m:e>
                                    <m:sub>
                                      <m:r>
                                        <a:rPr lang="en-US" altLang="zh-CN" sz="1800" i="1">
                                          <a:latin typeface="Cambria Math" panose="02040503050406030204" pitchFamily="18" charset="0"/>
                                        </a:rPr>
                                        <m:t>𝑐𝑣𝑟𝑜𝑓𝑓</m:t>
                                      </m:r>
                                      <m:r>
                                        <a:rPr lang="en-US" altLang="zh-CN" sz="1800" i="1">
                                          <a:latin typeface="Cambria Math" panose="02040503050406030204" pitchFamily="18" charset="0"/>
                                        </a:rPr>
                                        <m:t>,</m:t>
                                      </m:r>
                                      <m:r>
                                        <a:rPr lang="en-US" altLang="zh-CN" sz="1800" i="1">
                                          <a:latin typeface="Cambria Math" panose="02040503050406030204" pitchFamily="18" charset="0"/>
                                        </a:rPr>
                                        <m:t>𝑡</m:t>
                                      </m:r>
                                    </m:sub>
                                  </m:sSub>
                                  <m:r>
                                    <a:rPr lang="en-US" altLang="zh-CN" sz="1800" i="1">
                                      <a:latin typeface="Cambria Math" panose="02040503050406030204" pitchFamily="18" charset="0"/>
                                    </a:rPr>
                                    <m:t>−</m:t>
                                  </m:r>
                                  <m:r>
                                    <a:rPr lang="en-US" altLang="zh-CN" sz="1800" b="0" i="1" smtClean="0">
                                      <a:latin typeface="Cambria Math" panose="02040503050406030204" pitchFamily="18" charset="0"/>
                                    </a:rPr>
                                    <m:t>𝑉</m:t>
                                  </m:r>
                                </m:e>
                                <m:sub>
                                  <m:r>
                                    <a:rPr lang="en-US" altLang="zh-CN" sz="1800" b="0" i="1" smtClean="0">
                                      <a:latin typeface="Cambria Math" panose="02040503050406030204" pitchFamily="18" charset="0"/>
                                    </a:rPr>
                                    <m:t>𝑐𝑣𝑟𝑜𝑛</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𝑡</m:t>
                                  </m:r>
                                </m:sub>
                              </m:sSub>
                            </m:num>
                            <m:den>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𝑉</m:t>
                                  </m:r>
                                </m:e>
                                <m:sub>
                                  <m:r>
                                    <a:rPr lang="en-US" altLang="zh-CN" sz="1800" i="1">
                                      <a:latin typeface="Cambria Math" panose="02040503050406030204" pitchFamily="18" charset="0"/>
                                    </a:rPr>
                                    <m:t>𝑐𝑣𝑟𝑜𝑓𝑓</m:t>
                                  </m:r>
                                  <m:r>
                                    <a:rPr lang="en-US" altLang="zh-CN" sz="1800" i="1">
                                      <a:latin typeface="Cambria Math" panose="02040503050406030204" pitchFamily="18" charset="0"/>
                                    </a:rPr>
                                    <m:t>,</m:t>
                                  </m:r>
                                  <m:r>
                                    <a:rPr lang="en-US" altLang="zh-CN" sz="1800" i="1">
                                      <a:latin typeface="Cambria Math" panose="02040503050406030204" pitchFamily="18" charset="0"/>
                                    </a:rPr>
                                    <m:t>𝑡</m:t>
                                  </m:r>
                                </m:sub>
                              </m:sSub>
                            </m:den>
                          </m:f>
                        </m:den>
                      </m:f>
                    </m:oMath>
                  </m:oMathPara>
                </a14:m>
                <a:endParaRPr lang="zh-CN" altLang="en-US" sz="1800" dirty="0">
                  <a:latin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73C80C1E-2679-B7C2-57A5-DBE9097369C5}"/>
                  </a:ext>
                </a:extLst>
              </p:cNvPr>
              <p:cNvSpPr txBox="1">
                <a:spLocks noRot="1" noChangeAspect="1" noMove="1" noResize="1" noEditPoints="1" noAdjustHandles="1" noChangeArrowheads="1" noChangeShapeType="1" noTextEdit="1"/>
              </p:cNvSpPr>
              <p:nvPr/>
            </p:nvSpPr>
            <p:spPr>
              <a:xfrm>
                <a:off x="5395684" y="1157515"/>
                <a:ext cx="3136756" cy="1143711"/>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845D1DB-6DD7-7C69-5102-A207134584F0}"/>
                  </a:ext>
                </a:extLst>
              </p:cNvPr>
              <p:cNvSpPr txBox="1"/>
              <p:nvPr/>
            </p:nvSpPr>
            <p:spPr>
              <a:xfrm>
                <a:off x="4721622" y="2740970"/>
                <a:ext cx="4189352" cy="122136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sz="1800" b="0" i="1" smtClean="0">
                          <a:latin typeface="Cambria Math" panose="02040503050406030204" pitchFamily="18" charset="0"/>
                        </a:rPr>
                        <m:t>𝐶𝑉𝑅</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𝑓</m:t>
                          </m:r>
                        </m:e>
                        <m:sub>
                          <m:r>
                            <a:rPr lang="en-US" altLang="zh-CN" sz="1800" b="0" i="1" smtClean="0">
                              <a:latin typeface="Cambria Math" panose="02040503050406030204" pitchFamily="18" charset="0"/>
                            </a:rPr>
                            <m:t>𝑑𝑎𝑖𝑙𝑦</m:t>
                          </m:r>
                        </m:sub>
                      </m:sSub>
                      <m:r>
                        <a:rPr lang="en-US" altLang="zh-CN" sz="1800" b="0" i="1" smtClean="0">
                          <a:latin typeface="Cambria Math" panose="02040503050406030204" pitchFamily="18" charset="0"/>
                        </a:rPr>
                        <m:t>=</m:t>
                      </m:r>
                      <m:f>
                        <m:fPr>
                          <m:ctrlPr>
                            <a:rPr lang="en-US" altLang="zh-CN" sz="1800" b="0" i="1" smtClean="0">
                              <a:latin typeface="Cambria Math" panose="02040503050406030204" pitchFamily="18" charset="0"/>
                            </a:rPr>
                          </m:ctrlPr>
                        </m:fPr>
                        <m:num>
                          <m:f>
                            <m:fPr>
                              <m:ctrlPr>
                                <a:rPr lang="en-US" altLang="zh-CN" sz="1800" b="0" i="1" smtClean="0">
                                  <a:latin typeface="Cambria Math" panose="02040503050406030204" pitchFamily="18" charset="0"/>
                                </a:rPr>
                              </m:ctrlPr>
                            </m:fPr>
                            <m:num>
                              <m:nary>
                                <m:naryPr>
                                  <m:chr m:val="∑"/>
                                  <m:supHide m:val="on"/>
                                  <m:ctrlPr>
                                    <a:rPr lang="en-US" altLang="zh-CN" sz="1800" b="0" i="1" smtClean="0">
                                      <a:latin typeface="Cambria Math" panose="02040503050406030204" pitchFamily="18" charset="0"/>
                                    </a:rPr>
                                  </m:ctrlPr>
                                </m:naryPr>
                                <m:sub>
                                  <m:r>
                                    <a:rPr lang="en-US" altLang="zh-CN" sz="1800" b="0" i="1" smtClean="0">
                                      <a:latin typeface="Cambria Math" panose="02040503050406030204" pitchFamily="18" charset="0"/>
                                    </a:rPr>
                                    <m:t>𝑡</m:t>
                                  </m:r>
                                  <m:r>
                                    <a:rPr lang="en-US" altLang="zh-CN" sz="1800" b="0" i="1" smtClean="0">
                                      <a:latin typeface="Cambria Math" panose="02040503050406030204" pitchFamily="18" charset="0"/>
                                    </a:rPr>
                                    <m:t>∈</m:t>
                                  </m:r>
                                  <m:r>
                                    <a:rPr lang="en-US" altLang="zh-CN" sz="1800" b="0" i="1" smtClean="0">
                                      <a:latin typeface="Cambria Math" panose="02040503050406030204" pitchFamily="18" charset="0"/>
                                    </a:rPr>
                                    <m:t>𝑐𝑣𝑟𝑜𝑛</m:t>
                                  </m:r>
                                </m:sub>
                                <m:sup/>
                                <m:e>
                                  <m:r>
                                    <a:rPr lang="en-US" altLang="zh-CN" sz="1800" b="0" i="1" smtClean="0">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𝑃</m:t>
                                      </m:r>
                                    </m:e>
                                    <m:sub>
                                      <m:r>
                                        <a:rPr lang="en-US" altLang="zh-CN" sz="1800" i="1">
                                          <a:latin typeface="Cambria Math" panose="02040503050406030204" pitchFamily="18" charset="0"/>
                                        </a:rPr>
                                        <m:t>𝑐𝑣𝑟𝑜𝑓𝑓</m:t>
                                      </m:r>
                                      <m:r>
                                        <a:rPr lang="en-US" altLang="zh-CN" sz="1800" i="1">
                                          <a:latin typeface="Cambria Math" panose="02040503050406030204" pitchFamily="18" charset="0"/>
                                        </a:rPr>
                                        <m:t>,</m:t>
                                      </m:r>
                                      <m:r>
                                        <a:rPr lang="en-US" altLang="zh-CN" sz="1800" i="1">
                                          <a:latin typeface="Cambria Math" panose="02040503050406030204" pitchFamily="18" charset="0"/>
                                        </a:rPr>
                                        <m:t>𝑡</m:t>
                                      </m:r>
                                    </m:sub>
                                  </m:sSub>
                                  <m:r>
                                    <a:rPr lang="en-US" altLang="zh-CN" sz="1800" i="1">
                                      <a:latin typeface="Cambria Math" panose="02040503050406030204" pitchFamily="18" charset="0"/>
                                    </a:rPr>
                                    <m:t>−</m:t>
                                  </m:r>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𝑃</m:t>
                                      </m:r>
                                    </m:e>
                                    <m:sub>
                                      <m:r>
                                        <a:rPr lang="en-US" altLang="zh-CN" sz="1800" i="1">
                                          <a:latin typeface="Cambria Math" panose="02040503050406030204" pitchFamily="18" charset="0"/>
                                        </a:rPr>
                                        <m:t>𝑐𝑣𝑟𝑜𝑛</m:t>
                                      </m:r>
                                      <m:r>
                                        <a:rPr lang="en-US" altLang="zh-CN" sz="1800" i="1">
                                          <a:latin typeface="Cambria Math" panose="02040503050406030204" pitchFamily="18" charset="0"/>
                                        </a:rPr>
                                        <m:t>,</m:t>
                                      </m:r>
                                      <m:r>
                                        <a:rPr lang="en-US" altLang="zh-CN" sz="1800" i="1">
                                          <a:latin typeface="Cambria Math" panose="02040503050406030204" pitchFamily="18" charset="0"/>
                                        </a:rPr>
                                        <m:t>𝑡</m:t>
                                      </m:r>
                                    </m:sub>
                                  </m:sSub>
                                  <m:r>
                                    <a:rPr lang="en-US" altLang="zh-CN" sz="1800" b="0" i="1" smtClean="0">
                                      <a:latin typeface="Cambria Math" panose="02040503050406030204" pitchFamily="18" charset="0"/>
                                    </a:rPr>
                                    <m:t>)</m:t>
                                  </m:r>
                                </m:e>
                              </m:nary>
                            </m:num>
                            <m:den>
                              <m:nary>
                                <m:naryPr>
                                  <m:chr m:val="∑"/>
                                  <m:supHide m:val="on"/>
                                  <m:ctrlPr>
                                    <a:rPr lang="en-US" altLang="zh-CN" sz="1800" i="1">
                                      <a:latin typeface="Cambria Math" panose="02040503050406030204" pitchFamily="18" charset="0"/>
                                    </a:rPr>
                                  </m:ctrlPr>
                                </m:naryPr>
                                <m:sub>
                                  <m:r>
                                    <a:rPr lang="en-US" altLang="zh-CN" sz="1800" i="1">
                                      <a:latin typeface="Cambria Math" panose="02040503050406030204" pitchFamily="18" charset="0"/>
                                    </a:rPr>
                                    <m:t>𝑡</m:t>
                                  </m:r>
                                  <m:r>
                                    <a:rPr lang="en-US" altLang="zh-CN" sz="1800" i="1">
                                      <a:latin typeface="Cambria Math" panose="02040503050406030204" pitchFamily="18" charset="0"/>
                                    </a:rPr>
                                    <m:t>∈</m:t>
                                  </m:r>
                                  <m:r>
                                    <a:rPr lang="en-US" altLang="zh-CN" sz="1800" b="0" i="1" smtClean="0">
                                      <a:latin typeface="Cambria Math" panose="02040503050406030204" pitchFamily="18" charset="0"/>
                                    </a:rPr>
                                    <m:t>𝑐𝑣𝑟𝑜𝑛</m:t>
                                  </m:r>
                                </m:sub>
                                <m:sup/>
                                <m:e>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𝑃</m:t>
                                      </m:r>
                                    </m:e>
                                    <m:sub>
                                      <m:r>
                                        <a:rPr lang="en-US" altLang="zh-CN" sz="1800" i="1">
                                          <a:latin typeface="Cambria Math" panose="02040503050406030204" pitchFamily="18" charset="0"/>
                                        </a:rPr>
                                        <m:t>𝑐𝑣𝑟𝑜𝑓𝑓</m:t>
                                      </m:r>
                                      <m:r>
                                        <a:rPr lang="en-US" altLang="zh-CN" sz="1800" i="1">
                                          <a:latin typeface="Cambria Math" panose="02040503050406030204" pitchFamily="18" charset="0"/>
                                        </a:rPr>
                                        <m:t>,</m:t>
                                      </m:r>
                                      <m:r>
                                        <a:rPr lang="en-US" altLang="zh-CN" sz="1800" i="1">
                                          <a:latin typeface="Cambria Math" panose="02040503050406030204" pitchFamily="18" charset="0"/>
                                        </a:rPr>
                                        <m:t>𝑡</m:t>
                                      </m:r>
                                    </m:sub>
                                  </m:sSub>
                                </m:e>
                              </m:nary>
                            </m:den>
                          </m:f>
                        </m:num>
                        <m:den>
                          <m:f>
                            <m:fPr>
                              <m:ctrlPr>
                                <a:rPr lang="en-US" altLang="zh-CN" sz="1800" i="1">
                                  <a:latin typeface="Cambria Math" panose="02040503050406030204" pitchFamily="18" charset="0"/>
                                </a:rPr>
                              </m:ctrlPr>
                            </m:fPr>
                            <m:num>
                              <m:sSub>
                                <m:sSubPr>
                                  <m:ctrlPr>
                                    <a:rPr lang="en-US" altLang="zh-CN" sz="1800" i="1">
                                      <a:latin typeface="Cambria Math" panose="02040503050406030204" pitchFamily="18" charset="0"/>
                                    </a:rPr>
                                  </m:ctrlPr>
                                </m:sSubPr>
                                <m:e>
                                  <m:r>
                                    <a:rPr lang="en-US" altLang="zh-CN" sz="1800" i="1">
                                      <a:latin typeface="Cambria Math" panose="02040503050406030204" pitchFamily="18" charset="0"/>
                                    </a:rPr>
                                    <m:t>𝑉</m:t>
                                  </m:r>
                                </m:e>
                                <m:sub>
                                  <m:r>
                                    <a:rPr lang="en-US" altLang="zh-CN" sz="1800" i="1">
                                      <a:latin typeface="Cambria Math" panose="02040503050406030204" pitchFamily="18" charset="0"/>
                                    </a:rPr>
                                    <m:t>𝑐𝑣𝑟𝑜𝑓𝑓</m:t>
                                  </m:r>
                                </m:sub>
                              </m:sSub>
                              <m:r>
                                <a:rPr lang="en-US" altLang="zh-CN" sz="1800" b="0" i="1" smtClean="0">
                                  <a:latin typeface="Cambria Math" panose="02040503050406030204" pitchFamily="18" charset="0"/>
                                </a:rPr>
                                <m:t>−</m:t>
                              </m:r>
                              <m:sSubSup>
                                <m:sSubSupPr>
                                  <m:ctrlPr>
                                    <a:rPr lang="en-US" altLang="zh-CN" sz="1800" b="0" i="1" smtClean="0">
                                      <a:latin typeface="Cambria Math" panose="02040503050406030204" pitchFamily="18" charset="0"/>
                                    </a:rPr>
                                  </m:ctrlPr>
                                </m:sSubSupPr>
                                <m:e>
                                  <m:r>
                                    <a:rPr lang="en-US" altLang="zh-CN" sz="1800" b="0" i="1" smtClean="0">
                                      <a:latin typeface="Cambria Math" panose="02040503050406030204" pitchFamily="18" charset="0"/>
                                    </a:rPr>
                                    <m:t>𝑉</m:t>
                                  </m:r>
                                </m:e>
                                <m:sub>
                                  <m:r>
                                    <a:rPr lang="en-US" altLang="zh-CN" sz="1800" b="0" i="1" smtClean="0">
                                      <a:latin typeface="Cambria Math" panose="02040503050406030204" pitchFamily="18" charset="0"/>
                                    </a:rPr>
                                    <m:t>𝑐𝑣𝑟𝑜𝑛</m:t>
                                  </m:r>
                                </m:sub>
                                <m:sup>
                                  <m:r>
                                    <a:rPr lang="en-US" altLang="zh-CN" sz="1800" b="0" i="1" smtClean="0">
                                      <a:latin typeface="Cambria Math" panose="02040503050406030204" pitchFamily="18" charset="0"/>
                                    </a:rPr>
                                    <m:t>𝑎𝑣𝑒𝑟𝑎𝑔𝑒</m:t>
                                  </m:r>
                                </m:sup>
                              </m:sSubSup>
                            </m:num>
                            <m:den>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𝑉</m:t>
                                  </m:r>
                                </m:e>
                                <m:sub>
                                  <m:r>
                                    <a:rPr lang="en-US" altLang="zh-CN" sz="1800" b="0" i="1" smtClean="0">
                                      <a:latin typeface="Cambria Math" panose="02040503050406030204" pitchFamily="18" charset="0"/>
                                    </a:rPr>
                                    <m:t>𝑐𝑣𝑟𝑜𝑓𝑓</m:t>
                                  </m:r>
                                </m:sub>
                              </m:sSub>
                            </m:den>
                          </m:f>
                        </m:den>
                      </m:f>
                    </m:oMath>
                  </m:oMathPara>
                </a14:m>
                <a:endParaRPr lang="zh-CN" altLang="en-US" sz="1800" dirty="0">
                  <a:latin typeface="Calibri" panose="020F0502020204030204" pitchFamily="34" charset="0"/>
                  <a:cs typeface="Calibri" panose="020F0502020204030204" pitchFamily="34" charset="0"/>
                </a:endParaRPr>
              </a:p>
            </p:txBody>
          </p:sp>
        </mc:Choice>
        <mc:Fallback xmlns="">
          <p:sp>
            <p:nvSpPr>
              <p:cNvPr id="6" name="TextBox 5">
                <a:extLst>
                  <a:ext uri="{FF2B5EF4-FFF2-40B4-BE49-F238E27FC236}">
                    <a16:creationId xmlns:a16="http://schemas.microsoft.com/office/drawing/2014/main" id="{4845D1DB-6DD7-7C69-5102-A207134584F0}"/>
                  </a:ext>
                </a:extLst>
              </p:cNvPr>
              <p:cNvSpPr txBox="1">
                <a:spLocks noRot="1" noChangeAspect="1" noMove="1" noResize="1" noEditPoints="1" noAdjustHandles="1" noChangeArrowheads="1" noChangeShapeType="1" noTextEdit="1"/>
              </p:cNvSpPr>
              <p:nvPr/>
            </p:nvSpPr>
            <p:spPr>
              <a:xfrm>
                <a:off x="4721622" y="2740970"/>
                <a:ext cx="4189352" cy="1221360"/>
              </a:xfrm>
              <a:prstGeom prst="rect">
                <a:avLst/>
              </a:prstGeom>
              <a:blipFill>
                <a:blip r:embed="rId3"/>
                <a:stretch>
                  <a:fillRect/>
                </a:stretch>
              </a:blipFill>
            </p:spPr>
            <p:txBody>
              <a:bodyPr/>
              <a:lstStyle/>
              <a:p>
                <a:r>
                  <a:rPr lang="zh-CN" altLang="en-US">
                    <a:noFill/>
                  </a:rPr>
                  <a:t> </a:t>
                </a:r>
              </a:p>
            </p:txBody>
          </p:sp>
        </mc:Fallback>
      </mc:AlternateContent>
      <p:sp>
        <p:nvSpPr>
          <p:cNvPr id="7" name="TextBox 6">
            <a:extLst>
              <a:ext uri="{FF2B5EF4-FFF2-40B4-BE49-F238E27FC236}">
                <a16:creationId xmlns:a16="http://schemas.microsoft.com/office/drawing/2014/main" id="{D76BBF2F-88B6-10B9-4860-D8644D7CACAD}"/>
              </a:ext>
            </a:extLst>
          </p:cNvPr>
          <p:cNvSpPr txBox="1"/>
          <p:nvPr/>
        </p:nvSpPr>
        <p:spPr>
          <a:xfrm>
            <a:off x="5008275" y="742950"/>
            <a:ext cx="1518030" cy="584775"/>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Real-time CVR factor</a:t>
            </a:r>
          </a:p>
        </p:txBody>
      </p:sp>
      <p:sp>
        <p:nvSpPr>
          <p:cNvPr id="8" name="TextBox 7">
            <a:extLst>
              <a:ext uri="{FF2B5EF4-FFF2-40B4-BE49-F238E27FC236}">
                <a16:creationId xmlns:a16="http://schemas.microsoft.com/office/drawing/2014/main" id="{D488F2D9-4AD8-CA5D-8E05-196B664074D8}"/>
              </a:ext>
            </a:extLst>
          </p:cNvPr>
          <p:cNvSpPr txBox="1"/>
          <p:nvPr/>
        </p:nvSpPr>
        <p:spPr>
          <a:xfrm>
            <a:off x="4636670" y="3918116"/>
            <a:ext cx="1518030" cy="338554"/>
          </a:xfrm>
          <a:prstGeom prst="rect">
            <a:avLst/>
          </a:prstGeom>
          <a:noFill/>
        </p:spPr>
        <p:txBody>
          <a:bodyPr wrap="square" rtlCol="0">
            <a:spAutoFit/>
          </a:bodyPr>
          <a:lstStyle/>
          <a:p>
            <a:pPr algn="ctr"/>
            <a:r>
              <a:rPr lang="en-US" sz="1600" dirty="0">
                <a:latin typeface="Calibri" panose="020F0502020204030204" pitchFamily="34" charset="0"/>
                <a:ea typeface="Calibri" panose="020F0502020204030204" pitchFamily="34" charset="0"/>
                <a:cs typeface="Calibri" panose="020F0502020204030204" pitchFamily="34" charset="0"/>
              </a:rPr>
              <a:t>Daily CVR factor</a:t>
            </a:r>
          </a:p>
        </p:txBody>
      </p:sp>
      <p:cxnSp>
        <p:nvCxnSpPr>
          <p:cNvPr id="9" name="Straight Arrow Connector 8">
            <a:extLst>
              <a:ext uri="{FF2B5EF4-FFF2-40B4-BE49-F238E27FC236}">
                <a16:creationId xmlns:a16="http://schemas.microsoft.com/office/drawing/2014/main" id="{9F948865-77D6-CA06-62CA-A691BB2686FC}"/>
              </a:ext>
            </a:extLst>
          </p:cNvPr>
          <p:cNvCxnSpPr>
            <a:cxnSpLocks/>
            <a:stCxn id="7" idx="2"/>
          </p:cNvCxnSpPr>
          <p:nvPr/>
        </p:nvCxnSpPr>
        <p:spPr bwMode="auto">
          <a:xfrm>
            <a:off x="5767290" y="1327725"/>
            <a:ext cx="100854" cy="23591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0" name="Straight Arrow Connector 9">
            <a:extLst>
              <a:ext uri="{FF2B5EF4-FFF2-40B4-BE49-F238E27FC236}">
                <a16:creationId xmlns:a16="http://schemas.microsoft.com/office/drawing/2014/main" id="{B23E1F37-8F89-4D16-8EFB-C5B4EEF0A2AC}"/>
              </a:ext>
            </a:extLst>
          </p:cNvPr>
          <p:cNvCxnSpPr>
            <a:stCxn id="8" idx="0"/>
          </p:cNvCxnSpPr>
          <p:nvPr/>
        </p:nvCxnSpPr>
        <p:spPr bwMode="auto">
          <a:xfrm flipH="1" flipV="1">
            <a:off x="5289176" y="3490259"/>
            <a:ext cx="106509" cy="427857"/>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3951296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AD5870-4D2A-643D-3292-5DF2BB8704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8EE7F01-E563-C519-8F93-AA616161594B}"/>
              </a:ext>
            </a:extLst>
          </p:cNvPr>
          <p:cNvSpPr>
            <a:spLocks noGrp="1"/>
          </p:cNvSpPr>
          <p:nvPr>
            <p:ph type="title"/>
          </p:nvPr>
        </p:nvSpPr>
        <p:spPr/>
        <p:txBody>
          <a:bodyPr/>
          <a:lstStyle/>
          <a:p>
            <a:r>
              <a:rPr lang="en-US" altLang="zh-CN" dirty="0"/>
              <a:t>Regression-Based Method</a:t>
            </a:r>
            <a:endParaRPr lang="zh-CN" altLang="en-US" dirty="0"/>
          </a:p>
        </p:txBody>
      </p:sp>
      <p:sp>
        <p:nvSpPr>
          <p:cNvPr id="4" name="Text Placeholder 4">
            <a:extLst>
              <a:ext uri="{FF2B5EF4-FFF2-40B4-BE49-F238E27FC236}">
                <a16:creationId xmlns:a16="http://schemas.microsoft.com/office/drawing/2014/main" id="{AF03A7CC-6BC2-1589-8DA4-21EE6EC318F7}"/>
              </a:ext>
            </a:extLst>
          </p:cNvPr>
          <p:cNvSpPr>
            <a:spLocks noGrp="1"/>
          </p:cNvSpPr>
          <p:nvPr>
            <p:ph type="body" sz="quarter" idx="10"/>
          </p:nvPr>
        </p:nvSpPr>
        <p:spPr>
          <a:xfrm>
            <a:off x="90240" y="742950"/>
            <a:ext cx="4769792" cy="3733800"/>
          </a:xfrm>
        </p:spPr>
        <p:txBody>
          <a:bodyPr/>
          <a:lstStyle/>
          <a:p>
            <a:pPr algn="just" defTabSz="1219170" eaLnBrk="0" hangingPunct="0">
              <a:spcBef>
                <a:spcPts val="800"/>
              </a:spcBef>
            </a:pPr>
            <a:r>
              <a:rPr lang="en-US" altLang="zh-CN" sz="1600" dirty="0">
                <a:latin typeface="Calibri" panose="020F0502020204030204" pitchFamily="34" charset="0"/>
                <a:ea typeface="Calibri" panose="020F0502020204030204" pitchFamily="34" charset="0"/>
                <a:cs typeface="Calibri" panose="020F0502020204030204" pitchFamily="34" charset="0"/>
              </a:rPr>
              <a:t>Because LSTM model outputs are baseline load, most of the predicted loads are higher than the measurement. However, due to inherent randomness in load, some predicted baseline loads are still lower than the measurements, leading to negative CVR factors.</a:t>
            </a: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r>
              <a:rPr lang="en-US" altLang="zh-CN" sz="1600" dirty="0">
                <a:latin typeface="Calibri" panose="020F0502020204030204" pitchFamily="34" charset="0"/>
                <a:ea typeface="Calibri" panose="020F0502020204030204" pitchFamily="34" charset="0"/>
                <a:cs typeface="Calibri" panose="020F0502020204030204" pitchFamily="34" charset="0"/>
              </a:rPr>
              <a:t>The real-time CVR factors obtained from the regression-based method ranges between -6 to 6, with a concentration between -1 to 2 (82.14%).</a:t>
            </a: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r>
              <a:rPr lang="en-US" altLang="zh-CN" sz="1600" dirty="0">
                <a:latin typeface="Calibri" panose="020F0502020204030204" pitchFamily="34" charset="0"/>
                <a:ea typeface="Calibri" panose="020F0502020204030204" pitchFamily="34" charset="0"/>
                <a:cs typeface="Calibri" panose="020F0502020204030204" pitchFamily="34" charset="0"/>
              </a:rPr>
              <a:t>The obtained daily CVR factors range between</a:t>
            </a:r>
          </a:p>
          <a:p>
            <a:pPr marL="0" indent="0" algn="just" defTabSz="1219170" eaLnBrk="0" hangingPunct="0">
              <a:spcBef>
                <a:spcPts val="800"/>
              </a:spcBef>
              <a:buNone/>
            </a:pPr>
            <a:r>
              <a:rPr lang="en-US" altLang="zh-CN" sz="1600" dirty="0">
                <a:latin typeface="Calibri" panose="020F0502020204030204" pitchFamily="34" charset="0"/>
                <a:ea typeface="Calibri" panose="020F0502020204030204" pitchFamily="34" charset="0"/>
                <a:cs typeface="Calibri" panose="020F0502020204030204" pitchFamily="34" charset="0"/>
              </a:rPr>
              <a:t>        -0.267 to 1.491.</a:t>
            </a: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endParaRPr lang="en-US" altLang="zh-CN" sz="1600" dirty="0">
              <a:latin typeface="Calibri" panose="020F0502020204030204" pitchFamily="34" charset="0"/>
              <a:ea typeface="Calibri" panose="020F0502020204030204" pitchFamily="34" charset="0"/>
              <a:cs typeface="Calibri" panose="020F0502020204030204" pitchFamily="34" charset="0"/>
            </a:endParaRPr>
          </a:p>
        </p:txBody>
      </p:sp>
      <p:pic>
        <p:nvPicPr>
          <p:cNvPr id="5" name="Picture 4" descr="A graph of a number of blue bars&#10;&#10;Description automatically generated">
            <a:extLst>
              <a:ext uri="{FF2B5EF4-FFF2-40B4-BE49-F238E27FC236}">
                <a16:creationId xmlns:a16="http://schemas.microsoft.com/office/drawing/2014/main" id="{981177B8-B950-D400-2C8D-DC76E910E405}"/>
              </a:ext>
            </a:extLst>
          </p:cNvPr>
          <p:cNvPicPr>
            <a:picLocks noChangeAspect="1"/>
          </p:cNvPicPr>
          <p:nvPr/>
        </p:nvPicPr>
        <p:blipFill>
          <a:blip r:embed="rId2"/>
          <a:stretch>
            <a:fillRect/>
          </a:stretch>
        </p:blipFill>
        <p:spPr>
          <a:xfrm>
            <a:off x="4914342" y="297226"/>
            <a:ext cx="3978137" cy="1887773"/>
          </a:xfrm>
          <a:prstGeom prst="rect">
            <a:avLst/>
          </a:prstGeom>
        </p:spPr>
      </p:pic>
      <p:sp>
        <p:nvSpPr>
          <p:cNvPr id="6" name="TextBox 5">
            <a:extLst>
              <a:ext uri="{FF2B5EF4-FFF2-40B4-BE49-F238E27FC236}">
                <a16:creationId xmlns:a16="http://schemas.microsoft.com/office/drawing/2014/main" id="{0C1D9DBF-D497-AE37-7C7E-61457E1391E1}"/>
              </a:ext>
            </a:extLst>
          </p:cNvPr>
          <p:cNvSpPr txBox="1"/>
          <p:nvPr/>
        </p:nvSpPr>
        <p:spPr>
          <a:xfrm>
            <a:off x="5276625" y="2179248"/>
            <a:ext cx="3851921" cy="461665"/>
          </a:xfrm>
          <a:prstGeom prst="rect">
            <a:avLst/>
          </a:prstGeom>
          <a:noFill/>
        </p:spPr>
        <p:txBody>
          <a:bodyPr wrap="square" rtlCol="0">
            <a:spAutoFit/>
          </a:bodyPr>
          <a:lstStyle/>
          <a:p>
            <a:pPr algn="ctr"/>
            <a:r>
              <a:rPr lang="en-US" altLang="zh-CN" sz="1200" dirty="0">
                <a:latin typeface="Calibri" panose="020F0502020204030204" pitchFamily="34" charset="0"/>
                <a:ea typeface="Calibri" panose="020F0502020204030204" pitchFamily="34" charset="0"/>
                <a:cs typeface="Calibri" panose="020F0502020204030204" pitchFamily="34" charset="0"/>
              </a:rPr>
              <a:t>Fig.4 Real-time CVR factor distribution using the regression-based method</a:t>
            </a:r>
            <a:endParaRPr lang="zh-CN" altLang="en-US" sz="12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3FC9F3C3-4658-C00E-8CF5-D6CE7A2BD1EB}"/>
              </a:ext>
            </a:extLst>
          </p:cNvPr>
          <p:cNvSpPr txBox="1"/>
          <p:nvPr/>
        </p:nvSpPr>
        <p:spPr>
          <a:xfrm>
            <a:off x="4914342" y="4245936"/>
            <a:ext cx="4280618" cy="276999"/>
          </a:xfrm>
          <a:prstGeom prst="rect">
            <a:avLst/>
          </a:prstGeom>
          <a:noFill/>
        </p:spPr>
        <p:txBody>
          <a:bodyPr wrap="square" rtlCol="0">
            <a:spAutoFit/>
          </a:bodyPr>
          <a:lstStyle/>
          <a:p>
            <a:pPr algn="ctr"/>
            <a:r>
              <a:rPr lang="en-US" altLang="zh-CN" sz="1200" dirty="0">
                <a:latin typeface="Calibri" panose="020F0502020204030204" pitchFamily="34" charset="0"/>
                <a:ea typeface="Calibri" panose="020F0502020204030204" pitchFamily="34" charset="0"/>
                <a:cs typeface="Calibri" panose="020F0502020204030204" pitchFamily="34" charset="0"/>
              </a:rPr>
              <a:t>Fig.5 Sorted daily CVR factors for Farley substation in year 2022</a:t>
            </a:r>
            <a:endParaRPr lang="zh-CN" altLang="en-US" sz="1200" dirty="0">
              <a:latin typeface="Calibri" panose="020F0502020204030204" pitchFamily="34" charset="0"/>
              <a:cs typeface="Calibri" panose="020F0502020204030204" pitchFamily="34" charset="0"/>
            </a:endParaRPr>
          </a:p>
        </p:txBody>
      </p:sp>
      <p:pic>
        <p:nvPicPr>
          <p:cNvPr id="8" name="Picture 7" descr="A graph of a number of people&#10;&#10;Description automatically generated with medium confidence">
            <a:extLst>
              <a:ext uri="{FF2B5EF4-FFF2-40B4-BE49-F238E27FC236}">
                <a16:creationId xmlns:a16="http://schemas.microsoft.com/office/drawing/2014/main" id="{758393C0-A5BE-142B-3CB6-D926AAE57BC7}"/>
              </a:ext>
            </a:extLst>
          </p:cNvPr>
          <p:cNvPicPr>
            <a:picLocks noChangeAspect="1"/>
          </p:cNvPicPr>
          <p:nvPr/>
        </p:nvPicPr>
        <p:blipFill>
          <a:blip r:embed="rId3"/>
          <a:stretch>
            <a:fillRect/>
          </a:stretch>
        </p:blipFill>
        <p:spPr>
          <a:xfrm>
            <a:off x="4914342" y="2640913"/>
            <a:ext cx="4104456" cy="1576325"/>
          </a:xfrm>
          <a:prstGeom prst="rect">
            <a:avLst/>
          </a:prstGeom>
        </p:spPr>
      </p:pic>
    </p:spTree>
    <p:extLst>
      <p:ext uri="{BB962C8B-B14F-4D97-AF65-F5344CB8AC3E}">
        <p14:creationId xmlns:p14="http://schemas.microsoft.com/office/powerpoint/2010/main" val="26500490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842B3A-FA61-3019-EF5D-E21F3E070E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7F5AE7-299E-23AC-4541-3C24148499B7}"/>
              </a:ext>
            </a:extLst>
          </p:cNvPr>
          <p:cNvSpPr>
            <a:spLocks noGrp="1"/>
          </p:cNvSpPr>
          <p:nvPr>
            <p:ph type="title"/>
          </p:nvPr>
        </p:nvSpPr>
        <p:spPr/>
        <p:txBody>
          <a:bodyPr/>
          <a:lstStyle/>
          <a:p>
            <a:r>
              <a:rPr lang="en-US" altLang="zh-CN" dirty="0"/>
              <a:t>Methodologies</a:t>
            </a:r>
            <a:endParaRPr lang="zh-CN" altLang="en-US" dirty="0"/>
          </a:p>
        </p:txBody>
      </p:sp>
      <p:sp>
        <p:nvSpPr>
          <p:cNvPr id="4" name="TextBox 3">
            <a:extLst>
              <a:ext uri="{FF2B5EF4-FFF2-40B4-BE49-F238E27FC236}">
                <a16:creationId xmlns:a16="http://schemas.microsoft.com/office/drawing/2014/main" id="{786B553C-30B6-10DD-C67E-C6998C3CE04C}"/>
              </a:ext>
            </a:extLst>
          </p:cNvPr>
          <p:cNvSpPr txBox="1"/>
          <p:nvPr/>
        </p:nvSpPr>
        <p:spPr>
          <a:xfrm>
            <a:off x="87937" y="1100499"/>
            <a:ext cx="4489999" cy="3493264"/>
          </a:xfrm>
          <a:prstGeom prst="rect">
            <a:avLst/>
          </a:prstGeom>
          <a:noFill/>
        </p:spPr>
        <p:txBody>
          <a:bodyPr wrap="square" rtlCol="0">
            <a:spAutoFit/>
          </a:bodyPr>
          <a:lstStyle/>
          <a:p>
            <a:pPr marL="177800" indent="-177800" algn="just">
              <a:spcBef>
                <a:spcPts val="600"/>
              </a:spcBef>
              <a:spcAft>
                <a:spcPts val="0"/>
              </a:spcAft>
              <a:buFont typeface="Arial" panose="020B0604020202020204" pitchFamily="34" charset="0"/>
              <a:buChar char="•"/>
            </a:pPr>
            <a:r>
              <a:rPr lang="en-US" altLang="zh-CN" sz="1800" dirty="0">
                <a:latin typeface="Calibri" panose="020F0502020204030204" pitchFamily="34" charset="0"/>
                <a:ea typeface="Calibri" panose="020F0502020204030204" pitchFamily="34" charset="0"/>
                <a:cs typeface="Calibri" panose="020F0502020204030204" pitchFamily="34" charset="0"/>
              </a:rPr>
              <a:t>The nature of CVR is that electrical loads are </a:t>
            </a:r>
            <a:r>
              <a:rPr lang="en-US" altLang="zh-CN" sz="1800" dirty="0">
                <a:solidFill>
                  <a:srgbClr val="C00000"/>
                </a:solidFill>
                <a:latin typeface="Calibri" panose="020F0502020204030204" pitchFamily="34" charset="0"/>
                <a:ea typeface="Calibri" panose="020F0502020204030204" pitchFamily="34" charset="0"/>
                <a:cs typeface="Calibri" panose="020F0502020204030204" pitchFamily="34" charset="0"/>
              </a:rPr>
              <a:t>sensitive to voltage</a:t>
            </a:r>
            <a:r>
              <a:rPr lang="en-US" altLang="zh-CN" sz="1800" dirty="0">
                <a:latin typeface="Calibri" panose="020F0502020204030204" pitchFamily="34" charset="0"/>
                <a:ea typeface="Calibri" panose="020F0502020204030204" pitchFamily="34" charset="0"/>
                <a:cs typeface="Calibri" panose="020F0502020204030204" pitchFamily="34" charset="0"/>
              </a:rPr>
              <a:t>. Whether voltage reduction is applied or not, loads are always sensitive to voltage and the sensitivities vary with time due to the ever-changing load compositions.</a:t>
            </a:r>
          </a:p>
          <a:p>
            <a:pPr marL="177800" indent="-177800" algn="just">
              <a:spcBef>
                <a:spcPts val="600"/>
              </a:spcBef>
              <a:spcAft>
                <a:spcPts val="600"/>
              </a:spcAft>
              <a:buFont typeface="Arial" panose="020B0604020202020204" pitchFamily="34" charset="0"/>
              <a:buChar char="•"/>
            </a:pPr>
            <a:r>
              <a:rPr lang="en-US" altLang="zh-CN" sz="1800" dirty="0">
                <a:latin typeface="Calibri" panose="020F0502020204030204" pitchFamily="34" charset="0"/>
                <a:ea typeface="Calibri" panose="020F0502020204030204" pitchFamily="34" charset="0"/>
                <a:cs typeface="Calibri" panose="020F0502020204030204" pitchFamily="34" charset="0"/>
              </a:rPr>
              <a:t>In the load modeling-based method, load consumption is represented as a function of voltage and other exogenous factors. This function can be used to capture the </a:t>
            </a:r>
            <a:r>
              <a:rPr lang="en-US" altLang="zh-CN" sz="1800" b="1" i="1" dirty="0">
                <a:latin typeface="Calibri" panose="020F0502020204030204" pitchFamily="34" charset="0"/>
                <a:ea typeface="Calibri" panose="020F0502020204030204" pitchFamily="34" charset="0"/>
                <a:cs typeface="Calibri" panose="020F0502020204030204" pitchFamily="34" charset="0"/>
              </a:rPr>
              <a:t>load-to-voltage sensitivities</a:t>
            </a:r>
            <a:r>
              <a:rPr lang="en-US" altLang="zh-CN" sz="1800" dirty="0">
                <a:latin typeface="Calibri" panose="020F0502020204030204" pitchFamily="34" charset="0"/>
                <a:ea typeface="Calibri" panose="020F0502020204030204" pitchFamily="34" charset="0"/>
                <a:cs typeface="Calibri" panose="020F0502020204030204" pitchFamily="34" charset="0"/>
              </a:rPr>
              <a:t> by identifying the model parameters in real time. </a:t>
            </a:r>
            <a:endParaRPr lang="zh-CN" altLang="zh-CN" sz="1800" dirty="0">
              <a:latin typeface="Calibri" panose="020F0502020204030204" pitchFamily="34" charset="0"/>
              <a:cs typeface="Calibri" panose="020F0502020204030204" pitchFamily="34" charset="0"/>
            </a:endParaRPr>
          </a:p>
        </p:txBody>
      </p:sp>
      <p:sp>
        <p:nvSpPr>
          <p:cNvPr id="5" name="Text Placeholder 2">
            <a:extLst>
              <a:ext uri="{FF2B5EF4-FFF2-40B4-BE49-F238E27FC236}">
                <a16:creationId xmlns:a16="http://schemas.microsoft.com/office/drawing/2014/main" id="{0827509C-4CE1-7297-2422-4B28C62A4CE1}"/>
              </a:ext>
            </a:extLst>
          </p:cNvPr>
          <p:cNvSpPr txBox="1">
            <a:spLocks/>
          </p:cNvSpPr>
          <p:nvPr/>
        </p:nvSpPr>
        <p:spPr>
          <a:xfrm>
            <a:off x="90239" y="679559"/>
            <a:ext cx="3607440"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ea typeface="Calibri" panose="020F0502020204030204" pitchFamily="34" charset="0"/>
                <a:cs typeface="Calibri" panose="020F0502020204030204" pitchFamily="34" charset="0"/>
              </a:rPr>
              <a:t>Load Modeling-Based Method</a:t>
            </a:r>
          </a:p>
        </p:txBody>
      </p:sp>
      <p:grpSp>
        <p:nvGrpSpPr>
          <p:cNvPr id="6" name="Group 5">
            <a:extLst>
              <a:ext uri="{FF2B5EF4-FFF2-40B4-BE49-F238E27FC236}">
                <a16:creationId xmlns:a16="http://schemas.microsoft.com/office/drawing/2014/main" id="{4CB74BA4-B06D-AC74-4B33-5DF1C6A8D657}"/>
              </a:ext>
            </a:extLst>
          </p:cNvPr>
          <p:cNvGrpSpPr/>
          <p:nvPr/>
        </p:nvGrpSpPr>
        <p:grpSpPr>
          <a:xfrm>
            <a:off x="4666567" y="895000"/>
            <a:ext cx="4297921" cy="2900886"/>
            <a:chOff x="1300364" y="681540"/>
            <a:chExt cx="6620008" cy="3834426"/>
          </a:xfrm>
        </p:grpSpPr>
        <p:sp>
          <p:nvSpPr>
            <p:cNvPr id="7" name="TextBox 6">
              <a:extLst>
                <a:ext uri="{FF2B5EF4-FFF2-40B4-BE49-F238E27FC236}">
                  <a16:creationId xmlns:a16="http://schemas.microsoft.com/office/drawing/2014/main" id="{DA94181A-215D-7C98-9FB5-704B97C3F5AF}"/>
                </a:ext>
              </a:extLst>
            </p:cNvPr>
            <p:cNvSpPr txBox="1"/>
            <p:nvPr/>
          </p:nvSpPr>
          <p:spPr>
            <a:xfrm>
              <a:off x="1300364" y="2230837"/>
              <a:ext cx="1767597" cy="639671"/>
            </a:xfrm>
            <a:prstGeom prst="rect">
              <a:avLst/>
            </a:prstGeom>
            <a:gradFill rotWithShape="1">
              <a:gsLst>
                <a:gs pos="0">
                  <a:srgbClr val="9BBB59">
                    <a:tint val="50000"/>
                    <a:satMod val="300000"/>
                  </a:srgbClr>
                </a:gs>
                <a:gs pos="35000">
                  <a:srgbClr val="9BBB59">
                    <a:tint val="37000"/>
                    <a:satMod val="300000"/>
                  </a:srgbClr>
                </a:gs>
                <a:gs pos="100000">
                  <a:srgbClr val="9BBB59">
                    <a:tint val="15000"/>
                    <a:satMod val="350000"/>
                  </a:srgbClr>
                </a:gs>
              </a:gsLst>
              <a:lin ang="16200000" scaled="1"/>
            </a:gradFill>
            <a:ln w="9525" cap="flat" cmpd="sng" algn="ctr">
              <a:solidFill>
                <a:srgbClr val="9BBB59">
                  <a:shade val="95000"/>
                  <a:satMod val="105000"/>
                </a:srgbClr>
              </a:solidFill>
              <a:prstDash val="solid"/>
            </a:ln>
            <a:effectLst>
              <a:outerShdw blurRad="40000" dist="20000" dir="5400000" rotWithShape="0">
                <a:srgbClr val="000000">
                  <a:alpha val="38000"/>
                </a:srgbClr>
              </a:outerShdw>
            </a:effectLst>
            <a:scene3d>
              <a:camera prst="orthographicFront"/>
              <a:lightRig rig="threePt" dir="t"/>
            </a:scene3d>
            <a:sp3d>
              <a:bevelT/>
            </a:sp3d>
          </p:spPr>
          <p:txBody>
            <a:bodyPr wrap="square" rtlCol="0">
              <a:spAutoFit/>
            </a:bodyPr>
            <a:lstStyle/>
            <a:p>
              <a:pPr algn="ctr" defTabSz="685800" eaLnBrk="1" hangingPunct="1">
                <a:defRPr/>
              </a:pPr>
              <a:r>
                <a:rPr lang="en-US" altLang="zh-CN" sz="12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CVR Factor Calculation</a:t>
              </a:r>
            </a:p>
          </p:txBody>
        </p:sp>
        <p:sp>
          <p:nvSpPr>
            <p:cNvPr id="8" name="圆角矩形 22">
              <a:extLst>
                <a:ext uri="{FF2B5EF4-FFF2-40B4-BE49-F238E27FC236}">
                  <a16:creationId xmlns:a16="http://schemas.microsoft.com/office/drawing/2014/main" id="{A70B1149-683F-23B9-69B7-82C980B3C303}"/>
                </a:ext>
              </a:extLst>
            </p:cNvPr>
            <p:cNvSpPr/>
            <p:nvPr/>
          </p:nvSpPr>
          <p:spPr>
            <a:xfrm>
              <a:off x="1331638" y="681540"/>
              <a:ext cx="1873017" cy="648072"/>
            </a:xfrm>
            <a:prstGeom prst="roundRect">
              <a:avLst/>
            </a:prstGeom>
            <a:solidFill>
              <a:schemeClr val="accent2">
                <a:lumMod val="40000"/>
                <a:lumOff val="60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2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Distribution Substation</a:t>
              </a:r>
              <a:endParaRPr lang="zh-CN" altLang="en-US" sz="1200" b="1" dirty="0">
                <a:solidFill>
                  <a:schemeClr val="tx1">
                    <a:lumMod val="50000"/>
                  </a:schemeClr>
                </a:solidFill>
                <a:latin typeface="Calibri" panose="020F0502020204030204" pitchFamily="34" charset="0"/>
                <a:cs typeface="Calibri" panose="020F0502020204030204" pitchFamily="34" charset="0"/>
              </a:endParaRPr>
            </a:p>
          </p:txBody>
        </p:sp>
        <p:sp>
          <p:nvSpPr>
            <p:cNvPr id="9" name="圆角矩形 23">
              <a:extLst>
                <a:ext uri="{FF2B5EF4-FFF2-40B4-BE49-F238E27FC236}">
                  <a16:creationId xmlns:a16="http://schemas.microsoft.com/office/drawing/2014/main" id="{8C5F2A53-1C93-2F07-B83C-0212E0F65813}"/>
                </a:ext>
              </a:extLst>
            </p:cNvPr>
            <p:cNvSpPr/>
            <p:nvPr/>
          </p:nvSpPr>
          <p:spPr>
            <a:xfrm>
              <a:off x="3598690" y="681540"/>
              <a:ext cx="2087435" cy="648072"/>
            </a:xfrm>
            <a:prstGeom prst="roundRect">
              <a:avLst/>
            </a:prstGeom>
            <a:solidFill>
              <a:schemeClr val="accent2">
                <a:lumMod val="40000"/>
                <a:lumOff val="60000"/>
              </a:schemeClr>
            </a:solidFill>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2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Measurement Devices</a:t>
              </a:r>
              <a:endParaRPr lang="zh-CN" altLang="en-US" sz="1200" b="1" dirty="0">
                <a:solidFill>
                  <a:schemeClr val="tx1">
                    <a:lumMod val="50000"/>
                  </a:schemeClr>
                </a:solidFill>
                <a:latin typeface="Calibri" panose="020F0502020204030204" pitchFamily="34" charset="0"/>
                <a:cs typeface="Calibri" panose="020F0502020204030204" pitchFamily="34" charset="0"/>
              </a:endParaRPr>
            </a:p>
          </p:txBody>
        </p:sp>
        <p:sp>
          <p:nvSpPr>
            <p:cNvPr id="10" name="圆角矩形 26">
              <a:extLst>
                <a:ext uri="{FF2B5EF4-FFF2-40B4-BE49-F238E27FC236}">
                  <a16:creationId xmlns:a16="http://schemas.microsoft.com/office/drawing/2014/main" id="{F0DEFA63-2D2F-FAEC-D4CF-5A84F9536799}"/>
                </a:ext>
              </a:extLst>
            </p:cNvPr>
            <p:cNvSpPr/>
            <p:nvPr/>
          </p:nvSpPr>
          <p:spPr>
            <a:xfrm>
              <a:off x="5818089" y="3705875"/>
              <a:ext cx="2048276" cy="648072"/>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2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Identification Algorithm</a:t>
              </a:r>
              <a:endParaRPr lang="zh-CN" altLang="en-US" sz="1200" b="1" dirty="0">
                <a:solidFill>
                  <a:schemeClr val="tx1">
                    <a:lumMod val="50000"/>
                  </a:schemeClr>
                </a:solidFill>
                <a:latin typeface="Calibri" panose="020F0502020204030204" pitchFamily="34" charset="0"/>
                <a:cs typeface="Calibri" panose="020F0502020204030204" pitchFamily="34" charset="0"/>
              </a:endParaRPr>
            </a:p>
          </p:txBody>
        </p:sp>
        <p:sp>
          <p:nvSpPr>
            <p:cNvPr id="11" name="圆角矩形 28">
              <a:extLst>
                <a:ext uri="{FF2B5EF4-FFF2-40B4-BE49-F238E27FC236}">
                  <a16:creationId xmlns:a16="http://schemas.microsoft.com/office/drawing/2014/main" id="{D8A34D7E-693C-B88D-981D-3098796E792E}"/>
                </a:ext>
              </a:extLst>
            </p:cNvPr>
            <p:cNvSpPr/>
            <p:nvPr/>
          </p:nvSpPr>
          <p:spPr>
            <a:xfrm>
              <a:off x="4734018" y="2247714"/>
              <a:ext cx="1944216" cy="702079"/>
            </a:xfrm>
            <a:prstGeom prst="roundRect">
              <a:avLst/>
            </a:prstGeom>
            <a:scene3d>
              <a:camera prst="orthographicFront"/>
              <a:lightRig rig="threePt" dir="t"/>
            </a:scene3d>
            <a:sp3d>
              <a:bevelT/>
            </a:sp3d>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CN" sz="12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Load Model</a:t>
              </a:r>
              <a:endParaRPr lang="zh-CN" altLang="en-US" sz="1200" b="1" dirty="0">
                <a:latin typeface="Calibri" panose="020F0502020204030204" pitchFamily="34" charset="0"/>
                <a:cs typeface="Calibri" panose="020F0502020204030204" pitchFamily="34" charset="0"/>
              </a:endParaRPr>
            </a:p>
          </p:txBody>
        </p:sp>
        <p:cxnSp>
          <p:nvCxnSpPr>
            <p:cNvPr id="12" name="直接箭头连接符 30">
              <a:extLst>
                <a:ext uri="{FF2B5EF4-FFF2-40B4-BE49-F238E27FC236}">
                  <a16:creationId xmlns:a16="http://schemas.microsoft.com/office/drawing/2014/main" id="{F7DE941F-692F-95BC-3F3D-BAE27B3154EA}"/>
                </a:ext>
              </a:extLst>
            </p:cNvPr>
            <p:cNvCxnSpPr>
              <a:cxnSpLocks/>
              <a:stCxn id="8" idx="3"/>
              <a:endCxn id="9" idx="1"/>
            </p:cNvCxnSpPr>
            <p:nvPr/>
          </p:nvCxnSpPr>
          <p:spPr bwMode="auto">
            <a:xfrm>
              <a:off x="3204655" y="1005577"/>
              <a:ext cx="394035" cy="0"/>
            </a:xfrm>
            <a:prstGeom prst="straightConnector1">
              <a:avLst/>
            </a:prstGeom>
            <a:noFill/>
            <a:ln w="28575" cap="flat" cmpd="sng" algn="ctr">
              <a:solidFill>
                <a:srgbClr val="FF0000"/>
              </a:solidFill>
              <a:prstDash val="solid"/>
              <a:round/>
              <a:headEnd type="none" w="med" len="med"/>
              <a:tailEnd type="arrow"/>
            </a:ln>
            <a:effectLst/>
          </p:spPr>
        </p:cxnSp>
        <p:cxnSp>
          <p:nvCxnSpPr>
            <p:cNvPr id="13" name="直接箭头连接符 31">
              <a:extLst>
                <a:ext uri="{FF2B5EF4-FFF2-40B4-BE49-F238E27FC236}">
                  <a16:creationId xmlns:a16="http://schemas.microsoft.com/office/drawing/2014/main" id="{0E68DA69-79DC-11C4-C574-161F4EA97B9A}"/>
                </a:ext>
              </a:extLst>
            </p:cNvPr>
            <p:cNvCxnSpPr>
              <a:cxnSpLocks/>
            </p:cNvCxnSpPr>
            <p:nvPr/>
          </p:nvCxnSpPr>
          <p:spPr bwMode="auto">
            <a:xfrm>
              <a:off x="5710117" y="1005575"/>
              <a:ext cx="597059" cy="0"/>
            </a:xfrm>
            <a:prstGeom prst="straightConnector1">
              <a:avLst/>
            </a:prstGeom>
            <a:noFill/>
            <a:ln w="28575" cap="flat" cmpd="sng" algn="ctr">
              <a:solidFill>
                <a:srgbClr val="FF0000"/>
              </a:solidFill>
              <a:prstDash val="solid"/>
              <a:round/>
              <a:headEnd type="none" w="med" len="med"/>
              <a:tailEnd type="arrow"/>
            </a:ln>
            <a:effectLst/>
          </p:spPr>
        </p:cxnSp>
        <p:cxnSp>
          <p:nvCxnSpPr>
            <p:cNvPr id="14" name="直接箭头连接符 36">
              <a:extLst>
                <a:ext uri="{FF2B5EF4-FFF2-40B4-BE49-F238E27FC236}">
                  <a16:creationId xmlns:a16="http://schemas.microsoft.com/office/drawing/2014/main" id="{F8F31FE4-B07E-A6F5-049A-3A5ED2A3D6B2}"/>
                </a:ext>
              </a:extLst>
            </p:cNvPr>
            <p:cNvCxnSpPr>
              <a:cxnSpLocks/>
            </p:cNvCxnSpPr>
            <p:nvPr/>
          </p:nvCxnSpPr>
          <p:spPr bwMode="auto">
            <a:xfrm>
              <a:off x="5818089" y="1005575"/>
              <a:ext cx="1885664" cy="0"/>
            </a:xfrm>
            <a:prstGeom prst="straightConnector1">
              <a:avLst/>
            </a:prstGeom>
            <a:noFill/>
            <a:ln w="28575" cap="flat" cmpd="sng" algn="ctr">
              <a:solidFill>
                <a:srgbClr val="FF0000"/>
              </a:solidFill>
              <a:prstDash val="solid"/>
              <a:round/>
              <a:headEnd type="none" w="med" len="med"/>
              <a:tailEnd type="none" w="med" len="med"/>
            </a:ln>
            <a:effectLst/>
          </p:spPr>
        </p:cxnSp>
        <p:cxnSp>
          <p:nvCxnSpPr>
            <p:cNvPr id="15" name="直接箭头连接符 38">
              <a:extLst>
                <a:ext uri="{FF2B5EF4-FFF2-40B4-BE49-F238E27FC236}">
                  <a16:creationId xmlns:a16="http://schemas.microsoft.com/office/drawing/2014/main" id="{7DF8D787-F8B4-AF9D-6026-E8CF7C435492}"/>
                </a:ext>
              </a:extLst>
            </p:cNvPr>
            <p:cNvCxnSpPr>
              <a:cxnSpLocks/>
            </p:cNvCxnSpPr>
            <p:nvPr/>
          </p:nvCxnSpPr>
          <p:spPr bwMode="auto">
            <a:xfrm>
              <a:off x="7703753" y="1005578"/>
              <a:ext cx="0" cy="2260163"/>
            </a:xfrm>
            <a:prstGeom prst="straightConnector1">
              <a:avLst/>
            </a:prstGeom>
            <a:noFill/>
            <a:ln w="28575" cap="flat" cmpd="sng" algn="ctr">
              <a:solidFill>
                <a:srgbClr val="FF0000"/>
              </a:solidFill>
              <a:prstDash val="solid"/>
              <a:round/>
              <a:headEnd type="none" w="med" len="med"/>
              <a:tailEnd type="none" w="med" len="med"/>
            </a:ln>
            <a:effectLst/>
          </p:spPr>
        </p:cxnSp>
        <p:cxnSp>
          <p:nvCxnSpPr>
            <p:cNvPr id="16" name="直接箭头连接符 43">
              <a:extLst>
                <a:ext uri="{FF2B5EF4-FFF2-40B4-BE49-F238E27FC236}">
                  <a16:creationId xmlns:a16="http://schemas.microsoft.com/office/drawing/2014/main" id="{3C45C3F3-8BE8-EE65-8D55-728FC860A586}"/>
                </a:ext>
              </a:extLst>
            </p:cNvPr>
            <p:cNvCxnSpPr/>
            <p:nvPr/>
          </p:nvCxnSpPr>
          <p:spPr bwMode="auto">
            <a:xfrm rot="10800000">
              <a:off x="6678234" y="2571750"/>
              <a:ext cx="432048" cy="1191"/>
            </a:xfrm>
            <a:prstGeom prst="straightConnector1">
              <a:avLst/>
            </a:prstGeom>
            <a:noFill/>
            <a:ln w="28575" cap="flat" cmpd="sng" algn="ctr">
              <a:solidFill>
                <a:srgbClr val="FF0000"/>
              </a:solidFill>
              <a:prstDash val="solid"/>
              <a:round/>
              <a:headEnd type="none" w="med" len="med"/>
              <a:tailEnd type="arrow"/>
            </a:ln>
            <a:effectLst/>
          </p:spPr>
        </p:cxnSp>
        <p:cxnSp>
          <p:nvCxnSpPr>
            <p:cNvPr id="17" name="直接箭头连接符 51">
              <a:extLst>
                <a:ext uri="{FF2B5EF4-FFF2-40B4-BE49-F238E27FC236}">
                  <a16:creationId xmlns:a16="http://schemas.microsoft.com/office/drawing/2014/main" id="{63C005D5-4502-5BC8-55C6-8DDF306119EC}"/>
                </a:ext>
              </a:extLst>
            </p:cNvPr>
            <p:cNvCxnSpPr/>
            <p:nvPr/>
          </p:nvCxnSpPr>
          <p:spPr bwMode="auto">
            <a:xfrm rot="5400000">
              <a:off x="6326600" y="1788068"/>
              <a:ext cx="1566174" cy="1191"/>
            </a:xfrm>
            <a:prstGeom prst="straightConnector1">
              <a:avLst/>
            </a:prstGeom>
            <a:noFill/>
            <a:ln w="28575" cap="flat" cmpd="sng" algn="ctr">
              <a:solidFill>
                <a:srgbClr val="FF0000"/>
              </a:solidFill>
              <a:prstDash val="solid"/>
              <a:round/>
              <a:headEnd type="none" w="med" len="med"/>
              <a:tailEnd type="none" w="med" len="med"/>
            </a:ln>
            <a:effectLst/>
          </p:spPr>
        </p:cxnSp>
        <p:sp>
          <p:nvSpPr>
            <p:cNvPr id="18" name="椭圆 54">
              <a:extLst>
                <a:ext uri="{FF2B5EF4-FFF2-40B4-BE49-F238E27FC236}">
                  <a16:creationId xmlns:a16="http://schemas.microsoft.com/office/drawing/2014/main" id="{93391D43-FEC9-502F-2CAA-4177BAF5F771}"/>
                </a:ext>
              </a:extLst>
            </p:cNvPr>
            <p:cNvSpPr/>
            <p:nvPr/>
          </p:nvSpPr>
          <p:spPr bwMode="auto">
            <a:xfrm>
              <a:off x="6948264" y="3057804"/>
              <a:ext cx="378042" cy="378042"/>
            </a:xfrm>
            <a:prstGeom prst="ellipse">
              <a:avLst/>
            </a:prstGeom>
            <a:ln>
              <a:headEnd type="none" w="med" len="med"/>
              <a:tailEnd type="none" w="med" len="med"/>
            </a:ln>
          </p:spPr>
          <p:style>
            <a:lnRef idx="1">
              <a:schemeClr val="accent1"/>
            </a:lnRef>
            <a:fillRef idx="2">
              <a:schemeClr val="accent1"/>
            </a:fillRef>
            <a:effectRef idx="1">
              <a:schemeClr val="accent1"/>
            </a:effectRef>
            <a:fontRef idx="minor">
              <a:schemeClr val="dk1"/>
            </a:fontRef>
          </p:style>
          <p:txBody>
            <a:bodyPr vert="horz" wrap="square" lIns="68580" tIns="34290" rIns="68580" bIns="34290" numCol="1" rtlCol="0" anchor="t" anchorCtr="0" compatLnSpc="1">
              <a:prstTxWarp prst="textNoShape">
                <a:avLst/>
              </a:prstTxWarp>
            </a:bodyPr>
            <a:lstStyle/>
            <a:p>
              <a:pPr defTabSz="685800" eaLnBrk="1" hangingPunct="1"/>
              <a:endParaRPr lang="zh-CN" altLang="en-US" sz="1350">
                <a:solidFill>
                  <a:schemeClr val="tx1"/>
                </a:solidFill>
                <a:latin typeface="Calibri" panose="020F0502020204030204" pitchFamily="34" charset="0"/>
                <a:cs typeface="Calibri" panose="020F0502020204030204" pitchFamily="34" charset="0"/>
              </a:endParaRPr>
            </a:p>
          </p:txBody>
        </p:sp>
        <p:graphicFrame>
          <p:nvGraphicFramePr>
            <p:cNvPr id="19" name="Object 11">
              <a:extLst>
                <a:ext uri="{FF2B5EF4-FFF2-40B4-BE49-F238E27FC236}">
                  <a16:creationId xmlns:a16="http://schemas.microsoft.com/office/drawing/2014/main" id="{841C26A5-E543-B1F7-B67F-D9E2D5564868}"/>
                </a:ext>
              </a:extLst>
            </p:cNvPr>
            <p:cNvGraphicFramePr>
              <a:graphicFrameLocks noChangeAspect="1"/>
            </p:cNvGraphicFramePr>
            <p:nvPr>
              <p:extLst>
                <p:ext uri="{D42A27DB-BD31-4B8C-83A1-F6EECF244321}">
                  <p14:modId xmlns:p14="http://schemas.microsoft.com/office/powerpoint/2010/main" val="3362621877"/>
                </p:ext>
              </p:extLst>
            </p:nvPr>
          </p:nvGraphicFramePr>
          <p:xfrm>
            <a:off x="7006951" y="3096771"/>
            <a:ext cx="351234" cy="305990"/>
          </p:xfrm>
          <a:graphic>
            <a:graphicData uri="http://schemas.openxmlformats.org/presentationml/2006/ole">
              <mc:AlternateContent xmlns:mc="http://schemas.openxmlformats.org/markup-compatibility/2006">
                <mc:Choice xmlns:v="urn:schemas-microsoft-com:vml" Requires="v">
                  <p:oleObj name="Equation" r:id="rId2" imgW="253800" imgH="215640" progId="Equation.DSMT4">
                    <p:embed/>
                  </p:oleObj>
                </mc:Choice>
                <mc:Fallback>
                  <p:oleObj name="Equation" r:id="rId2" imgW="253800" imgH="215640" progId="Equation.DSMT4">
                    <p:embed/>
                    <p:pic>
                      <p:nvPicPr>
                        <p:cNvPr id="22" name="Object 11">
                          <a:extLst>
                            <a:ext uri="{FF2B5EF4-FFF2-40B4-BE49-F238E27FC236}">
                              <a16:creationId xmlns:a16="http://schemas.microsoft.com/office/drawing/2014/main" id="{2C25DAAB-10C1-25F1-FD79-23152E06AF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6951" y="3096771"/>
                          <a:ext cx="351234" cy="30599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20" name="直接箭头连接符 57">
              <a:extLst>
                <a:ext uri="{FF2B5EF4-FFF2-40B4-BE49-F238E27FC236}">
                  <a16:creationId xmlns:a16="http://schemas.microsoft.com/office/drawing/2014/main" id="{53E9EA1E-11E4-ACA8-E6D3-62A5986DD1B5}"/>
                </a:ext>
              </a:extLst>
            </p:cNvPr>
            <p:cNvCxnSpPr/>
            <p:nvPr/>
          </p:nvCxnSpPr>
          <p:spPr bwMode="auto">
            <a:xfrm rot="5400000">
              <a:off x="5598114" y="3111810"/>
              <a:ext cx="324036" cy="1191"/>
            </a:xfrm>
            <a:prstGeom prst="straightConnector1">
              <a:avLst/>
            </a:prstGeom>
            <a:noFill/>
            <a:ln w="28575" cap="flat" cmpd="sng" algn="ctr">
              <a:solidFill>
                <a:srgbClr val="FF0000"/>
              </a:solidFill>
              <a:prstDash val="solid"/>
              <a:round/>
              <a:headEnd type="none" w="med" len="med"/>
              <a:tailEnd type="none" w="med" len="med"/>
            </a:ln>
            <a:effectLst/>
          </p:spPr>
        </p:cxnSp>
        <p:cxnSp>
          <p:nvCxnSpPr>
            <p:cNvPr id="21" name="直接箭头连接符 59">
              <a:extLst>
                <a:ext uri="{FF2B5EF4-FFF2-40B4-BE49-F238E27FC236}">
                  <a16:creationId xmlns:a16="http://schemas.microsoft.com/office/drawing/2014/main" id="{FD50B125-CFA2-5D78-D348-CB7598D19DA4}"/>
                </a:ext>
              </a:extLst>
            </p:cNvPr>
            <p:cNvCxnSpPr/>
            <p:nvPr/>
          </p:nvCxnSpPr>
          <p:spPr bwMode="auto">
            <a:xfrm>
              <a:off x="5760132" y="3273828"/>
              <a:ext cx="1188132" cy="1191"/>
            </a:xfrm>
            <a:prstGeom prst="straightConnector1">
              <a:avLst/>
            </a:prstGeom>
            <a:noFill/>
            <a:ln w="28575" cap="flat" cmpd="sng" algn="ctr">
              <a:solidFill>
                <a:srgbClr val="FF0000"/>
              </a:solidFill>
              <a:prstDash val="solid"/>
              <a:round/>
              <a:headEnd type="none" w="med" len="med"/>
              <a:tailEnd type="arrow"/>
            </a:ln>
            <a:effectLst/>
          </p:spPr>
        </p:cxnSp>
        <p:cxnSp>
          <p:nvCxnSpPr>
            <p:cNvPr id="22" name="直接箭头连接符 62">
              <a:extLst>
                <a:ext uri="{FF2B5EF4-FFF2-40B4-BE49-F238E27FC236}">
                  <a16:creationId xmlns:a16="http://schemas.microsoft.com/office/drawing/2014/main" id="{22C290B5-95DD-C4FD-06A9-155E45902F8A}"/>
                </a:ext>
              </a:extLst>
            </p:cNvPr>
            <p:cNvCxnSpPr/>
            <p:nvPr/>
          </p:nvCxnSpPr>
          <p:spPr bwMode="auto">
            <a:xfrm>
              <a:off x="7326306" y="3273828"/>
              <a:ext cx="378042" cy="1191"/>
            </a:xfrm>
            <a:prstGeom prst="straightConnector1">
              <a:avLst/>
            </a:prstGeom>
            <a:noFill/>
            <a:ln w="28575" cap="flat" cmpd="sng" algn="ctr">
              <a:solidFill>
                <a:srgbClr val="FF0000"/>
              </a:solidFill>
              <a:prstDash val="solid"/>
              <a:round/>
              <a:headEnd type="arrow" w="med" len="med"/>
              <a:tailEnd type="none" w="med" len="med"/>
            </a:ln>
            <a:effectLst/>
          </p:spPr>
        </p:cxnSp>
        <p:cxnSp>
          <p:nvCxnSpPr>
            <p:cNvPr id="23" name="直接箭头连接符 66">
              <a:extLst>
                <a:ext uri="{FF2B5EF4-FFF2-40B4-BE49-F238E27FC236}">
                  <a16:creationId xmlns:a16="http://schemas.microsoft.com/office/drawing/2014/main" id="{774671AC-54ED-E85F-8324-D89A061920AC}"/>
                </a:ext>
              </a:extLst>
            </p:cNvPr>
            <p:cNvCxnSpPr>
              <a:cxnSpLocks/>
              <a:stCxn id="10" idx="1"/>
            </p:cNvCxnSpPr>
            <p:nvPr/>
          </p:nvCxnSpPr>
          <p:spPr bwMode="auto">
            <a:xfrm flipH="1">
              <a:off x="5436097" y="4029912"/>
              <a:ext cx="381992" cy="0"/>
            </a:xfrm>
            <a:prstGeom prst="straightConnector1">
              <a:avLst/>
            </a:prstGeom>
            <a:noFill/>
            <a:ln w="28575" cap="flat" cmpd="sng" algn="ctr">
              <a:solidFill>
                <a:srgbClr val="FF0000"/>
              </a:solidFill>
              <a:prstDash val="solid"/>
              <a:round/>
              <a:headEnd type="none" w="med" len="med"/>
              <a:tailEnd type="none" w="med" len="med"/>
            </a:ln>
            <a:effectLst/>
          </p:spPr>
        </p:cxnSp>
        <p:cxnSp>
          <p:nvCxnSpPr>
            <p:cNvPr id="24" name="直接箭头连接符 68">
              <a:extLst>
                <a:ext uri="{FF2B5EF4-FFF2-40B4-BE49-F238E27FC236}">
                  <a16:creationId xmlns:a16="http://schemas.microsoft.com/office/drawing/2014/main" id="{B94D7E18-26DB-B80B-41E2-56736DF1509A}"/>
                </a:ext>
              </a:extLst>
            </p:cNvPr>
            <p:cNvCxnSpPr/>
            <p:nvPr/>
          </p:nvCxnSpPr>
          <p:spPr bwMode="auto">
            <a:xfrm rot="5400000" flipH="1" flipV="1">
              <a:off x="4894547" y="3490745"/>
              <a:ext cx="1082502" cy="596"/>
            </a:xfrm>
            <a:prstGeom prst="straightConnector1">
              <a:avLst/>
            </a:prstGeom>
            <a:noFill/>
            <a:ln w="28575" cap="flat" cmpd="sng" algn="ctr">
              <a:solidFill>
                <a:srgbClr val="FF0000"/>
              </a:solidFill>
              <a:prstDash val="solid"/>
              <a:round/>
              <a:headEnd type="none" w="med" len="med"/>
              <a:tailEnd type="arrow"/>
            </a:ln>
            <a:effectLst/>
          </p:spPr>
        </p:cxnSp>
        <p:cxnSp>
          <p:nvCxnSpPr>
            <p:cNvPr id="25" name="直接箭头连接符 71">
              <a:extLst>
                <a:ext uri="{FF2B5EF4-FFF2-40B4-BE49-F238E27FC236}">
                  <a16:creationId xmlns:a16="http://schemas.microsoft.com/office/drawing/2014/main" id="{6C221F3C-6194-F1DC-B70D-8CE8A6561B05}"/>
                </a:ext>
              </a:extLst>
            </p:cNvPr>
            <p:cNvCxnSpPr/>
            <p:nvPr/>
          </p:nvCxnSpPr>
          <p:spPr bwMode="auto">
            <a:xfrm rot="5400000" flipH="1" flipV="1">
              <a:off x="7027784" y="3571754"/>
              <a:ext cx="272412" cy="596"/>
            </a:xfrm>
            <a:prstGeom prst="straightConnector1">
              <a:avLst/>
            </a:prstGeom>
            <a:noFill/>
            <a:ln w="28575" cap="flat" cmpd="sng" algn="ctr">
              <a:solidFill>
                <a:srgbClr val="FF0000"/>
              </a:solidFill>
              <a:prstDash val="solid"/>
              <a:round/>
              <a:headEnd type="arrow" w="med" len="med"/>
              <a:tailEnd type="none" w="med" len="med"/>
            </a:ln>
            <a:effectLst/>
          </p:spPr>
        </p:cxnSp>
        <p:cxnSp>
          <p:nvCxnSpPr>
            <p:cNvPr id="26" name="直接箭头连接符 79">
              <a:extLst>
                <a:ext uri="{FF2B5EF4-FFF2-40B4-BE49-F238E27FC236}">
                  <a16:creationId xmlns:a16="http://schemas.microsoft.com/office/drawing/2014/main" id="{0273C79A-95F5-5272-FEE5-7421AF60E70F}"/>
                </a:ext>
              </a:extLst>
            </p:cNvPr>
            <p:cNvCxnSpPr>
              <a:cxnSpLocks/>
            </p:cNvCxnSpPr>
            <p:nvPr/>
          </p:nvCxnSpPr>
          <p:spPr bwMode="auto">
            <a:xfrm flipH="1">
              <a:off x="2184162" y="1546827"/>
              <a:ext cx="4926120" cy="0"/>
            </a:xfrm>
            <a:prstGeom prst="straightConnector1">
              <a:avLst/>
            </a:prstGeom>
            <a:noFill/>
            <a:ln w="28575" cap="flat" cmpd="sng" algn="ctr">
              <a:solidFill>
                <a:srgbClr val="FF0000"/>
              </a:solidFill>
              <a:prstDash val="solid"/>
              <a:round/>
              <a:headEnd type="none" w="med" len="med"/>
              <a:tailEnd type="none" w="med" len="med"/>
            </a:ln>
            <a:effectLst/>
          </p:spPr>
        </p:cxnSp>
        <p:cxnSp>
          <p:nvCxnSpPr>
            <p:cNvPr id="27" name="直接箭头连接符 81">
              <a:extLst>
                <a:ext uri="{FF2B5EF4-FFF2-40B4-BE49-F238E27FC236}">
                  <a16:creationId xmlns:a16="http://schemas.microsoft.com/office/drawing/2014/main" id="{7277E003-D532-676B-C833-4E828B5C50CF}"/>
                </a:ext>
              </a:extLst>
            </p:cNvPr>
            <p:cNvCxnSpPr>
              <a:cxnSpLocks/>
              <a:stCxn id="7" idx="0"/>
            </p:cNvCxnSpPr>
            <p:nvPr/>
          </p:nvCxnSpPr>
          <p:spPr bwMode="auto">
            <a:xfrm flipV="1">
              <a:off x="2184163" y="1545638"/>
              <a:ext cx="2169" cy="685200"/>
            </a:xfrm>
            <a:prstGeom prst="straightConnector1">
              <a:avLst/>
            </a:prstGeom>
            <a:noFill/>
            <a:ln w="28575" cap="flat" cmpd="sng" algn="ctr">
              <a:solidFill>
                <a:srgbClr val="FF0000"/>
              </a:solidFill>
              <a:prstDash val="solid"/>
              <a:round/>
              <a:headEnd type="arrow" w="med" len="med"/>
              <a:tailEnd type="none" w="med" len="med"/>
            </a:ln>
            <a:effectLst/>
          </p:spPr>
        </p:cxnSp>
        <p:graphicFrame>
          <p:nvGraphicFramePr>
            <p:cNvPr id="28" name="Object 12">
              <a:extLst>
                <a:ext uri="{FF2B5EF4-FFF2-40B4-BE49-F238E27FC236}">
                  <a16:creationId xmlns:a16="http://schemas.microsoft.com/office/drawing/2014/main" id="{A1A997B9-BDBE-1D7E-57A6-4057CB8210D1}"/>
                </a:ext>
              </a:extLst>
            </p:cNvPr>
            <p:cNvGraphicFramePr>
              <a:graphicFrameLocks noChangeAspect="1"/>
            </p:cNvGraphicFramePr>
            <p:nvPr>
              <p:extLst>
                <p:ext uri="{D42A27DB-BD31-4B8C-83A1-F6EECF244321}">
                  <p14:modId xmlns:p14="http://schemas.microsoft.com/office/powerpoint/2010/main" val="838271"/>
                </p:ext>
              </p:extLst>
            </p:nvPr>
          </p:nvGraphicFramePr>
          <p:xfrm>
            <a:off x="5826798" y="2967742"/>
            <a:ext cx="692945" cy="288131"/>
          </p:xfrm>
          <a:graphic>
            <a:graphicData uri="http://schemas.openxmlformats.org/presentationml/2006/ole">
              <mc:AlternateContent xmlns:mc="http://schemas.openxmlformats.org/markup-compatibility/2006">
                <mc:Choice xmlns:v="urn:schemas-microsoft-com:vml" Requires="v">
                  <p:oleObj name="Equation" r:id="rId4" imgW="533160" imgH="215640" progId="Equation.DSMT4">
                    <p:embed/>
                  </p:oleObj>
                </mc:Choice>
                <mc:Fallback>
                  <p:oleObj name="Equation" r:id="rId4" imgW="533160" imgH="215640" progId="Equation.DSMT4">
                    <p:embed/>
                    <p:pic>
                      <p:nvPicPr>
                        <p:cNvPr id="31" name="Object 12">
                          <a:extLst>
                            <a:ext uri="{FF2B5EF4-FFF2-40B4-BE49-F238E27FC236}">
                              <a16:creationId xmlns:a16="http://schemas.microsoft.com/office/drawing/2014/main" id="{A6C7082E-92F1-3458-05AC-F43CD0801E1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6798" y="2967742"/>
                          <a:ext cx="692945" cy="288131"/>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9" name="Object 13">
              <a:extLst>
                <a:ext uri="{FF2B5EF4-FFF2-40B4-BE49-F238E27FC236}">
                  <a16:creationId xmlns:a16="http://schemas.microsoft.com/office/drawing/2014/main" id="{43A1F32E-05C6-CFD7-1AEB-AC1A47C576EA}"/>
                </a:ext>
              </a:extLst>
            </p:cNvPr>
            <p:cNvGraphicFramePr>
              <a:graphicFrameLocks noChangeAspect="1"/>
            </p:cNvGraphicFramePr>
            <p:nvPr>
              <p:extLst>
                <p:ext uri="{D42A27DB-BD31-4B8C-83A1-F6EECF244321}">
                  <p14:modId xmlns:p14="http://schemas.microsoft.com/office/powerpoint/2010/main" val="3885121250"/>
                </p:ext>
              </p:extLst>
            </p:nvPr>
          </p:nvGraphicFramePr>
          <p:xfrm>
            <a:off x="6952123" y="2695005"/>
            <a:ext cx="692945" cy="253604"/>
          </p:xfrm>
          <a:graphic>
            <a:graphicData uri="http://schemas.openxmlformats.org/presentationml/2006/ole">
              <mc:AlternateContent xmlns:mc="http://schemas.openxmlformats.org/markup-compatibility/2006">
                <mc:Choice xmlns:v="urn:schemas-microsoft-com:vml" Requires="v">
                  <p:oleObj name="Equation" r:id="rId6" imgW="533160" imgH="190440" progId="Equation.DSMT4">
                    <p:embed/>
                  </p:oleObj>
                </mc:Choice>
                <mc:Fallback>
                  <p:oleObj name="Equation" r:id="rId6" imgW="533160" imgH="190440" progId="Equation.DSMT4">
                    <p:embed/>
                    <p:pic>
                      <p:nvPicPr>
                        <p:cNvPr id="32" name="Object 13">
                          <a:extLst>
                            <a:ext uri="{FF2B5EF4-FFF2-40B4-BE49-F238E27FC236}">
                              <a16:creationId xmlns:a16="http://schemas.microsoft.com/office/drawing/2014/main" id="{E1AD7214-A6E2-6546-8C94-1B72480B6E0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52123" y="2695005"/>
                          <a:ext cx="692945" cy="2536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0" name="TextBox 29">
              <a:extLst>
                <a:ext uri="{FF2B5EF4-FFF2-40B4-BE49-F238E27FC236}">
                  <a16:creationId xmlns:a16="http://schemas.microsoft.com/office/drawing/2014/main" id="{8CD17CEE-2682-2B9F-7CA9-79A16E773562}"/>
                </a:ext>
              </a:extLst>
            </p:cNvPr>
            <p:cNvSpPr txBox="1"/>
            <p:nvPr/>
          </p:nvSpPr>
          <p:spPr>
            <a:xfrm>
              <a:off x="6624227" y="3027093"/>
              <a:ext cx="486055" cy="511737"/>
            </a:xfrm>
            <a:prstGeom prst="rect">
              <a:avLst/>
            </a:prstGeom>
            <a:noFill/>
          </p:spPr>
          <p:txBody>
            <a:bodyPr wrap="square" rtlCol="0">
              <a:spAutoFit/>
            </a:bodyPr>
            <a:lstStyle/>
            <a:p>
              <a:r>
                <a:rPr lang="en-US" altLang="zh-CN" sz="1800" dirty="0">
                  <a:latin typeface="Calibri" panose="020F0502020204030204" pitchFamily="34" charset="0"/>
                  <a:ea typeface="Calibri" panose="020F0502020204030204" pitchFamily="34" charset="0"/>
                  <a:cs typeface="Calibri" panose="020F0502020204030204" pitchFamily="34" charset="0"/>
                </a:rPr>
                <a:t>_</a:t>
              </a:r>
              <a:endParaRPr lang="zh-CN" altLang="en-US" sz="1800" dirty="0">
                <a:latin typeface="Calibri" panose="020F0502020204030204" pitchFamily="34" charset="0"/>
                <a:cs typeface="Calibri" panose="020F0502020204030204" pitchFamily="34" charset="0"/>
              </a:endParaRPr>
            </a:p>
          </p:txBody>
        </p:sp>
        <p:sp>
          <p:nvSpPr>
            <p:cNvPr id="31" name="TextBox 30">
              <a:extLst>
                <a:ext uri="{FF2B5EF4-FFF2-40B4-BE49-F238E27FC236}">
                  <a16:creationId xmlns:a16="http://schemas.microsoft.com/office/drawing/2014/main" id="{C70A7ED4-DB07-9C07-A095-0E8A0A38C870}"/>
                </a:ext>
              </a:extLst>
            </p:cNvPr>
            <p:cNvSpPr txBox="1"/>
            <p:nvPr/>
          </p:nvSpPr>
          <p:spPr>
            <a:xfrm>
              <a:off x="7157014" y="3172516"/>
              <a:ext cx="486055" cy="511737"/>
            </a:xfrm>
            <a:prstGeom prst="rect">
              <a:avLst/>
            </a:prstGeom>
            <a:noFill/>
          </p:spPr>
          <p:txBody>
            <a:bodyPr wrap="square" rtlCol="0">
              <a:spAutoFit/>
            </a:bodyPr>
            <a:lstStyle/>
            <a:p>
              <a:r>
                <a:rPr lang="en-US" altLang="zh-CN" sz="1800" dirty="0">
                  <a:latin typeface="Calibri" panose="020F0502020204030204" pitchFamily="34" charset="0"/>
                  <a:ea typeface="Calibri" panose="020F0502020204030204" pitchFamily="34" charset="0"/>
                  <a:cs typeface="Calibri" panose="020F0502020204030204" pitchFamily="34" charset="0"/>
                </a:rPr>
                <a:t>+</a:t>
              </a:r>
              <a:endParaRPr lang="zh-CN" altLang="en-US" sz="1800" dirty="0">
                <a:latin typeface="Calibri" panose="020F0502020204030204" pitchFamily="34" charset="0"/>
                <a:cs typeface="Calibri" panose="020F0502020204030204" pitchFamily="34" charset="0"/>
              </a:endParaRPr>
            </a:p>
          </p:txBody>
        </p:sp>
        <p:graphicFrame>
          <p:nvGraphicFramePr>
            <p:cNvPr id="32" name="Object 15">
              <a:extLst>
                <a:ext uri="{FF2B5EF4-FFF2-40B4-BE49-F238E27FC236}">
                  <a16:creationId xmlns:a16="http://schemas.microsoft.com/office/drawing/2014/main" id="{09F79613-262A-C6E0-40ED-32F44BA6515B}"/>
                </a:ext>
              </a:extLst>
            </p:cNvPr>
            <p:cNvGraphicFramePr>
              <a:graphicFrameLocks noChangeAspect="1"/>
            </p:cNvGraphicFramePr>
            <p:nvPr>
              <p:extLst>
                <p:ext uri="{D42A27DB-BD31-4B8C-83A1-F6EECF244321}">
                  <p14:modId xmlns:p14="http://schemas.microsoft.com/office/powerpoint/2010/main" val="1343066611"/>
                </p:ext>
              </p:extLst>
            </p:nvPr>
          </p:nvGraphicFramePr>
          <p:xfrm>
            <a:off x="5728876" y="1086312"/>
            <a:ext cx="692945" cy="253604"/>
          </p:xfrm>
          <a:graphic>
            <a:graphicData uri="http://schemas.openxmlformats.org/presentationml/2006/ole">
              <mc:AlternateContent xmlns:mc="http://schemas.openxmlformats.org/markup-compatibility/2006">
                <mc:Choice xmlns:v="urn:schemas-microsoft-com:vml" Requires="v">
                  <p:oleObj name="Equation" r:id="rId8" imgW="533160" imgH="190440" progId="Equation.DSMT4">
                    <p:embed/>
                  </p:oleObj>
                </mc:Choice>
                <mc:Fallback>
                  <p:oleObj name="Equation" r:id="rId8" imgW="533160" imgH="190440" progId="Equation.DSMT4">
                    <p:embed/>
                    <p:pic>
                      <p:nvPicPr>
                        <p:cNvPr id="35" name="Object 15">
                          <a:extLst>
                            <a:ext uri="{FF2B5EF4-FFF2-40B4-BE49-F238E27FC236}">
                              <a16:creationId xmlns:a16="http://schemas.microsoft.com/office/drawing/2014/main" id="{836CBC37-36FD-6315-2E09-1A34E384DCC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728876" y="1086312"/>
                          <a:ext cx="692945" cy="2536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3" name="Object 16">
              <a:extLst>
                <a:ext uri="{FF2B5EF4-FFF2-40B4-BE49-F238E27FC236}">
                  <a16:creationId xmlns:a16="http://schemas.microsoft.com/office/drawing/2014/main" id="{879EE860-D449-8559-A328-6626CA33461D}"/>
                </a:ext>
              </a:extLst>
            </p:cNvPr>
            <p:cNvGraphicFramePr>
              <a:graphicFrameLocks noChangeAspect="1"/>
            </p:cNvGraphicFramePr>
            <p:nvPr>
              <p:extLst>
                <p:ext uri="{D42A27DB-BD31-4B8C-83A1-F6EECF244321}">
                  <p14:modId xmlns:p14="http://schemas.microsoft.com/office/powerpoint/2010/main" val="866960430"/>
                </p:ext>
              </p:extLst>
            </p:nvPr>
          </p:nvGraphicFramePr>
          <p:xfrm>
            <a:off x="5743696" y="681540"/>
            <a:ext cx="346471" cy="253602"/>
          </p:xfrm>
          <a:graphic>
            <a:graphicData uri="http://schemas.openxmlformats.org/presentationml/2006/ole">
              <mc:AlternateContent xmlns:mc="http://schemas.openxmlformats.org/markup-compatibility/2006">
                <mc:Choice xmlns:v="urn:schemas-microsoft-com:vml" Requires="v">
                  <p:oleObj name="Equation" r:id="rId10" imgW="266400" imgH="190440" progId="Equation.DSMT4">
                    <p:embed/>
                  </p:oleObj>
                </mc:Choice>
                <mc:Fallback>
                  <p:oleObj name="Equation" r:id="rId10" imgW="266400" imgH="190440" progId="Equation.DSMT4">
                    <p:embed/>
                    <p:pic>
                      <p:nvPicPr>
                        <p:cNvPr id="36" name="Object 16">
                          <a:extLst>
                            <a:ext uri="{FF2B5EF4-FFF2-40B4-BE49-F238E27FC236}">
                              <a16:creationId xmlns:a16="http://schemas.microsoft.com/office/drawing/2014/main" id="{B9AF073D-F51D-21E0-689E-7AC76D3B4B4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743696" y="681540"/>
                          <a:ext cx="346471" cy="25360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4" name="Object 17">
              <a:extLst>
                <a:ext uri="{FF2B5EF4-FFF2-40B4-BE49-F238E27FC236}">
                  <a16:creationId xmlns:a16="http://schemas.microsoft.com/office/drawing/2014/main" id="{E4800641-FFBE-314A-6019-1DD262542BA0}"/>
                </a:ext>
              </a:extLst>
            </p:cNvPr>
            <p:cNvGraphicFramePr>
              <a:graphicFrameLocks noChangeAspect="1"/>
            </p:cNvGraphicFramePr>
            <p:nvPr>
              <p:extLst>
                <p:ext uri="{D42A27DB-BD31-4B8C-83A1-F6EECF244321}">
                  <p14:modId xmlns:p14="http://schemas.microsoft.com/office/powerpoint/2010/main" val="3918917102"/>
                </p:ext>
              </p:extLst>
            </p:nvPr>
          </p:nvGraphicFramePr>
          <p:xfrm>
            <a:off x="6678235" y="1221600"/>
            <a:ext cx="346472" cy="253604"/>
          </p:xfrm>
          <a:graphic>
            <a:graphicData uri="http://schemas.openxmlformats.org/presentationml/2006/ole">
              <mc:AlternateContent xmlns:mc="http://schemas.openxmlformats.org/markup-compatibility/2006">
                <mc:Choice xmlns:v="urn:schemas-microsoft-com:vml" Requires="v">
                  <p:oleObj name="Equation" r:id="rId12" imgW="266400" imgH="190440" progId="Equation.DSMT4">
                    <p:embed/>
                  </p:oleObj>
                </mc:Choice>
                <mc:Fallback>
                  <p:oleObj name="Equation" r:id="rId12" imgW="266400" imgH="190440" progId="Equation.DSMT4">
                    <p:embed/>
                    <p:pic>
                      <p:nvPicPr>
                        <p:cNvPr id="37" name="Object 17">
                          <a:extLst>
                            <a:ext uri="{FF2B5EF4-FFF2-40B4-BE49-F238E27FC236}">
                              <a16:creationId xmlns:a16="http://schemas.microsoft.com/office/drawing/2014/main" id="{AEDA98C9-EE1A-E503-16CB-D9E02300975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678235" y="1221600"/>
                          <a:ext cx="346472" cy="2536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18">
              <a:extLst>
                <a:ext uri="{FF2B5EF4-FFF2-40B4-BE49-F238E27FC236}">
                  <a16:creationId xmlns:a16="http://schemas.microsoft.com/office/drawing/2014/main" id="{B6BBCA5F-FF3D-6225-ED66-C169960D9B16}"/>
                </a:ext>
              </a:extLst>
            </p:cNvPr>
            <p:cNvGraphicFramePr>
              <a:graphicFrameLocks noChangeAspect="1"/>
            </p:cNvGraphicFramePr>
            <p:nvPr>
              <p:extLst>
                <p:ext uri="{D42A27DB-BD31-4B8C-83A1-F6EECF244321}">
                  <p14:modId xmlns:p14="http://schemas.microsoft.com/office/powerpoint/2010/main" val="3245544201"/>
                </p:ext>
              </p:extLst>
            </p:nvPr>
          </p:nvGraphicFramePr>
          <p:xfrm>
            <a:off x="6709804" y="2210134"/>
            <a:ext cx="346472" cy="253604"/>
          </p:xfrm>
          <a:graphic>
            <a:graphicData uri="http://schemas.openxmlformats.org/presentationml/2006/ole">
              <mc:AlternateContent xmlns:mc="http://schemas.openxmlformats.org/markup-compatibility/2006">
                <mc:Choice xmlns:v="urn:schemas-microsoft-com:vml" Requires="v">
                  <p:oleObj name="Equation" r:id="rId12" imgW="266400" imgH="190440" progId="Equation.DSMT4">
                    <p:embed/>
                  </p:oleObj>
                </mc:Choice>
                <mc:Fallback>
                  <p:oleObj name="Equation" r:id="rId12" imgW="266400" imgH="190440" progId="Equation.DSMT4">
                    <p:embed/>
                    <p:pic>
                      <p:nvPicPr>
                        <p:cNvPr id="38" name="Object 18">
                          <a:extLst>
                            <a:ext uri="{FF2B5EF4-FFF2-40B4-BE49-F238E27FC236}">
                              <a16:creationId xmlns:a16="http://schemas.microsoft.com/office/drawing/2014/main" id="{4E619DB5-91A2-D193-240C-45C8478D70F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709804" y="2210134"/>
                          <a:ext cx="346472" cy="2536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矩形 100">
              <a:extLst>
                <a:ext uri="{FF2B5EF4-FFF2-40B4-BE49-F238E27FC236}">
                  <a16:creationId xmlns:a16="http://schemas.microsoft.com/office/drawing/2014/main" id="{781C168D-EB93-E9B6-590D-65588AB9447A}"/>
                </a:ext>
              </a:extLst>
            </p:cNvPr>
            <p:cNvSpPr/>
            <p:nvPr/>
          </p:nvSpPr>
          <p:spPr bwMode="auto">
            <a:xfrm>
              <a:off x="4626006" y="1977684"/>
              <a:ext cx="3294366" cy="2538282"/>
            </a:xfrm>
            <a:prstGeom prst="rect">
              <a:avLst/>
            </a:prstGeom>
            <a:noFill/>
            <a:ln w="28575" cap="flat" cmpd="sng" algn="ctr">
              <a:solidFill>
                <a:schemeClr val="tx2"/>
              </a:solidFill>
              <a:prstDash val="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1" hangingPunct="1"/>
              <a:endParaRPr lang="zh-CN" altLang="en-US" sz="1350">
                <a:latin typeface="Calibri" panose="020F0502020204030204" pitchFamily="34" charset="0"/>
                <a:cs typeface="Calibri" panose="020F0502020204030204" pitchFamily="34" charset="0"/>
              </a:endParaRPr>
            </a:p>
          </p:txBody>
        </p:sp>
        <p:cxnSp>
          <p:nvCxnSpPr>
            <p:cNvPr id="37" name="直接箭头连接符 52">
              <a:extLst>
                <a:ext uri="{FF2B5EF4-FFF2-40B4-BE49-F238E27FC236}">
                  <a16:creationId xmlns:a16="http://schemas.microsoft.com/office/drawing/2014/main" id="{B058E937-1630-44D0-9362-8D17B36A89BC}"/>
                </a:ext>
              </a:extLst>
            </p:cNvPr>
            <p:cNvCxnSpPr>
              <a:cxnSpLocks/>
            </p:cNvCxnSpPr>
            <p:nvPr/>
          </p:nvCxnSpPr>
          <p:spPr bwMode="auto">
            <a:xfrm flipH="1">
              <a:off x="3099236" y="2571749"/>
              <a:ext cx="1634784" cy="0"/>
            </a:xfrm>
            <a:prstGeom prst="straightConnector1">
              <a:avLst/>
            </a:prstGeom>
            <a:noFill/>
            <a:ln w="28575" cap="flat" cmpd="sng" algn="ctr">
              <a:solidFill>
                <a:srgbClr val="FF0000"/>
              </a:solidFill>
              <a:prstDash val="solid"/>
              <a:round/>
              <a:headEnd type="none" w="med" len="med"/>
              <a:tailEnd type="arrow" w="med" len="med"/>
            </a:ln>
            <a:effectLst/>
          </p:spPr>
        </p:cxnSp>
        <p:sp>
          <p:nvSpPr>
            <p:cNvPr id="38" name="TextBox 37">
              <a:extLst>
                <a:ext uri="{FF2B5EF4-FFF2-40B4-BE49-F238E27FC236}">
                  <a16:creationId xmlns:a16="http://schemas.microsoft.com/office/drawing/2014/main" id="{78117F55-5CD9-7C9B-489C-8D8FE442D203}"/>
                </a:ext>
              </a:extLst>
            </p:cNvPr>
            <p:cNvSpPr txBox="1"/>
            <p:nvPr/>
          </p:nvSpPr>
          <p:spPr>
            <a:xfrm>
              <a:off x="2897813" y="2679762"/>
              <a:ext cx="1897743" cy="639671"/>
            </a:xfrm>
            <a:prstGeom prst="rect">
              <a:avLst/>
            </a:prstGeom>
            <a:noFill/>
          </p:spPr>
          <p:txBody>
            <a:bodyPr wrap="square" rtlCol="0">
              <a:spAutoFit/>
            </a:bodyPr>
            <a:lstStyle/>
            <a:p>
              <a:pPr algn="ctr"/>
              <a:r>
                <a:rPr lang="en-US" altLang="zh-CN" sz="1200" b="1" dirty="0">
                  <a:solidFill>
                    <a:schemeClr val="tx1">
                      <a:lumMod val="50000"/>
                    </a:schemeClr>
                  </a:solidFill>
                  <a:latin typeface="Calibri" panose="020F0502020204030204" pitchFamily="34" charset="0"/>
                  <a:ea typeface="Calibri" panose="020F0502020204030204" pitchFamily="34" charset="0"/>
                  <a:cs typeface="Calibri" panose="020F0502020204030204" pitchFamily="34" charset="0"/>
                </a:rPr>
                <a:t>Identified load model</a:t>
              </a:r>
              <a:endParaRPr lang="zh-CN" altLang="en-US" sz="1200" b="1" dirty="0">
                <a:solidFill>
                  <a:schemeClr val="tx1">
                    <a:lumMod val="50000"/>
                  </a:schemeClr>
                </a:solidFill>
                <a:latin typeface="Calibri" panose="020F0502020204030204" pitchFamily="34" charset="0"/>
                <a:cs typeface="Calibri" panose="020F0502020204030204" pitchFamily="34" charset="0"/>
              </a:endParaRPr>
            </a:p>
          </p:txBody>
        </p:sp>
      </p:grpSp>
      <p:sp>
        <p:nvSpPr>
          <p:cNvPr id="39" name="TextBox 38">
            <a:extLst>
              <a:ext uri="{FF2B5EF4-FFF2-40B4-BE49-F238E27FC236}">
                <a16:creationId xmlns:a16="http://schemas.microsoft.com/office/drawing/2014/main" id="{14DF0430-EBC1-7239-31EB-A383027D85ED}"/>
              </a:ext>
            </a:extLst>
          </p:cNvPr>
          <p:cNvSpPr txBox="1"/>
          <p:nvPr/>
        </p:nvSpPr>
        <p:spPr>
          <a:xfrm>
            <a:off x="4969108" y="3959316"/>
            <a:ext cx="3995380" cy="523220"/>
          </a:xfrm>
          <a:prstGeom prst="rect">
            <a:avLst/>
          </a:prstGeom>
          <a:noFill/>
        </p:spPr>
        <p:txBody>
          <a:bodyPr wrap="square">
            <a:spAutoFit/>
          </a:bodyPr>
          <a:lstStyle/>
          <a:p>
            <a:pPr algn="ctr"/>
            <a:r>
              <a:rPr lang="en-US" altLang="zh-CN" sz="1400" dirty="0">
                <a:latin typeface="Calibri" panose="020F0502020204030204" pitchFamily="34" charset="0"/>
                <a:ea typeface="Calibri" panose="020F0502020204030204" pitchFamily="34" charset="0"/>
                <a:cs typeface="Calibri" panose="020F0502020204030204" pitchFamily="34" charset="0"/>
              </a:rPr>
              <a:t>Fig. 6 Demonstration of load modeling-based method for evaluating CVR factor.</a:t>
            </a:r>
            <a:endParaRPr lang="zh-CN" altLang="en-US" sz="1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794599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A6F5D-CBBA-41DD-68CC-5D5F5DD7020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BC41F5-ED49-D9B1-477C-189DCA4552EA}"/>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55FBADF7-9F24-33F4-FC69-44A5805CD234}"/>
              </a:ext>
            </a:extLst>
          </p:cNvPr>
          <p:cNvSpPr txBox="1">
            <a:spLocks/>
          </p:cNvSpPr>
          <p:nvPr/>
        </p:nvSpPr>
        <p:spPr>
          <a:xfrm>
            <a:off x="90239" y="679559"/>
            <a:ext cx="3607440"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ea typeface="Calibri" panose="020F0502020204030204" pitchFamily="34" charset="0"/>
                <a:cs typeface="Calibri" panose="020F0502020204030204" pitchFamily="34" charset="0"/>
              </a:rPr>
              <a:t>Load Modeling-Based Method</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D2CB22A0-8023-F3D5-C88D-2947A9A08484}"/>
                  </a:ext>
                </a:extLst>
              </p:cNvPr>
              <p:cNvSpPr txBox="1">
                <a:spLocks/>
              </p:cNvSpPr>
              <p:nvPr/>
            </p:nvSpPr>
            <p:spPr>
              <a:xfrm>
                <a:off x="413101" y="1106459"/>
                <a:ext cx="8317797"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spcBef>
                    <a:spcPts val="600"/>
                  </a:spcBef>
                  <a:spcAft>
                    <a:spcPts val="600"/>
                  </a:spcAft>
                  <a:buNone/>
                </a:pPr>
                <a:r>
                  <a:rPr lang="en-US" altLang="zh-CN" sz="1700" b="1" kern="0" dirty="0">
                    <a:solidFill>
                      <a:schemeClr val="tx1"/>
                    </a:solidFill>
                    <a:latin typeface="Calibri" panose="020F0502020204030204" pitchFamily="34" charset="0"/>
                    <a:cs typeface="Calibri" panose="020F0502020204030204" pitchFamily="34" charset="0"/>
                  </a:rPr>
                  <a:t>1. </a:t>
                </a:r>
                <a:r>
                  <a:rPr lang="en-US" altLang="zh-CN" sz="1700" kern="0" dirty="0">
                    <a:solidFill>
                      <a:schemeClr val="tx1"/>
                    </a:solidFill>
                    <a:latin typeface="Calibri" panose="020F0502020204030204" pitchFamily="34" charset="0"/>
                    <a:cs typeface="Calibri" panose="020F0502020204030204" pitchFamily="34" charset="0"/>
                  </a:rPr>
                  <a:t>Select a load model, e.g., the ZIP model</a:t>
                </a:r>
                <a:endParaRPr lang="en-US" altLang="zh-CN" sz="1700" i="1" kern="0" dirty="0">
                  <a:solidFill>
                    <a:schemeClr val="tx1"/>
                  </a:solidFill>
                  <a:latin typeface="Calibri" panose="020F0502020204030204" pitchFamily="34" charset="0"/>
                  <a:cs typeface="Calibri" panose="020F0502020204030204" pitchFamily="34" charset="0"/>
                </a:endParaRPr>
              </a:p>
              <a:p>
                <a:pPr marL="0" indent="0">
                  <a:spcBef>
                    <a:spcPts val="600"/>
                  </a:spcBef>
                  <a:spcAft>
                    <a:spcPts val="600"/>
                  </a:spcAft>
                  <a:buNone/>
                </a:pPr>
                <a14:m>
                  <m:oMathPara xmlns:m="http://schemas.openxmlformats.org/officeDocument/2006/math">
                    <m:oMathParaPr>
                      <m:jc m:val="centerGroup"/>
                    </m:oMathParaPr>
                    <m:oMath xmlns:m="http://schemas.openxmlformats.org/officeDocument/2006/math">
                      <m:f>
                        <m:fPr>
                          <m:ctrlPr>
                            <a:rPr lang="zh-CN" altLang="zh-CN" sz="1700" i="1" kern="0" smtClean="0">
                              <a:solidFill>
                                <a:schemeClr val="tx1"/>
                              </a:solidFill>
                              <a:latin typeface="Cambria Math" panose="02040503050406030204" pitchFamily="18" charset="0"/>
                              <a:ea typeface="Cambria Math" panose="02040503050406030204" pitchFamily="18" charset="0"/>
                            </a:rPr>
                          </m:ctrlPr>
                        </m:fPr>
                        <m:num>
                          <m:sSub>
                            <m:sSubPr>
                              <m:ctrlPr>
                                <a:rPr lang="zh-CN" altLang="zh-CN" sz="1700" i="1" kern="0">
                                  <a:solidFill>
                                    <a:schemeClr val="tx1"/>
                                  </a:solidFill>
                                  <a:latin typeface="Cambria Math" panose="02040503050406030204" pitchFamily="18" charset="0"/>
                                  <a:ea typeface="Cambria Math" panose="02040503050406030204" pitchFamily="18" charset="0"/>
                                </a:rPr>
                              </m:ctrlPr>
                            </m:sSubPr>
                            <m:e>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𝑍𝐼𝑃</m:t>
                              </m:r>
                            </m:sub>
                          </m:sSub>
                        </m:num>
                        <m:den>
                          <m:sSub>
                            <m:sSubPr>
                              <m:ctrlPr>
                                <a:rPr lang="zh-CN" altLang="zh-CN" sz="1700" i="1" kern="0">
                                  <a:solidFill>
                                    <a:schemeClr val="tx1"/>
                                  </a:solidFill>
                                  <a:latin typeface="Cambria Math" panose="02040503050406030204" pitchFamily="18" charset="0"/>
                                  <a:ea typeface="Cambria Math" panose="02040503050406030204" pitchFamily="18" charset="0"/>
                                </a:rPr>
                              </m:ctrlPr>
                            </m:sSubPr>
                            <m:e>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0</m:t>
                              </m:r>
                            </m:sub>
                          </m:sSub>
                        </m:den>
                      </m:f>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700" i="1" kern="0">
                              <a:solidFill>
                                <a:schemeClr val="tx1"/>
                              </a:solidFill>
                              <a:latin typeface="Cambria Math" panose="02040503050406030204" pitchFamily="18" charset="0"/>
                              <a:ea typeface="Cambria Math" panose="02040503050406030204" pitchFamily="18" charset="0"/>
                            </a:rPr>
                          </m:ctrlPr>
                        </m:sSubPr>
                        <m:e>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sub>
                      </m:sSub>
                      <m:sSup>
                        <m:sSupPr>
                          <m:ctrlPr>
                            <a:rPr lang="zh-CN" altLang="zh-CN" sz="1700" i="1" kern="0">
                              <a:solidFill>
                                <a:schemeClr val="tx1"/>
                              </a:solidFill>
                              <a:latin typeface="Cambria Math" panose="02040503050406030204" pitchFamily="18" charset="0"/>
                              <a:ea typeface="Cambria Math" panose="02040503050406030204" pitchFamily="18" charset="0"/>
                            </a:rPr>
                          </m:ctrlPr>
                        </m:sSupPr>
                        <m:e>
                          <m:d>
                            <m:dPr>
                              <m:ctrlPr>
                                <a:rPr lang="zh-CN" altLang="zh-CN" sz="1700" i="1" kern="0">
                                  <a:solidFill>
                                    <a:schemeClr val="tx1"/>
                                  </a:solidFill>
                                  <a:latin typeface="Cambria Math" panose="02040503050406030204" pitchFamily="18" charset="0"/>
                                  <a:ea typeface="Cambria Math" panose="02040503050406030204" pitchFamily="18" charset="0"/>
                                </a:rPr>
                              </m:ctrlPr>
                            </m:dPr>
                            <m:e>
                              <m:f>
                                <m:fPr>
                                  <m:ctrlPr>
                                    <a:rPr lang="zh-CN" altLang="zh-CN" sz="1700" i="1" kern="0">
                                      <a:solidFill>
                                        <a:schemeClr val="tx1"/>
                                      </a:solidFill>
                                      <a:latin typeface="Cambria Math" panose="02040503050406030204" pitchFamily="18" charset="0"/>
                                      <a:ea typeface="Cambria Math" panose="02040503050406030204" pitchFamily="18" charset="0"/>
                                    </a:rPr>
                                  </m:ctrlPr>
                                </m:fPr>
                                <m:num>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num>
                                <m:den>
                                  <m:sSub>
                                    <m:sSubPr>
                                      <m:ctrlPr>
                                        <a:rPr lang="zh-CN" altLang="zh-CN" sz="1700" i="1" kern="0">
                                          <a:solidFill>
                                            <a:schemeClr val="tx1"/>
                                          </a:solidFill>
                                          <a:latin typeface="Cambria Math" panose="02040503050406030204" pitchFamily="18" charset="0"/>
                                          <a:ea typeface="Cambria Math" panose="02040503050406030204" pitchFamily="18" charset="0"/>
                                        </a:rPr>
                                      </m:ctrlPr>
                                    </m:sSubPr>
                                    <m:e>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0</m:t>
                                      </m:r>
                                    </m:sub>
                                  </m:sSub>
                                </m:den>
                              </m:f>
                            </m:e>
                          </m:d>
                        </m:e>
                        <m:sup>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700" i="1" kern="0">
                              <a:solidFill>
                                <a:schemeClr val="tx1"/>
                              </a:solidFill>
                              <a:latin typeface="Cambria Math" panose="02040503050406030204" pitchFamily="18" charset="0"/>
                              <a:ea typeface="Cambria Math" panose="02040503050406030204" pitchFamily="18" charset="0"/>
                            </a:rPr>
                          </m:ctrlPr>
                        </m:sSubPr>
                        <m:e>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sub>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sub>
                      </m:sSub>
                      <m:f>
                        <m:fPr>
                          <m:ctrlPr>
                            <a:rPr lang="zh-CN" altLang="zh-CN" sz="1700" i="1" kern="0">
                              <a:solidFill>
                                <a:schemeClr val="tx1"/>
                              </a:solidFill>
                              <a:latin typeface="Cambria Math" panose="02040503050406030204" pitchFamily="18" charset="0"/>
                              <a:ea typeface="Cambria Math" panose="02040503050406030204" pitchFamily="18" charset="0"/>
                            </a:rPr>
                          </m:ctrlPr>
                        </m:fPr>
                        <m:num>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num>
                        <m:den>
                          <m:sSub>
                            <m:sSubPr>
                              <m:ctrlPr>
                                <a:rPr lang="zh-CN" altLang="zh-CN" sz="1700" i="1" kern="0">
                                  <a:solidFill>
                                    <a:schemeClr val="tx1"/>
                                  </a:solidFill>
                                  <a:latin typeface="Cambria Math" panose="02040503050406030204" pitchFamily="18" charset="0"/>
                                  <a:ea typeface="Cambria Math" panose="02040503050406030204" pitchFamily="18" charset="0"/>
                                </a:rPr>
                              </m:ctrlPr>
                            </m:sSubPr>
                            <m:e>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0</m:t>
                              </m:r>
                            </m:sub>
                          </m:sSub>
                        </m:den>
                      </m:f>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700" i="1" kern="0">
                              <a:solidFill>
                                <a:schemeClr val="tx1"/>
                              </a:solidFill>
                              <a:latin typeface="Cambria Math" panose="02040503050406030204" pitchFamily="18" charset="0"/>
                              <a:ea typeface="Cambria Math" panose="02040503050406030204" pitchFamily="18" charset="0"/>
                            </a:rPr>
                          </m:ctrlPr>
                        </m:sSubPr>
                        <m:e>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𝛾</m:t>
                          </m:r>
                        </m:e>
                        <m:sub>
                          <m:r>
                            <a:rPr lang="en-US" altLang="zh-CN" sz="1700" i="1" kern="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sub>
                      </m:sSub>
                    </m:oMath>
                  </m:oMathPara>
                </a14:m>
                <a:endParaRPr lang="en-US" altLang="zh-CN" sz="1700" kern="0" dirty="0">
                  <a:solidFill>
                    <a:schemeClr val="tx1"/>
                  </a:solidFill>
                  <a:latin typeface="Calibri" panose="020F0502020204030204" pitchFamily="34" charset="0"/>
                  <a:cs typeface="Calibri" panose="020F0502020204030204" pitchFamily="34" charset="0"/>
                </a:endParaRPr>
              </a:p>
              <a:p>
                <a:pPr marL="0" indent="0" algn="just">
                  <a:lnSpc>
                    <a:spcPct val="105000"/>
                  </a:lnSpc>
                  <a:spcBef>
                    <a:spcPts val="600"/>
                  </a:spcBef>
                  <a:spcAft>
                    <a:spcPts val="0"/>
                  </a:spcAft>
                  <a:buNone/>
                </a:pP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where </a:t>
                </a:r>
                <a14:m>
                  <m:oMath xmlns:m="http://schemas.openxmlformats.org/officeDocument/2006/math">
                    <m:sSub>
                      <m:sSub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𝑍𝐼𝑃</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(Watt) is the active power of the load of ZIP model; </a:t>
                </a:r>
                <a14:m>
                  <m:oMath xmlns:m="http://schemas.openxmlformats.org/officeDocument/2006/math">
                    <m:sSub>
                      <m:sSub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70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0</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(Watt) is the nominal power of the feeder/bus of the load; </a:t>
                </a:r>
                <a14:m>
                  <m:oMath xmlns:m="http://schemas.openxmlformats.org/officeDocument/2006/math">
                    <m:sSub>
                      <m:sSub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is the active power-related coefficient of the load’s constant-impedance component;</a:t>
                </a:r>
                <a14:m>
                  <m:oMath xmlns:m="http://schemas.openxmlformats.org/officeDocument/2006/math">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 </m:t>
                    </m:r>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(Volt) is the voltage magnitude measurement; </a:t>
                </a:r>
                <a14:m>
                  <m:oMath xmlns:m="http://schemas.openxmlformats.org/officeDocument/2006/math">
                    <m:sSub>
                      <m:sSub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0</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(Volt) is the nominal voltage; </a:t>
                </a:r>
                <a14:m>
                  <m:oMath xmlns:m="http://schemas.openxmlformats.org/officeDocument/2006/math">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 </m:t>
                    </m:r>
                    <m:sSub>
                      <m:sSub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is the active power-related coefficient of the load’s constant-current component;</a:t>
                </a:r>
                <a14:m>
                  <m:oMath xmlns:m="http://schemas.openxmlformats.org/officeDocument/2006/math">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 </m:t>
                    </m:r>
                    <m:sSub>
                      <m:sSub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𝛾</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is the active power-related coefficient of the load’s constant-power component.</a:t>
                </a:r>
              </a:p>
              <a:p>
                <a:pPr marL="0" indent="0" algn="just">
                  <a:lnSpc>
                    <a:spcPct val="105000"/>
                  </a:lnSpc>
                  <a:spcBef>
                    <a:spcPts val="0"/>
                  </a:spcBef>
                  <a:spcAft>
                    <a:spcPts val="600"/>
                  </a:spcAft>
                  <a:buNone/>
                </a:pP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ZIP load model is chosen here because (</a:t>
                </a:r>
                <a:r>
                  <a:rPr lang="en-US" altLang="zh-CN" sz="1700" kern="100" dirty="0" err="1">
                    <a:solidFill>
                      <a:schemeClr val="tx1"/>
                    </a:solidFill>
                    <a:latin typeface="Calibri" panose="020F0502020204030204" pitchFamily="34" charset="0"/>
                    <a:ea typeface="等线" panose="02010600030101010101" pitchFamily="2" charset="-122"/>
                    <a:cs typeface="Calibri" panose="020F0502020204030204" pitchFamily="34" charset="0"/>
                  </a:rPr>
                  <a:t>i</a:t>
                </a: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it is widely used in industry, and (ii) all voltage-insensitive components are captured by the constant-power term.</a:t>
                </a:r>
                <a:endParaRPr lang="zh-CN"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endParaRPr>
              </a:p>
              <a:p>
                <a:pPr>
                  <a:spcBef>
                    <a:spcPts val="600"/>
                  </a:spcBef>
                  <a:spcAft>
                    <a:spcPts val="600"/>
                  </a:spcAft>
                  <a:buFont typeface="Arial" panose="020B0604020202020204" pitchFamily="34" charset="0"/>
                  <a:buChar char="•"/>
                </a:pPr>
                <a:endParaRPr lang="zh-CN" altLang="zh-CN" sz="1700" kern="0" dirty="0">
                  <a:solidFill>
                    <a:schemeClr val="tx1"/>
                  </a:solidFill>
                  <a:latin typeface="Calibri" panose="020F0502020204030204" pitchFamily="34" charset="0"/>
                  <a:cs typeface="Calibri" panose="020F0502020204030204" pitchFamily="34" charset="0"/>
                </a:endParaRPr>
              </a:p>
            </p:txBody>
          </p:sp>
        </mc:Choice>
        <mc:Fallback xmlns="">
          <p:sp>
            <p:nvSpPr>
              <p:cNvPr id="5" name="Content Placeholder 3">
                <a:extLst>
                  <a:ext uri="{FF2B5EF4-FFF2-40B4-BE49-F238E27FC236}">
                    <a16:creationId xmlns:a16="http://schemas.microsoft.com/office/drawing/2014/main" id="{D2CB22A0-8023-F3D5-C88D-2947A9A08484}"/>
                  </a:ext>
                </a:extLst>
              </p:cNvPr>
              <p:cNvSpPr txBox="1">
                <a:spLocks noRot="1" noChangeAspect="1" noMove="1" noResize="1" noEditPoints="1" noAdjustHandles="1" noChangeArrowheads="1" noChangeShapeType="1" noTextEdit="1"/>
              </p:cNvSpPr>
              <p:nvPr/>
            </p:nvSpPr>
            <p:spPr>
              <a:xfrm>
                <a:off x="413101" y="1106459"/>
                <a:ext cx="8317797" cy="3029411"/>
              </a:xfrm>
              <a:prstGeom prst="rect">
                <a:avLst/>
              </a:prstGeom>
              <a:blipFill>
                <a:blip r:embed="rId2"/>
                <a:stretch>
                  <a:fillRect l="-513" t="-806" r="-440" b="-14516"/>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7483843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8C8F52-5611-00DA-9544-B9A1B393FC5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EAF620-B662-716C-95F5-3DBF4EF83811}"/>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8552D0E9-5936-9D31-1349-2DDA9B6BF624}"/>
              </a:ext>
            </a:extLst>
          </p:cNvPr>
          <p:cNvSpPr txBox="1">
            <a:spLocks/>
          </p:cNvSpPr>
          <p:nvPr/>
        </p:nvSpPr>
        <p:spPr>
          <a:xfrm>
            <a:off x="90239" y="679559"/>
            <a:ext cx="3607440"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ea typeface="Calibri" panose="020F0502020204030204" pitchFamily="34" charset="0"/>
                <a:cs typeface="Calibri" panose="020F0502020204030204" pitchFamily="34" charset="0"/>
              </a:rPr>
              <a:t>Load Modeling-Based Method</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00AE7A96-2B82-3C46-0827-4F36760D5692}"/>
                  </a:ext>
                </a:extLst>
              </p:cNvPr>
              <p:cNvSpPr txBox="1">
                <a:spLocks/>
              </p:cNvSpPr>
              <p:nvPr/>
            </p:nvSpPr>
            <p:spPr>
              <a:xfrm>
                <a:off x="384256" y="1275606"/>
                <a:ext cx="8375487"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nSpc>
                    <a:spcPct val="95000"/>
                  </a:lnSpc>
                  <a:spcBef>
                    <a:spcPts val="0"/>
                  </a:spcBef>
                  <a:spcAft>
                    <a:spcPts val="0"/>
                  </a:spcAft>
                  <a:buNone/>
                </a:pPr>
                <a:r>
                  <a:rPr lang="en-US" altLang="zh-CN" sz="1700" b="1" kern="0" dirty="0">
                    <a:solidFill>
                      <a:schemeClr val="tx1"/>
                    </a:solidFill>
                    <a:latin typeface="Calibri" panose="020F0502020204030204" pitchFamily="34" charset="0"/>
                    <a:cs typeface="Calibri" panose="020F0502020204030204" pitchFamily="34" charset="0"/>
                  </a:rPr>
                  <a:t>2. </a:t>
                </a: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In practice, load compositions, customer behaviors and operation conditions are changing over time. To identify the </a:t>
                </a:r>
                <a:r>
                  <a:rPr lang="en-US" altLang="zh-CN" sz="1700" b="1" i="1" kern="100" dirty="0">
                    <a:solidFill>
                      <a:schemeClr val="tx1"/>
                    </a:solidFill>
                    <a:latin typeface="Calibri" panose="020F0502020204030204" pitchFamily="34" charset="0"/>
                    <a:ea typeface="等线" panose="02010600030101010101" pitchFamily="2" charset="-122"/>
                    <a:cs typeface="Calibri" panose="020F0502020204030204" pitchFamily="34" charset="0"/>
                  </a:rPr>
                  <a:t>time-varying</a:t>
                </a: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load model parameters </a:t>
                </a:r>
                <a14:m>
                  <m:oMath xmlns:m="http://schemas.openxmlformats.org/officeDocument/2006/math">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𝛼</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𝛽</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and </a:t>
                </a:r>
                <a14:m>
                  <m:oMath xmlns:m="http://schemas.openxmlformats.org/officeDocument/2006/math">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𝛾</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 general optimization problem is formulated as follows.</a:t>
                </a:r>
              </a:p>
              <a:p>
                <a:pPr marL="0" indent="0" algn="ctr">
                  <a:lnSpc>
                    <a:spcPct val="95000"/>
                  </a:lnSpc>
                  <a:spcBef>
                    <a:spcPts val="0"/>
                  </a:spcBef>
                  <a:spcAft>
                    <a:spcPts val="0"/>
                  </a:spcAft>
                  <a:buNone/>
                </a:pPr>
                <a14:m>
                  <m:oMath xmlns:m="http://schemas.openxmlformats.org/officeDocument/2006/math">
                    <m:func>
                      <m:func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funcPr>
                      <m:fName>
                        <m:limLow>
                          <m:limLow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limLowPr>
                          <m:e>
                            <m:r>
                              <m:rPr>
                                <m:sty m:val="p"/>
                              </m:rP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min</m:t>
                            </m:r>
                          </m:e>
                          <m:lim>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𝛼</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 </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 </m:t>
                            </m:r>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𝛽</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 </m:t>
                            </m:r>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𝛾</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lim>
                        </m:limLow>
                      </m:fName>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𝐽</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nary>
                          <m:naryPr>
                            <m:chr m:val="∑"/>
                            <m:limLoc m:val="undOv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naryPr>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=1</m:t>
                            </m:r>
                          </m:sub>
                          <m:sup>
                            <m:r>
                              <a:rPr lang="en-US" altLang="zh-CN" sz="1700" b="0" i="1" kern="100" smtClean="0">
                                <a:solidFill>
                                  <a:schemeClr val="tx1"/>
                                </a:solidFill>
                                <a:latin typeface="Cambria Math" panose="02040503050406030204" pitchFamily="18" charset="0"/>
                                <a:ea typeface="等线" panose="02010600030101010101" pitchFamily="2" charset="-122"/>
                                <a:cs typeface="Times" panose="02020603050405020304" pitchFamily="18" charset="0"/>
                              </a:rPr>
                              <m:t>𝐿</m:t>
                            </m:r>
                          </m:sup>
                          <m:e>
                            <m:sSup>
                              <m:sSup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pPr>
                              <m:e>
                                <m:d>
                                  <m:d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dPr>
                                  <m:e>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𝛼</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sSup>
                                      <m:sSup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pPr>
                                      <m:e>
                                        <m:d>
                                          <m:d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dPr>
                                          <m:e>
                                            <m:f>
                                              <m:f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fPr>
                                              <m:num>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𝑉</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num>
                                              <m:den>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𝑉</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0</m:t>
                                                    </m:r>
                                                  </m:sub>
                                                </m:sSub>
                                              </m:den>
                                            </m:f>
                                          </m:e>
                                        </m:d>
                                      </m:e>
                                      <m:sup>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2</m:t>
                                        </m:r>
                                      </m:sup>
                                    </m:sSup>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𝛽</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f>
                                      <m:f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fPr>
                                      <m:num>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𝑉</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num>
                                      <m:den>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𝑉</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0</m:t>
                                            </m:r>
                                          </m:sub>
                                        </m:sSub>
                                      </m:den>
                                    </m:f>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𝛾</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f>
                                      <m:f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fPr>
                                      <m:num>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num>
                                      <m:den>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0</m:t>
                                            </m:r>
                                          </m:sub>
                                        </m:sSub>
                                      </m:den>
                                    </m:f>
                                  </m:e>
                                </m:d>
                              </m:e>
                              <m:sup>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2</m:t>
                                </m:r>
                              </m:sup>
                            </m:sSup>
                          </m:e>
                        </m:nary>
                      </m:e>
                    </m:func>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t>
                </a:r>
              </a:p>
              <a:p>
                <a:pPr marL="0" indent="0" algn="ctr">
                  <a:lnSpc>
                    <a:spcPct val="95000"/>
                  </a:lnSpc>
                  <a:spcBef>
                    <a:spcPts val="600"/>
                  </a:spcBef>
                  <a:spcAft>
                    <a:spcPts val="0"/>
                  </a:spcAft>
                  <a:buNone/>
                </a:pP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s</a:t>
                </a:r>
                <a:r>
                  <a:rPr lang="en-US" altLang="zh-CN" sz="1700" kern="100" dirty="0" err="1">
                    <a:solidFill>
                      <a:schemeClr val="tx1"/>
                    </a:solidFill>
                    <a:latin typeface="Calibri" panose="020F0502020204030204" pitchFamily="34" charset="0"/>
                    <a:ea typeface="等线" panose="02010600030101010101" pitchFamily="2" charset="-122"/>
                    <a:cs typeface="Calibri" panose="020F0502020204030204" pitchFamily="34" charset="0"/>
                  </a:rPr>
                  <a:t>.t.</a:t>
                </a: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0&lt;</m:t>
                    </m:r>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𝛼</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𝛽</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𝛾</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m:t>
                        </m:r>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&lt;1</m:t>
                    </m:r>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t>
                </a:r>
              </a:p>
              <a:p>
                <a:pPr marL="0" indent="0" algn="just">
                  <a:lnSpc>
                    <a:spcPct val="95000"/>
                  </a:lnSpc>
                  <a:spcBef>
                    <a:spcPts val="600"/>
                  </a:spcBef>
                  <a:spcAft>
                    <a:spcPts val="0"/>
                  </a:spcAft>
                  <a:buNone/>
                </a:pP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where </a:t>
                </a:r>
                <a14:m>
                  <m:oMath xmlns:m="http://schemas.openxmlformats.org/officeDocument/2006/math">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𝐽</m:t>
                    </m:r>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is the accumulative squared error, </a:t>
                </a:r>
                <a14:m>
                  <m:oMath xmlns:m="http://schemas.openxmlformats.org/officeDocument/2006/math">
                    <m:r>
                      <a:rPr lang="en-US" altLang="zh-CN" sz="1700" i="1" kern="100" dirty="0" smtClean="0">
                        <a:solidFill>
                          <a:schemeClr val="tx1"/>
                        </a:solidFill>
                        <a:latin typeface="Cambria Math" panose="02040503050406030204" pitchFamily="18" charset="0"/>
                        <a:ea typeface="等线" panose="02010600030101010101" pitchFamily="2" charset="-122"/>
                        <a:cs typeface="Times" panose="02020603050405020304" pitchFamily="18" charset="0"/>
                      </a:rPr>
                      <m:t>𝑖</m:t>
                    </m:r>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is the </a:t>
                </a:r>
                <a14:m>
                  <m:oMath xmlns:m="http://schemas.openxmlformats.org/officeDocument/2006/math">
                    <m:r>
                      <a:rPr lang="en-US" altLang="zh-CN" sz="1700" i="1" kern="100" dirty="0" smtClean="0">
                        <a:solidFill>
                          <a:schemeClr val="tx1"/>
                        </a:solidFill>
                        <a:latin typeface="Cambria Math" panose="02040503050406030204" pitchFamily="18" charset="0"/>
                        <a:ea typeface="等线" panose="02010600030101010101" pitchFamily="2" charset="-122"/>
                        <a:cs typeface="Times" panose="02020603050405020304" pitchFamily="18" charset="0"/>
                      </a:rPr>
                      <m:t>𝑖</m:t>
                    </m:r>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a:t>
                </a:r>
                <a:r>
                  <a:rPr lang="en-US" altLang="zh-CN" sz="1700" kern="100" dirty="0" err="1">
                    <a:solidFill>
                      <a:schemeClr val="tx1"/>
                    </a:solidFill>
                    <a:latin typeface="Calibri" panose="020F0502020204030204" pitchFamily="34" charset="0"/>
                    <a:ea typeface="等线" panose="02010600030101010101" pitchFamily="2" charset="-122"/>
                    <a:cs typeface="Calibri" panose="020F0502020204030204" pitchFamily="34" charset="0"/>
                  </a:rPr>
                  <a:t>th</a:t>
                </a: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time interval (data samples), and </a:t>
                </a:r>
                <a14:m>
                  <m:oMath xmlns:m="http://schemas.openxmlformats.org/officeDocument/2006/math">
                    <m:r>
                      <a:rPr lang="en-US" altLang="zh-CN" sz="1700" i="1" kern="100" dirty="0" smtClean="0">
                        <a:solidFill>
                          <a:schemeClr val="tx1"/>
                        </a:solidFill>
                        <a:latin typeface="Cambria Math" panose="02040503050406030204" pitchFamily="18" charset="0"/>
                        <a:ea typeface="等线" panose="02010600030101010101" pitchFamily="2" charset="-122"/>
                        <a:cs typeface="Times" panose="02020603050405020304" pitchFamily="18" charset="0"/>
                      </a:rPr>
                      <m:t>𝐿</m:t>
                    </m:r>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is the total number of time intervals. The lengths of time intervals depend on the measurement resolution. </a:t>
                </a:r>
                <a14:m>
                  <m:oMath xmlns:m="http://schemas.openxmlformats.org/officeDocument/2006/math">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𝑉</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and </a:t>
                </a:r>
                <a14:m>
                  <m:oMath xmlns:m="http://schemas.openxmlformats.org/officeDocument/2006/math">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e>
                      <m:sub>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𝑖</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are voltage and power measurements; </a:t>
                </a:r>
                <a14:m>
                  <m:oMath xmlns:m="http://schemas.openxmlformats.org/officeDocument/2006/math">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𝑉</m:t>
                        </m:r>
                      </m:e>
                      <m:sub>
                        <m:r>
                          <a:rPr lang="en-US" altLang="zh-CN" sz="1700" b="0" i="1" kern="100" smtClean="0">
                            <a:solidFill>
                              <a:schemeClr val="tx1"/>
                            </a:solidFill>
                            <a:latin typeface="Cambria Math" panose="02040503050406030204" pitchFamily="18" charset="0"/>
                            <a:ea typeface="等线" panose="02010600030101010101" pitchFamily="2" charset="-122"/>
                            <a:cs typeface="Times" panose="02020603050405020304" pitchFamily="18" charset="0"/>
                          </a:rPr>
                          <m:t>0</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and </a:t>
                </a:r>
                <a14:m>
                  <m:oMath xmlns:m="http://schemas.openxmlformats.org/officeDocument/2006/math">
                    <m:sSub>
                      <m:sSubPr>
                        <m:ctrlPr>
                          <a:rPr lang="zh-CN" altLang="zh-CN" sz="1700" i="1" kern="100">
                            <a:solidFill>
                              <a:schemeClr val="tx1"/>
                            </a:solidFill>
                            <a:latin typeface="Cambria Math" panose="02040503050406030204" pitchFamily="18" charset="0"/>
                            <a:ea typeface="等线" panose="02010600030101010101" pitchFamily="2" charset="-122"/>
                            <a:cs typeface="Times" panose="02020603050405020304" pitchFamily="18" charset="0"/>
                          </a:rPr>
                        </m:ctrlPr>
                      </m:sSubPr>
                      <m:e>
                        <m:r>
                          <a:rPr lang="en-US" altLang="zh-CN" sz="1700" kern="100">
                            <a:solidFill>
                              <a:schemeClr val="tx1"/>
                            </a:solidFill>
                            <a:latin typeface="Cambria Math" panose="02040503050406030204" pitchFamily="18" charset="0"/>
                            <a:ea typeface="等线" panose="02010600030101010101" pitchFamily="2" charset="-122"/>
                            <a:cs typeface="Times" panose="02020603050405020304" pitchFamily="18" charset="0"/>
                          </a:rPr>
                          <m:t>𝑃</m:t>
                        </m:r>
                      </m:e>
                      <m:sub>
                        <m:r>
                          <a:rPr lang="en-US" altLang="zh-CN" sz="1700" b="0" i="1" kern="100" smtClean="0">
                            <a:solidFill>
                              <a:schemeClr val="tx1"/>
                            </a:solidFill>
                            <a:latin typeface="Cambria Math" panose="02040503050406030204" pitchFamily="18" charset="0"/>
                            <a:ea typeface="等线" panose="02010600030101010101" pitchFamily="2" charset="-122"/>
                            <a:cs typeface="Times" panose="02020603050405020304" pitchFamily="18" charset="0"/>
                          </a:rPr>
                          <m:t>0</m:t>
                        </m:r>
                      </m:sub>
                    </m:sSub>
                  </m:oMath>
                </a14:m>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 are their nominal values. This optimization problem can be solved by various methods, such as least-square-type algorithms.</a:t>
                </a:r>
                <a:endParaRPr lang="zh-CN"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5" name="Content Placeholder 3">
                <a:extLst>
                  <a:ext uri="{FF2B5EF4-FFF2-40B4-BE49-F238E27FC236}">
                    <a16:creationId xmlns:a16="http://schemas.microsoft.com/office/drawing/2014/main" id="{00AE7A96-2B82-3C46-0827-4F36760D5692}"/>
                  </a:ext>
                </a:extLst>
              </p:cNvPr>
              <p:cNvSpPr txBox="1">
                <a:spLocks noRot="1" noChangeAspect="1" noMove="1" noResize="1" noEditPoints="1" noAdjustHandles="1" noChangeArrowheads="1" noChangeShapeType="1" noTextEdit="1"/>
              </p:cNvSpPr>
              <p:nvPr/>
            </p:nvSpPr>
            <p:spPr>
              <a:xfrm>
                <a:off x="384256" y="1275606"/>
                <a:ext cx="8375487" cy="3029411"/>
              </a:xfrm>
              <a:prstGeom prst="rect">
                <a:avLst/>
              </a:prstGeom>
              <a:blipFill>
                <a:blip r:embed="rId2"/>
                <a:stretch>
                  <a:fillRect l="-437" t="-1006" r="-509" b="-201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290424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F75467-1D34-BD74-519E-B5B99191C3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5B3BC6A-EF16-DCE8-35A4-3CB64549BF22}"/>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FF8B37FC-E07D-DA1B-5FF7-9B3F4DBECEA4}"/>
              </a:ext>
            </a:extLst>
          </p:cNvPr>
          <p:cNvSpPr txBox="1">
            <a:spLocks/>
          </p:cNvSpPr>
          <p:nvPr/>
        </p:nvSpPr>
        <p:spPr>
          <a:xfrm>
            <a:off x="90239" y="695049"/>
            <a:ext cx="677579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altLang="zh-CN" sz="1800" b="1" kern="0" dirty="0">
                <a:solidFill>
                  <a:schemeClr val="tx1"/>
                </a:solidFill>
                <a:latin typeface="Calibri" panose="020F0502020204030204" pitchFamily="34" charset="0"/>
                <a:cs typeface="Calibri" panose="020F0502020204030204" pitchFamily="34" charset="0"/>
              </a:rPr>
              <a:t>Sliding Window-based </a:t>
            </a:r>
            <a:r>
              <a:rPr lang="en-US" sz="1800" b="1" kern="0" dirty="0">
                <a:solidFill>
                  <a:schemeClr val="tx1"/>
                </a:solidFill>
                <a:latin typeface="Calibri" panose="020F0502020204030204" pitchFamily="34" charset="0"/>
                <a:cs typeface="Calibri" panose="020F0502020204030204" pitchFamily="34" charset="0"/>
              </a:rPr>
              <a:t>Time-Varying Load Parameter Identification</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77822CAC-437B-D208-DAFA-75DC8BFEA39B}"/>
                  </a:ext>
                </a:extLst>
              </p:cNvPr>
              <p:cNvSpPr txBox="1">
                <a:spLocks/>
              </p:cNvSpPr>
              <p:nvPr/>
            </p:nvSpPr>
            <p:spPr>
              <a:xfrm>
                <a:off x="604520" y="1203598"/>
                <a:ext cx="7855912"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buNone/>
                </a:pPr>
                <a:r>
                  <a:rPr lang="en-US" altLang="zh-CN" sz="1700" dirty="0">
                    <a:solidFill>
                      <a:schemeClr val="tx1"/>
                    </a:solidFill>
                    <a:latin typeface="Calibri" panose="020F0502020204030204" pitchFamily="34" charset="0"/>
                    <a:cs typeface="Calibri" panose="020F0502020204030204" pitchFamily="34" charset="0"/>
                  </a:rPr>
                  <a:t>Since the above objective function is convex with respect to coefficients, without considering the constraints, the optimum can be calculated by letting the first-order gradient with respect to each of the coefficients </a:t>
                </a:r>
                <a14:m>
                  <m:oMath xmlns:m="http://schemas.openxmlformats.org/officeDocument/2006/math">
                    <m:sSub>
                      <m:sSubPr>
                        <m:ctrlPr>
                          <a:rPr lang="zh-CN" altLang="zh-CN" sz="1700" i="1">
                            <a:solidFill>
                              <a:schemeClr val="tx1"/>
                            </a:solidFill>
                            <a:latin typeface="Cambria Math" panose="02040503050406030204" pitchFamily="18" charset="0"/>
                          </a:rPr>
                        </m:ctrlPr>
                      </m:sSubPr>
                      <m:e>
                        <m:r>
                          <a:rPr lang="en-US" altLang="zh-CN" sz="1700" i="1">
                            <a:solidFill>
                              <a:schemeClr val="tx1"/>
                            </a:solidFill>
                            <a:latin typeface="Cambria Math" panose="02040503050406030204" pitchFamily="18" charset="0"/>
                          </a:rPr>
                          <m:t>𝛼</m:t>
                        </m:r>
                      </m:e>
                      <m:sub>
                        <m:r>
                          <a:rPr lang="en-US" altLang="zh-CN" sz="1700" i="1">
                            <a:solidFill>
                              <a:schemeClr val="tx1"/>
                            </a:solidFill>
                            <a:latin typeface="Cambria Math" panose="02040503050406030204" pitchFamily="18" charset="0"/>
                          </a:rPr>
                          <m:t>𝑃</m:t>
                        </m:r>
                        <m:r>
                          <a:rPr lang="en-US" altLang="zh-CN" sz="1700" i="1">
                            <a:solidFill>
                              <a:schemeClr val="tx1"/>
                            </a:solidFill>
                            <a:latin typeface="Cambria Math" panose="02040503050406030204" pitchFamily="18" charset="0"/>
                          </a:rPr>
                          <m:t>, </m:t>
                        </m:r>
                        <m:r>
                          <a:rPr lang="en-US" altLang="zh-CN" sz="1700" i="1">
                            <a:solidFill>
                              <a:schemeClr val="tx1"/>
                            </a:solidFill>
                            <a:latin typeface="Cambria Math" panose="02040503050406030204" pitchFamily="18" charset="0"/>
                          </a:rPr>
                          <m:t>𝑡</m:t>
                        </m:r>
                      </m:sub>
                    </m:sSub>
                  </m:oMath>
                </a14:m>
                <a:r>
                  <a:rPr lang="en-US" altLang="zh-CN" sz="1700" dirty="0">
                    <a:solidFill>
                      <a:schemeClr val="tx1"/>
                    </a:solidFill>
                    <a:latin typeface="Calibri" panose="020F0502020204030204" pitchFamily="34" charset="0"/>
                    <a:cs typeface="Calibri" panose="020F0502020204030204" pitchFamily="34" charset="0"/>
                  </a:rPr>
                  <a:t>, </a:t>
                </a:r>
                <a14:m>
                  <m:oMath xmlns:m="http://schemas.openxmlformats.org/officeDocument/2006/math">
                    <m:sSub>
                      <m:sSubPr>
                        <m:ctrlPr>
                          <a:rPr lang="zh-CN" altLang="zh-CN" sz="1700" i="1">
                            <a:solidFill>
                              <a:schemeClr val="tx1"/>
                            </a:solidFill>
                            <a:latin typeface="Cambria Math" panose="02040503050406030204" pitchFamily="18" charset="0"/>
                          </a:rPr>
                        </m:ctrlPr>
                      </m:sSubPr>
                      <m:e>
                        <m:r>
                          <a:rPr lang="en-US" altLang="zh-CN" sz="1700" i="1">
                            <a:solidFill>
                              <a:schemeClr val="tx1"/>
                            </a:solidFill>
                            <a:latin typeface="Cambria Math" panose="02040503050406030204" pitchFamily="18" charset="0"/>
                          </a:rPr>
                          <m:t>𝛽</m:t>
                        </m:r>
                      </m:e>
                      <m:sub>
                        <m:r>
                          <a:rPr lang="en-US" altLang="zh-CN" sz="1700" i="1">
                            <a:solidFill>
                              <a:schemeClr val="tx1"/>
                            </a:solidFill>
                            <a:latin typeface="Cambria Math" panose="02040503050406030204" pitchFamily="18" charset="0"/>
                          </a:rPr>
                          <m:t>𝑃</m:t>
                        </m:r>
                        <m:r>
                          <a:rPr lang="en-US" altLang="zh-CN" sz="1700" i="1">
                            <a:solidFill>
                              <a:schemeClr val="tx1"/>
                            </a:solidFill>
                            <a:latin typeface="Cambria Math" panose="02040503050406030204" pitchFamily="18" charset="0"/>
                          </a:rPr>
                          <m:t>,</m:t>
                        </m:r>
                        <m:r>
                          <a:rPr lang="en-US" altLang="zh-CN" sz="1700" i="1">
                            <a:solidFill>
                              <a:schemeClr val="tx1"/>
                            </a:solidFill>
                            <a:latin typeface="Cambria Math" panose="02040503050406030204" pitchFamily="18" charset="0"/>
                          </a:rPr>
                          <m:t>𝑡</m:t>
                        </m:r>
                      </m:sub>
                    </m:sSub>
                  </m:oMath>
                </a14:m>
                <a:r>
                  <a:rPr lang="en-US" altLang="zh-CN" sz="1700" dirty="0">
                    <a:solidFill>
                      <a:schemeClr val="tx1"/>
                    </a:solidFill>
                    <a:latin typeface="Calibri" panose="020F0502020204030204" pitchFamily="34" charset="0"/>
                    <a:cs typeface="Calibri" panose="020F0502020204030204" pitchFamily="34" charset="0"/>
                  </a:rPr>
                  <a:t>, </a:t>
                </a:r>
                <a14:m>
                  <m:oMath xmlns:m="http://schemas.openxmlformats.org/officeDocument/2006/math">
                    <m:sSub>
                      <m:sSubPr>
                        <m:ctrlPr>
                          <a:rPr lang="zh-CN" altLang="zh-CN" sz="1700" i="1">
                            <a:solidFill>
                              <a:schemeClr val="tx1"/>
                            </a:solidFill>
                            <a:latin typeface="Cambria Math" panose="02040503050406030204" pitchFamily="18" charset="0"/>
                          </a:rPr>
                        </m:ctrlPr>
                      </m:sSubPr>
                      <m:e>
                        <m:r>
                          <a:rPr lang="en-US" altLang="zh-CN" sz="1700" i="1">
                            <a:solidFill>
                              <a:schemeClr val="tx1"/>
                            </a:solidFill>
                            <a:latin typeface="Cambria Math" panose="02040503050406030204" pitchFamily="18" charset="0"/>
                          </a:rPr>
                          <m:t>𝛾</m:t>
                        </m:r>
                      </m:e>
                      <m:sub>
                        <m:r>
                          <a:rPr lang="en-US" altLang="zh-CN" sz="1700" i="1">
                            <a:solidFill>
                              <a:schemeClr val="tx1"/>
                            </a:solidFill>
                            <a:latin typeface="Cambria Math" panose="02040503050406030204" pitchFamily="18" charset="0"/>
                          </a:rPr>
                          <m:t>𝑃</m:t>
                        </m:r>
                        <m:r>
                          <a:rPr lang="en-US" altLang="zh-CN" sz="1700" i="1">
                            <a:solidFill>
                              <a:schemeClr val="tx1"/>
                            </a:solidFill>
                            <a:latin typeface="Cambria Math" panose="02040503050406030204" pitchFamily="18" charset="0"/>
                          </a:rPr>
                          <m:t>,</m:t>
                        </m:r>
                        <m:r>
                          <a:rPr lang="en-US" altLang="zh-CN" sz="1700" i="1">
                            <a:solidFill>
                              <a:schemeClr val="tx1"/>
                            </a:solidFill>
                            <a:latin typeface="Cambria Math" panose="02040503050406030204" pitchFamily="18" charset="0"/>
                          </a:rPr>
                          <m:t>𝑡</m:t>
                        </m:r>
                      </m:sub>
                    </m:sSub>
                  </m:oMath>
                </a14:m>
                <a:r>
                  <a:rPr lang="en-US" altLang="zh-CN" sz="1700" dirty="0">
                    <a:solidFill>
                      <a:schemeClr val="tx1"/>
                    </a:solidFill>
                    <a:latin typeface="Calibri" panose="020F0502020204030204" pitchFamily="34" charset="0"/>
                    <a:cs typeface="Calibri" panose="020F0502020204030204" pitchFamily="34" charset="0"/>
                  </a:rPr>
                  <a:t> be zero:</a:t>
                </a:r>
                <a:endParaRPr lang="zh-CN" altLang="zh-CN" sz="1700" dirty="0">
                  <a:solidFill>
                    <a:schemeClr val="tx1"/>
                  </a:solidFill>
                  <a:latin typeface="Calibri" panose="020F0502020204030204" pitchFamily="34" charset="0"/>
                  <a:cs typeface="Calibri" panose="020F0502020204030204" pitchFamily="34" charset="0"/>
                </a:endParaRPr>
              </a:p>
              <a:p>
                <a:pPr marL="0" indent="0" algn="just">
                  <a:buNone/>
                </a:pPr>
                <a14:m>
                  <m:oMathPara xmlns:m="http://schemas.openxmlformats.org/officeDocument/2006/math">
                    <m:oMathParaPr>
                      <m:jc m:val="centerGroup"/>
                    </m:oMathParaPr>
                    <m:oMath xmlns:m="http://schemas.openxmlformats.org/officeDocument/2006/math">
                      <m:eqArr>
                        <m:eqArrPr>
                          <m:ctrlPr>
                            <a:rPr lang="zh-CN" altLang="zh-CN" sz="1500" i="1">
                              <a:solidFill>
                                <a:schemeClr val="tx1"/>
                              </a:solidFill>
                              <a:latin typeface="Cambria Math" panose="02040503050406030204" pitchFamily="18" charset="0"/>
                            </a:rPr>
                          </m:ctrlPr>
                        </m:eqArrPr>
                        <m:e>
                          <m:f>
                            <m:fPr>
                              <m:ctrlPr>
                                <a:rPr lang="zh-CN" altLang="zh-CN" sz="1500" i="1">
                                  <a:solidFill>
                                    <a:schemeClr val="tx1"/>
                                  </a:solidFill>
                                  <a:latin typeface="Cambria Math" panose="02040503050406030204" pitchFamily="18" charset="0"/>
                                </a:rPr>
                              </m:ctrlPr>
                            </m:fPr>
                            <m:num>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𝐽</m:t>
                              </m:r>
                            </m:num>
                            <m:den>
                              <m:r>
                                <a:rPr lang="en-US" altLang="zh-CN" sz="150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𝛼</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 </m:t>
                                  </m:r>
                                  <m:r>
                                    <a:rPr lang="en-US" altLang="zh-CN" sz="1500" i="1">
                                      <a:solidFill>
                                        <a:schemeClr val="tx1"/>
                                      </a:solidFill>
                                      <a:latin typeface="Cambria Math" panose="02040503050406030204" pitchFamily="18" charset="0"/>
                                    </a:rPr>
                                    <m:t>𝑖</m:t>
                                  </m:r>
                                </m:sub>
                              </m:sSub>
                            </m:den>
                          </m:f>
                          <m:r>
                            <a:rPr lang="en-US" altLang="zh-CN" sz="1500" i="1">
                              <a:solidFill>
                                <a:schemeClr val="tx1"/>
                              </a:solidFill>
                              <a:latin typeface="Cambria Math" panose="02040503050406030204" pitchFamily="18" charset="0"/>
                            </a:rPr>
                            <m:t>=</m:t>
                          </m:r>
                          <m:nary>
                            <m:naryPr>
                              <m:chr m:val="∑"/>
                              <m:limLoc m:val="undOvr"/>
                              <m:ctrlPr>
                                <a:rPr lang="zh-CN" altLang="zh-CN" sz="1500" i="1">
                                  <a:solidFill>
                                    <a:schemeClr val="tx1"/>
                                  </a:solidFill>
                                  <a:latin typeface="Cambria Math" panose="02040503050406030204" pitchFamily="18" charset="0"/>
                                </a:rPr>
                              </m:ctrlPr>
                            </m:naryPr>
                            <m:sub>
                              <m:r>
                                <m:rPr>
                                  <m:brk/>
                                </m:rPr>
                                <a:rPr lang="en-US" altLang="zh-CN" sz="1500" i="1">
                                  <a:solidFill>
                                    <a:schemeClr val="tx1"/>
                                  </a:solidFill>
                                  <a:latin typeface="Cambria Math" panose="02040503050406030204" pitchFamily="18" charset="0"/>
                                </a:rPr>
                                <m:t>𝑖</m:t>
                              </m:r>
                              <m:r>
                                <a:rPr lang="en-US" altLang="zh-CN" sz="1500" i="1">
                                  <a:solidFill>
                                    <a:schemeClr val="tx1"/>
                                  </a:solidFill>
                                  <a:latin typeface="Cambria Math" panose="02040503050406030204" pitchFamily="18" charset="0"/>
                                </a:rPr>
                                <m:t>=1</m:t>
                              </m:r>
                            </m:sub>
                            <m:sup>
                              <m:r>
                                <a:rPr lang="en-US" altLang="zh-CN" sz="1500" i="1">
                                  <a:solidFill>
                                    <a:schemeClr val="tx1"/>
                                  </a:solidFill>
                                  <a:latin typeface="Cambria Math" panose="02040503050406030204" pitchFamily="18" charset="0"/>
                                </a:rPr>
                                <m:t>𝐿</m:t>
                              </m:r>
                            </m:sup>
                            <m:e>
                              <m:r>
                                <a:rPr lang="en-US" altLang="zh-CN" sz="1500" i="1">
                                  <a:solidFill>
                                    <a:schemeClr val="tx1"/>
                                  </a:solidFill>
                                  <a:latin typeface="Cambria Math" panose="02040503050406030204" pitchFamily="18" charset="0"/>
                                </a:rPr>
                                <m:t>2</m:t>
                              </m:r>
                              <m:sSup>
                                <m:sSupPr>
                                  <m:ctrlPr>
                                    <a:rPr lang="zh-CN" altLang="zh-CN" sz="1500" i="1">
                                      <a:solidFill>
                                        <a:schemeClr val="tx1"/>
                                      </a:solidFill>
                                      <a:latin typeface="Cambria Math" panose="02040503050406030204" pitchFamily="18" charset="0"/>
                                    </a:rPr>
                                  </m:ctrlPr>
                                </m:sSupPr>
                                <m:e>
                                  <m:d>
                                    <m:dPr>
                                      <m:ctrlPr>
                                        <a:rPr lang="zh-CN" altLang="zh-CN" sz="1500" i="1">
                                          <a:solidFill>
                                            <a:schemeClr val="tx1"/>
                                          </a:solidFill>
                                          <a:latin typeface="Cambria Math" panose="02040503050406030204" pitchFamily="18" charset="0"/>
                                        </a:rPr>
                                      </m:ctrlPr>
                                    </m:dPr>
                                    <m:e>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𝑉</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e>
                                  </m:d>
                                </m:e>
                                <m:sup>
                                  <m:r>
                                    <a:rPr lang="en-US" altLang="zh-CN" sz="1500" i="1">
                                      <a:solidFill>
                                        <a:schemeClr val="tx1"/>
                                      </a:solidFill>
                                      <a:latin typeface="Cambria Math" panose="02040503050406030204" pitchFamily="18" charset="0"/>
                                    </a:rPr>
                                    <m:t>2</m:t>
                                  </m:r>
                                </m:sup>
                              </m:sSup>
                              <m:d>
                                <m:dPr>
                                  <m:ctrlPr>
                                    <a:rPr lang="zh-CN" altLang="zh-CN" sz="1500" i="1">
                                      <a:solidFill>
                                        <a:schemeClr val="tx1"/>
                                      </a:solidFill>
                                      <a:latin typeface="Cambria Math" panose="02040503050406030204" pitchFamily="18" charset="0"/>
                                    </a:rPr>
                                  </m:ctrlPr>
                                </m:dPr>
                                <m:e>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𝛼</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 </m:t>
                                      </m:r>
                                      <m:r>
                                        <a:rPr lang="en-US" altLang="zh-CN" sz="1500" i="1">
                                          <a:solidFill>
                                            <a:schemeClr val="tx1"/>
                                          </a:solidFill>
                                          <a:latin typeface="Cambria Math" panose="02040503050406030204" pitchFamily="18" charset="0"/>
                                        </a:rPr>
                                        <m:t>𝑖</m:t>
                                      </m:r>
                                    </m:sub>
                                  </m:sSub>
                                  <m:sSup>
                                    <m:sSupPr>
                                      <m:ctrlPr>
                                        <a:rPr lang="zh-CN" altLang="zh-CN" sz="1500" i="1">
                                          <a:solidFill>
                                            <a:schemeClr val="tx1"/>
                                          </a:solidFill>
                                          <a:latin typeface="Cambria Math" panose="02040503050406030204" pitchFamily="18" charset="0"/>
                                        </a:rPr>
                                      </m:ctrlPr>
                                    </m:sSupPr>
                                    <m:e>
                                      <m:d>
                                        <m:dPr>
                                          <m:ctrlPr>
                                            <a:rPr lang="zh-CN" altLang="zh-CN" sz="1500" i="1">
                                              <a:solidFill>
                                                <a:schemeClr val="tx1"/>
                                              </a:solidFill>
                                              <a:latin typeface="Cambria Math" panose="02040503050406030204" pitchFamily="18" charset="0"/>
                                            </a:rPr>
                                          </m:ctrlPr>
                                        </m:dPr>
                                        <m:e>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𝑉</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e>
                                      </m:d>
                                    </m:e>
                                    <m:sup>
                                      <m:r>
                                        <a:rPr lang="en-US" altLang="zh-CN" sz="1500" i="1">
                                          <a:solidFill>
                                            <a:schemeClr val="tx1"/>
                                          </a:solidFill>
                                          <a:latin typeface="Cambria Math" panose="02040503050406030204" pitchFamily="18" charset="0"/>
                                        </a:rPr>
                                        <m:t>2</m:t>
                                      </m:r>
                                    </m:sup>
                                  </m:sSup>
                                  <m:r>
                                    <a:rPr lang="en-US" altLang="zh-CN" sz="150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𝛽</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Sub>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𝑉</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r>
                                    <a:rPr lang="en-US" altLang="zh-CN" sz="150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𝛾</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Sub>
                                  <m:r>
                                    <a:rPr lang="en-US" altLang="zh-CN" sz="1500" i="1">
                                      <a:solidFill>
                                        <a:schemeClr val="tx1"/>
                                      </a:solidFill>
                                      <a:latin typeface="Cambria Math" panose="02040503050406030204" pitchFamily="18" charset="0"/>
                                    </a:rPr>
                                    <m:t>−</m:t>
                                  </m:r>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𝑃</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e>
                              </m:d>
                            </m:e>
                          </m:nary>
                          <m:r>
                            <a:rPr lang="en-US" altLang="zh-CN" sz="1500" i="1">
                              <a:solidFill>
                                <a:schemeClr val="tx1"/>
                              </a:solidFill>
                              <a:latin typeface="Cambria Math" panose="02040503050406030204" pitchFamily="18" charset="0"/>
                            </a:rPr>
                            <m:t>=0</m:t>
                          </m:r>
                        </m:e>
                      </m:eqArr>
                    </m:oMath>
                  </m:oMathPara>
                </a14:m>
                <a:endParaRPr lang="zh-CN" altLang="zh-CN" sz="1500" dirty="0">
                  <a:solidFill>
                    <a:schemeClr val="tx1"/>
                  </a:solidFill>
                  <a:latin typeface="Calibri" panose="020F0502020204030204" pitchFamily="34" charset="0"/>
                  <a:cs typeface="Calibri" panose="020F0502020204030204" pitchFamily="34" charset="0"/>
                </a:endParaRPr>
              </a:p>
              <a:p>
                <a:pPr marL="0" indent="0" algn="just">
                  <a:buNone/>
                </a:pPr>
                <a14:m>
                  <m:oMathPara xmlns:m="http://schemas.openxmlformats.org/officeDocument/2006/math">
                    <m:oMathParaPr>
                      <m:jc m:val="centerGroup"/>
                    </m:oMathParaPr>
                    <m:oMath xmlns:m="http://schemas.openxmlformats.org/officeDocument/2006/math">
                      <m:eqArr>
                        <m:eqArrPr>
                          <m:ctrlPr>
                            <a:rPr lang="zh-CN" altLang="zh-CN" sz="1500" i="1">
                              <a:solidFill>
                                <a:schemeClr val="tx1"/>
                              </a:solidFill>
                              <a:latin typeface="Cambria Math" panose="02040503050406030204" pitchFamily="18" charset="0"/>
                            </a:rPr>
                          </m:ctrlPr>
                        </m:eqArrPr>
                        <m:e>
                          <m:f>
                            <m:fPr>
                              <m:ctrlPr>
                                <a:rPr lang="zh-CN" altLang="zh-CN" sz="1500" i="1">
                                  <a:solidFill>
                                    <a:schemeClr val="tx1"/>
                                  </a:solidFill>
                                  <a:latin typeface="Cambria Math" panose="02040503050406030204" pitchFamily="18" charset="0"/>
                                </a:rPr>
                              </m:ctrlPr>
                            </m:fPr>
                            <m:num>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𝐽</m:t>
                              </m:r>
                            </m:num>
                            <m:den>
                              <m:r>
                                <a:rPr lang="en-US" altLang="zh-CN" sz="150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𝛽</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 </m:t>
                                  </m:r>
                                  <m:r>
                                    <a:rPr lang="en-US" altLang="zh-CN" sz="1500" i="1">
                                      <a:solidFill>
                                        <a:schemeClr val="tx1"/>
                                      </a:solidFill>
                                      <a:latin typeface="Cambria Math" panose="02040503050406030204" pitchFamily="18" charset="0"/>
                                    </a:rPr>
                                    <m:t>𝑖</m:t>
                                  </m:r>
                                </m:sub>
                              </m:sSub>
                            </m:den>
                          </m:f>
                          <m:r>
                            <a:rPr lang="en-US" altLang="zh-CN" sz="1500" i="1">
                              <a:solidFill>
                                <a:schemeClr val="tx1"/>
                              </a:solidFill>
                              <a:latin typeface="Cambria Math" panose="02040503050406030204" pitchFamily="18" charset="0"/>
                            </a:rPr>
                            <m:t>=</m:t>
                          </m:r>
                          <m:nary>
                            <m:naryPr>
                              <m:chr m:val="∑"/>
                              <m:limLoc m:val="undOvr"/>
                              <m:ctrlPr>
                                <a:rPr lang="zh-CN" altLang="zh-CN" sz="1500" i="1">
                                  <a:solidFill>
                                    <a:schemeClr val="tx1"/>
                                  </a:solidFill>
                                  <a:latin typeface="Cambria Math" panose="02040503050406030204" pitchFamily="18" charset="0"/>
                                </a:rPr>
                              </m:ctrlPr>
                            </m:naryPr>
                            <m:sub>
                              <m:r>
                                <m:rPr>
                                  <m:brk/>
                                </m:rPr>
                                <a:rPr lang="en-US" altLang="zh-CN" sz="1500" i="1">
                                  <a:solidFill>
                                    <a:schemeClr val="tx1"/>
                                  </a:solidFill>
                                  <a:latin typeface="Cambria Math" panose="02040503050406030204" pitchFamily="18" charset="0"/>
                                </a:rPr>
                                <m:t>𝑖</m:t>
                              </m:r>
                              <m:r>
                                <a:rPr lang="en-US" altLang="zh-CN" sz="1500" i="1">
                                  <a:solidFill>
                                    <a:schemeClr val="tx1"/>
                                  </a:solidFill>
                                  <a:latin typeface="Cambria Math" panose="02040503050406030204" pitchFamily="18" charset="0"/>
                                </a:rPr>
                                <m:t>=1</m:t>
                              </m:r>
                            </m:sub>
                            <m:sup>
                              <m:r>
                                <a:rPr lang="en-US" altLang="zh-CN" sz="1500" i="1">
                                  <a:solidFill>
                                    <a:schemeClr val="tx1"/>
                                  </a:solidFill>
                                  <a:latin typeface="Cambria Math" panose="02040503050406030204" pitchFamily="18" charset="0"/>
                                </a:rPr>
                                <m:t>𝐿</m:t>
                              </m:r>
                            </m:sup>
                            <m:e>
                              <m:r>
                                <a:rPr lang="en-US" altLang="zh-CN" sz="1500" i="1">
                                  <a:solidFill>
                                    <a:schemeClr val="tx1"/>
                                  </a:solidFill>
                                  <a:latin typeface="Cambria Math" panose="02040503050406030204" pitchFamily="18" charset="0"/>
                                </a:rPr>
                                <m:t>2</m:t>
                              </m:r>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𝑉</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d>
                                <m:dPr>
                                  <m:ctrlPr>
                                    <a:rPr lang="zh-CN" altLang="zh-CN" sz="1500" i="1">
                                      <a:solidFill>
                                        <a:schemeClr val="tx1"/>
                                      </a:solidFill>
                                      <a:latin typeface="Cambria Math" panose="02040503050406030204" pitchFamily="18" charset="0"/>
                                    </a:rPr>
                                  </m:ctrlPr>
                                </m:dPr>
                                <m:e>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𝛼</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 </m:t>
                                      </m:r>
                                      <m:r>
                                        <a:rPr lang="en-US" altLang="zh-CN" sz="1500" i="1">
                                          <a:solidFill>
                                            <a:schemeClr val="tx1"/>
                                          </a:solidFill>
                                          <a:latin typeface="Cambria Math" panose="02040503050406030204" pitchFamily="18" charset="0"/>
                                        </a:rPr>
                                        <m:t>𝑖</m:t>
                                      </m:r>
                                    </m:sub>
                                  </m:sSub>
                                  <m:sSup>
                                    <m:sSupPr>
                                      <m:ctrlPr>
                                        <a:rPr lang="zh-CN" altLang="zh-CN" sz="1500" i="1">
                                          <a:solidFill>
                                            <a:schemeClr val="tx1"/>
                                          </a:solidFill>
                                          <a:latin typeface="Cambria Math" panose="02040503050406030204" pitchFamily="18" charset="0"/>
                                        </a:rPr>
                                      </m:ctrlPr>
                                    </m:sSupPr>
                                    <m:e>
                                      <m:d>
                                        <m:dPr>
                                          <m:ctrlPr>
                                            <a:rPr lang="zh-CN" altLang="zh-CN" sz="1500" i="1">
                                              <a:solidFill>
                                                <a:schemeClr val="tx1"/>
                                              </a:solidFill>
                                              <a:latin typeface="Cambria Math" panose="02040503050406030204" pitchFamily="18" charset="0"/>
                                            </a:rPr>
                                          </m:ctrlPr>
                                        </m:dPr>
                                        <m:e>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𝑉</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e>
                                      </m:d>
                                    </m:e>
                                    <m:sup>
                                      <m:r>
                                        <a:rPr lang="en-US" altLang="zh-CN" sz="1500" i="1">
                                          <a:solidFill>
                                            <a:schemeClr val="tx1"/>
                                          </a:solidFill>
                                          <a:latin typeface="Cambria Math" panose="02040503050406030204" pitchFamily="18" charset="0"/>
                                        </a:rPr>
                                        <m:t>2</m:t>
                                      </m:r>
                                    </m:sup>
                                  </m:sSup>
                                  <m:r>
                                    <a:rPr lang="en-US" altLang="zh-CN" sz="150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𝛽</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Sub>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𝑉</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r>
                                    <a:rPr lang="en-US" altLang="zh-CN" sz="150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𝛾</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Sub>
                                  <m:r>
                                    <a:rPr lang="en-US" altLang="zh-CN" sz="1500" i="1">
                                      <a:solidFill>
                                        <a:schemeClr val="tx1"/>
                                      </a:solidFill>
                                      <a:latin typeface="Cambria Math" panose="02040503050406030204" pitchFamily="18" charset="0"/>
                                    </a:rPr>
                                    <m:t>−</m:t>
                                  </m:r>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𝑃</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e>
                              </m:d>
                            </m:e>
                          </m:nary>
                          <m:r>
                            <a:rPr lang="en-US" altLang="zh-CN" sz="1500" i="1">
                              <a:solidFill>
                                <a:schemeClr val="tx1"/>
                              </a:solidFill>
                              <a:latin typeface="Cambria Math" panose="02040503050406030204" pitchFamily="18" charset="0"/>
                            </a:rPr>
                            <m:t>=0   </m:t>
                          </m:r>
                        </m:e>
                      </m:eqArr>
                    </m:oMath>
                  </m:oMathPara>
                </a14:m>
                <a:endParaRPr lang="zh-CN" altLang="zh-CN" sz="1500" dirty="0">
                  <a:solidFill>
                    <a:schemeClr val="tx1"/>
                  </a:solidFill>
                  <a:latin typeface="Calibri" panose="020F0502020204030204" pitchFamily="34" charset="0"/>
                  <a:cs typeface="Calibri" panose="020F0502020204030204" pitchFamily="34" charset="0"/>
                </a:endParaRPr>
              </a:p>
              <a:p>
                <a:pPr marL="0" indent="0" algn="just">
                  <a:buNone/>
                </a:pPr>
                <a14:m>
                  <m:oMathPara xmlns:m="http://schemas.openxmlformats.org/officeDocument/2006/math">
                    <m:oMathParaPr>
                      <m:jc m:val="centerGroup"/>
                    </m:oMathParaPr>
                    <m:oMath xmlns:m="http://schemas.openxmlformats.org/officeDocument/2006/math">
                      <m:eqArr>
                        <m:eqArrPr>
                          <m:ctrlPr>
                            <a:rPr lang="zh-CN" altLang="zh-CN" sz="1500" i="1">
                              <a:solidFill>
                                <a:schemeClr val="tx1"/>
                              </a:solidFill>
                              <a:latin typeface="Cambria Math" panose="02040503050406030204" pitchFamily="18" charset="0"/>
                            </a:rPr>
                          </m:ctrlPr>
                        </m:eqArrPr>
                        <m:e>
                          <m:f>
                            <m:fPr>
                              <m:ctrlPr>
                                <a:rPr lang="zh-CN" altLang="zh-CN" sz="1500" i="1">
                                  <a:solidFill>
                                    <a:schemeClr val="tx1"/>
                                  </a:solidFill>
                                  <a:latin typeface="Cambria Math" panose="02040503050406030204" pitchFamily="18" charset="0"/>
                                </a:rPr>
                              </m:ctrlPr>
                            </m:fPr>
                            <m:num>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𝐽</m:t>
                              </m:r>
                            </m:num>
                            <m:den>
                              <m:r>
                                <a:rPr lang="en-US" altLang="zh-CN" sz="150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𝛾</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 </m:t>
                                  </m:r>
                                  <m:r>
                                    <a:rPr lang="en-US" altLang="zh-CN" sz="1500" i="1">
                                      <a:solidFill>
                                        <a:schemeClr val="tx1"/>
                                      </a:solidFill>
                                      <a:latin typeface="Cambria Math" panose="02040503050406030204" pitchFamily="18" charset="0"/>
                                    </a:rPr>
                                    <m:t>𝑖</m:t>
                                  </m:r>
                                </m:sub>
                              </m:sSub>
                            </m:den>
                          </m:f>
                          <m:r>
                            <a:rPr lang="en-US" altLang="zh-CN" sz="1500" i="1">
                              <a:solidFill>
                                <a:schemeClr val="tx1"/>
                              </a:solidFill>
                              <a:latin typeface="Cambria Math" panose="02040503050406030204" pitchFamily="18" charset="0"/>
                            </a:rPr>
                            <m:t>=</m:t>
                          </m:r>
                          <m:nary>
                            <m:naryPr>
                              <m:chr m:val="∑"/>
                              <m:limLoc m:val="undOvr"/>
                              <m:ctrlPr>
                                <a:rPr lang="zh-CN" altLang="zh-CN" sz="1500" i="1">
                                  <a:solidFill>
                                    <a:schemeClr val="tx1"/>
                                  </a:solidFill>
                                  <a:latin typeface="Cambria Math" panose="02040503050406030204" pitchFamily="18" charset="0"/>
                                </a:rPr>
                              </m:ctrlPr>
                            </m:naryPr>
                            <m:sub>
                              <m:r>
                                <m:rPr>
                                  <m:brk/>
                                </m:rPr>
                                <a:rPr lang="en-US" altLang="zh-CN" sz="1500" i="1">
                                  <a:solidFill>
                                    <a:schemeClr val="tx1"/>
                                  </a:solidFill>
                                  <a:latin typeface="Cambria Math" panose="02040503050406030204" pitchFamily="18" charset="0"/>
                                </a:rPr>
                                <m:t>𝑖</m:t>
                              </m:r>
                              <m:r>
                                <a:rPr lang="en-US" altLang="zh-CN" sz="1500" i="1">
                                  <a:solidFill>
                                    <a:schemeClr val="tx1"/>
                                  </a:solidFill>
                                  <a:latin typeface="Cambria Math" panose="02040503050406030204" pitchFamily="18" charset="0"/>
                                </a:rPr>
                                <m:t>=1</m:t>
                              </m:r>
                            </m:sub>
                            <m:sup>
                              <m:r>
                                <a:rPr lang="en-US" altLang="zh-CN" sz="1500" i="1">
                                  <a:solidFill>
                                    <a:schemeClr val="tx1"/>
                                  </a:solidFill>
                                  <a:latin typeface="Cambria Math" panose="02040503050406030204" pitchFamily="18" charset="0"/>
                                </a:rPr>
                                <m:t>𝐿</m:t>
                              </m:r>
                            </m:sup>
                            <m:e>
                              <m:r>
                                <a:rPr lang="en-US" altLang="zh-CN" sz="1500" i="1">
                                  <a:solidFill>
                                    <a:schemeClr val="tx1"/>
                                  </a:solidFill>
                                  <a:latin typeface="Cambria Math" panose="02040503050406030204" pitchFamily="18" charset="0"/>
                                </a:rPr>
                                <m:t>2</m:t>
                              </m:r>
                              <m:d>
                                <m:dPr>
                                  <m:ctrlPr>
                                    <a:rPr lang="zh-CN" altLang="zh-CN" sz="1500" i="1">
                                      <a:solidFill>
                                        <a:schemeClr val="tx1"/>
                                      </a:solidFill>
                                      <a:latin typeface="Cambria Math" panose="02040503050406030204" pitchFamily="18" charset="0"/>
                                    </a:rPr>
                                  </m:ctrlPr>
                                </m:dPr>
                                <m:e>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𝛼</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 </m:t>
                                      </m:r>
                                      <m:r>
                                        <a:rPr lang="en-US" altLang="zh-CN" sz="1500" i="1">
                                          <a:solidFill>
                                            <a:schemeClr val="tx1"/>
                                          </a:solidFill>
                                          <a:latin typeface="Cambria Math" panose="02040503050406030204" pitchFamily="18" charset="0"/>
                                        </a:rPr>
                                        <m:t>𝑖</m:t>
                                      </m:r>
                                    </m:sub>
                                  </m:sSub>
                                  <m:sSup>
                                    <m:sSupPr>
                                      <m:ctrlPr>
                                        <a:rPr lang="zh-CN" altLang="zh-CN" sz="1500" i="1">
                                          <a:solidFill>
                                            <a:schemeClr val="tx1"/>
                                          </a:solidFill>
                                          <a:latin typeface="Cambria Math" panose="02040503050406030204" pitchFamily="18" charset="0"/>
                                        </a:rPr>
                                      </m:ctrlPr>
                                    </m:sSupPr>
                                    <m:e>
                                      <m:d>
                                        <m:dPr>
                                          <m:ctrlPr>
                                            <a:rPr lang="zh-CN" altLang="zh-CN" sz="1500" i="1">
                                              <a:solidFill>
                                                <a:schemeClr val="tx1"/>
                                              </a:solidFill>
                                              <a:latin typeface="Cambria Math" panose="02040503050406030204" pitchFamily="18" charset="0"/>
                                            </a:rPr>
                                          </m:ctrlPr>
                                        </m:dPr>
                                        <m:e>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𝑉</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e>
                                      </m:d>
                                    </m:e>
                                    <m:sup>
                                      <m:r>
                                        <a:rPr lang="en-US" altLang="zh-CN" sz="1500" i="1">
                                          <a:solidFill>
                                            <a:schemeClr val="tx1"/>
                                          </a:solidFill>
                                          <a:latin typeface="Cambria Math" panose="02040503050406030204" pitchFamily="18" charset="0"/>
                                        </a:rPr>
                                        <m:t>2</m:t>
                                      </m:r>
                                    </m:sup>
                                  </m:sSup>
                                  <m:r>
                                    <a:rPr lang="en-US" altLang="zh-CN" sz="150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𝛽</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Sub>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𝑉</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r>
                                    <a:rPr lang="en-US" altLang="zh-CN" sz="150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𝛾</m:t>
                                      </m:r>
                                    </m:e>
                                    <m:sub>
                                      <m:r>
                                        <a:rPr lang="en-US" altLang="zh-CN" sz="1500" i="1">
                                          <a:solidFill>
                                            <a:schemeClr val="tx1"/>
                                          </a:solidFill>
                                          <a:latin typeface="Cambria Math" panose="02040503050406030204" pitchFamily="18" charset="0"/>
                                        </a:rPr>
                                        <m:t>𝑃</m:t>
                                      </m:r>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Sub>
                                  <m:r>
                                    <a:rPr lang="en-US" altLang="zh-CN" sz="1500" i="1">
                                      <a:solidFill>
                                        <a:schemeClr val="tx1"/>
                                      </a:solidFill>
                                      <a:latin typeface="Cambria Math" panose="02040503050406030204" pitchFamily="18" charset="0"/>
                                    </a:rPr>
                                    <m:t>−</m:t>
                                  </m:r>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𝑃</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m:t>
                                      </m:r>
                                    </m:sup>
                                  </m:sSubSup>
                                </m:e>
                              </m:d>
                            </m:e>
                          </m:nary>
                          <m:r>
                            <a:rPr lang="en-US" altLang="zh-CN" sz="1500" i="1">
                              <a:solidFill>
                                <a:schemeClr val="tx1"/>
                              </a:solidFill>
                              <a:latin typeface="Cambria Math" panose="02040503050406030204" pitchFamily="18" charset="0"/>
                            </a:rPr>
                            <m:t>=0       </m:t>
                          </m:r>
                        </m:e>
                      </m:eqArr>
                    </m:oMath>
                  </m:oMathPara>
                </a14:m>
                <a:endParaRPr lang="zh-CN" altLang="zh-CN" sz="1500" dirty="0">
                  <a:solidFill>
                    <a:schemeClr val="tx1"/>
                  </a:solidFill>
                  <a:latin typeface="Calibri" panose="020F0502020204030204" pitchFamily="34" charset="0"/>
                  <a:cs typeface="Calibri" panose="020F0502020204030204" pitchFamily="34" charset="0"/>
                </a:endParaRPr>
              </a:p>
              <a:p>
                <a:pPr marL="0" indent="0" algn="just">
                  <a:buNone/>
                </a:pPr>
                <a:r>
                  <a:rPr lang="en-US" altLang="zh-CN" sz="1700" dirty="0">
                    <a:solidFill>
                      <a:schemeClr val="tx1"/>
                    </a:solidFill>
                    <a:latin typeface="Calibri" panose="020F0502020204030204" pitchFamily="34" charset="0"/>
                    <a:cs typeface="Calibri" panose="020F0502020204030204" pitchFamily="34" charset="0"/>
                  </a:rPr>
                  <a:t>where </a:t>
                </a:r>
                <a14:m>
                  <m:oMath xmlns:m="http://schemas.openxmlformats.org/officeDocument/2006/math">
                    <m:sSubSup>
                      <m:sSubSupPr>
                        <m:ctrlPr>
                          <a:rPr lang="zh-CN" altLang="zh-CN" sz="1700" i="1">
                            <a:solidFill>
                              <a:schemeClr val="tx1"/>
                            </a:solidFill>
                            <a:latin typeface="Cambria Math" panose="02040503050406030204" pitchFamily="18" charset="0"/>
                          </a:rPr>
                        </m:ctrlPr>
                      </m:sSubSupPr>
                      <m:e>
                        <m:r>
                          <a:rPr lang="en-US" altLang="zh-CN" sz="1700" i="1">
                            <a:solidFill>
                              <a:schemeClr val="tx1"/>
                            </a:solidFill>
                            <a:latin typeface="Cambria Math" panose="02040503050406030204" pitchFamily="18" charset="0"/>
                          </a:rPr>
                          <m:t>𝑉</m:t>
                        </m:r>
                      </m:e>
                      <m:sub>
                        <m:r>
                          <a:rPr lang="en-US" altLang="zh-CN" sz="1700" i="1">
                            <a:solidFill>
                              <a:schemeClr val="tx1"/>
                            </a:solidFill>
                            <a:latin typeface="Cambria Math" panose="02040503050406030204" pitchFamily="18" charset="0"/>
                          </a:rPr>
                          <m:t>𝑖</m:t>
                        </m:r>
                      </m:sub>
                      <m:sup>
                        <m:r>
                          <a:rPr lang="en-US" altLang="zh-CN" sz="1700" i="1">
                            <a:solidFill>
                              <a:schemeClr val="tx1"/>
                            </a:solidFill>
                            <a:latin typeface="Cambria Math" panose="02040503050406030204" pitchFamily="18" charset="0"/>
                          </a:rPr>
                          <m:t>′</m:t>
                        </m:r>
                      </m:sup>
                    </m:sSubSup>
                    <m:r>
                      <a:rPr lang="en-US" altLang="zh-CN" sz="1700" i="1">
                        <a:solidFill>
                          <a:schemeClr val="tx1"/>
                        </a:solidFill>
                        <a:latin typeface="Cambria Math" panose="02040503050406030204" pitchFamily="18" charset="0"/>
                      </a:rPr>
                      <m:t>=</m:t>
                    </m:r>
                    <m:f>
                      <m:fPr>
                        <m:ctrlPr>
                          <a:rPr lang="zh-CN" altLang="zh-CN" sz="1700" i="1">
                            <a:solidFill>
                              <a:schemeClr val="tx1"/>
                            </a:solidFill>
                            <a:latin typeface="Cambria Math" panose="02040503050406030204" pitchFamily="18" charset="0"/>
                          </a:rPr>
                        </m:ctrlPr>
                      </m:fPr>
                      <m:num>
                        <m:sSub>
                          <m:sSubPr>
                            <m:ctrlPr>
                              <a:rPr lang="zh-CN" altLang="zh-CN" sz="1700" i="1">
                                <a:solidFill>
                                  <a:schemeClr val="tx1"/>
                                </a:solidFill>
                                <a:latin typeface="Cambria Math" panose="02040503050406030204" pitchFamily="18" charset="0"/>
                              </a:rPr>
                            </m:ctrlPr>
                          </m:sSubPr>
                          <m:e>
                            <m:r>
                              <a:rPr lang="en-US" altLang="zh-CN" sz="1700" i="1">
                                <a:solidFill>
                                  <a:schemeClr val="tx1"/>
                                </a:solidFill>
                                <a:latin typeface="Cambria Math" panose="02040503050406030204" pitchFamily="18" charset="0"/>
                              </a:rPr>
                              <m:t>𝑉</m:t>
                            </m:r>
                          </m:e>
                          <m:sub>
                            <m:r>
                              <a:rPr lang="en-US" altLang="zh-CN" sz="1700" i="1">
                                <a:solidFill>
                                  <a:schemeClr val="tx1"/>
                                </a:solidFill>
                                <a:latin typeface="Cambria Math" panose="02040503050406030204" pitchFamily="18" charset="0"/>
                              </a:rPr>
                              <m:t>𝑖</m:t>
                            </m:r>
                          </m:sub>
                        </m:sSub>
                      </m:num>
                      <m:den>
                        <m:sSub>
                          <m:sSubPr>
                            <m:ctrlPr>
                              <a:rPr lang="zh-CN" altLang="zh-CN" sz="1700" i="1">
                                <a:solidFill>
                                  <a:schemeClr val="tx1"/>
                                </a:solidFill>
                                <a:latin typeface="Cambria Math" panose="02040503050406030204" pitchFamily="18" charset="0"/>
                              </a:rPr>
                            </m:ctrlPr>
                          </m:sSubPr>
                          <m:e>
                            <m:r>
                              <a:rPr lang="en-US" altLang="zh-CN" sz="1700" i="1">
                                <a:solidFill>
                                  <a:schemeClr val="tx1"/>
                                </a:solidFill>
                                <a:latin typeface="Cambria Math" panose="02040503050406030204" pitchFamily="18" charset="0"/>
                              </a:rPr>
                              <m:t>𝑉</m:t>
                            </m:r>
                          </m:e>
                          <m:sub>
                            <m:r>
                              <a:rPr lang="en-US" altLang="zh-CN" sz="1700" i="1">
                                <a:solidFill>
                                  <a:schemeClr val="tx1"/>
                                </a:solidFill>
                                <a:latin typeface="Cambria Math" panose="02040503050406030204" pitchFamily="18" charset="0"/>
                              </a:rPr>
                              <m:t>0</m:t>
                            </m:r>
                          </m:sub>
                        </m:sSub>
                      </m:den>
                    </m:f>
                  </m:oMath>
                </a14:m>
                <a:r>
                  <a:rPr lang="en-US" altLang="zh-CN" sz="1700" dirty="0">
                    <a:solidFill>
                      <a:schemeClr val="tx1"/>
                    </a:solidFill>
                    <a:latin typeface="Calibri" panose="020F0502020204030204" pitchFamily="34" charset="0"/>
                    <a:cs typeface="Calibri" panose="020F0502020204030204" pitchFamily="34" charset="0"/>
                  </a:rPr>
                  <a:t> , </a:t>
                </a:r>
                <a14:m>
                  <m:oMath xmlns:m="http://schemas.openxmlformats.org/officeDocument/2006/math">
                    <m:sSubSup>
                      <m:sSubSupPr>
                        <m:ctrlPr>
                          <a:rPr lang="zh-CN" altLang="zh-CN" sz="1700" i="1">
                            <a:solidFill>
                              <a:schemeClr val="tx1"/>
                            </a:solidFill>
                            <a:latin typeface="Cambria Math" panose="02040503050406030204" pitchFamily="18" charset="0"/>
                          </a:rPr>
                        </m:ctrlPr>
                      </m:sSubSupPr>
                      <m:e>
                        <m:r>
                          <a:rPr lang="en-US" altLang="zh-CN" sz="1700" i="1">
                            <a:solidFill>
                              <a:schemeClr val="tx1"/>
                            </a:solidFill>
                            <a:latin typeface="Cambria Math" panose="02040503050406030204" pitchFamily="18" charset="0"/>
                          </a:rPr>
                          <m:t>𝑃</m:t>
                        </m:r>
                      </m:e>
                      <m:sub>
                        <m:r>
                          <a:rPr lang="en-US" altLang="zh-CN" sz="1700" i="1">
                            <a:solidFill>
                              <a:schemeClr val="tx1"/>
                            </a:solidFill>
                            <a:latin typeface="Cambria Math" panose="02040503050406030204" pitchFamily="18" charset="0"/>
                          </a:rPr>
                          <m:t>𝑖</m:t>
                        </m:r>
                      </m:sub>
                      <m:sup>
                        <m:r>
                          <a:rPr lang="en-US" altLang="zh-CN" sz="1700" i="1">
                            <a:solidFill>
                              <a:schemeClr val="tx1"/>
                            </a:solidFill>
                            <a:latin typeface="Cambria Math" panose="02040503050406030204" pitchFamily="18" charset="0"/>
                          </a:rPr>
                          <m:t>′</m:t>
                        </m:r>
                      </m:sup>
                    </m:sSubSup>
                    <m:r>
                      <a:rPr lang="en-US" altLang="zh-CN" sz="1700" i="1">
                        <a:solidFill>
                          <a:schemeClr val="tx1"/>
                        </a:solidFill>
                        <a:latin typeface="Cambria Math" panose="02040503050406030204" pitchFamily="18" charset="0"/>
                      </a:rPr>
                      <m:t>=</m:t>
                    </m:r>
                    <m:f>
                      <m:fPr>
                        <m:ctrlPr>
                          <a:rPr lang="zh-CN" altLang="zh-CN" sz="1700" i="1">
                            <a:solidFill>
                              <a:schemeClr val="tx1"/>
                            </a:solidFill>
                            <a:latin typeface="Cambria Math" panose="02040503050406030204" pitchFamily="18" charset="0"/>
                          </a:rPr>
                        </m:ctrlPr>
                      </m:fPr>
                      <m:num>
                        <m:sSub>
                          <m:sSubPr>
                            <m:ctrlPr>
                              <a:rPr lang="zh-CN" altLang="zh-CN" sz="1700" i="1">
                                <a:solidFill>
                                  <a:schemeClr val="tx1"/>
                                </a:solidFill>
                                <a:latin typeface="Cambria Math" panose="02040503050406030204" pitchFamily="18" charset="0"/>
                              </a:rPr>
                            </m:ctrlPr>
                          </m:sSubPr>
                          <m:e>
                            <m:r>
                              <a:rPr lang="en-US" altLang="zh-CN" sz="1700" i="1">
                                <a:solidFill>
                                  <a:schemeClr val="tx1"/>
                                </a:solidFill>
                                <a:latin typeface="Cambria Math" panose="02040503050406030204" pitchFamily="18" charset="0"/>
                              </a:rPr>
                              <m:t>𝑃</m:t>
                            </m:r>
                          </m:e>
                          <m:sub>
                            <m:r>
                              <a:rPr lang="en-US" altLang="zh-CN" sz="1700" i="1">
                                <a:solidFill>
                                  <a:schemeClr val="tx1"/>
                                </a:solidFill>
                                <a:latin typeface="Cambria Math" panose="02040503050406030204" pitchFamily="18" charset="0"/>
                              </a:rPr>
                              <m:t>𝑖</m:t>
                            </m:r>
                          </m:sub>
                        </m:sSub>
                      </m:num>
                      <m:den>
                        <m:sSub>
                          <m:sSubPr>
                            <m:ctrlPr>
                              <a:rPr lang="zh-CN" altLang="zh-CN" sz="1700" i="1">
                                <a:solidFill>
                                  <a:schemeClr val="tx1"/>
                                </a:solidFill>
                                <a:latin typeface="Cambria Math" panose="02040503050406030204" pitchFamily="18" charset="0"/>
                              </a:rPr>
                            </m:ctrlPr>
                          </m:sSubPr>
                          <m:e>
                            <m:r>
                              <a:rPr lang="en-US" altLang="zh-CN" sz="1700" i="1">
                                <a:solidFill>
                                  <a:schemeClr val="tx1"/>
                                </a:solidFill>
                                <a:latin typeface="Cambria Math" panose="02040503050406030204" pitchFamily="18" charset="0"/>
                              </a:rPr>
                              <m:t>𝑃</m:t>
                            </m:r>
                          </m:e>
                          <m:sub>
                            <m:r>
                              <a:rPr lang="en-US" altLang="zh-CN" sz="1700" i="1">
                                <a:solidFill>
                                  <a:schemeClr val="tx1"/>
                                </a:solidFill>
                                <a:latin typeface="Cambria Math" panose="02040503050406030204" pitchFamily="18" charset="0"/>
                              </a:rPr>
                              <m:t>0</m:t>
                            </m:r>
                          </m:sub>
                        </m:sSub>
                      </m:den>
                    </m:f>
                  </m:oMath>
                </a14:m>
                <a:r>
                  <a:rPr lang="en-US" altLang="zh-CN" sz="1700" dirty="0">
                    <a:solidFill>
                      <a:schemeClr val="tx1"/>
                    </a:solidFill>
                    <a:latin typeface="Calibri" panose="020F0502020204030204" pitchFamily="34" charset="0"/>
                    <a:cs typeface="Calibri" panose="020F0502020204030204" pitchFamily="34" charset="0"/>
                  </a:rPr>
                  <a:t>, </a:t>
                </a:r>
                <a14:m>
                  <m:oMath xmlns:m="http://schemas.openxmlformats.org/officeDocument/2006/math">
                    <m:r>
                      <a:rPr lang="en-US" altLang="zh-CN" sz="1700" i="1">
                        <a:solidFill>
                          <a:schemeClr val="tx1"/>
                        </a:solidFill>
                        <a:latin typeface="Cambria Math" panose="02040503050406030204" pitchFamily="18" charset="0"/>
                      </a:rPr>
                      <m:t>𝐿</m:t>
                    </m:r>
                  </m:oMath>
                </a14:m>
                <a:r>
                  <a:rPr lang="en-US" altLang="zh-CN" sz="1700" dirty="0">
                    <a:solidFill>
                      <a:schemeClr val="tx1"/>
                    </a:solidFill>
                    <a:latin typeface="Calibri" panose="020F0502020204030204" pitchFamily="34" charset="0"/>
                    <a:cs typeface="Calibri" panose="020F0502020204030204" pitchFamily="34" charset="0"/>
                  </a:rPr>
                  <a:t> is the length of dataset, and </a:t>
                </a:r>
                <a14:m>
                  <m:oMath xmlns:m="http://schemas.openxmlformats.org/officeDocument/2006/math">
                    <m:r>
                      <m:rPr>
                        <m:brk/>
                      </m:rPr>
                      <a:rPr lang="en-US" altLang="zh-CN" sz="1700" i="1">
                        <a:solidFill>
                          <a:schemeClr val="tx1"/>
                        </a:solidFill>
                        <a:latin typeface="Cambria Math" panose="02040503050406030204" pitchFamily="18" charset="0"/>
                      </a:rPr>
                      <m:t>𝑖</m:t>
                    </m:r>
                  </m:oMath>
                </a14:m>
                <a:r>
                  <a:rPr lang="en-US" altLang="zh-CN" sz="1700" dirty="0">
                    <a:solidFill>
                      <a:schemeClr val="tx1"/>
                    </a:solidFill>
                    <a:latin typeface="Calibri" panose="020F0502020204030204" pitchFamily="34" charset="0"/>
                    <a:cs typeface="Calibri" panose="020F0502020204030204" pitchFamily="34" charset="0"/>
                  </a:rPr>
                  <a:t> denotes the </a:t>
                </a:r>
                <a14:m>
                  <m:oMath xmlns:m="http://schemas.openxmlformats.org/officeDocument/2006/math">
                    <m:r>
                      <m:rPr>
                        <m:brk/>
                      </m:rPr>
                      <a:rPr lang="en-US" altLang="zh-CN" sz="1700" i="1">
                        <a:solidFill>
                          <a:schemeClr val="tx1"/>
                        </a:solidFill>
                        <a:latin typeface="Cambria Math" panose="02040503050406030204" pitchFamily="18" charset="0"/>
                      </a:rPr>
                      <m:t>𝑖</m:t>
                    </m:r>
                  </m:oMath>
                </a14:m>
                <a:r>
                  <a:rPr lang="en-US" altLang="zh-CN" sz="1700" dirty="0">
                    <a:solidFill>
                      <a:schemeClr val="tx1"/>
                    </a:solidFill>
                    <a:latin typeface="Calibri" panose="020F0502020204030204" pitchFamily="34" charset="0"/>
                    <a:cs typeface="Calibri" panose="020F0502020204030204" pitchFamily="34" charset="0"/>
                  </a:rPr>
                  <a:t>-</a:t>
                </a:r>
                <a:r>
                  <a:rPr lang="en-US" altLang="zh-CN" sz="1700" dirty="0" err="1">
                    <a:solidFill>
                      <a:schemeClr val="tx1"/>
                    </a:solidFill>
                    <a:latin typeface="Calibri" panose="020F0502020204030204" pitchFamily="34" charset="0"/>
                    <a:cs typeface="Calibri" panose="020F0502020204030204" pitchFamily="34" charset="0"/>
                  </a:rPr>
                  <a:t>th</a:t>
                </a:r>
                <a:r>
                  <a:rPr lang="en-US" altLang="zh-CN" sz="1700" dirty="0">
                    <a:solidFill>
                      <a:schemeClr val="tx1"/>
                    </a:solidFill>
                    <a:latin typeface="Calibri" panose="020F0502020204030204" pitchFamily="34" charset="0"/>
                    <a:cs typeface="Calibri" panose="020F0502020204030204" pitchFamily="34" charset="0"/>
                  </a:rPr>
                  <a:t> data point.</a:t>
                </a:r>
              </a:p>
            </p:txBody>
          </p:sp>
        </mc:Choice>
        <mc:Fallback xmlns="">
          <p:sp>
            <p:nvSpPr>
              <p:cNvPr id="5" name="Content Placeholder 3">
                <a:extLst>
                  <a:ext uri="{FF2B5EF4-FFF2-40B4-BE49-F238E27FC236}">
                    <a16:creationId xmlns:a16="http://schemas.microsoft.com/office/drawing/2014/main" id="{8BD57F75-7D4F-73BF-0307-436B47F2864C}"/>
                  </a:ext>
                </a:extLst>
              </p:cNvPr>
              <p:cNvSpPr txBox="1">
                <a:spLocks noRot="1" noChangeAspect="1" noMove="1" noResize="1" noEditPoints="1" noAdjustHandles="1" noChangeArrowheads="1" noChangeShapeType="1" noTextEdit="1"/>
              </p:cNvSpPr>
              <p:nvPr/>
            </p:nvSpPr>
            <p:spPr>
              <a:xfrm>
                <a:off x="604520" y="1203598"/>
                <a:ext cx="7855912" cy="3029411"/>
              </a:xfrm>
              <a:prstGeom prst="rect">
                <a:avLst/>
              </a:prstGeom>
              <a:blipFill>
                <a:blip r:embed="rId2"/>
                <a:stretch>
                  <a:fillRect l="-465" t="-604" r="-543" b="-845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28349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5CD03-632C-B73A-480B-E5BE43DB5187}"/>
              </a:ext>
            </a:extLst>
          </p:cNvPr>
          <p:cNvSpPr>
            <a:spLocks noGrp="1"/>
          </p:cNvSpPr>
          <p:nvPr>
            <p:ph type="title"/>
          </p:nvPr>
        </p:nvSpPr>
        <p:spPr/>
        <p:txBody>
          <a:bodyPr/>
          <a:lstStyle/>
          <a:p>
            <a:r>
              <a:rPr lang="en-US" altLang="zh-CN" dirty="0"/>
              <a:t>Contents</a:t>
            </a:r>
            <a:br>
              <a:rPr lang="en-US" altLang="zh-CN" dirty="0"/>
            </a:br>
            <a:endParaRPr lang="zh-CN" altLang="en-US" dirty="0"/>
          </a:p>
        </p:txBody>
      </p:sp>
      <p:sp>
        <p:nvSpPr>
          <p:cNvPr id="4" name="TextBox 3">
            <a:extLst>
              <a:ext uri="{FF2B5EF4-FFF2-40B4-BE49-F238E27FC236}">
                <a16:creationId xmlns:a16="http://schemas.microsoft.com/office/drawing/2014/main" id="{4DBB5E95-7DE6-81D7-E887-8447FBD43B29}"/>
              </a:ext>
            </a:extLst>
          </p:cNvPr>
          <p:cNvSpPr txBox="1"/>
          <p:nvPr/>
        </p:nvSpPr>
        <p:spPr>
          <a:xfrm>
            <a:off x="107504" y="1059582"/>
            <a:ext cx="7701280" cy="3123932"/>
          </a:xfrm>
          <a:prstGeom prst="rect">
            <a:avLst/>
          </a:prstGeom>
          <a:noFill/>
        </p:spPr>
        <p:txBody>
          <a:bodyPr wrap="square" rtlCol="0">
            <a:spAutoFit/>
          </a:bodyPr>
          <a:lstStyle/>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Hosting Capacity Analysis</a:t>
            </a:r>
          </a:p>
          <a:p>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Electric Vehicle (EV) Charging Detection</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en-US" dirty="0">
                <a:latin typeface="Calibri" panose="020F0502020204030204" pitchFamily="34" charset="0"/>
                <a:cs typeface="Calibri" panose="020F0502020204030204" pitchFamily="34" charset="0"/>
              </a:rPr>
              <a:t>Conservation Voltage Reduction (CVR) Assessment</a:t>
            </a: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p>
            <a:pPr marL="0" indent="0">
              <a:spcBef>
                <a:spcPts val="600"/>
              </a:spcBef>
              <a:spcAft>
                <a:spcPts val="600"/>
              </a:spcAft>
              <a:buNone/>
            </a:pPr>
            <a:endParaRPr lang="en-US" altLang="zh-CN"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380997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CE3EFA-3908-4FA4-D2E9-EC7D756DFC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470B32-A705-6C33-7796-EDF7456B81C8}"/>
              </a:ext>
            </a:extLst>
          </p:cNvPr>
          <p:cNvSpPr>
            <a:spLocks noGrp="1"/>
          </p:cNvSpPr>
          <p:nvPr>
            <p:ph type="title"/>
          </p:nvPr>
        </p:nvSpPr>
        <p:spPr/>
        <p:txBody>
          <a:bodyPr/>
          <a:lstStyle/>
          <a:p>
            <a:r>
              <a:rPr lang="en-US" altLang="zh-CN" dirty="0"/>
              <a:t>Methodologies</a:t>
            </a:r>
            <a:endParaRPr lang="zh-CN" alt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CB821714-F910-8230-A9FF-327627F32E71}"/>
                  </a:ext>
                </a:extLst>
              </p:cNvPr>
              <p:cNvSpPr txBox="1">
                <a:spLocks/>
              </p:cNvSpPr>
              <p:nvPr/>
            </p:nvSpPr>
            <p:spPr>
              <a:xfrm>
                <a:off x="143505" y="987574"/>
                <a:ext cx="8680784" cy="2022464"/>
              </a:xfrm>
              <a:prstGeom prst="rect">
                <a:avLst/>
              </a:prstGeom>
            </p:spPr>
            <p:txBody>
              <a:bodyPr>
                <a:norm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180975" indent="-180975" algn="just"/>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A sliding window approach is designed to calculate the time-varying parameters </a:t>
                </a:r>
                <a14:m>
                  <m:oMath xmlns:m="http://schemas.openxmlformats.org/officeDocument/2006/math">
                    <m:sSub>
                      <m:sSubPr>
                        <m:ctrlPr>
                          <a:rPr lang="zh-CN" altLang="zh-CN" sz="1400" i="1">
                            <a:solidFill>
                              <a:schemeClr val="tx1"/>
                            </a:solidFill>
                            <a:latin typeface="Cambria Math" panose="02040503050406030204" pitchFamily="18" charset="0"/>
                            <a:ea typeface="Cambria Math" panose="02040503050406030204" pitchFamily="18" charset="0"/>
                          </a:rPr>
                        </m:ctrlPr>
                      </m:sSubPr>
                      <m:e>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𝑃</m:t>
                        </m:r>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a:t>
                </a:r>
                <a14:m>
                  <m:oMath xmlns:m="http://schemas.openxmlformats.org/officeDocument/2006/math">
                    <m:sSub>
                      <m:sSubPr>
                        <m:ctrlPr>
                          <a:rPr lang="zh-CN" altLang="zh-CN" sz="1400" i="1">
                            <a:solidFill>
                              <a:schemeClr val="tx1"/>
                            </a:solidFill>
                            <a:latin typeface="Cambria Math" panose="02040503050406030204" pitchFamily="18" charset="0"/>
                            <a:ea typeface="Cambria Math" panose="02040503050406030204" pitchFamily="18" charset="0"/>
                          </a:rPr>
                        </m:ctrlPr>
                      </m:sSubPr>
                      <m:e>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𝑃</m:t>
                        </m:r>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and </a:t>
                </a:r>
                <a14:m>
                  <m:oMath xmlns:m="http://schemas.openxmlformats.org/officeDocument/2006/math">
                    <m:sSub>
                      <m:sSubPr>
                        <m:ctrlPr>
                          <a:rPr lang="zh-CN" altLang="zh-CN" sz="1400" i="1">
                            <a:solidFill>
                              <a:schemeClr val="tx1"/>
                            </a:solidFill>
                            <a:latin typeface="Cambria Math" panose="02040503050406030204" pitchFamily="18" charset="0"/>
                            <a:ea typeface="Cambria Math" panose="02040503050406030204" pitchFamily="18" charset="0"/>
                          </a:rPr>
                        </m:ctrlPr>
                      </m:sSubPr>
                      <m:e>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𝛾</m:t>
                        </m:r>
                      </m:e>
                      <m:sub>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𝑃</m:t>
                        </m:r>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the </a:t>
                </a:r>
                <a:r>
                  <a:rPr lang="en-US" altLang="zh-CN" sz="1400" b="1" dirty="0">
                    <a:solidFill>
                      <a:schemeClr val="tx1"/>
                    </a:solidFill>
                    <a:latin typeface="Calibri" panose="020F0502020204030204" pitchFamily="34" charset="0"/>
                    <a:ea typeface="宋体" panose="02010600030101010101" pitchFamily="2" charset="-122"/>
                    <a:cs typeface="Calibri" panose="020F0502020204030204" pitchFamily="34" charset="0"/>
                  </a:rPr>
                  <a:t>window size </a:t>
                </a:r>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is denoted as  </a:t>
                </a:r>
                <a14:m>
                  <m:oMath xmlns:m="http://schemas.openxmlformats.org/officeDocument/2006/math">
                    <m:r>
                      <a:rPr lang="en-US" altLang="zh-CN" sz="1400" b="0" i="1" smtClean="0">
                        <a:solidFill>
                          <a:schemeClr val="tx1"/>
                        </a:solidFill>
                        <a:latin typeface="Cambria Math" panose="02040503050406030204" pitchFamily="18" charset="0"/>
                        <a:ea typeface="宋体" panose="02010600030101010101" pitchFamily="2" charset="-122"/>
                        <a:cs typeface="Times" panose="02020603050405020304" pitchFamily="18" charset="0"/>
                      </a:rPr>
                      <m:t>𝑛</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a:t>
                </a:r>
              </a:p>
              <a:p>
                <a:pPr marL="180975" indent="-180975" algn="just"/>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The parameters are assumed to be </a:t>
                </a:r>
                <a:r>
                  <a:rPr lang="en-US" altLang="zh-CN" sz="1400" b="1" dirty="0">
                    <a:solidFill>
                      <a:schemeClr val="tx1"/>
                    </a:solidFill>
                    <a:latin typeface="Calibri" panose="020F0502020204030204" pitchFamily="34" charset="0"/>
                    <a:ea typeface="宋体" panose="02010600030101010101" pitchFamily="2" charset="-122"/>
                    <a:cs typeface="Calibri" panose="020F0502020204030204" pitchFamily="34" charset="0"/>
                  </a:rPr>
                  <a:t>constant </a:t>
                </a:r>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in each time window but </a:t>
                </a:r>
                <a:r>
                  <a:rPr lang="en-US" altLang="zh-CN" sz="1400" b="1" dirty="0">
                    <a:solidFill>
                      <a:schemeClr val="tx1"/>
                    </a:solidFill>
                    <a:latin typeface="Calibri" panose="020F0502020204030204" pitchFamily="34" charset="0"/>
                    <a:ea typeface="宋体" panose="02010600030101010101" pitchFamily="2" charset="-122"/>
                    <a:cs typeface="Calibri" panose="020F0502020204030204" pitchFamily="34" charset="0"/>
                  </a:rPr>
                  <a:t>varied</a:t>
                </a:r>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as window moves forward.</a:t>
                </a:r>
                <a:endParaRPr lang="en-US" altLang="zh-CN" sz="1400" dirty="0">
                  <a:solidFill>
                    <a:schemeClr val="tx1"/>
                  </a:solidFill>
                  <a:latin typeface="Calibri" panose="020F0502020204030204" pitchFamily="34" charset="0"/>
                  <a:cs typeface="Calibri" panose="020F0502020204030204" pitchFamily="34" charset="0"/>
                </a:endParaRPr>
              </a:p>
              <a:p>
                <a:pPr marL="180975" indent="-180975" algn="just"/>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The calculated parameters within each window are considered as the result for the </a:t>
                </a:r>
                <a:r>
                  <a:rPr lang="en-US" altLang="zh-CN" sz="1400" b="1" dirty="0">
                    <a:solidFill>
                      <a:schemeClr val="tx1"/>
                    </a:solidFill>
                    <a:latin typeface="Calibri" panose="020F0502020204030204" pitchFamily="34" charset="0"/>
                    <a:ea typeface="宋体" panose="02010600030101010101" pitchFamily="2" charset="-122"/>
                    <a:cs typeface="Calibri" panose="020F0502020204030204" pitchFamily="34" charset="0"/>
                  </a:rPr>
                  <a:t>very last time stamp in the window</a:t>
                </a:r>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a:t>
                </a:r>
              </a:p>
              <a:p>
                <a:pPr marL="180975" indent="-180975" algn="just"/>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The parameter identification </a:t>
                </a:r>
                <a:r>
                  <a:rPr lang="en-US" altLang="zh-CN" sz="1400" b="1" dirty="0">
                    <a:solidFill>
                      <a:schemeClr val="tx1"/>
                    </a:solidFill>
                    <a:latin typeface="Calibri" panose="020F0502020204030204" pitchFamily="34" charset="0"/>
                    <a:ea typeface="宋体" panose="02010600030101010101" pitchFamily="2" charset="-122"/>
                    <a:cs typeface="Calibri" panose="020F0502020204030204" pitchFamily="34" charset="0"/>
                  </a:rPr>
                  <a:t>starts from </a:t>
                </a:r>
                <a14:m>
                  <m:oMath xmlns:m="http://schemas.openxmlformats.org/officeDocument/2006/math">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m:t>
                    </m:r>
                    <m:sSub>
                      <m:sSubPr>
                        <m:ctrlPr>
                          <a:rPr lang="zh-CN" altLang="zh-CN" sz="1400" i="1">
                            <a:solidFill>
                              <a:schemeClr val="tx1"/>
                            </a:solidFill>
                            <a:latin typeface="Cambria Math" panose="02040503050406030204" pitchFamily="18" charset="0"/>
                            <a:ea typeface="宋体" panose="02010600030101010101" pitchFamily="2" charset="-122"/>
                            <a:cs typeface="Times" panose="02020603050405020304" pitchFamily="18" charset="0"/>
                          </a:rPr>
                        </m:ctrlPr>
                      </m:sSubPr>
                      <m:e>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𝛼</m:t>
                        </m:r>
                      </m:e>
                      <m:sub>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𝑃</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 </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𝑛</m:t>
                        </m:r>
                      </m:sub>
                    </m:sSub>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a:t>
                </a:r>
                <a14:m>
                  <m:oMath xmlns:m="http://schemas.openxmlformats.org/officeDocument/2006/math">
                    <m:sSub>
                      <m:sSubPr>
                        <m:ctrlPr>
                          <a:rPr lang="zh-CN" altLang="zh-CN" sz="1400" i="1">
                            <a:solidFill>
                              <a:schemeClr val="tx1"/>
                            </a:solidFill>
                            <a:latin typeface="Cambria Math" panose="02040503050406030204" pitchFamily="18" charset="0"/>
                            <a:ea typeface="宋体" panose="02010600030101010101" pitchFamily="2" charset="-122"/>
                            <a:cs typeface="Times" panose="02020603050405020304" pitchFamily="18" charset="0"/>
                          </a:rPr>
                        </m:ctrlPr>
                      </m:sSubPr>
                      <m:e>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𝛽</m:t>
                        </m:r>
                      </m:e>
                      <m:sub>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𝑃</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𝑛</m:t>
                        </m:r>
                      </m:sub>
                    </m:sSub>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a:t>
                </a:r>
                <a14:m>
                  <m:oMath xmlns:m="http://schemas.openxmlformats.org/officeDocument/2006/math">
                    <m:sSub>
                      <m:sSubPr>
                        <m:ctrlPr>
                          <a:rPr lang="zh-CN" altLang="zh-CN" sz="1400" i="1">
                            <a:solidFill>
                              <a:schemeClr val="tx1"/>
                            </a:solidFill>
                            <a:latin typeface="Cambria Math" panose="02040503050406030204" pitchFamily="18" charset="0"/>
                            <a:ea typeface="宋体" panose="02010600030101010101" pitchFamily="2" charset="-122"/>
                            <a:cs typeface="Times" panose="02020603050405020304" pitchFamily="18" charset="0"/>
                          </a:rPr>
                        </m:ctrlPr>
                      </m:sSubPr>
                      <m:e>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𝛾</m:t>
                        </m:r>
                      </m:e>
                      <m:sub>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𝑃</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𝑛</m:t>
                        </m:r>
                      </m:sub>
                    </m:sSub>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i.e. </a:t>
                </a:r>
                <a14:m>
                  <m:oMath xmlns:m="http://schemas.openxmlformats.org/officeDocument/2006/math">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𝑖</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𝑛</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𝑛</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+1,…,</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𝐿</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Let </a:t>
                </a:r>
                <a14:m>
                  <m:oMath xmlns:m="http://schemas.openxmlformats.org/officeDocument/2006/math">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𝑗</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𝑖</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𝑛</m:t>
                    </m:r>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+1</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where </a:t>
                </a:r>
                <a14:m>
                  <m:oMath xmlns:m="http://schemas.openxmlformats.org/officeDocument/2006/math">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𝑗</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denotes the </a:t>
                </a:r>
                <a14:m>
                  <m:oMath xmlns:m="http://schemas.openxmlformats.org/officeDocument/2006/math">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𝑗</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a:t>
                </a:r>
                <a:r>
                  <a:rPr lang="en-US" altLang="zh-CN" sz="1400" dirty="0" err="1">
                    <a:solidFill>
                      <a:schemeClr val="tx1"/>
                    </a:solidFill>
                    <a:latin typeface="Calibri" panose="020F0502020204030204" pitchFamily="34" charset="0"/>
                    <a:ea typeface="宋体" panose="02010600030101010101" pitchFamily="2" charset="-122"/>
                    <a:cs typeface="Calibri" panose="020F0502020204030204" pitchFamily="34" charset="0"/>
                  </a:rPr>
                  <a:t>th</a:t>
                </a:r>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window, </a:t>
                </a:r>
                <a14:m>
                  <m:oMath xmlns:m="http://schemas.openxmlformats.org/officeDocument/2006/math">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𝑖</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denotes the </a:t>
                </a:r>
                <a14:m>
                  <m:oMath xmlns:m="http://schemas.openxmlformats.org/officeDocument/2006/math">
                    <m:r>
                      <a:rPr lang="en-US" altLang="zh-CN" sz="1400">
                        <a:solidFill>
                          <a:schemeClr val="tx1"/>
                        </a:solidFill>
                        <a:latin typeface="Cambria Math" panose="02040503050406030204" pitchFamily="18" charset="0"/>
                        <a:ea typeface="宋体" panose="02010600030101010101" pitchFamily="2" charset="-122"/>
                        <a:cs typeface="Times" panose="02020603050405020304" pitchFamily="18" charset="0"/>
                      </a:rPr>
                      <m:t>𝑖</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a:t>
                </a:r>
                <a:r>
                  <a:rPr lang="en-US" altLang="zh-CN" sz="1400" dirty="0" err="1">
                    <a:solidFill>
                      <a:schemeClr val="tx1"/>
                    </a:solidFill>
                    <a:latin typeface="Calibri" panose="020F0502020204030204" pitchFamily="34" charset="0"/>
                    <a:ea typeface="宋体" panose="02010600030101010101" pitchFamily="2" charset="-122"/>
                    <a:cs typeface="Calibri" panose="020F0502020204030204" pitchFamily="34" charset="0"/>
                  </a:rPr>
                  <a:t>th</a:t>
                </a:r>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time step, </a:t>
                </a:r>
                <a14:m>
                  <m:oMath xmlns:m="http://schemas.openxmlformats.org/officeDocument/2006/math">
                    <m:r>
                      <a:rPr lang="en-US" altLang="zh-CN" sz="1400" i="1" dirty="0" smtClean="0">
                        <a:solidFill>
                          <a:schemeClr val="tx1"/>
                        </a:solidFill>
                        <a:latin typeface="Cambria Math" panose="02040503050406030204" pitchFamily="18" charset="0"/>
                        <a:ea typeface="宋体" panose="02010600030101010101" pitchFamily="2" charset="-122"/>
                        <a:cs typeface="Times" panose="02020603050405020304" pitchFamily="18" charset="0"/>
                      </a:rPr>
                      <m:t>𝑛</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denotes the window size,.</a:t>
                </a:r>
              </a:p>
              <a:p>
                <a:pPr marL="180975" indent="-180975" algn="just"/>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The below problem has a </a:t>
                </a:r>
                <a:r>
                  <a:rPr lang="en-US" altLang="zh-CN" sz="1400" b="1" dirty="0">
                    <a:solidFill>
                      <a:schemeClr val="tx1"/>
                    </a:solidFill>
                    <a:latin typeface="Calibri" panose="020F0502020204030204" pitchFamily="34" charset="0"/>
                    <a:ea typeface="宋体" panose="02010600030101010101" pitchFamily="2" charset="-122"/>
                    <a:cs typeface="Calibri" panose="020F0502020204030204" pitchFamily="34" charset="0"/>
                  </a:rPr>
                  <a:t>unique solution </a:t>
                </a:r>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only if </a:t>
                </a:r>
                <a14:m>
                  <m:oMath xmlns:m="http://schemas.openxmlformats.org/officeDocument/2006/math">
                    <m:r>
                      <a:rPr lang="en-US" altLang="zh-CN" sz="1400" b="0" i="1" smtClean="0">
                        <a:solidFill>
                          <a:schemeClr val="tx1"/>
                        </a:solidFill>
                        <a:latin typeface="Cambria Math" panose="02040503050406030204" pitchFamily="18" charset="0"/>
                        <a:ea typeface="宋体" panose="02010600030101010101" pitchFamily="2" charset="-122"/>
                        <a:cs typeface="Times" panose="02020603050405020304" pitchFamily="18" charset="0"/>
                      </a:rPr>
                      <m:t>𝑛</m:t>
                    </m:r>
                    <m:r>
                      <a:rPr lang="en-US" altLang="zh-CN" sz="1400" b="0" i="1" smtClean="0">
                        <a:solidFill>
                          <a:schemeClr val="tx1"/>
                        </a:solidFill>
                        <a:latin typeface="Cambria Math" panose="02040503050406030204" pitchFamily="18" charset="0"/>
                        <a:ea typeface="Cambria Math" panose="02040503050406030204" pitchFamily="18" charset="0"/>
                        <a:cs typeface="Times" panose="02020603050405020304" pitchFamily="18" charset="0"/>
                      </a:rPr>
                      <m:t>≥3</m:t>
                    </m:r>
                  </m:oMath>
                </a14:m>
                <a:r>
                  <a:rPr lang="en-US" altLang="zh-CN" sz="1400" dirty="0">
                    <a:solidFill>
                      <a:schemeClr val="tx1"/>
                    </a:solidFill>
                    <a:latin typeface="Calibri" panose="020F0502020204030204" pitchFamily="34" charset="0"/>
                    <a:ea typeface="宋体" panose="02010600030101010101" pitchFamily="2" charset="-122"/>
                    <a:cs typeface="Calibri" panose="020F0502020204030204" pitchFamily="34" charset="0"/>
                  </a:rPr>
                  <a:t>. </a:t>
                </a:r>
                <a:endParaRPr lang="en-US" altLang="zh-CN" sz="1400" dirty="0">
                  <a:solidFill>
                    <a:srgbClr val="FF0000"/>
                  </a:solidFill>
                  <a:latin typeface="Calibri" panose="020F0502020204030204" pitchFamily="34" charset="0"/>
                  <a:ea typeface="宋体" panose="02010600030101010101" pitchFamily="2" charset="-122"/>
                  <a:cs typeface="Calibri" panose="020F0502020204030204" pitchFamily="34" charset="0"/>
                </a:endParaRPr>
              </a:p>
              <a:p>
                <a:pPr marL="180975" indent="-180975" algn="just"/>
                <a:endParaRPr lang="zh-CN" altLang="en-US" sz="1400" dirty="0">
                  <a:solidFill>
                    <a:schemeClr val="tx1"/>
                  </a:solidFill>
                  <a:latin typeface="Calibri" panose="020F0502020204030204" pitchFamily="34" charset="0"/>
                  <a:cs typeface="Calibri" panose="020F0502020204030204" pitchFamily="34" charset="0"/>
                </a:endParaRPr>
              </a:p>
            </p:txBody>
          </p:sp>
        </mc:Choice>
        <mc:Fallback xmlns="">
          <p:sp>
            <p:nvSpPr>
              <p:cNvPr id="4" name="Content Placeholder 3">
                <a:extLst>
                  <a:ext uri="{FF2B5EF4-FFF2-40B4-BE49-F238E27FC236}">
                    <a16:creationId xmlns:a16="http://schemas.microsoft.com/office/drawing/2014/main" id="{CB821714-F910-8230-A9FF-327627F32E71}"/>
                  </a:ext>
                </a:extLst>
              </p:cNvPr>
              <p:cNvSpPr txBox="1">
                <a:spLocks noRot="1" noChangeAspect="1" noMove="1" noResize="1" noEditPoints="1" noAdjustHandles="1" noChangeArrowheads="1" noChangeShapeType="1" noTextEdit="1"/>
              </p:cNvSpPr>
              <p:nvPr/>
            </p:nvSpPr>
            <p:spPr>
              <a:xfrm>
                <a:off x="143505" y="987574"/>
                <a:ext cx="8680784" cy="2022464"/>
              </a:xfrm>
              <a:prstGeom prst="rect">
                <a:avLst/>
              </a:prstGeom>
              <a:blipFill>
                <a:blip r:embed="rId2"/>
                <a:stretch>
                  <a:fillRect t="-301" r="-211" b="-180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06E71924-9741-08D9-E512-E7F0DD1E8829}"/>
                  </a:ext>
                </a:extLst>
              </p:cNvPr>
              <p:cNvSpPr txBox="1"/>
              <p:nvPr/>
            </p:nvSpPr>
            <p:spPr>
              <a:xfrm>
                <a:off x="467544" y="3075806"/>
                <a:ext cx="3384376" cy="150291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sz="1000" i="1" smtClean="0">
                              <a:solidFill>
                                <a:srgbClr val="836967"/>
                              </a:solidFill>
                              <a:latin typeface="Cambria Math" panose="02040503050406030204" pitchFamily="18" charset="0"/>
                            </a:rPr>
                          </m:ctrlPr>
                        </m:dPr>
                        <m:e>
                          <m:m>
                            <m:mPr>
                              <m:plcHide m:val="on"/>
                              <m:mcs>
                                <m:mc>
                                  <m:mcPr>
                                    <m:count m:val="3"/>
                                    <m:mcJc m:val="center"/>
                                  </m:mcPr>
                                </m:mc>
                              </m:mcs>
                              <m:ctrlPr>
                                <a:rPr lang="zh-CN" altLang="en-US" sz="1000" i="1">
                                  <a:solidFill>
                                    <a:srgbClr val="836967"/>
                                  </a:solidFill>
                                  <a:latin typeface="Cambria Math" panose="02040503050406030204" pitchFamily="18" charset="0"/>
                                </a:rPr>
                              </m:ctrlPr>
                            </m:mPr>
                            <m:mr>
                              <m:e>
                                <m:nary>
                                  <m:naryPr>
                                    <m:chr m:val="∑"/>
                                    <m:limLoc m:val="undOvr"/>
                                    <m:ctrlPr>
                                      <a:rPr lang="zh-CN" altLang="en-US" sz="1000" i="1">
                                        <a:latin typeface="Cambria Math" panose="02040503050406030204" pitchFamily="18" charset="0"/>
                                      </a:rPr>
                                    </m:ctrlPr>
                                  </m:naryPr>
                                  <m:sub>
                                    <m: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b="0" i="1" smtClean="0">
                                        <a:latin typeface="Cambria Math" panose="02040503050406030204" pitchFamily="18" charset="0"/>
                                      </a:rPr>
                                      <m:t>+</m:t>
                                    </m:r>
                                    <m:r>
                                      <a:rPr lang="en-US" altLang="zh-CN" sz="1000" b="0" i="1" smtClean="0">
                                        <a:latin typeface="Cambria Math" panose="02040503050406030204" pitchFamily="18" charset="0"/>
                                      </a:rPr>
                                      <m:t>𝑗</m:t>
                                    </m:r>
                                    <m:r>
                                      <a:rPr lang="en-US" altLang="zh-CN" sz="1000" b="0" i="1" smtClean="0">
                                        <a:latin typeface="Cambria Math" panose="02040503050406030204" pitchFamily="18" charset="0"/>
                                      </a:rPr>
                                      <m:t>−1</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4</m:t>
                                        </m:r>
                                      </m:sup>
                                    </m:sSup>
                                  </m:e>
                                </m:nary>
                              </m:e>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3</m:t>
                                        </m:r>
                                      </m:sup>
                                    </m:sSup>
                                  </m:e>
                                </m:nary>
                              </m:e>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2</m:t>
                                        </m:r>
                                      </m:sup>
                                    </m:sSup>
                                  </m:e>
                                </m:nary>
                              </m:e>
                            </m:m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3</m:t>
                                        </m:r>
                                      </m:sup>
                                    </m:sSup>
                                  </m:e>
                                </m:nary>
                              </m:e>
                              <m:e>
                                <m:nary>
                                  <m:naryPr>
                                    <m:chr m:val="∑"/>
                                    <m:limLoc m:val="undOvr"/>
                                    <m:ctrlPr>
                                      <a:rPr lang="zh-CN" altLang="en-US" sz="1000" i="1">
                                        <a:latin typeface="Cambria Math" panose="02040503050406030204" pitchFamily="18" charset="0"/>
                                      </a:rPr>
                                    </m:ctrlPr>
                                  </m:naryPr>
                                  <m:sub>
                                    <m:r>
                                      <a:rPr lang="zh-CN" altLang="en-US" sz="1000" i="1">
                                        <a:latin typeface="Cambria Math" panose="02040503050406030204" pitchFamily="18" charset="0"/>
                                      </a:rPr>
                                      <m:t>𝑡</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2</m:t>
                                        </m:r>
                                      </m:sup>
                                    </m:sSup>
                                  </m:e>
                                </m:nary>
                              </m:e>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nary>
                              </m:e>
                            </m:m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2</m:t>
                                        </m:r>
                                      </m:sup>
                                    </m:sSup>
                                  </m:e>
                                </m:nary>
                              </m:e>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nary>
                              </m:e>
                              <m:e>
                                <m:r>
                                  <a:rPr lang="zh-CN" altLang="en-US" sz="1000" i="1">
                                    <a:latin typeface="Cambria Math" panose="02040503050406030204" pitchFamily="18" charset="0"/>
                                  </a:rPr>
                                  <m:t>𝑛</m:t>
                                </m:r>
                              </m:e>
                            </m:mr>
                          </m:m>
                        </m:e>
                      </m:d>
                      <m:r>
                        <a:rPr lang="zh-CN" altLang="en-US" sz="1000" i="0">
                          <a:latin typeface="Cambria Math" panose="02040503050406030204" pitchFamily="18" charset="0"/>
                        </a:rPr>
                        <m:t>×</m:t>
                      </m:r>
                      <m:d>
                        <m:dPr>
                          <m:begChr m:val="["/>
                          <m:endChr m:val="]"/>
                          <m:ctrlPr>
                            <a:rPr lang="zh-CN" altLang="en-US" sz="1000" i="1">
                              <a:solidFill>
                                <a:srgbClr val="836967"/>
                              </a:solidFill>
                              <a:latin typeface="Cambria Math" panose="02040503050406030204" pitchFamily="18" charset="0"/>
                            </a:rPr>
                          </m:ctrlPr>
                        </m:dPr>
                        <m:e>
                          <m:m>
                            <m:mPr>
                              <m:plcHide m:val="on"/>
                              <m:mcs>
                                <m:mc>
                                  <m:mcPr>
                                    <m:count m:val="1"/>
                                    <m:mcJc m:val="center"/>
                                  </m:mcPr>
                                </m:mc>
                              </m:mcs>
                              <m:ctrlPr>
                                <a:rPr lang="zh-CN" altLang="en-US" sz="1000" i="1">
                                  <a:solidFill>
                                    <a:srgbClr val="836967"/>
                                  </a:solidFill>
                                  <a:latin typeface="Cambria Math" panose="02040503050406030204" pitchFamily="18" charset="0"/>
                                </a:rPr>
                              </m:ctrlPr>
                            </m:mP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𝛼</m:t>
                                    </m:r>
                                  </m:e>
                                  <m:sub>
                                    <m:r>
                                      <a:rPr lang="zh-CN" altLang="en-US" sz="1000" i="1">
                                        <a:latin typeface="Cambria Math" panose="02040503050406030204" pitchFamily="18" charset="0"/>
                                      </a:rPr>
                                      <m:t>𝑃</m:t>
                                    </m:r>
                                    <m:r>
                                      <a:rPr lang="zh-CN" altLang="en-US" sz="1000" i="0">
                                        <a:latin typeface="Cambria Math" panose="02040503050406030204" pitchFamily="18" charset="0"/>
                                      </a:rPr>
                                      <m:t>, </m:t>
                                    </m:r>
                                    <m:r>
                                      <a:rPr lang="en-US" altLang="zh-CN" sz="1000" b="0" i="1" smtClean="0">
                                        <a:latin typeface="Cambria Math" panose="02040503050406030204" pitchFamily="18" charset="0"/>
                                      </a:rPr>
                                      <m:t>𝑖</m:t>
                                    </m:r>
                                  </m:sub>
                                </m:sSub>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𝛽</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sub>
                                </m:sSub>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𝛾</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sub>
                                </m:sSub>
                              </m:e>
                            </m:mr>
                          </m:m>
                        </m:e>
                      </m:d>
                      <m:r>
                        <a:rPr lang="zh-CN" altLang="en-US" sz="1000" i="0">
                          <a:latin typeface="Cambria Math" panose="02040503050406030204" pitchFamily="18" charset="0"/>
                        </a:rPr>
                        <m:t>=</m:t>
                      </m:r>
                      <m:d>
                        <m:dPr>
                          <m:begChr m:val="["/>
                          <m:endChr m:val="]"/>
                          <m:ctrlPr>
                            <a:rPr lang="zh-CN" altLang="en-US" sz="1000" i="1">
                              <a:solidFill>
                                <a:srgbClr val="836967"/>
                              </a:solidFill>
                              <a:latin typeface="Cambria Math" panose="02040503050406030204" pitchFamily="18" charset="0"/>
                            </a:rPr>
                          </m:ctrlPr>
                        </m:dPr>
                        <m:e>
                          <m:m>
                            <m:mPr>
                              <m:plcHide m:val="on"/>
                              <m:mcs>
                                <m:mc>
                                  <m:mcPr>
                                    <m:count m:val="1"/>
                                    <m:mcJc m:val="center"/>
                                  </m:mcPr>
                                </m:mc>
                              </m:mcs>
                              <m:ctrlPr>
                                <a:rPr lang="zh-CN" altLang="en-US" sz="1000" i="1">
                                  <a:solidFill>
                                    <a:srgbClr val="836967"/>
                                  </a:solidFill>
                                  <a:latin typeface="Cambria Math" panose="02040503050406030204" pitchFamily="18" charset="0"/>
                                </a:rPr>
                              </m:ctrlPr>
                            </m:mP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𝑃</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2</m:t>
                                        </m:r>
                                      </m:sup>
                                    </m:sSup>
                                  </m:e>
                                </m:nary>
                              </m:e>
                            </m:m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𝑃</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nary>
                              </m:e>
                            </m:m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zh-CN" altLang="en-US" sz="1000" i="1">
                                        <a:latin typeface="Cambria Math" panose="02040503050406030204" pitchFamily="18" charset="0"/>
                                      </a:rPr>
                                      <m:t>𝑛</m:t>
                                    </m:r>
                                    <m:r>
                                      <a:rPr lang="en-US" altLang="zh-CN" sz="1000" i="1">
                                        <a:latin typeface="Cambria Math" panose="02040503050406030204" pitchFamily="18" charset="0"/>
                                      </a:rPr>
                                      <m:t>+</m:t>
                                    </m:r>
                                    <m:r>
                                      <a:rPr lang="en-US" altLang="zh-CN" sz="1000" i="1">
                                        <a:latin typeface="Cambria Math" panose="02040503050406030204" pitchFamily="18" charset="0"/>
                                      </a:rPr>
                                      <m:t>𝑗</m:t>
                                    </m:r>
                                    <m:r>
                                      <a:rPr lang="en-US" altLang="zh-CN" sz="1000" i="1">
                                        <a:latin typeface="Cambria Math" panose="02040503050406030204" pitchFamily="18" charset="0"/>
                                      </a:rPr>
                                      <m:t>−1</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𝑃</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nary>
                              </m:e>
                            </m:mr>
                          </m:m>
                        </m:e>
                      </m:d>
                      <m:r>
                        <a:rPr lang="zh-CN" altLang="en-US" sz="1000" i="0">
                          <a:latin typeface="Cambria Math" panose="02040503050406030204" pitchFamily="18" charset="0"/>
                        </a:rPr>
                        <m:t> </m:t>
                      </m:r>
                    </m:oMath>
                  </m:oMathPara>
                </a14:m>
                <a:endParaRPr lang="zh-CN" altLang="en-US" sz="1400" dirty="0">
                  <a:latin typeface="Calibri" panose="020F050202020403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06E71924-9741-08D9-E512-E7F0DD1E8829}"/>
                  </a:ext>
                </a:extLst>
              </p:cNvPr>
              <p:cNvSpPr txBox="1">
                <a:spLocks noRot="1" noChangeAspect="1" noMove="1" noResize="1" noEditPoints="1" noAdjustHandles="1" noChangeArrowheads="1" noChangeShapeType="1" noTextEdit="1"/>
              </p:cNvSpPr>
              <p:nvPr/>
            </p:nvSpPr>
            <p:spPr>
              <a:xfrm>
                <a:off x="467544" y="3075806"/>
                <a:ext cx="3384376" cy="1502912"/>
              </a:xfrm>
              <a:prstGeom prst="rect">
                <a:avLst/>
              </a:prstGeom>
              <a:blipFill>
                <a:blip r:embed="rId3"/>
                <a:stretch>
                  <a:fillRect/>
                </a:stretch>
              </a:blipFill>
            </p:spPr>
            <p:txBody>
              <a:bodyPr/>
              <a:lstStyle/>
              <a:p>
                <a:r>
                  <a:rPr lang="zh-CN" altLang="en-US">
                    <a:noFill/>
                  </a:rPr>
                  <a:t> </a:t>
                </a:r>
              </a:p>
            </p:txBody>
          </p:sp>
        </mc:Fallback>
      </mc:AlternateContent>
      <p:pic>
        <p:nvPicPr>
          <p:cNvPr id="6" name="Picture 5">
            <a:extLst>
              <a:ext uri="{FF2B5EF4-FFF2-40B4-BE49-F238E27FC236}">
                <a16:creationId xmlns:a16="http://schemas.microsoft.com/office/drawing/2014/main" id="{D701B852-B65E-738B-DA51-CBBABE9B2662}"/>
              </a:ext>
            </a:extLst>
          </p:cNvPr>
          <p:cNvPicPr>
            <a:picLocks noChangeAspect="1"/>
          </p:cNvPicPr>
          <p:nvPr/>
        </p:nvPicPr>
        <p:blipFill>
          <a:blip r:embed="rId4"/>
          <a:stretch>
            <a:fillRect/>
          </a:stretch>
        </p:blipFill>
        <p:spPr>
          <a:xfrm>
            <a:off x="5135029" y="2694832"/>
            <a:ext cx="2880320" cy="1682232"/>
          </a:xfrm>
          <a:prstGeom prst="rect">
            <a:avLst/>
          </a:prstGeom>
        </p:spPr>
      </p:pic>
      <p:sp>
        <p:nvSpPr>
          <p:cNvPr id="7" name="TextBox 6">
            <a:extLst>
              <a:ext uri="{FF2B5EF4-FFF2-40B4-BE49-F238E27FC236}">
                <a16:creationId xmlns:a16="http://schemas.microsoft.com/office/drawing/2014/main" id="{90F5FD1A-90AD-E597-3BAA-D579FEB66944}"/>
              </a:ext>
            </a:extLst>
          </p:cNvPr>
          <p:cNvSpPr txBox="1"/>
          <p:nvPr/>
        </p:nvSpPr>
        <p:spPr>
          <a:xfrm>
            <a:off x="5135029" y="4358411"/>
            <a:ext cx="3240360" cy="276999"/>
          </a:xfrm>
          <a:prstGeom prst="rect">
            <a:avLst/>
          </a:prstGeom>
          <a:noFill/>
        </p:spPr>
        <p:txBody>
          <a:bodyPr wrap="square">
            <a:spAutoFit/>
          </a:bodyPr>
          <a:lstStyle/>
          <a:p>
            <a:pPr algn="just"/>
            <a:r>
              <a:rPr lang="en-US" altLang="zh-CN" sz="1200" dirty="0">
                <a:latin typeface="Calibri" panose="020F0502020204030204" pitchFamily="34" charset="0"/>
                <a:cs typeface="Calibri" panose="020F0502020204030204" pitchFamily="34" charset="0"/>
              </a:rPr>
              <a:t>Fig. 7 Demonstration of a moving time window.</a:t>
            </a:r>
            <a:endParaRPr lang="zh-CN" altLang="en-US" sz="1200" dirty="0">
              <a:latin typeface="Calibri" panose="020F0502020204030204" pitchFamily="34" charset="0"/>
              <a:cs typeface="Calibri" panose="020F0502020204030204" pitchFamily="34" charset="0"/>
            </a:endParaRPr>
          </a:p>
        </p:txBody>
      </p:sp>
      <p:sp>
        <p:nvSpPr>
          <p:cNvPr id="8" name="Text Placeholder 2">
            <a:extLst>
              <a:ext uri="{FF2B5EF4-FFF2-40B4-BE49-F238E27FC236}">
                <a16:creationId xmlns:a16="http://schemas.microsoft.com/office/drawing/2014/main" id="{E5DB9EFF-9056-3C5C-60DB-82C35966D07A}"/>
              </a:ext>
            </a:extLst>
          </p:cNvPr>
          <p:cNvSpPr txBox="1">
            <a:spLocks/>
          </p:cNvSpPr>
          <p:nvPr/>
        </p:nvSpPr>
        <p:spPr>
          <a:xfrm>
            <a:off x="90239" y="656325"/>
            <a:ext cx="6559768"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cs typeface="Calibri" panose="020F0502020204030204" pitchFamily="34" charset="0"/>
              </a:rPr>
              <a:t>Sliding Window-based Time-Varying Parameter Identification</a:t>
            </a:r>
          </a:p>
        </p:txBody>
      </p:sp>
    </p:spTree>
    <p:extLst>
      <p:ext uri="{BB962C8B-B14F-4D97-AF65-F5344CB8AC3E}">
        <p14:creationId xmlns:p14="http://schemas.microsoft.com/office/powerpoint/2010/main" val="258162508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6BDEA0-91AA-D4B5-3B90-DE291F15EBA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2778A-EB63-6886-0E57-646333B0143E}"/>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EB6A0590-C50B-39AA-7506-A6B64F947C01}"/>
              </a:ext>
            </a:extLst>
          </p:cNvPr>
          <p:cNvSpPr txBox="1">
            <a:spLocks/>
          </p:cNvSpPr>
          <p:nvPr/>
        </p:nvSpPr>
        <p:spPr>
          <a:xfrm>
            <a:off x="90239" y="679559"/>
            <a:ext cx="3607440"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ea typeface="Calibri" panose="020F0502020204030204" pitchFamily="34" charset="0"/>
                <a:cs typeface="Calibri" panose="020F0502020204030204" pitchFamily="34" charset="0"/>
              </a:rPr>
              <a:t>Load Modeling-Based Method</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8B7CB1AE-E20D-3725-DC6F-33FDCCF36CF3}"/>
                  </a:ext>
                </a:extLst>
              </p:cNvPr>
              <p:cNvSpPr txBox="1">
                <a:spLocks/>
              </p:cNvSpPr>
              <p:nvPr/>
            </p:nvSpPr>
            <p:spPr>
              <a:xfrm>
                <a:off x="299368" y="1207654"/>
                <a:ext cx="8447495"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lnSpc>
                    <a:spcPct val="95000"/>
                  </a:lnSpc>
                  <a:spcBef>
                    <a:spcPts val="600"/>
                  </a:spcBef>
                  <a:spcAft>
                    <a:spcPts val="600"/>
                  </a:spcAft>
                  <a:buNone/>
                </a:pPr>
                <a:r>
                  <a:rPr lang="en-US" altLang="zh-CN" sz="1700" b="1" dirty="0">
                    <a:solidFill>
                      <a:schemeClr val="tx1"/>
                    </a:solidFill>
                    <a:latin typeface="Calibri" panose="020F0502020204030204" pitchFamily="34" charset="0"/>
                    <a:cs typeface="Calibri" panose="020F0502020204030204" pitchFamily="34" charset="0"/>
                  </a:rPr>
                  <a:t>3. </a:t>
                </a:r>
                <a:r>
                  <a:rPr lang="en-US" altLang="zh-CN" sz="1700" dirty="0">
                    <a:solidFill>
                      <a:schemeClr val="tx1"/>
                    </a:solidFill>
                    <a:latin typeface="Calibri" panose="020F0502020204030204" pitchFamily="34" charset="0"/>
                    <a:cs typeface="Calibri" panose="020F0502020204030204" pitchFamily="34" charset="0"/>
                  </a:rPr>
                  <a:t>By substituting the obtained load model into the definition of CVR factor, the time-varying CVR factor can be explicitly derived as a function of load model parameters, estimated voltage reduction and normalized voltage measurement:</a:t>
                </a:r>
              </a:p>
              <a:p>
                <a:pPr marL="0" indent="0">
                  <a:lnSpc>
                    <a:spcPct val="95000"/>
                  </a:lnSpc>
                  <a:spcBef>
                    <a:spcPts val="600"/>
                  </a:spcBef>
                  <a:spcAft>
                    <a:spcPts val="600"/>
                  </a:spcAft>
                  <a:buNone/>
                </a:pPr>
                <a14:m>
                  <m:oMathPara xmlns:m="http://schemas.openxmlformats.org/officeDocument/2006/math">
                    <m:oMathParaPr>
                      <m:jc m:val="centerGroup"/>
                    </m:oMathParaPr>
                    <m:oMath xmlns:m="http://schemas.openxmlformats.org/officeDocument/2006/math">
                      <m:sSub>
                        <m:sSubPr>
                          <m:ctrlPr>
                            <a:rPr lang="zh-CN" altLang="zh-CN" sz="1200" i="1">
                              <a:solidFill>
                                <a:schemeClr val="tx1"/>
                              </a:solidFill>
                              <a:latin typeface="Cambria Math" panose="02040503050406030204" pitchFamily="18" charset="0"/>
                            </a:rPr>
                          </m:ctrlPr>
                        </m:sSubPr>
                        <m:e>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𝐶𝑉𝑅</m:t>
                              </m:r>
                            </m:e>
                            <m:sub>
                              <m:r>
                                <a:rPr lang="en-US" altLang="zh-CN" sz="1200" i="1">
                                  <a:solidFill>
                                    <a:schemeClr val="tx1"/>
                                  </a:solidFill>
                                  <a:latin typeface="Cambria Math" panose="02040503050406030204" pitchFamily="18" charset="0"/>
                                </a:rPr>
                                <m:t>𝑓</m:t>
                              </m:r>
                            </m:sub>
                          </m:sSub>
                        </m:e>
                        <m:sub>
                          <m:r>
                            <a:rPr lang="en-US" altLang="zh-CN" sz="1200" i="1">
                              <a:solidFill>
                                <a:schemeClr val="tx1"/>
                              </a:solidFill>
                              <a:latin typeface="Cambria Math" panose="02040503050406030204" pitchFamily="18" charset="0"/>
                            </a:rPr>
                            <m:t>𝑖</m:t>
                          </m:r>
                        </m:sub>
                      </m:sSub>
                      <m:r>
                        <a:rPr lang="en-US" altLang="zh-CN" sz="1200">
                          <a:solidFill>
                            <a:schemeClr val="tx1"/>
                          </a:solidFill>
                          <a:latin typeface="Cambria Math" panose="02040503050406030204" pitchFamily="18" charset="0"/>
                        </a:rPr>
                        <m:t>=</m:t>
                      </m:r>
                      <m:f>
                        <m:fPr>
                          <m:ctrlPr>
                            <a:rPr lang="zh-CN" altLang="zh-CN" sz="1200" i="1">
                              <a:solidFill>
                                <a:schemeClr val="tx1"/>
                              </a:solidFill>
                              <a:latin typeface="Cambria Math" panose="02040503050406030204" pitchFamily="18" charset="0"/>
                            </a:rPr>
                          </m:ctrlPr>
                        </m:fPr>
                        <m:num>
                          <m:sSub>
                            <m:sSubPr>
                              <m:ctrlPr>
                                <a:rPr lang="zh-CN" altLang="zh-CN" sz="1200" i="1">
                                  <a:solidFill>
                                    <a:schemeClr val="tx1"/>
                                  </a:solidFill>
                                  <a:latin typeface="Cambria Math" panose="02040503050406030204" pitchFamily="18" charset="0"/>
                                </a:rPr>
                              </m:ctrlPr>
                            </m:sSubPr>
                            <m:e>
                              <m:r>
                                <a:rPr lang="en-US" altLang="zh-CN" sz="1200">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𝐸</m:t>
                              </m:r>
                            </m:e>
                            <m:sub>
                              <m:r>
                                <a:rPr lang="en-US" altLang="zh-CN" sz="1200" i="1">
                                  <a:solidFill>
                                    <a:schemeClr val="tx1"/>
                                  </a:solidFill>
                                  <a:latin typeface="Cambria Math" panose="02040503050406030204" pitchFamily="18" charset="0"/>
                                </a:rPr>
                                <m:t>𝑖</m:t>
                              </m:r>
                            </m:sub>
                          </m:sSub>
                          <m:r>
                            <a:rPr lang="en-US" altLang="zh-CN" sz="1200">
                              <a:solidFill>
                                <a:schemeClr val="tx1"/>
                              </a:solidFill>
                              <a:latin typeface="Cambria Math" panose="02040503050406030204" pitchFamily="18" charset="0"/>
                            </a:rPr>
                            <m:t> </m:t>
                          </m:r>
                          <m:d>
                            <m:dPr>
                              <m:ctrlPr>
                                <a:rPr lang="zh-CN" altLang="zh-CN" sz="1200" i="1">
                                  <a:solidFill>
                                    <a:schemeClr val="tx1"/>
                                  </a:solidFill>
                                  <a:latin typeface="Cambria Math" panose="02040503050406030204" pitchFamily="18" charset="0"/>
                                </a:rPr>
                              </m:ctrlPr>
                            </m:dPr>
                            <m:e>
                              <m:r>
                                <a:rPr lang="en-US" altLang="zh-CN" sz="1200">
                                  <a:solidFill>
                                    <a:schemeClr val="tx1"/>
                                  </a:solidFill>
                                  <a:latin typeface="Cambria Math" panose="02040503050406030204" pitchFamily="18" charset="0"/>
                                </a:rPr>
                                <m:t>%</m:t>
                              </m:r>
                            </m:e>
                          </m:d>
                        </m:num>
                        <m:den>
                          <m:sSub>
                            <m:sSubPr>
                              <m:ctrlPr>
                                <a:rPr lang="zh-CN" altLang="zh-CN" sz="1200" i="1">
                                  <a:solidFill>
                                    <a:schemeClr val="tx1"/>
                                  </a:solidFill>
                                  <a:latin typeface="Cambria Math" panose="02040503050406030204" pitchFamily="18" charset="0"/>
                                </a:rPr>
                              </m:ctrlPr>
                            </m:sSubPr>
                            <m:e>
                              <m:r>
                                <a:rPr lang="en-US" altLang="zh-CN" sz="1200">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Sub>
                          <m:r>
                            <a:rPr lang="en-US" altLang="zh-CN" sz="1200">
                              <a:solidFill>
                                <a:schemeClr val="tx1"/>
                              </a:solidFill>
                              <a:latin typeface="Cambria Math" panose="02040503050406030204" pitchFamily="18" charset="0"/>
                            </a:rPr>
                            <m:t> </m:t>
                          </m:r>
                          <m:d>
                            <m:dPr>
                              <m:ctrlPr>
                                <a:rPr lang="zh-CN" altLang="zh-CN" sz="1200" i="1">
                                  <a:solidFill>
                                    <a:schemeClr val="tx1"/>
                                  </a:solidFill>
                                  <a:latin typeface="Cambria Math" panose="02040503050406030204" pitchFamily="18" charset="0"/>
                                </a:rPr>
                              </m:ctrlPr>
                            </m:dPr>
                            <m:e>
                              <m:r>
                                <a:rPr lang="en-US" altLang="zh-CN" sz="1200">
                                  <a:solidFill>
                                    <a:schemeClr val="tx1"/>
                                  </a:solidFill>
                                  <a:latin typeface="Cambria Math" panose="02040503050406030204" pitchFamily="18" charset="0"/>
                                </a:rPr>
                                <m:t>%</m:t>
                              </m:r>
                            </m:e>
                          </m:d>
                        </m:den>
                      </m:f>
                      <m:r>
                        <a:rPr lang="en-US" altLang="zh-CN" sz="1200" i="1">
                          <a:solidFill>
                            <a:schemeClr val="tx1"/>
                          </a:solidFill>
                          <a:latin typeface="Cambria Math" panose="02040503050406030204" pitchFamily="18" charset="0"/>
                        </a:rPr>
                        <m:t>=</m:t>
                      </m:r>
                      <m:f>
                        <m:fPr>
                          <m:ctrlPr>
                            <a:rPr lang="zh-CN" altLang="zh-CN" sz="1200" i="1">
                              <a:solidFill>
                                <a:schemeClr val="tx1"/>
                              </a:solidFill>
                              <a:latin typeface="Cambria Math" panose="02040503050406030204" pitchFamily="18" charset="0"/>
                            </a:rPr>
                          </m:ctrlPr>
                        </m:fPr>
                        <m:num>
                          <m:f>
                            <m:fPr>
                              <m:ctrlPr>
                                <a:rPr lang="zh-CN" altLang="zh-CN" sz="1200" i="1">
                                  <a:solidFill>
                                    <a:schemeClr val="tx1"/>
                                  </a:solidFill>
                                  <a:latin typeface="Cambria Math" panose="02040503050406030204" pitchFamily="18" charset="0"/>
                                </a:rPr>
                              </m:ctrlPr>
                            </m:fPr>
                            <m:num>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𝑒</m:t>
                                  </m:r>
                                </m:e>
                                <m:sub>
                                  <m:r>
                                    <a:rPr lang="en-US" altLang="zh-CN" sz="1200" i="1">
                                      <a:solidFill>
                                        <a:schemeClr val="tx1"/>
                                      </a:solidFill>
                                      <a:latin typeface="Cambria Math" panose="02040503050406030204" pitchFamily="18" charset="0"/>
                                    </a:rPr>
                                    <m:t>𝑖</m:t>
                                  </m:r>
                                  <m:r>
                                    <a:rPr lang="en-US" altLang="zh-CN" sz="1200" b="0" i="1" smtClean="0">
                                      <a:solidFill>
                                        <a:schemeClr val="tx1"/>
                                      </a:solidFill>
                                      <a:latin typeface="Cambria Math" panose="02040503050406030204" pitchFamily="18" charset="0"/>
                                    </a:rPr>
                                    <m:t>,</m:t>
                                  </m:r>
                                  <m:r>
                                    <a:rPr lang="en-US" altLang="zh-CN" sz="1200" b="0" i="1" smtClean="0">
                                      <a:solidFill>
                                        <a:schemeClr val="tx1"/>
                                      </a:solidFill>
                                      <a:latin typeface="Cambria Math" panose="02040503050406030204" pitchFamily="18" charset="0"/>
                                    </a:rPr>
                                    <m:t>𝑒𝑠𝑡𝑖𝑚𝑎𝑡𝑒</m:t>
                                  </m:r>
                                </m:sub>
                                <m:sup>
                                  <m:r>
                                    <a:rPr lang="en-US" altLang="zh-CN" sz="1200" i="1">
                                      <a:solidFill>
                                        <a:schemeClr val="tx1"/>
                                      </a:solidFill>
                                      <a:latin typeface="Cambria Math" panose="02040503050406030204" pitchFamily="18" charset="0"/>
                                    </a:rPr>
                                    <m:t>𝑜𝑓𝑓</m:t>
                                  </m:r>
                                </m:sup>
                              </m:sSubSup>
                              <m:r>
                                <a:rPr lang="en-US" altLang="zh-CN" sz="1200" i="1">
                                  <a:solidFill>
                                    <a:schemeClr val="tx1"/>
                                  </a:solidFill>
                                  <a:latin typeface="Cambria Math" panose="02040503050406030204" pitchFamily="18" charset="0"/>
                                </a:rPr>
                                <m:t>−</m:t>
                              </m:r>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𝑒</m:t>
                                  </m:r>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𝑜𝑛</m:t>
                                  </m:r>
                                </m:sup>
                              </m:sSubSup>
                            </m:num>
                            <m:den>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𝑒</m:t>
                                  </m:r>
                                </m:e>
                                <m:sub>
                                  <m:r>
                                    <a:rPr lang="en-US" altLang="zh-CN" sz="1200" i="1">
                                      <a:solidFill>
                                        <a:schemeClr val="tx1"/>
                                      </a:solidFill>
                                      <a:latin typeface="Cambria Math" panose="02040503050406030204" pitchFamily="18" charset="0"/>
                                    </a:rPr>
                                    <m:t>𝑖</m:t>
                                  </m:r>
                                  <m:r>
                                    <a:rPr lang="en-US" altLang="zh-CN" sz="1200" i="1">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𝑒𝑠𝑡𝑖𝑚𝑎𝑡𝑒</m:t>
                                  </m:r>
                                </m:sub>
                                <m:sup>
                                  <m:r>
                                    <a:rPr lang="en-US" altLang="zh-CN" sz="1200" i="1">
                                      <a:solidFill>
                                        <a:schemeClr val="tx1"/>
                                      </a:solidFill>
                                      <a:latin typeface="Cambria Math" panose="02040503050406030204" pitchFamily="18" charset="0"/>
                                    </a:rPr>
                                    <m:t>𝑜𝑓𝑓</m:t>
                                  </m:r>
                                </m:sup>
                              </m:sSubSup>
                            </m:den>
                          </m:f>
                        </m:num>
                        <m:den>
                          <m:f>
                            <m:fPr>
                              <m:ctrlPr>
                                <a:rPr lang="zh-CN" altLang="zh-CN" sz="1200" i="1">
                                  <a:solidFill>
                                    <a:schemeClr val="tx1"/>
                                  </a:solidFill>
                                  <a:latin typeface="Cambria Math" panose="02040503050406030204" pitchFamily="18" charset="0"/>
                                </a:rPr>
                              </m:ctrlPr>
                            </m:fPr>
                            <m:num>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𝑜𝑓𝑓</m:t>
                                  </m:r>
                                </m:sup>
                              </m:sSubSup>
                              <m:r>
                                <a:rPr lang="en-US" altLang="zh-CN" sz="1200" i="1">
                                  <a:solidFill>
                                    <a:schemeClr val="tx1"/>
                                  </a:solidFill>
                                  <a:latin typeface="Cambria Math" panose="02040503050406030204" pitchFamily="18" charset="0"/>
                                </a:rPr>
                                <m:t>−</m:t>
                              </m:r>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𝑜𝑛</m:t>
                                  </m:r>
                                </m:sup>
                              </m:sSubSup>
                            </m:num>
                            <m:den>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𝑜𝑓𝑓</m:t>
                                  </m:r>
                                </m:sup>
                              </m:sSubSup>
                            </m:den>
                          </m:f>
                        </m:den>
                      </m:f>
                      <m:r>
                        <a:rPr lang="en-US" altLang="zh-CN" sz="1200" i="1">
                          <a:solidFill>
                            <a:schemeClr val="tx1"/>
                          </a:solidFill>
                          <a:latin typeface="Cambria Math" panose="02040503050406030204" pitchFamily="18" charset="0"/>
                        </a:rPr>
                        <m:t>=</m:t>
                      </m:r>
                      <m:f>
                        <m:fPr>
                          <m:ctrlPr>
                            <a:rPr lang="zh-CN" altLang="zh-CN" sz="1200" i="1">
                              <a:solidFill>
                                <a:schemeClr val="tx1"/>
                              </a:solidFill>
                              <a:latin typeface="Cambria Math" panose="02040503050406030204" pitchFamily="18" charset="0"/>
                            </a:rPr>
                          </m:ctrlPr>
                        </m:fPr>
                        <m:num>
                          <m:f>
                            <m:fPr>
                              <m:ctrlPr>
                                <a:rPr lang="zh-CN" altLang="zh-CN" sz="1200" i="1">
                                  <a:solidFill>
                                    <a:schemeClr val="tx1"/>
                                  </a:solidFill>
                                  <a:latin typeface="Cambria Math" panose="02040503050406030204" pitchFamily="18" charset="0"/>
                                </a:rPr>
                              </m:ctrlPr>
                            </m:fPr>
                            <m:num>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𝑃</m:t>
                                  </m:r>
                                </m:e>
                                <m:sub>
                                  <m:r>
                                    <a:rPr lang="en-US" altLang="zh-CN" sz="1200" i="1">
                                      <a:solidFill>
                                        <a:schemeClr val="tx1"/>
                                      </a:solidFill>
                                      <a:latin typeface="Cambria Math" panose="02040503050406030204" pitchFamily="18" charset="0"/>
                                    </a:rPr>
                                    <m:t>𝑖</m:t>
                                  </m:r>
                                  <m:r>
                                    <a:rPr lang="en-US" altLang="zh-CN" sz="1200" b="0" i="1" smtClean="0">
                                      <a:solidFill>
                                        <a:schemeClr val="tx1"/>
                                      </a:solidFill>
                                      <a:latin typeface="Cambria Math" panose="02040503050406030204" pitchFamily="18" charset="0"/>
                                    </a:rPr>
                                    <m:t>,</m:t>
                                  </m:r>
                                  <m:r>
                                    <a:rPr lang="en-US" altLang="zh-CN" sz="1200" b="0" i="1" smtClean="0">
                                      <a:solidFill>
                                        <a:schemeClr val="tx1"/>
                                      </a:solidFill>
                                      <a:latin typeface="Cambria Math" panose="02040503050406030204" pitchFamily="18" charset="0"/>
                                    </a:rPr>
                                    <m:t>𝑒𝑠𝑡𝑖𝑚𝑎𝑡𝑒</m:t>
                                  </m:r>
                                </m:sub>
                                <m:sup>
                                  <m:r>
                                    <a:rPr lang="en-US" altLang="zh-CN" sz="1200" i="1">
                                      <a:solidFill>
                                        <a:schemeClr val="tx1"/>
                                      </a:solidFill>
                                      <a:latin typeface="Cambria Math" panose="02040503050406030204" pitchFamily="18" charset="0"/>
                                    </a:rPr>
                                    <m:t>𝑜𝑓𝑓</m:t>
                                  </m:r>
                                </m:sup>
                              </m:sSubSup>
                              <m:r>
                                <a:rPr lang="en-US" altLang="zh-CN" sz="1200" i="1">
                                  <a:solidFill>
                                    <a:schemeClr val="tx1"/>
                                  </a:solidFill>
                                  <a:latin typeface="Cambria Math" panose="02040503050406030204" pitchFamily="18" charset="0"/>
                                </a:rPr>
                                <m:t>−</m:t>
                              </m:r>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𝑃</m:t>
                                  </m:r>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𝑜𝑛</m:t>
                                  </m:r>
                                </m:sup>
                              </m:sSubSup>
                            </m:num>
                            <m:den>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𝑃</m:t>
                                  </m:r>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𝑜𝑓𝑓</m:t>
                                  </m:r>
                                </m:sup>
                              </m:sSubSup>
                            </m:den>
                          </m:f>
                        </m:num>
                        <m:den>
                          <m:f>
                            <m:fPr>
                              <m:ctrlPr>
                                <a:rPr lang="zh-CN" altLang="zh-CN" sz="1200" i="1">
                                  <a:solidFill>
                                    <a:schemeClr val="tx1"/>
                                  </a:solidFill>
                                  <a:latin typeface="Cambria Math" panose="02040503050406030204" pitchFamily="18" charset="0"/>
                                </a:rPr>
                              </m:ctrlPr>
                            </m:fPr>
                            <m:num>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𝑜𝑓𝑓</m:t>
                                  </m:r>
                                </m:sup>
                              </m:sSubSup>
                              <m:r>
                                <a:rPr lang="en-US" altLang="zh-CN" sz="1200" i="1">
                                  <a:solidFill>
                                    <a:schemeClr val="tx1"/>
                                  </a:solidFill>
                                  <a:latin typeface="Cambria Math" panose="02040503050406030204" pitchFamily="18" charset="0"/>
                                </a:rPr>
                                <m:t>−</m:t>
                              </m:r>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𝑜𝑛</m:t>
                                  </m:r>
                                </m:sup>
                              </m:sSubSup>
                            </m:num>
                            <m:den>
                              <m:sSubSup>
                                <m:sSubSupPr>
                                  <m:ctrlPr>
                                    <a:rPr lang="zh-CN" altLang="zh-CN" sz="1200" i="1">
                                      <a:solidFill>
                                        <a:schemeClr val="tx1"/>
                                      </a:solidFill>
                                      <a:latin typeface="Cambria Math" panose="02040503050406030204" pitchFamily="18" charset="0"/>
                                    </a:rPr>
                                  </m:ctrlPr>
                                </m:sSubSupPr>
                                <m:e>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𝑜𝑓𝑓</m:t>
                                  </m:r>
                                </m:sup>
                              </m:sSubSup>
                            </m:den>
                          </m:f>
                        </m:den>
                      </m:f>
                      <m:r>
                        <a:rPr lang="en-US" altLang="zh-CN" sz="1200" i="1">
                          <a:solidFill>
                            <a:schemeClr val="tx1"/>
                          </a:solidFill>
                          <a:latin typeface="Cambria Math" panose="02040503050406030204" pitchFamily="18" charset="0"/>
                        </a:rPr>
                        <m:t>=</m:t>
                      </m:r>
                      <m:f>
                        <m:fPr>
                          <m:ctrlPr>
                            <a:rPr lang="zh-CN" altLang="zh-CN" sz="1200" i="1">
                              <a:solidFill>
                                <a:schemeClr val="tx1"/>
                              </a:solidFill>
                              <a:latin typeface="Cambria Math" panose="02040503050406030204" pitchFamily="18" charset="0"/>
                            </a:rPr>
                          </m:ctrlPr>
                        </m:fPr>
                        <m:num>
                          <m:d>
                            <m:dPr>
                              <m:ctrlPr>
                                <a:rPr lang="zh-CN" altLang="zh-CN" sz="1200" i="1">
                                  <a:solidFill>
                                    <a:schemeClr val="tx1"/>
                                  </a:solidFill>
                                  <a:latin typeface="Cambria Math" panose="02040503050406030204" pitchFamily="18" charset="0"/>
                                </a:rPr>
                              </m:ctrlPr>
                            </m:dPr>
                            <m:e>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2</m:t>
                                  </m:r>
                                  <m:r>
                                    <a:rPr lang="en-US" altLang="zh-CN" sz="1200" i="1">
                                      <a:solidFill>
                                        <a:schemeClr val="tx1"/>
                                      </a:solidFill>
                                      <a:latin typeface="Cambria Math" panose="02040503050406030204" pitchFamily="18" charset="0"/>
                                    </a:rPr>
                                    <m:t>𝛼</m:t>
                                  </m:r>
                                </m:e>
                                <m:sub>
                                  <m:r>
                                    <a:rPr lang="en-US" altLang="zh-CN" sz="1200" i="1">
                                      <a:solidFill>
                                        <a:schemeClr val="tx1"/>
                                      </a:solidFill>
                                      <a:latin typeface="Cambria Math" panose="02040503050406030204" pitchFamily="18" charset="0"/>
                                    </a:rPr>
                                    <m:t>𝑃</m:t>
                                  </m:r>
                                  <m:r>
                                    <a:rPr lang="en-US" altLang="zh-CN" sz="1200" i="1">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𝑖</m:t>
                                  </m:r>
                                </m:sub>
                              </m:sSub>
                              <m:r>
                                <a:rPr lang="en-US" altLang="zh-CN" sz="1200" i="1">
                                  <a:solidFill>
                                    <a:schemeClr val="tx1"/>
                                  </a:solidFill>
                                  <a:latin typeface="Cambria Math" panose="02040503050406030204" pitchFamily="18" charset="0"/>
                                </a:rPr>
                                <m:t>−</m:t>
                              </m:r>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𝛼</m:t>
                                  </m:r>
                                </m:e>
                                <m:sub>
                                  <m:r>
                                    <a:rPr lang="en-US" altLang="zh-CN" sz="1200" i="1">
                                      <a:solidFill>
                                        <a:schemeClr val="tx1"/>
                                      </a:solidFill>
                                      <a:latin typeface="Cambria Math" panose="02040503050406030204" pitchFamily="18" charset="0"/>
                                    </a:rPr>
                                    <m:t>𝑃</m:t>
                                  </m:r>
                                  <m:r>
                                    <a:rPr lang="en-US" altLang="zh-CN" sz="1200" i="1">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𝑖</m:t>
                                  </m:r>
                                </m:sub>
                              </m:sSub>
                              <m:sSub>
                                <m:sSubPr>
                                  <m:ctrlPr>
                                    <a:rPr lang="zh-CN" altLang="zh-CN" sz="1200" i="1">
                                      <a:solidFill>
                                        <a:schemeClr val="tx1"/>
                                      </a:solidFill>
                                      <a:latin typeface="Cambria Math" panose="02040503050406030204" pitchFamily="18" charset="0"/>
                                    </a:rPr>
                                  </m:ctrlPr>
                                </m:sSubPr>
                                <m:e>
                                  <m:r>
                                    <a:rPr lang="en-US" altLang="zh-CN" sz="1200">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Sub>
                              <m:r>
                                <a:rPr lang="en-US" altLang="zh-CN" sz="1200" i="1">
                                  <a:solidFill>
                                    <a:schemeClr val="tx1"/>
                                  </a:solidFill>
                                  <a:latin typeface="Cambria Math" panose="02040503050406030204" pitchFamily="18" charset="0"/>
                                </a:rPr>
                                <m:t> </m:t>
                              </m:r>
                              <m:d>
                                <m:dPr>
                                  <m:ctrlPr>
                                    <a:rPr lang="zh-CN" altLang="zh-CN" sz="1200" i="1">
                                      <a:solidFill>
                                        <a:schemeClr val="tx1"/>
                                      </a:solidFill>
                                      <a:latin typeface="Cambria Math" panose="02040503050406030204" pitchFamily="18" charset="0"/>
                                    </a:rPr>
                                  </m:ctrlPr>
                                </m:dPr>
                                <m:e>
                                  <m:r>
                                    <a:rPr lang="en-US" altLang="zh-CN" sz="1200">
                                      <a:solidFill>
                                        <a:schemeClr val="tx1"/>
                                      </a:solidFill>
                                      <a:latin typeface="Cambria Math" panose="02040503050406030204" pitchFamily="18" charset="0"/>
                                    </a:rPr>
                                    <m:t>%</m:t>
                                  </m:r>
                                </m:e>
                              </m:d>
                            </m:e>
                          </m:d>
                          <m:sSup>
                            <m:sSupPr>
                              <m:ctrlPr>
                                <a:rPr lang="zh-CN" altLang="zh-CN" sz="1200" i="1">
                                  <a:solidFill>
                                    <a:schemeClr val="tx1"/>
                                  </a:solidFill>
                                  <a:latin typeface="Cambria Math" panose="02040503050406030204" pitchFamily="18" charset="0"/>
                                </a:rPr>
                              </m:ctrlPr>
                            </m:sSupPr>
                            <m:e>
                              <m:d>
                                <m:dPr>
                                  <m:ctrlPr>
                                    <a:rPr lang="zh-CN" altLang="zh-CN" sz="1200" i="1">
                                      <a:solidFill>
                                        <a:schemeClr val="tx1"/>
                                      </a:solidFill>
                                      <a:latin typeface="Cambria Math" panose="02040503050406030204" pitchFamily="18" charset="0"/>
                                    </a:rPr>
                                  </m:ctrlPr>
                                </m:dPr>
                                <m:e>
                                  <m:sSubSup>
                                    <m:sSubSupPr>
                                      <m:ctrlPr>
                                        <a:rPr lang="zh-CN" altLang="zh-CN" sz="1200" i="1">
                                          <a:solidFill>
                                            <a:schemeClr val="tx1"/>
                                          </a:solidFill>
                                          <a:latin typeface="Cambria Math" panose="02040503050406030204" pitchFamily="18" charset="0"/>
                                        </a:rPr>
                                      </m:ctrlPr>
                                    </m:sSubSupPr>
                                    <m:e>
                                      <m:acc>
                                        <m:accPr>
                                          <m:chr m:val="̅"/>
                                          <m:ctrlPr>
                                            <a:rPr lang="zh-CN" altLang="zh-CN" sz="1200" i="1">
                                              <a:solidFill>
                                                <a:schemeClr val="tx1"/>
                                              </a:solidFill>
                                              <a:latin typeface="Cambria Math" panose="02040503050406030204" pitchFamily="18" charset="0"/>
                                            </a:rPr>
                                          </m:ctrlPr>
                                        </m:accPr>
                                        <m:e>
                                          <m:r>
                                            <a:rPr lang="en-US" altLang="zh-CN" sz="1200" i="1">
                                              <a:solidFill>
                                                <a:schemeClr val="tx1"/>
                                              </a:solidFill>
                                              <a:latin typeface="Cambria Math" panose="02040503050406030204" pitchFamily="18" charset="0"/>
                                            </a:rPr>
                                            <m:t>𝑉</m:t>
                                          </m:r>
                                        </m:e>
                                      </m:acc>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𝑜𝑛</m:t>
                                      </m:r>
                                    </m:sup>
                                  </m:sSubSup>
                                </m:e>
                              </m:d>
                            </m:e>
                            <m:sup>
                              <m:r>
                                <a:rPr lang="en-US" altLang="zh-CN" sz="1200" i="1">
                                  <a:solidFill>
                                    <a:schemeClr val="tx1"/>
                                  </a:solidFill>
                                  <a:latin typeface="Cambria Math" panose="02040503050406030204" pitchFamily="18" charset="0"/>
                                </a:rPr>
                                <m:t>2</m:t>
                              </m:r>
                            </m:sup>
                          </m:sSup>
                          <m:r>
                            <a:rPr lang="en-US" altLang="zh-CN" sz="1200" i="1">
                              <a:solidFill>
                                <a:schemeClr val="tx1"/>
                              </a:solidFill>
                              <a:latin typeface="Cambria Math" panose="02040503050406030204" pitchFamily="18" charset="0"/>
                            </a:rPr>
                            <m:t>+</m:t>
                          </m:r>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𝛽</m:t>
                              </m:r>
                            </m:e>
                            <m:sub>
                              <m:r>
                                <a:rPr lang="en-US" altLang="zh-CN" sz="1200" i="1">
                                  <a:solidFill>
                                    <a:schemeClr val="tx1"/>
                                  </a:solidFill>
                                  <a:latin typeface="Cambria Math" panose="02040503050406030204" pitchFamily="18" charset="0"/>
                                </a:rPr>
                                <m:t>𝑃</m:t>
                              </m:r>
                              <m:r>
                                <a:rPr lang="en-US" altLang="zh-CN" sz="1200" i="1">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𝑖</m:t>
                              </m:r>
                            </m:sub>
                          </m:sSub>
                          <m:sSubSup>
                            <m:sSubSupPr>
                              <m:ctrlPr>
                                <a:rPr lang="zh-CN" altLang="zh-CN" sz="1200" i="1">
                                  <a:solidFill>
                                    <a:schemeClr val="tx1"/>
                                  </a:solidFill>
                                  <a:latin typeface="Cambria Math" panose="02040503050406030204" pitchFamily="18" charset="0"/>
                                </a:rPr>
                              </m:ctrlPr>
                            </m:sSubSupPr>
                            <m:e>
                              <m:acc>
                                <m:accPr>
                                  <m:chr m:val="̅"/>
                                  <m:ctrlPr>
                                    <a:rPr lang="zh-CN" altLang="zh-CN" sz="1200" i="1">
                                      <a:solidFill>
                                        <a:schemeClr val="tx1"/>
                                      </a:solidFill>
                                      <a:latin typeface="Cambria Math" panose="02040503050406030204" pitchFamily="18" charset="0"/>
                                    </a:rPr>
                                  </m:ctrlPr>
                                </m:accPr>
                                <m:e>
                                  <m:r>
                                    <a:rPr lang="en-US" altLang="zh-CN" sz="1200" i="1">
                                      <a:solidFill>
                                        <a:schemeClr val="tx1"/>
                                      </a:solidFill>
                                      <a:latin typeface="Cambria Math" panose="02040503050406030204" pitchFamily="18" charset="0"/>
                                    </a:rPr>
                                    <m:t>𝑉</m:t>
                                  </m:r>
                                </m:e>
                              </m:acc>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𝑜𝑛</m:t>
                              </m:r>
                            </m:sup>
                          </m:sSubSup>
                          <m:r>
                            <a:rPr lang="en-US" altLang="zh-CN" sz="1200" i="1">
                              <a:solidFill>
                                <a:schemeClr val="tx1"/>
                              </a:solidFill>
                              <a:latin typeface="Cambria Math" panose="02040503050406030204" pitchFamily="18" charset="0"/>
                            </a:rPr>
                            <m:t>(1−</m:t>
                          </m:r>
                          <m:sSub>
                            <m:sSubPr>
                              <m:ctrlPr>
                                <a:rPr lang="zh-CN" altLang="zh-CN" sz="1200" i="1">
                                  <a:solidFill>
                                    <a:schemeClr val="tx1"/>
                                  </a:solidFill>
                                  <a:latin typeface="Cambria Math" panose="02040503050406030204" pitchFamily="18" charset="0"/>
                                </a:rPr>
                              </m:ctrlPr>
                            </m:sSubPr>
                            <m:e>
                              <m:r>
                                <a:rPr lang="en-US" altLang="zh-CN" sz="1200">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Sub>
                          <m:r>
                            <a:rPr lang="en-US" altLang="zh-CN" sz="1200" i="1">
                              <a:solidFill>
                                <a:schemeClr val="tx1"/>
                              </a:solidFill>
                              <a:latin typeface="Cambria Math" panose="02040503050406030204" pitchFamily="18" charset="0"/>
                            </a:rPr>
                            <m:t> </m:t>
                          </m:r>
                          <m:d>
                            <m:dPr>
                              <m:ctrlPr>
                                <a:rPr lang="zh-CN" altLang="zh-CN" sz="1200" i="1">
                                  <a:solidFill>
                                    <a:schemeClr val="tx1"/>
                                  </a:solidFill>
                                  <a:latin typeface="Cambria Math" panose="02040503050406030204" pitchFamily="18" charset="0"/>
                                </a:rPr>
                              </m:ctrlPr>
                            </m:dPr>
                            <m:e>
                              <m:r>
                                <a:rPr lang="en-US" altLang="zh-CN" sz="1200">
                                  <a:solidFill>
                                    <a:schemeClr val="tx1"/>
                                  </a:solidFill>
                                  <a:latin typeface="Cambria Math" panose="02040503050406030204" pitchFamily="18" charset="0"/>
                                </a:rPr>
                                <m:t>%</m:t>
                              </m:r>
                            </m:e>
                          </m:d>
                          <m:r>
                            <a:rPr lang="en-US" altLang="zh-CN" sz="1200" i="1">
                              <a:solidFill>
                                <a:schemeClr val="tx1"/>
                              </a:solidFill>
                              <a:latin typeface="Cambria Math" panose="02040503050406030204" pitchFamily="18" charset="0"/>
                            </a:rPr>
                            <m:t>)</m:t>
                          </m:r>
                        </m:num>
                        <m:den>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𝛼</m:t>
                              </m:r>
                            </m:e>
                            <m:sub>
                              <m:r>
                                <a:rPr lang="en-US" altLang="zh-CN" sz="1200" i="1">
                                  <a:solidFill>
                                    <a:schemeClr val="tx1"/>
                                  </a:solidFill>
                                  <a:latin typeface="Cambria Math" panose="02040503050406030204" pitchFamily="18" charset="0"/>
                                </a:rPr>
                                <m:t>𝑃</m:t>
                              </m:r>
                              <m:r>
                                <a:rPr lang="en-US" altLang="zh-CN" sz="1200" i="1">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𝑖</m:t>
                              </m:r>
                            </m:sub>
                          </m:sSub>
                          <m:sSup>
                            <m:sSupPr>
                              <m:ctrlPr>
                                <a:rPr lang="zh-CN" altLang="zh-CN" sz="1200" i="1">
                                  <a:solidFill>
                                    <a:schemeClr val="tx1"/>
                                  </a:solidFill>
                                  <a:latin typeface="Cambria Math" panose="02040503050406030204" pitchFamily="18" charset="0"/>
                                </a:rPr>
                              </m:ctrlPr>
                            </m:sSupPr>
                            <m:e>
                              <m:d>
                                <m:dPr>
                                  <m:ctrlPr>
                                    <a:rPr lang="zh-CN" altLang="zh-CN" sz="1200" i="1">
                                      <a:solidFill>
                                        <a:schemeClr val="tx1"/>
                                      </a:solidFill>
                                      <a:latin typeface="Cambria Math" panose="02040503050406030204" pitchFamily="18" charset="0"/>
                                    </a:rPr>
                                  </m:ctrlPr>
                                </m:dPr>
                                <m:e>
                                  <m:sSubSup>
                                    <m:sSubSupPr>
                                      <m:ctrlPr>
                                        <a:rPr lang="zh-CN" altLang="zh-CN" sz="1200" i="1">
                                          <a:solidFill>
                                            <a:schemeClr val="tx1"/>
                                          </a:solidFill>
                                          <a:latin typeface="Cambria Math" panose="02040503050406030204" pitchFamily="18" charset="0"/>
                                        </a:rPr>
                                      </m:ctrlPr>
                                    </m:sSubSupPr>
                                    <m:e>
                                      <m:acc>
                                        <m:accPr>
                                          <m:chr m:val="̅"/>
                                          <m:ctrlPr>
                                            <a:rPr lang="zh-CN" altLang="zh-CN" sz="1200" i="1">
                                              <a:solidFill>
                                                <a:schemeClr val="tx1"/>
                                              </a:solidFill>
                                              <a:latin typeface="Cambria Math" panose="02040503050406030204" pitchFamily="18" charset="0"/>
                                            </a:rPr>
                                          </m:ctrlPr>
                                        </m:accPr>
                                        <m:e>
                                          <m:r>
                                            <a:rPr lang="en-US" altLang="zh-CN" sz="1200" i="1">
                                              <a:solidFill>
                                                <a:schemeClr val="tx1"/>
                                              </a:solidFill>
                                              <a:latin typeface="Cambria Math" panose="02040503050406030204" pitchFamily="18" charset="0"/>
                                            </a:rPr>
                                            <m:t>𝑉</m:t>
                                          </m:r>
                                        </m:e>
                                      </m:acc>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𝑜𝑛</m:t>
                                      </m:r>
                                    </m:sup>
                                  </m:sSubSup>
                                </m:e>
                              </m:d>
                            </m:e>
                            <m:sup>
                              <m:r>
                                <a:rPr lang="en-US" altLang="zh-CN" sz="1200" i="1">
                                  <a:solidFill>
                                    <a:schemeClr val="tx1"/>
                                  </a:solidFill>
                                  <a:latin typeface="Cambria Math" panose="02040503050406030204" pitchFamily="18" charset="0"/>
                                </a:rPr>
                                <m:t>2</m:t>
                              </m:r>
                            </m:sup>
                          </m:sSup>
                          <m:r>
                            <a:rPr lang="en-US" altLang="zh-CN" sz="1200" i="1">
                              <a:solidFill>
                                <a:schemeClr val="tx1"/>
                              </a:solidFill>
                              <a:latin typeface="Cambria Math" panose="02040503050406030204" pitchFamily="18" charset="0"/>
                            </a:rPr>
                            <m:t>+</m:t>
                          </m:r>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𝛽</m:t>
                              </m:r>
                            </m:e>
                            <m:sub>
                              <m:r>
                                <a:rPr lang="en-US" altLang="zh-CN" sz="1200" i="1">
                                  <a:solidFill>
                                    <a:schemeClr val="tx1"/>
                                  </a:solidFill>
                                  <a:latin typeface="Cambria Math" panose="02040503050406030204" pitchFamily="18" charset="0"/>
                                </a:rPr>
                                <m:t>𝑃</m:t>
                              </m:r>
                              <m:r>
                                <a:rPr lang="en-US" altLang="zh-CN" sz="1200" i="1">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𝑖</m:t>
                              </m:r>
                            </m:sub>
                          </m:sSub>
                          <m:sSubSup>
                            <m:sSubSupPr>
                              <m:ctrlPr>
                                <a:rPr lang="zh-CN" altLang="zh-CN" sz="1200" i="1">
                                  <a:solidFill>
                                    <a:schemeClr val="tx1"/>
                                  </a:solidFill>
                                  <a:latin typeface="Cambria Math" panose="02040503050406030204" pitchFamily="18" charset="0"/>
                                </a:rPr>
                              </m:ctrlPr>
                            </m:sSubSupPr>
                            <m:e>
                              <m:acc>
                                <m:accPr>
                                  <m:chr m:val="̅"/>
                                  <m:ctrlPr>
                                    <a:rPr lang="zh-CN" altLang="zh-CN" sz="1200" i="1">
                                      <a:solidFill>
                                        <a:schemeClr val="tx1"/>
                                      </a:solidFill>
                                      <a:latin typeface="Cambria Math" panose="02040503050406030204" pitchFamily="18" charset="0"/>
                                    </a:rPr>
                                  </m:ctrlPr>
                                </m:accPr>
                                <m:e>
                                  <m:r>
                                    <a:rPr lang="en-US" altLang="zh-CN" sz="1200" i="1">
                                      <a:solidFill>
                                        <a:schemeClr val="tx1"/>
                                      </a:solidFill>
                                      <a:latin typeface="Cambria Math" panose="02040503050406030204" pitchFamily="18" charset="0"/>
                                    </a:rPr>
                                    <m:t>𝑉</m:t>
                                  </m:r>
                                </m:e>
                              </m:acc>
                            </m:e>
                            <m:sub>
                              <m:r>
                                <a:rPr lang="en-US" altLang="zh-CN" sz="1200" i="1">
                                  <a:solidFill>
                                    <a:schemeClr val="tx1"/>
                                  </a:solidFill>
                                  <a:latin typeface="Cambria Math" panose="02040503050406030204" pitchFamily="18" charset="0"/>
                                </a:rPr>
                                <m:t>𝑖</m:t>
                              </m:r>
                            </m:sub>
                            <m:sup>
                              <m:r>
                                <a:rPr lang="en-US" altLang="zh-CN" sz="1200" i="1">
                                  <a:solidFill>
                                    <a:schemeClr val="tx1"/>
                                  </a:solidFill>
                                  <a:latin typeface="Cambria Math" panose="02040503050406030204" pitchFamily="18" charset="0"/>
                                </a:rPr>
                                <m:t>𝑜𝑛</m:t>
                              </m:r>
                            </m:sup>
                          </m:sSubSup>
                          <m:r>
                            <a:rPr lang="en-US" altLang="zh-CN" sz="1200" i="1">
                              <a:solidFill>
                                <a:schemeClr val="tx1"/>
                              </a:solidFill>
                              <a:latin typeface="Cambria Math" panose="02040503050406030204" pitchFamily="18" charset="0"/>
                            </a:rPr>
                            <m:t>(1−</m:t>
                          </m:r>
                          <m:sSub>
                            <m:sSubPr>
                              <m:ctrlPr>
                                <a:rPr lang="zh-CN" altLang="zh-CN" sz="1200" i="1">
                                  <a:solidFill>
                                    <a:schemeClr val="tx1"/>
                                  </a:solidFill>
                                  <a:latin typeface="Cambria Math" panose="02040503050406030204" pitchFamily="18" charset="0"/>
                                </a:rPr>
                              </m:ctrlPr>
                            </m:sSubPr>
                            <m:e>
                              <m:r>
                                <a:rPr lang="en-US" altLang="zh-CN" sz="1200">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Sub>
                          <m:r>
                            <a:rPr lang="en-US" altLang="zh-CN" sz="1200" i="1">
                              <a:solidFill>
                                <a:schemeClr val="tx1"/>
                              </a:solidFill>
                              <a:latin typeface="Cambria Math" panose="02040503050406030204" pitchFamily="18" charset="0"/>
                            </a:rPr>
                            <m:t> </m:t>
                          </m:r>
                          <m:d>
                            <m:dPr>
                              <m:ctrlPr>
                                <a:rPr lang="zh-CN" altLang="zh-CN" sz="1200" i="1">
                                  <a:solidFill>
                                    <a:schemeClr val="tx1"/>
                                  </a:solidFill>
                                  <a:latin typeface="Cambria Math" panose="02040503050406030204" pitchFamily="18" charset="0"/>
                                </a:rPr>
                              </m:ctrlPr>
                            </m:dPr>
                            <m:e>
                              <m:r>
                                <a:rPr lang="en-US" altLang="zh-CN" sz="1200">
                                  <a:solidFill>
                                    <a:schemeClr val="tx1"/>
                                  </a:solidFill>
                                  <a:latin typeface="Cambria Math" panose="02040503050406030204" pitchFamily="18" charset="0"/>
                                </a:rPr>
                                <m:t>%</m:t>
                              </m:r>
                            </m:e>
                          </m:d>
                          <m:r>
                            <a:rPr lang="en-US" altLang="zh-CN" sz="1200" i="1">
                              <a:solidFill>
                                <a:schemeClr val="tx1"/>
                              </a:solidFill>
                              <a:latin typeface="Cambria Math" panose="02040503050406030204" pitchFamily="18" charset="0"/>
                            </a:rPr>
                            <m:t>)+</m:t>
                          </m:r>
                          <m:sSub>
                            <m:sSubPr>
                              <m:ctrlPr>
                                <a:rPr lang="zh-CN" altLang="zh-CN" sz="1200" i="1">
                                  <a:solidFill>
                                    <a:schemeClr val="tx1"/>
                                  </a:solidFill>
                                  <a:latin typeface="Cambria Math" panose="02040503050406030204" pitchFamily="18" charset="0"/>
                                </a:rPr>
                              </m:ctrlPr>
                            </m:sSubPr>
                            <m:e>
                              <m:r>
                                <a:rPr lang="en-US" altLang="zh-CN" sz="1200" i="1">
                                  <a:solidFill>
                                    <a:schemeClr val="tx1"/>
                                  </a:solidFill>
                                  <a:latin typeface="Cambria Math" panose="02040503050406030204" pitchFamily="18" charset="0"/>
                                </a:rPr>
                                <m:t>𝛾</m:t>
                              </m:r>
                            </m:e>
                            <m:sub>
                              <m:r>
                                <a:rPr lang="en-US" altLang="zh-CN" sz="1200" i="1">
                                  <a:solidFill>
                                    <a:schemeClr val="tx1"/>
                                  </a:solidFill>
                                  <a:latin typeface="Cambria Math" panose="02040503050406030204" pitchFamily="18" charset="0"/>
                                </a:rPr>
                                <m:t>𝑃</m:t>
                              </m:r>
                              <m:r>
                                <a:rPr lang="en-US" altLang="zh-CN" sz="1200" i="1">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𝑖</m:t>
                              </m:r>
                            </m:sub>
                          </m:sSub>
                          <m:sSup>
                            <m:sSupPr>
                              <m:ctrlPr>
                                <a:rPr lang="zh-CN" altLang="zh-CN" sz="1200" i="1">
                                  <a:solidFill>
                                    <a:schemeClr val="tx1"/>
                                  </a:solidFill>
                                  <a:latin typeface="Cambria Math" panose="02040503050406030204" pitchFamily="18" charset="0"/>
                                </a:rPr>
                              </m:ctrlPr>
                            </m:sSupPr>
                            <m:e>
                              <m:r>
                                <a:rPr lang="en-US" altLang="zh-CN" sz="1200" i="1">
                                  <a:solidFill>
                                    <a:schemeClr val="tx1"/>
                                  </a:solidFill>
                                  <a:latin typeface="Cambria Math" panose="02040503050406030204" pitchFamily="18" charset="0"/>
                                </a:rPr>
                                <m:t>(1−</m:t>
                              </m:r>
                              <m:sSub>
                                <m:sSubPr>
                                  <m:ctrlPr>
                                    <a:rPr lang="zh-CN" altLang="zh-CN" sz="1200" i="1">
                                      <a:solidFill>
                                        <a:schemeClr val="tx1"/>
                                      </a:solidFill>
                                      <a:latin typeface="Cambria Math" panose="02040503050406030204" pitchFamily="18" charset="0"/>
                                    </a:rPr>
                                  </m:ctrlPr>
                                </m:sSubPr>
                                <m:e>
                                  <m:r>
                                    <a:rPr lang="en-US" altLang="zh-CN" sz="1200">
                                      <a:solidFill>
                                        <a:schemeClr val="tx1"/>
                                      </a:solidFill>
                                      <a:latin typeface="Cambria Math" panose="02040503050406030204" pitchFamily="18" charset="0"/>
                                    </a:rPr>
                                    <m:t>∆</m:t>
                                  </m:r>
                                  <m:r>
                                    <a:rPr lang="en-US" altLang="zh-CN" sz="1200" i="1">
                                      <a:solidFill>
                                        <a:schemeClr val="tx1"/>
                                      </a:solidFill>
                                      <a:latin typeface="Cambria Math" panose="02040503050406030204" pitchFamily="18" charset="0"/>
                                    </a:rPr>
                                    <m:t>𝑉</m:t>
                                  </m:r>
                                </m:e>
                                <m:sub>
                                  <m:r>
                                    <a:rPr lang="en-US" altLang="zh-CN" sz="1200" i="1">
                                      <a:solidFill>
                                        <a:schemeClr val="tx1"/>
                                      </a:solidFill>
                                      <a:latin typeface="Cambria Math" panose="02040503050406030204" pitchFamily="18" charset="0"/>
                                    </a:rPr>
                                    <m:t>𝑖</m:t>
                                  </m:r>
                                </m:sub>
                              </m:sSub>
                              <m:r>
                                <a:rPr lang="en-US" altLang="zh-CN" sz="1200" i="1">
                                  <a:solidFill>
                                    <a:schemeClr val="tx1"/>
                                  </a:solidFill>
                                  <a:latin typeface="Cambria Math" panose="02040503050406030204" pitchFamily="18" charset="0"/>
                                </a:rPr>
                                <m:t> </m:t>
                              </m:r>
                              <m:d>
                                <m:dPr>
                                  <m:ctrlPr>
                                    <a:rPr lang="zh-CN" altLang="zh-CN" sz="1200" i="1">
                                      <a:solidFill>
                                        <a:schemeClr val="tx1"/>
                                      </a:solidFill>
                                      <a:latin typeface="Cambria Math" panose="02040503050406030204" pitchFamily="18" charset="0"/>
                                    </a:rPr>
                                  </m:ctrlPr>
                                </m:dPr>
                                <m:e>
                                  <m:r>
                                    <a:rPr lang="en-US" altLang="zh-CN" sz="1200">
                                      <a:solidFill>
                                        <a:schemeClr val="tx1"/>
                                      </a:solidFill>
                                      <a:latin typeface="Cambria Math" panose="02040503050406030204" pitchFamily="18" charset="0"/>
                                    </a:rPr>
                                    <m:t>%</m:t>
                                  </m:r>
                                </m:e>
                              </m:d>
                              <m:r>
                                <a:rPr lang="en-US" altLang="zh-CN" sz="1200" i="1">
                                  <a:solidFill>
                                    <a:schemeClr val="tx1"/>
                                  </a:solidFill>
                                  <a:latin typeface="Cambria Math" panose="02040503050406030204" pitchFamily="18" charset="0"/>
                                </a:rPr>
                                <m:t>)</m:t>
                              </m:r>
                            </m:e>
                            <m:sup>
                              <m:r>
                                <a:rPr lang="en-US" altLang="zh-CN" sz="1200" i="1">
                                  <a:solidFill>
                                    <a:schemeClr val="tx1"/>
                                  </a:solidFill>
                                  <a:latin typeface="Cambria Math" panose="02040503050406030204" pitchFamily="18" charset="0"/>
                                </a:rPr>
                                <m:t>2</m:t>
                              </m:r>
                            </m:sup>
                          </m:sSup>
                        </m:den>
                      </m:f>
                    </m:oMath>
                  </m:oMathPara>
                </a14:m>
                <a:endParaRPr lang="zh-CN" altLang="zh-CN" sz="1500" dirty="0">
                  <a:solidFill>
                    <a:schemeClr val="tx1"/>
                  </a:solidFill>
                  <a:latin typeface="Calibri" panose="020F0502020204030204" pitchFamily="34" charset="0"/>
                  <a:cs typeface="Calibri" panose="020F0502020204030204" pitchFamily="34" charset="0"/>
                </a:endParaRPr>
              </a:p>
              <a:p>
                <a:pPr marL="0" indent="0" algn="just">
                  <a:lnSpc>
                    <a:spcPct val="95000"/>
                  </a:lnSpc>
                  <a:spcBef>
                    <a:spcPts val="600"/>
                  </a:spcBef>
                  <a:spcAft>
                    <a:spcPts val="600"/>
                  </a:spcAft>
                  <a:buNone/>
                </a:pPr>
                <a:r>
                  <a:rPr lang="en-US" altLang="zh-CN" sz="1700" dirty="0">
                    <a:solidFill>
                      <a:schemeClr val="tx1"/>
                    </a:solidFill>
                    <a:latin typeface="Calibri" panose="020F0502020204030204" pitchFamily="34" charset="0"/>
                    <a:cs typeface="Calibri" panose="020F0502020204030204" pitchFamily="34" charset="0"/>
                  </a:rPr>
                  <a:t>where </a:t>
                </a:r>
                <a14:m>
                  <m:oMath xmlns:m="http://schemas.openxmlformats.org/officeDocument/2006/math">
                    <m:sSubSup>
                      <m:sSubSupPr>
                        <m:ctrlPr>
                          <a:rPr lang="zh-CN" altLang="zh-CN" sz="1700" i="1">
                            <a:solidFill>
                              <a:schemeClr val="tx1"/>
                            </a:solidFill>
                            <a:latin typeface="Cambria Math" panose="02040503050406030204" pitchFamily="18" charset="0"/>
                          </a:rPr>
                        </m:ctrlPr>
                      </m:sSubSupPr>
                      <m:e>
                        <m:acc>
                          <m:accPr>
                            <m:chr m:val="̅"/>
                            <m:ctrlPr>
                              <a:rPr lang="zh-CN" altLang="zh-CN" sz="1700" i="1">
                                <a:solidFill>
                                  <a:schemeClr val="tx1"/>
                                </a:solidFill>
                                <a:latin typeface="Cambria Math" panose="02040503050406030204" pitchFamily="18" charset="0"/>
                              </a:rPr>
                            </m:ctrlPr>
                          </m:accPr>
                          <m:e>
                            <m:r>
                              <a:rPr lang="en-US" altLang="zh-CN" sz="1700" i="1">
                                <a:solidFill>
                                  <a:schemeClr val="tx1"/>
                                </a:solidFill>
                                <a:latin typeface="Cambria Math" panose="02040503050406030204" pitchFamily="18" charset="0"/>
                              </a:rPr>
                              <m:t>𝑉</m:t>
                            </m:r>
                          </m:e>
                        </m:acc>
                      </m:e>
                      <m:sub>
                        <m:r>
                          <a:rPr lang="en-US" altLang="zh-CN" sz="1700" i="1">
                            <a:solidFill>
                              <a:schemeClr val="tx1"/>
                            </a:solidFill>
                            <a:latin typeface="Cambria Math" panose="02040503050406030204" pitchFamily="18" charset="0"/>
                          </a:rPr>
                          <m:t>𝑖</m:t>
                        </m:r>
                      </m:sub>
                      <m:sup>
                        <m:r>
                          <a:rPr lang="en-US" altLang="zh-CN" sz="1700" i="1">
                            <a:solidFill>
                              <a:schemeClr val="tx1"/>
                            </a:solidFill>
                            <a:latin typeface="Cambria Math" panose="02040503050406030204" pitchFamily="18" charset="0"/>
                          </a:rPr>
                          <m:t>𝑜𝑛</m:t>
                        </m:r>
                      </m:sup>
                    </m:sSubSup>
                    <m:r>
                      <a:rPr lang="en-US" altLang="zh-CN" sz="1700" i="1">
                        <a:solidFill>
                          <a:schemeClr val="tx1"/>
                        </a:solidFill>
                        <a:latin typeface="Cambria Math" panose="02040503050406030204" pitchFamily="18" charset="0"/>
                      </a:rPr>
                      <m:t>=</m:t>
                    </m:r>
                    <m:sSubSup>
                      <m:sSubSupPr>
                        <m:ctrlPr>
                          <a:rPr lang="zh-CN" altLang="zh-CN" sz="1700" i="1">
                            <a:solidFill>
                              <a:schemeClr val="tx1"/>
                            </a:solidFill>
                            <a:latin typeface="Cambria Math" panose="02040503050406030204" pitchFamily="18" charset="0"/>
                          </a:rPr>
                        </m:ctrlPr>
                      </m:sSubSupPr>
                      <m:e>
                        <m:r>
                          <a:rPr lang="en-US" altLang="zh-CN" sz="1700" i="1">
                            <a:solidFill>
                              <a:schemeClr val="tx1"/>
                            </a:solidFill>
                            <a:latin typeface="Cambria Math" panose="02040503050406030204" pitchFamily="18" charset="0"/>
                          </a:rPr>
                          <m:t>𝑉</m:t>
                        </m:r>
                      </m:e>
                      <m:sub>
                        <m:r>
                          <a:rPr lang="en-US" altLang="zh-CN" sz="1700" i="1">
                            <a:solidFill>
                              <a:schemeClr val="tx1"/>
                            </a:solidFill>
                            <a:latin typeface="Cambria Math" panose="02040503050406030204" pitchFamily="18" charset="0"/>
                          </a:rPr>
                          <m:t>𝑖</m:t>
                        </m:r>
                      </m:sub>
                      <m:sup>
                        <m:r>
                          <a:rPr lang="en-US" altLang="zh-CN" sz="1700" i="1">
                            <a:solidFill>
                              <a:schemeClr val="tx1"/>
                            </a:solidFill>
                            <a:latin typeface="Cambria Math" panose="02040503050406030204" pitchFamily="18" charset="0"/>
                          </a:rPr>
                          <m:t>𝑜𝑛</m:t>
                        </m:r>
                      </m:sup>
                    </m:sSubSup>
                    <m:r>
                      <a:rPr lang="en-US" altLang="zh-CN" sz="1700" i="1">
                        <a:solidFill>
                          <a:schemeClr val="tx1"/>
                        </a:solidFill>
                        <a:latin typeface="Cambria Math" panose="02040503050406030204" pitchFamily="18" charset="0"/>
                      </a:rPr>
                      <m:t>/</m:t>
                    </m:r>
                    <m:sSub>
                      <m:sSubPr>
                        <m:ctrlPr>
                          <a:rPr lang="zh-CN" altLang="zh-CN" sz="1700" i="1">
                            <a:solidFill>
                              <a:schemeClr val="tx1"/>
                            </a:solidFill>
                            <a:latin typeface="Cambria Math" panose="02040503050406030204" pitchFamily="18" charset="0"/>
                          </a:rPr>
                        </m:ctrlPr>
                      </m:sSubPr>
                      <m:e>
                        <m:r>
                          <a:rPr lang="en-US" altLang="zh-CN" sz="1700" i="1">
                            <a:solidFill>
                              <a:schemeClr val="tx1"/>
                            </a:solidFill>
                            <a:latin typeface="Cambria Math" panose="02040503050406030204" pitchFamily="18" charset="0"/>
                          </a:rPr>
                          <m:t>𝑉</m:t>
                        </m:r>
                      </m:e>
                      <m:sub>
                        <m:r>
                          <a:rPr lang="en-US" altLang="zh-CN" sz="1700" i="1">
                            <a:solidFill>
                              <a:schemeClr val="tx1"/>
                            </a:solidFill>
                            <a:latin typeface="Cambria Math" panose="02040503050406030204" pitchFamily="18" charset="0"/>
                          </a:rPr>
                          <m:t>0</m:t>
                        </m:r>
                      </m:sub>
                    </m:sSub>
                  </m:oMath>
                </a14:m>
                <a:r>
                  <a:rPr lang="en-US" altLang="zh-CN" sz="1700" dirty="0">
                    <a:solidFill>
                      <a:schemeClr val="tx1"/>
                    </a:solidFill>
                    <a:latin typeface="Calibri" panose="020F0502020204030204" pitchFamily="34" charset="0"/>
                    <a:cs typeface="Calibri" panose="020F0502020204030204" pitchFamily="34" charset="0"/>
                  </a:rPr>
                  <a:t> is the normalized voltage when CVR is on; </a:t>
                </a:r>
                <a14:m>
                  <m:oMath xmlns:m="http://schemas.openxmlformats.org/officeDocument/2006/math">
                    <m:sSub>
                      <m:sSubPr>
                        <m:ctrlPr>
                          <a:rPr lang="zh-CN" altLang="zh-CN" sz="1700" i="1">
                            <a:solidFill>
                              <a:schemeClr val="tx1"/>
                            </a:solidFill>
                            <a:latin typeface="Cambria Math" panose="02040503050406030204" pitchFamily="18" charset="0"/>
                          </a:rPr>
                        </m:ctrlPr>
                      </m:sSubPr>
                      <m:e>
                        <m:r>
                          <a:rPr lang="en-US" altLang="zh-CN" sz="1700">
                            <a:solidFill>
                              <a:schemeClr val="tx1"/>
                            </a:solidFill>
                            <a:latin typeface="Cambria Math" panose="02040503050406030204" pitchFamily="18" charset="0"/>
                          </a:rPr>
                          <m:t>∆</m:t>
                        </m:r>
                        <m:r>
                          <a:rPr lang="en-US" altLang="zh-CN" sz="1700" i="1">
                            <a:solidFill>
                              <a:schemeClr val="tx1"/>
                            </a:solidFill>
                            <a:latin typeface="Cambria Math" panose="02040503050406030204" pitchFamily="18" charset="0"/>
                          </a:rPr>
                          <m:t>𝑉</m:t>
                        </m:r>
                      </m:e>
                      <m:sub>
                        <m:r>
                          <a:rPr lang="en-US" altLang="zh-CN" sz="1700" i="1">
                            <a:solidFill>
                              <a:schemeClr val="tx1"/>
                            </a:solidFill>
                            <a:latin typeface="Cambria Math" panose="02040503050406030204" pitchFamily="18" charset="0"/>
                          </a:rPr>
                          <m:t>𝑖</m:t>
                        </m:r>
                      </m:sub>
                    </m:sSub>
                    <m:r>
                      <a:rPr lang="en-US" altLang="zh-CN" sz="1700">
                        <a:solidFill>
                          <a:schemeClr val="tx1"/>
                        </a:solidFill>
                        <a:latin typeface="Cambria Math" panose="02040503050406030204" pitchFamily="18" charset="0"/>
                      </a:rPr>
                      <m:t> </m:t>
                    </m:r>
                    <m:d>
                      <m:dPr>
                        <m:ctrlPr>
                          <a:rPr lang="zh-CN" altLang="zh-CN" sz="1700" i="1">
                            <a:solidFill>
                              <a:schemeClr val="tx1"/>
                            </a:solidFill>
                            <a:latin typeface="Cambria Math" panose="02040503050406030204" pitchFamily="18" charset="0"/>
                          </a:rPr>
                        </m:ctrlPr>
                      </m:dPr>
                      <m:e>
                        <m:r>
                          <a:rPr lang="en-US" altLang="zh-CN" sz="1700">
                            <a:solidFill>
                              <a:schemeClr val="tx1"/>
                            </a:solidFill>
                            <a:latin typeface="Cambria Math" panose="02040503050406030204" pitchFamily="18" charset="0"/>
                          </a:rPr>
                          <m:t>%</m:t>
                        </m:r>
                      </m:e>
                    </m:d>
                  </m:oMath>
                </a14:m>
                <a:r>
                  <a:rPr lang="en-US" altLang="zh-CN" sz="1700" dirty="0">
                    <a:solidFill>
                      <a:schemeClr val="tx1"/>
                    </a:solidFill>
                    <a:latin typeface="Calibri" panose="020F0502020204030204" pitchFamily="34" charset="0"/>
                    <a:cs typeface="Calibri" panose="020F0502020204030204" pitchFamily="34" charset="0"/>
                  </a:rPr>
                  <a:t> can be approximated by </a:t>
                </a:r>
                <a14:m>
                  <m:oMath xmlns:m="http://schemas.openxmlformats.org/officeDocument/2006/math">
                    <m:r>
                      <a:rPr lang="en-US" altLang="zh-CN" sz="1700">
                        <a:solidFill>
                          <a:schemeClr val="tx1"/>
                        </a:solidFill>
                        <a:latin typeface="Cambria Math" panose="02040503050406030204" pitchFamily="18" charset="0"/>
                      </a:rPr>
                      <m:t>∆</m:t>
                    </m:r>
                    <m:r>
                      <a:rPr lang="en-US" altLang="zh-CN" sz="1700" i="1">
                        <a:solidFill>
                          <a:schemeClr val="tx1"/>
                        </a:solidFill>
                        <a:latin typeface="Cambria Math" panose="02040503050406030204" pitchFamily="18" charset="0"/>
                      </a:rPr>
                      <m:t>𝑉</m:t>
                    </m:r>
                    <m:d>
                      <m:dPr>
                        <m:ctrlPr>
                          <a:rPr lang="zh-CN" altLang="zh-CN" sz="1700" i="1">
                            <a:solidFill>
                              <a:schemeClr val="tx1"/>
                            </a:solidFill>
                            <a:latin typeface="Cambria Math" panose="02040503050406030204" pitchFamily="18" charset="0"/>
                          </a:rPr>
                        </m:ctrlPr>
                      </m:dPr>
                      <m:e>
                        <m:r>
                          <a:rPr lang="en-US" altLang="zh-CN" sz="1700">
                            <a:solidFill>
                              <a:schemeClr val="tx1"/>
                            </a:solidFill>
                            <a:latin typeface="Cambria Math" panose="02040503050406030204" pitchFamily="18" charset="0"/>
                          </a:rPr>
                          <m:t>%</m:t>
                        </m:r>
                      </m:e>
                    </m:d>
                  </m:oMath>
                </a14:m>
                <a:r>
                  <a:rPr lang="en-US" altLang="zh-CN" sz="1700" dirty="0">
                    <a:solidFill>
                      <a:schemeClr val="tx1"/>
                    </a:solidFill>
                    <a:latin typeface="Calibri" panose="020F0502020204030204" pitchFamily="34" charset="0"/>
                    <a:cs typeface="Calibri" panose="020F0502020204030204" pitchFamily="34" charset="0"/>
                  </a:rPr>
                  <a:t>. </a:t>
                </a:r>
              </a:p>
              <a:p>
                <a:pPr marL="0" indent="0">
                  <a:lnSpc>
                    <a:spcPct val="95000"/>
                  </a:lnSpc>
                  <a:spcBef>
                    <a:spcPts val="600"/>
                  </a:spcBef>
                  <a:spcAft>
                    <a:spcPts val="600"/>
                  </a:spcAft>
                  <a:buNone/>
                </a:pPr>
                <a:r>
                  <a:rPr lang="en-US" altLang="zh-CN" sz="1700" dirty="0">
                    <a:solidFill>
                      <a:schemeClr val="tx1"/>
                    </a:solidFill>
                    <a:latin typeface="Calibri" panose="020F0502020204030204" pitchFamily="34" charset="0"/>
                    <a:cs typeface="Calibri" panose="020F0502020204030204" pitchFamily="34" charset="0"/>
                  </a:rPr>
                  <a:t>Note that this </a:t>
                </a:r>
                <a14:m>
                  <m:oMath xmlns:m="http://schemas.openxmlformats.org/officeDocument/2006/math">
                    <m:sSub>
                      <m:sSubPr>
                        <m:ctrlPr>
                          <a:rPr lang="zh-CN" altLang="zh-CN" sz="1700" i="1">
                            <a:solidFill>
                              <a:schemeClr val="tx1"/>
                            </a:solidFill>
                            <a:latin typeface="Cambria Math" panose="02040503050406030204" pitchFamily="18" charset="0"/>
                          </a:rPr>
                        </m:ctrlPr>
                      </m:sSubPr>
                      <m:e>
                        <m:sSub>
                          <m:sSubPr>
                            <m:ctrlPr>
                              <a:rPr lang="zh-CN" altLang="zh-CN" sz="1700" i="1">
                                <a:solidFill>
                                  <a:schemeClr val="tx1"/>
                                </a:solidFill>
                                <a:latin typeface="Cambria Math" panose="02040503050406030204" pitchFamily="18" charset="0"/>
                              </a:rPr>
                            </m:ctrlPr>
                          </m:sSubPr>
                          <m:e>
                            <m:r>
                              <a:rPr lang="en-US" altLang="zh-CN" sz="1700" i="1">
                                <a:solidFill>
                                  <a:schemeClr val="tx1"/>
                                </a:solidFill>
                                <a:latin typeface="Cambria Math" panose="02040503050406030204" pitchFamily="18" charset="0"/>
                              </a:rPr>
                              <m:t>𝐶𝑉𝑅</m:t>
                            </m:r>
                          </m:e>
                          <m:sub>
                            <m:r>
                              <a:rPr lang="en-US" altLang="zh-CN" sz="1700" i="1">
                                <a:solidFill>
                                  <a:schemeClr val="tx1"/>
                                </a:solidFill>
                                <a:latin typeface="Cambria Math" panose="02040503050406030204" pitchFamily="18" charset="0"/>
                              </a:rPr>
                              <m:t>𝑓</m:t>
                            </m:r>
                          </m:sub>
                        </m:sSub>
                      </m:e>
                      <m:sub>
                        <m:r>
                          <a:rPr lang="en-US" altLang="zh-CN" sz="1700" i="1">
                            <a:solidFill>
                              <a:schemeClr val="tx1"/>
                            </a:solidFill>
                            <a:latin typeface="Cambria Math" panose="02040503050406030204" pitchFamily="18" charset="0"/>
                          </a:rPr>
                          <m:t>𝑖</m:t>
                        </m:r>
                      </m:sub>
                    </m:sSub>
                  </m:oMath>
                </a14:m>
                <a:r>
                  <a:rPr lang="en-US" altLang="zh-CN" sz="1700" dirty="0">
                    <a:solidFill>
                      <a:schemeClr val="tx1"/>
                    </a:solidFill>
                    <a:latin typeface="Calibri" panose="020F0502020204030204" pitchFamily="34" charset="0"/>
                    <a:cs typeface="Calibri" panose="020F0502020204030204" pitchFamily="34" charset="0"/>
                  </a:rPr>
                  <a:t> is the CVR factor at the </a:t>
                </a:r>
                <a14:m>
                  <m:oMath xmlns:m="http://schemas.openxmlformats.org/officeDocument/2006/math">
                    <m:r>
                      <a:rPr lang="en-US" altLang="zh-CN" sz="1700" i="1" dirty="0" smtClean="0">
                        <a:solidFill>
                          <a:schemeClr val="tx1"/>
                        </a:solidFill>
                        <a:latin typeface="Cambria Math" panose="02040503050406030204" pitchFamily="18" charset="0"/>
                        <a:cs typeface="Times" panose="02020603050405020304" pitchFamily="18" charset="0"/>
                      </a:rPr>
                      <m:t>𝑖</m:t>
                    </m:r>
                  </m:oMath>
                </a14:m>
                <a:r>
                  <a:rPr lang="en-US" altLang="zh-CN" sz="1700" dirty="0">
                    <a:solidFill>
                      <a:schemeClr val="tx1"/>
                    </a:solidFill>
                    <a:latin typeface="Calibri" panose="020F0502020204030204" pitchFamily="34" charset="0"/>
                    <a:cs typeface="Calibri" panose="020F0502020204030204" pitchFamily="34" charset="0"/>
                  </a:rPr>
                  <a:t>-</a:t>
                </a:r>
                <a:r>
                  <a:rPr lang="en-US" altLang="zh-CN" sz="1700" dirty="0" err="1">
                    <a:solidFill>
                      <a:schemeClr val="tx1"/>
                    </a:solidFill>
                    <a:latin typeface="Calibri" panose="020F0502020204030204" pitchFamily="34" charset="0"/>
                    <a:cs typeface="Calibri" panose="020F0502020204030204" pitchFamily="34" charset="0"/>
                  </a:rPr>
                  <a:t>th</a:t>
                </a:r>
                <a:r>
                  <a:rPr lang="en-US" altLang="zh-CN" sz="1700" dirty="0">
                    <a:solidFill>
                      <a:schemeClr val="tx1"/>
                    </a:solidFill>
                    <a:latin typeface="Calibri" panose="020F0502020204030204" pitchFamily="34" charset="0"/>
                    <a:cs typeface="Calibri" panose="020F0502020204030204" pitchFamily="34" charset="0"/>
                  </a:rPr>
                  <a:t> time interval, i.e., the load modeling-based method can identify instantaneous CVR factors.</a:t>
                </a:r>
                <a:endParaRPr lang="zh-CN" altLang="zh-CN" sz="1700" dirty="0">
                  <a:solidFill>
                    <a:schemeClr val="tx1"/>
                  </a:solidFill>
                  <a:latin typeface="Calibri" panose="020F0502020204030204" pitchFamily="34" charset="0"/>
                  <a:cs typeface="Calibri" panose="020F0502020204030204" pitchFamily="34" charset="0"/>
                </a:endParaRPr>
              </a:p>
            </p:txBody>
          </p:sp>
        </mc:Choice>
        <mc:Fallback xmlns="">
          <p:sp>
            <p:nvSpPr>
              <p:cNvPr id="5" name="Content Placeholder 3">
                <a:extLst>
                  <a:ext uri="{FF2B5EF4-FFF2-40B4-BE49-F238E27FC236}">
                    <a16:creationId xmlns:a16="http://schemas.microsoft.com/office/drawing/2014/main" id="{8B7CB1AE-E20D-3725-DC6F-33FDCCF36CF3}"/>
                  </a:ext>
                </a:extLst>
              </p:cNvPr>
              <p:cNvSpPr txBox="1">
                <a:spLocks noRot="1" noChangeAspect="1" noMove="1" noResize="1" noEditPoints="1" noAdjustHandles="1" noChangeArrowheads="1" noChangeShapeType="1" noTextEdit="1"/>
              </p:cNvSpPr>
              <p:nvPr/>
            </p:nvSpPr>
            <p:spPr>
              <a:xfrm>
                <a:off x="299368" y="1207654"/>
                <a:ext cx="8447495" cy="3029411"/>
              </a:xfrm>
              <a:prstGeom prst="rect">
                <a:avLst/>
              </a:prstGeom>
              <a:blipFill>
                <a:blip r:embed="rId2"/>
                <a:stretch>
                  <a:fillRect l="-433" t="-1006" r="-505" b="-804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50035962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58D6EB-4171-DC47-C11A-2135A21C76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F5F75F-90B1-803A-BED9-CEAB13655E26}"/>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E4C1DD1E-0572-F1FC-750A-7AC068002CB1}"/>
              </a:ext>
            </a:extLst>
          </p:cNvPr>
          <p:cNvSpPr txBox="1">
            <a:spLocks/>
          </p:cNvSpPr>
          <p:nvPr/>
        </p:nvSpPr>
        <p:spPr>
          <a:xfrm>
            <a:off x="90239" y="699542"/>
            <a:ext cx="488917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cs typeface="Calibri" panose="020F0502020204030204" pitchFamily="34" charset="0"/>
              </a:rPr>
              <a:t>Load Modeling-Based Method</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A74C1882-C89E-EB50-4F45-709E1FFF5AE4}"/>
                  </a:ext>
                </a:extLst>
              </p:cNvPr>
              <p:cNvSpPr txBox="1">
                <a:spLocks/>
              </p:cNvSpPr>
              <p:nvPr/>
            </p:nvSpPr>
            <p:spPr>
              <a:xfrm>
                <a:off x="90238" y="1059582"/>
                <a:ext cx="8730233" cy="3600400"/>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spcBef>
                    <a:spcPts val="600"/>
                  </a:spcBef>
                  <a:spcAft>
                    <a:spcPts val="0"/>
                  </a:spcAft>
                  <a:buNone/>
                </a:pPr>
                <a:r>
                  <a:rPr lang="en-US" altLang="zh-CN" sz="1700" b="1" dirty="0">
                    <a:solidFill>
                      <a:schemeClr val="tx1"/>
                    </a:solidFill>
                    <a:latin typeface="Calibri" panose="020F0502020204030204" pitchFamily="34" charset="0"/>
                    <a:cs typeface="Calibri" panose="020F0502020204030204" pitchFamily="34" charset="0"/>
                  </a:rPr>
                  <a:t>4 </a:t>
                </a: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During a time period that CVR is on, </a:t>
                </a: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we can use time-varying CVR factor, estimated voltage reduction and measurement data </a:t>
                </a:r>
                <a14:m>
                  <m:oMath xmlns:m="http://schemas.openxmlformats.org/officeDocument/2006/math">
                    <m:sSubSup>
                      <m:sSubSupPr>
                        <m:ctrlPr>
                          <a:rPr lang="zh-CN" altLang="zh-CN" sz="17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sub>
                      <m:sup>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𝑜𝑛</m:t>
                        </m:r>
                      </m:sup>
                    </m:sSubSup>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to estimate the power consumption </a:t>
                </a:r>
                <a:r>
                  <a:rPr lang="en-US" altLang="zh-CN" sz="1700" i="1"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if CVR was off during the same period</a:t>
                </a: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bSup>
                      <m:sSubSup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700"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estimate</m:t>
                        </m:r>
                      </m:sub>
                      <m:sup>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 </m:t>
                    </m:r>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endParaRPr lang="zh-CN"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a:p>
                <a:pPr marL="0" indent="0" algn="just">
                  <a:spcBef>
                    <a:spcPts val="600"/>
                  </a:spcBef>
                  <a:spcAft>
                    <a:spcPts val="600"/>
                  </a:spcAft>
                  <a:buNone/>
                </a:pPr>
                <a14:m>
                  <m:oMathPara xmlns:m="http://schemas.openxmlformats.org/officeDocument/2006/math">
                    <m:oMathParaPr>
                      <m:jc m:val="centerGroup"/>
                    </m:oMathParaPr>
                    <m:oMath xmlns:m="http://schemas.openxmlformats.org/officeDocument/2006/math">
                      <m:sSubSup>
                        <m:sSub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500"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estimate</m:t>
                          </m:r>
                        </m:sub>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bSup>
                      <m:r>
                        <a:rPr lang="zh-CN"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sub>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𝑜𝑛</m:t>
                              </m:r>
                            </m:sup>
                          </m:sSubSup>
                        </m:num>
                        <m:den>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1−</m:t>
                          </m:r>
                          <m:r>
                            <a:rPr lang="en-US" altLang="zh-CN" sz="1500"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𝑉</m:t>
                          </m:r>
                          <m:d>
                            <m:d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500"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e>
                          </m:d>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sSub>
                                <m:sSub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𝐶𝑉𝑅</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𝑓</m:t>
                                  </m:r>
                                </m:sub>
                              </m:sSub>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sub>
                          </m:sSub>
                        </m:den>
                      </m:f>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  </m:t>
                      </m:r>
                    </m:oMath>
                  </m:oMathPara>
                </a14:m>
                <a:endParaRPr lang="en-US" altLang="zh-CN" sz="15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a:p>
                <a:pPr marL="0" indent="0" algn="just">
                  <a:spcBef>
                    <a:spcPts val="600"/>
                  </a:spcBef>
                  <a:spcAft>
                    <a:spcPts val="600"/>
                  </a:spcAft>
                  <a:buNone/>
                </a:pP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The energy baseline </a:t>
                </a:r>
                <a14:m>
                  <m:oMath xmlns:m="http://schemas.openxmlformats.org/officeDocument/2006/math">
                    <m:sSup>
                      <m:sSupPr>
                        <m:ctrlPr>
                          <a:rPr lang="zh-CN" altLang="zh-CN" sz="17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p>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𝑏𝑎𝑠𝑒𝑙𝑖𝑛𝑒</m:t>
                        </m:r>
                      </m:sup>
                    </m:sSup>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is the total energy consumed </a:t>
                </a:r>
                <a:r>
                  <a:rPr lang="en-US" altLang="zh-CN" sz="1700" i="1"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if CVR was off</a:t>
                </a: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p>
              <a:p>
                <a:pPr marL="0" indent="0" algn="just">
                  <a:spcBef>
                    <a:spcPts val="600"/>
                  </a:spcBef>
                  <a:spcAft>
                    <a:spcPts val="600"/>
                  </a:spcAft>
                  <a:buNone/>
                </a:pPr>
                <a14:m>
                  <m:oMathPara xmlns:m="http://schemas.openxmlformats.org/officeDocument/2006/math">
                    <m:oMathParaPr>
                      <m:jc m:val="centerGroup"/>
                    </m:oMathParaPr>
                    <m:oMath xmlns:m="http://schemas.openxmlformats.org/officeDocument/2006/math">
                      <m:sSup>
                        <m:sSupPr>
                          <m:ctrlPr>
                            <a:rPr lang="zh-CN" altLang="zh-CN" sz="1500"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𝑏𝑎𝑠𝑒𝑙𝑖𝑛𝑒</m:t>
                          </m:r>
                        </m:sup>
                      </m:s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en-US" altLang="zh-CN" sz="15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5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5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5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=1</m:t>
                          </m:r>
                        </m:sub>
                        <m:sup>
                          <m:sSub>
                            <m:sSub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𝑛</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𝑜𝑛</m:t>
                              </m:r>
                            </m:sub>
                          </m:sSub>
                        </m:sup>
                        <m:e>
                          <m:sSubSup>
                            <m:sSub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500"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estimate</m:t>
                              </m:r>
                            </m:sub>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𝑡</m:t>
                          </m:r>
                        </m:e>
                      </m:nary>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𝑗</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=1</m:t>
                          </m:r>
                        </m:sub>
                        <m:sup>
                          <m:sSub>
                            <m:sSub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𝑛</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b>
                          </m:sSub>
                        </m:sup>
                        <m:e>
                          <m:sSubSup>
                            <m:sSub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sub>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𝑡</m:t>
                          </m:r>
                        </m:e>
                      </m:nary>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  </m:t>
                      </m:r>
                    </m:oMath>
                  </m:oMathPara>
                </a14:m>
                <a:endParaRPr lang="en-US" altLang="zh-CN" sz="15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a:p>
                <a:pPr marL="0" indent="0" algn="just">
                  <a:buNone/>
                </a:pP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bSup>
                      <m:sSubSupPr>
                        <m:ctrlP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is the energy if CVR was off during CVR-on period,</a:t>
                </a:r>
              </a:p>
              <a:p>
                <a:pPr marL="0" indent="0" algn="just">
                  <a:buNone/>
                </a:pP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p>
                      <m:sSupPr>
                        <m:ctrlPr>
                          <a:rPr lang="zh-CN" altLang="zh-CN" sz="17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p>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p>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is the energy </a:t>
                </a: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during </a:t>
                </a: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CVR-off period; </a:t>
                </a:r>
                <a14:m>
                  <m:oMath xmlns:m="http://schemas.openxmlformats.org/officeDocument/2006/math">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𝑡</m:t>
                    </m:r>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denotes the sampling period.  </a:t>
                </a:r>
                <a:endParaRPr lang="zh-CN"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a:p>
                <a:pPr algn="just">
                  <a:lnSpc>
                    <a:spcPct val="105000"/>
                  </a:lnSpc>
                  <a:spcBef>
                    <a:spcPts val="600"/>
                  </a:spcBef>
                  <a:spcAft>
                    <a:spcPts val="600"/>
                  </a:spcAft>
                </a:pPr>
                <a:endParaRPr lang="zh-CN" altLang="zh-CN" sz="15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5" name="Content Placeholder 3">
                <a:extLst>
                  <a:ext uri="{FF2B5EF4-FFF2-40B4-BE49-F238E27FC236}">
                    <a16:creationId xmlns:a16="http://schemas.microsoft.com/office/drawing/2014/main" id="{46454B4E-179E-9993-14BC-3D71989C10A9}"/>
                  </a:ext>
                </a:extLst>
              </p:cNvPr>
              <p:cNvSpPr txBox="1">
                <a:spLocks noRot="1" noChangeAspect="1" noMove="1" noResize="1" noEditPoints="1" noAdjustHandles="1" noChangeArrowheads="1" noChangeShapeType="1" noTextEdit="1"/>
              </p:cNvSpPr>
              <p:nvPr/>
            </p:nvSpPr>
            <p:spPr>
              <a:xfrm>
                <a:off x="90238" y="1059582"/>
                <a:ext cx="8730233" cy="3600400"/>
              </a:xfrm>
              <a:prstGeom prst="rect">
                <a:avLst/>
              </a:prstGeom>
              <a:blipFill>
                <a:blip r:embed="rId2"/>
                <a:stretch>
                  <a:fillRect l="-489" t="-678" r="-41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113780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DAA6B5-B917-1131-0A05-FB8615AC63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03CE55B-A34F-ED31-5A88-083D5D564DCE}"/>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4B40C0C5-DC70-8E92-B01B-B1B45827756A}"/>
              </a:ext>
            </a:extLst>
          </p:cNvPr>
          <p:cNvSpPr txBox="1">
            <a:spLocks/>
          </p:cNvSpPr>
          <p:nvPr/>
        </p:nvSpPr>
        <p:spPr>
          <a:xfrm>
            <a:off x="90239" y="699542"/>
            <a:ext cx="488917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cs typeface="Calibri" panose="020F0502020204030204" pitchFamily="34" charset="0"/>
              </a:rPr>
              <a:t>Load Modeling-Based Method</a:t>
            </a:r>
          </a:p>
        </p:txBody>
      </p:sp>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4D5BEA53-B28E-1EB0-843B-F90F30BF156A}"/>
                  </a:ext>
                </a:extLst>
              </p:cNvPr>
              <p:cNvSpPr txBox="1">
                <a:spLocks/>
              </p:cNvSpPr>
              <p:nvPr/>
            </p:nvSpPr>
            <p:spPr>
              <a:xfrm>
                <a:off x="124704" y="1124348"/>
                <a:ext cx="5263624"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spcBef>
                    <a:spcPts val="600"/>
                  </a:spcBef>
                  <a:buNone/>
                </a:pPr>
                <a:r>
                  <a:rPr lang="en-US" altLang="zh-CN" sz="1600" b="1" dirty="0">
                    <a:solidFill>
                      <a:schemeClr val="tx1"/>
                    </a:solidFill>
                    <a:latin typeface="Calibri" panose="020F0502020204030204" pitchFamily="34" charset="0"/>
                    <a:cs typeface="Calibri" panose="020F0502020204030204" pitchFamily="34" charset="0"/>
                  </a:rPr>
                  <a:t>5 </a:t>
                </a:r>
                <a:r>
                  <a:rPr lang="en-US" altLang="zh-CN" sz="1600" dirty="0">
                    <a:solidFill>
                      <a:schemeClr val="tx1"/>
                    </a:solidFill>
                    <a:latin typeface="Calibri" panose="020F0502020204030204" pitchFamily="34" charset="0"/>
                    <a:cs typeface="Calibri" panose="020F0502020204030204" pitchFamily="34" charset="0"/>
                  </a:rPr>
                  <a:t>The energy savings during the periods when CVR is on can be computed as</a:t>
                </a:r>
                <a:endParaRPr lang="zh-CN" altLang="zh-CN" sz="1600" dirty="0">
                  <a:solidFill>
                    <a:schemeClr val="tx1"/>
                  </a:solidFill>
                  <a:latin typeface="Calibri" panose="020F0502020204030204" pitchFamily="34" charset="0"/>
                  <a:cs typeface="Calibri" panose="020F0502020204030204" pitchFamily="34" charset="0"/>
                </a:endParaRPr>
              </a:p>
              <a:p>
                <a:pPr marL="0" indent="0">
                  <a:spcBef>
                    <a:spcPts val="600"/>
                  </a:spcBef>
                  <a:buNone/>
                </a:pPr>
                <a14:m>
                  <m:oMathPara xmlns:m="http://schemas.openxmlformats.org/officeDocument/2006/math">
                    <m:oMathParaPr>
                      <m:jc m:val="centerGroup"/>
                    </m:oMathParaPr>
                    <m:oMath xmlns:m="http://schemas.openxmlformats.org/officeDocument/2006/math">
                      <m:sSup>
                        <m:sSupPr>
                          <m:ctrlPr>
                            <a:rPr lang="zh-CN" altLang="zh-CN" sz="1500" i="1">
                              <a:solidFill>
                                <a:schemeClr val="tx1"/>
                              </a:solidFill>
                              <a:latin typeface="Cambria Math" panose="02040503050406030204" pitchFamily="18" charset="0"/>
                            </a:rPr>
                          </m:ctrlPr>
                        </m:sSupPr>
                        <m:e>
                          <m:r>
                            <a:rPr lang="en-US" altLang="zh-CN" sz="1500" i="1">
                              <a:solidFill>
                                <a:schemeClr val="tx1"/>
                              </a:solidFill>
                              <a:latin typeface="Cambria Math" panose="02040503050406030204" pitchFamily="18" charset="0"/>
                            </a:rPr>
                            <m:t>𝐸</m:t>
                          </m:r>
                        </m:e>
                        <m:sup>
                          <m:r>
                            <a:rPr lang="en-US" altLang="zh-CN" sz="1500" i="1">
                              <a:solidFill>
                                <a:schemeClr val="tx1"/>
                              </a:solidFill>
                              <a:latin typeface="Cambria Math" panose="02040503050406030204" pitchFamily="18" charset="0"/>
                            </a:rPr>
                            <m:t>𝑠𝑎𝑣𝑒</m:t>
                          </m:r>
                        </m:sup>
                      </m:sSup>
                      <m:r>
                        <a:rPr lang="en-US" altLang="zh-CN" sz="1500" i="1">
                          <a:solidFill>
                            <a:schemeClr val="tx1"/>
                          </a:solidFill>
                          <a:latin typeface="Cambria Math" panose="02040503050406030204" pitchFamily="18" charset="0"/>
                        </a:rPr>
                        <m:t>=</m:t>
                      </m:r>
                      <m:sSubSup>
                        <m:sSubSupPr>
                          <m:ctrlP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500" i="1">
                          <a:solidFill>
                            <a:schemeClr val="tx1"/>
                          </a:solidFill>
                          <a:latin typeface="Cambria Math" panose="02040503050406030204" pitchFamily="18" charset="0"/>
                        </a:rPr>
                        <m:t>−</m:t>
                      </m:r>
                      <m:sSup>
                        <m:sSupPr>
                          <m:ctrlPr>
                            <a:rPr lang="zh-CN" altLang="zh-CN" sz="1500" i="1">
                              <a:solidFill>
                                <a:schemeClr val="tx1"/>
                              </a:solidFill>
                              <a:latin typeface="Cambria Math" panose="02040503050406030204" pitchFamily="18" charset="0"/>
                            </a:rPr>
                          </m:ctrlPr>
                        </m:sSupPr>
                        <m:e>
                          <m:r>
                            <a:rPr lang="en-US" altLang="zh-CN" sz="1500" i="1">
                              <a:solidFill>
                                <a:schemeClr val="tx1"/>
                              </a:solidFill>
                              <a:latin typeface="Cambria Math" panose="02040503050406030204" pitchFamily="18" charset="0"/>
                            </a:rPr>
                            <m:t>𝐸</m:t>
                          </m:r>
                        </m:e>
                        <m:sup>
                          <m:r>
                            <a:rPr lang="en-US" altLang="zh-CN" sz="1500" i="1">
                              <a:solidFill>
                                <a:schemeClr val="tx1"/>
                              </a:solidFill>
                              <a:latin typeface="Cambria Math" panose="02040503050406030204" pitchFamily="18" charset="0"/>
                            </a:rPr>
                            <m:t>𝑜𝑛</m:t>
                          </m:r>
                        </m:sup>
                      </m:sSup>
                      <m:r>
                        <a:rPr lang="en-US" altLang="zh-CN" sz="1500" i="1">
                          <a:solidFill>
                            <a:schemeClr val="tx1"/>
                          </a:solidFill>
                          <a:latin typeface="Cambria Math" panose="02040503050406030204" pitchFamily="18" charset="0"/>
                        </a:rPr>
                        <m:t>=</m:t>
                      </m:r>
                      <m:nary>
                        <m:naryPr>
                          <m:chr m:val="∑"/>
                          <m:limLoc m:val="undOvr"/>
                          <m:ctrlPr>
                            <a:rPr lang="zh-CN" altLang="zh-CN" sz="1500" i="1">
                              <a:solidFill>
                                <a:schemeClr val="tx1"/>
                              </a:solidFill>
                              <a:latin typeface="Cambria Math" panose="02040503050406030204" pitchFamily="18" charset="0"/>
                            </a:rPr>
                          </m:ctrlPr>
                        </m:naryPr>
                        <m:sub>
                          <m:r>
                            <a:rPr lang="en-US" altLang="zh-CN" sz="1500" i="1">
                              <a:solidFill>
                                <a:schemeClr val="tx1"/>
                              </a:solidFill>
                              <a:latin typeface="Cambria Math" panose="02040503050406030204" pitchFamily="18" charset="0"/>
                            </a:rPr>
                            <m:t>𝑖</m:t>
                          </m:r>
                          <m:r>
                            <a:rPr lang="en-US" altLang="zh-CN" sz="1500" i="1">
                              <a:solidFill>
                                <a:schemeClr val="tx1"/>
                              </a:solidFill>
                              <a:latin typeface="Cambria Math" panose="02040503050406030204" pitchFamily="18" charset="0"/>
                            </a:rPr>
                            <m:t>=1</m:t>
                          </m:r>
                        </m:sub>
                        <m:sup>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𝑛</m:t>
                              </m:r>
                            </m:e>
                            <m:sub>
                              <m:r>
                                <a:rPr lang="en-US" altLang="zh-CN" sz="1500" i="1">
                                  <a:solidFill>
                                    <a:schemeClr val="tx1"/>
                                  </a:solidFill>
                                  <a:latin typeface="Cambria Math" panose="02040503050406030204" pitchFamily="18" charset="0"/>
                                </a:rPr>
                                <m:t>𝑜𝑛</m:t>
                              </m:r>
                            </m:sub>
                          </m:sSub>
                        </m:sup>
                        <m:e>
                          <m:d>
                            <m:dPr>
                              <m:ctrlPr>
                                <a:rPr lang="zh-CN" altLang="zh-CN" sz="1500" i="1">
                                  <a:solidFill>
                                    <a:schemeClr val="tx1"/>
                                  </a:solidFill>
                                  <a:latin typeface="Cambria Math" panose="02040503050406030204" pitchFamily="18" charset="0"/>
                                </a:rPr>
                              </m:ctrlPr>
                            </m:dPr>
                            <m:e>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𝑃</m:t>
                                  </m:r>
                                </m:e>
                                <m:sub>
                                  <m:r>
                                    <a:rPr lang="en-US" altLang="zh-CN" sz="1500" i="1">
                                      <a:solidFill>
                                        <a:schemeClr val="tx1"/>
                                      </a:solidFill>
                                      <a:latin typeface="Cambria Math" panose="02040503050406030204" pitchFamily="18" charset="0"/>
                                    </a:rPr>
                                    <m:t>𝑖</m:t>
                                  </m:r>
                                  <m:r>
                                    <a:rPr lang="en-US" altLang="zh-CN" sz="1500" i="1">
                                      <a:solidFill>
                                        <a:schemeClr val="tx1"/>
                                      </a:solidFill>
                                      <a:latin typeface="Cambria Math" panose="02040503050406030204" pitchFamily="18" charset="0"/>
                                    </a:rPr>
                                    <m:t>,</m:t>
                                  </m:r>
                                  <m:r>
                                    <m:rPr>
                                      <m:sty m:val="p"/>
                                    </m:rPr>
                                    <a:rPr lang="en-US" altLang="zh-CN" sz="1500">
                                      <a:solidFill>
                                        <a:schemeClr val="tx1"/>
                                      </a:solidFill>
                                      <a:latin typeface="Cambria Math" panose="02040503050406030204" pitchFamily="18" charset="0"/>
                                    </a:rPr>
                                    <m:t>estimate</m:t>
                                  </m:r>
                                </m:sub>
                                <m:sup>
                                  <m:r>
                                    <a:rPr lang="en-US" altLang="zh-CN" sz="1500" i="1" smtClean="0">
                                      <a:solidFill>
                                        <a:schemeClr val="tx1"/>
                                      </a:solidFill>
                                      <a:latin typeface="Cambria Math" panose="02040503050406030204" pitchFamily="18" charset="0"/>
                                    </a:rPr>
                                    <m:t>𝑜𝑓</m:t>
                                  </m:r>
                                  <m:r>
                                    <a:rPr lang="en-US" altLang="zh-CN" sz="1500" i="1">
                                      <a:solidFill>
                                        <a:schemeClr val="tx1"/>
                                      </a:solidFill>
                                      <a:latin typeface="Cambria Math" panose="02040503050406030204" pitchFamily="18" charset="0"/>
                                    </a:rPr>
                                    <m:t>𝑓</m:t>
                                  </m:r>
                                </m:sup>
                              </m:sSubSup>
                              <m:r>
                                <a:rPr lang="en-US" altLang="zh-CN" sz="1500" i="1">
                                  <a:solidFill>
                                    <a:schemeClr val="tx1"/>
                                  </a:solidFill>
                                  <a:latin typeface="Cambria Math" panose="02040503050406030204" pitchFamily="18" charset="0"/>
                                </a:rPr>
                                <m:t>−</m:t>
                              </m:r>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𝑃</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𝑜𝑛</m:t>
                                  </m:r>
                                </m:sup>
                              </m:sSubSup>
                            </m:e>
                          </m:d>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𝑡</m:t>
                          </m:r>
                        </m:e>
                      </m:nary>
                      <m:r>
                        <a:rPr lang="en-US" altLang="zh-CN" sz="1500" i="1">
                          <a:solidFill>
                            <a:schemeClr val="tx1"/>
                          </a:solidFill>
                          <a:latin typeface="Cambria Math" panose="02040503050406030204" pitchFamily="18" charset="0"/>
                        </a:rPr>
                        <m:t>  </m:t>
                      </m:r>
                    </m:oMath>
                  </m:oMathPara>
                </a14:m>
                <a:endParaRPr lang="en-US" altLang="zh-CN" sz="1500" dirty="0">
                  <a:solidFill>
                    <a:schemeClr val="tx1"/>
                  </a:solidFill>
                  <a:latin typeface="Calibri" panose="020F0502020204030204" pitchFamily="34" charset="0"/>
                  <a:cs typeface="Calibri" panose="020F0502020204030204" pitchFamily="34" charset="0"/>
                </a:endParaRPr>
              </a:p>
              <a:p>
                <a:pPr marL="0" indent="0">
                  <a:spcBef>
                    <a:spcPts val="600"/>
                  </a:spcBef>
                  <a:buNone/>
                </a:pPr>
                <a:r>
                  <a:rPr lang="en-US" altLang="zh-CN" sz="1500" dirty="0">
                    <a:solidFill>
                      <a:schemeClr val="tx1"/>
                    </a:solidFill>
                    <a:latin typeface="Calibri" panose="020F0502020204030204" pitchFamily="34" charset="0"/>
                    <a:cs typeface="Calibri" panose="020F0502020204030204" pitchFamily="34" charset="0"/>
                  </a:rPr>
                  <a:t>where </a:t>
                </a:r>
                <a14:m>
                  <m:oMath xmlns:m="http://schemas.openxmlformats.org/officeDocument/2006/math">
                    <m:sSup>
                      <m:sSupPr>
                        <m:ctrlPr>
                          <a:rPr lang="zh-CN" altLang="zh-CN" sz="1500" i="1">
                            <a:solidFill>
                              <a:schemeClr val="tx1"/>
                            </a:solidFill>
                            <a:latin typeface="Cambria Math" panose="02040503050406030204" pitchFamily="18" charset="0"/>
                          </a:rPr>
                        </m:ctrlPr>
                      </m:sSupPr>
                      <m:e>
                        <m:r>
                          <a:rPr lang="en-US" altLang="zh-CN" sz="1500" i="1">
                            <a:solidFill>
                              <a:schemeClr val="tx1"/>
                            </a:solidFill>
                            <a:latin typeface="Cambria Math" panose="02040503050406030204" pitchFamily="18" charset="0"/>
                          </a:rPr>
                          <m:t>𝐸</m:t>
                        </m:r>
                      </m:e>
                      <m:sup>
                        <m:r>
                          <a:rPr lang="en-US" altLang="zh-CN" sz="1500" i="1">
                            <a:solidFill>
                              <a:schemeClr val="tx1"/>
                            </a:solidFill>
                            <a:latin typeface="Cambria Math" panose="02040503050406030204" pitchFamily="18" charset="0"/>
                          </a:rPr>
                          <m:t>𝑜𝑛</m:t>
                        </m:r>
                      </m:sup>
                    </m:sSup>
                  </m:oMath>
                </a14:m>
                <a:r>
                  <a:rPr lang="en-US" altLang="zh-CN" sz="1500" dirty="0">
                    <a:solidFill>
                      <a:schemeClr val="tx1"/>
                    </a:solidFill>
                    <a:latin typeface="Calibri" panose="020F0502020204030204" pitchFamily="34" charset="0"/>
                    <a:cs typeface="Calibri" panose="020F0502020204030204" pitchFamily="34" charset="0"/>
                  </a:rPr>
                  <a:t> is the energy consumed during the CVR-on period.</a:t>
                </a:r>
              </a:p>
              <a:p>
                <a:pPr marL="0" indent="0" algn="just">
                  <a:spcBef>
                    <a:spcPts val="600"/>
                  </a:spcBef>
                  <a:buNone/>
                </a:pPr>
                <a:r>
                  <a:rPr lang="en-US" altLang="zh-CN" sz="1600" kern="100" dirty="0">
                    <a:solidFill>
                      <a:schemeClr val="tx1"/>
                    </a:solidFill>
                    <a:latin typeface="Calibri" panose="020F0502020204030204" pitchFamily="34" charset="0"/>
                    <a:ea typeface="等线" panose="02010600030101010101" pitchFamily="2" charset="-122"/>
                    <a:cs typeface="Calibri" panose="020F0502020204030204" pitchFamily="34" charset="0"/>
                  </a:rPr>
                  <a:t>Calculate the estimated energy reduction </a:t>
                </a:r>
                <a14:m>
                  <m:oMath xmlns:m="http://schemas.openxmlformats.org/officeDocument/2006/math">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oMath>
                </a14:m>
                <a:r>
                  <a:rPr lang="en-US" altLang="zh-CN" sz="1600" kern="100" dirty="0">
                    <a:solidFill>
                      <a:schemeClr val="tx1"/>
                    </a:solidFill>
                    <a:latin typeface="Calibri" panose="020F0502020204030204" pitchFamily="34" charset="0"/>
                    <a:ea typeface="等线" panose="02010600030101010101" pitchFamily="2" charset="-122"/>
                    <a:cs typeface="Calibri" panose="020F0502020204030204" pitchFamily="34" charset="0"/>
                  </a:rPr>
                  <a:t> (%) by</a:t>
                </a:r>
                <a:endParaRPr lang="zh-CN" altLang="zh-CN" sz="1600" kern="100" dirty="0">
                  <a:solidFill>
                    <a:schemeClr val="tx1"/>
                  </a:solidFill>
                  <a:latin typeface="Calibri" panose="020F0502020204030204" pitchFamily="34" charset="0"/>
                  <a:ea typeface="等线" panose="02010600030101010101" pitchFamily="2" charset="-122"/>
                  <a:cs typeface="Calibri" panose="020F0502020204030204" pitchFamily="34" charset="0"/>
                </a:endParaRPr>
              </a:p>
              <a:p>
                <a:pPr marL="0" indent="0">
                  <a:spcBef>
                    <a:spcPts val="600"/>
                  </a:spcBef>
                  <a:buNone/>
                </a:pPr>
                <a14:m>
                  <m:oMathPara xmlns:m="http://schemas.openxmlformats.org/officeDocument/2006/math">
                    <m:oMathParaPr>
                      <m:jc m:val="centerGroup"/>
                    </m:oMathParaPr>
                    <m:oMath xmlns:m="http://schemas.openxmlformats.org/officeDocument/2006/math">
                      <m:r>
                        <a:rPr lang="en-US" altLang="zh-CN" sz="1500" i="1">
                          <a:solidFill>
                            <a:schemeClr val="tx1"/>
                          </a:solidFill>
                          <a:latin typeface="Cambria Math" panose="02040503050406030204" pitchFamily="18" charset="0"/>
                          <a:ea typeface="宋体" panose="02010600030101010101" pitchFamily="2" charset="-122"/>
                        </a:rPr>
                        <m:t>∆</m:t>
                      </m:r>
                      <m:r>
                        <a:rPr lang="en-US" altLang="zh-CN" sz="1500" i="1">
                          <a:solidFill>
                            <a:schemeClr val="tx1"/>
                          </a:solidFill>
                          <a:latin typeface="Cambria Math" panose="02040503050406030204" pitchFamily="18" charset="0"/>
                          <a:ea typeface="宋体" panose="02010600030101010101" pitchFamily="2" charset="-122"/>
                        </a:rPr>
                        <m:t>𝐸</m:t>
                      </m:r>
                      <m:r>
                        <a:rPr lang="en-US" altLang="zh-CN" sz="1500" i="1">
                          <a:solidFill>
                            <a:schemeClr val="tx1"/>
                          </a:solidFill>
                          <a:latin typeface="Cambria Math" panose="02040503050406030204" pitchFamily="18" charset="0"/>
                          <a:ea typeface="宋体" panose="02010600030101010101" pitchFamily="2" charset="-122"/>
                        </a:rPr>
                        <m:t> </m:t>
                      </m:r>
                      <m:d>
                        <m:dPr>
                          <m:ctrlPr>
                            <a:rPr lang="en-US" altLang="zh-CN" sz="1500" i="1">
                              <a:solidFill>
                                <a:schemeClr val="tx1"/>
                              </a:solidFill>
                              <a:latin typeface="Cambria Math" panose="02040503050406030204" pitchFamily="18" charset="0"/>
                              <a:ea typeface="宋体" panose="02010600030101010101" pitchFamily="2" charset="-122"/>
                            </a:rPr>
                          </m:ctrlPr>
                        </m:dPr>
                        <m:e>
                          <m:r>
                            <a:rPr lang="en-US" altLang="zh-CN" sz="1500" i="1">
                              <a:solidFill>
                                <a:schemeClr val="tx1"/>
                              </a:solidFill>
                              <a:latin typeface="Cambria Math" panose="02040503050406030204" pitchFamily="18" charset="0"/>
                              <a:ea typeface="宋体" panose="02010600030101010101" pitchFamily="2" charset="-122"/>
                            </a:rPr>
                            <m:t>%</m:t>
                          </m:r>
                        </m:e>
                      </m:d>
                      <m:r>
                        <a:rPr lang="en-US" altLang="zh-CN" sz="1500" i="1">
                          <a:solidFill>
                            <a:schemeClr val="tx1"/>
                          </a:solidFill>
                          <a:latin typeface="Cambria Math" panose="02040503050406030204" pitchFamily="18" charset="0"/>
                          <a:ea typeface="宋体" panose="02010600030101010101" pitchFamily="2" charset="-122"/>
                        </a:rPr>
                        <m:t>=</m:t>
                      </m:r>
                      <m:f>
                        <m:fPr>
                          <m:ctrlPr>
                            <a:rPr lang="zh-CN" altLang="zh-CN" sz="1500" i="1" kern="100">
                              <a:solidFill>
                                <a:schemeClr val="tx1"/>
                              </a:solidFill>
                              <a:latin typeface="Cambria Math" panose="02040503050406030204" pitchFamily="18" charset="0"/>
                              <a:ea typeface="Cambria Math" panose="02040503050406030204" pitchFamily="18" charset="0"/>
                            </a:rPr>
                          </m:ctrlPr>
                        </m:fPr>
                        <m:num>
                          <m:sSup>
                            <m:sSupPr>
                              <m:ctrlPr>
                                <a:rPr lang="zh-CN" altLang="zh-CN" sz="1500" i="1">
                                  <a:solidFill>
                                    <a:schemeClr val="tx1"/>
                                  </a:solidFill>
                                  <a:latin typeface="Cambria Math" panose="02040503050406030204" pitchFamily="18" charset="0"/>
                                  <a:ea typeface="Cambria Math" panose="02040503050406030204" pitchFamily="18" charset="0"/>
                                </a:rPr>
                              </m:ctrlPr>
                            </m:sSupPr>
                            <m:e>
                              <m:r>
                                <a:rPr lang="en-US" altLang="zh-CN" sz="1500" i="1">
                                  <a:solidFill>
                                    <a:schemeClr val="tx1"/>
                                  </a:solidFill>
                                  <a:latin typeface="Cambria Math" panose="02040503050406030204" pitchFamily="18" charset="0"/>
                                  <a:ea typeface="宋体" panose="02010600030101010101" pitchFamily="2" charset="-122"/>
                                </a:rPr>
                                <m:t>𝐸</m:t>
                              </m:r>
                            </m:e>
                            <m:sup>
                              <m:r>
                                <a:rPr lang="en-US" altLang="zh-CN" sz="1500" i="1">
                                  <a:solidFill>
                                    <a:schemeClr val="tx1"/>
                                  </a:solidFill>
                                  <a:latin typeface="Cambria Math" panose="02040503050406030204" pitchFamily="18" charset="0"/>
                                  <a:ea typeface="宋体" panose="02010600030101010101" pitchFamily="2" charset="-122"/>
                                </a:rPr>
                                <m:t>𝑠𝑎𝑣𝑒</m:t>
                              </m:r>
                            </m:sup>
                          </m:sSup>
                        </m:num>
                        <m:den>
                          <m:sSubSup>
                            <m:sSubSupPr>
                              <m:ctrlP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den>
                      </m:f>
                      <m:r>
                        <a:rPr lang="en-US" altLang="zh-CN" sz="1500" i="1">
                          <a:solidFill>
                            <a:schemeClr val="tx1"/>
                          </a:solidFill>
                          <a:latin typeface="Cambria Math" panose="02040503050406030204" pitchFamily="18" charset="0"/>
                          <a:ea typeface="宋体" panose="02010600030101010101" pitchFamily="2" charset="-122"/>
                        </a:rPr>
                        <m:t>×100%  </m:t>
                      </m:r>
                    </m:oMath>
                  </m:oMathPara>
                </a14:m>
                <a:endParaRPr lang="en-US" altLang="zh-CN" sz="1500" dirty="0">
                  <a:solidFill>
                    <a:schemeClr val="tx1"/>
                  </a:solidFill>
                  <a:latin typeface="Calibri" panose="020F0502020204030204" pitchFamily="34" charset="0"/>
                  <a:ea typeface="宋体" panose="02010600030101010101" pitchFamily="2" charset="-122"/>
                  <a:cs typeface="Calibri" panose="020F0502020204030204" pitchFamily="34" charset="0"/>
                </a:endParaRPr>
              </a:p>
            </p:txBody>
          </p:sp>
        </mc:Choice>
        <mc:Fallback xmlns="">
          <p:sp>
            <p:nvSpPr>
              <p:cNvPr id="6" name="Content Placeholder 3">
                <a:extLst>
                  <a:ext uri="{FF2B5EF4-FFF2-40B4-BE49-F238E27FC236}">
                    <a16:creationId xmlns:a16="http://schemas.microsoft.com/office/drawing/2014/main" id="{4D5BEA53-B28E-1EB0-843B-F90F30BF156A}"/>
                  </a:ext>
                </a:extLst>
              </p:cNvPr>
              <p:cNvSpPr txBox="1">
                <a:spLocks noRot="1" noChangeAspect="1" noMove="1" noResize="1" noEditPoints="1" noAdjustHandles="1" noChangeArrowheads="1" noChangeShapeType="1" noTextEdit="1"/>
              </p:cNvSpPr>
              <p:nvPr/>
            </p:nvSpPr>
            <p:spPr>
              <a:xfrm>
                <a:off x="124704" y="1124348"/>
                <a:ext cx="5263624" cy="3029411"/>
              </a:xfrm>
              <a:prstGeom prst="rect">
                <a:avLst/>
              </a:prstGeom>
              <a:blipFill>
                <a:blip r:embed="rId2"/>
                <a:stretch>
                  <a:fillRect l="-481" t="-7950"/>
                </a:stretch>
              </a:blipFill>
            </p:spPr>
            <p:txBody>
              <a:bodyPr/>
              <a:lstStyle/>
              <a:p>
                <a:r>
                  <a:rPr lang="en-US">
                    <a:noFill/>
                  </a:rPr>
                  <a:t> </a:t>
                </a:r>
              </a:p>
            </p:txBody>
          </p:sp>
        </mc:Fallback>
      </mc:AlternateContent>
      <p:sp>
        <p:nvSpPr>
          <p:cNvPr id="7" name="TextBox 6">
            <a:extLst>
              <a:ext uri="{FF2B5EF4-FFF2-40B4-BE49-F238E27FC236}">
                <a16:creationId xmlns:a16="http://schemas.microsoft.com/office/drawing/2014/main" id="{0FC13C53-5843-D611-281B-B662D9AA079E}"/>
              </a:ext>
            </a:extLst>
          </p:cNvPr>
          <p:cNvSpPr txBox="1"/>
          <p:nvPr/>
        </p:nvSpPr>
        <p:spPr>
          <a:xfrm>
            <a:off x="6012160" y="3147814"/>
            <a:ext cx="2984812" cy="335775"/>
          </a:xfrm>
          <a:prstGeom prst="rect">
            <a:avLst/>
          </a:prstGeom>
        </p:spPr>
        <p:txBody>
          <a:bodyPr vert="horz" wrap="square" lIns="91440" tIns="45720" rIns="91440" bIns="45720" rtlCol="0" anchor="b">
            <a:noAutofit/>
          </a:bodyPr>
          <a:lstStyle/>
          <a:p>
            <a:pPr algn="just"/>
            <a:r>
              <a:rPr lang="en-US" altLang="zh-CN" sz="1400" dirty="0">
                <a:latin typeface="Calibri" panose="020F0502020204030204" pitchFamily="34" charset="0"/>
                <a:cs typeface="Calibri" panose="020F0502020204030204" pitchFamily="34" charset="0"/>
              </a:rPr>
              <a:t>Fig.  Relationship among variables.</a:t>
            </a:r>
            <a:endParaRPr lang="zh-CN" altLang="en-US" sz="1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D9A1C645-442E-0EBA-7B93-BC6D452DA416}"/>
                  </a:ext>
                </a:extLst>
              </p:cNvPr>
              <p:cNvSpPr txBox="1"/>
              <p:nvPr/>
            </p:nvSpPr>
            <p:spPr>
              <a:xfrm>
                <a:off x="124703" y="3549442"/>
                <a:ext cx="8498099" cy="1057149"/>
              </a:xfrm>
              <a:prstGeom prst="rect">
                <a:avLst/>
              </a:prstGeom>
              <a:noFill/>
            </p:spPr>
            <p:txBody>
              <a:bodyPr wrap="square">
                <a:spAutoFit/>
              </a:bodyPr>
              <a:lstStyle/>
              <a:p>
                <a:pPr>
                  <a:spcBef>
                    <a:spcPts val="0"/>
                  </a:spcBef>
                </a:pPr>
                <a:r>
                  <a:rPr lang="en-US" altLang="zh-CN" sz="1600" kern="100" dirty="0">
                    <a:effectLst/>
                    <a:latin typeface="ITC Berkeley Oldstyle"/>
                    <a:ea typeface="等线" panose="02010600030101010101" pitchFamily="2" charset="-122"/>
                    <a:cs typeface="Times New Roman" panose="02020603050405020304" pitchFamily="18" charset="0"/>
                  </a:rPr>
                  <a:t>The CVR factors computed in Step 4 are a series of “instantaneous” values at different time intervals. To integrate them into a single value, the overall CVR factor can be computed as</a:t>
                </a:r>
                <a:endParaRPr lang="zh-CN" altLang="zh-CN" sz="1600" kern="100" dirty="0">
                  <a:effectLst/>
                  <a:latin typeface="ITC Berkeley Oldstyle"/>
                  <a:ea typeface="等线" panose="02010600030101010101" pitchFamily="2" charset="-122"/>
                  <a:cs typeface="Times New Roman" panose="02020603050405020304" pitchFamily="18" charset="0"/>
                </a:endParaRPr>
              </a:p>
              <a:p>
                <a:pPr algn="just">
                  <a:spcBef>
                    <a:spcPts val="0"/>
                  </a:spcBef>
                </a:pPr>
                <a14:m>
                  <m:oMathPara xmlns:m="http://schemas.openxmlformats.org/officeDocument/2006/math">
                    <m:oMathParaPr>
                      <m:jc m:val="centerGroup"/>
                    </m:oMathParaPr>
                    <m:oMath xmlns:m="http://schemas.openxmlformats.org/officeDocument/2006/math">
                      <m:sSub>
                        <m:sSubPr>
                          <m:ctrlPr>
                            <a:rPr lang="zh-CN" altLang="zh-CN" sz="15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𝐶𝑉𝑅</m:t>
                          </m:r>
                        </m:e>
                        <m:sub>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𝑓</m:t>
                          </m:r>
                        </m:sub>
                      </m:sSub>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5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𝐸</m:t>
                          </m:r>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 (%)</m:t>
                          </m:r>
                        </m:num>
                        <m:den>
                          <m:r>
                            <a:rPr lang="en-US" altLang="zh-CN" sz="1500"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𝑉</m:t>
                          </m:r>
                          <m:d>
                            <m:dPr>
                              <m:ctrlPr>
                                <a:rPr lang="zh-CN" altLang="zh-CN" sz="15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500" kern="100">
                                  <a:effectLst/>
                                  <a:latin typeface="Cambria Math" panose="02040503050406030204" pitchFamily="18" charset="0"/>
                                  <a:ea typeface="等线" panose="02010600030101010101" pitchFamily="2" charset="-122"/>
                                  <a:cs typeface="Times New Roman" panose="02020603050405020304" pitchFamily="18" charset="0"/>
                                </a:rPr>
                                <m:t>%</m:t>
                              </m:r>
                            </m:e>
                          </m:d>
                        </m:den>
                      </m:f>
                    </m:oMath>
                  </m:oMathPara>
                </a14:m>
                <a:endParaRPr lang="zh-CN" altLang="zh-CN" sz="1500" dirty="0">
                  <a:latin typeface="ITC Berkeley Oldstyle"/>
                </a:endParaRPr>
              </a:p>
            </p:txBody>
          </p:sp>
        </mc:Choice>
        <mc:Fallback xmlns="">
          <p:sp>
            <p:nvSpPr>
              <p:cNvPr id="8" name="TextBox 7">
                <a:extLst>
                  <a:ext uri="{FF2B5EF4-FFF2-40B4-BE49-F238E27FC236}">
                    <a16:creationId xmlns:a16="http://schemas.microsoft.com/office/drawing/2014/main" id="{D9A1C645-442E-0EBA-7B93-BC6D452DA416}"/>
                  </a:ext>
                </a:extLst>
              </p:cNvPr>
              <p:cNvSpPr txBox="1">
                <a:spLocks noRot="1" noChangeAspect="1" noMove="1" noResize="1" noEditPoints="1" noAdjustHandles="1" noChangeArrowheads="1" noChangeShapeType="1" noTextEdit="1"/>
              </p:cNvSpPr>
              <p:nvPr/>
            </p:nvSpPr>
            <p:spPr>
              <a:xfrm>
                <a:off x="124703" y="3549442"/>
                <a:ext cx="8498099" cy="1057149"/>
              </a:xfrm>
              <a:prstGeom prst="rect">
                <a:avLst/>
              </a:prstGeom>
              <a:blipFill>
                <a:blip r:embed="rId3"/>
                <a:stretch>
                  <a:fillRect l="-298" t="-2381" r="-447"/>
                </a:stretch>
              </a:blipFill>
            </p:spPr>
            <p:txBody>
              <a:bodyPr/>
              <a:lstStyle/>
              <a:p>
                <a:r>
                  <a:rPr lang="en-US">
                    <a:noFill/>
                  </a:rPr>
                  <a:t> </a:t>
                </a:r>
              </a:p>
            </p:txBody>
          </p:sp>
        </mc:Fallback>
      </mc:AlternateContent>
      <p:pic>
        <p:nvPicPr>
          <p:cNvPr id="9" name="Picture 8">
            <a:extLst>
              <a:ext uri="{FF2B5EF4-FFF2-40B4-BE49-F238E27FC236}">
                <a16:creationId xmlns:a16="http://schemas.microsoft.com/office/drawing/2014/main" id="{DE8C9490-990C-523F-3FA8-2832D876A28B}"/>
              </a:ext>
            </a:extLst>
          </p:cNvPr>
          <p:cNvPicPr>
            <a:picLocks noChangeAspect="1"/>
          </p:cNvPicPr>
          <p:nvPr/>
        </p:nvPicPr>
        <p:blipFill>
          <a:blip r:embed="rId4"/>
          <a:stretch>
            <a:fillRect/>
          </a:stretch>
        </p:blipFill>
        <p:spPr>
          <a:xfrm>
            <a:off x="5572701" y="267494"/>
            <a:ext cx="3050102" cy="2934394"/>
          </a:xfrm>
          <a:prstGeom prst="rect">
            <a:avLst/>
          </a:prstGeom>
        </p:spPr>
      </p:pic>
    </p:spTree>
    <p:extLst>
      <p:ext uri="{BB962C8B-B14F-4D97-AF65-F5344CB8AC3E}">
        <p14:creationId xmlns:p14="http://schemas.microsoft.com/office/powerpoint/2010/main" val="1318828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96B002-3172-B2AB-A4C5-57444698454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CB68C4C-4896-A5EC-6878-51300D520FF5}"/>
              </a:ext>
            </a:extLst>
          </p:cNvPr>
          <p:cNvSpPr>
            <a:spLocks noGrp="1"/>
          </p:cNvSpPr>
          <p:nvPr>
            <p:ph type="title"/>
          </p:nvPr>
        </p:nvSpPr>
        <p:spPr/>
        <p:txBody>
          <a:bodyPr/>
          <a:lstStyle/>
          <a:p>
            <a:r>
              <a:rPr lang="en-US" altLang="zh-CN" dirty="0"/>
              <a:t>Case Studies</a:t>
            </a:r>
            <a:endParaRPr lang="zh-CN" altLang="en-US" dirty="0"/>
          </a:p>
        </p:txBody>
      </p:sp>
      <p:sp>
        <p:nvSpPr>
          <p:cNvPr id="4" name="TextBox 3">
            <a:extLst>
              <a:ext uri="{FF2B5EF4-FFF2-40B4-BE49-F238E27FC236}">
                <a16:creationId xmlns:a16="http://schemas.microsoft.com/office/drawing/2014/main" id="{A41AB287-74E9-88D5-E1D0-1166D1DEE2DA}"/>
              </a:ext>
            </a:extLst>
          </p:cNvPr>
          <p:cNvSpPr txBox="1"/>
          <p:nvPr/>
        </p:nvSpPr>
        <p:spPr>
          <a:xfrm>
            <a:off x="179511" y="627534"/>
            <a:ext cx="8591511" cy="1708160"/>
          </a:xfrm>
          <a:prstGeom prst="rect">
            <a:avLst/>
          </a:prstGeom>
          <a:noFill/>
        </p:spPr>
        <p:txBody>
          <a:bodyPr wrap="square" rtlCol="0">
            <a:spAutoFit/>
          </a:bodyPr>
          <a:lstStyle/>
          <a:p>
            <a:pPr algn="just"/>
            <a:r>
              <a:rPr lang="en-US" altLang="zh-CN" sz="1500" b="1" dirty="0">
                <a:latin typeface="Calibri" panose="020F0502020204030204" pitchFamily="34" charset="0"/>
                <a:cs typeface="Calibri" panose="020F0502020204030204" pitchFamily="34" charset="0"/>
              </a:rPr>
              <a:t>Description of Data Set </a:t>
            </a:r>
          </a:p>
          <a:p>
            <a:pPr marL="271463" indent="-271463" algn="just">
              <a:buFont typeface="Arial" panose="020B0604020202020204" pitchFamily="34" charset="0"/>
              <a:buChar char="•"/>
            </a:pPr>
            <a:r>
              <a:rPr lang="en-US" altLang="zh-CN" sz="1500" b="0" dirty="0">
                <a:latin typeface="Calibri" panose="020F0502020204030204" pitchFamily="34" charset="0"/>
                <a:cs typeface="Calibri" panose="020F0502020204030204" pitchFamily="34" charset="0"/>
              </a:rPr>
              <a:t>The case studies are conducted on two data sets (named as D2_2016 and D3_2016) from two different sources during 01/01/2016~12/31/2016 and 05/25/2016~08/17/2016, respectively.</a:t>
            </a:r>
          </a:p>
          <a:p>
            <a:pPr marL="271463" indent="-271463" algn="just">
              <a:buFont typeface="Arial" panose="020B0604020202020204" pitchFamily="34" charset="0"/>
              <a:buChar char="•"/>
            </a:pPr>
            <a:r>
              <a:rPr lang="en-US" altLang="zh-CN" sz="1500" b="0" dirty="0">
                <a:latin typeface="Calibri" panose="020F0502020204030204" pitchFamily="34" charset="0"/>
                <a:cs typeface="Calibri" panose="020F0502020204030204" pitchFamily="34" charset="0"/>
              </a:rPr>
              <a:t>The data sets have five different time resolutions (5, 10, 15, 30, 60 min).</a:t>
            </a:r>
          </a:p>
          <a:p>
            <a:pPr marL="271463" indent="-271463" algn="just">
              <a:spcAft>
                <a:spcPts val="600"/>
              </a:spcAft>
              <a:buFont typeface="Arial" panose="020B0604020202020204" pitchFamily="34" charset="0"/>
              <a:buChar char="•"/>
            </a:pPr>
            <a:r>
              <a:rPr lang="en-US" altLang="zh-CN" sz="1500" b="0" dirty="0">
                <a:latin typeface="Calibri" panose="020F0502020204030204" pitchFamily="34" charset="0"/>
                <a:cs typeface="Calibri" panose="020F0502020204030204" pitchFamily="34" charset="0"/>
              </a:rPr>
              <a:t>Both data sets contain CVR-on and CVR-off tests. In D2, the CVR is applied during 08/30/2016 ~ 09/06/2016 and 09/27/2016 ~ 10/04/2016. In D3, the CVR is applied every other day during 05/28/2016 ~ 08/14/2016.</a:t>
            </a:r>
          </a:p>
        </p:txBody>
      </p:sp>
      <p:pic>
        <p:nvPicPr>
          <p:cNvPr id="5" name="Picture 4">
            <a:extLst>
              <a:ext uri="{FF2B5EF4-FFF2-40B4-BE49-F238E27FC236}">
                <a16:creationId xmlns:a16="http://schemas.microsoft.com/office/drawing/2014/main" id="{57365E1A-9F5A-F92B-3707-522DD17B8861}"/>
              </a:ext>
            </a:extLst>
          </p:cNvPr>
          <p:cNvPicPr>
            <a:picLocks noChangeAspect="1"/>
          </p:cNvPicPr>
          <p:nvPr/>
        </p:nvPicPr>
        <p:blipFill>
          <a:blip r:embed="rId2"/>
          <a:stretch>
            <a:fillRect/>
          </a:stretch>
        </p:blipFill>
        <p:spPr>
          <a:xfrm>
            <a:off x="4561470" y="2394054"/>
            <a:ext cx="4338723" cy="1905888"/>
          </a:xfrm>
          <a:prstGeom prst="rect">
            <a:avLst/>
          </a:prstGeom>
        </p:spPr>
      </p:pic>
      <p:pic>
        <p:nvPicPr>
          <p:cNvPr id="6" name="Picture 5">
            <a:extLst>
              <a:ext uri="{FF2B5EF4-FFF2-40B4-BE49-F238E27FC236}">
                <a16:creationId xmlns:a16="http://schemas.microsoft.com/office/drawing/2014/main" id="{13602CAB-DBB7-EFB0-2B44-FAA6BF86ED02}"/>
              </a:ext>
            </a:extLst>
          </p:cNvPr>
          <p:cNvPicPr>
            <a:picLocks noChangeAspect="1"/>
          </p:cNvPicPr>
          <p:nvPr/>
        </p:nvPicPr>
        <p:blipFill>
          <a:blip r:embed="rId3"/>
          <a:stretch>
            <a:fillRect/>
          </a:stretch>
        </p:blipFill>
        <p:spPr>
          <a:xfrm>
            <a:off x="177846" y="2394054"/>
            <a:ext cx="4259656" cy="1905888"/>
          </a:xfrm>
          <a:prstGeom prst="rect">
            <a:avLst/>
          </a:prstGeom>
        </p:spPr>
      </p:pic>
      <p:sp>
        <p:nvSpPr>
          <p:cNvPr id="7" name="TextBox 6">
            <a:extLst>
              <a:ext uri="{FF2B5EF4-FFF2-40B4-BE49-F238E27FC236}">
                <a16:creationId xmlns:a16="http://schemas.microsoft.com/office/drawing/2014/main" id="{BC84E231-C80C-301E-E024-E19EB2197AB8}"/>
              </a:ext>
            </a:extLst>
          </p:cNvPr>
          <p:cNvSpPr txBox="1"/>
          <p:nvPr/>
        </p:nvSpPr>
        <p:spPr>
          <a:xfrm>
            <a:off x="467544" y="4262351"/>
            <a:ext cx="4330358" cy="335775"/>
          </a:xfrm>
          <a:prstGeom prst="rect">
            <a:avLst/>
          </a:prstGeom>
        </p:spPr>
        <p:txBody>
          <a:bodyPr vert="horz" wrap="square" lIns="91440" tIns="45720" rIns="91440" bIns="45720" rtlCol="0" anchor="b">
            <a:noAutofit/>
          </a:bodyPr>
          <a:lstStyle/>
          <a:p>
            <a:pPr algn="just"/>
            <a:r>
              <a:rPr lang="en-US" altLang="zh-CN" sz="1200" dirty="0">
                <a:latin typeface="Calibri" panose="020F0502020204030204" pitchFamily="34" charset="0"/>
                <a:cs typeface="Calibri" panose="020F0502020204030204" pitchFamily="34" charset="0"/>
              </a:rPr>
              <a:t>Fig. 8 D2_2016 from </a:t>
            </a:r>
            <a:r>
              <a:rPr lang="en-US" altLang="zh-CN" sz="1200" b="0" dirty="0">
                <a:latin typeface="Calibri" panose="020F0502020204030204" pitchFamily="34" charset="0"/>
                <a:cs typeface="Calibri" panose="020F0502020204030204" pitchFamily="34" charset="0"/>
              </a:rPr>
              <a:t>01/01/2016 to 12/31/2016 (30 min)</a:t>
            </a:r>
            <a:r>
              <a:rPr lang="en-US" altLang="zh-CN" sz="1200" dirty="0">
                <a:latin typeface="Calibri" panose="020F0502020204030204" pitchFamily="34" charset="0"/>
                <a:cs typeface="Calibri" panose="020F0502020204030204" pitchFamily="34" charset="0"/>
              </a:rPr>
              <a:t>.</a:t>
            </a:r>
            <a:endParaRPr lang="zh-CN" altLang="en-US" sz="12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EFF2FD0-411A-8A44-0EF5-1C7E3F8024FD}"/>
              </a:ext>
            </a:extLst>
          </p:cNvPr>
          <p:cNvSpPr txBox="1"/>
          <p:nvPr/>
        </p:nvSpPr>
        <p:spPr>
          <a:xfrm>
            <a:off x="4832338" y="4256252"/>
            <a:ext cx="3957379" cy="335775"/>
          </a:xfrm>
          <a:prstGeom prst="rect">
            <a:avLst/>
          </a:prstGeom>
        </p:spPr>
        <p:txBody>
          <a:bodyPr vert="horz" wrap="square" lIns="91440" tIns="45720" rIns="91440" bIns="45720" rtlCol="0" anchor="b">
            <a:noAutofit/>
          </a:bodyPr>
          <a:lstStyle/>
          <a:p>
            <a:pPr algn="just"/>
            <a:r>
              <a:rPr lang="en-US" altLang="zh-CN" sz="1200" dirty="0">
                <a:latin typeface="Calibri" panose="020F0502020204030204" pitchFamily="34" charset="0"/>
                <a:cs typeface="Calibri" panose="020F0502020204030204" pitchFamily="34" charset="0"/>
              </a:rPr>
              <a:t>Fig. 9 D3_2016 from </a:t>
            </a:r>
            <a:r>
              <a:rPr lang="en-US" altLang="zh-CN" sz="1200" b="0" dirty="0">
                <a:latin typeface="Calibri" panose="020F0502020204030204" pitchFamily="34" charset="0"/>
                <a:cs typeface="Calibri" panose="020F0502020204030204" pitchFamily="34" charset="0"/>
              </a:rPr>
              <a:t>05/25/2016 to 08/17/2016 (30 min)</a:t>
            </a:r>
            <a:r>
              <a:rPr lang="en-US" altLang="zh-CN" sz="1200" dirty="0">
                <a:latin typeface="Calibri" panose="020F0502020204030204" pitchFamily="34" charset="0"/>
                <a:cs typeface="Calibri" panose="020F0502020204030204" pitchFamily="34" charset="0"/>
              </a:rPr>
              <a:t>.</a:t>
            </a:r>
            <a:endParaRPr lang="zh-CN"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839535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016A9-F6B2-2CCB-2FB8-CFCC75D7D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28CBFD2-5002-8504-89EA-19A633BB0084}"/>
              </a:ext>
            </a:extLst>
          </p:cNvPr>
          <p:cNvSpPr>
            <a:spLocks noGrp="1"/>
          </p:cNvSpPr>
          <p:nvPr>
            <p:ph type="title"/>
          </p:nvPr>
        </p:nvSpPr>
        <p:spPr/>
        <p:txBody>
          <a:bodyPr/>
          <a:lstStyle/>
          <a:p>
            <a:r>
              <a:rPr lang="en-US" altLang="zh-CN" dirty="0"/>
              <a:t>Case Studies</a:t>
            </a:r>
            <a:endParaRPr lang="zh-CN" altLang="en-US" dirty="0"/>
          </a:p>
        </p:txBody>
      </p:sp>
      <p:sp>
        <p:nvSpPr>
          <p:cNvPr id="4" name="TextBox 3">
            <a:extLst>
              <a:ext uri="{FF2B5EF4-FFF2-40B4-BE49-F238E27FC236}">
                <a16:creationId xmlns:a16="http://schemas.microsoft.com/office/drawing/2014/main" id="{11688218-9ACC-0ED2-6422-D7427B537152}"/>
              </a:ext>
            </a:extLst>
          </p:cNvPr>
          <p:cNvSpPr txBox="1"/>
          <p:nvPr/>
        </p:nvSpPr>
        <p:spPr>
          <a:xfrm>
            <a:off x="90238" y="699542"/>
            <a:ext cx="8802241" cy="3708708"/>
          </a:xfrm>
          <a:prstGeom prst="rect">
            <a:avLst/>
          </a:prstGeom>
          <a:noFill/>
        </p:spPr>
        <p:txBody>
          <a:bodyPr wrap="square" rtlCol="0">
            <a:spAutoFit/>
          </a:bodyPr>
          <a:lstStyle/>
          <a:p>
            <a:pPr algn="just">
              <a:spcBef>
                <a:spcPts val="600"/>
              </a:spcBef>
              <a:spcAft>
                <a:spcPts val="600"/>
              </a:spcAft>
            </a:pPr>
            <a:r>
              <a:rPr lang="en-US" altLang="zh-CN" sz="2000" b="1" dirty="0">
                <a:latin typeface="Calibri" panose="020F0502020204030204" pitchFamily="34" charset="0"/>
                <a:cs typeface="Calibri" panose="020F0502020204030204" pitchFamily="34" charset="0"/>
              </a:rPr>
              <a:t>Verification Setup</a:t>
            </a:r>
          </a:p>
          <a:p>
            <a:pPr algn="just">
              <a:spcBef>
                <a:spcPts val="1200"/>
              </a:spcBef>
              <a:spcAft>
                <a:spcPts val="1200"/>
              </a:spcAft>
            </a:pPr>
            <a:r>
              <a:rPr lang="en-US" altLang="zh-CN" sz="2000" b="0" dirty="0">
                <a:latin typeface="Calibri" panose="020F0502020204030204" pitchFamily="34" charset="0"/>
                <a:cs typeface="Calibri" panose="020F0502020204030204" pitchFamily="34" charset="0"/>
              </a:rPr>
              <a:t>Three case studies are carried out. </a:t>
            </a:r>
          </a:p>
          <a:p>
            <a:pPr marL="342900" indent="-342900" algn="just">
              <a:spcBef>
                <a:spcPts val="1200"/>
              </a:spcBef>
              <a:spcAft>
                <a:spcPts val="1200"/>
              </a:spcAft>
              <a:buFont typeface="Arial" panose="020B0604020202020204" pitchFamily="34" charset="0"/>
              <a:buChar char="•"/>
            </a:pPr>
            <a:r>
              <a:rPr lang="en-US" altLang="zh-CN" sz="2000" b="0" dirty="0">
                <a:latin typeface="Calibri" panose="020F0502020204030204" pitchFamily="34" charset="0"/>
                <a:cs typeface="Calibri" panose="020F0502020204030204" pitchFamily="34" charset="0"/>
              </a:rPr>
              <a:t>Case A (Base case): Clean data is prepared by averaging raw values over 30-min intervals.</a:t>
            </a:r>
          </a:p>
          <a:p>
            <a:pPr marL="342900" indent="-342900" algn="just">
              <a:spcBef>
                <a:spcPts val="1200"/>
              </a:spcBef>
              <a:spcAft>
                <a:spcPts val="1200"/>
              </a:spcAft>
              <a:buFont typeface="Arial" panose="020B0604020202020204" pitchFamily="34" charset="0"/>
              <a:buChar char="•"/>
            </a:pPr>
            <a:r>
              <a:rPr lang="en-US" altLang="zh-CN" sz="2000" b="0" dirty="0">
                <a:latin typeface="Calibri" panose="020F0502020204030204" pitchFamily="34" charset="0"/>
                <a:cs typeface="Calibri" panose="020F0502020204030204" pitchFamily="34" charset="0"/>
              </a:rPr>
              <a:t>Case </a:t>
            </a:r>
            <a:r>
              <a:rPr lang="en-US" altLang="zh-CN" sz="2000" dirty="0">
                <a:latin typeface="Calibri" panose="020F0502020204030204" pitchFamily="34" charset="0"/>
                <a:cs typeface="Calibri" panose="020F0502020204030204" pitchFamily="34" charset="0"/>
              </a:rPr>
              <a:t>B</a:t>
            </a:r>
            <a:r>
              <a:rPr lang="en-US" altLang="zh-CN" sz="2000" b="0" dirty="0">
                <a:latin typeface="Calibri" panose="020F0502020204030204" pitchFamily="34" charset="0"/>
                <a:cs typeface="Calibri" panose="020F0502020204030204" pitchFamily="34" charset="0"/>
              </a:rPr>
              <a:t> (Analyzing missing data impact): 30-min frequency data with 5%, 10%, 20%, 30% and 50% </a:t>
            </a:r>
            <a:r>
              <a:rPr lang="en-US" altLang="zh-CN" sz="2000" dirty="0">
                <a:latin typeface="Calibri" panose="020F0502020204030204" pitchFamily="34" charset="0"/>
                <a:cs typeface="Calibri" panose="020F0502020204030204" pitchFamily="34" charset="0"/>
              </a:rPr>
              <a:t>randomly selected missing data points</a:t>
            </a:r>
            <a:r>
              <a:rPr lang="en-US" altLang="zh-CN" sz="2000" b="0" dirty="0">
                <a:latin typeface="Calibri" panose="020F0502020204030204" pitchFamily="34" charset="0"/>
                <a:cs typeface="Calibri" panose="020F0502020204030204" pitchFamily="34" charset="0"/>
              </a:rPr>
              <a:t> included.</a:t>
            </a:r>
          </a:p>
          <a:p>
            <a:pPr algn="just">
              <a:spcBef>
                <a:spcPts val="1200"/>
              </a:spcBef>
              <a:spcAft>
                <a:spcPts val="1200"/>
              </a:spcAft>
            </a:pPr>
            <a:r>
              <a:rPr lang="en-US" altLang="zh-CN" sz="2000" dirty="0">
                <a:latin typeface="Calibri" panose="020F0502020204030204" pitchFamily="34" charset="0"/>
                <a:cs typeface="Calibri" panose="020F0502020204030204" pitchFamily="34" charset="0"/>
              </a:rPr>
              <a:t>For the load modeling-based method, the initial values of ZIP coefficients are selected as [0.3,0.3,0.4].</a:t>
            </a:r>
            <a:endParaRPr lang="en-US" altLang="zh-CN" sz="2000" b="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416355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E4306-B8C5-12E8-A3DE-739664DA0A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34953E-BB48-7F17-1892-21A020BFBDD6}"/>
              </a:ext>
            </a:extLst>
          </p:cNvPr>
          <p:cNvSpPr>
            <a:spLocks noGrp="1"/>
          </p:cNvSpPr>
          <p:nvPr>
            <p:ph type="title"/>
          </p:nvPr>
        </p:nvSpPr>
        <p:spPr/>
        <p:txBody>
          <a:bodyPr/>
          <a:lstStyle/>
          <a:p>
            <a:r>
              <a:rPr lang="en-US" altLang="zh-CN" dirty="0"/>
              <a:t>Case Studies</a:t>
            </a:r>
            <a:endParaRPr lang="zh-CN" altLang="en-US" dirty="0"/>
          </a:p>
        </p:txBody>
      </p:sp>
      <p:sp>
        <p:nvSpPr>
          <p:cNvPr id="4" name="TextBox 3">
            <a:extLst>
              <a:ext uri="{FF2B5EF4-FFF2-40B4-BE49-F238E27FC236}">
                <a16:creationId xmlns:a16="http://schemas.microsoft.com/office/drawing/2014/main" id="{C91E0E25-AADD-726D-74A7-98D02BC110A9}"/>
              </a:ext>
            </a:extLst>
          </p:cNvPr>
          <p:cNvSpPr txBox="1"/>
          <p:nvPr/>
        </p:nvSpPr>
        <p:spPr>
          <a:xfrm>
            <a:off x="90239" y="699542"/>
            <a:ext cx="7701280" cy="338554"/>
          </a:xfrm>
          <a:prstGeom prst="rect">
            <a:avLst/>
          </a:prstGeom>
          <a:noFill/>
        </p:spPr>
        <p:txBody>
          <a:bodyPr wrap="square" rtlCol="0">
            <a:spAutoFit/>
          </a:bodyPr>
          <a:lstStyle/>
          <a:p>
            <a:r>
              <a:rPr lang="en-US" altLang="zh-CN" sz="1600" b="1" dirty="0">
                <a:effectLst/>
                <a:latin typeface="Calibri" panose="020F0502020204030204" pitchFamily="34" charset="0"/>
                <a:cs typeface="Calibri" panose="020F0502020204030204" pitchFamily="34" charset="0"/>
              </a:rPr>
              <a:t>Case A: </a:t>
            </a:r>
            <a:r>
              <a:rPr lang="en-US" altLang="zh-CN" sz="1600" b="1" dirty="0">
                <a:latin typeface="Calibri" panose="020F0502020204030204" pitchFamily="34" charset="0"/>
                <a:cs typeface="Calibri" panose="020F0502020204030204" pitchFamily="34" charset="0"/>
              </a:rPr>
              <a:t>Verification </a:t>
            </a:r>
            <a:r>
              <a:rPr lang="en-US" altLang="zh-CN" sz="1600" b="1" dirty="0">
                <a:effectLst/>
                <a:latin typeface="Calibri" panose="020F0502020204030204" pitchFamily="34" charset="0"/>
                <a:cs typeface="Calibri" panose="020F0502020204030204" pitchFamily="34" charset="0"/>
              </a:rPr>
              <a:t>based on no data anomalies</a:t>
            </a:r>
            <a:endParaRPr lang="en-US" altLang="zh-CN" sz="1600" b="1" dirty="0">
              <a:latin typeface="Calibri" panose="020F0502020204030204" pitchFamily="34" charset="0"/>
              <a:cs typeface="Calibri" panose="020F0502020204030204" pitchFamily="34" charset="0"/>
            </a:endParaRPr>
          </a:p>
        </p:txBody>
      </p:sp>
      <p:graphicFrame>
        <p:nvGraphicFramePr>
          <p:cNvPr id="5" name="Table 4">
            <a:extLst>
              <a:ext uri="{FF2B5EF4-FFF2-40B4-BE49-F238E27FC236}">
                <a16:creationId xmlns:a16="http://schemas.microsoft.com/office/drawing/2014/main" id="{E7EE9365-5FA2-1965-FCBD-B9DB76ABE102}"/>
              </a:ext>
            </a:extLst>
          </p:cNvPr>
          <p:cNvGraphicFramePr>
            <a:graphicFrameLocks noGrp="1"/>
          </p:cNvGraphicFramePr>
          <p:nvPr>
            <p:extLst>
              <p:ext uri="{D42A27DB-BD31-4B8C-83A1-F6EECF244321}">
                <p14:modId xmlns:p14="http://schemas.microsoft.com/office/powerpoint/2010/main" val="3085716276"/>
              </p:ext>
            </p:extLst>
          </p:nvPr>
        </p:nvGraphicFramePr>
        <p:xfrm>
          <a:off x="683562" y="1097191"/>
          <a:ext cx="7701281" cy="1066800"/>
        </p:xfrm>
        <a:graphic>
          <a:graphicData uri="http://schemas.openxmlformats.org/drawingml/2006/table">
            <a:tbl>
              <a:tblPr firstRow="1" firstCol="1" bandRow="1">
                <a:tableStyleId>{5C22544A-7EE6-4342-B048-85BDC9FD1C3A}</a:tableStyleId>
              </a:tblPr>
              <a:tblGrid>
                <a:gridCol w="1149897">
                  <a:extLst>
                    <a:ext uri="{9D8B030D-6E8A-4147-A177-3AD203B41FA5}">
                      <a16:colId xmlns:a16="http://schemas.microsoft.com/office/drawing/2014/main" val="2609911446"/>
                    </a:ext>
                  </a:extLst>
                </a:gridCol>
                <a:gridCol w="1440160">
                  <a:extLst>
                    <a:ext uri="{9D8B030D-6E8A-4147-A177-3AD203B41FA5}">
                      <a16:colId xmlns:a16="http://schemas.microsoft.com/office/drawing/2014/main" val="3613661172"/>
                    </a:ext>
                  </a:extLst>
                </a:gridCol>
                <a:gridCol w="1512168">
                  <a:extLst>
                    <a:ext uri="{9D8B030D-6E8A-4147-A177-3AD203B41FA5}">
                      <a16:colId xmlns:a16="http://schemas.microsoft.com/office/drawing/2014/main" val="1961792594"/>
                    </a:ext>
                  </a:extLst>
                </a:gridCol>
                <a:gridCol w="1440160">
                  <a:extLst>
                    <a:ext uri="{9D8B030D-6E8A-4147-A177-3AD203B41FA5}">
                      <a16:colId xmlns:a16="http://schemas.microsoft.com/office/drawing/2014/main" val="3141569994"/>
                    </a:ext>
                  </a:extLst>
                </a:gridCol>
                <a:gridCol w="1224136">
                  <a:extLst>
                    <a:ext uri="{9D8B030D-6E8A-4147-A177-3AD203B41FA5}">
                      <a16:colId xmlns:a16="http://schemas.microsoft.com/office/drawing/2014/main" val="3373003653"/>
                    </a:ext>
                  </a:extLst>
                </a:gridCol>
                <a:gridCol w="934760">
                  <a:extLst>
                    <a:ext uri="{9D8B030D-6E8A-4147-A177-3AD203B41FA5}">
                      <a16:colId xmlns:a16="http://schemas.microsoft.com/office/drawing/2014/main" val="2549276072"/>
                    </a:ext>
                  </a:extLst>
                </a:gridCol>
              </a:tblGrid>
              <a:tr h="200885">
                <a:tc gridSpan="6">
                  <a:txBody>
                    <a:bodyPr/>
                    <a:lstStyle/>
                    <a:p>
                      <a:pPr algn="ctr"/>
                      <a:r>
                        <a:rPr lang="en-US" sz="1400" kern="100" dirty="0">
                          <a:solidFill>
                            <a:schemeClr val="tx1"/>
                          </a:solidFill>
                          <a:effectLst/>
                          <a:latin typeface="+mn-lt"/>
                        </a:rPr>
                        <a:t>Comparison-Based</a:t>
                      </a:r>
                      <a:endParaRPr lang="zh-CN" altLang="en-US"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200" kern="100" dirty="0">
                          <a:solidFill>
                            <a:schemeClr val="tx1"/>
                          </a:solidFill>
                          <a:effectLst/>
                          <a:latin typeface="+mn-lt"/>
                        </a:rPr>
                        <a:t>Comparison-Based</a:t>
                      </a:r>
                      <a:endParaRPr lang="zh-CN" sz="12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99078216"/>
                  </a:ext>
                </a:extLst>
              </a:tr>
              <a:tr h="356353">
                <a:tc>
                  <a:txBody>
                    <a:bodyPr/>
                    <a:lstStyle/>
                    <a:p>
                      <a:pPr algn="ctr"/>
                      <a:r>
                        <a:rPr lang="en-US" sz="1400" kern="100">
                          <a:solidFill>
                            <a:schemeClr val="tx1"/>
                          </a:solidFill>
                          <a:effectLst/>
                          <a:latin typeface="+mn-lt"/>
                        </a:rPr>
                        <a:t>Name</a:t>
                      </a:r>
                      <a:endParaRPr lang="zh-CN" sz="1400" kern="10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err="1">
                          <a:solidFill>
                            <a:schemeClr val="tx1"/>
                          </a:solidFill>
                          <a:effectLst/>
                          <a:latin typeface="+mn-lt"/>
                        </a:rPr>
                        <a:t>Ebaseline</a:t>
                      </a:r>
                      <a:r>
                        <a:rPr lang="en-US" sz="1400" kern="100" dirty="0">
                          <a:solidFill>
                            <a:schemeClr val="tx1"/>
                          </a:solidFill>
                          <a:effectLst/>
                          <a:latin typeface="+mn-lt"/>
                        </a:rPr>
                        <a:t> (MWh)</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Estimated Voltage Reduction (%)</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Estimated Energy Reduction (%)</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a:solidFill>
                            <a:schemeClr val="tx1"/>
                          </a:solidFill>
                          <a:effectLst/>
                          <a:latin typeface="+mn-lt"/>
                        </a:rPr>
                        <a:t>Esavings (MWh)</a:t>
                      </a:r>
                      <a:endParaRPr lang="zh-CN" sz="1400" kern="10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CVR Factor</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91160043"/>
                  </a:ext>
                </a:extLst>
              </a:tr>
              <a:tr h="200885">
                <a:tc>
                  <a:txBody>
                    <a:bodyPr/>
                    <a:lstStyle/>
                    <a:p>
                      <a:pPr algn="ctr"/>
                      <a:r>
                        <a:rPr lang="en-US" sz="1400" kern="100" dirty="0">
                          <a:solidFill>
                            <a:schemeClr val="tx1"/>
                          </a:solidFill>
                          <a:effectLst/>
                          <a:latin typeface="+mn-lt"/>
                        </a:rPr>
                        <a:t>D2_2016</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178314.14</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2.70</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-0.90</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-58.38</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-0.33</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55226061"/>
                  </a:ext>
                </a:extLst>
              </a:tr>
              <a:tr h="200885">
                <a:tc>
                  <a:txBody>
                    <a:bodyPr/>
                    <a:lstStyle/>
                    <a:p>
                      <a:pPr algn="ctr"/>
                      <a:r>
                        <a:rPr lang="en-US" sz="1400" kern="100">
                          <a:solidFill>
                            <a:schemeClr val="tx1"/>
                          </a:solidFill>
                          <a:effectLst/>
                          <a:latin typeface="+mn-lt"/>
                        </a:rPr>
                        <a:t>D3_2016</a:t>
                      </a:r>
                      <a:endParaRPr lang="zh-CN" sz="1400" kern="10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202501.17</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a:solidFill>
                            <a:schemeClr val="tx1"/>
                          </a:solidFill>
                          <a:effectLst/>
                          <a:latin typeface="+mn-lt"/>
                        </a:rPr>
                        <a:t>4.83</a:t>
                      </a:r>
                      <a:endParaRPr lang="zh-CN" sz="1400" kern="10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4.73</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1,050.97</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latin typeface="+mn-lt"/>
                        </a:rPr>
                        <a:t>0.98</a:t>
                      </a:r>
                      <a:endParaRPr lang="zh-CN" sz="1400" kern="100" dirty="0">
                        <a:solidFill>
                          <a:schemeClr val="tx1"/>
                        </a:solidFill>
                        <a:effectLst/>
                        <a:latin typeface="+mn-lt"/>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3267982"/>
                  </a:ext>
                </a:extLst>
              </a:tr>
            </a:tbl>
          </a:graphicData>
        </a:graphic>
      </p:graphicFrame>
      <p:graphicFrame>
        <p:nvGraphicFramePr>
          <p:cNvPr id="6" name="Table 5">
            <a:extLst>
              <a:ext uri="{FF2B5EF4-FFF2-40B4-BE49-F238E27FC236}">
                <a16:creationId xmlns:a16="http://schemas.microsoft.com/office/drawing/2014/main" id="{552A8B70-AE87-AC16-3C1D-2CA95C329451}"/>
              </a:ext>
            </a:extLst>
          </p:cNvPr>
          <p:cNvGraphicFramePr>
            <a:graphicFrameLocks noGrp="1"/>
          </p:cNvGraphicFramePr>
          <p:nvPr>
            <p:extLst>
              <p:ext uri="{D42A27DB-BD31-4B8C-83A1-F6EECF244321}">
                <p14:modId xmlns:p14="http://schemas.microsoft.com/office/powerpoint/2010/main" val="1437973483"/>
              </p:ext>
            </p:extLst>
          </p:nvPr>
        </p:nvGraphicFramePr>
        <p:xfrm>
          <a:off x="683567" y="2172013"/>
          <a:ext cx="7701279" cy="1066800"/>
        </p:xfrm>
        <a:graphic>
          <a:graphicData uri="http://schemas.openxmlformats.org/drawingml/2006/table">
            <a:tbl>
              <a:tblPr firstRow="1" firstCol="1" bandRow="1">
                <a:tableStyleId>{5C22544A-7EE6-4342-B048-85BDC9FD1C3A}</a:tableStyleId>
              </a:tblPr>
              <a:tblGrid>
                <a:gridCol w="1149898">
                  <a:extLst>
                    <a:ext uri="{9D8B030D-6E8A-4147-A177-3AD203B41FA5}">
                      <a16:colId xmlns:a16="http://schemas.microsoft.com/office/drawing/2014/main" val="3268879127"/>
                    </a:ext>
                  </a:extLst>
                </a:gridCol>
                <a:gridCol w="1440160">
                  <a:extLst>
                    <a:ext uri="{9D8B030D-6E8A-4147-A177-3AD203B41FA5}">
                      <a16:colId xmlns:a16="http://schemas.microsoft.com/office/drawing/2014/main" val="3516015925"/>
                    </a:ext>
                  </a:extLst>
                </a:gridCol>
                <a:gridCol w="1512168">
                  <a:extLst>
                    <a:ext uri="{9D8B030D-6E8A-4147-A177-3AD203B41FA5}">
                      <a16:colId xmlns:a16="http://schemas.microsoft.com/office/drawing/2014/main" val="2553353453"/>
                    </a:ext>
                  </a:extLst>
                </a:gridCol>
                <a:gridCol w="1440160">
                  <a:extLst>
                    <a:ext uri="{9D8B030D-6E8A-4147-A177-3AD203B41FA5}">
                      <a16:colId xmlns:a16="http://schemas.microsoft.com/office/drawing/2014/main" val="2433105872"/>
                    </a:ext>
                  </a:extLst>
                </a:gridCol>
                <a:gridCol w="1224136">
                  <a:extLst>
                    <a:ext uri="{9D8B030D-6E8A-4147-A177-3AD203B41FA5}">
                      <a16:colId xmlns:a16="http://schemas.microsoft.com/office/drawing/2014/main" val="705976453"/>
                    </a:ext>
                  </a:extLst>
                </a:gridCol>
                <a:gridCol w="934757">
                  <a:extLst>
                    <a:ext uri="{9D8B030D-6E8A-4147-A177-3AD203B41FA5}">
                      <a16:colId xmlns:a16="http://schemas.microsoft.com/office/drawing/2014/main" val="1856297014"/>
                    </a:ext>
                  </a:extLst>
                </a:gridCol>
              </a:tblGrid>
              <a:tr h="130385">
                <a:tc gridSpan="6">
                  <a:txBody>
                    <a:bodyPr/>
                    <a:lstStyle/>
                    <a:p>
                      <a:pPr algn="ctr"/>
                      <a:r>
                        <a:rPr lang="en-US" sz="1400" kern="100" dirty="0">
                          <a:solidFill>
                            <a:schemeClr val="tx1"/>
                          </a:solidFill>
                          <a:effectLst/>
                        </a:rPr>
                        <a:t> Regression-Based</a:t>
                      </a:r>
                      <a:endParaRPr lang="zh-CN" altLang="en-US"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200" kern="100" dirty="0">
                          <a:solidFill>
                            <a:schemeClr val="tx1"/>
                          </a:solidFill>
                          <a:effectLst/>
                        </a:rPr>
                        <a:t>Regression-Based</a:t>
                      </a:r>
                      <a:endParaRPr lang="zh-CN" sz="12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4185537994"/>
                  </a:ext>
                </a:extLst>
              </a:tr>
              <a:tr h="260770">
                <a:tc>
                  <a:txBody>
                    <a:bodyPr/>
                    <a:lstStyle/>
                    <a:p>
                      <a:pPr algn="ctr"/>
                      <a:r>
                        <a:rPr lang="en-US" sz="1400" kern="100" dirty="0">
                          <a:solidFill>
                            <a:schemeClr val="tx1"/>
                          </a:solidFill>
                          <a:effectLst/>
                        </a:rPr>
                        <a:t>Name</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err="1">
                          <a:solidFill>
                            <a:schemeClr val="tx1"/>
                          </a:solidFill>
                          <a:effectLst/>
                        </a:rPr>
                        <a:t>Ebaseline</a:t>
                      </a:r>
                      <a:r>
                        <a:rPr lang="en-US" sz="1400" kern="100" dirty="0">
                          <a:solidFill>
                            <a:schemeClr val="tx1"/>
                          </a:solidFill>
                          <a:effectLst/>
                        </a:rPr>
                        <a:t> (MWh) </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Estimated Voltage Reduction (%) </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Estimated </a:t>
                      </a:r>
                      <a:r>
                        <a:rPr lang="en-US" altLang="zh-CN" sz="1400" kern="100" dirty="0">
                          <a:solidFill>
                            <a:schemeClr val="tx1"/>
                          </a:solidFill>
                          <a:effectLst/>
                          <a:latin typeface="+mn-lt"/>
                        </a:rPr>
                        <a:t>Energy</a:t>
                      </a:r>
                      <a:r>
                        <a:rPr lang="en-US" sz="1400" kern="100" dirty="0">
                          <a:solidFill>
                            <a:schemeClr val="tx1"/>
                          </a:solidFill>
                          <a:effectLst/>
                        </a:rPr>
                        <a:t> Reduction (%) </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err="1">
                          <a:solidFill>
                            <a:schemeClr val="tx1"/>
                          </a:solidFill>
                          <a:effectLst/>
                        </a:rPr>
                        <a:t>Esavings</a:t>
                      </a:r>
                      <a:r>
                        <a:rPr lang="en-US" sz="1400" kern="100" dirty="0">
                          <a:solidFill>
                            <a:schemeClr val="tx1"/>
                          </a:solidFill>
                          <a:effectLst/>
                        </a:rPr>
                        <a:t> (MWh) </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CVR Factor </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88461244"/>
                  </a:ext>
                </a:extLst>
              </a:tr>
              <a:tr h="130385">
                <a:tc>
                  <a:txBody>
                    <a:bodyPr/>
                    <a:lstStyle/>
                    <a:p>
                      <a:pPr algn="ctr"/>
                      <a:r>
                        <a:rPr lang="en-US" sz="1400" kern="100">
                          <a:solidFill>
                            <a:schemeClr val="tx1"/>
                          </a:solidFill>
                          <a:effectLst/>
                        </a:rPr>
                        <a:t>D2_2016</a:t>
                      </a:r>
                      <a:endParaRPr lang="zh-CN" sz="14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181791.73</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2.78</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8.50</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611.01</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3.07</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17780717"/>
                  </a:ext>
                </a:extLst>
              </a:tr>
              <a:tr h="130385">
                <a:tc>
                  <a:txBody>
                    <a:bodyPr/>
                    <a:lstStyle/>
                    <a:p>
                      <a:pPr algn="ctr"/>
                      <a:r>
                        <a:rPr lang="en-US" sz="1400" kern="100">
                          <a:solidFill>
                            <a:schemeClr val="tx1"/>
                          </a:solidFill>
                          <a:effectLst/>
                        </a:rPr>
                        <a:t>D3_2016</a:t>
                      </a:r>
                      <a:endParaRPr lang="zh-CN" sz="14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203938.65</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4.85</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3.69</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820.95</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0.76</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97728698"/>
                  </a:ext>
                </a:extLst>
              </a:tr>
            </a:tbl>
          </a:graphicData>
        </a:graphic>
      </p:graphicFrame>
      <p:graphicFrame>
        <p:nvGraphicFramePr>
          <p:cNvPr id="7" name="Table 6">
            <a:extLst>
              <a:ext uri="{FF2B5EF4-FFF2-40B4-BE49-F238E27FC236}">
                <a16:creationId xmlns:a16="http://schemas.microsoft.com/office/drawing/2014/main" id="{126599EB-2747-FA0C-700E-F3EBAA2B7D1C}"/>
              </a:ext>
            </a:extLst>
          </p:cNvPr>
          <p:cNvGraphicFramePr>
            <a:graphicFrameLocks noGrp="1"/>
          </p:cNvGraphicFramePr>
          <p:nvPr>
            <p:extLst>
              <p:ext uri="{D42A27DB-BD31-4B8C-83A1-F6EECF244321}">
                <p14:modId xmlns:p14="http://schemas.microsoft.com/office/powerpoint/2010/main" val="2434269175"/>
              </p:ext>
            </p:extLst>
          </p:nvPr>
        </p:nvGraphicFramePr>
        <p:xfrm>
          <a:off x="683564" y="3246835"/>
          <a:ext cx="7701279" cy="1106556"/>
        </p:xfrm>
        <a:graphic>
          <a:graphicData uri="http://schemas.openxmlformats.org/drawingml/2006/table">
            <a:tbl>
              <a:tblPr firstRow="1" firstCol="1" bandRow="1">
                <a:tableStyleId>{5C22544A-7EE6-4342-B048-85BDC9FD1C3A}</a:tableStyleId>
              </a:tblPr>
              <a:tblGrid>
                <a:gridCol w="1149901">
                  <a:extLst>
                    <a:ext uri="{9D8B030D-6E8A-4147-A177-3AD203B41FA5}">
                      <a16:colId xmlns:a16="http://schemas.microsoft.com/office/drawing/2014/main" val="3324179647"/>
                    </a:ext>
                  </a:extLst>
                </a:gridCol>
                <a:gridCol w="1440160">
                  <a:extLst>
                    <a:ext uri="{9D8B030D-6E8A-4147-A177-3AD203B41FA5}">
                      <a16:colId xmlns:a16="http://schemas.microsoft.com/office/drawing/2014/main" val="2235481022"/>
                    </a:ext>
                  </a:extLst>
                </a:gridCol>
                <a:gridCol w="1512168">
                  <a:extLst>
                    <a:ext uri="{9D8B030D-6E8A-4147-A177-3AD203B41FA5}">
                      <a16:colId xmlns:a16="http://schemas.microsoft.com/office/drawing/2014/main" val="2720846081"/>
                    </a:ext>
                  </a:extLst>
                </a:gridCol>
                <a:gridCol w="1440160">
                  <a:extLst>
                    <a:ext uri="{9D8B030D-6E8A-4147-A177-3AD203B41FA5}">
                      <a16:colId xmlns:a16="http://schemas.microsoft.com/office/drawing/2014/main" val="4001163455"/>
                    </a:ext>
                  </a:extLst>
                </a:gridCol>
                <a:gridCol w="1224136">
                  <a:extLst>
                    <a:ext uri="{9D8B030D-6E8A-4147-A177-3AD203B41FA5}">
                      <a16:colId xmlns:a16="http://schemas.microsoft.com/office/drawing/2014/main" val="1829900264"/>
                    </a:ext>
                  </a:extLst>
                </a:gridCol>
                <a:gridCol w="934754">
                  <a:extLst>
                    <a:ext uri="{9D8B030D-6E8A-4147-A177-3AD203B41FA5}">
                      <a16:colId xmlns:a16="http://schemas.microsoft.com/office/drawing/2014/main" val="1154351543"/>
                    </a:ext>
                  </a:extLst>
                </a:gridCol>
              </a:tblGrid>
              <a:tr h="226612">
                <a:tc gridSpan="6">
                  <a:txBody>
                    <a:bodyPr/>
                    <a:lstStyle/>
                    <a:p>
                      <a:pPr algn="ctr"/>
                      <a:r>
                        <a:rPr lang="en-US" sz="1400" b="1" kern="100" dirty="0">
                          <a:solidFill>
                            <a:schemeClr val="tx1"/>
                          </a:solidFill>
                          <a:effectLst/>
                          <a:latin typeface="+mn-lt"/>
                          <a:ea typeface="+mn-ea"/>
                          <a:cs typeface="+mn-cs"/>
                        </a:rPr>
                        <a:t>Load Modeling-Based</a:t>
                      </a:r>
                      <a:endParaRPr lang="zh-CN" altLang="en-US" sz="1400" b="1" kern="100" dirty="0">
                        <a:solidFill>
                          <a:schemeClr val="tx1"/>
                        </a:solidFill>
                        <a:effectLst/>
                        <a:latin typeface="+mn-lt"/>
                        <a:ea typeface="+mn-ea"/>
                        <a:cs typeface="+mn-cs"/>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200" kern="100" dirty="0">
                          <a:solidFill>
                            <a:schemeClr val="tx1"/>
                          </a:solidFill>
                          <a:effectLst/>
                        </a:rPr>
                        <a:t>Load-Modeling-Based</a:t>
                      </a:r>
                      <a:endParaRPr lang="zh-CN" sz="12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1690431390"/>
                  </a:ext>
                </a:extLst>
              </a:tr>
              <a:tr h="386014">
                <a:tc>
                  <a:txBody>
                    <a:bodyPr/>
                    <a:lstStyle/>
                    <a:p>
                      <a:pPr algn="ctr"/>
                      <a:r>
                        <a:rPr lang="en-US" sz="1400" kern="100" dirty="0">
                          <a:solidFill>
                            <a:schemeClr val="tx1"/>
                          </a:solidFill>
                          <a:effectLst/>
                        </a:rPr>
                        <a:t>Name</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err="1">
                          <a:solidFill>
                            <a:schemeClr val="tx1"/>
                          </a:solidFill>
                          <a:effectLst/>
                        </a:rPr>
                        <a:t>Ebaseline</a:t>
                      </a:r>
                      <a:r>
                        <a:rPr lang="en-US" sz="1400" kern="100" dirty="0">
                          <a:solidFill>
                            <a:schemeClr val="tx1"/>
                          </a:solidFill>
                          <a:effectLst/>
                        </a:rPr>
                        <a:t> (MWh)</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a:solidFill>
                            <a:schemeClr val="tx1"/>
                          </a:solidFill>
                          <a:effectLst/>
                        </a:rPr>
                        <a:t>Estimated Voltage Reduction (%)</a:t>
                      </a:r>
                      <a:endParaRPr lang="zh-CN" sz="14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Estimated Energy Reduction (%)</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a:solidFill>
                            <a:schemeClr val="tx1"/>
                          </a:solidFill>
                          <a:effectLst/>
                        </a:rPr>
                        <a:t>Esavings (MWh)</a:t>
                      </a:r>
                      <a:endParaRPr lang="zh-CN" sz="14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kern="100" dirty="0">
                          <a:solidFill>
                            <a:schemeClr val="tx1"/>
                          </a:solidFill>
                          <a:effectLst/>
                        </a:rPr>
                        <a:t>CVR Factor</a:t>
                      </a:r>
                      <a:endParaRPr lang="zh-CN" sz="14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88131804"/>
                  </a:ext>
                </a:extLst>
              </a:tr>
              <a:tr h="226612">
                <a:tc>
                  <a:txBody>
                    <a:bodyPr/>
                    <a:lstStyle/>
                    <a:p>
                      <a:pPr algn="ctr"/>
                      <a:r>
                        <a:rPr lang="en-US" sz="1400" kern="100">
                          <a:solidFill>
                            <a:schemeClr val="tx1"/>
                          </a:solidFill>
                          <a:effectLst/>
                        </a:rPr>
                        <a:t>D2_2016</a:t>
                      </a:r>
                      <a:endParaRPr lang="zh-CN" sz="14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effectLst/>
                          <a:latin typeface="+mn-lt"/>
                          <a:ea typeface="Calibri" panose="020F0502020204030204" pitchFamily="34" charset="0"/>
                        </a:rPr>
                        <a:t>181335.39</a:t>
                      </a:r>
                      <a:endParaRPr lang="zh-CN" sz="1400" dirty="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effectLst/>
                          <a:latin typeface="+mn-lt"/>
                          <a:ea typeface="Calibri" panose="020F0502020204030204" pitchFamily="34" charset="0"/>
                        </a:rPr>
                        <a:t>2.78</a:t>
                      </a:r>
                      <a:endParaRPr lang="zh-CN" sz="1400" dirty="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effectLst/>
                          <a:latin typeface="+mn-lt"/>
                          <a:ea typeface="Calibri" panose="020F0502020204030204" pitchFamily="34" charset="0"/>
                        </a:rPr>
                        <a:t>2.21</a:t>
                      </a:r>
                      <a:endParaRPr lang="zh-CN" sz="1400" dirty="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effectLst/>
                          <a:latin typeface="+mn-lt"/>
                          <a:ea typeface="Calibri" panose="020F0502020204030204" pitchFamily="34" charset="0"/>
                        </a:rPr>
                        <a:t>136.92</a:t>
                      </a:r>
                      <a:endParaRPr lang="zh-CN" sz="1400" dirty="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a:solidFill>
                            <a:schemeClr val="tx1"/>
                          </a:solidFill>
                          <a:effectLst/>
                          <a:latin typeface="+mn-lt"/>
                          <a:ea typeface="Calibri" panose="020F0502020204030204" pitchFamily="34" charset="0"/>
                        </a:rPr>
                        <a:t>0.79</a:t>
                      </a:r>
                      <a:endParaRPr lang="zh-CN" sz="140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38239823"/>
                  </a:ext>
                </a:extLst>
              </a:tr>
              <a:tr h="226612">
                <a:tc>
                  <a:txBody>
                    <a:bodyPr/>
                    <a:lstStyle/>
                    <a:p>
                      <a:pPr algn="ctr"/>
                      <a:r>
                        <a:rPr lang="en-US" sz="1400" kern="100">
                          <a:solidFill>
                            <a:schemeClr val="tx1"/>
                          </a:solidFill>
                          <a:effectLst/>
                        </a:rPr>
                        <a:t>D3_2016</a:t>
                      </a:r>
                      <a:endParaRPr lang="zh-CN" sz="14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effectLst/>
                          <a:latin typeface="+mn-lt"/>
                          <a:ea typeface="Calibri" panose="020F0502020204030204" pitchFamily="34" charset="0"/>
                        </a:rPr>
                        <a:t>203989.32</a:t>
                      </a:r>
                      <a:endParaRPr lang="zh-CN" sz="1400" dirty="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effectLst/>
                          <a:latin typeface="+mn-lt"/>
                          <a:ea typeface="Calibri" panose="020F0502020204030204" pitchFamily="34" charset="0"/>
                        </a:rPr>
                        <a:t>4.85</a:t>
                      </a:r>
                      <a:endParaRPr lang="zh-CN" sz="1400" dirty="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effectLst/>
                          <a:latin typeface="+mn-lt"/>
                          <a:ea typeface="Calibri" panose="020F0502020204030204" pitchFamily="34" charset="0"/>
                        </a:rPr>
                        <a:t>3.96</a:t>
                      </a:r>
                      <a:endParaRPr lang="zh-CN" sz="1400" dirty="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effectLst/>
                          <a:latin typeface="+mn-lt"/>
                          <a:ea typeface="Calibri" panose="020F0502020204030204" pitchFamily="34" charset="0"/>
                        </a:rPr>
                        <a:t>845.47</a:t>
                      </a:r>
                      <a:endParaRPr lang="zh-CN" sz="1400" dirty="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effectLst/>
                          <a:latin typeface="+mn-lt"/>
                          <a:ea typeface="Calibri" panose="020F0502020204030204" pitchFamily="34" charset="0"/>
                        </a:rPr>
                        <a:t>0.82</a:t>
                      </a:r>
                      <a:endParaRPr lang="zh-CN" sz="1400" dirty="0">
                        <a:solidFill>
                          <a:schemeClr val="tx1"/>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73697858"/>
                  </a:ext>
                </a:extLst>
              </a:tr>
            </a:tbl>
          </a:graphicData>
        </a:graphic>
      </p:graphicFrame>
    </p:spTree>
    <p:extLst>
      <p:ext uri="{BB962C8B-B14F-4D97-AF65-F5344CB8AC3E}">
        <p14:creationId xmlns:p14="http://schemas.microsoft.com/office/powerpoint/2010/main" val="145854420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966D3-8174-7AA4-D56B-D874A673B4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E16727-D395-A28A-F746-3561248CC8E3}"/>
              </a:ext>
            </a:extLst>
          </p:cNvPr>
          <p:cNvSpPr>
            <a:spLocks noGrp="1"/>
          </p:cNvSpPr>
          <p:nvPr>
            <p:ph type="title"/>
          </p:nvPr>
        </p:nvSpPr>
        <p:spPr/>
        <p:txBody>
          <a:bodyPr/>
          <a:lstStyle/>
          <a:p>
            <a:r>
              <a:rPr lang="en-US" altLang="zh-CN" dirty="0"/>
              <a:t>Case Studies</a:t>
            </a:r>
            <a:endParaRPr lang="zh-CN" altLang="en-US" dirty="0"/>
          </a:p>
        </p:txBody>
      </p:sp>
      <p:sp>
        <p:nvSpPr>
          <p:cNvPr id="4" name="TextBox 3">
            <a:extLst>
              <a:ext uri="{FF2B5EF4-FFF2-40B4-BE49-F238E27FC236}">
                <a16:creationId xmlns:a16="http://schemas.microsoft.com/office/drawing/2014/main" id="{766245A4-F5C6-B6E9-B2F4-8BB5CF5EFC7E}"/>
              </a:ext>
            </a:extLst>
          </p:cNvPr>
          <p:cNvSpPr txBox="1"/>
          <p:nvPr/>
        </p:nvSpPr>
        <p:spPr>
          <a:xfrm>
            <a:off x="90239" y="699542"/>
            <a:ext cx="7701280" cy="338554"/>
          </a:xfrm>
          <a:prstGeom prst="rect">
            <a:avLst/>
          </a:prstGeom>
          <a:noFill/>
        </p:spPr>
        <p:txBody>
          <a:bodyPr wrap="square" rtlCol="0">
            <a:spAutoFit/>
          </a:bodyPr>
          <a:lstStyle/>
          <a:p>
            <a:r>
              <a:rPr lang="en-US" altLang="zh-CN" sz="1600" b="1" dirty="0">
                <a:effectLst/>
                <a:latin typeface="Calibri" panose="020F0502020204030204" pitchFamily="34" charset="0"/>
                <a:cs typeface="Calibri" panose="020F0502020204030204" pitchFamily="34" charset="0"/>
              </a:rPr>
              <a:t>Case B: Verification based on additional missing data (D2_2016)</a:t>
            </a:r>
          </a:p>
        </p:txBody>
      </p:sp>
      <p:graphicFrame>
        <p:nvGraphicFramePr>
          <p:cNvPr id="3" name="Table 2">
            <a:extLst>
              <a:ext uri="{FF2B5EF4-FFF2-40B4-BE49-F238E27FC236}">
                <a16:creationId xmlns:a16="http://schemas.microsoft.com/office/drawing/2014/main" id="{A202E6F0-636D-4B39-BDA1-F7C835DEA4AC}"/>
              </a:ext>
            </a:extLst>
          </p:cNvPr>
          <p:cNvGraphicFramePr>
            <a:graphicFrameLocks noGrp="1"/>
          </p:cNvGraphicFramePr>
          <p:nvPr>
            <p:extLst>
              <p:ext uri="{D42A27DB-BD31-4B8C-83A1-F6EECF244321}">
                <p14:modId xmlns:p14="http://schemas.microsoft.com/office/powerpoint/2010/main" val="2654771942"/>
              </p:ext>
            </p:extLst>
          </p:nvPr>
        </p:nvGraphicFramePr>
        <p:xfrm>
          <a:off x="684684" y="1130019"/>
          <a:ext cx="7774631" cy="1095006"/>
        </p:xfrm>
        <a:graphic>
          <a:graphicData uri="http://schemas.openxmlformats.org/drawingml/2006/table">
            <a:tbl>
              <a:tblPr firstRow="1" firstCol="1" bandRow="1">
                <a:tableStyleId>{5C22544A-7EE6-4342-B048-85BDC9FD1C3A}</a:tableStyleId>
              </a:tblPr>
              <a:tblGrid>
                <a:gridCol w="807648">
                  <a:extLst>
                    <a:ext uri="{9D8B030D-6E8A-4147-A177-3AD203B41FA5}">
                      <a16:colId xmlns:a16="http://schemas.microsoft.com/office/drawing/2014/main" val="3210561309"/>
                    </a:ext>
                  </a:extLst>
                </a:gridCol>
                <a:gridCol w="1137546">
                  <a:extLst>
                    <a:ext uri="{9D8B030D-6E8A-4147-A177-3AD203B41FA5}">
                      <a16:colId xmlns:a16="http://schemas.microsoft.com/office/drawing/2014/main" val="1815096601"/>
                    </a:ext>
                  </a:extLst>
                </a:gridCol>
                <a:gridCol w="1954920">
                  <a:extLst>
                    <a:ext uri="{9D8B030D-6E8A-4147-A177-3AD203B41FA5}">
                      <a16:colId xmlns:a16="http://schemas.microsoft.com/office/drawing/2014/main" val="1612708038"/>
                    </a:ext>
                  </a:extLst>
                </a:gridCol>
                <a:gridCol w="1988013">
                  <a:extLst>
                    <a:ext uri="{9D8B030D-6E8A-4147-A177-3AD203B41FA5}">
                      <a16:colId xmlns:a16="http://schemas.microsoft.com/office/drawing/2014/main" val="3140987056"/>
                    </a:ext>
                  </a:extLst>
                </a:gridCol>
                <a:gridCol w="1051973">
                  <a:extLst>
                    <a:ext uri="{9D8B030D-6E8A-4147-A177-3AD203B41FA5}">
                      <a16:colId xmlns:a16="http://schemas.microsoft.com/office/drawing/2014/main" val="2653137672"/>
                    </a:ext>
                  </a:extLst>
                </a:gridCol>
                <a:gridCol w="834531">
                  <a:extLst>
                    <a:ext uri="{9D8B030D-6E8A-4147-A177-3AD203B41FA5}">
                      <a16:colId xmlns:a16="http://schemas.microsoft.com/office/drawing/2014/main" val="1535609593"/>
                    </a:ext>
                  </a:extLst>
                </a:gridCol>
              </a:tblGrid>
              <a:tr h="0">
                <a:tc gridSpan="6">
                  <a:txBody>
                    <a:bodyPr/>
                    <a:lstStyle/>
                    <a:p>
                      <a:pPr algn="ctr"/>
                      <a:r>
                        <a:rPr lang="en-US" sz="1000" kern="100" dirty="0">
                          <a:solidFill>
                            <a:sysClr val="windowText" lastClr="000000"/>
                          </a:solidFill>
                          <a:effectLst/>
                        </a:rPr>
                        <a:t>Comparison-Based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solidFill>
                            <a:sysClr val="windowText" lastClr="000000"/>
                          </a:solidFill>
                          <a:effectLst/>
                        </a:rPr>
                        <a:t>Comparison-Based</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081249845"/>
                  </a:ext>
                </a:extLst>
              </a:tr>
              <a:tr h="241566">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1" kern="1200" dirty="0">
                          <a:solidFill>
                            <a:sysClr val="windowText" lastClr="000000"/>
                          </a:solidFill>
                          <a:effectLst/>
                          <a:latin typeface="+mn-lt"/>
                          <a:ea typeface="+mn-ea"/>
                          <a:cs typeface="+mn-cs"/>
                        </a:rPr>
                        <a:t>Missing data</a:t>
                      </a:r>
                      <a:endParaRPr lang="zh-CN" alt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Ebaseline (MWh)</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Voltage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a:t>
                      </a:r>
                      <a:r>
                        <a:rPr lang="en-US" altLang="zh-CN" sz="1000" kern="100" dirty="0">
                          <a:solidFill>
                            <a:sysClr val="windowText" lastClr="000000"/>
                          </a:solidFill>
                          <a:effectLst/>
                          <a:latin typeface="+mn-lt"/>
                        </a:rPr>
                        <a:t>Energy</a:t>
                      </a:r>
                      <a:r>
                        <a:rPr lang="en-US" sz="1000" kern="100" dirty="0">
                          <a:solidFill>
                            <a:sysClr val="windowText" lastClr="000000"/>
                          </a:solidFill>
                          <a:effectLst/>
                        </a:rPr>
                        <a:t>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Esavings (MWh)</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CVR Factor</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883209"/>
                  </a:ext>
                </a:extLst>
              </a:tr>
              <a:tr h="129411">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178384.99</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2.63</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-0.66</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-43.10</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-0.25</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7020004"/>
                  </a:ext>
                </a:extLst>
              </a:tr>
              <a:tr h="129411">
                <a:tc>
                  <a:txBody>
                    <a:bodyPr/>
                    <a:lstStyle/>
                    <a:p>
                      <a:pPr algn="ctr"/>
                      <a:r>
                        <a:rPr lang="en-US" sz="1000" b="1" kern="100">
                          <a:solidFill>
                            <a:sysClr val="windowText" lastClr="000000"/>
                          </a:solidFill>
                          <a:effectLst/>
                          <a:latin typeface="+mn-lt"/>
                          <a:ea typeface="Calibri" panose="020F0502020204030204" pitchFamily="34" charset="0"/>
                          <a:cs typeface="Times New Roman" panose="02020603050405020304" pitchFamily="18" charset="0"/>
                        </a:rPr>
                        <a:t>10%</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178194.29</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2.62</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-2.65</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-168.75</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-1.01</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060093"/>
                  </a:ext>
                </a:extLst>
              </a:tr>
              <a:tr h="129411">
                <a:tc>
                  <a:txBody>
                    <a:bodyPr/>
                    <a:lstStyle/>
                    <a:p>
                      <a:pPr algn="ctr"/>
                      <a:r>
                        <a:rPr lang="en-US" sz="1000" b="1" kern="100">
                          <a:solidFill>
                            <a:sysClr val="windowText" lastClr="000000"/>
                          </a:solidFill>
                          <a:effectLst/>
                          <a:latin typeface="+mn-lt"/>
                          <a:ea typeface="Calibri" panose="020F0502020204030204" pitchFamily="34" charset="0"/>
                          <a:cs typeface="Times New Roman" panose="02020603050405020304" pitchFamily="18" charset="0"/>
                        </a:rPr>
                        <a:t>20%</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178703.04</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2.74</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1.00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65.60</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0.36</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0662361"/>
                  </a:ext>
                </a:extLst>
              </a:tr>
              <a:tr h="129411">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30%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178707.13</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2.59</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0.20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13.01</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0.08</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9200998"/>
                  </a:ext>
                </a:extLst>
              </a:tr>
            </a:tbl>
          </a:graphicData>
        </a:graphic>
      </p:graphicFrame>
      <p:graphicFrame>
        <p:nvGraphicFramePr>
          <p:cNvPr id="8" name="Table 7">
            <a:extLst>
              <a:ext uri="{FF2B5EF4-FFF2-40B4-BE49-F238E27FC236}">
                <a16:creationId xmlns:a16="http://schemas.microsoft.com/office/drawing/2014/main" id="{F10B1E03-DF91-5203-4FFC-33E9BDB5F542}"/>
              </a:ext>
            </a:extLst>
          </p:cNvPr>
          <p:cNvGraphicFramePr>
            <a:graphicFrameLocks noGrp="1"/>
          </p:cNvGraphicFramePr>
          <p:nvPr>
            <p:extLst>
              <p:ext uri="{D42A27DB-BD31-4B8C-83A1-F6EECF244321}">
                <p14:modId xmlns:p14="http://schemas.microsoft.com/office/powerpoint/2010/main" val="4214922107"/>
              </p:ext>
            </p:extLst>
          </p:nvPr>
        </p:nvGraphicFramePr>
        <p:xfrm>
          <a:off x="682450" y="2224211"/>
          <a:ext cx="7774630" cy="1146465"/>
        </p:xfrm>
        <a:graphic>
          <a:graphicData uri="http://schemas.openxmlformats.org/drawingml/2006/table">
            <a:tbl>
              <a:tblPr firstRow="1" firstCol="1" bandRow="1">
                <a:tableStyleId>{5C22544A-7EE6-4342-B048-85BDC9FD1C3A}</a:tableStyleId>
              </a:tblPr>
              <a:tblGrid>
                <a:gridCol w="864098">
                  <a:extLst>
                    <a:ext uri="{9D8B030D-6E8A-4147-A177-3AD203B41FA5}">
                      <a16:colId xmlns:a16="http://schemas.microsoft.com/office/drawing/2014/main" val="3875630064"/>
                    </a:ext>
                  </a:extLst>
                </a:gridCol>
                <a:gridCol w="1080118">
                  <a:extLst>
                    <a:ext uri="{9D8B030D-6E8A-4147-A177-3AD203B41FA5}">
                      <a16:colId xmlns:a16="http://schemas.microsoft.com/office/drawing/2014/main" val="1822865580"/>
                    </a:ext>
                  </a:extLst>
                </a:gridCol>
                <a:gridCol w="1972923">
                  <a:extLst>
                    <a:ext uri="{9D8B030D-6E8A-4147-A177-3AD203B41FA5}">
                      <a16:colId xmlns:a16="http://schemas.microsoft.com/office/drawing/2014/main" val="3013404050"/>
                    </a:ext>
                  </a:extLst>
                </a:gridCol>
                <a:gridCol w="1988014">
                  <a:extLst>
                    <a:ext uri="{9D8B030D-6E8A-4147-A177-3AD203B41FA5}">
                      <a16:colId xmlns:a16="http://schemas.microsoft.com/office/drawing/2014/main" val="2747024962"/>
                    </a:ext>
                  </a:extLst>
                </a:gridCol>
                <a:gridCol w="1036627">
                  <a:extLst>
                    <a:ext uri="{9D8B030D-6E8A-4147-A177-3AD203B41FA5}">
                      <a16:colId xmlns:a16="http://schemas.microsoft.com/office/drawing/2014/main" val="233884162"/>
                    </a:ext>
                  </a:extLst>
                </a:gridCol>
                <a:gridCol w="832850">
                  <a:extLst>
                    <a:ext uri="{9D8B030D-6E8A-4147-A177-3AD203B41FA5}">
                      <a16:colId xmlns:a16="http://schemas.microsoft.com/office/drawing/2014/main" val="220061083"/>
                    </a:ext>
                  </a:extLst>
                </a:gridCol>
              </a:tblGrid>
              <a:tr h="240214">
                <a:tc gridSpan="6">
                  <a:txBody>
                    <a:bodyPr/>
                    <a:lstStyle/>
                    <a:p>
                      <a:pPr algn="ctr"/>
                      <a:r>
                        <a:rPr lang="en-US" sz="1000" kern="100" dirty="0">
                          <a:solidFill>
                            <a:sysClr val="windowText" lastClr="000000"/>
                          </a:solidFill>
                          <a:effectLst/>
                        </a:rPr>
                        <a:t>Regression-Based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solidFill>
                            <a:sysClr val="windowText" lastClr="000000"/>
                          </a:solidFill>
                          <a:effectLst/>
                        </a:rPr>
                        <a:t>Regression-Based</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81756856"/>
                  </a:ext>
                </a:extLst>
              </a:tr>
              <a:tr h="29116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1" kern="1200" dirty="0">
                          <a:solidFill>
                            <a:sysClr val="windowText" lastClr="000000"/>
                          </a:solidFill>
                          <a:effectLst/>
                          <a:latin typeface="+mn-lt"/>
                          <a:ea typeface="+mn-ea"/>
                          <a:cs typeface="+mn-cs"/>
                        </a:rPr>
                        <a:t>Missing data</a:t>
                      </a:r>
                      <a:endParaRPr lang="zh-CN" alt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Ebaseline</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Estimated Voltage Reduction (%)</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a:t>
                      </a:r>
                      <a:r>
                        <a:rPr lang="en-US" altLang="zh-CN" sz="1000" kern="100" dirty="0">
                          <a:solidFill>
                            <a:sysClr val="windowText" lastClr="000000"/>
                          </a:solidFill>
                          <a:effectLst/>
                          <a:latin typeface="+mn-lt"/>
                        </a:rPr>
                        <a:t>Energy</a:t>
                      </a:r>
                      <a:r>
                        <a:rPr lang="en-US" sz="1000" kern="100" dirty="0">
                          <a:solidFill>
                            <a:sysClr val="windowText" lastClr="000000"/>
                          </a:solidFill>
                          <a:effectLst/>
                        </a:rPr>
                        <a:t>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Esavings</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CVR Factor</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6605314"/>
                  </a:ext>
                </a:extLst>
              </a:tr>
              <a:tr h="152864">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181842.47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2.77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8.42</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605.57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3.05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761510"/>
                  </a:ext>
                </a:extLst>
              </a:tr>
              <a:tr h="152864">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10%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181804.15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2.77</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8.52</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611.85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3.09</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2096557"/>
                  </a:ext>
                </a:extLst>
              </a:tr>
              <a:tr h="152864">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20%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182031.56</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2.76</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8.93</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642.75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3.25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739525"/>
                  </a:ext>
                </a:extLst>
              </a:tr>
              <a:tr h="152864">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30%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182268.37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2.78</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9.17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659.89</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3.31</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9929597"/>
                  </a:ext>
                </a:extLst>
              </a:tr>
            </a:tbl>
          </a:graphicData>
        </a:graphic>
      </p:graphicFrame>
      <p:graphicFrame>
        <p:nvGraphicFramePr>
          <p:cNvPr id="9" name="Table 8">
            <a:extLst>
              <a:ext uri="{FF2B5EF4-FFF2-40B4-BE49-F238E27FC236}">
                <a16:creationId xmlns:a16="http://schemas.microsoft.com/office/drawing/2014/main" id="{E45CF5B1-7CAE-824A-6AC4-0B3AA200CDAB}"/>
              </a:ext>
            </a:extLst>
          </p:cNvPr>
          <p:cNvGraphicFramePr>
            <a:graphicFrameLocks noGrp="1"/>
          </p:cNvGraphicFramePr>
          <p:nvPr>
            <p:extLst>
              <p:ext uri="{D42A27DB-BD31-4B8C-83A1-F6EECF244321}">
                <p14:modId xmlns:p14="http://schemas.microsoft.com/office/powerpoint/2010/main" val="1958767150"/>
              </p:ext>
            </p:extLst>
          </p:nvPr>
        </p:nvGraphicFramePr>
        <p:xfrm>
          <a:off x="682453" y="3370676"/>
          <a:ext cx="7774629" cy="1056539"/>
        </p:xfrm>
        <a:graphic>
          <a:graphicData uri="http://schemas.openxmlformats.org/drawingml/2006/table">
            <a:tbl>
              <a:tblPr firstRow="1" firstCol="1" bandRow="1">
                <a:tableStyleId>{5C22544A-7EE6-4342-B048-85BDC9FD1C3A}</a:tableStyleId>
              </a:tblPr>
              <a:tblGrid>
                <a:gridCol w="864095">
                  <a:extLst>
                    <a:ext uri="{9D8B030D-6E8A-4147-A177-3AD203B41FA5}">
                      <a16:colId xmlns:a16="http://schemas.microsoft.com/office/drawing/2014/main" val="2305227563"/>
                    </a:ext>
                  </a:extLst>
                </a:gridCol>
                <a:gridCol w="1080120">
                  <a:extLst>
                    <a:ext uri="{9D8B030D-6E8A-4147-A177-3AD203B41FA5}">
                      <a16:colId xmlns:a16="http://schemas.microsoft.com/office/drawing/2014/main" val="789557366"/>
                    </a:ext>
                  </a:extLst>
                </a:gridCol>
                <a:gridCol w="1958182">
                  <a:extLst>
                    <a:ext uri="{9D8B030D-6E8A-4147-A177-3AD203B41FA5}">
                      <a16:colId xmlns:a16="http://schemas.microsoft.com/office/drawing/2014/main" val="3664350497"/>
                    </a:ext>
                  </a:extLst>
                </a:gridCol>
                <a:gridCol w="2011269">
                  <a:extLst>
                    <a:ext uri="{9D8B030D-6E8A-4147-A177-3AD203B41FA5}">
                      <a16:colId xmlns:a16="http://schemas.microsoft.com/office/drawing/2014/main" val="2432561999"/>
                    </a:ext>
                  </a:extLst>
                </a:gridCol>
                <a:gridCol w="1032923">
                  <a:extLst>
                    <a:ext uri="{9D8B030D-6E8A-4147-A177-3AD203B41FA5}">
                      <a16:colId xmlns:a16="http://schemas.microsoft.com/office/drawing/2014/main" val="4241439416"/>
                    </a:ext>
                  </a:extLst>
                </a:gridCol>
                <a:gridCol w="828040">
                  <a:extLst>
                    <a:ext uri="{9D8B030D-6E8A-4147-A177-3AD203B41FA5}">
                      <a16:colId xmlns:a16="http://schemas.microsoft.com/office/drawing/2014/main" val="2903876094"/>
                    </a:ext>
                  </a:extLst>
                </a:gridCol>
              </a:tblGrid>
              <a:tr h="134664">
                <a:tc gridSpan="6">
                  <a:txBody>
                    <a:bodyPr/>
                    <a:lstStyle/>
                    <a:p>
                      <a:pPr algn="ctr"/>
                      <a:r>
                        <a:rPr lang="en-US" sz="1000" kern="100" dirty="0">
                          <a:solidFill>
                            <a:sysClr val="windowText" lastClr="000000"/>
                          </a:solidFill>
                          <a:effectLst/>
                        </a:rPr>
                        <a:t>Load Modeling-Based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solidFill>
                            <a:sysClr val="windowText" lastClr="000000"/>
                          </a:solidFill>
                          <a:effectLst/>
                        </a:rPr>
                        <a:t>Load-Modeling-Based</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65761913"/>
                  </a:ext>
                </a:extLst>
              </a:tr>
              <a:tr h="20309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1" kern="1200" dirty="0">
                          <a:solidFill>
                            <a:sysClr val="windowText" lastClr="000000"/>
                          </a:solidFill>
                          <a:effectLst/>
                          <a:latin typeface="+mn-lt"/>
                          <a:ea typeface="+mn-ea"/>
                          <a:cs typeface="+mn-cs"/>
                        </a:rPr>
                        <a:t>Missing data</a:t>
                      </a:r>
                      <a:endParaRPr lang="zh-CN" alt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Ebaseline</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Voltage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Energy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Esavings</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CVR Factor</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648508"/>
                  </a:ext>
                </a:extLst>
              </a:tr>
              <a:tr h="106627">
                <a:tc>
                  <a:txBody>
                    <a:bodyPr/>
                    <a:lstStyle/>
                    <a:p>
                      <a:pPr algn="ctr"/>
                      <a:r>
                        <a:rPr lang="en-US" sz="1000" b="1"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181394.49</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2.77</a:t>
                      </a:r>
                      <a:endParaRPr lang="zh-CN" sz="1000" dirty="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2.21</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  130.51</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0.80</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492185"/>
                  </a:ext>
                </a:extLst>
              </a:tr>
              <a:tr h="106627">
                <a:tc>
                  <a:txBody>
                    <a:bodyPr/>
                    <a:lstStyle/>
                    <a:p>
                      <a:pPr algn="ctr"/>
                      <a:r>
                        <a:rPr lang="en-US" sz="1000" b="1"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181357.72</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2.77</a:t>
                      </a:r>
                      <a:endParaRPr lang="zh-CN" sz="1000" dirty="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2.21</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  121.09</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0.80</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0911289"/>
                  </a:ext>
                </a:extLst>
              </a:tr>
              <a:tr h="106627">
                <a:tc>
                  <a:txBody>
                    <a:bodyPr/>
                    <a:lstStyle/>
                    <a:p>
                      <a:pPr algn="ctr"/>
                      <a:r>
                        <a:rPr lang="en-US" sz="1000" b="1"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181566.75</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2.76</a:t>
                      </a:r>
                      <a:endParaRPr lang="zh-CN" sz="100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2.20</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  109.29</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0.80</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8554232"/>
                  </a:ext>
                </a:extLst>
              </a:tr>
              <a:tr h="106627">
                <a:tc>
                  <a:txBody>
                    <a:bodyPr/>
                    <a:lstStyle/>
                    <a:p>
                      <a:pPr algn="ctr"/>
                      <a:r>
                        <a:rPr lang="en-US" sz="1000" b="1"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30%</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181807.29</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2.78</a:t>
                      </a:r>
                      <a:endParaRPr lang="zh-CN" sz="100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2.21</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   95.76</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0.79</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4314118"/>
                  </a:ext>
                </a:extLst>
              </a:tr>
            </a:tbl>
          </a:graphicData>
        </a:graphic>
      </p:graphicFrame>
    </p:spTree>
    <p:extLst>
      <p:ext uri="{BB962C8B-B14F-4D97-AF65-F5344CB8AC3E}">
        <p14:creationId xmlns:p14="http://schemas.microsoft.com/office/powerpoint/2010/main" val="2234970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BC8604-2178-CAFD-DF96-129FC11F5DB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FE97D53-2164-0317-E63B-B5718669ECD8}"/>
              </a:ext>
            </a:extLst>
          </p:cNvPr>
          <p:cNvSpPr>
            <a:spLocks noGrp="1"/>
          </p:cNvSpPr>
          <p:nvPr>
            <p:ph type="title"/>
          </p:nvPr>
        </p:nvSpPr>
        <p:spPr/>
        <p:txBody>
          <a:bodyPr/>
          <a:lstStyle/>
          <a:p>
            <a:r>
              <a:rPr lang="en-US" altLang="zh-CN" dirty="0"/>
              <a:t>Case Studies</a:t>
            </a:r>
            <a:endParaRPr lang="zh-CN" altLang="en-US" dirty="0"/>
          </a:p>
        </p:txBody>
      </p:sp>
      <p:sp>
        <p:nvSpPr>
          <p:cNvPr id="4" name="TextBox 3">
            <a:extLst>
              <a:ext uri="{FF2B5EF4-FFF2-40B4-BE49-F238E27FC236}">
                <a16:creationId xmlns:a16="http://schemas.microsoft.com/office/drawing/2014/main" id="{FF560045-D5A3-D8B1-092A-C5D8AD60C779}"/>
              </a:ext>
            </a:extLst>
          </p:cNvPr>
          <p:cNvSpPr txBox="1"/>
          <p:nvPr/>
        </p:nvSpPr>
        <p:spPr>
          <a:xfrm>
            <a:off x="90239" y="699542"/>
            <a:ext cx="7701280" cy="338554"/>
          </a:xfrm>
          <a:prstGeom prst="rect">
            <a:avLst/>
          </a:prstGeom>
          <a:noFill/>
        </p:spPr>
        <p:txBody>
          <a:bodyPr wrap="square" rtlCol="0">
            <a:spAutoFit/>
          </a:bodyPr>
          <a:lstStyle/>
          <a:p>
            <a:r>
              <a:rPr lang="en-US" altLang="zh-CN" sz="1600" b="1" dirty="0">
                <a:effectLst/>
                <a:latin typeface="Calibri" panose="020F0502020204030204" pitchFamily="34" charset="0"/>
                <a:cs typeface="Calibri" panose="020F0502020204030204" pitchFamily="34" charset="0"/>
              </a:rPr>
              <a:t>Case B: Verification based on additional missing data (D3_2016)</a:t>
            </a:r>
          </a:p>
        </p:txBody>
      </p:sp>
      <p:graphicFrame>
        <p:nvGraphicFramePr>
          <p:cNvPr id="3" name="Table 2">
            <a:extLst>
              <a:ext uri="{FF2B5EF4-FFF2-40B4-BE49-F238E27FC236}">
                <a16:creationId xmlns:a16="http://schemas.microsoft.com/office/drawing/2014/main" id="{C17E6366-6C0E-4862-4DD9-776BCCBB1ECB}"/>
              </a:ext>
            </a:extLst>
          </p:cNvPr>
          <p:cNvGraphicFramePr>
            <a:graphicFrameLocks noGrp="1"/>
          </p:cNvGraphicFramePr>
          <p:nvPr>
            <p:extLst>
              <p:ext uri="{D42A27DB-BD31-4B8C-83A1-F6EECF244321}">
                <p14:modId xmlns:p14="http://schemas.microsoft.com/office/powerpoint/2010/main" val="156643263"/>
              </p:ext>
            </p:extLst>
          </p:nvPr>
        </p:nvGraphicFramePr>
        <p:xfrm>
          <a:off x="613793" y="1102052"/>
          <a:ext cx="7774629" cy="1095006"/>
        </p:xfrm>
        <a:graphic>
          <a:graphicData uri="http://schemas.openxmlformats.org/drawingml/2006/table">
            <a:tbl>
              <a:tblPr firstRow="1" firstCol="1" bandRow="1">
                <a:tableStyleId>{5C22544A-7EE6-4342-B048-85BDC9FD1C3A}</a:tableStyleId>
              </a:tblPr>
              <a:tblGrid>
                <a:gridCol w="881278">
                  <a:extLst>
                    <a:ext uri="{9D8B030D-6E8A-4147-A177-3AD203B41FA5}">
                      <a16:colId xmlns:a16="http://schemas.microsoft.com/office/drawing/2014/main" val="3210561309"/>
                    </a:ext>
                  </a:extLst>
                </a:gridCol>
                <a:gridCol w="1063916">
                  <a:extLst>
                    <a:ext uri="{9D8B030D-6E8A-4147-A177-3AD203B41FA5}">
                      <a16:colId xmlns:a16="http://schemas.microsoft.com/office/drawing/2014/main" val="1815096601"/>
                    </a:ext>
                  </a:extLst>
                </a:gridCol>
                <a:gridCol w="1954919">
                  <a:extLst>
                    <a:ext uri="{9D8B030D-6E8A-4147-A177-3AD203B41FA5}">
                      <a16:colId xmlns:a16="http://schemas.microsoft.com/office/drawing/2014/main" val="1612708038"/>
                    </a:ext>
                  </a:extLst>
                </a:gridCol>
                <a:gridCol w="1988013">
                  <a:extLst>
                    <a:ext uri="{9D8B030D-6E8A-4147-A177-3AD203B41FA5}">
                      <a16:colId xmlns:a16="http://schemas.microsoft.com/office/drawing/2014/main" val="3140987056"/>
                    </a:ext>
                  </a:extLst>
                </a:gridCol>
                <a:gridCol w="1051973">
                  <a:extLst>
                    <a:ext uri="{9D8B030D-6E8A-4147-A177-3AD203B41FA5}">
                      <a16:colId xmlns:a16="http://schemas.microsoft.com/office/drawing/2014/main" val="2653137672"/>
                    </a:ext>
                  </a:extLst>
                </a:gridCol>
                <a:gridCol w="834530">
                  <a:extLst>
                    <a:ext uri="{9D8B030D-6E8A-4147-A177-3AD203B41FA5}">
                      <a16:colId xmlns:a16="http://schemas.microsoft.com/office/drawing/2014/main" val="1535609593"/>
                    </a:ext>
                  </a:extLst>
                </a:gridCol>
              </a:tblGrid>
              <a:tr h="0">
                <a:tc gridSpan="6">
                  <a:txBody>
                    <a:bodyPr/>
                    <a:lstStyle/>
                    <a:p>
                      <a:pPr algn="ctr"/>
                      <a:r>
                        <a:rPr lang="en-US" sz="1000" kern="100" dirty="0">
                          <a:solidFill>
                            <a:sysClr val="windowText" lastClr="000000"/>
                          </a:solidFill>
                          <a:effectLst/>
                        </a:rPr>
                        <a:t>Comparison-Based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solidFill>
                            <a:sysClr val="windowText" lastClr="000000"/>
                          </a:solidFill>
                          <a:effectLst/>
                        </a:rPr>
                        <a:t>Comparison-Based</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081249845"/>
                  </a:ext>
                </a:extLst>
              </a:tr>
              <a:tr h="241566">
                <a:tc>
                  <a:txBody>
                    <a:bodyPr/>
                    <a:lstStyle/>
                    <a:p>
                      <a:pPr algn="ctr"/>
                      <a:r>
                        <a:rPr lang="en-US" altLang="zh-CN" sz="1000" b="1" kern="1200" dirty="0">
                          <a:solidFill>
                            <a:sysClr val="windowText" lastClr="000000"/>
                          </a:solidFill>
                          <a:effectLst/>
                          <a:latin typeface="+mn-lt"/>
                          <a:ea typeface="+mn-ea"/>
                          <a:cs typeface="+mn-cs"/>
                        </a:rPr>
                        <a:t>Missing data</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Ebaseline</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Voltage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a:t>
                      </a:r>
                      <a:r>
                        <a:rPr lang="en-US" altLang="zh-CN" sz="1000" kern="100" dirty="0">
                          <a:solidFill>
                            <a:sysClr val="windowText" lastClr="000000"/>
                          </a:solidFill>
                          <a:effectLst/>
                          <a:latin typeface="+mn-lt"/>
                        </a:rPr>
                        <a:t>Energy</a:t>
                      </a:r>
                      <a:r>
                        <a:rPr lang="en-US" sz="1000" kern="100" dirty="0">
                          <a:solidFill>
                            <a:sysClr val="windowText" lastClr="000000"/>
                          </a:solidFill>
                          <a:effectLst/>
                        </a:rPr>
                        <a:t>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Esavings (MWh)</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CVR Factor</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883209"/>
                  </a:ext>
                </a:extLst>
              </a:tr>
              <a:tr h="129411">
                <a:tc>
                  <a:txBody>
                    <a:bodyPr/>
                    <a:lstStyle/>
                    <a:p>
                      <a:pPr algn="ctr"/>
                      <a:r>
                        <a:rPr lang="en-US" sz="1000" b="1" kern="100">
                          <a:solidFill>
                            <a:sysClr val="windowText" lastClr="000000"/>
                          </a:solidFill>
                          <a:effectLst/>
                          <a:latin typeface="+mn-lt"/>
                          <a:ea typeface="Calibri" panose="020F0502020204030204" pitchFamily="34" charset="0"/>
                          <a:cs typeface="Times New Roman" panose="02020603050405020304" pitchFamily="18" charset="0"/>
                        </a:rPr>
                        <a:t>5%</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202271.96</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4.86</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4.37</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966.51</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0.90</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7020004"/>
                  </a:ext>
                </a:extLst>
              </a:tr>
              <a:tr h="129411">
                <a:tc>
                  <a:txBody>
                    <a:bodyPr/>
                    <a:lstStyle/>
                    <a:p>
                      <a:pPr algn="ctr"/>
                      <a:r>
                        <a:rPr lang="en-US" sz="1000" b="1" kern="100">
                          <a:solidFill>
                            <a:sysClr val="windowText" lastClr="000000"/>
                          </a:solidFill>
                          <a:effectLst/>
                          <a:latin typeface="+mn-lt"/>
                          <a:ea typeface="Calibri" panose="020F0502020204030204" pitchFamily="34" charset="0"/>
                          <a:cs typeface="Times New Roman" panose="02020603050405020304" pitchFamily="18" charset="0"/>
                        </a:rPr>
                        <a:t>10%</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202715.66</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4.86</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4.86</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1081.35</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1.00</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060093"/>
                  </a:ext>
                </a:extLst>
              </a:tr>
              <a:tr h="129411">
                <a:tc>
                  <a:txBody>
                    <a:bodyPr/>
                    <a:lstStyle/>
                    <a:p>
                      <a:pPr algn="ctr"/>
                      <a:r>
                        <a:rPr lang="en-US" sz="1000" b="1" kern="100">
                          <a:solidFill>
                            <a:sysClr val="windowText" lastClr="000000"/>
                          </a:solidFill>
                          <a:effectLst/>
                          <a:latin typeface="+mn-lt"/>
                          <a:ea typeface="Calibri" panose="020F0502020204030204" pitchFamily="34" charset="0"/>
                          <a:cs typeface="Times New Roman" panose="02020603050405020304" pitchFamily="18" charset="0"/>
                        </a:rPr>
                        <a:t>20%</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202777.20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4.87</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4.38</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966.38</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0.90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0662361"/>
                  </a:ext>
                </a:extLst>
              </a:tr>
              <a:tr h="129411">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30%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202701.06</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4.85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4.57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1017.19</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0.94</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9200998"/>
                  </a:ext>
                </a:extLst>
              </a:tr>
            </a:tbl>
          </a:graphicData>
        </a:graphic>
      </p:graphicFrame>
      <p:graphicFrame>
        <p:nvGraphicFramePr>
          <p:cNvPr id="8" name="Table 7">
            <a:extLst>
              <a:ext uri="{FF2B5EF4-FFF2-40B4-BE49-F238E27FC236}">
                <a16:creationId xmlns:a16="http://schemas.microsoft.com/office/drawing/2014/main" id="{13A1268C-44E3-4A5F-5225-CE151608E349}"/>
              </a:ext>
            </a:extLst>
          </p:cNvPr>
          <p:cNvGraphicFramePr>
            <a:graphicFrameLocks noGrp="1"/>
          </p:cNvGraphicFramePr>
          <p:nvPr>
            <p:extLst>
              <p:ext uri="{D42A27DB-BD31-4B8C-83A1-F6EECF244321}">
                <p14:modId xmlns:p14="http://schemas.microsoft.com/office/powerpoint/2010/main" val="3710593884"/>
              </p:ext>
            </p:extLst>
          </p:nvPr>
        </p:nvGraphicFramePr>
        <p:xfrm>
          <a:off x="611561" y="2185798"/>
          <a:ext cx="7774627" cy="1187031"/>
        </p:xfrm>
        <a:graphic>
          <a:graphicData uri="http://schemas.openxmlformats.org/drawingml/2006/table">
            <a:tbl>
              <a:tblPr firstRow="1" firstCol="1" bandRow="1">
                <a:tableStyleId>{5C22544A-7EE6-4342-B048-85BDC9FD1C3A}</a:tableStyleId>
              </a:tblPr>
              <a:tblGrid>
                <a:gridCol w="845668">
                  <a:extLst>
                    <a:ext uri="{9D8B030D-6E8A-4147-A177-3AD203B41FA5}">
                      <a16:colId xmlns:a16="http://schemas.microsoft.com/office/drawing/2014/main" val="3875630064"/>
                    </a:ext>
                  </a:extLst>
                </a:gridCol>
                <a:gridCol w="1128477">
                  <a:extLst>
                    <a:ext uri="{9D8B030D-6E8A-4147-A177-3AD203B41FA5}">
                      <a16:colId xmlns:a16="http://schemas.microsoft.com/office/drawing/2014/main" val="1822865580"/>
                    </a:ext>
                  </a:extLst>
                </a:gridCol>
                <a:gridCol w="1962786">
                  <a:extLst>
                    <a:ext uri="{9D8B030D-6E8A-4147-A177-3AD203B41FA5}">
                      <a16:colId xmlns:a16="http://schemas.microsoft.com/office/drawing/2014/main" val="3013404050"/>
                    </a:ext>
                  </a:extLst>
                </a:gridCol>
                <a:gridCol w="1977812">
                  <a:extLst>
                    <a:ext uri="{9D8B030D-6E8A-4147-A177-3AD203B41FA5}">
                      <a16:colId xmlns:a16="http://schemas.microsoft.com/office/drawing/2014/main" val="2747024962"/>
                    </a:ext>
                  </a:extLst>
                </a:gridCol>
                <a:gridCol w="1031307">
                  <a:extLst>
                    <a:ext uri="{9D8B030D-6E8A-4147-A177-3AD203B41FA5}">
                      <a16:colId xmlns:a16="http://schemas.microsoft.com/office/drawing/2014/main" val="233884162"/>
                    </a:ext>
                  </a:extLst>
                </a:gridCol>
                <a:gridCol w="828577">
                  <a:extLst>
                    <a:ext uri="{9D8B030D-6E8A-4147-A177-3AD203B41FA5}">
                      <a16:colId xmlns:a16="http://schemas.microsoft.com/office/drawing/2014/main" val="220061083"/>
                    </a:ext>
                  </a:extLst>
                </a:gridCol>
              </a:tblGrid>
              <a:tr h="284406">
                <a:tc gridSpan="6">
                  <a:txBody>
                    <a:bodyPr/>
                    <a:lstStyle/>
                    <a:p>
                      <a:pPr algn="ctr"/>
                      <a:r>
                        <a:rPr lang="en-US" sz="1000" kern="100" dirty="0">
                          <a:solidFill>
                            <a:sysClr val="windowText" lastClr="000000"/>
                          </a:solidFill>
                          <a:effectLst/>
                        </a:rPr>
                        <a:t>Regression-Based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effectLst/>
                        </a:rPr>
                        <a:t>Regression-Based</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C000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81756856"/>
                  </a:ext>
                </a:extLst>
              </a:tr>
              <a:tr h="29116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1" kern="1200" dirty="0">
                          <a:solidFill>
                            <a:sysClr val="windowText" lastClr="000000"/>
                          </a:solidFill>
                          <a:effectLst/>
                          <a:latin typeface="+mn-lt"/>
                          <a:ea typeface="+mn-ea"/>
                          <a:cs typeface="+mn-cs"/>
                        </a:rPr>
                        <a:t>Missing data</a:t>
                      </a:r>
                      <a:endParaRPr lang="zh-CN" alt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Ebaseline</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Voltage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a:t>
                      </a:r>
                      <a:r>
                        <a:rPr lang="en-US" altLang="zh-CN" sz="1000" kern="100" dirty="0">
                          <a:solidFill>
                            <a:sysClr val="windowText" lastClr="000000"/>
                          </a:solidFill>
                          <a:effectLst/>
                          <a:latin typeface="+mn-lt"/>
                        </a:rPr>
                        <a:t>Energy</a:t>
                      </a:r>
                      <a:r>
                        <a:rPr lang="en-US" sz="1000" kern="100" dirty="0">
                          <a:solidFill>
                            <a:sysClr val="windowText" lastClr="000000"/>
                          </a:solidFill>
                          <a:effectLst/>
                        </a:rPr>
                        <a:t>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Esavings</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CVR Factor</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6605314"/>
                  </a:ext>
                </a:extLst>
              </a:tr>
              <a:tr h="152864">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203734.97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4.84</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3.72</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825.41</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0.77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761510"/>
                  </a:ext>
                </a:extLst>
              </a:tr>
              <a:tr h="152864">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10%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204151.99</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4.85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3.77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838.85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0.78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2096557"/>
                  </a:ext>
                </a:extLst>
              </a:tr>
              <a:tr h="152864">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20%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204284.76</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4.85</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3.52</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778.64</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0.73</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739525"/>
                  </a:ext>
                </a:extLst>
              </a:tr>
              <a:tr h="152864">
                <a:tc>
                  <a:txBody>
                    <a:bodyPr/>
                    <a:lstStyle/>
                    <a:p>
                      <a:pPr algn="ctr"/>
                      <a:r>
                        <a:rPr lang="en-US" sz="1000" b="1" kern="100" dirty="0">
                          <a:solidFill>
                            <a:sysClr val="windowText" lastClr="000000"/>
                          </a:solidFill>
                          <a:effectLst/>
                          <a:latin typeface="+mn-lt"/>
                          <a:ea typeface="Calibri" panose="020F0502020204030204" pitchFamily="34" charset="0"/>
                          <a:cs typeface="Times New Roman" panose="02020603050405020304" pitchFamily="18" charset="0"/>
                        </a:rPr>
                        <a:t>30%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204148.90</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4.85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3.26</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724.82</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0.67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9929597"/>
                  </a:ext>
                </a:extLst>
              </a:tr>
            </a:tbl>
          </a:graphicData>
        </a:graphic>
      </p:graphicFrame>
      <p:graphicFrame>
        <p:nvGraphicFramePr>
          <p:cNvPr id="9" name="Table 8">
            <a:extLst>
              <a:ext uri="{FF2B5EF4-FFF2-40B4-BE49-F238E27FC236}">
                <a16:creationId xmlns:a16="http://schemas.microsoft.com/office/drawing/2014/main" id="{DB208795-0EFB-77DE-801C-49861F6E7F4D}"/>
              </a:ext>
            </a:extLst>
          </p:cNvPr>
          <p:cNvGraphicFramePr>
            <a:graphicFrameLocks noGrp="1"/>
          </p:cNvGraphicFramePr>
          <p:nvPr>
            <p:extLst>
              <p:ext uri="{D42A27DB-BD31-4B8C-83A1-F6EECF244321}">
                <p14:modId xmlns:p14="http://schemas.microsoft.com/office/powerpoint/2010/main" val="3804733683"/>
              </p:ext>
            </p:extLst>
          </p:nvPr>
        </p:nvGraphicFramePr>
        <p:xfrm>
          <a:off x="611560" y="3387419"/>
          <a:ext cx="7774627" cy="1056539"/>
        </p:xfrm>
        <a:graphic>
          <a:graphicData uri="http://schemas.openxmlformats.org/drawingml/2006/table">
            <a:tbl>
              <a:tblPr firstRow="1" firstCol="1" bandRow="1">
                <a:tableStyleId>{5C22544A-7EE6-4342-B048-85BDC9FD1C3A}</a:tableStyleId>
              </a:tblPr>
              <a:tblGrid>
                <a:gridCol w="883561">
                  <a:extLst>
                    <a:ext uri="{9D8B030D-6E8A-4147-A177-3AD203B41FA5}">
                      <a16:colId xmlns:a16="http://schemas.microsoft.com/office/drawing/2014/main" val="2305227563"/>
                    </a:ext>
                  </a:extLst>
                </a:gridCol>
                <a:gridCol w="1104452">
                  <a:extLst>
                    <a:ext uri="{9D8B030D-6E8A-4147-A177-3AD203B41FA5}">
                      <a16:colId xmlns:a16="http://schemas.microsoft.com/office/drawing/2014/main" val="789557366"/>
                    </a:ext>
                  </a:extLst>
                </a:gridCol>
                <a:gridCol w="1914383">
                  <a:extLst>
                    <a:ext uri="{9D8B030D-6E8A-4147-A177-3AD203B41FA5}">
                      <a16:colId xmlns:a16="http://schemas.microsoft.com/office/drawing/2014/main" val="3664350497"/>
                    </a:ext>
                  </a:extLst>
                </a:gridCol>
                <a:gridCol w="2011268">
                  <a:extLst>
                    <a:ext uri="{9D8B030D-6E8A-4147-A177-3AD203B41FA5}">
                      <a16:colId xmlns:a16="http://schemas.microsoft.com/office/drawing/2014/main" val="2432561999"/>
                    </a:ext>
                  </a:extLst>
                </a:gridCol>
                <a:gridCol w="1032923">
                  <a:extLst>
                    <a:ext uri="{9D8B030D-6E8A-4147-A177-3AD203B41FA5}">
                      <a16:colId xmlns:a16="http://schemas.microsoft.com/office/drawing/2014/main" val="4241439416"/>
                    </a:ext>
                  </a:extLst>
                </a:gridCol>
                <a:gridCol w="828040">
                  <a:extLst>
                    <a:ext uri="{9D8B030D-6E8A-4147-A177-3AD203B41FA5}">
                      <a16:colId xmlns:a16="http://schemas.microsoft.com/office/drawing/2014/main" val="2903876094"/>
                    </a:ext>
                  </a:extLst>
                </a:gridCol>
              </a:tblGrid>
              <a:tr h="0">
                <a:tc gridSpan="6">
                  <a:txBody>
                    <a:bodyPr/>
                    <a:lstStyle/>
                    <a:p>
                      <a:pPr algn="ctr"/>
                      <a:r>
                        <a:rPr lang="en-US" sz="1000" kern="100" dirty="0">
                          <a:solidFill>
                            <a:sysClr val="windowText" lastClr="000000"/>
                          </a:solidFill>
                          <a:effectLst/>
                        </a:rPr>
                        <a:t>Load Modeling-Based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effectLst/>
                        </a:rPr>
                        <a:t>Load-Modeling-Based</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C000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65761913"/>
                  </a:ext>
                </a:extLst>
              </a:tr>
              <a:tr h="203099">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altLang="zh-CN" sz="1000" b="1" kern="1200" dirty="0">
                          <a:solidFill>
                            <a:sysClr val="windowText" lastClr="000000"/>
                          </a:solidFill>
                          <a:effectLst/>
                          <a:latin typeface="+mn-lt"/>
                          <a:ea typeface="+mn-ea"/>
                          <a:cs typeface="+mn-cs"/>
                        </a:rPr>
                        <a:t>Missing data</a:t>
                      </a:r>
                      <a:endParaRPr lang="zh-CN" alt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Ebaseline</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Voltage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Energy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Esavings</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CVR Factor</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648508"/>
                  </a:ext>
                </a:extLst>
              </a:tr>
              <a:tr h="106627">
                <a:tc>
                  <a:txBody>
                    <a:bodyPr/>
                    <a:lstStyle/>
                    <a:p>
                      <a:pPr algn="ctr"/>
                      <a:r>
                        <a:rPr lang="en-US" sz="1000" b="1"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5%</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203779.76</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4.84</a:t>
                      </a:r>
                      <a:endParaRPr lang="zh-CN" sz="1000" dirty="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3.96</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808.64</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0.82</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492185"/>
                  </a:ext>
                </a:extLst>
              </a:tr>
              <a:tr h="106627">
                <a:tc>
                  <a:txBody>
                    <a:bodyPr/>
                    <a:lstStyle/>
                    <a:p>
                      <a:pPr algn="ctr"/>
                      <a:r>
                        <a:rPr lang="en-US" sz="1000" b="1"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10%</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204180.31</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4.85</a:t>
                      </a:r>
                      <a:endParaRPr lang="zh-CN" sz="1000" dirty="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3.95</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780.15</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0.81</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0911289"/>
                  </a:ext>
                </a:extLst>
              </a:tr>
              <a:tr h="106627">
                <a:tc>
                  <a:txBody>
                    <a:bodyPr/>
                    <a:lstStyle/>
                    <a:p>
                      <a:pPr algn="ctr"/>
                      <a:r>
                        <a:rPr lang="en-US" sz="1000" b="1" kern="10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20%</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204392.96</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4.85</a:t>
                      </a:r>
                      <a:endParaRPr lang="zh-CN" sz="100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3.99</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702.53</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0.82</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8554232"/>
                  </a:ext>
                </a:extLst>
              </a:tr>
              <a:tr h="106627">
                <a:tc>
                  <a:txBody>
                    <a:bodyPr/>
                    <a:lstStyle/>
                    <a:p>
                      <a:pPr algn="ctr"/>
                      <a:r>
                        <a:rPr lang="en-US" sz="1000" b="1" kern="100" dirty="0">
                          <a:solidFill>
                            <a:sysClr val="windowText" lastClr="000000"/>
                          </a:solidFill>
                          <a:effectLst/>
                          <a:latin typeface="Calibri" panose="020F0502020204030204" pitchFamily="34" charset="0"/>
                          <a:ea typeface="Calibri" panose="020F0502020204030204" pitchFamily="34" charset="0"/>
                          <a:cs typeface="Times New Roman" panose="02020603050405020304" pitchFamily="18" charset="0"/>
                        </a:rPr>
                        <a:t>30%</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204252.29</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4.85</a:t>
                      </a:r>
                      <a:endParaRPr lang="zh-CN" sz="100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3.85</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628.77</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0.79</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4314118"/>
                  </a:ext>
                </a:extLst>
              </a:tr>
            </a:tbl>
          </a:graphicData>
        </a:graphic>
      </p:graphicFrame>
    </p:spTree>
    <p:extLst>
      <p:ext uri="{BB962C8B-B14F-4D97-AF65-F5344CB8AC3E}">
        <p14:creationId xmlns:p14="http://schemas.microsoft.com/office/powerpoint/2010/main" val="385653976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39552" y="143991"/>
            <a:ext cx="6405880" cy="507831"/>
          </a:xfrm>
          <a:prstGeom prst="rect">
            <a:avLst/>
          </a:prstGeom>
          <a:noFill/>
        </p:spPr>
        <p:txBody>
          <a:bodyPr wrap="square" rtlCol="0">
            <a:spAutoFit/>
          </a:bodyPr>
          <a:lstStyle/>
          <a:p>
            <a:pPr defTabSz="914378">
              <a:defRPr/>
            </a:pPr>
            <a:r>
              <a:rPr lang="en-US" sz="2600" dirty="0">
                <a:solidFill>
                  <a:srgbClr val="C8102E"/>
                </a:solidFill>
                <a:latin typeface="+mj-lt"/>
                <a:ea typeface="+mj-ea"/>
                <a:cs typeface="+mj-cs"/>
              </a:rPr>
              <a:t>Data Sharing</a:t>
            </a:r>
          </a:p>
        </p:txBody>
      </p:sp>
      <p:cxnSp>
        <p:nvCxnSpPr>
          <p:cNvPr id="12" name="Straight Connector 11"/>
          <p:cNvCxnSpPr/>
          <p:nvPr/>
        </p:nvCxnSpPr>
        <p:spPr bwMode="auto">
          <a:xfrm>
            <a:off x="685800" y="65190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3" name="Content Placeholder 2">
            <a:extLst>
              <a:ext uri="{FF2B5EF4-FFF2-40B4-BE49-F238E27FC236}">
                <a16:creationId xmlns:a16="http://schemas.microsoft.com/office/drawing/2014/main" id="{BE6564B5-8BBB-9FB9-4AC4-9D19989587BD}"/>
              </a:ext>
            </a:extLst>
          </p:cNvPr>
          <p:cNvSpPr txBox="1">
            <a:spLocks/>
          </p:cNvSpPr>
          <p:nvPr/>
        </p:nvSpPr>
        <p:spPr>
          <a:xfrm>
            <a:off x="38771" y="651850"/>
            <a:ext cx="5397324" cy="4323981"/>
          </a:xfrm>
        </p:spPr>
        <p:txBody>
          <a:bodyPr>
            <a:noAutofit/>
          </a:bodyPr>
          <a:lstStyle>
            <a:lvl1pPr marL="342872" indent="-34287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890" indent="-285727"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2907"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071"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233"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spcAft>
                <a:spcPts val="375"/>
              </a:spcAft>
              <a:buFont typeface="Times" charset="0"/>
              <a:buNone/>
              <a:defRPr/>
            </a:pPr>
            <a:r>
              <a:rPr lang="en-US" sz="1350" kern="0" dirty="0">
                <a:solidFill>
                  <a:schemeClr val="tx1"/>
                </a:solidFill>
                <a:latin typeface="Calibri" panose="020F0502020204030204" pitchFamily="34" charset="0"/>
                <a:cs typeface="Calibri" panose="020F0502020204030204" pitchFamily="34" charset="0"/>
              </a:rPr>
              <a:t>With permission from our utility partner, we share a real distribution grid model with one-year smart meter measurements. This dataset provides an opportunity for researchers and engineers to perform validation and demonstration using real utility grid models and field measurements.</a:t>
            </a:r>
          </a:p>
          <a:p>
            <a:pPr algn="just">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The system consists of 3 feeders and 240 nodes and is located in Midwest U.S.</a:t>
            </a:r>
            <a:endParaRPr lang="en-US" altLang="en-US" sz="1200" kern="0" dirty="0">
              <a:solidFill>
                <a:schemeClr val="tx1"/>
              </a:solidFill>
              <a:latin typeface="Calibri" panose="020F0502020204030204" pitchFamily="34" charset="0"/>
              <a:cs typeface="Calibri" panose="020F0502020204030204" pitchFamily="34" charset="0"/>
            </a:endParaRPr>
          </a:p>
          <a:p>
            <a:pPr algn="just">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The system has 1120 customers and all of them are equipped with smart meters. These smart meters measure hourly energy consumption (kWh). We share the one-year real smart meter measurements for 2017.</a:t>
            </a:r>
          </a:p>
          <a:p>
            <a:pPr algn="just">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The system has standard electric components such as overhead lines, underground cables, substation transformers with LTC, line switches, capacitor banks, and secondary distribution transformers. The real system topology and component parameters are included.</a:t>
            </a:r>
          </a:p>
          <a:p>
            <a:pPr marL="0" indent="0" algn="just">
              <a:spcAft>
                <a:spcPts val="375"/>
              </a:spcAft>
              <a:buNone/>
              <a:defRPr/>
            </a:pPr>
            <a:endParaRPr lang="en-US" altLang="en-US" sz="1350" kern="0" dirty="0">
              <a:solidFill>
                <a:schemeClr val="tx1"/>
              </a:solidFill>
              <a:latin typeface="Calibri" panose="020F0502020204030204" pitchFamily="34" charset="0"/>
              <a:cs typeface="Calibri" panose="020F0502020204030204" pitchFamily="34" charset="0"/>
            </a:endParaRPr>
          </a:p>
          <a:p>
            <a:pPr marL="0" indent="0" algn="just">
              <a:buFont typeface="Times" charset="0"/>
              <a:buNone/>
            </a:pPr>
            <a:endParaRPr lang="en-US" sz="1350" kern="0" dirty="0">
              <a:solidFill>
                <a:schemeClr val="tx1"/>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D22F265-E040-3771-CEA8-A9708E1628A3}"/>
              </a:ext>
            </a:extLst>
          </p:cNvPr>
          <p:cNvSpPr txBox="1"/>
          <p:nvPr/>
        </p:nvSpPr>
        <p:spPr>
          <a:xfrm>
            <a:off x="357268" y="3882587"/>
            <a:ext cx="8429463" cy="830997"/>
          </a:xfrm>
          <a:prstGeom prst="rect">
            <a:avLst/>
          </a:prstGeom>
          <a:noFill/>
        </p:spPr>
        <p:txBody>
          <a:bodyPr wrap="square">
            <a:spAutoFit/>
          </a:bodyPr>
          <a:lstStyle/>
          <a:p>
            <a:pPr algn="ctr">
              <a:spcAft>
                <a:spcPts val="375"/>
              </a:spcAft>
              <a:defRPr/>
            </a:pPr>
            <a:r>
              <a:rPr lang="en-US" altLang="en-US" sz="1600" kern="0" dirty="0">
                <a:solidFill>
                  <a:srgbClr val="C00000"/>
                </a:solidFill>
                <a:latin typeface="Calibri" panose="020F0502020204030204" pitchFamily="34" charset="0"/>
                <a:cs typeface="Calibri" panose="020F0502020204030204" pitchFamily="34" charset="0"/>
              </a:rPr>
              <a:t>You may download the dataset at: </a:t>
            </a:r>
            <a:r>
              <a:rPr lang="en-US" altLang="en-US" sz="1600" kern="0" dirty="0">
                <a:solidFill>
                  <a:srgbClr val="C00000"/>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http://wzy.ece.iastate.edu/Testsystem.html</a:t>
            </a:r>
            <a:r>
              <a:rPr lang="en-US" altLang="en-US" sz="1600" kern="0" dirty="0">
                <a:solidFill>
                  <a:srgbClr val="C00000"/>
                </a:solidFill>
                <a:latin typeface="Calibri" panose="020F0502020204030204" pitchFamily="34" charset="0"/>
                <a:cs typeface="Calibri" panose="020F0502020204030204" pitchFamily="34" charset="0"/>
              </a:rPr>
              <a:t> , including system description </a:t>
            </a:r>
            <a:r>
              <a:rPr lang="en-US" sz="1600" kern="0" dirty="0">
                <a:solidFill>
                  <a:srgbClr val="C00000"/>
                </a:solidFill>
                <a:latin typeface="Calibri" panose="020F0502020204030204" pitchFamily="34" charset="0"/>
                <a:cs typeface="Calibri" panose="020F0502020204030204" pitchFamily="34" charset="0"/>
              </a:rPr>
              <a:t>(in .doc and .xlsx), smart meter data (in .xlsx), OpenDSS model, and Matlab code for quasi-static time-series simulation.</a:t>
            </a:r>
          </a:p>
        </p:txBody>
      </p:sp>
      <p:pic>
        <p:nvPicPr>
          <p:cNvPr id="6" name="Picture 5">
            <a:extLst>
              <a:ext uri="{FF2B5EF4-FFF2-40B4-BE49-F238E27FC236}">
                <a16:creationId xmlns:a16="http://schemas.microsoft.com/office/drawing/2014/main" id="{21DF221B-11A3-8637-E29A-0AE57B784C7B}"/>
              </a:ext>
            </a:extLst>
          </p:cNvPr>
          <p:cNvPicPr>
            <a:picLocks noChangeAspect="1"/>
          </p:cNvPicPr>
          <p:nvPr/>
        </p:nvPicPr>
        <p:blipFill>
          <a:blip r:embed="rId4"/>
          <a:stretch>
            <a:fillRect/>
          </a:stretch>
        </p:blipFill>
        <p:spPr>
          <a:xfrm>
            <a:off x="5436095" y="684861"/>
            <a:ext cx="3669133" cy="2725574"/>
          </a:xfrm>
          <a:prstGeom prst="rect">
            <a:avLst/>
          </a:prstGeom>
        </p:spPr>
      </p:pic>
      <p:sp>
        <p:nvSpPr>
          <p:cNvPr id="7" name="Content Placeholder 2">
            <a:extLst>
              <a:ext uri="{FF2B5EF4-FFF2-40B4-BE49-F238E27FC236}">
                <a16:creationId xmlns:a16="http://schemas.microsoft.com/office/drawing/2014/main" id="{B37E27DC-B7AB-6755-5FBA-F66DFBFE8EE6}"/>
              </a:ext>
            </a:extLst>
          </p:cNvPr>
          <p:cNvSpPr txBox="1">
            <a:spLocks/>
          </p:cNvSpPr>
          <p:nvPr/>
        </p:nvSpPr>
        <p:spPr>
          <a:xfrm>
            <a:off x="5860339" y="3443450"/>
            <a:ext cx="2820644" cy="330813"/>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spcAft>
                <a:spcPts val="375"/>
              </a:spcAft>
              <a:buNone/>
              <a:defRPr/>
            </a:pPr>
            <a:r>
              <a:rPr lang="en-US" altLang="en-US" sz="1800" dirty="0">
                <a:latin typeface="Arial" panose="020B0604020202020204" pitchFamily="34" charset="0"/>
                <a:cs typeface="Arial" panose="020B0604020202020204" pitchFamily="34" charset="0"/>
              </a:rPr>
              <a:t>Test system diagram</a:t>
            </a:r>
          </a:p>
          <a:p>
            <a:pPr marL="0" indent="0">
              <a:buNone/>
            </a:pPr>
            <a:endParaRPr lang="en-US"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8521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80C2C5-8010-1AED-B6B6-F3324015752F}"/>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E71DE57-C23F-BF99-42FC-1204947A8C4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5143500"/>
          </a:xfrm>
          <a:prstGeom prst="rect">
            <a:avLst/>
          </a:prstGeom>
        </p:spPr>
      </p:pic>
      <p:sp>
        <p:nvSpPr>
          <p:cNvPr id="12" name="Rectangle 11">
            <a:extLst>
              <a:ext uri="{FF2B5EF4-FFF2-40B4-BE49-F238E27FC236}">
                <a16:creationId xmlns:a16="http://schemas.microsoft.com/office/drawing/2014/main" id="{A793A9B5-5C7C-53E4-21F7-F6020CEC11EE}"/>
              </a:ext>
            </a:extLst>
          </p:cNvPr>
          <p:cNvSpPr/>
          <p:nvPr/>
        </p:nvSpPr>
        <p:spPr bwMode="auto">
          <a:xfrm>
            <a:off x="0" y="0"/>
            <a:ext cx="9144000" cy="5143500"/>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rgbClr val="C8102E"/>
              </a:solidFill>
              <a:effectLst/>
              <a:latin typeface="Calibri" panose="020F0502020204030204" pitchFamily="34" charset="0"/>
              <a:cs typeface="Calibri" panose="020F0502020204030204" pitchFamily="34" charset="0"/>
            </a:endParaRPr>
          </a:p>
        </p:txBody>
      </p:sp>
      <p:cxnSp>
        <p:nvCxnSpPr>
          <p:cNvPr id="49" name="Straight Connector 48">
            <a:extLst>
              <a:ext uri="{FF2B5EF4-FFF2-40B4-BE49-F238E27FC236}">
                <a16:creationId xmlns:a16="http://schemas.microsoft.com/office/drawing/2014/main" id="{F54D1828-536B-4BCD-1E7D-B54671B9A848}"/>
              </a:ext>
            </a:extLst>
          </p:cNvPr>
          <p:cNvCxnSpPr/>
          <p:nvPr/>
        </p:nvCxnSpPr>
        <p:spPr bwMode="auto">
          <a:xfrm>
            <a:off x="0" y="35115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11" name="TextBox 10">
            <a:extLst>
              <a:ext uri="{FF2B5EF4-FFF2-40B4-BE49-F238E27FC236}">
                <a16:creationId xmlns:a16="http://schemas.microsoft.com/office/drawing/2014/main" id="{5576E327-4942-8DD8-FFEC-8350EE14165B}"/>
              </a:ext>
            </a:extLst>
          </p:cNvPr>
          <p:cNvSpPr txBox="1"/>
          <p:nvPr/>
        </p:nvSpPr>
        <p:spPr>
          <a:xfrm>
            <a:off x="539552" y="1241645"/>
            <a:ext cx="7906072" cy="1938992"/>
          </a:xfrm>
          <a:prstGeom prst="rect">
            <a:avLst/>
          </a:prstGeom>
          <a:noFill/>
        </p:spPr>
        <p:txBody>
          <a:bodyPr wrap="square" rtlCol="0" anchor="b" anchorCtr="0">
            <a:spAutoFit/>
          </a:bodyPr>
          <a:lstStyle/>
          <a:p>
            <a:pPr algn="ctr"/>
            <a:r>
              <a:rPr lang="en-US" sz="4000" dirty="0">
                <a:solidFill>
                  <a:schemeClr val="bg1"/>
                </a:solidFill>
                <a:latin typeface="Univers 57 Condensed" charset="0"/>
              </a:rPr>
              <a:t>Hosting Capacity Analysis - Voltage Estimation in Secondary Distribution Grids</a:t>
            </a:r>
          </a:p>
        </p:txBody>
      </p:sp>
      <p:pic>
        <p:nvPicPr>
          <p:cNvPr id="13" name="Picture 12" descr="ISU LEFT white.eps">
            <a:extLst>
              <a:ext uri="{FF2B5EF4-FFF2-40B4-BE49-F238E27FC236}">
                <a16:creationId xmlns:a16="http://schemas.microsoft.com/office/drawing/2014/main" id="{43564E4E-3160-2F71-B2CF-6D7FD8B98CBC}"/>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00" y="4788715"/>
            <a:ext cx="2396490" cy="197359"/>
          </a:xfrm>
          <a:prstGeom prst="rect">
            <a:avLst/>
          </a:prstGeom>
          <a:noFill/>
          <a:ln w="9525">
            <a:noFill/>
            <a:miter lim="800000"/>
            <a:headEnd/>
            <a:tailEnd/>
          </a:ln>
        </p:spPr>
      </p:pic>
    </p:spTree>
    <p:extLst>
      <p:ext uri="{BB962C8B-B14F-4D97-AF65-F5344CB8AC3E}">
        <p14:creationId xmlns:p14="http://schemas.microsoft.com/office/powerpoint/2010/main" val="38648288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E791DB-C8B1-A9C9-9C7F-3909F39980E9}"/>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9EC92354-BEA4-EA55-45BF-8BCDF9766CD8}"/>
              </a:ext>
            </a:extLst>
          </p:cNvPr>
          <p:cNvSpPr txBox="1"/>
          <p:nvPr/>
        </p:nvSpPr>
        <p:spPr>
          <a:xfrm>
            <a:off x="604521" y="111064"/>
            <a:ext cx="6405880" cy="507831"/>
          </a:xfrm>
          <a:prstGeom prst="rect">
            <a:avLst/>
          </a:prstGeom>
          <a:noFill/>
        </p:spPr>
        <p:txBody>
          <a:bodyPr wrap="square" rtlCol="0">
            <a:spAutoFit/>
          </a:bodyPr>
          <a:lstStyle/>
          <a:p>
            <a:pPr defTabSz="914378">
              <a:defRPr/>
            </a:pPr>
            <a:r>
              <a:rPr lang="en-US" sz="2600" dirty="0">
                <a:solidFill>
                  <a:srgbClr val="C8102E"/>
                </a:solidFill>
                <a:latin typeface="+mj-lt"/>
                <a:ea typeface="+mj-ea"/>
                <a:cs typeface="+mj-cs"/>
              </a:rPr>
              <a:t>Course Materials</a:t>
            </a:r>
          </a:p>
        </p:txBody>
      </p:sp>
      <p:cxnSp>
        <p:nvCxnSpPr>
          <p:cNvPr id="12" name="Straight Connector 11">
            <a:extLst>
              <a:ext uri="{FF2B5EF4-FFF2-40B4-BE49-F238E27FC236}">
                <a16:creationId xmlns:a16="http://schemas.microsoft.com/office/drawing/2014/main" id="{B3917346-18A8-7DD5-DD98-B72B4992D540}"/>
              </a:ext>
            </a:extLst>
          </p:cNvPr>
          <p:cNvCxnSpPr/>
          <p:nvPr/>
        </p:nvCxnSpPr>
        <p:spPr bwMode="auto">
          <a:xfrm>
            <a:off x="685800" y="65190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3" name="Content Placeholder 2">
            <a:extLst>
              <a:ext uri="{FF2B5EF4-FFF2-40B4-BE49-F238E27FC236}">
                <a16:creationId xmlns:a16="http://schemas.microsoft.com/office/drawing/2014/main" id="{DCCB78DD-58EE-B59B-0842-7B5145E0476D}"/>
              </a:ext>
            </a:extLst>
          </p:cNvPr>
          <p:cNvSpPr txBox="1">
            <a:spLocks/>
          </p:cNvSpPr>
          <p:nvPr/>
        </p:nvSpPr>
        <p:spPr>
          <a:xfrm>
            <a:off x="251520" y="771550"/>
            <a:ext cx="4605237" cy="3432068"/>
          </a:xfrm>
        </p:spPr>
        <p:txBody>
          <a:bodyPr>
            <a:noAutofit/>
          </a:bodyPr>
          <a:lstStyle>
            <a:lvl1pPr marL="342872" indent="-34287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890" indent="-285727"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2907"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071"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233"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i="0" u="none" strike="noStrike" dirty="0">
                <a:solidFill>
                  <a:schemeClr val="tx1"/>
                </a:solidFill>
                <a:effectLst/>
                <a:latin typeface="Calibri" panose="020F0502020204030204" pitchFamily="34" charset="0"/>
                <a:cs typeface="Calibri" panose="020F0502020204030204" pitchFamily="34" charset="0"/>
              </a:rPr>
              <a:t>Introduction to Power Distribution Systems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Introduction to Distribution Systems </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Nature of Loads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Approximate Method of Analysis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Power Distribution System Power Flow – Basics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Modeling Series Impedance</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Modeling Shunt Admittance</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Modeling Series Components-Lines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Modeling Voltage Regulators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Modeling Transformers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Distribution Feeder Modeling and Analysis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Center-Tapped Transformers and Secondaries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Y-bus Method for Power Flow Calculation</a:t>
            </a:r>
          </a:p>
        </p:txBody>
      </p:sp>
      <p:sp>
        <p:nvSpPr>
          <p:cNvPr id="5" name="TextBox 4">
            <a:extLst>
              <a:ext uri="{FF2B5EF4-FFF2-40B4-BE49-F238E27FC236}">
                <a16:creationId xmlns:a16="http://schemas.microsoft.com/office/drawing/2014/main" id="{1CD5B66B-47D1-B17F-87BB-12539264E727}"/>
              </a:ext>
            </a:extLst>
          </p:cNvPr>
          <p:cNvSpPr txBox="1"/>
          <p:nvPr/>
        </p:nvSpPr>
        <p:spPr>
          <a:xfrm>
            <a:off x="357268" y="4177412"/>
            <a:ext cx="8429463" cy="338554"/>
          </a:xfrm>
          <a:prstGeom prst="rect">
            <a:avLst/>
          </a:prstGeom>
          <a:noFill/>
        </p:spPr>
        <p:txBody>
          <a:bodyPr wrap="square">
            <a:spAutoFit/>
          </a:bodyPr>
          <a:lstStyle/>
          <a:p>
            <a:pPr algn="ctr">
              <a:spcAft>
                <a:spcPts val="375"/>
              </a:spcAft>
              <a:defRPr/>
            </a:pPr>
            <a:r>
              <a:rPr lang="en-US" altLang="en-US" sz="1600" kern="0" dirty="0">
                <a:solidFill>
                  <a:srgbClr val="C00000"/>
                </a:solidFill>
                <a:latin typeface="Calibri" panose="020F0502020204030204" pitchFamily="34" charset="0"/>
                <a:cs typeface="Calibri" panose="020F0502020204030204" pitchFamily="34" charset="0"/>
              </a:rPr>
              <a:t>You may download the slides (.pptx) at: https://</a:t>
            </a:r>
            <a:r>
              <a:rPr lang="en-US" altLang="en-US" sz="1600" kern="0" dirty="0" err="1">
                <a:solidFill>
                  <a:srgbClr val="C00000"/>
                </a:solidFill>
                <a:latin typeface="Calibri" panose="020F0502020204030204" pitchFamily="34" charset="0"/>
                <a:cs typeface="Calibri" panose="020F0502020204030204" pitchFamily="34" charset="0"/>
              </a:rPr>
              <a:t>wzy.ece.iastate.edu</a:t>
            </a:r>
            <a:r>
              <a:rPr lang="en-US" altLang="en-US" sz="1600" kern="0" dirty="0">
                <a:solidFill>
                  <a:srgbClr val="C00000"/>
                </a:solidFill>
                <a:latin typeface="Calibri" panose="020F0502020204030204" pitchFamily="34" charset="0"/>
                <a:cs typeface="Calibri" panose="020F0502020204030204" pitchFamily="34" charset="0"/>
              </a:rPr>
              <a:t>/</a:t>
            </a:r>
            <a:r>
              <a:rPr lang="en-US" altLang="en-US" sz="1600" kern="0" dirty="0" err="1">
                <a:solidFill>
                  <a:srgbClr val="C00000"/>
                </a:solidFill>
                <a:latin typeface="Calibri" panose="020F0502020204030204" pitchFamily="34" charset="0"/>
                <a:cs typeface="Calibri" panose="020F0502020204030204" pitchFamily="34" charset="0"/>
              </a:rPr>
              <a:t>Teaching.html</a:t>
            </a:r>
            <a:endParaRPr lang="en-US" sz="1600" kern="0" dirty="0">
              <a:solidFill>
                <a:srgbClr val="C00000"/>
              </a:solidFill>
              <a:latin typeface="Calibri" panose="020F0502020204030204" pitchFamily="34" charset="0"/>
              <a:cs typeface="Calibri" panose="020F0502020204030204" pitchFamily="34" charset="0"/>
            </a:endParaRPr>
          </a:p>
        </p:txBody>
      </p:sp>
      <p:sp>
        <p:nvSpPr>
          <p:cNvPr id="2" name="Content Placeholder 2">
            <a:extLst>
              <a:ext uri="{FF2B5EF4-FFF2-40B4-BE49-F238E27FC236}">
                <a16:creationId xmlns:a16="http://schemas.microsoft.com/office/drawing/2014/main" id="{2F4C7465-DA9B-A303-0CAC-92B1E0097F45}"/>
              </a:ext>
            </a:extLst>
          </p:cNvPr>
          <p:cNvSpPr txBox="1">
            <a:spLocks/>
          </p:cNvSpPr>
          <p:nvPr/>
        </p:nvSpPr>
        <p:spPr>
          <a:xfrm>
            <a:off x="4572000" y="786274"/>
            <a:ext cx="4605237" cy="3432068"/>
          </a:xfrm>
        </p:spPr>
        <p:txBody>
          <a:bodyPr>
            <a:noAutofit/>
          </a:bodyPr>
          <a:lstStyle>
            <a:lvl1pPr marL="342872" indent="-34287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890" indent="-285727"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2907"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071"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233" indent="-228582"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i="0" u="none" strike="noStrike" dirty="0">
                <a:solidFill>
                  <a:schemeClr val="tx1"/>
                </a:solidFill>
                <a:effectLst/>
                <a:latin typeface="Calibri" panose="020F0502020204030204" pitchFamily="34" charset="0"/>
                <a:cs typeface="Calibri" panose="020F0502020204030204" pitchFamily="34" charset="0"/>
              </a:rPr>
              <a:t>Advanced Power Distribution Systems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Distribution System Planning</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Distribution System Operation and Automation</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Analysis of Distribution System Operation Function</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Distribution System Transformers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Distribution Line Models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Distribution System Analysis</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Distribution System Protection</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Distribution System Reliability</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Distribution System Grounding</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Power Quality for Distribution System</a:t>
            </a:r>
          </a:p>
          <a:p>
            <a:pPr>
              <a:spcBef>
                <a:spcPts val="0"/>
              </a:spcBef>
              <a:spcAft>
                <a:spcPts val="375"/>
              </a:spcAft>
              <a:buFont typeface="Wingdings" panose="05000000000000000000" pitchFamily="2" charset="2"/>
              <a:buChar char="§"/>
              <a:defRPr/>
            </a:pPr>
            <a:r>
              <a:rPr lang="en-US" sz="1350" kern="0" dirty="0">
                <a:solidFill>
                  <a:schemeClr val="tx1"/>
                </a:solidFill>
                <a:latin typeface="Calibri" panose="020F0502020204030204" pitchFamily="34" charset="0"/>
                <a:cs typeface="Calibri" panose="020F0502020204030204" pitchFamily="34" charset="0"/>
              </a:rPr>
              <a:t>Economics of Distribution System</a:t>
            </a:r>
          </a:p>
          <a:p>
            <a:pPr>
              <a:spcBef>
                <a:spcPts val="0"/>
              </a:spcBef>
              <a:spcAft>
                <a:spcPts val="375"/>
              </a:spcAft>
              <a:buFont typeface="Wingdings" panose="05000000000000000000" pitchFamily="2" charset="2"/>
              <a:buChar char="§"/>
              <a:defRPr/>
            </a:pPr>
            <a:endParaRPr lang="en-US" sz="1350" kern="0"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279830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1" y="9"/>
            <a:ext cx="9144000" cy="5143501"/>
          </a:xfrm>
          <a:prstGeom prst="rect">
            <a:avLst/>
          </a:prstGeom>
        </p:spPr>
      </p:pic>
      <p:sp>
        <p:nvSpPr>
          <p:cNvPr id="12" name="Rectangle 11"/>
          <p:cNvSpPr/>
          <p:nvPr/>
        </p:nvSpPr>
        <p:spPr bwMode="auto">
          <a:xfrm>
            <a:off x="6360" y="9"/>
            <a:ext cx="9144000" cy="5143501"/>
          </a:xfrm>
          <a:prstGeom prst="rect">
            <a:avLst/>
          </a:prstGeom>
          <a:solidFill>
            <a:srgbClr val="C8102E">
              <a:alpha val="90000"/>
            </a:srgbClr>
          </a:solidFill>
          <a:ln w="9525" cap="flat" cmpd="sng" algn="ctr">
            <a:noFill/>
            <a:prstDash val="solid"/>
            <a:round/>
            <a:headEnd type="none" w="med" len="med"/>
            <a:tailEnd type="none" w="med" len="med"/>
          </a:ln>
          <a:effectLst/>
        </p:spPr>
        <p:txBody>
          <a:bodyPr vert="horz" wrap="square" lIns="91441" tIns="45720" rIns="91441" bIns="45720" numCol="1" rtlCol="0" anchor="t" anchorCtr="0" compatLnSpc="1">
            <a:prstTxWarp prst="textNoShape">
              <a:avLst/>
            </a:prstTxWarp>
          </a:bodyPr>
          <a:lstStyle/>
          <a:p>
            <a:endParaRPr lang="en-US" dirty="0">
              <a:solidFill>
                <a:srgbClr val="C8102E"/>
              </a:solidFill>
            </a:endParaRPr>
          </a:p>
        </p:txBody>
      </p:sp>
      <p:cxnSp>
        <p:nvCxnSpPr>
          <p:cNvPr id="49" name="Straight Connector 48"/>
          <p:cNvCxnSpPr/>
          <p:nvPr/>
        </p:nvCxnSpPr>
        <p:spPr bwMode="auto">
          <a:xfrm>
            <a:off x="11" y="3511550"/>
            <a:ext cx="9144000" cy="0"/>
          </a:xfrm>
          <a:prstGeom prst="line">
            <a:avLst/>
          </a:prstGeom>
          <a:solidFill>
            <a:schemeClr val="accent1"/>
          </a:solidFill>
          <a:ln w="9525" cap="flat" cmpd="sng" algn="ctr">
            <a:solidFill>
              <a:srgbClr val="F1BE48">
                <a:alpha val="80000"/>
              </a:srgbClr>
            </a:solidFill>
            <a:prstDash val="solid"/>
            <a:round/>
            <a:headEnd type="none" w="med" len="med"/>
            <a:tailEnd type="none" w="med" len="med"/>
          </a:ln>
          <a:effectLst/>
        </p:spPr>
      </p:cxnSp>
      <p:sp>
        <p:nvSpPr>
          <p:cNvPr id="11" name="TextBox 10"/>
          <p:cNvSpPr txBox="1"/>
          <p:nvPr/>
        </p:nvSpPr>
        <p:spPr>
          <a:xfrm>
            <a:off x="3200411" y="1428503"/>
            <a:ext cx="2743200" cy="1446806"/>
          </a:xfrm>
          <a:prstGeom prst="rect">
            <a:avLst/>
          </a:prstGeom>
          <a:noFill/>
        </p:spPr>
        <p:txBody>
          <a:bodyPr wrap="square" rtlCol="0" anchor="b" anchorCtr="0">
            <a:spAutoFit/>
          </a:bodyPr>
          <a:lstStyle/>
          <a:p>
            <a:r>
              <a:rPr lang="en-US" sz="4401" dirty="0">
                <a:solidFill>
                  <a:schemeClr val="bg1"/>
                </a:solidFill>
                <a:latin typeface="Univers 57 Condensed" charset="0"/>
                <a:ea typeface="Univers 57 Condensed" charset="0"/>
                <a:cs typeface="Univers 57 Condensed" charset="0"/>
              </a:rPr>
              <a:t>Thank You!</a:t>
            </a:r>
          </a:p>
          <a:p>
            <a:pPr algn="ctr"/>
            <a:r>
              <a:rPr lang="en-US" sz="4401" dirty="0">
                <a:solidFill>
                  <a:schemeClr val="bg1"/>
                </a:solidFill>
                <a:latin typeface="Univers 57 Condensed" charset="0"/>
                <a:ea typeface="Univers 57 Condensed" charset="0"/>
                <a:cs typeface="Univers 57 Condensed" charset="0"/>
              </a:rPr>
              <a:t>Q&amp;A</a:t>
            </a:r>
          </a:p>
        </p:txBody>
      </p:sp>
      <p:pic>
        <p:nvPicPr>
          <p:cNvPr id="13" name="Picture 12" descr="ISU LEFT white.eps"/>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477010" y="4788722"/>
            <a:ext cx="2396490" cy="197361"/>
          </a:xfrm>
          <a:prstGeom prst="rect">
            <a:avLst/>
          </a:prstGeom>
          <a:noFill/>
          <a:ln w="9525">
            <a:noFill/>
            <a:miter lim="800000"/>
            <a:headEnd/>
            <a:tailEnd/>
          </a:ln>
        </p:spPr>
      </p:pic>
      <p:sp>
        <p:nvSpPr>
          <p:cNvPr id="3" name="TextBox 2">
            <a:extLst>
              <a:ext uri="{FF2B5EF4-FFF2-40B4-BE49-F238E27FC236}">
                <a16:creationId xmlns:a16="http://schemas.microsoft.com/office/drawing/2014/main" id="{12FEF5F4-0C42-B22A-5FD2-14C75B86CC76}"/>
              </a:ext>
            </a:extLst>
          </p:cNvPr>
          <p:cNvSpPr txBox="1"/>
          <p:nvPr/>
        </p:nvSpPr>
        <p:spPr>
          <a:xfrm>
            <a:off x="2339752" y="3651870"/>
            <a:ext cx="4464495" cy="830997"/>
          </a:xfrm>
          <a:prstGeom prst="rect">
            <a:avLst/>
          </a:prstGeom>
          <a:noFill/>
        </p:spPr>
        <p:txBody>
          <a:bodyPr wrap="square" rtlCol="0">
            <a:spAutoFit/>
          </a:bodyPr>
          <a:lstStyle/>
          <a:p>
            <a:pPr algn="ctr"/>
            <a:r>
              <a:rPr lang="en-US" dirty="0">
                <a:solidFill>
                  <a:schemeClr val="bg1"/>
                </a:solidFill>
                <a:latin typeface="Calibri" panose="020F0502020204030204" pitchFamily="34" charset="0"/>
                <a:cs typeface="Calibri" panose="020F0502020204030204" pitchFamily="34" charset="0"/>
                <a:hlinkClick r:id="rId5">
                  <a:extLst>
                    <a:ext uri="{A12FA001-AC4F-418D-AE19-62706E023703}">
                      <ahyp:hlinkClr xmlns:ahyp="http://schemas.microsoft.com/office/drawing/2018/hyperlinkcolor" val="tx"/>
                    </a:ext>
                  </a:extLst>
                </a:hlinkClick>
              </a:rPr>
              <a:t>http://wzy.ece.iastate.edu</a:t>
            </a:r>
            <a:endParaRPr lang="en-US" dirty="0">
              <a:solidFill>
                <a:schemeClr val="bg1"/>
              </a:solidFill>
              <a:latin typeface="Calibri" panose="020F0502020204030204" pitchFamily="34" charset="0"/>
              <a:cs typeface="Calibri" panose="020F0502020204030204" pitchFamily="34" charset="0"/>
            </a:endParaRPr>
          </a:p>
          <a:p>
            <a:pPr algn="ctr"/>
            <a:r>
              <a:rPr lang="en-US" dirty="0">
                <a:solidFill>
                  <a:schemeClr val="bg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wzy@iastate.ed</a:t>
            </a:r>
            <a:r>
              <a:rPr lang="en-US"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9048729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2247928"/>
            <a:ext cx="9157547" cy="1062019"/>
          </a:xfrm>
          <a:prstGeom prst="rect">
            <a:avLst/>
          </a:prstGeom>
          <a:solidFill>
            <a:srgbClr val="C8102E">
              <a:alpha val="90000"/>
            </a:srgbClr>
          </a:solidFill>
          <a:ln w="9525">
            <a:noFill/>
            <a:miter lim="800000"/>
            <a:headEnd/>
            <a:tailEnd/>
          </a:ln>
          <a:effectLst/>
        </p:spPr>
        <p:txBody>
          <a:bodyPr wrap="none" anchor="ctr">
            <a:prstTxWarp prst="textNoShape">
              <a:avLst/>
            </a:prstTxWarp>
          </a:bodyPr>
          <a:lstStyle/>
          <a:p>
            <a:endParaRPr lang="en-US" dirty="0">
              <a:solidFill>
                <a:srgbClr val="C8102E"/>
              </a:solidFill>
              <a:latin typeface="ITC Berkeley Oldstyle"/>
            </a:endParaRPr>
          </a:p>
        </p:txBody>
      </p:sp>
      <p:sp>
        <p:nvSpPr>
          <p:cNvPr id="8" name="TextBox 7"/>
          <p:cNvSpPr txBox="1"/>
          <p:nvPr/>
        </p:nvSpPr>
        <p:spPr>
          <a:xfrm>
            <a:off x="323528" y="2266688"/>
            <a:ext cx="8224520" cy="1446550"/>
          </a:xfrm>
          <a:prstGeom prst="rect">
            <a:avLst/>
          </a:prstGeom>
          <a:noFill/>
        </p:spPr>
        <p:txBody>
          <a:bodyPr wrap="square" rtlCol="0">
            <a:spAutoFit/>
          </a:bodyPr>
          <a:lstStyle/>
          <a:p>
            <a:pPr algn="ctr">
              <a:spcBef>
                <a:spcPts val="0"/>
              </a:spcBef>
            </a:pPr>
            <a:r>
              <a:rPr lang="en-US" sz="3200" i="1" dirty="0">
                <a:solidFill>
                  <a:srgbClr val="F1BE48"/>
                </a:solidFill>
                <a:latin typeface="ITC Berkeley Oldstyle" charset="0"/>
                <a:ea typeface="ITC Berkeley Oldstyle" charset="0"/>
                <a:cs typeface="ITC Berkeley Oldstyle" charset="0"/>
              </a:rPr>
              <a:t>Backup Slides</a:t>
            </a:r>
          </a:p>
          <a:p>
            <a:pPr algn="ctr">
              <a:spcBef>
                <a:spcPts val="0"/>
              </a:spcBef>
            </a:pPr>
            <a:r>
              <a:rPr lang="en-US" i="1" dirty="0">
                <a:solidFill>
                  <a:srgbClr val="F1BE48"/>
                </a:solidFill>
                <a:latin typeface="ITC Berkeley Oldstyle" charset="0"/>
                <a:ea typeface="ITC Berkeley Oldstyle" charset="0"/>
                <a:cs typeface="ITC Berkeley Oldstyle" charset="0"/>
              </a:rPr>
              <a:t>Steps for comparison-based method</a:t>
            </a:r>
          </a:p>
          <a:p>
            <a:pPr algn="ctr">
              <a:spcBef>
                <a:spcPts val="0"/>
              </a:spcBef>
            </a:pPr>
            <a:endParaRPr lang="en-US" sz="3200" i="1" dirty="0">
              <a:solidFill>
                <a:srgbClr val="F1BE48"/>
              </a:solidFill>
              <a:latin typeface="ITC Berkeley Oldstyle" charset="0"/>
              <a:ea typeface="ITC Berkeley Oldstyle" charset="0"/>
              <a:cs typeface="ITC Berkeley Oldstyle" charset="0"/>
            </a:endParaRPr>
          </a:p>
        </p:txBody>
      </p:sp>
      <p:cxnSp>
        <p:nvCxnSpPr>
          <p:cNvPr id="11" name="Straight Connector 10"/>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Tree>
    <p:extLst>
      <p:ext uri="{BB962C8B-B14F-4D97-AF65-F5344CB8AC3E}">
        <p14:creationId xmlns:p14="http://schemas.microsoft.com/office/powerpoint/2010/main" val="167549578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2F7B6-5171-C004-0D5C-6531A3C168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0DEA18-F262-9E20-1765-A0CB62A31023}"/>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0DCB19CD-9765-6BC9-2311-8782A579382D}"/>
              </a:ext>
            </a:extLst>
          </p:cNvPr>
          <p:cNvSpPr txBox="1">
            <a:spLocks/>
          </p:cNvSpPr>
          <p:nvPr/>
        </p:nvSpPr>
        <p:spPr>
          <a:xfrm>
            <a:off x="90239" y="590557"/>
            <a:ext cx="4929498" cy="501855"/>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Comparison-Based Methods</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D08CD082-DA6F-D5CD-644E-F7E6F241B105}"/>
                  </a:ext>
                </a:extLst>
              </p:cNvPr>
              <p:cNvSpPr txBox="1">
                <a:spLocks/>
              </p:cNvSpPr>
              <p:nvPr/>
            </p:nvSpPr>
            <p:spPr>
              <a:xfrm>
                <a:off x="90239" y="915566"/>
                <a:ext cx="8802241" cy="3528392"/>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altLang="zh-CN" sz="1700" dirty="0">
                    <a:solidFill>
                      <a:schemeClr val="tx1"/>
                    </a:solidFill>
                    <a:latin typeface="ITC Berkeley Oldstyle"/>
                    <a:cs typeface="Times" panose="02020603050405020304" pitchFamily="18" charset="0"/>
                  </a:rPr>
                  <a:t>Using the </a:t>
                </a:r>
                <a:r>
                  <a:rPr lang="en-US" altLang="zh-CN" sz="1700" i="1" dirty="0">
                    <a:solidFill>
                      <a:schemeClr val="tx1"/>
                    </a:solidFill>
                    <a:latin typeface="ITC Berkeley Oldstyle"/>
                    <a:cs typeface="Times" panose="02020603050405020304" pitchFamily="18" charset="0"/>
                  </a:rPr>
                  <a:t>second approach </a:t>
                </a:r>
                <a:r>
                  <a:rPr lang="en-US" altLang="zh-CN" sz="1700" dirty="0">
                    <a:solidFill>
                      <a:schemeClr val="tx1"/>
                    </a:solidFill>
                    <a:latin typeface="ITC Berkeley Oldstyle"/>
                    <a:cs typeface="Times" panose="02020603050405020304" pitchFamily="18" charset="0"/>
                  </a:rPr>
                  <a:t>as an example, the typical steps to calculate the CVR factor are explained as follows:</a:t>
                </a:r>
              </a:p>
              <a:p>
                <a:pPr marL="0" indent="0">
                  <a:spcBef>
                    <a:spcPts val="600"/>
                  </a:spcBef>
                  <a:spcAft>
                    <a:spcPts val="1200"/>
                  </a:spcAft>
                  <a:buNone/>
                </a:pPr>
                <a:r>
                  <a:rPr lang="en-US" altLang="zh-CN" sz="1700" b="1" u="sng" dirty="0">
                    <a:solidFill>
                      <a:schemeClr val="tx1"/>
                    </a:solidFill>
                    <a:latin typeface="ITC Berkeley Oldstyle"/>
                    <a:cs typeface="Times" panose="02020603050405020304" pitchFamily="18" charset="0"/>
                  </a:rPr>
                  <a:t>Step 1</a:t>
                </a:r>
                <a:r>
                  <a:rPr lang="en-US" altLang="zh-CN" sz="1700" b="1" dirty="0">
                    <a:solidFill>
                      <a:schemeClr val="tx1"/>
                    </a:solidFill>
                    <a:latin typeface="ITC Berkeley Oldstyle"/>
                    <a:cs typeface="Times" panose="02020603050405020304" pitchFamily="18" charset="0"/>
                  </a:rPr>
                  <a:t>: </a:t>
                </a:r>
                <a:r>
                  <a:rPr lang="en-US" altLang="zh-CN" sz="1700" dirty="0">
                    <a:solidFill>
                      <a:schemeClr val="tx1"/>
                    </a:solidFill>
                    <a:latin typeface="ITC Berkeley Oldstyle"/>
                    <a:cs typeface="Times" panose="02020603050405020304" pitchFamily="18" charset="0"/>
                  </a:rPr>
                  <a:t>Calculate the CVR factor for each time interval by dividing the percentage of energy reduction by percentage of voltage reduction:</a:t>
                </a:r>
              </a:p>
              <a:p>
                <a:pPr marL="0" indent="0">
                  <a:buNone/>
                </a:pPr>
                <a14:m>
                  <m:oMathPara xmlns:m="http://schemas.openxmlformats.org/officeDocument/2006/math">
                    <m:oMathParaPr>
                      <m:jc m:val="centerGroup"/>
                    </m:oMathParaPr>
                    <m:oMath xmlns:m="http://schemas.openxmlformats.org/officeDocument/2006/math">
                      <m:sSub>
                        <m:sSubPr>
                          <m:ctrlPr>
                            <a:rPr lang="zh-CN" altLang="zh-CN" sz="1600" i="1" smtClean="0">
                              <a:solidFill>
                                <a:schemeClr val="tx1"/>
                              </a:solidFill>
                              <a:effectLst/>
                              <a:latin typeface="Cambria Math" panose="02040503050406030204" pitchFamily="18" charset="0"/>
                              <a:ea typeface="Cambria Math" panose="02040503050406030204" pitchFamily="18" charset="0"/>
                            </a:rPr>
                          </m:ctrlPr>
                        </m:sSubPr>
                        <m:e>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𝐶𝑉𝑅</m:t>
                              </m:r>
                            </m:e>
                            <m:sub>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𝑓</m:t>
                              </m:r>
                            </m:sub>
                          </m:sSub>
                        </m:e>
                        <m:sub>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600" i="1">
                              <a:solidFill>
                                <a:schemeClr val="tx1"/>
                              </a:solidFill>
                              <a:effectLst/>
                              <a:latin typeface="Cambria Math" panose="02040503050406030204" pitchFamily="18" charset="0"/>
                              <a:ea typeface="Cambria Math" panose="02040503050406030204" pitchFamily="18" charset="0"/>
                            </a:rPr>
                          </m:ctrlPr>
                        </m:fPr>
                        <m:num>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b>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 </m:t>
                          </m:r>
                          <m:d>
                            <m:dPr>
                              <m:ctrlPr>
                                <a:rPr lang="zh-CN" altLang="zh-CN" sz="1600" i="1">
                                  <a:solidFill>
                                    <a:schemeClr val="tx1"/>
                                  </a:solidFill>
                                  <a:effectLst/>
                                  <a:latin typeface="Cambria Math" panose="02040503050406030204" pitchFamily="18" charset="0"/>
                                  <a:ea typeface="Cambria Math" panose="02040503050406030204" pitchFamily="18" charset="0"/>
                                </a:rPr>
                              </m:ctrlPr>
                            </m:dPr>
                            <m:e>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e>
                          </m:d>
                        </m:num>
                        <m:den>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𝑉</m:t>
                              </m:r>
                            </m:e>
                            <m:sub>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 </m:t>
                          </m:r>
                          <m:d>
                            <m:dPr>
                              <m:ctrlPr>
                                <a:rPr lang="zh-CN" altLang="zh-CN" sz="1600" i="1">
                                  <a:solidFill>
                                    <a:schemeClr val="tx1"/>
                                  </a:solidFill>
                                  <a:effectLst/>
                                  <a:latin typeface="Cambria Math" panose="02040503050406030204" pitchFamily="18" charset="0"/>
                                  <a:ea typeface="Cambria Math" panose="02040503050406030204" pitchFamily="18" charset="0"/>
                                </a:rPr>
                              </m:ctrlPr>
                            </m:dPr>
                            <m:e>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e>
                          </m:d>
                        </m:den>
                      </m:f>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oMath>
                  </m:oMathPara>
                </a14:m>
                <a:endParaRPr lang="en-US" altLang="zh-CN" sz="1600" dirty="0">
                  <a:solidFill>
                    <a:schemeClr val="tx1"/>
                  </a:solidFill>
                  <a:latin typeface="ITC Berkeley Oldstyle"/>
                  <a:ea typeface="宋体" panose="02010600030101010101" pitchFamily="2" charset="-122"/>
                  <a:cs typeface="Times"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b>
                        <m:sSubPr>
                          <m:ctrlPr>
                            <a:rPr lang="zh-CN" altLang="zh-CN" sz="1600" i="1" smtClean="0">
                              <a:solidFill>
                                <a:schemeClr val="tx1"/>
                              </a:solidFill>
                              <a:effectLst/>
                              <a:latin typeface="Cambria Math" panose="02040503050406030204" pitchFamily="18" charset="0"/>
                              <a:ea typeface="Cambria Math" panose="02040503050406030204" pitchFamily="18" charset="0"/>
                            </a:rPr>
                          </m:ctrlPr>
                        </m:sSubPr>
                        <m:e>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b>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 </m:t>
                      </m:r>
                      <m:d>
                        <m:dPr>
                          <m:ctrlPr>
                            <a:rPr lang="zh-CN" altLang="zh-CN" sz="1600" i="1">
                              <a:solidFill>
                                <a:schemeClr val="tx1"/>
                              </a:solidFill>
                              <a:effectLst/>
                              <a:latin typeface="Cambria Math" panose="02040503050406030204" pitchFamily="18" charset="0"/>
                              <a:ea typeface="Cambria Math" panose="02040503050406030204" pitchFamily="18" charset="0"/>
                            </a:rPr>
                          </m:ctrlPr>
                        </m:dPr>
                        <m:e>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e>
                      </m:d>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600" i="1">
                              <a:solidFill>
                                <a:schemeClr val="tx1"/>
                              </a:solidFill>
                              <a:effectLst/>
                              <a:latin typeface="Cambria Math" panose="02040503050406030204" pitchFamily="18" charset="0"/>
                              <a:ea typeface="Cambria Math" panose="02040503050406030204" pitchFamily="18" charset="0"/>
                            </a:rPr>
                          </m:ctrlPr>
                        </m:fPr>
                        <m:num>
                          <m:sSubSup>
                            <m:sSubSupPr>
                              <m:ctrlPr>
                                <a:rPr lang="zh-CN" altLang="zh-CN" sz="1600" i="1">
                                  <a:solidFill>
                                    <a:schemeClr val="tx1"/>
                                  </a:solidFill>
                                  <a:effectLst/>
                                  <a:latin typeface="Cambria Math" panose="02040503050406030204" pitchFamily="18" charset="0"/>
                                  <a:ea typeface="Cambria Math" panose="02040503050406030204" pitchFamily="18" charset="0"/>
                                </a:rPr>
                              </m:ctrlPr>
                            </m:sSubSupPr>
                            <m:e>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𝑒</m:t>
                              </m:r>
                            </m:e>
                            <m:sub>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𝑗</m:t>
                              </m:r>
                            </m:sub>
                            <m:sup>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𝑜𝑓𝑓</m:t>
                              </m:r>
                            </m:sup>
                          </m:sSubSup>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zh-CN" sz="1600" i="1">
                                  <a:solidFill>
                                    <a:schemeClr val="tx1"/>
                                  </a:solidFill>
                                  <a:effectLst/>
                                  <a:latin typeface="Cambria Math" panose="02040503050406030204" pitchFamily="18" charset="0"/>
                                  <a:ea typeface="Cambria Math" panose="02040503050406030204" pitchFamily="18" charset="0"/>
                                </a:rPr>
                              </m:ctrlPr>
                            </m:sSubSupPr>
                            <m:e>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𝑒</m:t>
                              </m:r>
                            </m:e>
                            <m:sub>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𝑖</m:t>
                              </m:r>
                            </m:sub>
                            <m:sup>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𝑜𝑛</m:t>
                              </m:r>
                            </m:sup>
                          </m:sSubSup>
                        </m:num>
                        <m:den>
                          <m:sSubSup>
                            <m:sSubSupPr>
                              <m:ctrlPr>
                                <a:rPr lang="zh-CN" altLang="zh-CN" sz="1600" i="1">
                                  <a:solidFill>
                                    <a:schemeClr val="tx1"/>
                                  </a:solidFill>
                                  <a:effectLst/>
                                  <a:latin typeface="Cambria Math" panose="02040503050406030204" pitchFamily="18" charset="0"/>
                                  <a:ea typeface="Cambria Math" panose="02040503050406030204" pitchFamily="18" charset="0"/>
                                </a:rPr>
                              </m:ctrlPr>
                            </m:sSubSupPr>
                            <m:e>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𝑒</m:t>
                              </m:r>
                            </m:e>
                            <m:sub>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𝑗</m:t>
                              </m:r>
                            </m:sub>
                            <m:sup>
                              <m: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𝑜𝑓𝑓</m:t>
                              </m:r>
                            </m:sup>
                          </m:sSubSup>
                        </m:den>
                      </m:f>
                      <m:r>
                        <a:rPr lang="en-US" altLang="zh-CN" sz="160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×100</m:t>
                      </m:r>
                      <m:r>
                        <a:rPr lang="en-US" altLang="zh-CN" sz="1600" b="0" i="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600" i="1">
                              <a:solidFill>
                                <a:schemeClr val="tx1"/>
                              </a:solidFill>
                              <a:latin typeface="Cambria Math" panose="02040503050406030204" pitchFamily="18" charset="0"/>
                            </a:rPr>
                          </m:ctrlPr>
                        </m:sSubPr>
                        <m:e>
                          <m:r>
                            <a:rPr lang="en-US" altLang="zh-CN" sz="1600" smtClean="0">
                              <a:solidFill>
                                <a:schemeClr val="tx1"/>
                              </a:solidFill>
                              <a:latin typeface="Cambria Math" panose="02040503050406030204" pitchFamily="18" charset="0"/>
                            </a:rPr>
                            <m:t>∆</m:t>
                          </m:r>
                          <m:r>
                            <a:rPr lang="en-US" altLang="zh-CN" sz="1600" i="1" smtClean="0">
                              <a:solidFill>
                                <a:schemeClr val="tx1"/>
                              </a:solidFill>
                              <a:latin typeface="Cambria Math" panose="02040503050406030204" pitchFamily="18" charset="0"/>
                            </a:rPr>
                            <m:t>𝑉</m:t>
                          </m:r>
                        </m:e>
                        <m:sub>
                          <m:r>
                            <a:rPr lang="en-US" altLang="zh-CN" sz="1600" i="1" smtClean="0">
                              <a:solidFill>
                                <a:schemeClr val="tx1"/>
                              </a:solidFill>
                              <a:latin typeface="Cambria Math" panose="02040503050406030204" pitchFamily="18" charset="0"/>
                            </a:rPr>
                            <m:t>𝑖</m:t>
                          </m:r>
                        </m:sub>
                      </m:sSub>
                      <m:r>
                        <a:rPr lang="en-US" altLang="zh-CN" sz="1600" smtClean="0">
                          <a:solidFill>
                            <a:schemeClr val="tx1"/>
                          </a:solidFill>
                          <a:latin typeface="Cambria Math" panose="02040503050406030204" pitchFamily="18" charset="0"/>
                        </a:rPr>
                        <m:t> </m:t>
                      </m:r>
                      <m:d>
                        <m:dPr>
                          <m:ctrlPr>
                            <a:rPr lang="zh-CN" altLang="zh-CN" sz="1600" i="1">
                              <a:solidFill>
                                <a:schemeClr val="tx1"/>
                              </a:solidFill>
                              <a:latin typeface="Cambria Math" panose="02040503050406030204" pitchFamily="18" charset="0"/>
                            </a:rPr>
                          </m:ctrlPr>
                        </m:dPr>
                        <m:e>
                          <m:r>
                            <a:rPr lang="en-US" altLang="zh-CN" sz="1600" smtClean="0">
                              <a:solidFill>
                                <a:schemeClr val="tx1"/>
                              </a:solidFill>
                              <a:latin typeface="Cambria Math" panose="02040503050406030204" pitchFamily="18" charset="0"/>
                            </a:rPr>
                            <m:t>%</m:t>
                          </m:r>
                        </m:e>
                      </m:d>
                      <m:r>
                        <a:rPr lang="en-US" altLang="zh-CN" sz="1600" smtClean="0">
                          <a:solidFill>
                            <a:schemeClr val="tx1"/>
                          </a:solidFill>
                          <a:latin typeface="Cambria Math" panose="02040503050406030204" pitchFamily="18" charset="0"/>
                        </a:rPr>
                        <m:t>=</m:t>
                      </m:r>
                      <m:f>
                        <m:fPr>
                          <m:ctrlPr>
                            <a:rPr lang="zh-CN" altLang="zh-CN" sz="1600" i="1">
                              <a:solidFill>
                                <a:schemeClr val="tx1"/>
                              </a:solidFill>
                              <a:latin typeface="Cambria Math" panose="02040503050406030204" pitchFamily="18" charset="0"/>
                            </a:rPr>
                          </m:ctrlPr>
                        </m:fPr>
                        <m:num>
                          <m:sSubSup>
                            <m:sSubSupPr>
                              <m:ctrlPr>
                                <a:rPr lang="zh-CN" altLang="zh-CN" sz="1600" i="1">
                                  <a:solidFill>
                                    <a:schemeClr val="tx1"/>
                                  </a:solidFill>
                                  <a:latin typeface="Cambria Math" panose="02040503050406030204" pitchFamily="18" charset="0"/>
                                </a:rPr>
                              </m:ctrlPr>
                            </m:sSubSupPr>
                            <m:e>
                              <m:r>
                                <a:rPr lang="en-US" altLang="zh-CN" sz="1600" i="1" smtClean="0">
                                  <a:solidFill>
                                    <a:schemeClr val="tx1"/>
                                  </a:solidFill>
                                  <a:latin typeface="Cambria Math" panose="02040503050406030204" pitchFamily="18" charset="0"/>
                                </a:rPr>
                                <m:t>𝑉</m:t>
                              </m:r>
                            </m:e>
                            <m:sub>
                              <m:r>
                                <a:rPr lang="en-US" altLang="zh-CN" sz="1600" i="1" smtClean="0">
                                  <a:solidFill>
                                    <a:schemeClr val="tx1"/>
                                  </a:solidFill>
                                  <a:latin typeface="Cambria Math" panose="02040503050406030204" pitchFamily="18" charset="0"/>
                                </a:rPr>
                                <m:t>𝑗</m:t>
                              </m:r>
                            </m:sub>
                            <m:sup>
                              <m:r>
                                <a:rPr lang="en-US" altLang="zh-CN" sz="1600" i="1" smtClean="0">
                                  <a:solidFill>
                                    <a:schemeClr val="tx1"/>
                                  </a:solidFill>
                                  <a:latin typeface="Cambria Math" panose="02040503050406030204" pitchFamily="18" charset="0"/>
                                </a:rPr>
                                <m:t>𝑜𝑓𝑓</m:t>
                              </m:r>
                            </m:sup>
                          </m:sSubSup>
                          <m:r>
                            <a:rPr lang="en-US" altLang="zh-CN" sz="1600" i="1" smtClean="0">
                              <a:solidFill>
                                <a:schemeClr val="tx1"/>
                              </a:solidFill>
                              <a:latin typeface="Cambria Math" panose="02040503050406030204" pitchFamily="18" charset="0"/>
                            </a:rPr>
                            <m:t>−</m:t>
                          </m:r>
                          <m:sSubSup>
                            <m:sSubSupPr>
                              <m:ctrlPr>
                                <a:rPr lang="zh-CN" altLang="zh-CN" sz="1600" i="1">
                                  <a:solidFill>
                                    <a:schemeClr val="tx1"/>
                                  </a:solidFill>
                                  <a:latin typeface="Cambria Math" panose="02040503050406030204" pitchFamily="18" charset="0"/>
                                </a:rPr>
                              </m:ctrlPr>
                            </m:sSubSupPr>
                            <m:e>
                              <m:r>
                                <a:rPr lang="en-US" altLang="zh-CN" sz="1600" i="1" smtClean="0">
                                  <a:solidFill>
                                    <a:schemeClr val="tx1"/>
                                  </a:solidFill>
                                  <a:latin typeface="Cambria Math" panose="02040503050406030204" pitchFamily="18" charset="0"/>
                                </a:rPr>
                                <m:t>𝑉</m:t>
                              </m:r>
                            </m:e>
                            <m:sub>
                              <m:r>
                                <a:rPr lang="en-US" altLang="zh-CN" sz="1600" i="1" smtClean="0">
                                  <a:solidFill>
                                    <a:schemeClr val="tx1"/>
                                  </a:solidFill>
                                  <a:latin typeface="Cambria Math" panose="02040503050406030204" pitchFamily="18" charset="0"/>
                                </a:rPr>
                                <m:t>𝑖</m:t>
                              </m:r>
                            </m:sub>
                            <m:sup>
                              <m:r>
                                <a:rPr lang="en-US" altLang="zh-CN" sz="1600" i="1" smtClean="0">
                                  <a:solidFill>
                                    <a:schemeClr val="tx1"/>
                                  </a:solidFill>
                                  <a:latin typeface="Cambria Math" panose="02040503050406030204" pitchFamily="18" charset="0"/>
                                </a:rPr>
                                <m:t>𝑜𝑛</m:t>
                              </m:r>
                            </m:sup>
                          </m:sSubSup>
                        </m:num>
                        <m:den>
                          <m:sSubSup>
                            <m:sSubSupPr>
                              <m:ctrlPr>
                                <a:rPr lang="zh-CN" altLang="zh-CN" sz="1600" i="1">
                                  <a:solidFill>
                                    <a:schemeClr val="tx1"/>
                                  </a:solidFill>
                                  <a:latin typeface="Cambria Math" panose="02040503050406030204" pitchFamily="18" charset="0"/>
                                </a:rPr>
                              </m:ctrlPr>
                            </m:sSubSupPr>
                            <m:e>
                              <m:r>
                                <a:rPr lang="en-US" altLang="zh-CN" sz="1600" i="1" smtClean="0">
                                  <a:solidFill>
                                    <a:schemeClr val="tx1"/>
                                  </a:solidFill>
                                  <a:latin typeface="Cambria Math" panose="02040503050406030204" pitchFamily="18" charset="0"/>
                                </a:rPr>
                                <m:t>𝑉</m:t>
                              </m:r>
                            </m:e>
                            <m:sub>
                              <m:r>
                                <a:rPr lang="en-US" altLang="zh-CN" sz="1600" i="1" smtClean="0">
                                  <a:solidFill>
                                    <a:schemeClr val="tx1"/>
                                  </a:solidFill>
                                  <a:latin typeface="Cambria Math" panose="02040503050406030204" pitchFamily="18" charset="0"/>
                                </a:rPr>
                                <m:t>𝑗</m:t>
                              </m:r>
                            </m:sub>
                            <m:sup>
                              <m:r>
                                <a:rPr lang="en-US" altLang="zh-CN" sz="1600" i="1" smtClean="0">
                                  <a:solidFill>
                                    <a:schemeClr val="tx1"/>
                                  </a:solidFill>
                                  <a:latin typeface="Cambria Math" panose="02040503050406030204" pitchFamily="18" charset="0"/>
                                </a:rPr>
                                <m:t>𝑜𝑓𝑓</m:t>
                              </m:r>
                            </m:sup>
                          </m:sSubSup>
                        </m:den>
                      </m:f>
                      <m:r>
                        <a:rPr lang="en-US" altLang="zh-CN" sz="1600" smtClean="0">
                          <a:solidFill>
                            <a:schemeClr val="tx1"/>
                          </a:solidFill>
                          <a:latin typeface="Cambria Math" panose="02040503050406030204" pitchFamily="18" charset="0"/>
                        </a:rPr>
                        <m:t>×100</m:t>
                      </m:r>
                    </m:oMath>
                  </m:oMathPara>
                </a14:m>
                <a:endParaRPr lang="en-US" altLang="zh-CN" sz="1600" dirty="0">
                  <a:solidFill>
                    <a:schemeClr val="tx1"/>
                  </a:solidFill>
                  <a:latin typeface="ITC Berkeley Oldstyle"/>
                  <a:cs typeface="Times" panose="02020603050405020304" pitchFamily="18" charset="0"/>
                </a:endParaRPr>
              </a:p>
              <a:p>
                <a:pPr marL="0" indent="0">
                  <a:spcBef>
                    <a:spcPts val="600"/>
                  </a:spcBef>
                  <a:buNone/>
                </a:pPr>
                <a:r>
                  <a:rPr lang="en-US" altLang="zh-CN" sz="1700" dirty="0">
                    <a:solidFill>
                      <a:schemeClr val="tx1"/>
                    </a:solidFill>
                    <a:latin typeface="ITC Berkeley Oldstyle"/>
                    <a:cs typeface="Times" panose="02020603050405020304" pitchFamily="18" charset="0"/>
                  </a:rPr>
                  <a:t>where </a:t>
                </a:r>
                <a:r>
                  <a:rPr lang="en-US" altLang="zh-CN" sz="1700" i="1" dirty="0" err="1">
                    <a:solidFill>
                      <a:schemeClr val="tx1"/>
                    </a:solidFill>
                    <a:effectLst/>
                    <a:latin typeface="ITC Berkeley Oldstyle"/>
                    <a:ea typeface="宋体" panose="02010600030101010101" pitchFamily="2" charset="-122"/>
                    <a:cs typeface="Times" panose="02020603050405020304" pitchFamily="18" charset="0"/>
                  </a:rPr>
                  <a:t>e</a:t>
                </a:r>
                <a:r>
                  <a:rPr lang="en-US" altLang="zh-CN" sz="1700" i="1" baseline="-25000" dirty="0" err="1">
                    <a:solidFill>
                      <a:schemeClr val="tx1"/>
                    </a:solidFill>
                    <a:effectLst/>
                    <a:latin typeface="ITC Berkeley Oldstyle"/>
                    <a:ea typeface="宋体" panose="02010600030101010101" pitchFamily="2" charset="-122"/>
                    <a:cs typeface="Times" panose="02020603050405020304" pitchFamily="18" charset="0"/>
                  </a:rPr>
                  <a:t>i</a:t>
                </a:r>
                <a:r>
                  <a:rPr lang="en-US" altLang="zh-CN" sz="1700" i="1" baseline="30000" dirty="0" err="1">
                    <a:solidFill>
                      <a:schemeClr val="tx1"/>
                    </a:solidFill>
                    <a:effectLst/>
                    <a:latin typeface="ITC Berkeley Oldstyle"/>
                    <a:ea typeface="宋体" panose="02010600030101010101" pitchFamily="2" charset="-122"/>
                    <a:cs typeface="Times" panose="02020603050405020304" pitchFamily="18" charset="0"/>
                  </a:rPr>
                  <a:t>on</a:t>
                </a:r>
                <a:r>
                  <a:rPr lang="en-US" altLang="zh-CN" sz="1700" dirty="0">
                    <a:solidFill>
                      <a:schemeClr val="tx1"/>
                    </a:solidFill>
                    <a:effectLst/>
                    <a:latin typeface="ITC Berkeley Oldstyle"/>
                    <a:ea typeface="宋体" panose="02010600030101010101" pitchFamily="2" charset="-122"/>
                    <a:cs typeface="Times" panose="02020603050405020304" pitchFamily="18" charset="0"/>
                  </a:rPr>
                  <a:t> and </a:t>
                </a:r>
                <a:r>
                  <a:rPr lang="en-US" altLang="zh-CN" sz="1700" i="1" dirty="0" err="1">
                    <a:solidFill>
                      <a:schemeClr val="tx1"/>
                    </a:solidFill>
                    <a:effectLst/>
                    <a:latin typeface="ITC Berkeley Oldstyle"/>
                    <a:ea typeface="宋体" panose="02010600030101010101" pitchFamily="2" charset="-122"/>
                    <a:cs typeface="Times" panose="02020603050405020304" pitchFamily="18" charset="0"/>
                  </a:rPr>
                  <a:t>e</a:t>
                </a:r>
                <a:r>
                  <a:rPr lang="en-US" altLang="zh-CN" sz="1700" i="1" baseline="-25000" dirty="0" err="1">
                    <a:solidFill>
                      <a:schemeClr val="tx1"/>
                    </a:solidFill>
                    <a:effectLst/>
                    <a:latin typeface="ITC Berkeley Oldstyle"/>
                    <a:ea typeface="宋体" panose="02010600030101010101" pitchFamily="2" charset="-122"/>
                    <a:cs typeface="Times" panose="02020603050405020304" pitchFamily="18" charset="0"/>
                  </a:rPr>
                  <a:t>j</a:t>
                </a:r>
                <a:r>
                  <a:rPr lang="en-US" altLang="zh-CN" sz="1700" i="1" baseline="30000" dirty="0" err="1">
                    <a:solidFill>
                      <a:schemeClr val="tx1"/>
                    </a:solidFill>
                    <a:effectLst/>
                    <a:latin typeface="ITC Berkeley Oldstyle"/>
                    <a:ea typeface="宋体" panose="02010600030101010101" pitchFamily="2" charset="-122"/>
                    <a:cs typeface="Times" panose="02020603050405020304" pitchFamily="18" charset="0"/>
                  </a:rPr>
                  <a:t>off</a:t>
                </a:r>
                <a:r>
                  <a:rPr lang="en-US" altLang="zh-CN" sz="1700" dirty="0">
                    <a:solidFill>
                      <a:schemeClr val="tx1"/>
                    </a:solidFill>
                    <a:effectLst/>
                    <a:latin typeface="ITC Berkeley Oldstyle"/>
                    <a:ea typeface="宋体" panose="02010600030101010101" pitchFamily="2" charset="-122"/>
                    <a:cs typeface="Times" panose="02020603050405020304" pitchFamily="18" charset="0"/>
                  </a:rPr>
                  <a:t> refer to the measured energy of paired </a:t>
                </a:r>
                <a14:m>
                  <m:oMath xmlns:m="http://schemas.openxmlformats.org/officeDocument/2006/math">
                    <m:sSup>
                      <m:sSupPr>
                        <m:ctrlPr>
                          <a:rPr lang="zh-CN" altLang="zh-CN" sz="1700" i="1">
                            <a:solidFill>
                              <a:schemeClr val="tx1"/>
                            </a:solidFill>
                            <a:effectLst/>
                            <a:latin typeface="Cambria Math" panose="02040503050406030204" pitchFamily="18" charset="0"/>
                            <a:ea typeface="Cambria Math" panose="02040503050406030204" pitchFamily="18" charset="0"/>
                          </a:rPr>
                        </m:ctrlPr>
                      </m:sSupPr>
                      <m:e>
                        <m:r>
                          <a:rPr lang="en-US" altLang="zh-CN" sz="17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𝑖</m:t>
                        </m:r>
                      </m:e>
                      <m:sup>
                        <m:r>
                          <a:rPr lang="en-US" altLang="zh-CN" sz="17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𝑡</m:t>
                        </m:r>
                        <m:r>
                          <a:rPr lang="en-US" altLang="zh-CN" sz="17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h</m:t>
                        </m:r>
                      </m:sup>
                    </m:sSup>
                  </m:oMath>
                </a14:m>
                <a:r>
                  <a:rPr lang="en-US" altLang="zh-CN" sz="1700" dirty="0">
                    <a:solidFill>
                      <a:schemeClr val="tx1"/>
                    </a:solidFill>
                    <a:effectLst/>
                    <a:latin typeface="ITC Berkeley Oldstyle"/>
                    <a:ea typeface="宋体" panose="02010600030101010101" pitchFamily="2" charset="-122"/>
                    <a:cs typeface="Times" panose="02020603050405020304" pitchFamily="18" charset="0"/>
                  </a:rPr>
                  <a:t> CVR-on and </a:t>
                </a:r>
                <a14:m>
                  <m:oMath xmlns:m="http://schemas.openxmlformats.org/officeDocument/2006/math">
                    <m:sSup>
                      <m:sSupPr>
                        <m:ctrlPr>
                          <a:rPr lang="zh-CN" altLang="zh-CN" sz="1700" i="1">
                            <a:solidFill>
                              <a:schemeClr val="tx1"/>
                            </a:solidFill>
                            <a:effectLst/>
                            <a:latin typeface="Cambria Math" panose="02040503050406030204" pitchFamily="18" charset="0"/>
                            <a:ea typeface="Cambria Math" panose="02040503050406030204" pitchFamily="18" charset="0"/>
                          </a:rPr>
                        </m:ctrlPr>
                      </m:sSupPr>
                      <m:e>
                        <m:r>
                          <a:rPr lang="en-US" altLang="zh-CN" sz="17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𝑗</m:t>
                        </m:r>
                      </m:e>
                      <m:sup>
                        <m:r>
                          <a:rPr lang="en-US" altLang="zh-CN" sz="17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𝑡</m:t>
                        </m:r>
                        <m:r>
                          <a:rPr lang="en-US" altLang="zh-CN" sz="17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h</m:t>
                        </m:r>
                      </m:sup>
                    </m:sSup>
                  </m:oMath>
                </a14:m>
                <a:r>
                  <a:rPr lang="en-US" altLang="zh-CN" sz="1700" dirty="0">
                    <a:solidFill>
                      <a:schemeClr val="tx1"/>
                    </a:solidFill>
                    <a:effectLst/>
                    <a:latin typeface="ITC Berkeley Oldstyle"/>
                    <a:ea typeface="宋体" panose="02010600030101010101" pitchFamily="2" charset="-122"/>
                    <a:cs typeface="Times" panose="02020603050405020304" pitchFamily="18" charset="0"/>
                  </a:rPr>
                  <a:t> CVR-off time intervals, </a:t>
                </a:r>
                <a:r>
                  <a:rPr lang="en-US" altLang="zh-CN" sz="1700" i="1" dirty="0" err="1">
                    <a:solidFill>
                      <a:schemeClr val="tx1"/>
                    </a:solidFill>
                    <a:latin typeface="ITC Berkeley Oldstyle"/>
                    <a:cs typeface="Times" panose="02020603050405020304" pitchFamily="18" charset="0"/>
                  </a:rPr>
                  <a:t>V</a:t>
                </a:r>
                <a:r>
                  <a:rPr lang="en-US" altLang="zh-CN" sz="1700" i="1" baseline="-25000" dirty="0" err="1">
                    <a:solidFill>
                      <a:schemeClr val="tx1"/>
                    </a:solidFill>
                    <a:latin typeface="ITC Berkeley Oldstyle"/>
                    <a:cs typeface="Times" panose="02020603050405020304" pitchFamily="18" charset="0"/>
                  </a:rPr>
                  <a:t>i</a:t>
                </a:r>
                <a:r>
                  <a:rPr lang="en-US" altLang="zh-CN" sz="1700" i="1" baseline="30000" dirty="0" err="1">
                    <a:solidFill>
                      <a:schemeClr val="tx1"/>
                    </a:solidFill>
                    <a:latin typeface="ITC Berkeley Oldstyle"/>
                    <a:cs typeface="Times" panose="02020603050405020304" pitchFamily="18" charset="0"/>
                  </a:rPr>
                  <a:t>on</a:t>
                </a:r>
                <a:r>
                  <a:rPr lang="en-US" altLang="zh-CN" sz="1700" dirty="0">
                    <a:solidFill>
                      <a:schemeClr val="tx1"/>
                    </a:solidFill>
                    <a:latin typeface="ITC Berkeley Oldstyle"/>
                    <a:cs typeface="Times" panose="02020603050405020304" pitchFamily="18" charset="0"/>
                  </a:rPr>
                  <a:t> and </a:t>
                </a:r>
                <a:r>
                  <a:rPr lang="en-US" altLang="zh-CN" sz="1700" i="1" dirty="0" err="1">
                    <a:solidFill>
                      <a:schemeClr val="tx1"/>
                    </a:solidFill>
                    <a:latin typeface="ITC Berkeley Oldstyle"/>
                    <a:cs typeface="Times" panose="02020603050405020304" pitchFamily="18" charset="0"/>
                  </a:rPr>
                  <a:t>V</a:t>
                </a:r>
                <a:r>
                  <a:rPr lang="en-US" altLang="zh-CN" sz="1700" i="1" baseline="-25000" dirty="0" err="1">
                    <a:solidFill>
                      <a:schemeClr val="tx1"/>
                    </a:solidFill>
                    <a:latin typeface="ITC Berkeley Oldstyle"/>
                    <a:cs typeface="Times" panose="02020603050405020304" pitchFamily="18" charset="0"/>
                  </a:rPr>
                  <a:t>j</a:t>
                </a:r>
                <a:r>
                  <a:rPr lang="en-US" altLang="zh-CN" sz="1700" i="1" baseline="30000" dirty="0" err="1">
                    <a:solidFill>
                      <a:schemeClr val="tx1"/>
                    </a:solidFill>
                    <a:latin typeface="ITC Berkeley Oldstyle"/>
                    <a:cs typeface="Times" panose="02020603050405020304" pitchFamily="18" charset="0"/>
                  </a:rPr>
                  <a:t>off</a:t>
                </a:r>
                <a:r>
                  <a:rPr lang="en-US" altLang="zh-CN" sz="1700" dirty="0">
                    <a:solidFill>
                      <a:schemeClr val="tx1"/>
                    </a:solidFill>
                    <a:latin typeface="ITC Berkeley Oldstyle"/>
                    <a:cs typeface="Times" panose="02020603050405020304" pitchFamily="18" charset="0"/>
                  </a:rPr>
                  <a:t> refer to the measured voltage of paired </a:t>
                </a:r>
                <a14:m>
                  <m:oMath xmlns:m="http://schemas.openxmlformats.org/officeDocument/2006/math">
                    <m:sSup>
                      <m:sSupPr>
                        <m:ctrlPr>
                          <a:rPr lang="zh-CN" altLang="zh-CN" sz="1700" i="1">
                            <a:solidFill>
                              <a:schemeClr val="tx1"/>
                            </a:solidFill>
                            <a:latin typeface="Cambria Math" panose="02040503050406030204" pitchFamily="18" charset="0"/>
                          </a:rPr>
                        </m:ctrlPr>
                      </m:sSupPr>
                      <m:e>
                        <m:r>
                          <a:rPr lang="en-US" altLang="zh-CN" sz="1700" i="1" smtClean="0">
                            <a:solidFill>
                              <a:schemeClr val="tx1"/>
                            </a:solidFill>
                            <a:latin typeface="Cambria Math" panose="02040503050406030204" pitchFamily="18" charset="0"/>
                          </a:rPr>
                          <m:t>𝑖</m:t>
                        </m:r>
                      </m:e>
                      <m:sup>
                        <m:r>
                          <a:rPr lang="en-US" altLang="zh-CN" sz="1700" i="1" smtClean="0">
                            <a:solidFill>
                              <a:schemeClr val="tx1"/>
                            </a:solidFill>
                            <a:latin typeface="Cambria Math" panose="02040503050406030204" pitchFamily="18" charset="0"/>
                          </a:rPr>
                          <m:t>𝑡</m:t>
                        </m:r>
                        <m:r>
                          <a:rPr lang="en-US" altLang="zh-CN" sz="1700" b="0" i="1" smtClean="0">
                            <a:solidFill>
                              <a:schemeClr val="tx1"/>
                            </a:solidFill>
                            <a:latin typeface="Cambria Math" panose="02040503050406030204" pitchFamily="18" charset="0"/>
                          </a:rPr>
                          <m:t>h</m:t>
                        </m:r>
                      </m:sup>
                    </m:sSup>
                  </m:oMath>
                </a14:m>
                <a:r>
                  <a:rPr lang="en-US" altLang="zh-CN" sz="1700" dirty="0">
                    <a:solidFill>
                      <a:schemeClr val="tx1"/>
                    </a:solidFill>
                    <a:latin typeface="ITC Berkeley Oldstyle"/>
                    <a:cs typeface="Times" panose="02020603050405020304" pitchFamily="18" charset="0"/>
                  </a:rPr>
                  <a:t> CVR-on and </a:t>
                </a:r>
                <a14:m>
                  <m:oMath xmlns:m="http://schemas.openxmlformats.org/officeDocument/2006/math">
                    <m:sSup>
                      <m:sSupPr>
                        <m:ctrlPr>
                          <a:rPr lang="zh-CN" altLang="zh-CN" sz="1700" i="1">
                            <a:solidFill>
                              <a:schemeClr val="tx1"/>
                            </a:solidFill>
                            <a:latin typeface="Cambria Math" panose="02040503050406030204" pitchFamily="18" charset="0"/>
                          </a:rPr>
                        </m:ctrlPr>
                      </m:sSupPr>
                      <m:e>
                        <m:r>
                          <a:rPr lang="en-US" altLang="zh-CN" sz="1700" i="1" smtClean="0">
                            <a:solidFill>
                              <a:schemeClr val="tx1"/>
                            </a:solidFill>
                            <a:latin typeface="Cambria Math" panose="02040503050406030204" pitchFamily="18" charset="0"/>
                          </a:rPr>
                          <m:t>𝑗</m:t>
                        </m:r>
                      </m:e>
                      <m:sup>
                        <m:r>
                          <a:rPr lang="en-US" altLang="zh-CN" sz="1700" i="1" smtClean="0">
                            <a:solidFill>
                              <a:schemeClr val="tx1"/>
                            </a:solidFill>
                            <a:latin typeface="Cambria Math" panose="02040503050406030204" pitchFamily="18" charset="0"/>
                          </a:rPr>
                          <m:t>𝑡</m:t>
                        </m:r>
                        <m:r>
                          <a:rPr lang="en-US" altLang="zh-CN" sz="1700" b="0" i="1" smtClean="0">
                            <a:solidFill>
                              <a:schemeClr val="tx1"/>
                            </a:solidFill>
                            <a:latin typeface="Cambria Math" panose="02040503050406030204" pitchFamily="18" charset="0"/>
                          </a:rPr>
                          <m:t>h</m:t>
                        </m:r>
                      </m:sup>
                    </m:sSup>
                  </m:oMath>
                </a14:m>
                <a:r>
                  <a:rPr lang="en-US" altLang="zh-CN" sz="1700" dirty="0">
                    <a:solidFill>
                      <a:schemeClr val="tx1"/>
                    </a:solidFill>
                    <a:latin typeface="ITC Berkeley Oldstyle"/>
                    <a:cs typeface="Times" panose="02020603050405020304" pitchFamily="18" charset="0"/>
                  </a:rPr>
                  <a:t> CVR-off time intervals</a:t>
                </a:r>
              </a:p>
            </p:txBody>
          </p:sp>
        </mc:Choice>
        <mc:Fallback xmlns="">
          <p:sp>
            <p:nvSpPr>
              <p:cNvPr id="5" name="Content Placeholder 3">
                <a:extLst>
                  <a:ext uri="{FF2B5EF4-FFF2-40B4-BE49-F238E27FC236}">
                    <a16:creationId xmlns:a16="http://schemas.microsoft.com/office/drawing/2014/main" id="{D08CD082-DA6F-D5CD-644E-F7E6F241B105}"/>
                  </a:ext>
                </a:extLst>
              </p:cNvPr>
              <p:cNvSpPr txBox="1">
                <a:spLocks noRot="1" noChangeAspect="1" noMove="1" noResize="1" noEditPoints="1" noAdjustHandles="1" noChangeArrowheads="1" noChangeShapeType="1" noTextEdit="1"/>
              </p:cNvSpPr>
              <p:nvPr/>
            </p:nvSpPr>
            <p:spPr>
              <a:xfrm>
                <a:off x="90239" y="915566"/>
                <a:ext cx="8802241" cy="3528392"/>
              </a:xfrm>
              <a:prstGeom prst="rect">
                <a:avLst/>
              </a:prstGeom>
              <a:blipFill>
                <a:blip r:embed="rId2"/>
                <a:stretch>
                  <a:fillRect l="-485" t="-51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781507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BE26E-BE5B-DB83-38EF-3321407722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8C994A-0B06-3DB4-1C8E-B9BD589F52FB}"/>
              </a:ext>
            </a:extLst>
          </p:cNvPr>
          <p:cNvSpPr>
            <a:spLocks noGrp="1"/>
          </p:cNvSpPr>
          <p:nvPr>
            <p:ph type="title"/>
          </p:nvPr>
        </p:nvSpPr>
        <p:spPr/>
        <p:txBody>
          <a:bodyPr/>
          <a:lstStyle/>
          <a:p>
            <a:r>
              <a:rPr lang="en-US" altLang="zh-CN" dirty="0"/>
              <a:t>Methodologies</a:t>
            </a:r>
            <a:br>
              <a:rPr lang="en-US" altLang="zh-CN" dirty="0"/>
            </a:br>
            <a:endParaRPr lang="zh-CN" altLang="en-US" dirty="0"/>
          </a:p>
        </p:txBody>
      </p:sp>
      <p:sp>
        <p:nvSpPr>
          <p:cNvPr id="4" name="Text Placeholder 2">
            <a:extLst>
              <a:ext uri="{FF2B5EF4-FFF2-40B4-BE49-F238E27FC236}">
                <a16:creationId xmlns:a16="http://schemas.microsoft.com/office/drawing/2014/main" id="{9C35569A-530F-2832-7C58-AE9DFFB44F9B}"/>
              </a:ext>
            </a:extLst>
          </p:cNvPr>
          <p:cNvSpPr txBox="1">
            <a:spLocks/>
          </p:cNvSpPr>
          <p:nvPr/>
        </p:nvSpPr>
        <p:spPr>
          <a:xfrm>
            <a:off x="90238" y="699542"/>
            <a:ext cx="4880391"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Comparison-Based Methods</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19A20B0B-B365-1A85-166D-B409C589443B}"/>
                  </a:ext>
                </a:extLst>
              </p:cNvPr>
              <p:cNvSpPr txBox="1">
                <a:spLocks/>
              </p:cNvSpPr>
              <p:nvPr/>
            </p:nvSpPr>
            <p:spPr>
              <a:xfrm>
                <a:off x="90238" y="987574"/>
                <a:ext cx="8802241"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altLang="zh-CN" sz="1600" b="1" u="sng" dirty="0">
                    <a:solidFill>
                      <a:schemeClr val="tx1"/>
                    </a:solidFill>
                    <a:latin typeface="ITC Berkeley Oldstyle"/>
                    <a:cs typeface="Times" panose="02020603050405020304" pitchFamily="18" charset="0"/>
                  </a:rPr>
                  <a:t>Step 2</a:t>
                </a:r>
                <a:r>
                  <a:rPr lang="en-US" altLang="zh-CN" sz="1600" b="1" dirty="0">
                    <a:solidFill>
                      <a:schemeClr val="tx1"/>
                    </a:solidFill>
                    <a:latin typeface="ITC Berkeley Oldstyle"/>
                    <a:cs typeface="Times" panose="02020603050405020304" pitchFamily="18" charset="0"/>
                  </a:rPr>
                  <a:t>: </a:t>
                </a:r>
                <a:r>
                  <a:rPr lang="en-US" altLang="zh-CN" sz="1600" dirty="0">
                    <a:solidFill>
                      <a:schemeClr val="tx1"/>
                    </a:solidFill>
                    <a:latin typeface="ITC Berkeley Oldstyle"/>
                    <a:cs typeface="Times" panose="02020603050405020304" pitchFamily="18" charset="0"/>
                  </a:rPr>
                  <a:t>Calculate the feeder’s CVR factor and voltage reduction by averaging over all time interval specific values:</a:t>
                </a:r>
              </a:p>
              <a:p>
                <a:pPr marL="0" indent="0">
                  <a:spcAft>
                    <a:spcPts val="600"/>
                  </a:spcAft>
                  <a:buNone/>
                </a:pPr>
                <a14:m>
                  <m:oMathPara xmlns:m="http://schemas.openxmlformats.org/officeDocument/2006/math">
                    <m:oMathParaPr>
                      <m:jc m:val="centerGroup"/>
                    </m:oMathParaPr>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𝐶𝑉𝑅</m:t>
                          </m:r>
                        </m:e>
                        <m:sub>
                          <m:r>
                            <a:rPr lang="en-US" altLang="zh-CN" sz="1600" i="1">
                              <a:solidFill>
                                <a:schemeClr val="tx1"/>
                              </a:solidFill>
                              <a:latin typeface="Cambria Math" panose="02040503050406030204" pitchFamily="18" charset="0"/>
                            </a:rPr>
                            <m:t>𝑓</m:t>
                          </m:r>
                        </m:sub>
                      </m:sSub>
                      <m:r>
                        <a:rPr lang="en-US" altLang="zh-CN" sz="1600">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𝐴𝑣𝑔</m:t>
                      </m:r>
                      <m:r>
                        <a:rPr lang="en-US" altLang="zh-CN" sz="1600">
                          <a:solidFill>
                            <a:schemeClr val="tx1"/>
                          </a:solidFill>
                          <a:latin typeface="Cambria Math" panose="02040503050406030204" pitchFamily="18" charset="0"/>
                        </a:rPr>
                        <m:t>(</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𝐶𝑉𝑅</m:t>
                          </m:r>
                        </m:e>
                        <m:sub>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𝑓</m:t>
                              </m:r>
                            </m:e>
                            <m:sub>
                              <m:r>
                                <a:rPr lang="en-US" altLang="zh-CN" sz="1600" i="1">
                                  <a:solidFill>
                                    <a:schemeClr val="tx1"/>
                                  </a:solidFill>
                                  <a:latin typeface="Cambria Math" panose="02040503050406030204" pitchFamily="18" charset="0"/>
                                </a:rPr>
                                <m:t>𝑖</m:t>
                              </m:r>
                            </m:sub>
                          </m:sSub>
                        </m:sub>
                      </m:sSub>
                      <m:r>
                        <a:rPr lang="en-US" altLang="zh-CN" sz="1600">
                          <a:solidFill>
                            <a:schemeClr val="tx1"/>
                          </a:solidFill>
                          <a:latin typeface="Cambria Math" panose="02040503050406030204" pitchFamily="18" charset="0"/>
                        </a:rPr>
                        <m:t>)</m:t>
                      </m:r>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𝑉</m:t>
                      </m:r>
                      <m:r>
                        <a:rPr lang="en-US" altLang="zh-CN" sz="1600">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𝐴𝑣𝑔</m:t>
                      </m:r>
                      <m:r>
                        <a:rPr lang="en-US" altLang="zh-CN" sz="1600">
                          <a:solidFill>
                            <a:schemeClr val="tx1"/>
                          </a:solidFill>
                          <a:latin typeface="Cambria Math" panose="02040503050406030204" pitchFamily="18" charset="0"/>
                        </a:rPr>
                        <m:t>(</m:t>
                      </m:r>
                      <m:sSub>
                        <m:sSubPr>
                          <m:ctrlPr>
                            <a:rPr lang="zh-CN" altLang="zh-CN" sz="1600" i="1">
                              <a:solidFill>
                                <a:schemeClr val="tx1"/>
                              </a:solidFill>
                              <a:latin typeface="Cambria Math" panose="02040503050406030204" pitchFamily="18" charset="0"/>
                            </a:rPr>
                          </m:ctrlPr>
                        </m:sSubPr>
                        <m:e>
                          <m:r>
                            <a:rPr lang="en-US" altLang="zh-CN" sz="1600">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𝑉</m:t>
                          </m:r>
                        </m:e>
                        <m:sub>
                          <m:r>
                            <a:rPr lang="en-US" altLang="zh-CN" sz="1600" i="1">
                              <a:solidFill>
                                <a:schemeClr val="tx1"/>
                              </a:solidFill>
                              <a:latin typeface="Cambria Math" panose="02040503050406030204" pitchFamily="18" charset="0"/>
                            </a:rPr>
                            <m:t>𝑖</m:t>
                          </m:r>
                        </m:sub>
                      </m:sSub>
                      <m:r>
                        <a:rPr lang="en-US" altLang="zh-CN" sz="1600">
                          <a:solidFill>
                            <a:schemeClr val="tx1"/>
                          </a:solidFill>
                          <a:latin typeface="Cambria Math" panose="02040503050406030204" pitchFamily="18" charset="0"/>
                        </a:rPr>
                        <m:t>)</m:t>
                      </m:r>
                    </m:oMath>
                  </m:oMathPara>
                </a14:m>
                <a:endParaRPr lang="en-US" altLang="zh-CN" sz="1600" dirty="0">
                  <a:solidFill>
                    <a:schemeClr val="tx1"/>
                  </a:solidFill>
                  <a:latin typeface="ITC Berkeley Oldstyle"/>
                  <a:cs typeface="Times" panose="02020603050405020304" pitchFamily="18" charset="0"/>
                </a:endParaRPr>
              </a:p>
              <a:p>
                <a:pPr marL="0" indent="0">
                  <a:buNone/>
                </a:pPr>
                <a:r>
                  <a:rPr lang="en-US" altLang="zh-CN" sz="1600" b="1" u="sng" dirty="0">
                    <a:solidFill>
                      <a:schemeClr val="tx1"/>
                    </a:solidFill>
                    <a:latin typeface="ITC Berkeley Oldstyle"/>
                    <a:cs typeface="Times" panose="02020603050405020304" pitchFamily="18" charset="0"/>
                  </a:rPr>
                  <a:t>Step 3</a:t>
                </a:r>
                <a:r>
                  <a:rPr lang="en-US" altLang="zh-CN" sz="1600" b="1" dirty="0">
                    <a:solidFill>
                      <a:schemeClr val="tx1"/>
                    </a:solidFill>
                    <a:latin typeface="ITC Berkeley Oldstyle"/>
                    <a:cs typeface="Times" panose="02020603050405020304" pitchFamily="18" charset="0"/>
                  </a:rPr>
                  <a:t>: </a:t>
                </a:r>
                <a:r>
                  <a:rPr lang="en-US" altLang="zh-CN" sz="1600" dirty="0">
                    <a:solidFill>
                      <a:schemeClr val="tx1"/>
                    </a:solidFill>
                    <a:latin typeface="ITC Berkeley Oldstyle"/>
                    <a:cs typeface="Times" panose="02020603050405020304" pitchFamily="18" charset="0"/>
                  </a:rPr>
                  <a:t>Calculate the feeder energy savings and baseline energy:</a:t>
                </a:r>
              </a:p>
              <a:p>
                <a:pPr marL="0" indent="0">
                  <a:buNone/>
                </a:pPr>
                <a14:m>
                  <m:oMathPara xmlns:m="http://schemas.openxmlformats.org/officeDocument/2006/math">
                    <m:oMathParaPr>
                      <m:jc m:val="centerGroup"/>
                    </m:oMathParaPr>
                    <m:oMath xmlns:m="http://schemas.openxmlformats.org/officeDocument/2006/math">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600" b="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600" i="1">
                              <a:solidFill>
                                <a:schemeClr val="tx1"/>
                              </a:solidFill>
                              <a:latin typeface="Cambria Math" panose="02040503050406030204" pitchFamily="18" charset="0"/>
                            </a:rPr>
                          </m:ctrlPr>
                        </m:fPr>
                        <m:num>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𝐸</m:t>
                              </m:r>
                            </m:e>
                            <m:sup>
                              <m:r>
                                <a:rPr lang="en-US" altLang="zh-CN" sz="1600" i="1">
                                  <a:solidFill>
                                    <a:schemeClr val="tx1"/>
                                  </a:solidFill>
                                  <a:latin typeface="Cambria Math" panose="02040503050406030204" pitchFamily="18" charset="0"/>
                                </a:rPr>
                                <m:t>𝑜𝑛</m:t>
                              </m:r>
                            </m:sup>
                          </m:sSup>
                        </m:num>
                        <m:den>
                          <m:r>
                            <a:rPr lang="en-US" altLang="zh-CN" sz="1600" i="1">
                              <a:solidFill>
                                <a:schemeClr val="tx1"/>
                              </a:solidFill>
                              <a:latin typeface="Cambria Math" panose="02040503050406030204" pitchFamily="18" charset="0"/>
                            </a:rPr>
                            <m:t>1−</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𝐶𝑉𝑅</m:t>
                              </m:r>
                            </m:e>
                            <m:sub>
                              <m:r>
                                <a:rPr lang="en-US" altLang="zh-CN" sz="1600" i="1">
                                  <a:solidFill>
                                    <a:schemeClr val="tx1"/>
                                  </a:solidFill>
                                  <a:latin typeface="Cambria Math" panose="02040503050406030204" pitchFamily="18" charset="0"/>
                                </a:rPr>
                                <m:t>𝑓</m:t>
                              </m:r>
                            </m:sub>
                          </m:sSub>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𝑉</m:t>
                          </m:r>
                        </m:den>
                      </m:f>
                    </m:oMath>
                  </m:oMathPara>
                </a14:m>
                <a:endParaRPr lang="en-US" altLang="zh-CN" sz="1600" dirty="0">
                  <a:solidFill>
                    <a:schemeClr val="tx1"/>
                  </a:solidFill>
                  <a:latin typeface="ITC Berkeley Oldstyle"/>
                  <a:cs typeface="Times"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zh-CN" altLang="zh-CN" sz="1600" i="1" smtClean="0">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𝑠𝑎𝑣𝑒</m:t>
                          </m:r>
                        </m:sup>
                      </m:s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𝑜𝑛</m:t>
                          </m:r>
                        </m:sup>
                      </m:s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𝑜𝑛</m:t>
                          </m:r>
                        </m:sup>
                      </m:sSup>
                      <m:d>
                        <m:dPr>
                          <m:ctrlPr>
                            <a:rPr lang="zh-CN" altLang="zh-CN" sz="1600" i="1">
                              <a:solidFill>
                                <a:schemeClr val="tx1"/>
                              </a:solidFill>
                              <a:effectLst/>
                              <a:latin typeface="Cambria Math" panose="02040503050406030204" pitchFamily="18" charset="0"/>
                              <a:ea typeface="Cambria Math" panose="02040503050406030204" pitchFamily="18" charset="0"/>
                            </a:rPr>
                          </m:ctrlPr>
                        </m:dPr>
                        <m:e>
                          <m:f>
                            <m:fPr>
                              <m:ctrlPr>
                                <a:rPr lang="zh-CN" altLang="zh-CN" sz="1600" i="1">
                                  <a:solidFill>
                                    <a:schemeClr val="tx1"/>
                                  </a:solidFill>
                                  <a:effectLst/>
                                  <a:latin typeface="Cambria Math" panose="02040503050406030204" pitchFamily="18" charset="0"/>
                                  <a:ea typeface="Cambria Math" panose="02040503050406030204" pitchFamily="18" charset="0"/>
                                </a:rPr>
                              </m:ctrlPr>
                            </m:fPr>
                            <m:num>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𝐶𝑉𝑅</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𝑓</m:t>
                                  </m:r>
                                </m:sub>
                              </m:s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𝑉</m:t>
                              </m:r>
                            </m:num>
                            <m:den>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1−</m:t>
                              </m:r>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𝐶𝑉𝑅</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𝑓</m:t>
                                  </m:r>
                                </m:sub>
                              </m:s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𝑉</m:t>
                              </m:r>
                            </m:den>
                          </m:f>
                        </m:e>
                      </m:d>
                    </m:oMath>
                  </m:oMathPara>
                </a14:m>
                <a:endParaRPr lang="en-US" altLang="zh-CN" sz="1600" dirty="0">
                  <a:solidFill>
                    <a:schemeClr val="tx1"/>
                  </a:solidFill>
                  <a:latin typeface="ITC Berkeley Oldstyle"/>
                  <a:cs typeface="Times" panose="02020603050405020304" pitchFamily="18" charset="0"/>
                </a:endParaRPr>
              </a:p>
              <a:p>
                <a:pPr marL="0" indent="0">
                  <a:spcBef>
                    <a:spcPts val="600"/>
                  </a:spcBef>
                  <a:buNone/>
                </a:pPr>
                <a:r>
                  <a:rPr lang="en-US" altLang="zh-CN" sz="1600" dirty="0">
                    <a:solidFill>
                      <a:schemeClr val="tx1"/>
                    </a:solidFill>
                    <a:effectLst/>
                    <a:latin typeface="ITC Berkeley Oldstyle"/>
                    <a:ea typeface="宋体" panose="02010600030101010101" pitchFamily="2" charset="-122"/>
                    <a:cs typeface="Times" panose="02020603050405020304" pitchFamily="18" charset="0"/>
                  </a:rPr>
                  <a:t>where </a:t>
                </a:r>
                <a14:m>
                  <m:oMath xmlns:m="http://schemas.openxmlformats.org/officeDocument/2006/math">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rPr>
                          <m:t>𝐸</m:t>
                        </m:r>
                      </m:e>
                      <m:sup>
                        <m:r>
                          <a:rPr lang="en-US" altLang="zh-CN" sz="1600" i="1">
                            <a:solidFill>
                              <a:schemeClr val="tx1"/>
                            </a:solidFill>
                            <a:effectLst/>
                            <a:latin typeface="Cambria Math" panose="02040503050406030204" pitchFamily="18" charset="0"/>
                            <a:ea typeface="宋体" panose="02010600030101010101" pitchFamily="2" charset="-122"/>
                          </a:rPr>
                          <m:t>𝑜𝑛</m:t>
                        </m:r>
                      </m:sup>
                    </m:sSup>
                  </m:oMath>
                </a14:m>
                <a:r>
                  <a:rPr lang="en-US" altLang="zh-CN" sz="1600" dirty="0">
                    <a:solidFill>
                      <a:schemeClr val="tx1"/>
                    </a:solidFill>
                    <a:effectLst/>
                    <a:latin typeface="ITC Berkeley Oldstyle"/>
                    <a:ea typeface="宋体" panose="02010600030101010101" pitchFamily="2" charset="-122"/>
                    <a:cs typeface="Times" panose="02020603050405020304" pitchFamily="18" charset="0"/>
                  </a:rPr>
                  <a:t> is the total energy in CVR-on time periods. </a:t>
                </a:r>
                <a14:m>
                  <m:oMath xmlns:m="http://schemas.openxmlformats.org/officeDocument/2006/math">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 </m:t>
                    </m:r>
                  </m:oMath>
                </a14:m>
                <a:r>
                  <a:rPr lang="en-US" altLang="zh-CN" sz="1600" dirty="0">
                    <a:solidFill>
                      <a:schemeClr val="tx1"/>
                    </a:solidFill>
                    <a:effectLst/>
                    <a:latin typeface="ITC Berkeley Oldstyle"/>
                    <a:ea typeface="宋体" panose="02010600030101010101" pitchFamily="2" charset="-122"/>
                    <a:cs typeface="Times" panose="02020603050405020304" pitchFamily="18" charset="0"/>
                  </a:rPr>
                  <a:t>is the total energy in CVR-on periods before CVR was applied. The baseline energy, </a:t>
                </a:r>
                <a14:m>
                  <m:oMath xmlns:m="http://schemas.openxmlformats.org/officeDocument/2006/math">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rPr>
                          <m:t>𝐸</m:t>
                        </m:r>
                      </m:e>
                      <m:sup>
                        <m:r>
                          <a:rPr lang="en-US" altLang="zh-CN" sz="1600" i="1">
                            <a:solidFill>
                              <a:schemeClr val="tx1"/>
                            </a:solidFill>
                            <a:effectLst/>
                            <a:latin typeface="Cambria Math" panose="02040503050406030204" pitchFamily="18" charset="0"/>
                            <a:ea typeface="宋体" panose="02010600030101010101" pitchFamily="2" charset="-122"/>
                          </a:rPr>
                          <m:t>𝑏𝑎𝑠𝑒𝑙𝑖𝑛𝑒</m:t>
                        </m:r>
                      </m:sup>
                    </m:sSup>
                  </m:oMath>
                </a14:m>
                <a:r>
                  <a:rPr lang="en-US" altLang="zh-CN" sz="1600" dirty="0">
                    <a:solidFill>
                      <a:schemeClr val="tx1"/>
                    </a:solidFill>
                    <a:effectLst/>
                    <a:latin typeface="ITC Berkeley Oldstyle"/>
                    <a:ea typeface="宋体" panose="02010600030101010101" pitchFamily="2" charset="-122"/>
                    <a:cs typeface="Times" panose="02020603050405020304" pitchFamily="18" charset="0"/>
                  </a:rPr>
                  <a:t>, can accordingly be calculated as follows:</a:t>
                </a:r>
                <a:endParaRPr lang="zh-CN" altLang="zh-CN" sz="1600" dirty="0">
                  <a:solidFill>
                    <a:schemeClr val="tx1"/>
                  </a:solidFill>
                  <a:effectLst/>
                  <a:latin typeface="ITC Berkeley Oldstyle"/>
                  <a:ea typeface="宋体" panose="02010600030101010101" pitchFamily="2" charset="-122"/>
                  <a:cs typeface="Times" panose="02020603050405020304" pitchFamily="18" charset="0"/>
                </a:endParaRPr>
              </a:p>
              <a:p>
                <a:pPr marL="0" indent="0">
                  <a:buNone/>
                </a:pPr>
                <a14:m>
                  <m:oMathPara xmlns:m="http://schemas.openxmlformats.org/officeDocument/2006/math">
                    <m:oMathParaPr>
                      <m:jc m:val="centerGroup"/>
                    </m:oMathParaPr>
                    <m:oMath xmlns:m="http://schemas.openxmlformats.org/officeDocument/2006/math">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𝑏𝑎𝑠𝑒𝑙𝑖𝑛𝑒</m:t>
                          </m:r>
                        </m:sup>
                      </m:s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𝑜𝑓𝑓</m:t>
                          </m:r>
                        </m:sup>
                      </m:s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𝑜𝑛</m:t>
                          </m:r>
                        </m:sup>
                      </m:s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𝑜𝑓𝑓</m:t>
                          </m:r>
                        </m:sup>
                      </m:s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𝑠𝑎𝑣𝑒</m:t>
                          </m:r>
                        </m:sup>
                      </m:sSup>
                    </m:oMath>
                  </m:oMathPara>
                </a14:m>
                <a:endParaRPr lang="en-US" altLang="zh-CN" sz="1600" dirty="0">
                  <a:solidFill>
                    <a:schemeClr val="tx1"/>
                  </a:solidFill>
                  <a:latin typeface="ITC Berkeley Oldstyle"/>
                  <a:cs typeface="Times" panose="02020603050405020304" pitchFamily="18" charset="0"/>
                </a:endParaRPr>
              </a:p>
              <a:p>
                <a:endParaRPr lang="en-US" altLang="zh-CN" sz="1600" dirty="0">
                  <a:solidFill>
                    <a:schemeClr val="tx1"/>
                  </a:solidFill>
                  <a:latin typeface="ITC Berkeley Oldstyle"/>
                  <a:cs typeface="Times" panose="02020603050405020304" pitchFamily="18" charset="0"/>
                </a:endParaRPr>
              </a:p>
            </p:txBody>
          </p:sp>
        </mc:Choice>
        <mc:Fallback xmlns="">
          <p:sp>
            <p:nvSpPr>
              <p:cNvPr id="5" name="Content Placeholder 3">
                <a:extLst>
                  <a:ext uri="{FF2B5EF4-FFF2-40B4-BE49-F238E27FC236}">
                    <a16:creationId xmlns:a16="http://schemas.microsoft.com/office/drawing/2014/main" id="{19A20B0B-B365-1A85-166D-B409C589443B}"/>
                  </a:ext>
                </a:extLst>
              </p:cNvPr>
              <p:cNvSpPr txBox="1">
                <a:spLocks noRot="1" noChangeAspect="1" noMove="1" noResize="1" noEditPoints="1" noAdjustHandles="1" noChangeArrowheads="1" noChangeShapeType="1" noTextEdit="1"/>
              </p:cNvSpPr>
              <p:nvPr/>
            </p:nvSpPr>
            <p:spPr>
              <a:xfrm>
                <a:off x="90238" y="987574"/>
                <a:ext cx="8802241" cy="3029411"/>
              </a:xfrm>
              <a:prstGeom prst="rect">
                <a:avLst/>
              </a:prstGeom>
              <a:blipFill>
                <a:blip r:embed="rId2"/>
                <a:stretch>
                  <a:fillRect l="-416" t="-604" b="-724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4185268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C2AF2C-D22D-4711-349D-21372F4CD26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9561B8-A428-5C7E-2281-E6BA94AAA228}"/>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82F02884-0A6B-CEE1-F25E-3877DDC5FC46}"/>
              </a:ext>
            </a:extLst>
          </p:cNvPr>
          <p:cNvSpPr txBox="1">
            <a:spLocks/>
          </p:cNvSpPr>
          <p:nvPr/>
        </p:nvSpPr>
        <p:spPr>
          <a:xfrm>
            <a:off x="90239" y="627534"/>
            <a:ext cx="488917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Comparison-Based Methods</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0CF6FBB4-83E1-74BA-3E36-27FD768F4FCC}"/>
                  </a:ext>
                </a:extLst>
              </p:cNvPr>
              <p:cNvSpPr txBox="1">
                <a:spLocks/>
              </p:cNvSpPr>
              <p:nvPr/>
            </p:nvSpPr>
            <p:spPr>
              <a:xfrm>
                <a:off x="90238" y="982499"/>
                <a:ext cx="8730233"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spcBef>
                    <a:spcPts val="600"/>
                  </a:spcBef>
                  <a:buNone/>
                </a:pPr>
                <a:r>
                  <a:rPr lang="en-US" altLang="zh-CN" sz="1600" b="1" u="sng" dirty="0">
                    <a:solidFill>
                      <a:schemeClr val="tx1"/>
                    </a:solidFill>
                    <a:latin typeface="ITC Berkeley Oldstyle"/>
                    <a:cs typeface="Times" panose="02020603050405020304" pitchFamily="18" charset="0"/>
                  </a:rPr>
                  <a:t>Step 4</a:t>
                </a:r>
                <a:r>
                  <a:rPr lang="en-US" altLang="zh-CN" sz="1600" b="1" dirty="0">
                    <a:solidFill>
                      <a:schemeClr val="tx1"/>
                    </a:solidFill>
                    <a:latin typeface="ITC Berkeley Oldstyle"/>
                    <a:cs typeface="Times" panose="02020603050405020304" pitchFamily="18" charset="0"/>
                  </a:rPr>
                  <a:t>: </a:t>
                </a:r>
                <a:r>
                  <a:rPr lang="en-US" altLang="zh-CN" sz="1600" dirty="0">
                    <a:solidFill>
                      <a:schemeClr val="tx1"/>
                    </a:solidFill>
                    <a:latin typeface="ITC Berkeley Oldstyle"/>
                    <a:cs typeface="Times" panose="02020603050405020304" pitchFamily="18" charset="0"/>
                  </a:rPr>
                  <a:t>In case of missing data, scaling coefficients are needed to calculate baseline energy and energy savings:</a:t>
                </a:r>
                <a:endParaRPr lang="en-US" altLang="zh-CN" sz="1600" i="1" dirty="0">
                  <a:solidFill>
                    <a:schemeClr val="tx1"/>
                  </a:solidFill>
                  <a:latin typeface="ITC Berkeley Oldstyle"/>
                  <a:cs typeface="Times" panose="02020603050405020304" pitchFamily="18" charset="0"/>
                </a:endParaRPr>
              </a:p>
              <a:p>
                <a:pPr marL="0" indent="0">
                  <a:spcBef>
                    <a:spcPts val="600"/>
                  </a:spcBef>
                  <a:buNone/>
                </a:pPr>
                <a14:m>
                  <m:oMathPara xmlns:m="http://schemas.openxmlformats.org/officeDocument/2006/math">
                    <m:oMathParaPr>
                      <m:jc m:val="centerGroup"/>
                    </m:oMathParaPr>
                    <m:oMath xmlns:m="http://schemas.openxmlformats.org/officeDocument/2006/math">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600" i="1">
                          <a:solidFill>
                            <a:schemeClr val="tx1"/>
                          </a:solidFill>
                          <a:latin typeface="Cambria Math" panose="02040503050406030204" pitchFamily="18" charset="0"/>
                        </a:rPr>
                        <m:t>=</m:t>
                      </m:r>
                      <m:sSup>
                        <m:sSupPr>
                          <m:ctrlPr>
                            <a:rPr lang="en-US" altLang="zh-CN" sz="1600" i="1" smtClean="0">
                              <a:solidFill>
                                <a:schemeClr val="tx1"/>
                              </a:solidFill>
                              <a:latin typeface="Cambria Math" panose="02040503050406030204" pitchFamily="18" charset="0"/>
                            </a:rPr>
                          </m:ctrlPr>
                        </m:sSupPr>
                        <m:e>
                          <m:r>
                            <a:rPr lang="zh-CN" altLang="en-US" sz="1600" i="1" smtClean="0">
                              <a:solidFill>
                                <a:schemeClr val="tx1"/>
                              </a:solidFill>
                              <a:latin typeface="Cambria Math" panose="02040503050406030204" pitchFamily="18" charset="0"/>
                            </a:rPr>
                            <m:t>𝛼</m:t>
                          </m:r>
                        </m:e>
                        <m:sup>
                          <m:r>
                            <a:rPr lang="en-US" altLang="zh-CN" sz="1600" b="0" i="1" smtClean="0">
                              <a:solidFill>
                                <a:schemeClr val="tx1"/>
                              </a:solidFill>
                              <a:latin typeface="Cambria Math" panose="02040503050406030204" pitchFamily="18" charset="0"/>
                            </a:rPr>
                            <m:t>𝑜𝑛</m:t>
                          </m:r>
                        </m:sup>
                      </m:sSup>
                      <m:f>
                        <m:fPr>
                          <m:ctrlPr>
                            <a:rPr lang="zh-CN" altLang="zh-CN" sz="1600" i="1">
                              <a:solidFill>
                                <a:schemeClr val="tx1"/>
                              </a:solidFill>
                              <a:latin typeface="Cambria Math" panose="02040503050406030204" pitchFamily="18" charset="0"/>
                            </a:rPr>
                          </m:ctrlPr>
                        </m:fPr>
                        <m:num>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𝐸</m:t>
                              </m:r>
                            </m:e>
                            <m:sup>
                              <m:r>
                                <a:rPr lang="en-US" altLang="zh-CN" sz="1600" i="1">
                                  <a:solidFill>
                                    <a:schemeClr val="tx1"/>
                                  </a:solidFill>
                                  <a:latin typeface="Cambria Math" panose="02040503050406030204" pitchFamily="18" charset="0"/>
                                </a:rPr>
                                <m:t>𝑜𝑛</m:t>
                              </m:r>
                            </m:sup>
                          </m:sSup>
                        </m:num>
                        <m:den>
                          <m:r>
                            <a:rPr lang="en-US" altLang="zh-CN" sz="1600" i="1">
                              <a:solidFill>
                                <a:schemeClr val="tx1"/>
                              </a:solidFill>
                              <a:latin typeface="Cambria Math" panose="02040503050406030204" pitchFamily="18" charset="0"/>
                            </a:rPr>
                            <m:t>1−</m:t>
                          </m:r>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𝐶𝑉𝑅</m:t>
                              </m:r>
                            </m:e>
                            <m:sub>
                              <m:r>
                                <a:rPr lang="en-US" altLang="zh-CN" sz="1600" i="1">
                                  <a:solidFill>
                                    <a:schemeClr val="tx1"/>
                                  </a:solidFill>
                                  <a:latin typeface="Cambria Math" panose="02040503050406030204" pitchFamily="18" charset="0"/>
                                </a:rPr>
                                <m:t>𝑓</m:t>
                              </m:r>
                            </m:sub>
                          </m:sSub>
                          <m:r>
                            <a:rPr lang="en-US" altLang="zh-CN" sz="1600" i="1">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𝑉</m:t>
                          </m:r>
                        </m:den>
                      </m:f>
                    </m:oMath>
                  </m:oMathPara>
                </a14:m>
                <a:endParaRPr lang="en-US" altLang="zh-CN" sz="1600" dirty="0">
                  <a:solidFill>
                    <a:schemeClr val="tx1"/>
                  </a:solidFill>
                  <a:latin typeface="ITC Berkeley Oldstyle"/>
                  <a:cs typeface="Times" panose="02020603050405020304" pitchFamily="18" charset="0"/>
                </a:endParaRPr>
              </a:p>
              <a:p>
                <a:pPr marL="0" indent="0">
                  <a:spcBef>
                    <a:spcPts val="600"/>
                  </a:spcBef>
                  <a:buNone/>
                </a:pPr>
                <a14:m>
                  <m:oMathPara xmlns:m="http://schemas.openxmlformats.org/officeDocument/2006/math">
                    <m:oMathParaPr>
                      <m:jc m:val="centerGroup"/>
                    </m:oMathParaPr>
                    <m:oMath xmlns:m="http://schemas.openxmlformats.org/officeDocument/2006/math">
                      <m:sSup>
                        <m:sSupPr>
                          <m:ctrlPr>
                            <a:rPr lang="zh-CN" altLang="zh-CN" sz="1600" i="1" smtClean="0">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𝑠𝑎𝑣𝑒</m:t>
                          </m:r>
                        </m:sup>
                      </m:s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altLang="zh-CN" sz="1600" i="1">
                              <a:solidFill>
                                <a:schemeClr val="tx1"/>
                              </a:solidFill>
                              <a:latin typeface="Cambria Math" panose="02040503050406030204" pitchFamily="18" charset="0"/>
                            </a:rPr>
                          </m:ctrlPr>
                        </m:sSupPr>
                        <m:e>
                          <m:r>
                            <a:rPr lang="zh-CN" altLang="en-US" sz="1600" i="1">
                              <a:solidFill>
                                <a:schemeClr val="tx1"/>
                              </a:solidFill>
                              <a:latin typeface="Cambria Math" panose="02040503050406030204" pitchFamily="18" charset="0"/>
                            </a:rPr>
                            <m:t>𝛼</m:t>
                          </m:r>
                        </m:e>
                        <m:sup>
                          <m:r>
                            <a:rPr lang="en-US" altLang="zh-CN" sz="1600" i="1">
                              <a:solidFill>
                                <a:schemeClr val="tx1"/>
                              </a:solidFill>
                              <a:latin typeface="Cambria Math" panose="02040503050406030204" pitchFamily="18" charset="0"/>
                            </a:rPr>
                            <m:t>𝑜𝑛</m:t>
                          </m:r>
                        </m:sup>
                      </m:sSup>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𝑜𝑛</m:t>
                          </m:r>
                        </m:sup>
                      </m:s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en-US" altLang="zh-CN" sz="1600" i="1">
                              <a:solidFill>
                                <a:schemeClr val="tx1"/>
                              </a:solidFill>
                              <a:latin typeface="Cambria Math" panose="02040503050406030204" pitchFamily="18" charset="0"/>
                            </a:rPr>
                          </m:ctrlPr>
                        </m:sSupPr>
                        <m:e>
                          <m:r>
                            <a:rPr lang="zh-CN" altLang="en-US" sz="1600" i="1">
                              <a:solidFill>
                                <a:schemeClr val="tx1"/>
                              </a:solidFill>
                              <a:latin typeface="Cambria Math" panose="02040503050406030204" pitchFamily="18" charset="0"/>
                            </a:rPr>
                            <m:t>𝛼</m:t>
                          </m:r>
                        </m:e>
                        <m:sup>
                          <m:r>
                            <a:rPr lang="en-US" altLang="zh-CN" sz="1600" i="1">
                              <a:solidFill>
                                <a:schemeClr val="tx1"/>
                              </a:solidFill>
                              <a:latin typeface="Cambria Math" panose="02040503050406030204" pitchFamily="18" charset="0"/>
                            </a:rPr>
                            <m:t>𝑜𝑛</m:t>
                          </m:r>
                        </m:sup>
                      </m:sSup>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𝑜𝑛</m:t>
                          </m:r>
                        </m:sup>
                      </m:sSup>
                      <m:d>
                        <m:dPr>
                          <m:ctrlPr>
                            <a:rPr lang="zh-CN" altLang="zh-CN" sz="1600" i="1">
                              <a:solidFill>
                                <a:schemeClr val="tx1"/>
                              </a:solidFill>
                              <a:effectLst/>
                              <a:latin typeface="Cambria Math" panose="02040503050406030204" pitchFamily="18" charset="0"/>
                              <a:ea typeface="Cambria Math" panose="02040503050406030204" pitchFamily="18" charset="0"/>
                            </a:rPr>
                          </m:ctrlPr>
                        </m:dPr>
                        <m:e>
                          <m:f>
                            <m:fPr>
                              <m:ctrlPr>
                                <a:rPr lang="zh-CN" altLang="zh-CN" sz="1600" i="1">
                                  <a:solidFill>
                                    <a:schemeClr val="tx1"/>
                                  </a:solidFill>
                                  <a:effectLst/>
                                  <a:latin typeface="Cambria Math" panose="02040503050406030204" pitchFamily="18" charset="0"/>
                                  <a:ea typeface="Cambria Math" panose="02040503050406030204" pitchFamily="18" charset="0"/>
                                </a:rPr>
                              </m:ctrlPr>
                            </m:fPr>
                            <m:num>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𝐶𝑉𝑅</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𝑓</m:t>
                                  </m:r>
                                </m:sub>
                              </m:s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𝑉</m:t>
                              </m:r>
                            </m:num>
                            <m:den>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1−</m:t>
                              </m:r>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𝐶𝑉𝑅</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𝑓</m:t>
                                  </m:r>
                                </m:sub>
                              </m:s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𝑉</m:t>
                              </m:r>
                            </m:den>
                          </m:f>
                        </m:e>
                      </m:d>
                    </m:oMath>
                  </m:oMathPara>
                </a14:m>
                <a:endParaRPr lang="en-US" altLang="zh-CN" sz="1600" dirty="0">
                  <a:solidFill>
                    <a:schemeClr val="tx1"/>
                  </a:solidFill>
                  <a:latin typeface="ITC Berkeley Oldstyle"/>
                  <a:cs typeface="Times" panose="02020603050405020304" pitchFamily="18" charset="0"/>
                </a:endParaRPr>
              </a:p>
              <a:p>
                <a:pPr marL="0" indent="0">
                  <a:spcBef>
                    <a:spcPts val="600"/>
                  </a:spcBef>
                  <a:spcAft>
                    <a:spcPts val="600"/>
                  </a:spcAft>
                  <a:buNone/>
                </a:pPr>
                <a:r>
                  <a:rPr lang="en-US" altLang="zh-CN" sz="1600" dirty="0">
                    <a:solidFill>
                      <a:schemeClr val="tx1"/>
                    </a:solidFill>
                    <a:effectLst/>
                    <a:latin typeface="ITC Berkeley Oldstyle"/>
                    <a:ea typeface="宋体" panose="02010600030101010101" pitchFamily="2" charset="-122"/>
                    <a:cs typeface="Times" panose="02020603050405020304" pitchFamily="18" charset="0"/>
                  </a:rPr>
                  <a:t>The baseline energy, </a:t>
                </a:r>
                <a14:m>
                  <m:oMath xmlns:m="http://schemas.openxmlformats.org/officeDocument/2006/math">
                    <m:sSup>
                      <m:sSupPr>
                        <m:ctrlPr>
                          <a:rPr lang="zh-CN" altLang="zh-CN" sz="1600" i="1">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rPr>
                          <m:t>𝐸</m:t>
                        </m:r>
                      </m:e>
                      <m:sup>
                        <m:r>
                          <a:rPr lang="en-US" altLang="zh-CN" sz="1600" i="1">
                            <a:solidFill>
                              <a:schemeClr val="tx1"/>
                            </a:solidFill>
                            <a:effectLst/>
                            <a:latin typeface="Cambria Math" panose="02040503050406030204" pitchFamily="18" charset="0"/>
                            <a:ea typeface="宋体" panose="02010600030101010101" pitchFamily="2" charset="-122"/>
                          </a:rPr>
                          <m:t>𝑏𝑎𝑠𝑒𝑙𝑖𝑛𝑒</m:t>
                        </m:r>
                      </m:sup>
                    </m:sSup>
                  </m:oMath>
                </a14:m>
                <a:r>
                  <a:rPr lang="en-US" altLang="zh-CN" sz="1600" dirty="0">
                    <a:solidFill>
                      <a:schemeClr val="tx1"/>
                    </a:solidFill>
                    <a:effectLst/>
                    <a:latin typeface="ITC Berkeley Oldstyle"/>
                    <a:ea typeface="宋体" panose="02010600030101010101" pitchFamily="2" charset="-122"/>
                    <a:cs typeface="Times" panose="02020603050405020304" pitchFamily="18" charset="0"/>
                  </a:rPr>
                  <a:t>, can accordingly be calculated as follows:</a:t>
                </a:r>
                <a:endParaRPr lang="zh-CN" altLang="zh-CN" sz="1600" dirty="0">
                  <a:solidFill>
                    <a:schemeClr val="tx1"/>
                  </a:solidFill>
                  <a:effectLst/>
                  <a:latin typeface="ITC Berkeley Oldstyle"/>
                  <a:ea typeface="宋体" panose="02010600030101010101" pitchFamily="2" charset="-122"/>
                  <a:cs typeface="Times" panose="02020603050405020304" pitchFamily="18" charset="0"/>
                </a:endParaRPr>
              </a:p>
              <a:p>
                <a:pPr marL="0" indent="0">
                  <a:spcBef>
                    <a:spcPts val="600"/>
                  </a:spcBef>
                  <a:buNone/>
                </a:pPr>
                <a14:m>
                  <m:oMathPara xmlns:m="http://schemas.openxmlformats.org/officeDocument/2006/math">
                    <m:oMathParaPr>
                      <m:jc m:val="centerGroup"/>
                    </m:oMathParaPr>
                    <m:oMath xmlns:m="http://schemas.openxmlformats.org/officeDocument/2006/math">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𝐸</m:t>
                          </m:r>
                        </m:e>
                        <m:sup>
                          <m:r>
                            <a:rPr lang="en-US" altLang="zh-CN" sz="1600" i="1">
                              <a:solidFill>
                                <a:schemeClr val="tx1"/>
                              </a:solidFill>
                              <a:latin typeface="Cambria Math" panose="02040503050406030204" pitchFamily="18" charset="0"/>
                            </a:rPr>
                            <m:t>𝑏𝑎𝑠𝑒</m:t>
                          </m:r>
                          <m:r>
                            <a:rPr lang="en-US" altLang="zh-CN" sz="1600" b="0" i="1" smtClean="0">
                              <a:solidFill>
                                <a:schemeClr val="tx1"/>
                              </a:solidFill>
                              <a:latin typeface="Cambria Math" panose="02040503050406030204" pitchFamily="18" charset="0"/>
                            </a:rPr>
                            <m:t>𝑙𝑖𝑛𝑒</m:t>
                          </m:r>
                        </m:sup>
                      </m:sSup>
                      <m:r>
                        <a:rPr lang="en-US" altLang="zh-CN" sz="1600" i="1">
                          <a:solidFill>
                            <a:schemeClr val="tx1"/>
                          </a:solidFill>
                          <a:latin typeface="Cambria Math" panose="02040503050406030204" pitchFamily="18" charset="0"/>
                        </a:rPr>
                        <m:t>=</m:t>
                      </m:r>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𝛼</m:t>
                          </m:r>
                        </m:e>
                        <m:sup>
                          <m:r>
                            <a:rPr lang="en-US" altLang="zh-CN" sz="1600" i="1">
                              <a:solidFill>
                                <a:schemeClr val="tx1"/>
                              </a:solidFill>
                              <a:latin typeface="Cambria Math" panose="02040503050406030204" pitchFamily="18" charset="0"/>
                            </a:rPr>
                            <m:t>𝑜𝑓𝑓</m:t>
                          </m:r>
                        </m:sup>
                      </m:sSup>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𝐸</m:t>
                          </m:r>
                        </m:e>
                        <m:sup>
                          <m:r>
                            <a:rPr lang="en-US" altLang="zh-CN" sz="1600" i="1">
                              <a:solidFill>
                                <a:schemeClr val="tx1"/>
                              </a:solidFill>
                              <a:latin typeface="Cambria Math" panose="02040503050406030204" pitchFamily="18" charset="0"/>
                            </a:rPr>
                            <m:t>𝑜𝑓𝑓</m:t>
                          </m:r>
                        </m:sup>
                      </m:sSup>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𝛼</m:t>
                          </m:r>
                        </m:e>
                        <m:sup>
                          <m:r>
                            <a:rPr lang="en-US" altLang="zh-CN" sz="1600" i="1">
                              <a:solidFill>
                                <a:schemeClr val="tx1"/>
                              </a:solidFill>
                              <a:latin typeface="Cambria Math" panose="02040503050406030204" pitchFamily="18" charset="0"/>
                            </a:rPr>
                            <m:t>𝑜𝑛</m:t>
                          </m:r>
                        </m:sup>
                      </m:sSup>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𝐸</m:t>
                          </m:r>
                        </m:e>
                        <m:sup>
                          <m:r>
                            <a:rPr lang="en-US" altLang="zh-CN" sz="1600" i="1">
                              <a:solidFill>
                                <a:schemeClr val="tx1"/>
                              </a:solidFill>
                              <a:latin typeface="Cambria Math" panose="02040503050406030204" pitchFamily="18" charset="0"/>
                            </a:rPr>
                            <m:t>𝑜𝑛</m:t>
                          </m:r>
                        </m:sup>
                      </m:sSup>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𝛼</m:t>
                          </m:r>
                        </m:e>
                        <m:sup>
                          <m:r>
                            <a:rPr lang="en-US" altLang="zh-CN" sz="1600" i="1">
                              <a:solidFill>
                                <a:schemeClr val="tx1"/>
                              </a:solidFill>
                              <a:latin typeface="Cambria Math" panose="02040503050406030204" pitchFamily="18" charset="0"/>
                            </a:rPr>
                            <m:t>𝑜𝑓𝑓</m:t>
                          </m:r>
                        </m:sup>
                      </m:sSup>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𝐸</m:t>
                          </m:r>
                        </m:e>
                        <m:sup>
                          <m:r>
                            <a:rPr lang="en-US" altLang="zh-CN" sz="1600" i="1">
                              <a:solidFill>
                                <a:schemeClr val="tx1"/>
                              </a:solidFill>
                              <a:latin typeface="Cambria Math" panose="02040503050406030204" pitchFamily="18" charset="0"/>
                            </a:rPr>
                            <m:t>𝑜𝑓𝑓</m:t>
                          </m:r>
                        </m:sup>
                      </m:sSup>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𝐸</m:t>
                          </m:r>
                        </m:e>
                        <m:sup>
                          <m:r>
                            <a:rPr lang="en-US" altLang="zh-CN" sz="1600" i="1">
                              <a:solidFill>
                                <a:schemeClr val="tx1"/>
                              </a:solidFill>
                              <a:latin typeface="Cambria Math" panose="02040503050406030204" pitchFamily="18" charset="0"/>
                            </a:rPr>
                            <m:t>𝑠𝑎𝑣𝑒</m:t>
                          </m:r>
                        </m:sup>
                      </m:sSup>
                    </m:oMath>
                  </m:oMathPara>
                </a14:m>
                <a:endParaRPr lang="en-US" altLang="zh-CN" sz="1600" dirty="0">
                  <a:solidFill>
                    <a:schemeClr val="tx1"/>
                  </a:solidFill>
                  <a:latin typeface="ITC Berkeley Oldstyle"/>
                  <a:cs typeface="Times" panose="02020603050405020304" pitchFamily="18" charset="0"/>
                </a:endParaRPr>
              </a:p>
              <a:p>
                <a:pPr marL="0" indent="0">
                  <a:spcBef>
                    <a:spcPts val="600"/>
                  </a:spcBef>
                  <a:buNone/>
                </a:pPr>
                <a:r>
                  <a:rPr lang="en-US" altLang="zh-CN" sz="1600" dirty="0">
                    <a:solidFill>
                      <a:schemeClr val="tx1"/>
                    </a:solidFill>
                    <a:latin typeface="ITC Berkeley Oldstyle"/>
                    <a:cs typeface="Times" panose="02020603050405020304" pitchFamily="18" charset="0"/>
                  </a:rPr>
                  <a:t>where </a:t>
                </a:r>
                <a14:m>
                  <m:oMath xmlns:m="http://schemas.openxmlformats.org/officeDocument/2006/math">
                    <m:sSup>
                      <m:sSupPr>
                        <m:ctrlPr>
                          <a:rPr lang="en-US" altLang="zh-CN" sz="1600" i="1" smtClean="0">
                            <a:solidFill>
                              <a:schemeClr val="tx1"/>
                            </a:solidFill>
                            <a:latin typeface="Cambria Math" panose="02040503050406030204" pitchFamily="18" charset="0"/>
                          </a:rPr>
                        </m:ctrlPr>
                      </m:sSupPr>
                      <m:e>
                        <m:r>
                          <a:rPr lang="zh-CN" altLang="en-US" sz="1600" i="1">
                            <a:solidFill>
                              <a:schemeClr val="tx1"/>
                            </a:solidFill>
                            <a:latin typeface="Cambria Math" panose="02040503050406030204" pitchFamily="18" charset="0"/>
                          </a:rPr>
                          <m:t>𝛼</m:t>
                        </m:r>
                      </m:e>
                      <m:sup>
                        <m:r>
                          <a:rPr lang="en-US" altLang="zh-CN" sz="1600" i="1">
                            <a:solidFill>
                              <a:schemeClr val="tx1"/>
                            </a:solidFill>
                            <a:latin typeface="Cambria Math" panose="02040503050406030204" pitchFamily="18" charset="0"/>
                          </a:rPr>
                          <m:t>𝑜𝑛</m:t>
                        </m:r>
                      </m:sup>
                    </m:sSup>
                  </m:oMath>
                </a14:m>
                <a:r>
                  <a:rPr lang="en-US" altLang="zh-CN" sz="1600" dirty="0">
                    <a:solidFill>
                      <a:schemeClr val="tx1"/>
                    </a:solidFill>
                    <a:latin typeface="ITC Berkeley Oldstyle"/>
                    <a:cs typeface="Times" panose="02020603050405020304" pitchFamily="18" charset="0"/>
                  </a:rPr>
                  <a:t> and </a:t>
                </a:r>
                <a14:m>
                  <m:oMath xmlns:m="http://schemas.openxmlformats.org/officeDocument/2006/math">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𝛼</m:t>
                        </m:r>
                      </m:e>
                      <m:sup>
                        <m:r>
                          <a:rPr lang="en-US" altLang="zh-CN" sz="1600" i="1">
                            <a:solidFill>
                              <a:schemeClr val="tx1"/>
                            </a:solidFill>
                            <a:latin typeface="Cambria Math" panose="02040503050406030204" pitchFamily="18" charset="0"/>
                          </a:rPr>
                          <m:t>𝑜𝑓𝑓</m:t>
                        </m:r>
                      </m:sup>
                    </m:sSup>
                    <m:r>
                      <a:rPr lang="en-US" altLang="zh-CN" sz="1600" i="1">
                        <a:solidFill>
                          <a:schemeClr val="tx1"/>
                        </a:solidFill>
                        <a:latin typeface="Cambria Math" panose="02040503050406030204" pitchFamily="18" charset="0"/>
                      </a:rPr>
                      <m:t> </m:t>
                    </m:r>
                    <m:r>
                      <m:rPr>
                        <m:sty m:val="p"/>
                      </m:rPr>
                      <a:rPr lang="en-US" altLang="zh-CN" sz="1600" b="0" i="0" smtClean="0">
                        <a:solidFill>
                          <a:schemeClr val="tx1"/>
                        </a:solidFill>
                        <a:latin typeface="Cambria Math" panose="02040503050406030204" pitchFamily="18" charset="0"/>
                      </a:rPr>
                      <m:t>are</m:t>
                    </m:r>
                  </m:oMath>
                </a14:m>
                <a:r>
                  <a:rPr lang="en-US" altLang="zh-CN" sz="1600" dirty="0">
                    <a:solidFill>
                      <a:schemeClr val="tx1"/>
                    </a:solidFill>
                    <a:latin typeface="ITC Berkeley Oldstyle"/>
                    <a:cs typeface="Times" panose="02020603050405020304" pitchFamily="18" charset="0"/>
                  </a:rPr>
                  <a:t> scaling coefficients to take the missing data in CVR-on and CVR-off periods into account, respectively.</a:t>
                </a:r>
              </a:p>
              <a:p>
                <a:pPr marL="0" indent="0">
                  <a:spcBef>
                    <a:spcPts val="600"/>
                  </a:spcBef>
                  <a:buNone/>
                </a:pPr>
                <a14:m>
                  <m:oMathPara xmlns:m="http://schemas.openxmlformats.org/officeDocument/2006/math">
                    <m:oMathParaPr>
                      <m:jc m:val="centerGroup"/>
                    </m:oMathParaPr>
                    <m:oMath xmlns:m="http://schemas.openxmlformats.org/officeDocument/2006/math">
                      <m:sSup>
                        <m:sSupPr>
                          <m:ctrlPr>
                            <a:rPr lang="zh-CN" altLang="zh-CN" sz="1600" i="1" smtClean="0">
                              <a:solidFill>
                                <a:schemeClr val="tx1"/>
                              </a:solidFill>
                              <a:effectLst/>
                              <a:latin typeface="Cambria Math" panose="02040503050406030204" pitchFamily="18" charset="0"/>
                              <a:ea typeface="Cambria Math" panose="02040503050406030204" pitchFamily="18" charset="0"/>
                            </a:rPr>
                          </m:ctrlPr>
                        </m:sSup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𝛼</m:t>
                          </m:r>
                        </m:e>
                        <m: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𝑜𝑛</m:t>
                          </m:r>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𝑜𝑓𝑓</m:t>
                          </m:r>
                        </m:sup>
                      </m:sSup>
                      <m:r>
                        <a:rPr lang="en-US" altLang="zh-CN" sz="160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600" i="1">
                              <a:solidFill>
                                <a:schemeClr val="tx1"/>
                              </a:solidFill>
                              <a:effectLst/>
                              <a:latin typeface="Cambria Math" panose="02040503050406030204" pitchFamily="18" charset="0"/>
                              <a:ea typeface="Cambria Math" panose="02040503050406030204" pitchFamily="18" charset="0"/>
                            </a:rPr>
                          </m:ctrlPr>
                        </m:fPr>
                        <m:num>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 </m:t>
                          </m:r>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𝑜𝑓</m:t>
                          </m:r>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 </m:t>
                          </m:r>
                          <m:sSup>
                            <m:sSupPr>
                              <m:ctrlP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𝐶𝑉𝑅</m:t>
                              </m:r>
                            </m:e>
                            <m:sup>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𝑜𝑛</m:t>
                              </m:r>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𝑜𝑓𝑓</m:t>
                              </m:r>
                            </m:sup>
                          </m:sSup>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 </m:t>
                          </m:r>
                          <m:r>
                            <a:rPr lang="en-US" altLang="zh-CN" sz="16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𝑑𝑎𝑡𝑎𝑝𝑜𝑖𝑛𝑡𝑠</m:t>
                          </m:r>
                        </m:num>
                        <m:den>
                          <m:r>
                            <a:rPr lang="en-US" altLang="zh-CN" sz="1600" i="1">
                              <a:solidFill>
                                <a:schemeClr val="tx1"/>
                              </a:solidFill>
                              <a:latin typeface="Cambria Math" panose="02040503050406030204" pitchFamily="18" charset="0"/>
                              <a:cs typeface="Times New Roman" panose="02020603050405020304" pitchFamily="18" charset="0"/>
                            </a:rPr>
                            <m:t># </m:t>
                          </m:r>
                          <m:r>
                            <a:rPr lang="en-US" altLang="zh-CN" sz="1600" i="1">
                              <a:solidFill>
                                <a:schemeClr val="tx1"/>
                              </a:solidFill>
                              <a:latin typeface="Cambria Math" panose="02040503050406030204" pitchFamily="18" charset="0"/>
                              <a:cs typeface="Times New Roman" panose="02020603050405020304" pitchFamily="18" charset="0"/>
                            </a:rPr>
                            <m:t>𝑜𝑓</m:t>
                          </m:r>
                          <m:r>
                            <a:rPr lang="en-US" altLang="zh-CN" sz="1600" i="1">
                              <a:solidFill>
                                <a:schemeClr val="tx1"/>
                              </a:solidFill>
                              <a:latin typeface="Cambria Math" panose="02040503050406030204" pitchFamily="18" charset="0"/>
                              <a:cs typeface="Times New Roman" panose="02020603050405020304" pitchFamily="18" charset="0"/>
                            </a:rPr>
                            <m:t> </m:t>
                          </m:r>
                          <m:sSup>
                            <m:sSupPr>
                              <m:ctrlPr>
                                <a:rPr lang="en-US" altLang="zh-CN" sz="1600" i="1">
                                  <a:solidFill>
                                    <a:schemeClr val="tx1"/>
                                  </a:solidFill>
                                  <a:latin typeface="Cambria Math" panose="02040503050406030204" pitchFamily="18" charset="0"/>
                                  <a:cs typeface="Times New Roman" panose="02020603050405020304" pitchFamily="18" charset="0"/>
                                </a:rPr>
                              </m:ctrlPr>
                            </m:sSupPr>
                            <m:e>
                              <m:r>
                                <a:rPr lang="en-US" altLang="zh-CN" sz="1600" i="1">
                                  <a:solidFill>
                                    <a:schemeClr val="tx1"/>
                                  </a:solidFill>
                                  <a:latin typeface="Cambria Math" panose="02040503050406030204" pitchFamily="18" charset="0"/>
                                  <a:cs typeface="Times New Roman" panose="02020603050405020304" pitchFamily="18" charset="0"/>
                                </a:rPr>
                                <m:t>𝐶𝑉𝑅</m:t>
                              </m:r>
                            </m:e>
                            <m:sup>
                              <m:r>
                                <a:rPr lang="en-US" altLang="zh-CN" sz="1600" i="1">
                                  <a:solidFill>
                                    <a:schemeClr val="tx1"/>
                                  </a:solidFill>
                                  <a:latin typeface="Cambria Math" panose="02040503050406030204" pitchFamily="18" charset="0"/>
                                  <a:cs typeface="Times New Roman" panose="02020603050405020304" pitchFamily="18" charset="0"/>
                                </a:rPr>
                                <m:t>𝑜𝑛</m:t>
                              </m:r>
                              <m:r>
                                <a:rPr lang="en-US" altLang="zh-CN" sz="1600" b="0" i="1" smtClean="0">
                                  <a:solidFill>
                                    <a:schemeClr val="tx1"/>
                                  </a:solidFill>
                                  <a:latin typeface="Cambria Math" panose="02040503050406030204" pitchFamily="18" charset="0"/>
                                  <a:cs typeface="Times New Roman" panose="02020603050405020304" pitchFamily="18" charset="0"/>
                                </a:rPr>
                                <m:t>/</m:t>
                              </m:r>
                              <m:r>
                                <a:rPr lang="en-US" altLang="zh-CN" sz="1600" b="0" i="1" smtClean="0">
                                  <a:solidFill>
                                    <a:schemeClr val="tx1"/>
                                  </a:solidFill>
                                  <a:latin typeface="Cambria Math" panose="02040503050406030204" pitchFamily="18" charset="0"/>
                                  <a:cs typeface="Times New Roman" panose="02020603050405020304" pitchFamily="18" charset="0"/>
                                </a:rPr>
                                <m:t>𝑜𝑓𝑓</m:t>
                              </m:r>
                            </m:sup>
                          </m:sSup>
                          <m:r>
                            <a:rPr lang="en-US" altLang="zh-CN" sz="1600" i="1">
                              <a:solidFill>
                                <a:schemeClr val="tx1"/>
                              </a:solidFill>
                              <a:latin typeface="Cambria Math" panose="02040503050406030204" pitchFamily="18" charset="0"/>
                              <a:cs typeface="Times New Roman" panose="02020603050405020304" pitchFamily="18" charset="0"/>
                            </a:rPr>
                            <m:t> </m:t>
                          </m:r>
                          <m:r>
                            <a:rPr lang="en-US" altLang="zh-CN" sz="1600" i="1">
                              <a:solidFill>
                                <a:schemeClr val="tx1"/>
                              </a:solidFill>
                              <a:latin typeface="Cambria Math" panose="02040503050406030204" pitchFamily="18" charset="0"/>
                              <a:cs typeface="Times New Roman" panose="02020603050405020304" pitchFamily="18" charset="0"/>
                            </a:rPr>
                            <m:t>𝑑𝑎𝑡𝑎𝑝𝑜𝑖𝑛𝑡𝑠</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i="1">
                              <a:solidFill>
                                <a:schemeClr val="tx1"/>
                              </a:solidFill>
                              <a:latin typeface="Cambria Math" panose="02040503050406030204" pitchFamily="18" charset="0"/>
                              <a:cs typeface="Times New Roman" panose="02020603050405020304" pitchFamily="18" charset="0"/>
                            </a:rPr>
                            <m:t># </m:t>
                          </m:r>
                          <m:r>
                            <a:rPr lang="en-US" altLang="zh-CN" sz="1600" i="1">
                              <a:solidFill>
                                <a:schemeClr val="tx1"/>
                              </a:solidFill>
                              <a:latin typeface="Cambria Math" panose="02040503050406030204" pitchFamily="18" charset="0"/>
                              <a:cs typeface="Times New Roman" panose="02020603050405020304" pitchFamily="18" charset="0"/>
                            </a:rPr>
                            <m:t>𝑜𝑓</m:t>
                          </m:r>
                          <m:r>
                            <a:rPr lang="en-US" altLang="zh-CN" sz="1600" i="1">
                              <a:solidFill>
                                <a:schemeClr val="tx1"/>
                              </a:solidFill>
                              <a:latin typeface="Cambria Math" panose="02040503050406030204" pitchFamily="18" charset="0"/>
                              <a:cs typeface="Times New Roman" panose="02020603050405020304" pitchFamily="18" charset="0"/>
                            </a:rPr>
                            <m:t> </m:t>
                          </m:r>
                          <m:sSup>
                            <m:sSupPr>
                              <m:ctrlPr>
                                <a:rPr lang="en-US" altLang="zh-CN" sz="1600" i="1">
                                  <a:solidFill>
                                    <a:schemeClr val="tx1"/>
                                  </a:solidFill>
                                  <a:latin typeface="Cambria Math" panose="02040503050406030204" pitchFamily="18" charset="0"/>
                                  <a:cs typeface="Times New Roman" panose="02020603050405020304" pitchFamily="18" charset="0"/>
                                </a:rPr>
                              </m:ctrlPr>
                            </m:sSupPr>
                            <m:e>
                              <m:r>
                                <a:rPr lang="en-US" altLang="zh-CN" sz="1600" b="0" i="1" smtClean="0">
                                  <a:solidFill>
                                    <a:schemeClr val="tx1"/>
                                  </a:solidFill>
                                  <a:latin typeface="Cambria Math" panose="02040503050406030204" pitchFamily="18" charset="0"/>
                                  <a:cs typeface="Times New Roman" panose="02020603050405020304" pitchFamily="18" charset="0"/>
                                </a:rPr>
                                <m:t>𝑚𝑖𝑠𝑠𝑖𝑛𝑔</m:t>
                              </m:r>
                              <m:r>
                                <a:rPr lang="en-US" altLang="zh-CN" sz="1600" b="0" i="1" smtClean="0">
                                  <a:solidFill>
                                    <a:schemeClr val="tx1"/>
                                  </a:solidFill>
                                  <a:latin typeface="Cambria Math" panose="02040503050406030204" pitchFamily="18" charset="0"/>
                                  <a:cs typeface="Times New Roman" panose="02020603050405020304" pitchFamily="18" charset="0"/>
                                </a:rPr>
                                <m:t> </m:t>
                              </m:r>
                              <m:r>
                                <a:rPr lang="en-US" altLang="zh-CN" sz="1600" i="1">
                                  <a:solidFill>
                                    <a:schemeClr val="tx1"/>
                                  </a:solidFill>
                                  <a:latin typeface="Cambria Math" panose="02040503050406030204" pitchFamily="18" charset="0"/>
                                  <a:cs typeface="Times New Roman" panose="02020603050405020304" pitchFamily="18" charset="0"/>
                                </a:rPr>
                                <m:t>𝐶𝑉𝑅</m:t>
                              </m:r>
                            </m:e>
                            <m:sup>
                              <m:r>
                                <a:rPr lang="en-US" altLang="zh-CN" sz="1600" i="1">
                                  <a:solidFill>
                                    <a:schemeClr val="tx1"/>
                                  </a:solidFill>
                                  <a:latin typeface="Cambria Math" panose="02040503050406030204" pitchFamily="18" charset="0"/>
                                  <a:cs typeface="Times New Roman" panose="02020603050405020304" pitchFamily="18" charset="0"/>
                                </a:rPr>
                                <m:t>𝑜𝑛</m:t>
                              </m:r>
                              <m:r>
                                <a:rPr lang="en-US" altLang="zh-CN" sz="1600" b="0" i="1" smtClean="0">
                                  <a:solidFill>
                                    <a:schemeClr val="tx1"/>
                                  </a:solidFill>
                                  <a:latin typeface="Cambria Math" panose="02040503050406030204" pitchFamily="18" charset="0"/>
                                  <a:cs typeface="Times New Roman" panose="02020603050405020304" pitchFamily="18" charset="0"/>
                                </a:rPr>
                                <m:t>/</m:t>
                              </m:r>
                              <m:r>
                                <a:rPr lang="en-US" altLang="zh-CN" sz="1600" b="0" i="1" smtClean="0">
                                  <a:solidFill>
                                    <a:schemeClr val="tx1"/>
                                  </a:solidFill>
                                  <a:latin typeface="Cambria Math" panose="02040503050406030204" pitchFamily="18" charset="0"/>
                                  <a:cs typeface="Times New Roman" panose="02020603050405020304" pitchFamily="18" charset="0"/>
                                </a:rPr>
                                <m:t>𝑜𝑓𝑓</m:t>
                              </m:r>
                            </m:sup>
                          </m:sSup>
                          <m:r>
                            <a:rPr lang="en-US" altLang="zh-CN" sz="1600" i="1">
                              <a:solidFill>
                                <a:schemeClr val="tx1"/>
                              </a:solidFill>
                              <a:latin typeface="Cambria Math" panose="02040503050406030204" pitchFamily="18" charset="0"/>
                              <a:cs typeface="Times New Roman" panose="02020603050405020304" pitchFamily="18" charset="0"/>
                            </a:rPr>
                            <m:t> </m:t>
                          </m:r>
                          <m:r>
                            <a:rPr lang="en-US" altLang="zh-CN" sz="1600" i="1">
                              <a:solidFill>
                                <a:schemeClr val="tx1"/>
                              </a:solidFill>
                              <a:latin typeface="Cambria Math" panose="02040503050406030204" pitchFamily="18" charset="0"/>
                              <a:cs typeface="Times New Roman" panose="02020603050405020304" pitchFamily="18" charset="0"/>
                            </a:rPr>
                            <m:t>𝑑𝑎𝑡𝑎𝑝𝑜𝑖𝑛𝑡𝑠</m:t>
                          </m:r>
                        </m:den>
                      </m:f>
                    </m:oMath>
                  </m:oMathPara>
                </a14:m>
                <a:endParaRPr lang="en-US" altLang="zh-CN" sz="1600" dirty="0">
                  <a:solidFill>
                    <a:schemeClr val="tx1"/>
                  </a:solidFill>
                  <a:latin typeface="ITC Berkeley Oldstyle"/>
                  <a:cs typeface="Times" panose="02020603050405020304" pitchFamily="18" charset="0"/>
                </a:endParaRPr>
              </a:p>
              <a:p>
                <a:pPr>
                  <a:spcBef>
                    <a:spcPts val="600"/>
                  </a:spcBef>
                </a:pPr>
                <a:endParaRPr lang="en-US" altLang="zh-CN" sz="1600" dirty="0">
                  <a:solidFill>
                    <a:schemeClr val="tx1"/>
                  </a:solidFill>
                  <a:latin typeface="ITC Berkeley Oldstyle"/>
                  <a:cs typeface="Times" panose="02020603050405020304" pitchFamily="18" charset="0"/>
                </a:endParaRPr>
              </a:p>
              <a:p>
                <a:pPr>
                  <a:spcBef>
                    <a:spcPts val="600"/>
                  </a:spcBef>
                </a:pPr>
                <a:endParaRPr lang="en-US" altLang="zh-CN" sz="1600" dirty="0">
                  <a:solidFill>
                    <a:schemeClr val="tx1"/>
                  </a:solidFill>
                  <a:latin typeface="ITC Berkeley Oldstyle"/>
                  <a:cs typeface="Times" panose="02020603050405020304" pitchFamily="18" charset="0"/>
                </a:endParaRPr>
              </a:p>
            </p:txBody>
          </p:sp>
        </mc:Choice>
        <mc:Fallback xmlns="">
          <p:sp>
            <p:nvSpPr>
              <p:cNvPr id="5" name="Content Placeholder 3">
                <a:extLst>
                  <a:ext uri="{FF2B5EF4-FFF2-40B4-BE49-F238E27FC236}">
                    <a16:creationId xmlns:a16="http://schemas.microsoft.com/office/drawing/2014/main" id="{0CF6FBB4-83E1-74BA-3E36-27FD768F4FCC}"/>
                  </a:ext>
                </a:extLst>
              </p:cNvPr>
              <p:cNvSpPr txBox="1">
                <a:spLocks noRot="1" noChangeAspect="1" noMove="1" noResize="1" noEditPoints="1" noAdjustHandles="1" noChangeArrowheads="1" noChangeShapeType="1" noTextEdit="1"/>
              </p:cNvSpPr>
              <p:nvPr/>
            </p:nvSpPr>
            <p:spPr>
              <a:xfrm>
                <a:off x="90238" y="982499"/>
                <a:ext cx="8730233" cy="3029411"/>
              </a:xfrm>
              <a:prstGeom prst="rect">
                <a:avLst/>
              </a:prstGeom>
              <a:blipFill>
                <a:blip r:embed="rId2"/>
                <a:stretch>
                  <a:fillRect l="-419" t="-604" b="-13883"/>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2728248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F9E8-8B74-2E92-7FB6-0F4CDC4A12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08144D1-39C1-D5DD-D82C-A940E0DBBD90}"/>
              </a:ext>
            </a:extLst>
          </p:cNvPr>
          <p:cNvSpPr>
            <a:spLocks noGrp="1"/>
          </p:cNvSpPr>
          <p:nvPr>
            <p:ph type="title"/>
          </p:nvPr>
        </p:nvSpPr>
        <p:spPr/>
        <p:txBody>
          <a:bodyPr/>
          <a:lstStyle/>
          <a:p>
            <a:r>
              <a:rPr lang="en-US" altLang="zh-CN" dirty="0">
                <a:latin typeface="Calibri" panose="020F0502020204030204" pitchFamily="34" charset="0"/>
                <a:ea typeface="Calibri" panose="020F0502020204030204" pitchFamily="34" charset="0"/>
                <a:cs typeface="Calibri" panose="020F0502020204030204" pitchFamily="34" charset="0"/>
              </a:rPr>
              <a:t>Regression-Based Method</a:t>
            </a:r>
            <a:endParaRPr lang="zh-CN" altLang="en-US" dirty="0">
              <a:latin typeface="Calibri" panose="020F0502020204030204" pitchFamily="34" charset="0"/>
              <a:cs typeface="Calibri" panose="020F0502020204030204" pitchFamily="34" charset="0"/>
            </a:endParaRPr>
          </a:p>
        </p:txBody>
      </p:sp>
      <p:sp>
        <p:nvSpPr>
          <p:cNvPr id="4" name="Text Placeholder 4">
            <a:extLst>
              <a:ext uri="{FF2B5EF4-FFF2-40B4-BE49-F238E27FC236}">
                <a16:creationId xmlns:a16="http://schemas.microsoft.com/office/drawing/2014/main" id="{0C1A6EFB-CD73-7DF8-D85F-30BBF6A5DE73}"/>
              </a:ext>
            </a:extLst>
          </p:cNvPr>
          <p:cNvSpPr>
            <a:spLocks noGrp="1"/>
          </p:cNvSpPr>
          <p:nvPr>
            <p:ph type="body" sz="quarter" idx="10"/>
          </p:nvPr>
        </p:nvSpPr>
        <p:spPr>
          <a:xfrm>
            <a:off x="114275" y="771550"/>
            <a:ext cx="4466518" cy="3733800"/>
          </a:xfrm>
        </p:spPr>
        <p:txBody>
          <a:bodyPr/>
          <a:lstStyle/>
          <a:p>
            <a:pPr algn="just" defTabSz="1219170" eaLnBrk="0" hangingPunct="0">
              <a:spcBef>
                <a:spcPts val="800"/>
              </a:spcBef>
            </a:pPr>
            <a:r>
              <a:rPr lang="en-US" altLang="zh-CN" sz="1500" dirty="0">
                <a:latin typeface="Calibri" panose="020F0502020204030204" pitchFamily="34" charset="0"/>
                <a:ea typeface="Calibri" panose="020F0502020204030204" pitchFamily="34" charset="0"/>
                <a:cs typeface="Calibri" panose="020F0502020204030204" pitchFamily="34" charset="0"/>
              </a:rPr>
              <a:t>Only the data for CVR-off periods is used to train the LSTM load forecasting model, so the model output is the baseline load without doing CVR.</a:t>
            </a:r>
          </a:p>
          <a:p>
            <a:pPr marL="0" indent="0" algn="just" defTabSz="1219170" eaLnBrk="0" hangingPunct="0">
              <a:spcBef>
                <a:spcPts val="800"/>
              </a:spcBef>
              <a:buNone/>
            </a:pPr>
            <a:endParaRPr lang="en-US" altLang="zh-CN" sz="15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r>
              <a:rPr lang="en-US" altLang="zh-CN" sz="1500" dirty="0">
                <a:latin typeface="Calibri" panose="020F0502020204030204" pitchFamily="34" charset="0"/>
                <a:ea typeface="Calibri" panose="020F0502020204030204" pitchFamily="34" charset="0"/>
                <a:cs typeface="Calibri" panose="020F0502020204030204" pitchFamily="34" charset="0"/>
              </a:rPr>
              <a:t>By comparing the model outputs and the measured loads for CVR-on periods, the load changes due to running CVR can be obtained.</a:t>
            </a:r>
          </a:p>
          <a:p>
            <a:pPr algn="just" defTabSz="1219170" eaLnBrk="0" hangingPunct="0">
              <a:spcBef>
                <a:spcPts val="800"/>
              </a:spcBef>
            </a:pPr>
            <a:endParaRPr lang="en-US" altLang="zh-CN" sz="1500" dirty="0">
              <a:latin typeface="Calibri" panose="020F0502020204030204" pitchFamily="34" charset="0"/>
              <a:ea typeface="Calibri" panose="020F0502020204030204" pitchFamily="34" charset="0"/>
              <a:cs typeface="Calibri" panose="020F0502020204030204" pitchFamily="34" charset="0"/>
            </a:endParaRPr>
          </a:p>
          <a:p>
            <a:pPr algn="just" defTabSz="1219170" eaLnBrk="0" hangingPunct="0">
              <a:spcBef>
                <a:spcPts val="800"/>
              </a:spcBef>
            </a:pPr>
            <a:r>
              <a:rPr lang="en-US" altLang="zh-CN" sz="1500" dirty="0">
                <a:latin typeface="Calibri" panose="020F0502020204030204" pitchFamily="34" charset="0"/>
                <a:ea typeface="Calibri" panose="020F0502020204030204" pitchFamily="34" charset="0"/>
                <a:cs typeface="Calibri" panose="020F0502020204030204" pitchFamily="34" charset="0"/>
              </a:rPr>
              <a:t>CVR factors can be calculated using the load changes and voltage changes during CVR on periods.</a:t>
            </a:r>
          </a:p>
        </p:txBody>
      </p:sp>
      <p:pic>
        <p:nvPicPr>
          <p:cNvPr id="5" name="Picture 4" descr="A graph showing a number of blue lines&#10;&#10;Description automatically generated">
            <a:extLst>
              <a:ext uri="{FF2B5EF4-FFF2-40B4-BE49-F238E27FC236}">
                <a16:creationId xmlns:a16="http://schemas.microsoft.com/office/drawing/2014/main" id="{857848E3-DB7A-CD34-781F-54D695E64320}"/>
              </a:ext>
            </a:extLst>
          </p:cNvPr>
          <p:cNvPicPr>
            <a:picLocks noChangeAspect="1"/>
          </p:cNvPicPr>
          <p:nvPr/>
        </p:nvPicPr>
        <p:blipFill>
          <a:blip r:embed="rId2"/>
          <a:stretch>
            <a:fillRect/>
          </a:stretch>
        </p:blipFill>
        <p:spPr>
          <a:xfrm>
            <a:off x="4977035" y="2528974"/>
            <a:ext cx="3794759" cy="1823976"/>
          </a:xfrm>
          <a:prstGeom prst="rect">
            <a:avLst/>
          </a:prstGeom>
        </p:spPr>
      </p:pic>
      <p:sp>
        <p:nvSpPr>
          <p:cNvPr id="6" name="TextBox 5">
            <a:extLst>
              <a:ext uri="{FF2B5EF4-FFF2-40B4-BE49-F238E27FC236}">
                <a16:creationId xmlns:a16="http://schemas.microsoft.com/office/drawing/2014/main" id="{9A2A5DEE-661F-6206-28BD-CF644C57B705}"/>
              </a:ext>
            </a:extLst>
          </p:cNvPr>
          <p:cNvSpPr txBox="1"/>
          <p:nvPr/>
        </p:nvSpPr>
        <p:spPr>
          <a:xfrm>
            <a:off x="4672236" y="2143150"/>
            <a:ext cx="4495800" cy="246221"/>
          </a:xfrm>
          <a:prstGeom prst="rect">
            <a:avLst/>
          </a:prstGeom>
          <a:noFill/>
        </p:spPr>
        <p:txBody>
          <a:bodyPr wrap="square" rtlCol="0">
            <a:spAutoFit/>
          </a:bodyPr>
          <a:lstStyle/>
          <a:p>
            <a:pPr algn="ctr"/>
            <a:r>
              <a:rPr lang="en-US" altLang="zh-CN" sz="1000" dirty="0">
                <a:latin typeface="Calibri" panose="020F0502020204030204" pitchFamily="34" charset="0"/>
                <a:ea typeface="Calibri" panose="020F0502020204030204" pitchFamily="34" charset="0"/>
                <a:cs typeface="Calibri" panose="020F0502020204030204" pitchFamily="34" charset="0"/>
              </a:rPr>
              <a:t>Fig. Load forecasting results for Farley substation CVR ON periods</a:t>
            </a:r>
            <a:endParaRPr lang="zh-CN" altLang="en-US" sz="10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C010EEC1-BA2C-A25C-398A-3FC4C7FA9515}"/>
              </a:ext>
            </a:extLst>
          </p:cNvPr>
          <p:cNvSpPr txBox="1"/>
          <p:nvPr/>
        </p:nvSpPr>
        <p:spPr>
          <a:xfrm>
            <a:off x="4672236" y="4335329"/>
            <a:ext cx="4495800" cy="246221"/>
          </a:xfrm>
          <a:prstGeom prst="rect">
            <a:avLst/>
          </a:prstGeom>
          <a:noFill/>
        </p:spPr>
        <p:txBody>
          <a:bodyPr wrap="square" rtlCol="0">
            <a:spAutoFit/>
          </a:bodyPr>
          <a:lstStyle/>
          <a:p>
            <a:pPr algn="ctr"/>
            <a:r>
              <a:rPr lang="en-US" altLang="zh-CN" sz="1000" dirty="0">
                <a:latin typeface="Calibri" panose="020F0502020204030204" pitchFamily="34" charset="0"/>
                <a:ea typeface="Calibri" panose="020F0502020204030204" pitchFamily="34" charset="0"/>
                <a:cs typeface="Calibri" panose="020F0502020204030204" pitchFamily="34" charset="0"/>
              </a:rPr>
              <a:t>Fig. Real-time CVR factor estimations for Farley substation CVR ON periods</a:t>
            </a:r>
            <a:endParaRPr lang="zh-CN" altLang="en-US" sz="1000" dirty="0">
              <a:latin typeface="Calibri" panose="020F0502020204030204" pitchFamily="34" charset="0"/>
              <a:cs typeface="Calibri" panose="020F0502020204030204" pitchFamily="34" charset="0"/>
            </a:endParaRPr>
          </a:p>
        </p:txBody>
      </p:sp>
      <p:pic>
        <p:nvPicPr>
          <p:cNvPr id="8" name="Picture 7" descr="A graph of a load&#10;&#10;Description automatically generated">
            <a:extLst>
              <a:ext uri="{FF2B5EF4-FFF2-40B4-BE49-F238E27FC236}">
                <a16:creationId xmlns:a16="http://schemas.microsoft.com/office/drawing/2014/main" id="{AF832305-06E0-A346-5814-1708773E4638}"/>
              </a:ext>
            </a:extLst>
          </p:cNvPr>
          <p:cNvPicPr>
            <a:picLocks noChangeAspect="1"/>
          </p:cNvPicPr>
          <p:nvPr/>
        </p:nvPicPr>
        <p:blipFill>
          <a:blip r:embed="rId3"/>
          <a:stretch>
            <a:fillRect/>
          </a:stretch>
        </p:blipFill>
        <p:spPr>
          <a:xfrm>
            <a:off x="4915716" y="347855"/>
            <a:ext cx="3856078" cy="1813065"/>
          </a:xfrm>
          <a:prstGeom prst="rect">
            <a:avLst/>
          </a:prstGeom>
        </p:spPr>
      </p:pic>
    </p:spTree>
    <p:extLst>
      <p:ext uri="{BB962C8B-B14F-4D97-AF65-F5344CB8AC3E}">
        <p14:creationId xmlns:p14="http://schemas.microsoft.com/office/powerpoint/2010/main" val="3632284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2247928"/>
            <a:ext cx="9157547" cy="1062019"/>
          </a:xfrm>
          <a:prstGeom prst="rect">
            <a:avLst/>
          </a:prstGeom>
          <a:solidFill>
            <a:srgbClr val="C8102E">
              <a:alpha val="90000"/>
            </a:srgbClr>
          </a:solidFill>
          <a:ln w="9525">
            <a:noFill/>
            <a:miter lim="800000"/>
            <a:headEnd/>
            <a:tailEnd/>
          </a:ln>
          <a:effectLst/>
        </p:spPr>
        <p:txBody>
          <a:bodyPr wrap="none" anchor="ctr">
            <a:prstTxWarp prst="textNoShape">
              <a:avLst/>
            </a:prstTxWarp>
          </a:bodyPr>
          <a:lstStyle/>
          <a:p>
            <a:endParaRPr lang="en-US" dirty="0">
              <a:solidFill>
                <a:srgbClr val="C8102E"/>
              </a:solidFill>
              <a:latin typeface="ITC Berkeley Oldstyle"/>
            </a:endParaRPr>
          </a:p>
        </p:txBody>
      </p:sp>
      <p:sp>
        <p:nvSpPr>
          <p:cNvPr id="8" name="TextBox 7"/>
          <p:cNvSpPr txBox="1"/>
          <p:nvPr/>
        </p:nvSpPr>
        <p:spPr>
          <a:xfrm>
            <a:off x="323528" y="2266688"/>
            <a:ext cx="8224520" cy="1446550"/>
          </a:xfrm>
          <a:prstGeom prst="rect">
            <a:avLst/>
          </a:prstGeom>
          <a:noFill/>
        </p:spPr>
        <p:txBody>
          <a:bodyPr wrap="square" rtlCol="0">
            <a:spAutoFit/>
          </a:bodyPr>
          <a:lstStyle/>
          <a:p>
            <a:pPr algn="ctr">
              <a:spcBef>
                <a:spcPts val="0"/>
              </a:spcBef>
            </a:pPr>
            <a:r>
              <a:rPr lang="en-US" sz="3200" i="1" dirty="0">
                <a:solidFill>
                  <a:srgbClr val="F1BE48"/>
                </a:solidFill>
                <a:latin typeface="ITC Berkeley Oldstyle" charset="0"/>
                <a:ea typeface="ITC Berkeley Oldstyle" charset="0"/>
                <a:cs typeface="ITC Berkeley Oldstyle" charset="0"/>
              </a:rPr>
              <a:t>Backup Slides</a:t>
            </a:r>
          </a:p>
          <a:p>
            <a:pPr algn="ctr">
              <a:spcBef>
                <a:spcPts val="0"/>
              </a:spcBef>
            </a:pPr>
            <a:r>
              <a:rPr lang="en-US" i="1" dirty="0">
                <a:solidFill>
                  <a:srgbClr val="F1BE48"/>
                </a:solidFill>
                <a:latin typeface="ITC Berkeley Oldstyle" charset="0"/>
                <a:ea typeface="ITC Berkeley Oldstyle" charset="0"/>
                <a:cs typeface="ITC Berkeley Oldstyle" charset="0"/>
              </a:rPr>
              <a:t>Regression-based method</a:t>
            </a:r>
          </a:p>
          <a:p>
            <a:pPr algn="ctr">
              <a:spcBef>
                <a:spcPts val="0"/>
              </a:spcBef>
            </a:pPr>
            <a:endParaRPr lang="en-US" sz="3200" i="1" dirty="0">
              <a:solidFill>
                <a:srgbClr val="F1BE48"/>
              </a:solidFill>
              <a:latin typeface="ITC Berkeley Oldstyle" charset="0"/>
              <a:ea typeface="ITC Berkeley Oldstyle" charset="0"/>
              <a:cs typeface="ITC Berkeley Oldstyle" charset="0"/>
            </a:endParaRPr>
          </a:p>
        </p:txBody>
      </p:sp>
      <p:cxnSp>
        <p:nvCxnSpPr>
          <p:cNvPr id="11" name="Straight Connector 10"/>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Tree>
    <p:extLst>
      <p:ext uri="{BB962C8B-B14F-4D97-AF65-F5344CB8AC3E}">
        <p14:creationId xmlns:p14="http://schemas.microsoft.com/office/powerpoint/2010/main" val="21919813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7300A2-D4C0-385D-C06B-7147E2ADD6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9C753E4-096E-82CC-0C9B-412C7CD8AFF8}"/>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14812B49-5D65-5DE5-055C-9F4BDC82C3EB}"/>
              </a:ext>
            </a:extLst>
          </p:cNvPr>
          <p:cNvSpPr txBox="1">
            <a:spLocks/>
          </p:cNvSpPr>
          <p:nvPr/>
        </p:nvSpPr>
        <p:spPr>
          <a:xfrm>
            <a:off x="90239" y="610202"/>
            <a:ext cx="488917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Regression-Based Methods</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95FD3CB3-7003-B9DE-535E-7072D33BD3DE}"/>
                  </a:ext>
                </a:extLst>
              </p:cNvPr>
              <p:cNvSpPr txBox="1">
                <a:spLocks/>
              </p:cNvSpPr>
              <p:nvPr/>
            </p:nvSpPr>
            <p:spPr>
              <a:xfrm>
                <a:off x="90238" y="1037175"/>
                <a:ext cx="8730233" cy="3029411"/>
              </a:xfrm>
              <a:prstGeom prst="rect">
                <a:avLst/>
              </a:prstGeom>
            </p:spPr>
            <p:txBody>
              <a:bodyPr>
                <a:norm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spcBef>
                    <a:spcPts val="600"/>
                  </a:spcBef>
                  <a:spcAft>
                    <a:spcPts val="600"/>
                  </a:spcAft>
                  <a:buNone/>
                </a:pPr>
                <a:r>
                  <a:rPr lang="en-US" altLang="zh-CN" sz="1600" b="1" u="sng" dirty="0">
                    <a:solidFill>
                      <a:schemeClr val="tx1"/>
                    </a:solidFill>
                    <a:latin typeface="ITC Berkeley Oldstyle"/>
                    <a:cs typeface="Times" panose="02020603050405020304" pitchFamily="18" charset="0"/>
                  </a:rPr>
                  <a:t>Step 1</a:t>
                </a:r>
                <a:r>
                  <a:rPr lang="en-US" altLang="zh-CN" sz="1600" b="1" dirty="0">
                    <a:solidFill>
                      <a:schemeClr val="tx1"/>
                    </a:solidFill>
                    <a:latin typeface="ITC Berkeley Oldstyle"/>
                    <a:cs typeface="Times" panose="02020603050405020304" pitchFamily="18" charset="0"/>
                  </a:rPr>
                  <a:t>: </a:t>
                </a:r>
                <a:r>
                  <a:rPr lang="en-US" altLang="zh-CN" sz="1600" dirty="0">
                    <a:solidFill>
                      <a:schemeClr val="tx1"/>
                    </a:solidFill>
                    <a:effectLst/>
                    <a:latin typeface="ITC Berkeley Oldstyle"/>
                    <a:ea typeface="宋体" panose="02010600030101010101" pitchFamily="2" charset="-122"/>
                    <a:cs typeface="Times" panose="02020603050405020304" pitchFamily="18" charset="0"/>
                  </a:rPr>
                  <a:t>Model parameters estimation</a:t>
                </a:r>
                <a:endParaRPr lang="en-US" altLang="zh-CN" sz="1600" i="1" dirty="0">
                  <a:solidFill>
                    <a:schemeClr val="tx1"/>
                  </a:solidFill>
                  <a:effectLst/>
                  <a:latin typeface="ITC Berkeley Oldstyle"/>
                  <a:ea typeface="Cambria Math" panose="02040503050406030204" pitchFamily="18" charset="0"/>
                  <a:cs typeface="Times" panose="02020603050405020304" pitchFamily="18" charset="0"/>
                </a:endParaRPr>
              </a:p>
              <a:p>
                <a:pPr marL="0" indent="0">
                  <a:spcBef>
                    <a:spcPts val="600"/>
                  </a:spcBef>
                  <a:spcAft>
                    <a:spcPts val="600"/>
                  </a:spcAft>
                  <a:buNone/>
                </a:pPr>
                <a14:m>
                  <m:oMathPara xmlns:m="http://schemas.openxmlformats.org/officeDocument/2006/math">
                    <m:oMathParaPr>
                      <m:jc m:val="centerGroup"/>
                    </m:oMathParaPr>
                    <m:oMath xmlns:m="http://schemas.openxmlformats.org/officeDocument/2006/math">
                      <m:sSup>
                        <m:sSupPr>
                          <m:ctrlPr>
                            <a:rPr lang="en-US" altLang="zh-CN" sz="160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600" b="1" i="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𝐄</m:t>
                          </m:r>
                        </m:e>
                        <m:sup>
                          <m:r>
                            <m:rPr>
                              <m:sty m:val="p"/>
                            </m:rPr>
                            <a:rPr lang="en-US" altLang="zh-CN" sz="1600" b="0" i="0"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off</m:t>
                          </m:r>
                        </m:sup>
                      </m:sSup>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0</m:t>
                          </m:r>
                        </m:sub>
                      </m:sSub>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𝟏</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1</m:t>
                          </m:r>
                        </m:sub>
                      </m:sSub>
                      <m:d>
                        <m:dPr>
                          <m:begChr m:val="["/>
                          <m:endChr m:val="]"/>
                          <m:ctrlPr>
                            <a:rPr lang="zh-CN" altLang="zh-CN" sz="1600" i="1">
                              <a:solidFill>
                                <a:schemeClr val="tx1"/>
                              </a:solidFill>
                              <a:effectLst/>
                              <a:latin typeface="Cambria Math" panose="02040503050406030204" pitchFamily="18" charset="0"/>
                              <a:ea typeface="Cambria Math" panose="02040503050406030204" pitchFamily="18" charset="0"/>
                            </a:rPr>
                          </m:ctrlPr>
                        </m:dPr>
                        <m:e>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𝑇</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𝑓h</m:t>
                              </m:r>
                            </m:sub>
                          </m:sSub>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𝟏</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𝐓</m:t>
                          </m:r>
                        </m:e>
                      </m:d>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2</m:t>
                          </m:r>
                        </m:sub>
                      </m:sSub>
                      <m:d>
                        <m:dPr>
                          <m:begChr m:val="["/>
                          <m:endChr m:val="]"/>
                          <m:ctrlPr>
                            <a:rPr lang="zh-CN" altLang="zh-CN" sz="1600" i="1">
                              <a:solidFill>
                                <a:schemeClr val="tx1"/>
                              </a:solidFill>
                              <a:effectLst/>
                              <a:latin typeface="Cambria Math" panose="02040503050406030204" pitchFamily="18" charset="0"/>
                              <a:ea typeface="Cambria Math" panose="02040503050406030204" pitchFamily="18" charset="0"/>
                            </a:rPr>
                          </m:ctrlPr>
                        </m:dPr>
                        <m:e>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𝑇</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𝑓𝑐</m:t>
                              </m:r>
                            </m:sub>
                          </m:sSub>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𝟏</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𝐓</m:t>
                          </m:r>
                        </m:e>
                      </m:d>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𝜺</m:t>
                      </m:r>
                    </m:oMath>
                  </m:oMathPara>
                </a14:m>
                <a:endParaRPr lang="en-US" altLang="zh-CN" sz="1600" dirty="0">
                  <a:solidFill>
                    <a:schemeClr val="tx1"/>
                  </a:solidFill>
                  <a:latin typeface="ITC Berkeley Oldstyle"/>
                  <a:cs typeface="Times" panose="02020603050405020304" pitchFamily="18" charset="0"/>
                </a:endParaRPr>
              </a:p>
              <a:p>
                <a:pPr algn="just">
                  <a:spcBef>
                    <a:spcPts val="600"/>
                  </a:spcBef>
                  <a:spcAft>
                    <a:spcPts val="600"/>
                  </a:spcAft>
                  <a:buFont typeface="Arial" panose="020B0604020202020204" pitchFamily="34" charset="0"/>
                  <a:buChar char="•"/>
                </a:pPr>
                <a14:m>
                  <m:oMath xmlns:m="http://schemas.openxmlformats.org/officeDocument/2006/math">
                    <m:sSup>
                      <m:sSupPr>
                        <m:ctrlPr>
                          <a:rPr lang="en-US" altLang="zh-CN" sz="1600" i="1">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600" b="1">
                            <a:solidFill>
                              <a:schemeClr val="tx1"/>
                            </a:solidFill>
                            <a:latin typeface="Cambria Math" panose="02040503050406030204" pitchFamily="18" charset="0"/>
                            <a:ea typeface="宋体" panose="02010600030101010101" pitchFamily="2" charset="-122"/>
                            <a:cs typeface="Times New Roman" panose="02020603050405020304" pitchFamily="18" charset="0"/>
                          </a:rPr>
                          <m:t>𝐄</m:t>
                        </m:r>
                      </m:e>
                      <m:sup>
                        <m:r>
                          <m:rPr>
                            <m:sty m:val="p"/>
                          </m:rPr>
                          <a:rPr lang="en-US" altLang="zh-CN" sz="1600">
                            <a:solidFill>
                              <a:schemeClr val="tx1"/>
                            </a:solidFill>
                            <a:latin typeface="Cambria Math" panose="02040503050406030204" pitchFamily="18" charset="0"/>
                            <a:ea typeface="宋体" panose="02010600030101010101" pitchFamily="2" charset="-122"/>
                            <a:cs typeface="Times New Roman" panose="02020603050405020304" pitchFamily="18" charset="0"/>
                          </a:rPr>
                          <m:t>off</m:t>
                        </m:r>
                      </m:sup>
                    </m:sSup>
                    <m:r>
                      <m:rPr>
                        <m:nor/>
                      </m:rPr>
                      <a:rPr lang="en-US" altLang="zh-CN" sz="1600" b="0" i="0"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r>
                      <m:rPr>
                        <m:nor/>
                      </m:rPr>
                      <a:rPr lang="en-US" altLang="zh-CN" sz="1600" dirty="0">
                        <a:solidFill>
                          <a:schemeClr val="tx1"/>
                        </a:solidFill>
                        <a:latin typeface="ITC Berkeley Oldstyle"/>
                        <a:cs typeface="Times" panose="02020603050405020304" pitchFamily="18" charset="0"/>
                      </a:rPr>
                      <m:t>and</m:t>
                    </m:r>
                    <m:r>
                      <m:rPr>
                        <m:nor/>
                      </m:rPr>
                      <a:rPr lang="en-US" altLang="zh-CN" sz="1600" dirty="0">
                        <a:solidFill>
                          <a:schemeClr val="tx1"/>
                        </a:solidFill>
                        <a:latin typeface="ITC Berkeley Oldstyle"/>
                        <a:cs typeface="Times" panose="02020603050405020304" pitchFamily="18" charset="0"/>
                      </a:rPr>
                      <m:t> </m:t>
                    </m:r>
                    <m:r>
                      <a:rPr lang="en-US" altLang="zh-CN" sz="1600" b="1" i="1">
                        <a:solidFill>
                          <a:schemeClr val="tx1"/>
                        </a:solidFill>
                        <a:latin typeface="Cambria Math" panose="02040503050406030204" pitchFamily="18" charset="0"/>
                      </a:rPr>
                      <m:t>𝐓</m:t>
                    </m:r>
                    <m:r>
                      <m:rPr>
                        <m:nor/>
                      </m:rPr>
                      <a:rPr lang="en-US" altLang="zh-CN" sz="1600" dirty="0">
                        <a:solidFill>
                          <a:schemeClr val="tx1"/>
                        </a:solidFill>
                        <a:latin typeface="ITC Berkeley Oldstyle"/>
                        <a:cs typeface="Times" panose="02020603050405020304" pitchFamily="18" charset="0"/>
                      </a:rPr>
                      <m:t> </m:t>
                    </m:r>
                    <m:r>
                      <m:rPr>
                        <m:nor/>
                      </m:rPr>
                      <a:rPr lang="en-US" altLang="zh-CN" sz="1600" dirty="0">
                        <a:solidFill>
                          <a:schemeClr val="tx1"/>
                        </a:solidFill>
                        <a:latin typeface="ITC Berkeley Oldstyle"/>
                        <a:cs typeface="Times" panose="02020603050405020304" pitchFamily="18" charset="0"/>
                      </a:rPr>
                      <m:t>are</m:t>
                    </m:r>
                    <m:r>
                      <m:rPr>
                        <m:nor/>
                      </m:rPr>
                      <a:rPr lang="en-US" altLang="zh-CN" sz="1600" dirty="0">
                        <a:solidFill>
                          <a:schemeClr val="tx1"/>
                        </a:solidFill>
                        <a:latin typeface="ITC Berkeley Oldstyle"/>
                        <a:cs typeface="Times" panose="02020603050405020304" pitchFamily="18" charset="0"/>
                      </a:rPr>
                      <m:t> </m:t>
                    </m:r>
                    <m:r>
                      <m:rPr>
                        <m:nor/>
                      </m:rPr>
                      <a:rPr lang="en-US" altLang="zh-CN" sz="1600" dirty="0">
                        <a:solidFill>
                          <a:schemeClr val="tx1"/>
                        </a:solidFill>
                        <a:latin typeface="ITC Berkeley Oldstyle"/>
                        <a:cs typeface="Times" panose="02020603050405020304" pitchFamily="18" charset="0"/>
                      </a:rPr>
                      <m:t>training</m:t>
                    </m:r>
                    <m:r>
                      <m:rPr>
                        <m:nor/>
                      </m:rPr>
                      <a:rPr lang="en-US" altLang="zh-CN" sz="1600" dirty="0">
                        <a:solidFill>
                          <a:schemeClr val="tx1"/>
                        </a:solidFill>
                        <a:latin typeface="ITC Berkeley Oldstyle"/>
                        <a:cs typeface="Times" panose="02020603050405020304" pitchFamily="18" charset="0"/>
                      </a:rPr>
                      <m:t> </m:t>
                    </m:r>
                    <m:r>
                      <m:rPr>
                        <m:nor/>
                      </m:rPr>
                      <a:rPr lang="en-US" altLang="zh-CN" sz="1600" dirty="0">
                        <a:solidFill>
                          <a:schemeClr val="tx1"/>
                        </a:solidFill>
                        <a:latin typeface="ITC Berkeley Oldstyle"/>
                        <a:cs typeface="Times" panose="02020603050405020304" pitchFamily="18" charset="0"/>
                      </a:rPr>
                      <m:t>data</m:t>
                    </m:r>
                    <m:r>
                      <m:rPr>
                        <m:nor/>
                      </m:rPr>
                      <a:rPr lang="en-US" altLang="zh-CN" sz="1600" dirty="0">
                        <a:solidFill>
                          <a:schemeClr val="tx1"/>
                        </a:solidFill>
                        <a:latin typeface="ITC Berkeley Oldstyle"/>
                        <a:cs typeface="Times" panose="02020603050405020304" pitchFamily="18" charset="0"/>
                      </a:rPr>
                      <m:t> </m:t>
                    </m:r>
                    <m:r>
                      <m:rPr>
                        <m:nor/>
                      </m:rPr>
                      <a:rPr lang="en-US" altLang="zh-CN" sz="1600" dirty="0">
                        <a:solidFill>
                          <a:schemeClr val="tx1"/>
                        </a:solidFill>
                        <a:latin typeface="ITC Berkeley Oldstyle"/>
                        <a:cs typeface="Times" panose="02020603050405020304" pitchFamily="18" charset="0"/>
                      </a:rPr>
                      <m:t>for</m:t>
                    </m:r>
                    <m:r>
                      <m:rPr>
                        <m:nor/>
                      </m:rPr>
                      <a:rPr lang="en-US" altLang="zh-CN" sz="1600" dirty="0">
                        <a:solidFill>
                          <a:schemeClr val="tx1"/>
                        </a:solidFill>
                        <a:latin typeface="ITC Berkeley Oldstyle"/>
                        <a:cs typeface="Times" panose="02020603050405020304" pitchFamily="18" charset="0"/>
                      </a:rPr>
                      <m:t> </m:t>
                    </m:r>
                    <m:r>
                      <m:rPr>
                        <m:nor/>
                      </m:rPr>
                      <a:rPr lang="en-US" altLang="zh-CN" sz="1600" dirty="0">
                        <a:solidFill>
                          <a:schemeClr val="tx1"/>
                        </a:solidFill>
                        <a:latin typeface="ITC Berkeley Oldstyle"/>
                        <a:cs typeface="Times" panose="02020603050405020304" pitchFamily="18" charset="0"/>
                      </a:rPr>
                      <m:t>the</m:t>
                    </m:r>
                    <m:r>
                      <m:rPr>
                        <m:nor/>
                      </m:rPr>
                      <a:rPr lang="en-US" altLang="zh-CN" sz="1600" dirty="0">
                        <a:solidFill>
                          <a:schemeClr val="tx1"/>
                        </a:solidFill>
                        <a:latin typeface="ITC Berkeley Oldstyle"/>
                        <a:cs typeface="Times" panose="02020603050405020304" pitchFamily="18" charset="0"/>
                      </a:rPr>
                      <m:t> </m:t>
                    </m:r>
                    <m:r>
                      <m:rPr>
                        <m:nor/>
                      </m:rPr>
                      <a:rPr lang="en-US" altLang="zh-CN" sz="1600" dirty="0">
                        <a:solidFill>
                          <a:schemeClr val="tx1"/>
                        </a:solidFill>
                        <a:latin typeface="ITC Berkeley Oldstyle"/>
                        <a:cs typeface="Times" panose="02020603050405020304" pitchFamily="18" charset="0"/>
                      </a:rPr>
                      <m:t>model</m:t>
                    </m:r>
                    <m:r>
                      <m:rPr>
                        <m:nor/>
                      </m:rPr>
                      <a:rPr lang="en-US" altLang="zh-CN" sz="1600" dirty="0">
                        <a:solidFill>
                          <a:schemeClr val="tx1"/>
                        </a:solidFill>
                        <a:latin typeface="ITC Berkeley Oldstyle"/>
                        <a:cs typeface="Times" panose="02020603050405020304" pitchFamily="18" charset="0"/>
                      </a:rPr>
                      <m:t>, </m:t>
                    </m:r>
                    <m:sSup>
                      <m:sSupPr>
                        <m:ctrlPr>
                          <a:rPr lang="en-US" altLang="zh-CN" sz="1600" i="1">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600" b="1">
                            <a:solidFill>
                              <a:schemeClr val="tx1"/>
                            </a:solidFill>
                            <a:latin typeface="Cambria Math" panose="02040503050406030204" pitchFamily="18" charset="0"/>
                            <a:ea typeface="宋体" panose="02010600030101010101" pitchFamily="2" charset="-122"/>
                            <a:cs typeface="Times New Roman" panose="02020603050405020304" pitchFamily="18" charset="0"/>
                          </a:rPr>
                          <m:t>𝐄</m:t>
                        </m:r>
                      </m:e>
                      <m:sup>
                        <m:r>
                          <m:rPr>
                            <m:sty m:val="p"/>
                          </m:rPr>
                          <a:rPr lang="en-US" altLang="zh-CN" sz="1600">
                            <a:solidFill>
                              <a:schemeClr val="tx1"/>
                            </a:solidFill>
                            <a:latin typeface="Cambria Math" panose="02040503050406030204" pitchFamily="18" charset="0"/>
                            <a:ea typeface="宋体" panose="02010600030101010101" pitchFamily="2" charset="-122"/>
                            <a:cs typeface="Times New Roman" panose="02020603050405020304" pitchFamily="18" charset="0"/>
                          </a:rPr>
                          <m:t>off</m:t>
                        </m:r>
                      </m:sup>
                    </m:sSup>
                  </m:oMath>
                </a14:m>
                <a:r>
                  <a:rPr lang="en-US" altLang="zh-CN" sz="1600" dirty="0">
                    <a:solidFill>
                      <a:schemeClr val="tx1"/>
                    </a:solidFill>
                    <a:latin typeface="ITC Berkeley Oldstyle"/>
                    <a:cs typeface="Times" panose="02020603050405020304" pitchFamily="18" charset="0"/>
                  </a:rPr>
                  <a:t> represents the vector of measured CVR-off load data, </a:t>
                </a:r>
                <a:r>
                  <a:rPr lang="en-US" altLang="zh-CN" sz="1600" b="1" dirty="0">
                    <a:solidFill>
                      <a:schemeClr val="tx1"/>
                    </a:solidFill>
                    <a:latin typeface="ITC Berkeley Oldstyle"/>
                    <a:cs typeface="Times" panose="02020603050405020304" pitchFamily="18" charset="0"/>
                  </a:rPr>
                  <a:t>T</a:t>
                </a:r>
                <a:r>
                  <a:rPr lang="en-US" altLang="zh-CN" sz="1600" dirty="0">
                    <a:solidFill>
                      <a:schemeClr val="tx1"/>
                    </a:solidFill>
                    <a:latin typeface="ITC Berkeley Oldstyle"/>
                    <a:cs typeface="Times" panose="02020603050405020304" pitchFamily="18" charset="0"/>
                  </a:rPr>
                  <a:t> is the vector of recorded ambient temperature, the resolution of </a:t>
                </a:r>
                <a14:m>
                  <m:oMath xmlns:m="http://schemas.openxmlformats.org/officeDocument/2006/math">
                    <m:sSup>
                      <m:sSupPr>
                        <m:ctrlPr>
                          <a:rPr lang="en-US" altLang="zh-CN" sz="1600" i="1">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600" b="1">
                            <a:solidFill>
                              <a:schemeClr val="tx1"/>
                            </a:solidFill>
                            <a:latin typeface="Cambria Math" panose="02040503050406030204" pitchFamily="18" charset="0"/>
                            <a:ea typeface="宋体" panose="02010600030101010101" pitchFamily="2" charset="-122"/>
                            <a:cs typeface="Times New Roman" panose="02020603050405020304" pitchFamily="18" charset="0"/>
                          </a:rPr>
                          <m:t>𝐄</m:t>
                        </m:r>
                      </m:e>
                      <m:sup>
                        <m:r>
                          <m:rPr>
                            <m:sty m:val="p"/>
                          </m:rPr>
                          <a:rPr lang="en-US" altLang="zh-CN" sz="1600">
                            <a:solidFill>
                              <a:schemeClr val="tx1"/>
                            </a:solidFill>
                            <a:latin typeface="Cambria Math" panose="02040503050406030204" pitchFamily="18" charset="0"/>
                            <a:ea typeface="宋体" panose="02010600030101010101" pitchFamily="2" charset="-122"/>
                            <a:cs typeface="Times New Roman" panose="02020603050405020304" pitchFamily="18" charset="0"/>
                          </a:rPr>
                          <m:t>off</m:t>
                        </m:r>
                      </m:sup>
                    </m:sSup>
                    <m:r>
                      <a:rPr lang="en-US" altLang="zh-CN" sz="1600" i="1">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oMath>
                </a14:m>
                <a:r>
                  <a:rPr lang="en-US" altLang="zh-CN" sz="1600" dirty="0">
                    <a:solidFill>
                      <a:schemeClr val="tx1"/>
                    </a:solidFill>
                    <a:latin typeface="ITC Berkeley Oldstyle"/>
                    <a:cs typeface="Times" panose="02020603050405020304" pitchFamily="18" charset="0"/>
                  </a:rPr>
                  <a:t>and </a:t>
                </a:r>
                <a14:m>
                  <m:oMath xmlns:m="http://schemas.openxmlformats.org/officeDocument/2006/math">
                    <m:r>
                      <a:rPr lang="en-US" altLang="zh-CN" sz="1600" b="1" i="1">
                        <a:solidFill>
                          <a:schemeClr val="tx1"/>
                        </a:solidFill>
                        <a:latin typeface="Cambria Math" panose="02040503050406030204" pitchFamily="18" charset="0"/>
                      </a:rPr>
                      <m:t>𝐓</m:t>
                    </m:r>
                  </m:oMath>
                </a14:m>
                <a:r>
                  <a:rPr lang="en-US" altLang="zh-CN" sz="1600" dirty="0">
                    <a:solidFill>
                      <a:schemeClr val="tx1"/>
                    </a:solidFill>
                    <a:latin typeface="ITC Berkeley Oldstyle"/>
                    <a:cs typeface="Times" panose="02020603050405020304" pitchFamily="18" charset="0"/>
                  </a:rPr>
                  <a:t> depends on measurement devices and utility settings.</a:t>
                </a:r>
              </a:p>
              <a:p>
                <a:pPr marL="342900" indent="-342900">
                  <a:spcBef>
                    <a:spcPts val="600"/>
                  </a:spcBef>
                  <a:spcAft>
                    <a:spcPts val="600"/>
                  </a:spcAft>
                  <a:buFont typeface="Arial" panose="020B0604020202020204" pitchFamily="34" charset="0"/>
                  <a:buChar char="•"/>
                </a:pPr>
                <a14:m>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𝑇</m:t>
                        </m:r>
                      </m:e>
                      <m:sub>
                        <m:r>
                          <a:rPr lang="en-US" altLang="zh-CN" sz="1600" i="1">
                            <a:solidFill>
                              <a:schemeClr val="tx1"/>
                            </a:solidFill>
                            <a:latin typeface="Cambria Math" panose="02040503050406030204" pitchFamily="18" charset="0"/>
                          </a:rPr>
                          <m:t>𝑓h</m:t>
                        </m:r>
                      </m:sub>
                    </m:sSub>
                    <m:r>
                      <a:rPr lang="en-US" altLang="zh-CN" sz="1600" i="1">
                        <a:solidFill>
                          <a:schemeClr val="tx1"/>
                        </a:solidFill>
                        <a:latin typeface="Cambria Math" panose="02040503050406030204" pitchFamily="18" charset="0"/>
                      </a:rPr>
                      <m:t> </m:t>
                    </m:r>
                  </m:oMath>
                </a14:m>
                <a:r>
                  <a:rPr lang="en-US" altLang="zh-CN" sz="1600" dirty="0">
                    <a:solidFill>
                      <a:schemeClr val="tx1"/>
                    </a:solidFill>
                    <a:latin typeface="ITC Berkeley Oldstyle"/>
                    <a:cs typeface="Times" panose="02020603050405020304" pitchFamily="18" charset="0"/>
                  </a:rPr>
                  <a:t>is the heating reference temperature,</a:t>
                </a:r>
                <a:r>
                  <a:rPr lang="en-US" altLang="zh-CN" sz="1600" i="1" dirty="0">
                    <a:solidFill>
                      <a:schemeClr val="tx1"/>
                    </a:solidFill>
                    <a:latin typeface="ITC Berkeley Oldstyle"/>
                    <a:cs typeface="Times" panose="02020603050405020304" pitchFamily="18" charset="0"/>
                  </a:rPr>
                  <a:t> </a:t>
                </a:r>
                <a14:m>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𝑇</m:t>
                        </m:r>
                      </m:e>
                      <m:sub>
                        <m:r>
                          <a:rPr lang="en-US" altLang="zh-CN" sz="1600" i="1">
                            <a:solidFill>
                              <a:schemeClr val="tx1"/>
                            </a:solidFill>
                            <a:latin typeface="Cambria Math" panose="02040503050406030204" pitchFamily="18" charset="0"/>
                          </a:rPr>
                          <m:t>𝑓𝑐</m:t>
                        </m:r>
                      </m:sub>
                    </m:sSub>
                  </m:oMath>
                </a14:m>
                <a:r>
                  <a:rPr lang="en-US" altLang="zh-CN" sz="1600" i="1" dirty="0">
                    <a:solidFill>
                      <a:schemeClr val="tx1"/>
                    </a:solidFill>
                    <a:latin typeface="ITC Berkeley Oldstyle"/>
                    <a:cs typeface="Times" panose="02020603050405020304" pitchFamily="18" charset="0"/>
                  </a:rPr>
                  <a:t> </a:t>
                </a:r>
                <a:r>
                  <a:rPr lang="en-US" altLang="zh-CN" sz="1600" dirty="0">
                    <a:solidFill>
                      <a:schemeClr val="tx1"/>
                    </a:solidFill>
                    <a:latin typeface="ITC Berkeley Oldstyle"/>
                    <a:cs typeface="Times" panose="02020603050405020304" pitchFamily="18" charset="0"/>
                  </a:rPr>
                  <a:t>is the cooling reference temperature (e.g., in [1], </a:t>
                </a:r>
                <a14:m>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𝑇</m:t>
                        </m:r>
                      </m:e>
                      <m:sub>
                        <m:r>
                          <a:rPr lang="en-US" altLang="zh-CN" sz="1600" i="1">
                            <a:solidFill>
                              <a:schemeClr val="tx1"/>
                            </a:solidFill>
                            <a:latin typeface="Cambria Math" panose="02040503050406030204" pitchFamily="18" charset="0"/>
                          </a:rPr>
                          <m:t>𝑓h</m:t>
                        </m:r>
                      </m:sub>
                    </m:sSub>
                  </m:oMath>
                </a14:m>
                <a:r>
                  <a:rPr lang="en-US" altLang="zh-CN" sz="1600" dirty="0">
                    <a:solidFill>
                      <a:schemeClr val="tx1"/>
                    </a:solidFill>
                    <a:latin typeface="ITC Berkeley Oldstyle"/>
                    <a:cs typeface="Times" panose="02020603050405020304" pitchFamily="18" charset="0"/>
                  </a:rPr>
                  <a:t> and ,</a:t>
                </a:r>
                <a:r>
                  <a:rPr lang="en-US" altLang="zh-CN" sz="1600" i="1" dirty="0">
                    <a:solidFill>
                      <a:schemeClr val="tx1"/>
                    </a:solidFill>
                    <a:latin typeface="ITC Berkeley Oldstyle"/>
                    <a:cs typeface="Times" panose="02020603050405020304" pitchFamily="18" charset="0"/>
                  </a:rPr>
                  <a:t> </a:t>
                </a:r>
                <a14:m>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𝑇</m:t>
                        </m:r>
                      </m:e>
                      <m:sub>
                        <m:r>
                          <a:rPr lang="en-US" altLang="zh-CN" sz="1600" i="1">
                            <a:solidFill>
                              <a:schemeClr val="tx1"/>
                            </a:solidFill>
                            <a:latin typeface="Cambria Math" panose="02040503050406030204" pitchFamily="18" charset="0"/>
                          </a:rPr>
                          <m:t>𝑓𝑐</m:t>
                        </m:r>
                      </m:sub>
                    </m:sSub>
                  </m:oMath>
                </a14:m>
                <a:r>
                  <a:rPr lang="en-US" altLang="zh-CN" sz="1600" i="1" dirty="0">
                    <a:solidFill>
                      <a:schemeClr val="tx1"/>
                    </a:solidFill>
                    <a:latin typeface="ITC Berkeley Oldstyle"/>
                    <a:cs typeface="Times" panose="02020603050405020304" pitchFamily="18" charset="0"/>
                  </a:rPr>
                  <a:t> </a:t>
                </a:r>
                <a:r>
                  <a:rPr lang="en-US" altLang="zh-CN" sz="1600" dirty="0">
                    <a:solidFill>
                      <a:schemeClr val="tx1"/>
                    </a:solidFill>
                    <a:latin typeface="ITC Berkeley Oldstyle"/>
                    <a:cs typeface="Times" panose="02020603050405020304" pitchFamily="18" charset="0"/>
                  </a:rPr>
                  <a:t>are set to be 60F and 70F, respectively).</a:t>
                </a:r>
              </a:p>
              <a:p>
                <a:pPr marL="342900" indent="-342900">
                  <a:spcBef>
                    <a:spcPts val="600"/>
                  </a:spcBef>
                  <a:spcAft>
                    <a:spcPts val="600"/>
                  </a:spcAft>
                  <a:buFont typeface="Arial" panose="020B0604020202020204" pitchFamily="34" charset="0"/>
                  <a:buChar char="•"/>
                </a:pPr>
                <a14:m>
                  <m:oMath xmlns:m="http://schemas.openxmlformats.org/officeDocument/2006/math">
                    <m:sSub>
                      <m:sSubPr>
                        <m:ctrlPr>
                          <a:rPr lang="zh-CN" altLang="zh-CN" sz="1600" i="1" smtClean="0">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𝛽</m:t>
                        </m:r>
                      </m:e>
                      <m:sub>
                        <m:r>
                          <a:rPr lang="en-US" altLang="zh-CN" sz="1600" i="1">
                            <a:solidFill>
                              <a:schemeClr val="tx1"/>
                            </a:solidFill>
                            <a:latin typeface="Cambria Math" panose="02040503050406030204" pitchFamily="18" charset="0"/>
                          </a:rPr>
                          <m:t>0</m:t>
                        </m:r>
                      </m:sub>
                    </m:sSub>
                  </m:oMath>
                </a14:m>
                <a:r>
                  <a:rPr lang="en-US" altLang="zh-CN" sz="1600" dirty="0">
                    <a:solidFill>
                      <a:schemeClr val="tx1"/>
                    </a:solidFill>
                    <a:latin typeface="ITC Berkeley Oldstyle"/>
                    <a:cs typeface="Times" panose="02020603050405020304" pitchFamily="18" charset="0"/>
                  </a:rPr>
                  <a:t>, </a:t>
                </a:r>
                <a14:m>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𝛽</m:t>
                        </m:r>
                      </m:e>
                      <m:sub>
                        <m:r>
                          <a:rPr lang="en-US" altLang="zh-CN" sz="1600" i="1">
                            <a:solidFill>
                              <a:schemeClr val="tx1"/>
                            </a:solidFill>
                            <a:latin typeface="Cambria Math" panose="02040503050406030204" pitchFamily="18" charset="0"/>
                          </a:rPr>
                          <m:t>1</m:t>
                        </m:r>
                      </m:sub>
                    </m:sSub>
                  </m:oMath>
                </a14:m>
                <a:r>
                  <a:rPr lang="en-US" altLang="zh-CN" sz="1600" dirty="0">
                    <a:solidFill>
                      <a:schemeClr val="tx1"/>
                    </a:solidFill>
                    <a:latin typeface="ITC Berkeley Oldstyle"/>
                    <a:cs typeface="Times" panose="02020603050405020304" pitchFamily="18" charset="0"/>
                  </a:rPr>
                  <a:t>and </a:t>
                </a:r>
                <a14:m>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𝛽</m:t>
                        </m:r>
                      </m:e>
                      <m:sub>
                        <m:r>
                          <a:rPr lang="en-US" altLang="zh-CN" sz="1600" i="1">
                            <a:solidFill>
                              <a:schemeClr val="tx1"/>
                            </a:solidFill>
                            <a:latin typeface="Cambria Math" panose="02040503050406030204" pitchFamily="18" charset="0"/>
                          </a:rPr>
                          <m:t>2</m:t>
                        </m:r>
                      </m:sub>
                    </m:sSub>
                  </m:oMath>
                </a14:m>
                <a:r>
                  <a:rPr lang="en-US" altLang="zh-CN" sz="1600" dirty="0">
                    <a:solidFill>
                      <a:schemeClr val="tx1"/>
                    </a:solidFill>
                    <a:latin typeface="ITC Berkeley Oldstyle"/>
                    <a:cs typeface="Times" panose="02020603050405020304" pitchFamily="18" charset="0"/>
                  </a:rPr>
                  <a:t> are parameters that need to be calculated using linear regression, </a:t>
                </a:r>
                <a14:m>
                  <m:oMath xmlns:m="http://schemas.openxmlformats.org/officeDocument/2006/math">
                    <m:r>
                      <a:rPr lang="en-US" altLang="zh-CN" sz="1600" b="1" i="1">
                        <a:solidFill>
                          <a:schemeClr val="tx1"/>
                        </a:solidFill>
                        <a:latin typeface="Cambria Math" panose="02040503050406030204" pitchFamily="18" charset="0"/>
                      </a:rPr>
                      <m:t>𝜺</m:t>
                    </m:r>
                  </m:oMath>
                </a14:m>
                <a:r>
                  <a:rPr lang="en-US" altLang="zh-CN" sz="1600" b="1" dirty="0">
                    <a:solidFill>
                      <a:schemeClr val="tx1"/>
                    </a:solidFill>
                    <a:latin typeface="ITC Berkeley Oldstyle"/>
                    <a:cs typeface="Times" panose="02020603050405020304" pitchFamily="18" charset="0"/>
                  </a:rPr>
                  <a:t> </a:t>
                </a:r>
                <a:r>
                  <a:rPr lang="en-US" altLang="zh-CN" sz="1600" dirty="0">
                    <a:solidFill>
                      <a:schemeClr val="tx1"/>
                    </a:solidFill>
                    <a:latin typeface="ITC Berkeley Oldstyle"/>
                    <a:cs typeface="Times" panose="02020603050405020304" pitchFamily="18" charset="0"/>
                  </a:rPr>
                  <a:t>represents the errors.</a:t>
                </a:r>
              </a:p>
            </p:txBody>
          </p:sp>
        </mc:Choice>
        <mc:Fallback xmlns="">
          <p:sp>
            <p:nvSpPr>
              <p:cNvPr id="5" name="Content Placeholder 3">
                <a:extLst>
                  <a:ext uri="{FF2B5EF4-FFF2-40B4-BE49-F238E27FC236}">
                    <a16:creationId xmlns:a16="http://schemas.microsoft.com/office/drawing/2014/main" id="{95FD3CB3-7003-B9DE-535E-7072D33BD3DE}"/>
                  </a:ext>
                </a:extLst>
              </p:cNvPr>
              <p:cNvSpPr txBox="1">
                <a:spLocks noRot="1" noChangeAspect="1" noMove="1" noResize="1" noEditPoints="1" noAdjustHandles="1" noChangeArrowheads="1" noChangeShapeType="1" noTextEdit="1"/>
              </p:cNvSpPr>
              <p:nvPr/>
            </p:nvSpPr>
            <p:spPr>
              <a:xfrm>
                <a:off x="90238" y="1037175"/>
                <a:ext cx="8730233" cy="3029411"/>
              </a:xfrm>
              <a:prstGeom prst="rect">
                <a:avLst/>
              </a:prstGeom>
              <a:blipFill>
                <a:blip r:embed="rId2"/>
                <a:stretch>
                  <a:fillRect l="-419" t="-604" r="-349"/>
                </a:stretch>
              </a:blipFill>
            </p:spPr>
            <p:txBody>
              <a:bodyPr/>
              <a:lstStyle/>
              <a:p>
                <a:r>
                  <a:rPr lang="zh-CN" altLang="en-US">
                    <a:noFill/>
                  </a:rPr>
                  <a:t> </a:t>
                </a:r>
              </a:p>
            </p:txBody>
          </p:sp>
        </mc:Fallback>
      </mc:AlternateContent>
      <p:sp>
        <p:nvSpPr>
          <p:cNvPr id="6" name="TextBox 5">
            <a:extLst>
              <a:ext uri="{FF2B5EF4-FFF2-40B4-BE49-F238E27FC236}">
                <a16:creationId xmlns:a16="http://schemas.microsoft.com/office/drawing/2014/main" id="{FFB898F0-882D-D809-BA90-4AB418490E58}"/>
              </a:ext>
            </a:extLst>
          </p:cNvPr>
          <p:cNvSpPr txBox="1"/>
          <p:nvPr/>
        </p:nvSpPr>
        <p:spPr>
          <a:xfrm>
            <a:off x="55374" y="3994578"/>
            <a:ext cx="8208824" cy="415498"/>
          </a:xfrm>
          <a:prstGeom prst="rect">
            <a:avLst/>
          </a:prstGeom>
          <a:noFill/>
        </p:spPr>
        <p:txBody>
          <a:bodyPr wrap="square">
            <a:spAutoFit/>
          </a:bodyPr>
          <a:lstStyle/>
          <a:p>
            <a:pPr lvl="0" algn="just"/>
            <a:r>
              <a:rPr lang="en-US" altLang="zh-CN" sz="1050" dirty="0">
                <a:effectLst/>
                <a:latin typeface="ITC Berkeley Oldstyle"/>
                <a:ea typeface="宋体" panose="02010600030101010101" pitchFamily="2" charset="-122"/>
              </a:rPr>
              <a:t>[1] Z. Wang and J. Wang, “Review on Implementation and Assessment of Conservation Voltage Reduction,” IEEE Trans. on Power Systems, vol. 29, no. 3, pp. 1306-1315, May 2014.</a:t>
            </a:r>
            <a:endParaRPr lang="zh-CN" altLang="zh-CN" sz="1400" dirty="0">
              <a:effectLst/>
              <a:latin typeface="ITC Berkeley Oldstyle"/>
              <a:ea typeface="宋体" panose="02010600030101010101" pitchFamily="2" charset="-122"/>
            </a:endParaRPr>
          </a:p>
        </p:txBody>
      </p:sp>
    </p:spTree>
    <p:extLst>
      <p:ext uri="{BB962C8B-B14F-4D97-AF65-F5344CB8AC3E}">
        <p14:creationId xmlns:p14="http://schemas.microsoft.com/office/powerpoint/2010/main" val="22210293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DFEF68-F742-7548-BD1B-56D2D936E0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61ABF1-F23E-53F0-062F-539A9E98B728}"/>
              </a:ext>
            </a:extLst>
          </p:cNvPr>
          <p:cNvSpPr>
            <a:spLocks noGrp="1"/>
          </p:cNvSpPr>
          <p:nvPr>
            <p:ph type="title"/>
          </p:nvPr>
        </p:nvSpPr>
        <p:spPr/>
        <p:txBody>
          <a:bodyPr/>
          <a:lstStyle/>
          <a:p>
            <a:r>
              <a:rPr lang="en-US" altLang="zh-CN" dirty="0"/>
              <a:t>Methodologies</a:t>
            </a:r>
            <a:endParaRPr lang="zh-CN" altLang="en-US" dirty="0"/>
          </a:p>
        </p:txBody>
      </p:sp>
      <p:sp>
        <p:nvSpPr>
          <p:cNvPr id="3" name="Text Placeholder 2">
            <a:extLst>
              <a:ext uri="{FF2B5EF4-FFF2-40B4-BE49-F238E27FC236}">
                <a16:creationId xmlns:a16="http://schemas.microsoft.com/office/drawing/2014/main" id="{AEAC33D5-8061-B4F6-EED0-10AD169C0821}"/>
              </a:ext>
            </a:extLst>
          </p:cNvPr>
          <p:cNvSpPr txBox="1">
            <a:spLocks/>
          </p:cNvSpPr>
          <p:nvPr/>
        </p:nvSpPr>
        <p:spPr>
          <a:xfrm>
            <a:off x="90239" y="610202"/>
            <a:ext cx="488917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Regression-Based Methods</a:t>
            </a:r>
          </a:p>
        </p:txBody>
      </p:sp>
      <mc:AlternateContent xmlns:mc="http://schemas.openxmlformats.org/markup-compatibility/2006" xmlns:a14="http://schemas.microsoft.com/office/drawing/2010/main">
        <mc:Choice Requires="a14">
          <p:sp>
            <p:nvSpPr>
              <p:cNvPr id="7" name="Content Placeholder 3">
                <a:extLst>
                  <a:ext uri="{FF2B5EF4-FFF2-40B4-BE49-F238E27FC236}">
                    <a16:creationId xmlns:a16="http://schemas.microsoft.com/office/drawing/2014/main" id="{1E6CDE96-C114-CD04-2234-DBBF7DCBDFD4}"/>
                  </a:ext>
                </a:extLst>
              </p:cNvPr>
              <p:cNvSpPr txBox="1">
                <a:spLocks/>
              </p:cNvSpPr>
              <p:nvPr/>
            </p:nvSpPr>
            <p:spPr>
              <a:xfrm>
                <a:off x="90238" y="1041085"/>
                <a:ext cx="8802241"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spcBef>
                    <a:spcPts val="600"/>
                  </a:spcBef>
                  <a:spcAft>
                    <a:spcPts val="600"/>
                  </a:spcAft>
                  <a:buNone/>
                </a:pPr>
                <a:r>
                  <a:rPr lang="en-US" altLang="zh-CN" sz="1600" b="1" u="sng" dirty="0">
                    <a:solidFill>
                      <a:schemeClr val="tx1"/>
                    </a:solidFill>
                    <a:latin typeface="ITC Berkeley Oldstyle"/>
                    <a:cs typeface="Times" panose="02020603050405020304" pitchFamily="18" charset="0"/>
                  </a:rPr>
                  <a:t>Step 2</a:t>
                </a:r>
                <a:r>
                  <a:rPr lang="en-US" altLang="zh-CN" sz="1600" b="1" dirty="0">
                    <a:solidFill>
                      <a:schemeClr val="tx1"/>
                    </a:solidFill>
                    <a:latin typeface="ITC Berkeley Oldstyle"/>
                    <a:cs typeface="Times" panose="02020603050405020304" pitchFamily="18" charset="0"/>
                  </a:rPr>
                  <a:t>: </a:t>
                </a:r>
                <a:r>
                  <a:rPr lang="en-US" altLang="zh-CN" sz="1600" dirty="0">
                    <a:solidFill>
                      <a:schemeClr val="tx1"/>
                    </a:solidFill>
                    <a:effectLst/>
                    <a:latin typeface="ITC Berkeley Oldstyle"/>
                    <a:ea typeface="宋体" panose="02010600030101010101" pitchFamily="2" charset="-122"/>
                    <a:cs typeface="Times" panose="02020603050405020304" pitchFamily="18" charset="0"/>
                  </a:rPr>
                  <a:t>The parameters </a:t>
                </a:r>
                <a14:m>
                  <m:oMath xmlns:m="http://schemas.openxmlformats.org/officeDocument/2006/math">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0</m:t>
                        </m:r>
                      </m:sub>
                    </m:sSub>
                  </m:oMath>
                </a14:m>
                <a:r>
                  <a:rPr lang="en-US" altLang="zh-CN" sz="1600" dirty="0">
                    <a:solidFill>
                      <a:schemeClr val="tx1"/>
                    </a:solidFill>
                    <a:effectLst/>
                    <a:latin typeface="ITC Berkeley Oldstyle"/>
                    <a:ea typeface="宋体" panose="02010600030101010101" pitchFamily="2" charset="-122"/>
                    <a:cs typeface="Times" panose="02020603050405020304" pitchFamily="18" charset="0"/>
                  </a:rPr>
                  <a:t>, </a:t>
                </a:r>
                <a14:m>
                  <m:oMath xmlns:m="http://schemas.openxmlformats.org/officeDocument/2006/math">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1</m:t>
                        </m:r>
                      </m:sub>
                    </m:sSub>
                  </m:oMath>
                </a14:m>
                <a:r>
                  <a:rPr lang="en-US" altLang="zh-CN" sz="1600" dirty="0">
                    <a:solidFill>
                      <a:schemeClr val="tx1"/>
                    </a:solidFill>
                    <a:effectLst/>
                    <a:latin typeface="ITC Berkeley Oldstyle"/>
                    <a:ea typeface="宋体" panose="02010600030101010101" pitchFamily="2" charset="-122"/>
                    <a:cs typeface="Times" panose="02020603050405020304" pitchFamily="18" charset="0"/>
                  </a:rPr>
                  <a:t>and </a:t>
                </a:r>
                <a14:m>
                  <m:oMath xmlns:m="http://schemas.openxmlformats.org/officeDocument/2006/math">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2</m:t>
                        </m:r>
                      </m:sub>
                    </m:sSub>
                  </m:oMath>
                </a14:m>
                <a:r>
                  <a:rPr lang="en-US" altLang="zh-CN" sz="1600" dirty="0">
                    <a:solidFill>
                      <a:schemeClr val="tx1"/>
                    </a:solidFill>
                    <a:effectLst/>
                    <a:latin typeface="ITC Berkeley Oldstyle"/>
                    <a:ea typeface="宋体" panose="02010600030101010101" pitchFamily="2" charset="-122"/>
                    <a:cs typeface="Times" panose="02020603050405020304" pitchFamily="18" charset="0"/>
                  </a:rPr>
                  <a:t> can be estimated by minimizing the errors. For an ordinary least squares method, the parameters can be calculated as follows:</a:t>
                </a:r>
                <a:endParaRPr lang="en-US" altLang="zh-CN" sz="1600" i="1" dirty="0">
                  <a:solidFill>
                    <a:schemeClr val="tx1"/>
                  </a:solidFill>
                  <a:effectLst/>
                  <a:latin typeface="ITC Berkeley Oldstyle"/>
                  <a:ea typeface="Cambria Math" panose="02040503050406030204" pitchFamily="18" charset="0"/>
                  <a:cs typeface="Times" panose="02020603050405020304" pitchFamily="18" charset="0"/>
                </a:endParaRPr>
              </a:p>
              <a:p>
                <a:pPr marL="0" indent="0" algn="just">
                  <a:spcBef>
                    <a:spcPts val="600"/>
                  </a:spcBef>
                  <a:spcAft>
                    <a:spcPts val="600"/>
                  </a:spcAft>
                  <a:buNone/>
                </a:pPr>
                <a14:m>
                  <m:oMathPara xmlns:m="http://schemas.openxmlformats.org/officeDocument/2006/math">
                    <m:oMathParaPr>
                      <m:jc m:val="centerGroup"/>
                    </m:oMathParaPr>
                    <m:oMath xmlns:m="http://schemas.openxmlformats.org/officeDocument/2006/math">
                      <m:acc>
                        <m:accPr>
                          <m:chr m:val="̂"/>
                          <m:ctrlPr>
                            <a:rPr lang="zh-CN" altLang="zh-CN" sz="1600" i="1">
                              <a:solidFill>
                                <a:schemeClr val="tx1"/>
                              </a:solidFill>
                              <a:latin typeface="Cambria Math" panose="02040503050406030204" pitchFamily="18" charset="0"/>
                            </a:rPr>
                          </m:ctrlPr>
                        </m:accPr>
                        <m:e>
                          <m:r>
                            <a:rPr lang="en-US" altLang="zh-CN" sz="1600" b="1" i="1">
                              <a:solidFill>
                                <a:schemeClr val="tx1"/>
                              </a:solidFill>
                              <a:latin typeface="Cambria Math" panose="02040503050406030204" pitchFamily="18" charset="0"/>
                            </a:rPr>
                            <m:t>𝜷</m:t>
                          </m:r>
                        </m:e>
                      </m:acc>
                      <m:r>
                        <a:rPr lang="en-US" altLang="zh-CN" sz="1600" i="1">
                          <a:solidFill>
                            <a:schemeClr val="tx1"/>
                          </a:solidFill>
                          <a:latin typeface="Cambria Math" panose="02040503050406030204" pitchFamily="18" charset="0"/>
                        </a:rPr>
                        <m:t>=</m:t>
                      </m:r>
                      <m:sSup>
                        <m:sSupPr>
                          <m:ctrlPr>
                            <a:rPr lang="zh-CN" altLang="zh-CN" sz="1600" b="1" i="1">
                              <a:solidFill>
                                <a:schemeClr val="tx1"/>
                              </a:solidFill>
                              <a:latin typeface="Cambria Math" panose="02040503050406030204" pitchFamily="18" charset="0"/>
                            </a:rPr>
                          </m:ctrlPr>
                        </m:sSupPr>
                        <m:e>
                          <m:r>
                            <a:rPr lang="en-US" altLang="zh-CN" sz="1600" b="1">
                              <a:solidFill>
                                <a:schemeClr val="tx1"/>
                              </a:solidFill>
                              <a:latin typeface="Cambria Math" panose="02040503050406030204" pitchFamily="18" charset="0"/>
                            </a:rPr>
                            <m:t>(</m:t>
                          </m:r>
                          <m:sSup>
                            <m:sSupPr>
                              <m:ctrlPr>
                                <a:rPr lang="zh-CN" altLang="zh-CN" sz="1600" b="1" i="1">
                                  <a:solidFill>
                                    <a:schemeClr val="tx1"/>
                                  </a:solidFill>
                                  <a:latin typeface="Cambria Math" panose="02040503050406030204" pitchFamily="18" charset="0"/>
                                </a:rPr>
                              </m:ctrlPr>
                            </m:sSupPr>
                            <m:e>
                              <m:r>
                                <a:rPr lang="en-US" altLang="zh-CN" sz="1600" b="1" i="1">
                                  <a:solidFill>
                                    <a:schemeClr val="tx1"/>
                                  </a:solidFill>
                                  <a:latin typeface="Cambria Math" panose="02040503050406030204" pitchFamily="18" charset="0"/>
                                </a:rPr>
                                <m:t>𝐗</m:t>
                              </m:r>
                            </m:e>
                            <m:sup>
                              <m:r>
                                <m:rPr>
                                  <m:sty m:val="p"/>
                                </m:rPr>
                                <a:rPr lang="en-US" altLang="zh-CN" sz="1600">
                                  <a:solidFill>
                                    <a:schemeClr val="tx1"/>
                                  </a:solidFill>
                                  <a:latin typeface="Cambria Math" panose="02040503050406030204" pitchFamily="18" charset="0"/>
                                </a:rPr>
                                <m:t>T</m:t>
                              </m:r>
                            </m:sup>
                          </m:sSup>
                          <m:r>
                            <a:rPr lang="en-US" altLang="zh-CN" sz="1600" b="1" i="1">
                              <a:solidFill>
                                <a:schemeClr val="tx1"/>
                              </a:solidFill>
                              <a:latin typeface="Cambria Math" panose="02040503050406030204" pitchFamily="18" charset="0"/>
                            </a:rPr>
                            <m:t>𝐗</m:t>
                          </m:r>
                          <m:r>
                            <a:rPr lang="en-US" altLang="zh-CN" sz="1600" b="1">
                              <a:solidFill>
                                <a:schemeClr val="tx1"/>
                              </a:solidFill>
                              <a:latin typeface="Cambria Math" panose="02040503050406030204" pitchFamily="18" charset="0"/>
                            </a:rPr>
                            <m:t>)</m:t>
                          </m:r>
                        </m:e>
                        <m:sup>
                          <m:r>
                            <a:rPr lang="en-US" altLang="zh-CN" sz="1600" b="1" i="1">
                              <a:solidFill>
                                <a:schemeClr val="tx1"/>
                              </a:solidFill>
                              <a:latin typeface="Cambria Math" panose="02040503050406030204" pitchFamily="18" charset="0"/>
                            </a:rPr>
                            <m:t>−</m:t>
                          </m:r>
                          <m:r>
                            <a:rPr lang="en-US" altLang="zh-CN" sz="1600">
                              <a:solidFill>
                                <a:schemeClr val="tx1"/>
                              </a:solidFill>
                              <a:latin typeface="Cambria Math" panose="02040503050406030204" pitchFamily="18" charset="0"/>
                            </a:rPr>
                            <m:t>1</m:t>
                          </m:r>
                        </m:sup>
                      </m:sSup>
                      <m:sSup>
                        <m:sSupPr>
                          <m:ctrlPr>
                            <a:rPr lang="zh-CN" altLang="zh-CN" sz="1600" b="1" i="1">
                              <a:solidFill>
                                <a:schemeClr val="tx1"/>
                              </a:solidFill>
                              <a:latin typeface="Cambria Math" panose="02040503050406030204" pitchFamily="18" charset="0"/>
                            </a:rPr>
                          </m:ctrlPr>
                        </m:sSupPr>
                        <m:e>
                          <m:r>
                            <a:rPr lang="en-US" altLang="zh-CN" sz="1600" b="1" i="1">
                              <a:solidFill>
                                <a:schemeClr val="tx1"/>
                              </a:solidFill>
                              <a:latin typeface="Cambria Math" panose="02040503050406030204" pitchFamily="18" charset="0"/>
                            </a:rPr>
                            <m:t>𝐗</m:t>
                          </m:r>
                        </m:e>
                        <m:sup>
                          <m:r>
                            <m:rPr>
                              <m:sty m:val="p"/>
                            </m:rPr>
                            <a:rPr lang="en-US" altLang="zh-CN" sz="1600">
                              <a:solidFill>
                                <a:schemeClr val="tx1"/>
                              </a:solidFill>
                              <a:latin typeface="Cambria Math" panose="02040503050406030204" pitchFamily="18" charset="0"/>
                            </a:rPr>
                            <m:t>T</m:t>
                          </m:r>
                        </m:sup>
                      </m:sSup>
                      <m:sSup>
                        <m:sSupPr>
                          <m:ctrlPr>
                            <a:rPr lang="en-US" altLang="zh-CN" sz="1600" i="1">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600" b="1">
                              <a:solidFill>
                                <a:schemeClr val="tx1"/>
                              </a:solidFill>
                              <a:latin typeface="Cambria Math" panose="02040503050406030204" pitchFamily="18" charset="0"/>
                              <a:ea typeface="宋体" panose="02010600030101010101" pitchFamily="2" charset="-122"/>
                              <a:cs typeface="Times New Roman" panose="02020603050405020304" pitchFamily="18" charset="0"/>
                            </a:rPr>
                            <m:t>𝐄</m:t>
                          </m:r>
                        </m:e>
                        <m:sup>
                          <m:r>
                            <m:rPr>
                              <m:sty m:val="p"/>
                            </m:rPr>
                            <a:rPr lang="en-US" altLang="zh-CN" sz="1600">
                              <a:solidFill>
                                <a:schemeClr val="tx1"/>
                              </a:solidFill>
                              <a:latin typeface="Cambria Math" panose="02040503050406030204" pitchFamily="18" charset="0"/>
                              <a:ea typeface="宋体" panose="02010600030101010101" pitchFamily="2" charset="-122"/>
                              <a:cs typeface="Times New Roman" panose="02020603050405020304" pitchFamily="18" charset="0"/>
                            </a:rPr>
                            <m:t>off</m:t>
                          </m:r>
                        </m:sup>
                      </m:sSup>
                    </m:oMath>
                  </m:oMathPara>
                </a14:m>
                <a:endParaRPr lang="en-US" altLang="zh-CN" sz="1600" b="1" i="1" dirty="0">
                  <a:solidFill>
                    <a:schemeClr val="tx1"/>
                  </a:solidFill>
                  <a:latin typeface="ITC Berkeley Oldstyle"/>
                  <a:cs typeface="Times" panose="02020603050405020304" pitchFamily="18" charset="0"/>
                </a:endParaRPr>
              </a:p>
              <a:p>
                <a:pPr marL="0" indent="0" algn="just">
                  <a:spcBef>
                    <a:spcPts val="600"/>
                  </a:spcBef>
                  <a:spcAft>
                    <a:spcPts val="600"/>
                  </a:spcAft>
                  <a:buNone/>
                </a:pPr>
                <a14:m>
                  <m:oMathPara xmlns:m="http://schemas.openxmlformats.org/officeDocument/2006/math">
                    <m:oMathParaPr>
                      <m:jc m:val="centerGroup"/>
                    </m:oMathParaPr>
                    <m:oMath xmlns:m="http://schemas.openxmlformats.org/officeDocument/2006/math">
                      <m:r>
                        <a:rPr lang="en-US" altLang="zh-CN" sz="1600" b="1"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𝐗</m:t>
                      </m:r>
                      <m:r>
                        <a:rPr lang="en-US" altLang="zh-CN" sz="1600" b="1"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1"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𝟏</m:t>
                      </m:r>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     </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𝑇</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𝑓h</m:t>
                          </m:r>
                        </m:sub>
                      </m:sSub>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𝟏</m:t>
                      </m:r>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𝐓</m:t>
                      </m:r>
                      <m:r>
                        <a:rPr lang="en-US" altLang="zh-CN" sz="1600" b="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     </m:t>
                      </m:r>
                      <m:sSub>
                        <m:sSubPr>
                          <m:ctrlPr>
                            <a:rPr lang="zh-CN" altLang="zh-CN" sz="1600" i="1">
                              <a:solidFill>
                                <a:schemeClr val="tx1"/>
                              </a:solidFill>
                              <a:effectLst/>
                              <a:latin typeface="Cambria Math" panose="02040503050406030204" pitchFamily="18" charset="0"/>
                              <a:ea typeface="Cambria Math" panose="02040503050406030204" pitchFamily="18" charset="0"/>
                            </a:rPr>
                          </m:ctrlPr>
                        </m:sSubPr>
                        <m:e>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𝑇</m:t>
                          </m:r>
                        </m:e>
                        <m:sub>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𝑓𝑐</m:t>
                          </m:r>
                        </m:sub>
                      </m:sSub>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𝟏</m:t>
                      </m:r>
                      <m:r>
                        <a:rPr lang="en-US" altLang="zh-CN" sz="16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𝐓</m:t>
                      </m:r>
                      <m:r>
                        <a:rPr lang="en-US" altLang="zh-CN" sz="1600" b="1"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m:t>
                      </m:r>
                    </m:oMath>
                  </m:oMathPara>
                </a14:m>
                <a:endParaRPr lang="en-US" altLang="zh-CN" sz="1600" b="1" i="1" dirty="0">
                  <a:solidFill>
                    <a:schemeClr val="tx1"/>
                  </a:solidFill>
                  <a:latin typeface="ITC Berkeley Oldstyle"/>
                  <a:cs typeface="Times" panose="02020603050405020304" pitchFamily="18" charset="0"/>
                </a:endParaRPr>
              </a:p>
              <a:p>
                <a:pPr marL="0" indent="0" algn="just">
                  <a:spcBef>
                    <a:spcPts val="600"/>
                  </a:spcBef>
                  <a:spcAft>
                    <a:spcPts val="0"/>
                  </a:spcAft>
                  <a:buNone/>
                </a:pPr>
                <a:r>
                  <a:rPr lang="en-US" altLang="zh-CN" sz="1600" dirty="0">
                    <a:solidFill>
                      <a:schemeClr val="tx1"/>
                    </a:solidFill>
                    <a:latin typeface="ITC Berkeley Oldstyle"/>
                    <a:cs typeface="Times" panose="02020603050405020304" pitchFamily="18" charset="0"/>
                  </a:rPr>
                  <a:t>where </a:t>
                </a:r>
                <a14:m>
                  <m:oMath xmlns:m="http://schemas.openxmlformats.org/officeDocument/2006/math">
                    <m:acc>
                      <m:accPr>
                        <m:chr m:val="̂"/>
                        <m:ctrlPr>
                          <a:rPr lang="zh-CN" altLang="zh-CN" sz="1600" i="1">
                            <a:solidFill>
                              <a:schemeClr val="tx1"/>
                            </a:solidFill>
                            <a:latin typeface="Cambria Math" panose="02040503050406030204" pitchFamily="18" charset="0"/>
                          </a:rPr>
                        </m:ctrlPr>
                      </m:accPr>
                      <m:e>
                        <m:r>
                          <a:rPr lang="en-US" altLang="zh-CN" sz="1600" b="1" i="1">
                            <a:solidFill>
                              <a:schemeClr val="tx1"/>
                            </a:solidFill>
                            <a:latin typeface="Cambria Math" panose="02040503050406030204" pitchFamily="18" charset="0"/>
                          </a:rPr>
                          <m:t>𝜷</m:t>
                        </m:r>
                      </m:e>
                    </m:acc>
                    <m:r>
                      <a:rPr lang="en-US" altLang="zh-CN" sz="1600" i="1">
                        <a:solidFill>
                          <a:schemeClr val="tx1"/>
                        </a:solidFill>
                        <a:latin typeface="Cambria Math" panose="02040503050406030204" pitchFamily="18" charset="0"/>
                      </a:rPr>
                      <m:t>=</m:t>
                    </m:r>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m:t>
                        </m:r>
                        <m:sSub>
                          <m:sSubPr>
                            <m:ctrlPr>
                              <a:rPr lang="zh-CN" altLang="zh-CN" sz="1600" i="1">
                                <a:solidFill>
                                  <a:schemeClr val="tx1"/>
                                </a:solidFill>
                                <a:latin typeface="Cambria Math" panose="02040503050406030204" pitchFamily="18" charset="0"/>
                              </a:rPr>
                            </m:ctrlPr>
                          </m:sSubPr>
                          <m:e>
                            <m:acc>
                              <m:accPr>
                                <m:chr m:val="̂"/>
                                <m:ctrlPr>
                                  <a:rPr lang="zh-CN" altLang="zh-CN" sz="1600" i="1">
                                    <a:solidFill>
                                      <a:schemeClr val="tx1"/>
                                    </a:solidFill>
                                    <a:latin typeface="Cambria Math" panose="02040503050406030204" pitchFamily="18" charset="0"/>
                                  </a:rPr>
                                </m:ctrlPr>
                              </m:accPr>
                              <m:e>
                                <m:r>
                                  <a:rPr lang="en-US" altLang="zh-CN" sz="1600" i="1">
                                    <a:solidFill>
                                      <a:schemeClr val="tx1"/>
                                    </a:solidFill>
                                    <a:latin typeface="Cambria Math" panose="02040503050406030204" pitchFamily="18" charset="0"/>
                                  </a:rPr>
                                  <m:t>𝛽</m:t>
                                </m:r>
                              </m:e>
                            </m:acc>
                          </m:e>
                          <m:sub>
                            <m:r>
                              <a:rPr lang="en-US" altLang="zh-CN" sz="1600" i="1">
                                <a:solidFill>
                                  <a:schemeClr val="tx1"/>
                                </a:solidFill>
                                <a:latin typeface="Cambria Math" panose="02040503050406030204" pitchFamily="18" charset="0"/>
                              </a:rPr>
                              <m:t>0</m:t>
                            </m:r>
                          </m:sub>
                        </m:sSub>
                        <m:r>
                          <a:rPr lang="en-US" altLang="zh-CN" sz="1600" i="1">
                            <a:solidFill>
                              <a:schemeClr val="tx1"/>
                            </a:solidFill>
                            <a:latin typeface="Cambria Math" panose="02040503050406030204" pitchFamily="18" charset="0"/>
                          </a:rPr>
                          <m:t> </m:t>
                        </m:r>
                        <m:sSub>
                          <m:sSubPr>
                            <m:ctrlPr>
                              <a:rPr lang="zh-CN" altLang="zh-CN" sz="1600" i="1">
                                <a:solidFill>
                                  <a:schemeClr val="tx1"/>
                                </a:solidFill>
                                <a:latin typeface="Cambria Math" panose="02040503050406030204" pitchFamily="18" charset="0"/>
                              </a:rPr>
                            </m:ctrlPr>
                          </m:sSubPr>
                          <m:e>
                            <m:acc>
                              <m:accPr>
                                <m:chr m:val="̂"/>
                                <m:ctrlPr>
                                  <a:rPr lang="zh-CN" altLang="zh-CN" sz="1600" i="1">
                                    <a:solidFill>
                                      <a:schemeClr val="tx1"/>
                                    </a:solidFill>
                                    <a:latin typeface="Cambria Math" panose="02040503050406030204" pitchFamily="18" charset="0"/>
                                  </a:rPr>
                                </m:ctrlPr>
                              </m:accPr>
                              <m:e>
                                <m:r>
                                  <a:rPr lang="en-US" altLang="zh-CN" sz="1600" i="1">
                                    <a:solidFill>
                                      <a:schemeClr val="tx1"/>
                                    </a:solidFill>
                                    <a:latin typeface="Cambria Math" panose="02040503050406030204" pitchFamily="18" charset="0"/>
                                  </a:rPr>
                                  <m:t>𝛽</m:t>
                                </m:r>
                              </m:e>
                            </m:acc>
                          </m:e>
                          <m:sub>
                            <m:r>
                              <a:rPr lang="en-US" altLang="zh-CN" sz="1600" i="1">
                                <a:solidFill>
                                  <a:schemeClr val="tx1"/>
                                </a:solidFill>
                                <a:latin typeface="Cambria Math" panose="02040503050406030204" pitchFamily="18" charset="0"/>
                              </a:rPr>
                              <m:t>1</m:t>
                            </m:r>
                          </m:sub>
                        </m:sSub>
                        <m:r>
                          <a:rPr lang="en-US" altLang="zh-CN" sz="1600" i="1">
                            <a:solidFill>
                              <a:schemeClr val="tx1"/>
                            </a:solidFill>
                            <a:latin typeface="Cambria Math" panose="02040503050406030204" pitchFamily="18" charset="0"/>
                          </a:rPr>
                          <m:t> </m:t>
                        </m:r>
                        <m:sSub>
                          <m:sSubPr>
                            <m:ctrlPr>
                              <a:rPr lang="zh-CN" altLang="zh-CN" sz="1600" i="1">
                                <a:solidFill>
                                  <a:schemeClr val="tx1"/>
                                </a:solidFill>
                                <a:latin typeface="Cambria Math" panose="02040503050406030204" pitchFamily="18" charset="0"/>
                              </a:rPr>
                            </m:ctrlPr>
                          </m:sSubPr>
                          <m:e>
                            <m:acc>
                              <m:accPr>
                                <m:chr m:val="̂"/>
                                <m:ctrlPr>
                                  <a:rPr lang="zh-CN" altLang="zh-CN" sz="1600" i="1">
                                    <a:solidFill>
                                      <a:schemeClr val="tx1"/>
                                    </a:solidFill>
                                    <a:latin typeface="Cambria Math" panose="02040503050406030204" pitchFamily="18" charset="0"/>
                                  </a:rPr>
                                </m:ctrlPr>
                              </m:accPr>
                              <m:e>
                                <m:r>
                                  <a:rPr lang="en-US" altLang="zh-CN" sz="1600" i="1">
                                    <a:solidFill>
                                      <a:schemeClr val="tx1"/>
                                    </a:solidFill>
                                    <a:latin typeface="Cambria Math" panose="02040503050406030204" pitchFamily="18" charset="0"/>
                                  </a:rPr>
                                  <m:t>𝛽</m:t>
                                </m:r>
                              </m:e>
                            </m:acc>
                          </m:e>
                          <m:sub>
                            <m:r>
                              <a:rPr lang="en-US" altLang="zh-CN" sz="1600" i="1">
                                <a:solidFill>
                                  <a:schemeClr val="tx1"/>
                                </a:solidFill>
                                <a:latin typeface="Cambria Math" panose="02040503050406030204" pitchFamily="18" charset="0"/>
                              </a:rPr>
                              <m:t>2</m:t>
                            </m:r>
                          </m:sub>
                        </m:sSub>
                        <m:r>
                          <a:rPr lang="en-US" altLang="zh-CN" sz="1600" i="1">
                            <a:solidFill>
                              <a:schemeClr val="tx1"/>
                            </a:solidFill>
                            <a:latin typeface="Cambria Math" panose="02040503050406030204" pitchFamily="18" charset="0"/>
                          </a:rPr>
                          <m:t>]</m:t>
                        </m:r>
                      </m:e>
                      <m:sup>
                        <m:r>
                          <a:rPr lang="en-US" altLang="zh-CN" sz="1600" i="1">
                            <a:solidFill>
                              <a:schemeClr val="tx1"/>
                            </a:solidFill>
                            <a:latin typeface="Cambria Math" panose="02040503050406030204" pitchFamily="18" charset="0"/>
                          </a:rPr>
                          <m:t>𝑇</m:t>
                        </m:r>
                      </m:sup>
                    </m:sSup>
                  </m:oMath>
                </a14:m>
                <a:r>
                  <a:rPr lang="en-US" altLang="zh-CN" sz="1600" dirty="0">
                    <a:solidFill>
                      <a:schemeClr val="tx1"/>
                    </a:solidFill>
                    <a:latin typeface="ITC Berkeley Oldstyle"/>
                    <a:cs typeface="Times" panose="02020603050405020304" pitchFamily="18" charset="0"/>
                  </a:rPr>
                  <a:t> represents the estimated parameters, and </a:t>
                </a:r>
                <a14:m>
                  <m:oMath xmlns:m="http://schemas.openxmlformats.org/officeDocument/2006/math">
                    <m:r>
                      <a:rPr lang="en-US" altLang="zh-CN" sz="1600" b="1" i="1">
                        <a:solidFill>
                          <a:schemeClr val="tx1"/>
                        </a:solidFill>
                        <a:latin typeface="Cambria Math" panose="02040503050406030204" pitchFamily="18" charset="0"/>
                        <a:ea typeface="宋体" panose="02010600030101010101" pitchFamily="2" charset="-122"/>
                        <a:cs typeface="Times New Roman" panose="02020603050405020304" pitchFamily="18" charset="0"/>
                      </a:rPr>
                      <m:t>𝐗</m:t>
                    </m:r>
                  </m:oMath>
                </a14:m>
                <a:r>
                  <a:rPr lang="en-US" altLang="zh-CN" sz="1600" dirty="0">
                    <a:solidFill>
                      <a:schemeClr val="tx1"/>
                    </a:solidFill>
                    <a:latin typeface="ITC Berkeley Oldstyle"/>
                    <a:cs typeface="Times" panose="02020603050405020304" pitchFamily="18" charset="0"/>
                  </a:rPr>
                  <a:t> represents the vector of problem variables in the regression model.</a:t>
                </a:r>
              </a:p>
              <a:p>
                <a:pPr marL="0" indent="0" algn="just">
                  <a:spcBef>
                    <a:spcPts val="600"/>
                  </a:spcBef>
                  <a:spcAft>
                    <a:spcPts val="600"/>
                  </a:spcAft>
                  <a:buNone/>
                </a:pPr>
                <a:r>
                  <a:rPr lang="en-US" altLang="zh-CN" sz="1600" b="1" u="sng" dirty="0">
                    <a:solidFill>
                      <a:schemeClr val="tx1"/>
                    </a:solidFill>
                    <a:latin typeface="ITC Berkeley Oldstyle"/>
                    <a:cs typeface="Times" panose="02020603050405020304" pitchFamily="18" charset="0"/>
                  </a:rPr>
                  <a:t>Step 3</a:t>
                </a:r>
                <a:r>
                  <a:rPr lang="en-US" altLang="zh-CN" sz="1600" dirty="0">
                    <a:solidFill>
                      <a:schemeClr val="tx1"/>
                    </a:solidFill>
                    <a:latin typeface="ITC Berkeley Oldstyle"/>
                    <a:cs typeface="Times" panose="02020603050405020304" pitchFamily="18" charset="0"/>
                  </a:rPr>
                  <a:t>: </a:t>
                </a:r>
                <a:r>
                  <a:rPr lang="en-US" altLang="zh-CN" sz="1600" kern="100" dirty="0">
                    <a:solidFill>
                      <a:schemeClr val="tx1"/>
                    </a:solidFill>
                    <a:effectLst/>
                    <a:latin typeface="ITC Berkeley Oldstyle"/>
                    <a:ea typeface="等线" panose="02010600030101010101" pitchFamily="2" charset="-122"/>
                    <a:cs typeface="Times" panose="02020603050405020304" pitchFamily="18" charset="0"/>
                  </a:rPr>
                  <a:t>Calculate the estimated load consumption for the CVR-on days </a:t>
                </a:r>
                <a:r>
                  <a:rPr lang="en-US" altLang="zh-CN" sz="1600" i="1" kern="100" dirty="0">
                    <a:solidFill>
                      <a:schemeClr val="tx1"/>
                    </a:solidFill>
                    <a:effectLst/>
                    <a:latin typeface="ITC Berkeley Oldstyle"/>
                    <a:ea typeface="等线" panose="02010600030101010101" pitchFamily="2" charset="-122"/>
                    <a:cs typeface="Times" panose="02020603050405020304" pitchFamily="18" charset="0"/>
                  </a:rPr>
                  <a:t>if CVR </a:t>
                </a:r>
                <a:r>
                  <a:rPr lang="en-US" altLang="zh-CN" sz="1600" i="1" kern="100" dirty="0">
                    <a:solidFill>
                      <a:schemeClr val="tx1"/>
                    </a:solidFill>
                    <a:latin typeface="ITC Berkeley Oldstyle"/>
                    <a:ea typeface="等线" panose="02010600030101010101" pitchFamily="2" charset="-122"/>
                    <a:cs typeface="Times" panose="02020603050405020304" pitchFamily="18" charset="0"/>
                  </a:rPr>
                  <a:t>was</a:t>
                </a:r>
                <a:r>
                  <a:rPr lang="en-US" altLang="zh-CN" sz="1600" i="1" kern="100" dirty="0">
                    <a:solidFill>
                      <a:schemeClr val="tx1"/>
                    </a:solidFill>
                    <a:effectLst/>
                    <a:latin typeface="ITC Berkeley Oldstyle"/>
                    <a:ea typeface="等线" panose="02010600030101010101" pitchFamily="2" charset="-122"/>
                    <a:cs typeface="Times" panose="02020603050405020304" pitchFamily="18" charset="0"/>
                  </a:rPr>
                  <a:t> not implemented</a:t>
                </a:r>
                <a:r>
                  <a:rPr lang="en-US" altLang="zh-CN" sz="1600" kern="100" dirty="0">
                    <a:solidFill>
                      <a:schemeClr val="tx1"/>
                    </a:solidFill>
                    <a:effectLst/>
                    <a:latin typeface="ITC Berkeley Oldstyle"/>
                    <a:ea typeface="等线" panose="02010600030101010101" pitchFamily="2" charset="-122"/>
                    <a:cs typeface="Times" panose="02020603050405020304" pitchFamily="18" charset="0"/>
                  </a:rPr>
                  <a:t>. With a new vector of temperature </a:t>
                </a:r>
                <a14:m>
                  <m:oMath xmlns:m="http://schemas.openxmlformats.org/officeDocument/2006/math">
                    <m:sSup>
                      <m:sSupPr>
                        <m:ctrlPr>
                          <a:rPr lang="zh-CN" altLang="zh-CN" sz="1600" b="1"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600" b="1"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𝐓</m:t>
                        </m:r>
                      </m:e>
                      <m:sup>
                        <m:r>
                          <a:rPr lang="en-US" altLang="zh-CN" sz="1600" b="1"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sup>
                    </m:sSup>
                  </m:oMath>
                </a14:m>
                <a:r>
                  <a:rPr lang="en-US" altLang="zh-CN" sz="1600" b="1" kern="100" dirty="0">
                    <a:solidFill>
                      <a:schemeClr val="tx1"/>
                    </a:solidFill>
                    <a:effectLst/>
                    <a:latin typeface="ITC Berkeley Oldstyle"/>
                    <a:ea typeface="等线" panose="02010600030101010101" pitchFamily="2" charset="-122"/>
                    <a:cs typeface="Times" panose="02020603050405020304" pitchFamily="18" charset="0"/>
                  </a:rPr>
                  <a:t> </a:t>
                </a:r>
                <a:r>
                  <a:rPr lang="en-US" altLang="zh-CN" sz="1600" kern="100" dirty="0">
                    <a:solidFill>
                      <a:schemeClr val="tx1"/>
                    </a:solidFill>
                    <a:effectLst/>
                    <a:latin typeface="ITC Berkeley Oldstyle"/>
                    <a:ea typeface="等线" panose="02010600030101010101" pitchFamily="2" charset="-122"/>
                    <a:cs typeface="Times" panose="02020603050405020304" pitchFamily="18" charset="0"/>
                  </a:rPr>
                  <a:t>on those CVR-on days, the load consumption </a:t>
                </a:r>
                <a:r>
                  <a:rPr lang="en-US" altLang="zh-CN" sz="1600" i="1" kern="100" dirty="0">
                    <a:solidFill>
                      <a:schemeClr val="tx1"/>
                    </a:solidFill>
                    <a:effectLst/>
                    <a:latin typeface="ITC Berkeley Oldstyle"/>
                    <a:ea typeface="等线" panose="02010600030101010101" pitchFamily="2" charset="-122"/>
                    <a:cs typeface="Times" panose="02020603050405020304" pitchFamily="18" charset="0"/>
                  </a:rPr>
                  <a:t>if without CVR on those days </a:t>
                </a:r>
                <a:r>
                  <a:rPr lang="en-US" altLang="zh-CN" sz="1600" kern="100" dirty="0">
                    <a:solidFill>
                      <a:schemeClr val="tx1"/>
                    </a:solidFill>
                    <a:effectLst/>
                    <a:latin typeface="ITC Berkeley Oldstyle"/>
                    <a:ea typeface="等线" panose="02010600030101010101" pitchFamily="2" charset="-122"/>
                    <a:cs typeface="Times" panose="02020603050405020304" pitchFamily="18" charset="0"/>
                  </a:rPr>
                  <a:t>can be calculated as follows:</a:t>
                </a:r>
              </a:p>
              <a:p>
                <a:pPr marL="0" indent="0" algn="just">
                  <a:spcBef>
                    <a:spcPts val="600"/>
                  </a:spcBef>
                  <a:spcAft>
                    <a:spcPts val="600"/>
                  </a:spcAft>
                  <a:buNone/>
                </a:pPr>
                <a14:m>
                  <m:oMathPara xmlns:m="http://schemas.openxmlformats.org/officeDocument/2006/math">
                    <m:oMathParaPr>
                      <m:jc m:val="centerGroup"/>
                    </m:oMathParaPr>
                    <m:oMath xmlns:m="http://schemas.openxmlformats.org/officeDocument/2006/math">
                      <m:sSubSup>
                        <m:sSubSupPr>
                          <m:ctrlPr>
                            <a:rPr lang="en-US" altLang="zh-CN" sz="160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b="1" i="0"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𝐄</m:t>
                          </m:r>
                        </m:e>
                        <m:sub>
                          <m:r>
                            <m:rPr>
                              <m:sty m:val="p"/>
                            </m:rPr>
                            <a:rPr lang="en-US" altLang="zh-CN" sz="1600" b="0" i="0"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estimate</m:t>
                          </m:r>
                        </m:sub>
                        <m:sup>
                          <m:r>
                            <m:rPr>
                              <m:sty m:val="p"/>
                            </m:rPr>
                            <a:rPr lang="en-US" altLang="zh-CN" sz="1600" b="0" i="0"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off</m:t>
                          </m:r>
                        </m:sup>
                      </m:sSubSup>
                      <m:r>
                        <a:rPr lang="en-US" altLang="zh-CN" sz="16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en-US" altLang="zh-CN" sz="16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ctrlPr>
                        </m:sSubPr>
                        <m:e>
                          <m:acc>
                            <m:accPr>
                              <m:chr m:val="̂"/>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accPr>
                            <m:e>
                              <m:r>
                                <a:rPr lang="zh-CN" altLang="en-US"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acc>
                        </m:e>
                        <m:sub>
                          <m:r>
                            <a:rPr lang="en-US" altLang="zh-CN" sz="16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600" b="1" i="0"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𝟏</m:t>
                      </m:r>
                      <m:r>
                        <a:rPr lang="en-US" altLang="zh-CN" sz="1600" b="1" i="0"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Pr>
                        <m:e>
                          <m:acc>
                            <m:accPr>
                              <m:chr m:val="̂"/>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accPr>
                            <m:e>
                              <m:r>
                                <a:rPr lang="zh-CN" altLang="en-US"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acc>
                        </m:e>
                        <m:sub>
                          <m:r>
                            <a:rPr lang="en-US" altLang="zh-CN" sz="1600" b="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1</m:t>
                          </m:r>
                        </m:sub>
                      </m:sSub>
                      <m:d>
                        <m:dPr>
                          <m:begChr m:val="["/>
                          <m:endChr m:val="]"/>
                          <m:ctrlPr>
                            <a:rPr lang="en-US" altLang="zh-CN" sz="160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dPr>
                        <m:e>
                          <m:sSub>
                            <m:sSubPr>
                              <m:ctrlPr>
                                <a:rPr lang="en-US" altLang="zh-CN" sz="160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Pr>
                            <m:e>
                              <m:r>
                                <a:rPr lang="en-US" altLang="zh-CN" sz="1600" b="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𝑇</m:t>
                              </m:r>
                            </m:e>
                            <m:sub>
                              <m:r>
                                <a:rPr lang="en-US" altLang="zh-CN" sz="1600" b="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𝑓h</m:t>
                              </m:r>
                            </m:sub>
                          </m:sSub>
                          <m:r>
                            <a:rPr lang="en-US" altLang="zh-CN" sz="1600" b="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𝟏</m:t>
                          </m:r>
                          <m:r>
                            <a:rPr lang="en-US" altLang="zh-CN" sz="1600" b="1" i="0"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p>
                            <m:sSupPr>
                              <m:ctrlPr>
                                <a:rPr lang="en-US" altLang="zh-CN" sz="1600" b="1"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pPr>
                            <m:e>
                              <m:r>
                                <a:rPr lang="en-US" altLang="zh-CN" sz="1600" b="1" i="0"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𝐓</m:t>
                              </m:r>
                            </m:e>
                            <m:sup>
                              <m:r>
                                <a:rPr lang="en-US" altLang="zh-CN" sz="1600" b="1"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up>
                          </m:sSup>
                        </m:e>
                      </m:d>
                      <m:r>
                        <a:rPr lang="en-US" altLang="zh-CN" sz="1600" b="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Pr>
                        <m:e>
                          <m:acc>
                            <m:accPr>
                              <m:chr m:val="̂"/>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accPr>
                            <m:e>
                              <m:r>
                                <a:rPr lang="zh-CN" altLang="en-US"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acc>
                        </m:e>
                        <m:sub>
                          <m:r>
                            <a:rPr lang="en-US" altLang="zh-CN" sz="1600" b="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2</m:t>
                          </m:r>
                        </m:sub>
                      </m:sSub>
                      <m:d>
                        <m:dPr>
                          <m:begChr m:val="["/>
                          <m:endChr m:val="]"/>
                          <m:ctrlPr>
                            <a:rPr lang="en-US" altLang="zh-CN" sz="160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dPr>
                        <m:e>
                          <m:sSub>
                            <m:sSub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𝑇</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𝑓</m:t>
                              </m:r>
                              <m:r>
                                <a:rPr lang="en-US" altLang="zh-CN" sz="1600" b="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𝑐</m:t>
                              </m:r>
                            </m:sub>
                          </m:sSub>
                          <m:r>
                            <a:rPr lang="en-US" altLang="zh-CN" sz="1600" b="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𝟏</m:t>
                          </m:r>
                          <m:r>
                            <a:rPr lang="en-US" altLang="zh-CN" sz="1600" b="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p>
                            <m:sSupPr>
                              <m:ctrlPr>
                                <a:rPr lang="en-US" altLang="zh-CN" sz="1600" b="1"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pPr>
                            <m:e>
                              <m:r>
                                <a:rPr lang="en-US" altLang="zh-CN" sz="1600" b="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𝐓</m:t>
                              </m:r>
                            </m:e>
                            <m:sup>
                              <m:r>
                                <a:rPr lang="en-US" altLang="zh-CN" sz="1600" b="1"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up>
                          </m:sSup>
                        </m:e>
                      </m:d>
                    </m:oMath>
                  </m:oMathPara>
                </a14:m>
                <a:endParaRPr lang="en-US" altLang="zh-CN" sz="1600" b="1" kern="100" dirty="0">
                  <a:solidFill>
                    <a:schemeClr val="tx1"/>
                  </a:solidFill>
                  <a:effectLst/>
                  <a:latin typeface="ITC Berkeley Oldstyle"/>
                  <a:ea typeface="等线" panose="02010600030101010101" pitchFamily="2" charset="-122"/>
                  <a:cs typeface="Times" panose="02020603050405020304" pitchFamily="18" charset="0"/>
                </a:endParaRPr>
              </a:p>
              <a:p>
                <a:pPr marL="0" indent="0" algn="just">
                  <a:spcBef>
                    <a:spcPts val="600"/>
                  </a:spcBef>
                  <a:spcAft>
                    <a:spcPts val="600"/>
                  </a:spcAft>
                  <a:buNone/>
                </a:pPr>
                <a:r>
                  <a:rPr lang="en-US" altLang="zh-CN" sz="1600" kern="100" dirty="0">
                    <a:solidFill>
                      <a:schemeClr val="tx1"/>
                    </a:solidFill>
                    <a:effectLst/>
                    <a:latin typeface="ITC Berkeley Oldstyle"/>
                    <a:ea typeface="等线" panose="02010600030101010101" pitchFamily="2" charset="-122"/>
                    <a:cs typeface="Times" panose="02020603050405020304" pitchFamily="18" charset="0"/>
                  </a:rPr>
                  <a:t>where </a:t>
                </a:r>
                <a14:m>
                  <m:oMath xmlns:m="http://schemas.openxmlformats.org/officeDocument/2006/math">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b="1" i="0"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𝐄</m:t>
                        </m:r>
                      </m:e>
                      <m:sub>
                        <m:r>
                          <m:rPr>
                            <m:sty m:val="p"/>
                          </m:rPr>
                          <a:rPr lang="en-US" altLang="zh-CN" sz="1600" b="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estimate</m:t>
                        </m:r>
                      </m:sub>
                      <m:sup>
                        <m:r>
                          <m:rPr>
                            <m:sty m:val="p"/>
                          </m:rPr>
                          <a:rPr lang="en-US" altLang="zh-CN" sz="1600" b="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off</m:t>
                        </m:r>
                      </m:sup>
                    </m:sSubSup>
                  </m:oMath>
                </a14:m>
                <a:r>
                  <a:rPr lang="en-US" altLang="zh-CN" sz="1600" kern="100" dirty="0">
                    <a:solidFill>
                      <a:schemeClr val="tx1"/>
                    </a:solidFill>
                    <a:effectLst/>
                    <a:latin typeface="ITC Berkeley Oldstyle"/>
                    <a:ea typeface="等线" panose="02010600030101010101" pitchFamily="2" charset="-122"/>
                    <a:cs typeface="Times" panose="02020603050405020304" pitchFamily="18" charset="0"/>
                  </a:rPr>
                  <a:t> is the estimated load </a:t>
                </a:r>
                <a:r>
                  <a:rPr lang="en-US" altLang="zh-CN" sz="1600" i="1" kern="100" dirty="0">
                    <a:solidFill>
                      <a:schemeClr val="tx1"/>
                    </a:solidFill>
                    <a:effectLst/>
                    <a:latin typeface="ITC Berkeley Oldstyle"/>
                    <a:ea typeface="等线" panose="02010600030101010101" pitchFamily="2" charset="-122"/>
                    <a:cs typeface="Times" panose="02020603050405020304" pitchFamily="18" charset="0"/>
                  </a:rPr>
                  <a:t>if CVR </a:t>
                </a:r>
                <a:r>
                  <a:rPr lang="en-US" altLang="zh-CN" sz="1600" i="1" kern="100" dirty="0">
                    <a:solidFill>
                      <a:schemeClr val="tx1"/>
                    </a:solidFill>
                    <a:latin typeface="ITC Berkeley Oldstyle"/>
                    <a:ea typeface="等线" panose="02010600030101010101" pitchFamily="2" charset="-122"/>
                    <a:cs typeface="Times" panose="02020603050405020304" pitchFamily="18" charset="0"/>
                  </a:rPr>
                  <a:t>was</a:t>
                </a:r>
                <a:r>
                  <a:rPr lang="en-US" altLang="zh-CN" sz="1600" i="1" kern="100" dirty="0">
                    <a:solidFill>
                      <a:schemeClr val="tx1"/>
                    </a:solidFill>
                    <a:effectLst/>
                    <a:latin typeface="ITC Berkeley Oldstyle"/>
                    <a:ea typeface="等线" panose="02010600030101010101" pitchFamily="2" charset="-122"/>
                    <a:cs typeface="Times" panose="02020603050405020304" pitchFamily="18" charset="0"/>
                  </a:rPr>
                  <a:t> not implemented</a:t>
                </a:r>
                <a:r>
                  <a:rPr lang="en-US" altLang="zh-CN" sz="1600" kern="100" dirty="0">
                    <a:solidFill>
                      <a:schemeClr val="tx1"/>
                    </a:solidFill>
                    <a:effectLst/>
                    <a:latin typeface="ITC Berkeley Oldstyle"/>
                    <a:ea typeface="等线" panose="02010600030101010101" pitchFamily="2" charset="-122"/>
                    <a:cs typeface="Times" panose="02020603050405020304" pitchFamily="18" charset="0"/>
                  </a:rPr>
                  <a:t>.</a:t>
                </a:r>
                <a:endParaRPr lang="zh-CN" altLang="zh-CN" sz="1600" kern="100" dirty="0">
                  <a:solidFill>
                    <a:schemeClr val="tx1"/>
                  </a:solidFill>
                  <a:effectLst/>
                  <a:latin typeface="ITC Berkeley Oldstyle"/>
                  <a:ea typeface="等线" panose="02010600030101010101" pitchFamily="2" charset="-122"/>
                  <a:cs typeface="Times" panose="02020603050405020304" pitchFamily="18" charset="0"/>
                </a:endParaRPr>
              </a:p>
              <a:p>
                <a:pPr algn="just">
                  <a:spcBef>
                    <a:spcPts val="600"/>
                  </a:spcBef>
                  <a:spcAft>
                    <a:spcPts val="600"/>
                  </a:spcAft>
                </a:pPr>
                <a:endParaRPr lang="zh-CN" altLang="zh-CN" sz="1600" kern="100" dirty="0">
                  <a:solidFill>
                    <a:schemeClr val="tx1"/>
                  </a:solidFill>
                  <a:effectLst/>
                  <a:latin typeface="ITC Berkeley Oldstyle"/>
                  <a:ea typeface="等线" panose="02010600030101010101" pitchFamily="2" charset="-122"/>
                  <a:cs typeface="Times" panose="02020603050405020304" pitchFamily="18" charset="0"/>
                </a:endParaRPr>
              </a:p>
              <a:p>
                <a:pPr algn="just">
                  <a:spcBef>
                    <a:spcPts val="600"/>
                  </a:spcBef>
                  <a:spcAft>
                    <a:spcPts val="600"/>
                  </a:spcAft>
                </a:pPr>
                <a:endParaRPr lang="en-US" altLang="zh-CN" sz="1600" dirty="0">
                  <a:solidFill>
                    <a:schemeClr val="tx1"/>
                  </a:solidFill>
                  <a:latin typeface="ITC Berkeley Oldstyle"/>
                  <a:cs typeface="Times" panose="02020603050405020304" pitchFamily="18" charset="0"/>
                </a:endParaRPr>
              </a:p>
              <a:p>
                <a:pPr marL="342900" indent="-342900" algn="just">
                  <a:spcBef>
                    <a:spcPts val="600"/>
                  </a:spcBef>
                  <a:spcAft>
                    <a:spcPts val="600"/>
                  </a:spcAft>
                  <a:buFont typeface="Arial" panose="020B0604020202020204" pitchFamily="34" charset="0"/>
                  <a:buChar char="•"/>
                </a:pPr>
                <a:endParaRPr lang="zh-CN" altLang="zh-CN" sz="1600" dirty="0">
                  <a:solidFill>
                    <a:schemeClr val="tx1"/>
                  </a:solidFill>
                  <a:latin typeface="ITC Berkeley Oldstyle"/>
                  <a:cs typeface="Times" panose="02020603050405020304" pitchFamily="18" charset="0"/>
                </a:endParaRPr>
              </a:p>
            </p:txBody>
          </p:sp>
        </mc:Choice>
        <mc:Fallback xmlns="">
          <p:sp>
            <p:nvSpPr>
              <p:cNvPr id="7" name="Content Placeholder 3">
                <a:extLst>
                  <a:ext uri="{FF2B5EF4-FFF2-40B4-BE49-F238E27FC236}">
                    <a16:creationId xmlns:a16="http://schemas.microsoft.com/office/drawing/2014/main" id="{1E6CDE96-C114-CD04-2234-DBBF7DCBDFD4}"/>
                  </a:ext>
                </a:extLst>
              </p:cNvPr>
              <p:cNvSpPr txBox="1">
                <a:spLocks noRot="1" noChangeAspect="1" noMove="1" noResize="1" noEditPoints="1" noAdjustHandles="1" noChangeArrowheads="1" noChangeShapeType="1" noTextEdit="1"/>
              </p:cNvSpPr>
              <p:nvPr/>
            </p:nvSpPr>
            <p:spPr>
              <a:xfrm>
                <a:off x="90238" y="1041085"/>
                <a:ext cx="8802241" cy="3029411"/>
              </a:xfrm>
              <a:prstGeom prst="rect">
                <a:avLst/>
              </a:prstGeom>
              <a:blipFill>
                <a:blip r:embed="rId2"/>
                <a:stretch>
                  <a:fillRect l="-416" t="-604" r="-346" b="-1831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80519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792FA7-52D7-BB34-30AC-3343BF8C2362}"/>
              </a:ext>
            </a:extLst>
          </p:cNvPr>
          <p:cNvSpPr txBox="1"/>
          <p:nvPr/>
        </p:nvSpPr>
        <p:spPr>
          <a:xfrm>
            <a:off x="323528" y="339502"/>
            <a:ext cx="5105400" cy="492443"/>
          </a:xfrm>
          <a:prstGeom prst="rect">
            <a:avLst/>
          </a:prstGeom>
          <a:noFill/>
        </p:spPr>
        <p:txBody>
          <a:bodyPr wrap="square" rtlCol="0">
            <a:spAutoFit/>
          </a:bodyPr>
          <a:lstStyle/>
          <a:p>
            <a:r>
              <a:rPr lang="en-US" altLang="zh-CN" sz="2600" dirty="0">
                <a:solidFill>
                  <a:srgbClr val="C8102E"/>
                </a:solidFill>
                <a:latin typeface="+mj-lt"/>
                <a:ea typeface="+mj-ea"/>
                <a:cs typeface="+mj-cs"/>
              </a:rPr>
              <a:t>Background – Volt Estimation </a:t>
            </a:r>
          </a:p>
        </p:txBody>
      </p:sp>
      <p:cxnSp>
        <p:nvCxnSpPr>
          <p:cNvPr id="3" name="Straight Connector 2">
            <a:extLst>
              <a:ext uri="{FF2B5EF4-FFF2-40B4-BE49-F238E27FC236}">
                <a16:creationId xmlns:a16="http://schemas.microsoft.com/office/drawing/2014/main" id="{D700BB7A-2B83-362C-BCCF-A45BB05E91E8}"/>
              </a:ext>
            </a:extLst>
          </p:cNvPr>
          <p:cNvCxnSpPr/>
          <p:nvPr/>
        </p:nvCxnSpPr>
        <p:spPr bwMode="auto">
          <a:xfrm>
            <a:off x="395536" y="80833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5" name="Title 1">
            <a:extLst>
              <a:ext uri="{FF2B5EF4-FFF2-40B4-BE49-F238E27FC236}">
                <a16:creationId xmlns:a16="http://schemas.microsoft.com/office/drawing/2014/main" id="{08910929-0480-C016-F300-024BE45B961A}"/>
              </a:ext>
            </a:extLst>
          </p:cNvPr>
          <p:cNvSpPr txBox="1">
            <a:spLocks/>
          </p:cNvSpPr>
          <p:nvPr/>
        </p:nvSpPr>
        <p:spPr>
          <a:xfrm>
            <a:off x="395536" y="811335"/>
            <a:ext cx="3438939" cy="769526"/>
          </a:xfrm>
          <a:prstGeom prst="rect">
            <a:avLst/>
          </a:prstGeom>
        </p:spPr>
        <p:txBody>
          <a:bodyPr/>
          <a:lstStyle>
            <a:lvl1pPr algn="l" rtl="0" eaLnBrk="1" fontAlgn="base" hangingPunct="1">
              <a:spcBef>
                <a:spcPct val="0"/>
              </a:spcBef>
              <a:spcAft>
                <a:spcPct val="0"/>
              </a:spcAft>
              <a:defRPr sz="3500">
                <a:solidFill>
                  <a:srgbClr val="C8102E"/>
                </a:solidFill>
                <a:latin typeface="+mj-lt"/>
                <a:ea typeface="+mj-ea"/>
                <a:cs typeface="+mj-cs"/>
              </a:defRPr>
            </a:lvl1pPr>
            <a:lvl2pPr algn="l" rtl="0" eaLnBrk="1" fontAlgn="base" hangingPunct="1">
              <a:spcBef>
                <a:spcPct val="0"/>
              </a:spcBef>
              <a:spcAft>
                <a:spcPct val="0"/>
              </a:spcAft>
              <a:defRPr sz="3500">
                <a:solidFill>
                  <a:srgbClr val="CE1126"/>
                </a:solidFill>
                <a:latin typeface="Univers 67 CondensedBold" charset="0"/>
              </a:defRPr>
            </a:lvl2pPr>
            <a:lvl3pPr algn="l" rtl="0" eaLnBrk="1" fontAlgn="base" hangingPunct="1">
              <a:spcBef>
                <a:spcPct val="0"/>
              </a:spcBef>
              <a:spcAft>
                <a:spcPct val="0"/>
              </a:spcAft>
              <a:defRPr sz="3500">
                <a:solidFill>
                  <a:srgbClr val="CE1126"/>
                </a:solidFill>
                <a:latin typeface="Univers 67 CondensedBold" charset="0"/>
              </a:defRPr>
            </a:lvl3pPr>
            <a:lvl4pPr algn="l" rtl="0" eaLnBrk="1" fontAlgn="base" hangingPunct="1">
              <a:spcBef>
                <a:spcPct val="0"/>
              </a:spcBef>
              <a:spcAft>
                <a:spcPct val="0"/>
              </a:spcAft>
              <a:defRPr sz="3500">
                <a:solidFill>
                  <a:srgbClr val="CE1126"/>
                </a:solidFill>
                <a:latin typeface="Univers 67 CondensedBold" charset="0"/>
              </a:defRPr>
            </a:lvl4pPr>
            <a:lvl5pPr algn="l" rtl="0" eaLnBrk="1" fontAlgn="base" hangingPunct="1">
              <a:spcBef>
                <a:spcPct val="0"/>
              </a:spcBef>
              <a:spcAft>
                <a:spcPct val="0"/>
              </a:spcAft>
              <a:defRPr sz="3500">
                <a:solidFill>
                  <a:srgbClr val="CE1126"/>
                </a:solidFill>
                <a:latin typeface="Univers 67 CondensedBold" charset="0"/>
              </a:defRPr>
            </a:lvl5pPr>
            <a:lvl6pPr marL="457162" algn="l" rtl="0" eaLnBrk="1" fontAlgn="base" hangingPunct="1">
              <a:spcBef>
                <a:spcPct val="0"/>
              </a:spcBef>
              <a:spcAft>
                <a:spcPct val="0"/>
              </a:spcAft>
              <a:defRPr sz="3500">
                <a:solidFill>
                  <a:srgbClr val="CE1126"/>
                </a:solidFill>
                <a:latin typeface="Univers 67 CondensedBold" charset="0"/>
              </a:defRPr>
            </a:lvl6pPr>
            <a:lvl7pPr marL="914329" algn="l" rtl="0" eaLnBrk="1" fontAlgn="base" hangingPunct="1">
              <a:spcBef>
                <a:spcPct val="0"/>
              </a:spcBef>
              <a:spcAft>
                <a:spcPct val="0"/>
              </a:spcAft>
              <a:defRPr sz="3500">
                <a:solidFill>
                  <a:srgbClr val="CE1126"/>
                </a:solidFill>
                <a:latin typeface="Univers 67 CondensedBold" charset="0"/>
              </a:defRPr>
            </a:lvl7pPr>
            <a:lvl8pPr marL="1371488" algn="l" rtl="0" eaLnBrk="1" fontAlgn="base" hangingPunct="1">
              <a:spcBef>
                <a:spcPct val="0"/>
              </a:spcBef>
              <a:spcAft>
                <a:spcPct val="0"/>
              </a:spcAft>
              <a:defRPr sz="3500">
                <a:solidFill>
                  <a:srgbClr val="CE1126"/>
                </a:solidFill>
                <a:latin typeface="Univers 67 CondensedBold" charset="0"/>
              </a:defRPr>
            </a:lvl8pPr>
            <a:lvl9pPr marL="1828652" algn="l" rtl="0" eaLnBrk="1" fontAlgn="base" hangingPunct="1">
              <a:spcBef>
                <a:spcPct val="0"/>
              </a:spcBef>
              <a:spcAft>
                <a:spcPct val="0"/>
              </a:spcAft>
              <a:defRPr sz="3500">
                <a:solidFill>
                  <a:srgbClr val="CE1126"/>
                </a:solidFill>
                <a:latin typeface="Univers 67 CondensedBold" charset="0"/>
              </a:defRPr>
            </a:lvl9pPr>
          </a:lstStyle>
          <a:p>
            <a:pPr algn="ctr"/>
            <a:r>
              <a:rPr lang="en-US" altLang="zh-CN" sz="1650" kern="0" dirty="0">
                <a:solidFill>
                  <a:srgbClr val="C00000"/>
                </a:solidFill>
                <a:latin typeface="Calibri" panose="020F0502020204030204" pitchFamily="34" charset="0"/>
                <a:cs typeface="Calibri" panose="020F0502020204030204" pitchFamily="34" charset="0"/>
              </a:rPr>
              <a:t>Smart Meter Data: A Gateway for Reducing Solar Soft Costs with </a:t>
            </a:r>
            <a:r>
              <a:rPr lang="en-US" altLang="zh-CN" sz="1650" b="1" i="1" kern="0" dirty="0">
                <a:solidFill>
                  <a:srgbClr val="C00000"/>
                </a:solidFill>
                <a:latin typeface="Calibri" panose="020F0502020204030204" pitchFamily="34" charset="0"/>
                <a:cs typeface="Calibri" panose="020F0502020204030204" pitchFamily="34" charset="0"/>
              </a:rPr>
              <a:t>Mo</a:t>
            </a:r>
            <a:r>
              <a:rPr lang="en-US" altLang="zh-CN" sz="1650" kern="0" dirty="0">
                <a:solidFill>
                  <a:srgbClr val="C00000"/>
                </a:solidFill>
                <a:latin typeface="Calibri" panose="020F0502020204030204" pitchFamily="34" charset="0"/>
                <a:cs typeface="Calibri" panose="020F0502020204030204" pitchFamily="34" charset="0"/>
              </a:rPr>
              <a:t>del-Free </a:t>
            </a:r>
            <a:r>
              <a:rPr lang="en-US" altLang="zh-CN" sz="1650" b="1" i="1" kern="0" dirty="0">
                <a:solidFill>
                  <a:srgbClr val="C00000"/>
                </a:solidFill>
                <a:latin typeface="Calibri" panose="020F0502020204030204" pitchFamily="34" charset="0"/>
                <a:cs typeface="Calibri" panose="020F0502020204030204" pitchFamily="34" charset="0"/>
              </a:rPr>
              <a:t>H</a:t>
            </a:r>
            <a:r>
              <a:rPr lang="en-US" altLang="zh-CN" sz="1650" kern="0" dirty="0">
                <a:solidFill>
                  <a:srgbClr val="C00000"/>
                </a:solidFill>
                <a:latin typeface="Calibri" panose="020F0502020204030204" pitchFamily="34" charset="0"/>
                <a:cs typeface="Calibri" panose="020F0502020204030204" pitchFamily="34" charset="0"/>
              </a:rPr>
              <a:t>osting </a:t>
            </a:r>
            <a:r>
              <a:rPr lang="en-US" altLang="zh-CN" sz="1650" b="1" i="1" kern="0" dirty="0">
                <a:solidFill>
                  <a:srgbClr val="C00000"/>
                </a:solidFill>
                <a:latin typeface="Calibri" panose="020F0502020204030204" pitchFamily="34" charset="0"/>
                <a:cs typeface="Calibri" panose="020F0502020204030204" pitchFamily="34" charset="0"/>
              </a:rPr>
              <a:t>Ca</a:t>
            </a:r>
            <a:r>
              <a:rPr lang="en-US" altLang="zh-CN" sz="1650" kern="0" dirty="0">
                <a:solidFill>
                  <a:srgbClr val="C00000"/>
                </a:solidFill>
                <a:latin typeface="Calibri" panose="020F0502020204030204" pitchFamily="34" charset="0"/>
                <a:cs typeface="Calibri" panose="020F0502020204030204" pitchFamily="34" charset="0"/>
              </a:rPr>
              <a:t>pacity (</a:t>
            </a:r>
            <a:r>
              <a:rPr lang="en-US" altLang="zh-CN" sz="1650" kern="0" dirty="0" err="1">
                <a:solidFill>
                  <a:srgbClr val="C00000"/>
                </a:solidFill>
                <a:latin typeface="Calibri" panose="020F0502020204030204" pitchFamily="34" charset="0"/>
                <a:cs typeface="Calibri" panose="020F0502020204030204" pitchFamily="34" charset="0"/>
              </a:rPr>
              <a:t>MoHCA</a:t>
            </a:r>
            <a:r>
              <a:rPr lang="en-US" altLang="zh-CN" sz="1650" kern="0" dirty="0">
                <a:solidFill>
                  <a:srgbClr val="C00000"/>
                </a:solidFill>
                <a:latin typeface="Calibri" panose="020F0502020204030204" pitchFamily="34" charset="0"/>
                <a:cs typeface="Calibri" panose="020F0502020204030204" pitchFamily="34" charset="0"/>
              </a:rPr>
              <a:t>) Maps</a:t>
            </a:r>
            <a:endParaRPr lang="en-US" sz="1650" kern="0" dirty="0">
              <a:solidFill>
                <a:srgbClr val="C00000"/>
              </a:solidFill>
              <a:latin typeface="Calibri" panose="020F0502020204030204" pitchFamily="34" charset="0"/>
              <a:cs typeface="Calibri" panose="020F0502020204030204" pitchFamily="34" charset="0"/>
            </a:endParaRPr>
          </a:p>
        </p:txBody>
      </p:sp>
      <p:sp>
        <p:nvSpPr>
          <p:cNvPr id="6" name="TextBox 4">
            <a:extLst>
              <a:ext uri="{FF2B5EF4-FFF2-40B4-BE49-F238E27FC236}">
                <a16:creationId xmlns:a16="http://schemas.microsoft.com/office/drawing/2014/main" id="{5916C0A5-8DAE-3D2E-65C2-FEF2EF9EB0D6}"/>
              </a:ext>
            </a:extLst>
          </p:cNvPr>
          <p:cNvSpPr txBox="1"/>
          <p:nvPr/>
        </p:nvSpPr>
        <p:spPr>
          <a:xfrm>
            <a:off x="395536" y="1619165"/>
            <a:ext cx="3438939" cy="2885405"/>
          </a:xfrm>
          <a:prstGeom prst="rect">
            <a:avLst/>
          </a:prstGeom>
          <a:noFill/>
        </p:spPr>
        <p:txBody>
          <a:bodyPr wrap="square">
            <a:spAutoFit/>
          </a:bodyPr>
          <a:lstStyle>
            <a:defPPr>
              <a:defRPr lang="en-US"/>
            </a:defPPr>
            <a:lvl1pPr marL="285750" indent="-285750" algn="just">
              <a:buFont typeface="Wingdings" panose="05000000000000000000" pitchFamily="2" charset="2"/>
              <a:buChar char="Ø"/>
              <a:defRPr sz="1400">
                <a:latin typeface="Times New Roman" panose="02020603050405020304" pitchFamily="18" charset="0"/>
                <a:cs typeface="Times New Roman" panose="02020603050405020304" pitchFamily="18" charset="0"/>
              </a:defRPr>
            </a:lvl1pPr>
          </a:lstStyle>
          <a:p>
            <a:pPr>
              <a:buFont typeface="Arial" panose="020B0604020202020204" pitchFamily="34" charset="0"/>
              <a:buChar char="•"/>
            </a:pPr>
            <a:r>
              <a:rPr lang="en-US" altLang="zh-CN" sz="1650" dirty="0">
                <a:latin typeface="Calibri" panose="020F0502020204030204" pitchFamily="34" charset="0"/>
                <a:cs typeface="Calibri" panose="020F0502020204030204" pitchFamily="34" charset="0"/>
              </a:rPr>
              <a:t>The </a:t>
            </a:r>
            <a:r>
              <a:rPr lang="en-US" sz="1650" dirty="0">
                <a:latin typeface="Calibri" panose="020F0502020204030204" pitchFamily="34" charset="0"/>
                <a:cs typeface="Calibri" panose="020F0502020204030204" pitchFamily="34" charset="0"/>
              </a:rPr>
              <a:t>objective of the project is to develop scalable algorithms for estimating the </a:t>
            </a:r>
            <a:r>
              <a:rPr lang="en-US" sz="1650" b="1" i="1" dirty="0">
                <a:latin typeface="Calibri" panose="020F0502020204030204" pitchFamily="34" charset="0"/>
                <a:cs typeface="Calibri" panose="020F0502020204030204" pitchFamily="34" charset="0"/>
              </a:rPr>
              <a:t>voltage-constrained</a:t>
            </a:r>
            <a:r>
              <a:rPr lang="en-US" sz="1650" dirty="0">
                <a:latin typeface="Calibri" panose="020F0502020204030204" pitchFamily="34" charset="0"/>
                <a:cs typeface="Calibri" panose="020F0502020204030204" pitchFamily="34" charset="0"/>
              </a:rPr>
              <a:t> and </a:t>
            </a:r>
            <a:r>
              <a:rPr lang="en-US" sz="1650" b="1" i="1" dirty="0">
                <a:latin typeface="Calibri" panose="020F0502020204030204" pitchFamily="34" charset="0"/>
                <a:cs typeface="Calibri" panose="020F0502020204030204" pitchFamily="34" charset="0"/>
              </a:rPr>
              <a:t>thermal-constrained</a:t>
            </a:r>
            <a:r>
              <a:rPr lang="en-US" sz="1650" dirty="0">
                <a:latin typeface="Calibri" panose="020F0502020204030204" pitchFamily="34" charset="0"/>
                <a:cs typeface="Calibri" panose="020F0502020204030204" pitchFamily="34" charset="0"/>
              </a:rPr>
              <a:t> HC at smart meter locations through </a:t>
            </a:r>
            <a:r>
              <a:rPr lang="en-US" sz="1650" b="1" i="1" dirty="0">
                <a:latin typeface="Calibri" panose="020F0502020204030204" pitchFamily="34" charset="0"/>
                <a:cs typeface="Calibri" panose="020F0502020204030204" pitchFamily="34" charset="0"/>
              </a:rPr>
              <a:t>Data-driven Model-free HCA method</a:t>
            </a:r>
            <a:r>
              <a:rPr lang="en-US" sz="1650" dirty="0">
                <a:latin typeface="Calibri" panose="020F0502020204030204" pitchFamily="34" charset="0"/>
                <a:cs typeface="Calibri" panose="020F0502020204030204" pitchFamily="34" charset="0"/>
              </a:rPr>
              <a:t>. </a:t>
            </a:r>
          </a:p>
          <a:p>
            <a:pPr>
              <a:buFont typeface="Arial" panose="020B0604020202020204" pitchFamily="34" charset="0"/>
              <a:buChar char="•"/>
            </a:pPr>
            <a:r>
              <a:rPr lang="en-US" sz="1650" dirty="0"/>
              <a:t>The </a:t>
            </a:r>
            <a:r>
              <a:rPr lang="en-US" altLang="zh-CN" sz="1650" dirty="0"/>
              <a:t>developed </a:t>
            </a:r>
            <a:r>
              <a:rPr lang="en-US" sz="1650" dirty="0"/>
              <a:t>algorithms will be validated on utility datasets and incorporated into </a:t>
            </a:r>
            <a:r>
              <a:rPr lang="en-US" sz="1650" b="1" i="1" dirty="0"/>
              <a:t>Open Modeling Framework (</a:t>
            </a:r>
            <a:r>
              <a:rPr lang="en-US" sz="1650" b="1" i="1" dirty="0" err="1"/>
              <a:t>OMF.coop</a:t>
            </a:r>
            <a:r>
              <a:rPr lang="en-US" sz="1650" dirty="0"/>
              <a:t>).</a:t>
            </a:r>
          </a:p>
        </p:txBody>
      </p:sp>
      <p:pic>
        <p:nvPicPr>
          <p:cNvPr id="7" name="Picture 5">
            <a:extLst>
              <a:ext uri="{FF2B5EF4-FFF2-40B4-BE49-F238E27FC236}">
                <a16:creationId xmlns:a16="http://schemas.microsoft.com/office/drawing/2014/main" id="{B3A9ED76-12F6-DBAC-3D51-9393A64FABA4}"/>
              </a:ext>
            </a:extLst>
          </p:cNvPr>
          <p:cNvPicPr>
            <a:picLocks noChangeAspect="1"/>
          </p:cNvPicPr>
          <p:nvPr/>
        </p:nvPicPr>
        <p:blipFill>
          <a:blip r:embed="rId3"/>
          <a:stretch>
            <a:fillRect/>
          </a:stretch>
        </p:blipFill>
        <p:spPr>
          <a:xfrm>
            <a:off x="4033989" y="570319"/>
            <a:ext cx="4813444" cy="2213405"/>
          </a:xfrm>
          <a:prstGeom prst="rect">
            <a:avLst/>
          </a:prstGeom>
        </p:spPr>
      </p:pic>
      <p:pic>
        <p:nvPicPr>
          <p:cNvPr id="9" name="Picture 6">
            <a:extLst>
              <a:ext uri="{FF2B5EF4-FFF2-40B4-BE49-F238E27FC236}">
                <a16:creationId xmlns:a16="http://schemas.microsoft.com/office/drawing/2014/main" id="{1C545C54-19D1-2867-862D-AC6A342D8A4C}"/>
              </a:ext>
            </a:extLst>
          </p:cNvPr>
          <p:cNvPicPr>
            <a:picLocks noChangeAspect="1"/>
          </p:cNvPicPr>
          <p:nvPr/>
        </p:nvPicPr>
        <p:blipFill>
          <a:blip r:embed="rId4"/>
          <a:stretch>
            <a:fillRect/>
          </a:stretch>
        </p:blipFill>
        <p:spPr>
          <a:xfrm>
            <a:off x="4033989" y="3133336"/>
            <a:ext cx="4766169" cy="1181117"/>
          </a:xfrm>
          <a:prstGeom prst="rect">
            <a:avLst/>
          </a:prstGeom>
        </p:spPr>
      </p:pic>
      <p:sp>
        <p:nvSpPr>
          <p:cNvPr id="11" name="TextBox 7">
            <a:extLst>
              <a:ext uri="{FF2B5EF4-FFF2-40B4-BE49-F238E27FC236}">
                <a16:creationId xmlns:a16="http://schemas.microsoft.com/office/drawing/2014/main" id="{BACFAC1D-64FA-97BC-B1F5-C12F59D0B333}"/>
              </a:ext>
            </a:extLst>
          </p:cNvPr>
          <p:cNvSpPr txBox="1"/>
          <p:nvPr/>
        </p:nvSpPr>
        <p:spPr>
          <a:xfrm>
            <a:off x="5084625" y="2821670"/>
            <a:ext cx="2948496" cy="346249"/>
          </a:xfrm>
          <a:prstGeom prst="rect">
            <a:avLst/>
          </a:prstGeom>
          <a:noFill/>
        </p:spPr>
        <p:txBody>
          <a:bodyPr wrap="square">
            <a:spAutoFit/>
          </a:bodyPr>
          <a:lstStyle>
            <a:defPPr>
              <a:defRPr lang="en-US"/>
            </a:defPPr>
            <a:lvl1pPr>
              <a:defRPr sz="1100" b="1">
                <a:latin typeface="Times New Roman" panose="02020603050405020304" pitchFamily="18" charset="0"/>
                <a:cs typeface="Times New Roman" panose="02020603050405020304" pitchFamily="18" charset="0"/>
              </a:defRPr>
            </a:lvl1pPr>
          </a:lstStyle>
          <a:p>
            <a:r>
              <a:rPr lang="en-US" sz="1650" dirty="0">
                <a:latin typeface="Calibri" panose="020F0502020204030204" pitchFamily="34" charset="0"/>
                <a:cs typeface="Calibri" panose="020F0502020204030204" pitchFamily="34" charset="0"/>
              </a:rPr>
              <a:t>Conventional model-based HCA</a:t>
            </a:r>
          </a:p>
        </p:txBody>
      </p:sp>
      <p:sp>
        <p:nvSpPr>
          <p:cNvPr id="12" name="TextBox 8">
            <a:extLst>
              <a:ext uri="{FF2B5EF4-FFF2-40B4-BE49-F238E27FC236}">
                <a16:creationId xmlns:a16="http://schemas.microsoft.com/office/drawing/2014/main" id="{8131D318-7E0F-7F47-382C-2751B2404A18}"/>
              </a:ext>
            </a:extLst>
          </p:cNvPr>
          <p:cNvSpPr txBox="1"/>
          <p:nvPr/>
        </p:nvSpPr>
        <p:spPr>
          <a:xfrm>
            <a:off x="5201856" y="4301648"/>
            <a:ext cx="2714034" cy="346249"/>
          </a:xfrm>
          <a:prstGeom prst="rect">
            <a:avLst/>
          </a:prstGeom>
          <a:noFill/>
        </p:spPr>
        <p:txBody>
          <a:bodyPr wrap="square">
            <a:spAutoFit/>
          </a:bodyPr>
          <a:lstStyle>
            <a:defPPr>
              <a:defRPr lang="en-US"/>
            </a:defPPr>
            <a:lvl1pPr>
              <a:defRPr sz="1100" b="1">
                <a:latin typeface="Times New Roman" panose="02020603050405020304" pitchFamily="18" charset="0"/>
                <a:cs typeface="Times New Roman" panose="02020603050405020304" pitchFamily="18" charset="0"/>
              </a:defRPr>
            </a:lvl1pPr>
          </a:lstStyle>
          <a:p>
            <a:r>
              <a:rPr lang="en-US" altLang="en-US" sz="1650">
                <a:latin typeface="Calibri" panose="020F0502020204030204" pitchFamily="34" charset="0"/>
                <a:cs typeface="Calibri" panose="020F0502020204030204" pitchFamily="34" charset="0"/>
              </a:rPr>
              <a:t>Data-driven model-free </a:t>
            </a:r>
            <a:r>
              <a:rPr lang="en-US" altLang="en-US" sz="1650" dirty="0">
                <a:latin typeface="Calibri" panose="020F0502020204030204" pitchFamily="34" charset="0"/>
                <a:cs typeface="Calibri" panose="020F0502020204030204" pitchFamily="34" charset="0"/>
              </a:rPr>
              <a:t>HCA</a:t>
            </a:r>
          </a:p>
        </p:txBody>
      </p:sp>
    </p:spTree>
    <p:extLst>
      <p:ext uri="{BB962C8B-B14F-4D97-AF65-F5344CB8AC3E}">
        <p14:creationId xmlns:p14="http://schemas.microsoft.com/office/powerpoint/2010/main" val="40441321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A81A81-39A7-2478-8543-DBFC4A0B6F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21A929F-9413-8AB7-EC95-FF28788E9E6F}"/>
              </a:ext>
            </a:extLst>
          </p:cNvPr>
          <p:cNvSpPr>
            <a:spLocks noGrp="1"/>
          </p:cNvSpPr>
          <p:nvPr>
            <p:ph type="title"/>
          </p:nvPr>
        </p:nvSpPr>
        <p:spPr/>
        <p:txBody>
          <a:bodyPr/>
          <a:lstStyle/>
          <a:p>
            <a:r>
              <a:rPr lang="en-US" altLang="zh-CN" dirty="0"/>
              <a:t>Methodologies</a:t>
            </a:r>
            <a:endParaRPr lang="zh-CN" altLang="en-US" dirty="0"/>
          </a:p>
        </p:txBody>
      </p:sp>
      <p:sp>
        <p:nvSpPr>
          <p:cNvPr id="3" name="Text Placeholder 2">
            <a:extLst>
              <a:ext uri="{FF2B5EF4-FFF2-40B4-BE49-F238E27FC236}">
                <a16:creationId xmlns:a16="http://schemas.microsoft.com/office/drawing/2014/main" id="{A22E316B-0EE9-331B-1825-A1C6ECEC7AD2}"/>
              </a:ext>
            </a:extLst>
          </p:cNvPr>
          <p:cNvSpPr txBox="1">
            <a:spLocks/>
          </p:cNvSpPr>
          <p:nvPr/>
        </p:nvSpPr>
        <p:spPr>
          <a:xfrm>
            <a:off x="90239" y="610202"/>
            <a:ext cx="488917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Regression-Based Methods</a:t>
            </a:r>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5633D7E5-45B2-6CC5-E16A-586222C96F3F}"/>
                  </a:ext>
                </a:extLst>
              </p:cNvPr>
              <p:cNvSpPr txBox="1">
                <a:spLocks/>
              </p:cNvSpPr>
              <p:nvPr/>
            </p:nvSpPr>
            <p:spPr>
              <a:xfrm>
                <a:off x="90238" y="1057044"/>
                <a:ext cx="8802241"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buNone/>
                </a:pPr>
                <a:r>
                  <a:rPr lang="en-US" altLang="zh-CN" sz="1600" b="1" u="sng" dirty="0">
                    <a:solidFill>
                      <a:schemeClr val="tx1"/>
                    </a:solidFill>
                    <a:latin typeface="ITC Berkeley Oldstyle"/>
                    <a:cs typeface="Times" panose="02020603050405020304" pitchFamily="18" charset="0"/>
                  </a:rPr>
                  <a:t>Step 4</a:t>
                </a:r>
                <a:r>
                  <a:rPr lang="en-US" altLang="zh-CN" sz="1600" b="1" dirty="0">
                    <a:solidFill>
                      <a:schemeClr val="tx1"/>
                    </a:solidFill>
                    <a:latin typeface="ITC Berkeley Oldstyle"/>
                    <a:cs typeface="Times" panose="02020603050405020304" pitchFamily="18" charset="0"/>
                  </a:rPr>
                  <a:t>: </a:t>
                </a:r>
                <a:r>
                  <a:rPr lang="en-US" altLang="zh-CN" sz="1600" dirty="0">
                    <a:solidFill>
                      <a:schemeClr val="tx1"/>
                    </a:solidFill>
                    <a:latin typeface="ITC Berkeley Oldstyle"/>
                    <a:cs typeface="Times" panose="02020603050405020304" pitchFamily="18" charset="0"/>
                  </a:rPr>
                  <a:t>Calculate the CVR factor for each time interval. With the measured load on test days with CVR on, denoted as </a:t>
                </a:r>
                <a14:m>
                  <m:oMath xmlns:m="http://schemas.openxmlformats.org/officeDocument/2006/math">
                    <m:sSup>
                      <m:sSupPr>
                        <m:ctrlPr>
                          <a:rPr lang="zh-CN" altLang="zh-CN" sz="1600" b="1" i="1">
                            <a:solidFill>
                              <a:schemeClr val="tx1"/>
                            </a:solidFill>
                            <a:latin typeface="Cambria Math" panose="02040503050406030204" pitchFamily="18" charset="0"/>
                          </a:rPr>
                        </m:ctrlPr>
                      </m:sSupPr>
                      <m:e>
                        <m:r>
                          <a:rPr lang="en-US" altLang="zh-CN" sz="1600" b="1" i="1">
                            <a:solidFill>
                              <a:schemeClr val="tx1"/>
                            </a:solidFill>
                            <a:latin typeface="Cambria Math" panose="02040503050406030204" pitchFamily="18" charset="0"/>
                          </a:rPr>
                          <m:t>𝐄</m:t>
                        </m:r>
                      </m:e>
                      <m:sup>
                        <m:r>
                          <m:rPr>
                            <m:sty m:val="p"/>
                          </m:rPr>
                          <a:rPr lang="en-US" altLang="zh-CN" sz="1600" i="0">
                            <a:solidFill>
                              <a:schemeClr val="tx1"/>
                            </a:solidFill>
                            <a:latin typeface="Cambria Math" panose="02040503050406030204" pitchFamily="18" charset="0"/>
                          </a:rPr>
                          <m:t>on</m:t>
                        </m:r>
                      </m:sup>
                    </m:sSup>
                  </m:oMath>
                </a14:m>
                <a:r>
                  <a:rPr lang="en-US" altLang="zh-CN" sz="1600" dirty="0">
                    <a:solidFill>
                      <a:schemeClr val="tx1"/>
                    </a:solidFill>
                    <a:latin typeface="ITC Berkeley Oldstyle"/>
                    <a:cs typeface="Times" panose="02020603050405020304" pitchFamily="18" charset="0"/>
                  </a:rPr>
                  <a:t>, and the </a:t>
                </a:r>
                <a14:m>
                  <m:oMath xmlns:m="http://schemas.openxmlformats.org/officeDocument/2006/math">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b="1" i="0"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𝐄</m:t>
                        </m:r>
                      </m:e>
                      <m:sub>
                        <m:r>
                          <m:rPr>
                            <m:sty m:val="p"/>
                          </m:rPr>
                          <a:rPr lang="en-US" altLang="zh-CN" sz="1600" b="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estimate</m:t>
                        </m:r>
                      </m:sub>
                      <m:sup>
                        <m:r>
                          <m:rPr>
                            <m:sty m:val="p"/>
                          </m:rPr>
                          <a:rPr lang="en-US" altLang="zh-CN" sz="1600" b="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off</m:t>
                        </m:r>
                      </m:sup>
                    </m:sSubSup>
                  </m:oMath>
                </a14:m>
                <a:r>
                  <a:rPr lang="en-US" altLang="zh-CN" sz="1600" dirty="0">
                    <a:solidFill>
                      <a:schemeClr val="tx1"/>
                    </a:solidFill>
                    <a:latin typeface="ITC Berkeley Oldstyle"/>
                    <a:cs typeface="Times" panose="02020603050405020304" pitchFamily="18" charset="0"/>
                  </a:rPr>
                  <a:t> calculated from step 3, the Energy and voltage reductions are first determined as below. In these equations, </a:t>
                </a:r>
                <a14:m>
                  <m:oMath xmlns:m="http://schemas.openxmlformats.org/officeDocument/2006/math">
                    <m:sSubSup>
                      <m:sSubSupPr>
                        <m:ctrlPr>
                          <a:rPr lang="en-US" altLang="zh-CN" sz="1600" i="1" smtClean="0">
                            <a:solidFill>
                              <a:schemeClr val="tx1"/>
                            </a:solidFill>
                            <a:latin typeface="Cambria Math" panose="02040503050406030204" pitchFamily="18" charset="0"/>
                            <a:cs typeface="Times" panose="02020603050405020304" pitchFamily="18" charset="0"/>
                          </a:rPr>
                        </m:ctrlPr>
                      </m:sSubSupPr>
                      <m:e>
                        <m:r>
                          <a:rPr lang="en-US" altLang="zh-CN" sz="1600" b="0" i="1" smtClean="0">
                            <a:solidFill>
                              <a:schemeClr val="tx1"/>
                            </a:solidFill>
                            <a:latin typeface="Cambria Math" panose="02040503050406030204" pitchFamily="18" charset="0"/>
                            <a:cs typeface="Times" panose="02020603050405020304" pitchFamily="18" charset="0"/>
                          </a:rPr>
                          <m:t>𝑒</m:t>
                        </m:r>
                      </m:e>
                      <m:sub>
                        <m:r>
                          <a:rPr lang="en-US" altLang="zh-CN" sz="1600" b="0" i="1" smtClean="0">
                            <a:solidFill>
                              <a:schemeClr val="tx1"/>
                            </a:solidFill>
                            <a:latin typeface="Cambria Math" panose="02040503050406030204" pitchFamily="18" charset="0"/>
                            <a:cs typeface="Times" panose="02020603050405020304" pitchFamily="18" charset="0"/>
                          </a:rPr>
                          <m:t>𝑖</m:t>
                        </m:r>
                      </m:sub>
                      <m:sup>
                        <m:r>
                          <a:rPr lang="en-US" altLang="zh-CN" sz="1600" b="0" i="1" smtClean="0">
                            <a:solidFill>
                              <a:schemeClr val="tx1"/>
                            </a:solidFill>
                            <a:latin typeface="Cambria Math" panose="02040503050406030204" pitchFamily="18" charset="0"/>
                            <a:cs typeface="Times" panose="02020603050405020304" pitchFamily="18" charset="0"/>
                          </a:rPr>
                          <m:t>𝑜𝑛</m:t>
                        </m:r>
                      </m:sup>
                    </m:sSubSup>
                  </m:oMath>
                </a14:m>
                <a:r>
                  <a:rPr lang="en-US" altLang="zh-CN" sz="1600" dirty="0">
                    <a:solidFill>
                      <a:schemeClr val="tx1"/>
                    </a:solidFill>
                    <a:latin typeface="ITC Berkeley Oldstyle"/>
                    <a:cs typeface="Times" panose="02020603050405020304" pitchFamily="18" charset="0"/>
                  </a:rPr>
                  <a:t> and </a:t>
                </a:r>
                <a14:m>
                  <m:oMath xmlns:m="http://schemas.openxmlformats.org/officeDocument/2006/math">
                    <m:sSubSup>
                      <m:sSubSupPr>
                        <m:ctrlPr>
                          <a:rPr lang="en-US" altLang="zh-CN" sz="1600" i="1">
                            <a:solidFill>
                              <a:schemeClr val="tx1"/>
                            </a:solidFill>
                            <a:latin typeface="Cambria Math" panose="02040503050406030204" pitchFamily="18" charset="0"/>
                            <a:cs typeface="Times" panose="02020603050405020304" pitchFamily="18" charset="0"/>
                          </a:rPr>
                        </m:ctrlPr>
                      </m:sSubSupPr>
                      <m:e>
                        <m:r>
                          <a:rPr lang="en-US" altLang="zh-CN" sz="1600" i="1">
                            <a:solidFill>
                              <a:schemeClr val="tx1"/>
                            </a:solidFill>
                            <a:latin typeface="Cambria Math" panose="02040503050406030204" pitchFamily="18" charset="0"/>
                            <a:cs typeface="Times" panose="02020603050405020304" pitchFamily="18" charset="0"/>
                          </a:rPr>
                          <m:t>𝑒</m:t>
                        </m:r>
                      </m:e>
                      <m:sub>
                        <m:r>
                          <a:rPr lang="en-US" altLang="zh-CN" sz="1600" i="1">
                            <a:solidFill>
                              <a:schemeClr val="tx1"/>
                            </a:solidFill>
                            <a:latin typeface="Cambria Math" panose="02040503050406030204" pitchFamily="18" charset="0"/>
                            <a:cs typeface="Times" panose="02020603050405020304" pitchFamily="18" charset="0"/>
                          </a:rPr>
                          <m:t>𝑖</m:t>
                        </m:r>
                        <m:r>
                          <a:rPr lang="en-US" altLang="zh-CN" sz="1600" b="0" i="1" smtClean="0">
                            <a:solidFill>
                              <a:schemeClr val="tx1"/>
                            </a:solidFill>
                            <a:latin typeface="Cambria Math" panose="02040503050406030204" pitchFamily="18" charset="0"/>
                            <a:cs typeface="Times" panose="02020603050405020304" pitchFamily="18" charset="0"/>
                          </a:rPr>
                          <m:t>,</m:t>
                        </m:r>
                        <m:r>
                          <a:rPr lang="en-US" altLang="zh-CN" sz="1600" b="0" i="1" smtClean="0">
                            <a:solidFill>
                              <a:schemeClr val="tx1"/>
                            </a:solidFill>
                            <a:latin typeface="Cambria Math" panose="02040503050406030204" pitchFamily="18" charset="0"/>
                            <a:cs typeface="Times" panose="02020603050405020304" pitchFamily="18" charset="0"/>
                          </a:rPr>
                          <m:t>𝑒𝑠𝑡𝑖𝑚𝑎𝑡𝑒</m:t>
                        </m:r>
                      </m:sub>
                      <m:sup>
                        <m:r>
                          <a:rPr lang="en-US" altLang="zh-CN" sz="1600" i="1">
                            <a:solidFill>
                              <a:schemeClr val="tx1"/>
                            </a:solidFill>
                            <a:latin typeface="Cambria Math" panose="02040503050406030204" pitchFamily="18" charset="0"/>
                            <a:cs typeface="Times" panose="02020603050405020304" pitchFamily="18" charset="0"/>
                          </a:rPr>
                          <m:t>𝑜</m:t>
                        </m:r>
                        <m:r>
                          <a:rPr lang="en-US" altLang="zh-CN" sz="1600" b="0" i="1" smtClean="0">
                            <a:solidFill>
                              <a:schemeClr val="tx1"/>
                            </a:solidFill>
                            <a:latin typeface="Cambria Math" panose="02040503050406030204" pitchFamily="18" charset="0"/>
                            <a:cs typeface="Times" panose="02020603050405020304" pitchFamily="18" charset="0"/>
                          </a:rPr>
                          <m:t>𝑓𝑓</m:t>
                        </m:r>
                      </m:sup>
                    </m:sSubSup>
                  </m:oMath>
                </a14:m>
                <a:r>
                  <a:rPr lang="en-US" altLang="zh-CN" sz="1600" dirty="0">
                    <a:solidFill>
                      <a:schemeClr val="tx1"/>
                    </a:solidFill>
                    <a:latin typeface="ITC Berkeley Oldstyle"/>
                    <a:cs typeface="Times" panose="02020603050405020304" pitchFamily="18" charset="0"/>
                  </a:rPr>
                  <a:t> refer to the </a:t>
                </a:r>
                <a14:m>
                  <m:oMath xmlns:m="http://schemas.openxmlformats.org/officeDocument/2006/math">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𝑖</m:t>
                        </m:r>
                      </m:e>
                      <m:sup>
                        <m:r>
                          <a:rPr lang="en-US" altLang="zh-CN" sz="1600" i="1">
                            <a:solidFill>
                              <a:schemeClr val="tx1"/>
                            </a:solidFill>
                            <a:latin typeface="Cambria Math" panose="02040503050406030204" pitchFamily="18" charset="0"/>
                          </a:rPr>
                          <m:t>𝑡h</m:t>
                        </m:r>
                      </m:sup>
                    </m:sSup>
                  </m:oMath>
                </a14:m>
                <a:r>
                  <a:rPr lang="en-US" altLang="zh-CN" sz="1600" dirty="0">
                    <a:solidFill>
                      <a:schemeClr val="tx1"/>
                    </a:solidFill>
                    <a:latin typeface="ITC Berkeley Oldstyle"/>
                    <a:cs typeface="Times" panose="02020603050405020304" pitchFamily="18" charset="0"/>
                  </a:rPr>
                  <a:t> time interval elements of </a:t>
                </a:r>
                <a14:m>
                  <m:oMath xmlns:m="http://schemas.openxmlformats.org/officeDocument/2006/math">
                    <m:sSup>
                      <m:sSupPr>
                        <m:ctrlPr>
                          <a:rPr lang="zh-CN" altLang="zh-CN" sz="1600" b="1" i="1">
                            <a:solidFill>
                              <a:schemeClr val="tx1"/>
                            </a:solidFill>
                            <a:latin typeface="Cambria Math" panose="02040503050406030204" pitchFamily="18" charset="0"/>
                          </a:rPr>
                        </m:ctrlPr>
                      </m:sSupPr>
                      <m:e>
                        <m:r>
                          <a:rPr lang="en-US" altLang="zh-CN" sz="1600" b="1" i="0">
                            <a:solidFill>
                              <a:schemeClr val="tx1"/>
                            </a:solidFill>
                            <a:latin typeface="Cambria Math" panose="02040503050406030204" pitchFamily="18" charset="0"/>
                          </a:rPr>
                          <m:t>𝐄</m:t>
                        </m:r>
                      </m:e>
                      <m:sup>
                        <m:r>
                          <m:rPr>
                            <m:sty m:val="p"/>
                          </m:rPr>
                          <a:rPr lang="en-US" altLang="zh-CN" sz="1600" i="0">
                            <a:solidFill>
                              <a:schemeClr val="tx1"/>
                            </a:solidFill>
                            <a:latin typeface="Cambria Math" panose="02040503050406030204" pitchFamily="18" charset="0"/>
                          </a:rPr>
                          <m:t>on</m:t>
                        </m:r>
                      </m:sup>
                    </m:sSup>
                  </m:oMath>
                </a14:m>
                <a:r>
                  <a:rPr lang="en-US" altLang="zh-CN" sz="1600" dirty="0">
                    <a:solidFill>
                      <a:schemeClr val="tx1"/>
                    </a:solidFill>
                    <a:latin typeface="ITC Berkeley Oldstyle"/>
                    <a:cs typeface="Times" panose="02020603050405020304" pitchFamily="18" charset="0"/>
                  </a:rPr>
                  <a:t> and </a:t>
                </a:r>
                <a14:m>
                  <m:oMath xmlns:m="http://schemas.openxmlformats.org/officeDocument/2006/math">
                    <m:sSubSup>
                      <m:sSubSupPr>
                        <m:ctrlP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600" b="1" i="0"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𝐄</m:t>
                        </m:r>
                      </m:e>
                      <m:sub>
                        <m:r>
                          <m:rPr>
                            <m:sty m:val="p"/>
                          </m:rPr>
                          <a:rPr lang="en-US" altLang="zh-CN" sz="1600" b="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estimate</m:t>
                        </m:r>
                      </m:sub>
                      <m:sup>
                        <m:r>
                          <m:rPr>
                            <m:sty m:val="p"/>
                          </m:rPr>
                          <a:rPr lang="en-US" altLang="zh-CN" sz="1600" b="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off</m:t>
                        </m:r>
                      </m:sup>
                    </m:sSubSup>
                  </m:oMath>
                </a14:m>
                <a:r>
                  <a:rPr lang="en-US" altLang="zh-CN" sz="1600" dirty="0">
                    <a:solidFill>
                      <a:schemeClr val="tx1"/>
                    </a:solidFill>
                    <a:latin typeface="ITC Berkeley Oldstyle"/>
                    <a:cs typeface="Times" panose="02020603050405020304" pitchFamily="18" charset="0"/>
                  </a:rPr>
                  <a:t>, respectively. Since we do not have </a:t>
                </a:r>
                <a14:m>
                  <m:oMath xmlns:m="http://schemas.openxmlformats.org/officeDocument/2006/math">
                    <m:sSubSup>
                      <m:sSubSupPr>
                        <m:ctrlPr>
                          <a:rPr lang="zh-CN"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𝑉</m:t>
                        </m:r>
                      </m:e>
                      <m:sub>
                        <m:r>
                          <a:rPr lang="en-US" altLang="zh-CN" sz="1600" i="1">
                            <a:solidFill>
                              <a:schemeClr val="tx1"/>
                            </a:solidFill>
                            <a:latin typeface="Cambria Math" panose="02040503050406030204" pitchFamily="18" charset="0"/>
                          </a:rPr>
                          <m:t>𝑖</m:t>
                        </m:r>
                      </m:sub>
                      <m:sup>
                        <m:r>
                          <a:rPr lang="en-US" altLang="zh-CN" sz="1600" i="1">
                            <a:solidFill>
                              <a:schemeClr val="tx1"/>
                            </a:solidFill>
                            <a:latin typeface="Cambria Math" panose="02040503050406030204" pitchFamily="18" charset="0"/>
                          </a:rPr>
                          <m:t>𝑜𝑓𝑓</m:t>
                        </m:r>
                      </m:sup>
                    </m:sSubSup>
                  </m:oMath>
                </a14:m>
                <a:r>
                  <a:rPr lang="en-US" altLang="zh-CN" sz="1600" dirty="0">
                    <a:solidFill>
                      <a:schemeClr val="tx1"/>
                    </a:solidFill>
                    <a:latin typeface="ITC Berkeley Oldstyle"/>
                    <a:cs typeface="Times" panose="02020603050405020304" pitchFamily="18" charset="0"/>
                  </a:rPr>
                  <a:t> on CVR-on days, we use the average voltage reduction to compute </a:t>
                </a:r>
                <a14:m>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𝑉</m:t>
                        </m:r>
                      </m:e>
                      <m:sub>
                        <m:r>
                          <a:rPr lang="en-US" altLang="zh-CN" sz="1600" i="1">
                            <a:solidFill>
                              <a:schemeClr val="tx1"/>
                            </a:solidFill>
                            <a:latin typeface="Cambria Math" panose="02040503050406030204" pitchFamily="18" charset="0"/>
                          </a:rPr>
                          <m:t>𝑖</m:t>
                        </m:r>
                      </m:sub>
                    </m:sSub>
                    <m:r>
                      <a:rPr lang="en-US" altLang="zh-CN" sz="1600">
                        <a:solidFill>
                          <a:schemeClr val="tx1"/>
                        </a:solidFill>
                        <a:latin typeface="Cambria Math" panose="02040503050406030204" pitchFamily="18" charset="0"/>
                      </a:rPr>
                      <m:t> </m:t>
                    </m:r>
                  </m:oMath>
                </a14:m>
                <a:r>
                  <a:rPr lang="en-US" altLang="zh-CN" sz="1600" dirty="0">
                    <a:solidFill>
                      <a:schemeClr val="tx1"/>
                    </a:solidFill>
                    <a:latin typeface="ITC Berkeley Oldstyle"/>
                    <a:cs typeface="Times" panose="02020603050405020304" pitchFamily="18" charset="0"/>
                  </a:rPr>
                  <a:t>.</a:t>
                </a:r>
                <a:endParaRPr lang="zh-CN" altLang="zh-CN" sz="1600" dirty="0">
                  <a:solidFill>
                    <a:schemeClr val="tx1"/>
                  </a:solidFill>
                  <a:latin typeface="ITC Berkeley Oldstyle"/>
                  <a:cs typeface="Times" panose="02020603050405020304" pitchFamily="18"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zh-CN" altLang="zh-CN" sz="1400" i="1">
                              <a:solidFill>
                                <a:schemeClr val="tx1"/>
                              </a:solidFill>
                              <a:latin typeface="Cambria Math" panose="02040503050406030204" pitchFamily="18" charset="0"/>
                            </a:rPr>
                          </m:ctrlPr>
                        </m:sSubPr>
                        <m:e>
                          <m:r>
                            <a:rPr lang="en-US" altLang="zh-CN" sz="140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𝐸</m:t>
                          </m:r>
                        </m:e>
                        <m:sub>
                          <m:r>
                            <a:rPr lang="en-US" altLang="zh-CN" sz="1400" i="1">
                              <a:solidFill>
                                <a:schemeClr val="tx1"/>
                              </a:solidFill>
                              <a:latin typeface="Cambria Math" panose="02040503050406030204" pitchFamily="18" charset="0"/>
                            </a:rPr>
                            <m:t>𝑖</m:t>
                          </m:r>
                        </m:sub>
                      </m:sSub>
                      <m:r>
                        <a:rPr lang="en-US" altLang="zh-CN" sz="1400">
                          <a:solidFill>
                            <a:schemeClr val="tx1"/>
                          </a:solidFill>
                          <a:latin typeface="Cambria Math" panose="02040503050406030204" pitchFamily="18" charset="0"/>
                        </a:rPr>
                        <m:t> </m:t>
                      </m:r>
                      <m:d>
                        <m:dPr>
                          <m:ctrlPr>
                            <a:rPr lang="zh-CN" altLang="zh-CN" sz="1400" i="1">
                              <a:solidFill>
                                <a:schemeClr val="tx1"/>
                              </a:solidFill>
                              <a:latin typeface="Cambria Math" panose="02040503050406030204" pitchFamily="18" charset="0"/>
                            </a:rPr>
                          </m:ctrlPr>
                        </m:dPr>
                        <m:e>
                          <m:r>
                            <a:rPr lang="en-US" altLang="zh-CN" sz="1400">
                              <a:solidFill>
                                <a:schemeClr val="tx1"/>
                              </a:solidFill>
                              <a:latin typeface="Cambria Math" panose="02040503050406030204" pitchFamily="18" charset="0"/>
                            </a:rPr>
                            <m:t>%</m:t>
                          </m:r>
                        </m:e>
                      </m:d>
                      <m:r>
                        <a:rPr lang="en-US" altLang="zh-CN" sz="1400">
                          <a:solidFill>
                            <a:schemeClr val="tx1"/>
                          </a:solidFill>
                          <a:latin typeface="Cambria Math" panose="02040503050406030204" pitchFamily="18" charset="0"/>
                        </a:rPr>
                        <m:t>=</m:t>
                      </m:r>
                      <m:f>
                        <m:fPr>
                          <m:ctrlPr>
                            <a:rPr lang="zh-CN" altLang="zh-CN" sz="1400" i="1">
                              <a:solidFill>
                                <a:schemeClr val="tx1"/>
                              </a:solidFill>
                              <a:latin typeface="Cambria Math" panose="02040503050406030204" pitchFamily="18" charset="0"/>
                            </a:rPr>
                          </m:ctrlPr>
                        </m:fPr>
                        <m:num>
                          <m:sSubSup>
                            <m:sSubSupPr>
                              <m:ctrlPr>
                                <a:rPr lang="en-US" altLang="zh-CN" sz="1400" i="1">
                                  <a:solidFill>
                                    <a:schemeClr val="tx1"/>
                                  </a:solidFill>
                                  <a:latin typeface="Cambria Math" panose="02040503050406030204" pitchFamily="18" charset="0"/>
                                  <a:cs typeface="Times" panose="02020603050405020304" pitchFamily="18" charset="0"/>
                                </a:rPr>
                              </m:ctrlPr>
                            </m:sSubSupPr>
                            <m:e>
                              <m:r>
                                <a:rPr lang="en-US" altLang="zh-CN" sz="1400" i="1">
                                  <a:solidFill>
                                    <a:schemeClr val="tx1"/>
                                  </a:solidFill>
                                  <a:latin typeface="Cambria Math" panose="02040503050406030204" pitchFamily="18" charset="0"/>
                                  <a:cs typeface="Times" panose="02020603050405020304" pitchFamily="18" charset="0"/>
                                </a:rPr>
                                <m:t>𝑒</m:t>
                              </m:r>
                            </m:e>
                            <m:sub>
                              <m:r>
                                <a:rPr lang="en-US" altLang="zh-CN" sz="1400" i="1">
                                  <a:solidFill>
                                    <a:schemeClr val="tx1"/>
                                  </a:solidFill>
                                  <a:latin typeface="Cambria Math" panose="02040503050406030204" pitchFamily="18" charset="0"/>
                                  <a:cs typeface="Times" panose="02020603050405020304" pitchFamily="18" charset="0"/>
                                </a:rPr>
                                <m:t>𝑖</m:t>
                              </m:r>
                              <m:r>
                                <a:rPr lang="en-US" altLang="zh-CN" sz="1400" i="1">
                                  <a:solidFill>
                                    <a:schemeClr val="tx1"/>
                                  </a:solidFill>
                                  <a:latin typeface="Cambria Math" panose="02040503050406030204" pitchFamily="18" charset="0"/>
                                  <a:cs typeface="Times" panose="02020603050405020304" pitchFamily="18" charset="0"/>
                                </a:rPr>
                                <m:t>,</m:t>
                              </m:r>
                              <m:r>
                                <a:rPr lang="en-US" altLang="zh-CN" sz="1400" i="1">
                                  <a:solidFill>
                                    <a:schemeClr val="tx1"/>
                                  </a:solidFill>
                                  <a:latin typeface="Cambria Math" panose="02040503050406030204" pitchFamily="18" charset="0"/>
                                  <a:cs typeface="Times" panose="02020603050405020304" pitchFamily="18" charset="0"/>
                                </a:rPr>
                                <m:t>𝑒𝑠𝑡𝑖𝑚𝑎𝑡𝑒</m:t>
                              </m:r>
                            </m:sub>
                            <m:sup>
                              <m:r>
                                <a:rPr lang="en-US" altLang="zh-CN" sz="1400" i="1">
                                  <a:solidFill>
                                    <a:schemeClr val="tx1"/>
                                  </a:solidFill>
                                  <a:latin typeface="Cambria Math" panose="02040503050406030204" pitchFamily="18" charset="0"/>
                                  <a:cs typeface="Times" panose="02020603050405020304" pitchFamily="18" charset="0"/>
                                </a:rPr>
                                <m:t>𝑜𝑓𝑓</m:t>
                              </m:r>
                            </m:sup>
                          </m:sSubSup>
                          <m:r>
                            <a:rPr lang="en-US" altLang="zh-CN" sz="1400" i="1">
                              <a:solidFill>
                                <a:schemeClr val="tx1"/>
                              </a:solidFill>
                              <a:latin typeface="Cambria Math" panose="02040503050406030204" pitchFamily="18" charset="0"/>
                            </a:rPr>
                            <m:t>−</m:t>
                          </m:r>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𝑒</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𝑜𝑛</m:t>
                              </m:r>
                            </m:sup>
                          </m:sSubSup>
                        </m:num>
                        <m:den>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𝑒</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𝑜𝑓𝑓</m:t>
                              </m:r>
                            </m:sup>
                          </m:sSubSup>
                        </m:den>
                      </m:f>
                      <m:r>
                        <a:rPr lang="en-US" altLang="zh-CN" sz="1400">
                          <a:solidFill>
                            <a:schemeClr val="tx1"/>
                          </a:solidFill>
                          <a:latin typeface="Cambria Math" panose="02040503050406030204" pitchFamily="18" charset="0"/>
                        </a:rPr>
                        <m:t>×100</m:t>
                      </m:r>
                    </m:oMath>
                  </m:oMathPara>
                </a14:m>
                <a:endParaRPr lang="zh-CN" altLang="zh-CN" sz="1400" dirty="0">
                  <a:solidFill>
                    <a:schemeClr val="tx1"/>
                  </a:solidFill>
                  <a:latin typeface="ITC Berkeley Oldstyle"/>
                  <a:cs typeface="Times" panose="02020603050405020304" pitchFamily="18" charset="0"/>
                </a:endParaRPr>
              </a:p>
              <a:p>
                <a:pPr marL="0" indent="0" algn="just">
                  <a:buNone/>
                </a:pPr>
                <a14:m>
                  <m:oMathPara xmlns:m="http://schemas.openxmlformats.org/officeDocument/2006/math">
                    <m:oMathParaPr>
                      <m:jc m:val="centerGroup"/>
                    </m:oMathParaPr>
                    <m:oMath xmlns:m="http://schemas.openxmlformats.org/officeDocument/2006/math">
                      <m:sSub>
                        <m:sSubPr>
                          <m:ctrlPr>
                            <a:rPr lang="zh-CN" altLang="zh-CN" sz="1400" i="1">
                              <a:solidFill>
                                <a:schemeClr val="tx1"/>
                              </a:solidFill>
                              <a:latin typeface="Cambria Math" panose="02040503050406030204" pitchFamily="18" charset="0"/>
                            </a:rPr>
                          </m:ctrlPr>
                        </m:sSubPr>
                        <m:e>
                          <m:r>
                            <a:rPr lang="en-US" altLang="zh-CN" sz="140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Sub>
                      <m:r>
                        <a:rPr lang="en-US" altLang="zh-CN" sz="1400">
                          <a:solidFill>
                            <a:schemeClr val="tx1"/>
                          </a:solidFill>
                          <a:latin typeface="Cambria Math" panose="02040503050406030204" pitchFamily="18" charset="0"/>
                        </a:rPr>
                        <m:t> </m:t>
                      </m:r>
                      <m:d>
                        <m:dPr>
                          <m:ctrlPr>
                            <a:rPr lang="zh-CN" altLang="zh-CN" sz="1400" i="1">
                              <a:solidFill>
                                <a:schemeClr val="tx1"/>
                              </a:solidFill>
                              <a:latin typeface="Cambria Math" panose="02040503050406030204" pitchFamily="18" charset="0"/>
                            </a:rPr>
                          </m:ctrlPr>
                        </m:dPr>
                        <m:e>
                          <m:r>
                            <a:rPr lang="en-US" altLang="zh-CN" sz="1400">
                              <a:solidFill>
                                <a:schemeClr val="tx1"/>
                              </a:solidFill>
                              <a:latin typeface="Cambria Math" panose="02040503050406030204" pitchFamily="18" charset="0"/>
                            </a:rPr>
                            <m:t>%</m:t>
                          </m:r>
                        </m:e>
                      </m:d>
                      <m:r>
                        <a:rPr lang="en-US" altLang="zh-CN" sz="1400">
                          <a:solidFill>
                            <a:schemeClr val="tx1"/>
                          </a:solidFill>
                          <a:latin typeface="Cambria Math" panose="02040503050406030204" pitchFamily="18" charset="0"/>
                        </a:rPr>
                        <m:t>=</m:t>
                      </m:r>
                      <m:f>
                        <m:fPr>
                          <m:ctrlPr>
                            <a:rPr lang="zh-CN" altLang="zh-CN" sz="1400" i="1">
                              <a:solidFill>
                                <a:schemeClr val="tx1"/>
                              </a:solidFill>
                              <a:latin typeface="Cambria Math" panose="02040503050406030204" pitchFamily="18" charset="0"/>
                            </a:rPr>
                          </m:ctrlPr>
                        </m:fPr>
                        <m:num>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𝑜𝑓𝑓</m:t>
                              </m:r>
                            </m:sup>
                          </m:sSubSup>
                          <m:r>
                            <a:rPr lang="en-US" altLang="zh-CN" sz="1400" i="1">
                              <a:solidFill>
                                <a:schemeClr val="tx1"/>
                              </a:solidFill>
                              <a:latin typeface="Cambria Math" panose="02040503050406030204" pitchFamily="18" charset="0"/>
                            </a:rPr>
                            <m:t>−</m:t>
                          </m:r>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𝑜𝑛</m:t>
                              </m:r>
                            </m:sup>
                          </m:sSubSup>
                        </m:num>
                        <m:den>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𝑜𝑓𝑓</m:t>
                              </m:r>
                            </m:sup>
                          </m:sSubSup>
                        </m:den>
                      </m:f>
                      <m:r>
                        <a:rPr lang="en-US" altLang="zh-CN" sz="1400">
                          <a:solidFill>
                            <a:schemeClr val="tx1"/>
                          </a:solidFill>
                          <a:latin typeface="Cambria Math" panose="02040503050406030204" pitchFamily="18" charset="0"/>
                        </a:rPr>
                        <m:t>×100</m:t>
                      </m:r>
                      <m:r>
                        <a:rPr lang="en-US" altLang="zh-CN" sz="1400" b="0" i="0" smtClean="0">
                          <a:solidFill>
                            <a:schemeClr val="tx1"/>
                          </a:solidFill>
                          <a:latin typeface="Cambria Math" panose="02040503050406030204" pitchFamily="18" charset="0"/>
                        </a:rPr>
                        <m:t>=</m:t>
                      </m:r>
                      <m:f>
                        <m:fPr>
                          <m:ctrlPr>
                            <a:rPr lang="zh-CN" altLang="zh-CN" sz="1400" i="1">
                              <a:solidFill>
                                <a:schemeClr val="tx1"/>
                              </a:solidFill>
                              <a:latin typeface="Cambria Math" panose="02040503050406030204" pitchFamily="18" charset="0"/>
                            </a:rPr>
                          </m:ctrlPr>
                        </m:fPr>
                        <m:num>
                          <m:r>
                            <a:rPr lang="en-US" altLang="zh-CN" sz="1400" i="1" smtClean="0">
                              <a:solidFill>
                                <a:schemeClr val="tx1"/>
                              </a:solidFill>
                              <a:latin typeface="Cambria Math" panose="02040503050406030204" pitchFamily="18" charset="0"/>
                            </a:rPr>
                            <m:t>𝑎</m:t>
                          </m:r>
                          <m:r>
                            <a:rPr lang="en-US" altLang="zh-CN" sz="1400" b="0" i="1" smtClean="0">
                              <a:solidFill>
                                <a:schemeClr val="tx1"/>
                              </a:solidFill>
                              <a:latin typeface="Cambria Math" panose="02040503050406030204" pitchFamily="18" charset="0"/>
                            </a:rPr>
                            <m:t>𝑣𝑒𝑟𝑎𝑔𝑒</m:t>
                          </m:r>
                          <m:d>
                            <m:dPr>
                              <m:ctrlPr>
                                <a:rPr lang="en-US" altLang="zh-CN" sz="1400" b="0" i="1" smtClean="0">
                                  <a:solidFill>
                                    <a:schemeClr val="tx1"/>
                                  </a:solidFill>
                                  <a:latin typeface="Cambria Math" panose="02040503050406030204" pitchFamily="18" charset="0"/>
                                </a:rPr>
                              </m:ctrlPr>
                            </m:dPr>
                            <m:e>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𝑜𝑓𝑓</m:t>
                                  </m:r>
                                </m:sup>
                              </m:sSubSup>
                            </m:e>
                          </m:d>
                          <m:r>
                            <a:rPr lang="en-US" altLang="zh-CN" sz="1400" b="0" i="1" smtClean="0">
                              <a:solidFill>
                                <a:schemeClr val="tx1"/>
                              </a:solidFill>
                              <a:latin typeface="Cambria Math" panose="02040503050406030204" pitchFamily="18" charset="0"/>
                            </a:rPr>
                            <m:t>−</m:t>
                          </m:r>
                          <m:r>
                            <a:rPr lang="en-US" altLang="zh-CN" sz="1400" b="0" i="1" smtClean="0">
                              <a:solidFill>
                                <a:schemeClr val="tx1"/>
                              </a:solidFill>
                              <a:latin typeface="Cambria Math" panose="02040503050406030204" pitchFamily="18" charset="0"/>
                            </a:rPr>
                            <m:t>𝑎𝑣𝑒𝑟𝑎𝑔𝑒</m:t>
                          </m:r>
                          <m:r>
                            <a:rPr lang="en-US" altLang="zh-CN" sz="1400" b="0" i="1" smtClean="0">
                              <a:solidFill>
                                <a:schemeClr val="tx1"/>
                              </a:solidFill>
                              <a:latin typeface="Cambria Math" panose="02040503050406030204" pitchFamily="18" charset="0"/>
                            </a:rPr>
                            <m:t>(</m:t>
                          </m:r>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𝑜𝑛</m:t>
                              </m:r>
                            </m:sup>
                          </m:sSubSup>
                          <m:r>
                            <a:rPr lang="en-US" altLang="zh-CN" sz="1400" b="0" i="1" smtClean="0">
                              <a:solidFill>
                                <a:schemeClr val="tx1"/>
                              </a:solidFill>
                              <a:latin typeface="Cambria Math" panose="02040503050406030204" pitchFamily="18" charset="0"/>
                            </a:rPr>
                            <m:t>)</m:t>
                          </m:r>
                        </m:num>
                        <m:den>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𝑜𝑓𝑓</m:t>
                              </m:r>
                            </m:sup>
                          </m:sSubSup>
                        </m:den>
                      </m:f>
                      <m:r>
                        <a:rPr lang="en-US" altLang="zh-CN" sz="1400">
                          <a:solidFill>
                            <a:schemeClr val="tx1"/>
                          </a:solidFill>
                          <a:latin typeface="Cambria Math" panose="02040503050406030204" pitchFamily="18" charset="0"/>
                        </a:rPr>
                        <m:t>×100</m:t>
                      </m:r>
                    </m:oMath>
                  </m:oMathPara>
                </a14:m>
                <a:endParaRPr lang="zh-CN" altLang="zh-CN" sz="1400" kern="100" dirty="0">
                  <a:solidFill>
                    <a:schemeClr val="tx1"/>
                  </a:solidFill>
                  <a:latin typeface="ITC Berkeley Oldstyle"/>
                  <a:ea typeface="等线" panose="02010600030101010101" pitchFamily="2" charset="-122"/>
                  <a:cs typeface="Times" panose="02020603050405020304" pitchFamily="18" charset="0"/>
                </a:endParaRPr>
              </a:p>
              <a:p>
                <a:pPr marL="0" indent="0" algn="just">
                  <a:spcBef>
                    <a:spcPts val="600"/>
                  </a:spcBef>
                  <a:spcAft>
                    <a:spcPts val="600"/>
                  </a:spcAft>
                  <a:buNone/>
                </a:pPr>
                <a:r>
                  <a:rPr lang="en-US" altLang="zh-CN" sz="1400" dirty="0">
                    <a:solidFill>
                      <a:schemeClr val="tx1"/>
                    </a:solidFill>
                  </a:rPr>
                  <a:t>where </a:t>
                </a:r>
                <a14:m>
                  <m:oMath xmlns:m="http://schemas.openxmlformats.org/officeDocument/2006/math">
                    <m:r>
                      <a:rPr lang="en-US" altLang="zh-CN" sz="1400" i="1" smtClean="0">
                        <a:solidFill>
                          <a:schemeClr val="tx1"/>
                        </a:solidFill>
                        <a:latin typeface="Cambria Math" panose="02040503050406030204" pitchFamily="18" charset="0"/>
                      </a:rPr>
                      <m:t>𝑎</m:t>
                    </m:r>
                    <m:r>
                      <a:rPr lang="en-US" altLang="zh-CN" sz="1400" b="0" i="1" smtClean="0">
                        <a:solidFill>
                          <a:schemeClr val="tx1"/>
                        </a:solidFill>
                        <a:latin typeface="Cambria Math" panose="02040503050406030204" pitchFamily="18" charset="0"/>
                      </a:rPr>
                      <m:t>𝑣𝑒𝑟𝑎𝑔𝑒</m:t>
                    </m:r>
                    <m:d>
                      <m:dPr>
                        <m:ctrlPr>
                          <a:rPr lang="en-US" altLang="zh-CN" sz="1400" b="0" i="1" smtClean="0">
                            <a:solidFill>
                              <a:schemeClr val="tx1"/>
                            </a:solidFill>
                            <a:latin typeface="Cambria Math" panose="02040503050406030204" pitchFamily="18" charset="0"/>
                          </a:rPr>
                        </m:ctrlPr>
                      </m:dPr>
                      <m:e>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𝑜𝑓𝑓</m:t>
                            </m:r>
                          </m:sup>
                        </m:sSubSup>
                      </m:e>
                    </m:d>
                  </m:oMath>
                </a14:m>
                <a:r>
                  <a:rPr lang="en-US" altLang="zh-CN" sz="1400" dirty="0">
                    <a:solidFill>
                      <a:schemeClr val="tx1"/>
                    </a:solidFill>
                    <a:latin typeface="ITC Berkeley Oldstyle"/>
                    <a:cs typeface="Times" panose="02020603050405020304" pitchFamily="18" charset="0"/>
                  </a:rPr>
                  <a:t> and </a:t>
                </a:r>
                <a14:m>
                  <m:oMath xmlns:m="http://schemas.openxmlformats.org/officeDocument/2006/math">
                    <m:r>
                      <a:rPr lang="en-US" altLang="zh-CN" sz="1400" i="1">
                        <a:solidFill>
                          <a:schemeClr val="tx1"/>
                        </a:solidFill>
                        <a:latin typeface="Cambria Math" panose="02040503050406030204" pitchFamily="18" charset="0"/>
                      </a:rPr>
                      <m:t>𝑎𝑣𝑒𝑟𝑎𝑔𝑒</m:t>
                    </m:r>
                    <m:d>
                      <m:dPr>
                        <m:ctrlPr>
                          <a:rPr lang="en-US" altLang="zh-CN" sz="1400" i="1">
                            <a:solidFill>
                              <a:schemeClr val="tx1"/>
                            </a:solidFill>
                            <a:latin typeface="Cambria Math" panose="02040503050406030204" pitchFamily="18" charset="0"/>
                          </a:rPr>
                        </m:ctrlPr>
                      </m:dPr>
                      <m:e>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m:t>
                            </m:r>
                            <m:r>
                              <a:rPr lang="en-US" altLang="zh-CN" sz="1400" b="0" i="1" smtClean="0">
                                <a:solidFill>
                                  <a:schemeClr val="tx1"/>
                                </a:solidFill>
                                <a:latin typeface="Cambria Math" panose="02040503050406030204" pitchFamily="18" charset="0"/>
                              </a:rPr>
                              <m:t>𝑛</m:t>
                            </m:r>
                          </m:sup>
                        </m:sSubSup>
                      </m:e>
                    </m:d>
                    <m:r>
                      <a:rPr lang="en-US" altLang="zh-CN" sz="1400" i="1">
                        <a:solidFill>
                          <a:schemeClr val="tx1"/>
                        </a:solidFill>
                        <a:latin typeface="Cambria Math" panose="02040503050406030204" pitchFamily="18" charset="0"/>
                      </a:rPr>
                      <m:t> </m:t>
                    </m:r>
                  </m:oMath>
                </a14:m>
                <a:r>
                  <a:rPr lang="en-US" altLang="zh-CN" sz="1400" dirty="0">
                    <a:solidFill>
                      <a:schemeClr val="tx1"/>
                    </a:solidFill>
                    <a:latin typeface="ITC Berkeley Oldstyle"/>
                    <a:cs typeface="Times" panose="02020603050405020304" pitchFamily="18" charset="0"/>
                  </a:rPr>
                  <a:t>are the average voltages for all CVR-off and CVR-on data points, respectively. The remaining procedure follows the same steps (Step 1 to 4) as in the </a:t>
                </a:r>
                <a:r>
                  <a:rPr lang="en-US" altLang="zh-CN" sz="1400" b="1" dirty="0">
                    <a:solidFill>
                      <a:schemeClr val="tx1"/>
                    </a:solidFill>
                    <a:latin typeface="ITC Berkeley Oldstyle"/>
                    <a:cs typeface="Times" panose="02020603050405020304" pitchFamily="18" charset="0"/>
                  </a:rPr>
                  <a:t>comparison-based</a:t>
                </a:r>
                <a:r>
                  <a:rPr lang="en-US" altLang="zh-CN" sz="1400" dirty="0">
                    <a:solidFill>
                      <a:schemeClr val="tx1"/>
                    </a:solidFill>
                    <a:latin typeface="ITC Berkeley Oldstyle"/>
                    <a:cs typeface="Times" panose="02020603050405020304" pitchFamily="18" charset="0"/>
                  </a:rPr>
                  <a:t> method.</a:t>
                </a:r>
              </a:p>
            </p:txBody>
          </p:sp>
        </mc:Choice>
        <mc:Fallback xmlns="">
          <p:sp>
            <p:nvSpPr>
              <p:cNvPr id="4" name="Content Placeholder 3">
                <a:extLst>
                  <a:ext uri="{FF2B5EF4-FFF2-40B4-BE49-F238E27FC236}">
                    <a16:creationId xmlns:a16="http://schemas.microsoft.com/office/drawing/2014/main" id="{5633D7E5-45B2-6CC5-E16A-586222C96F3F}"/>
                  </a:ext>
                </a:extLst>
              </p:cNvPr>
              <p:cNvSpPr txBox="1">
                <a:spLocks noRot="1" noChangeAspect="1" noMove="1" noResize="1" noEditPoints="1" noAdjustHandles="1" noChangeArrowheads="1" noChangeShapeType="1" noTextEdit="1"/>
              </p:cNvSpPr>
              <p:nvPr/>
            </p:nvSpPr>
            <p:spPr>
              <a:xfrm>
                <a:off x="90238" y="1057044"/>
                <a:ext cx="8802241" cy="3029411"/>
              </a:xfrm>
              <a:prstGeom prst="rect">
                <a:avLst/>
              </a:prstGeom>
              <a:blipFill>
                <a:blip r:embed="rId2"/>
                <a:stretch>
                  <a:fillRect l="-416" t="-604" r="-900" b="-68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356516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AEFD39-B82C-026F-DEB8-B955086F29E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961F42-3A54-DF45-5436-42D1F2D0E8DA}"/>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DAC14F5C-57C3-61BA-43CF-242447B57E38}"/>
              </a:ext>
            </a:extLst>
          </p:cNvPr>
          <p:cNvSpPr txBox="1">
            <a:spLocks/>
          </p:cNvSpPr>
          <p:nvPr/>
        </p:nvSpPr>
        <p:spPr>
          <a:xfrm>
            <a:off x="114544" y="590557"/>
            <a:ext cx="4399528"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Findings of Regression-Based Method</a:t>
            </a:r>
          </a:p>
        </p:txBody>
      </p:sp>
      <p:sp>
        <p:nvSpPr>
          <p:cNvPr id="5" name="Content Placeholder 3">
            <a:extLst>
              <a:ext uri="{FF2B5EF4-FFF2-40B4-BE49-F238E27FC236}">
                <a16:creationId xmlns:a16="http://schemas.microsoft.com/office/drawing/2014/main" id="{E3FC0123-25EE-4387-572C-3D8658E2BADD}"/>
              </a:ext>
            </a:extLst>
          </p:cNvPr>
          <p:cNvSpPr txBox="1">
            <a:spLocks/>
          </p:cNvSpPr>
          <p:nvPr/>
        </p:nvSpPr>
        <p:spPr>
          <a:xfrm>
            <a:off x="114544" y="987574"/>
            <a:ext cx="4896544"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algn="just"/>
            <a:r>
              <a:rPr lang="en-US" altLang="zh-CN" sz="1400" dirty="0">
                <a:solidFill>
                  <a:schemeClr val="tx1"/>
                </a:solidFill>
                <a:latin typeface="ITC Berkeley Oldstyle"/>
                <a:cs typeface="Times" panose="02020603050405020304" pitchFamily="18" charset="0"/>
              </a:rPr>
              <a:t>The accuracy of the regression-based method also depends on data selection. </a:t>
            </a:r>
          </a:p>
          <a:p>
            <a:pPr algn="just"/>
            <a:r>
              <a:rPr lang="en-US" altLang="zh-CN" sz="1400" dirty="0">
                <a:solidFill>
                  <a:schemeClr val="tx1"/>
                </a:solidFill>
                <a:latin typeface="ITC Berkeley Oldstyle"/>
                <a:cs typeface="Times" panose="02020603050405020304" pitchFamily="18" charset="0"/>
              </a:rPr>
              <a:t>Take D2 data sets as an example, all the </a:t>
            </a:r>
            <a:r>
              <a:rPr lang="en-US" altLang="zh-CN" sz="1400" dirty="0">
                <a:solidFill>
                  <a:srgbClr val="0070C0"/>
                </a:solidFill>
                <a:latin typeface="ITC Berkeley Oldstyle"/>
                <a:cs typeface="Times" panose="02020603050405020304" pitchFamily="18" charset="0"/>
              </a:rPr>
              <a:t>blue curves </a:t>
            </a:r>
            <a:r>
              <a:rPr lang="en-US" altLang="zh-CN" sz="1400" dirty="0">
                <a:solidFill>
                  <a:schemeClr val="tx1"/>
                </a:solidFill>
                <a:latin typeface="ITC Berkeley Oldstyle"/>
                <a:cs typeface="Times" panose="02020603050405020304" pitchFamily="18" charset="0"/>
              </a:rPr>
              <a:t>denote the measured power data when </a:t>
            </a:r>
            <a:r>
              <a:rPr lang="en-US" altLang="zh-CN" sz="1400" b="1" dirty="0">
                <a:solidFill>
                  <a:schemeClr val="tx1"/>
                </a:solidFill>
                <a:latin typeface="ITC Berkeley Oldstyle"/>
                <a:cs typeface="Times" panose="02020603050405020304" pitchFamily="18" charset="0"/>
              </a:rPr>
              <a:t>CVR is off</a:t>
            </a:r>
            <a:r>
              <a:rPr lang="en-US" altLang="zh-CN" sz="1400" dirty="0">
                <a:solidFill>
                  <a:schemeClr val="tx1"/>
                </a:solidFill>
                <a:latin typeface="ITC Berkeley Oldstyle"/>
                <a:cs typeface="Times" panose="02020603050405020304" pitchFamily="18" charset="0"/>
              </a:rPr>
              <a:t>. All the </a:t>
            </a:r>
            <a:r>
              <a:rPr lang="en-US" altLang="zh-CN" sz="1400" dirty="0">
                <a:solidFill>
                  <a:srgbClr val="C00000"/>
                </a:solidFill>
                <a:latin typeface="ITC Berkeley Oldstyle"/>
                <a:cs typeface="Times" panose="02020603050405020304" pitchFamily="18" charset="0"/>
              </a:rPr>
              <a:t>red curves </a:t>
            </a:r>
            <a:r>
              <a:rPr lang="en-US" altLang="zh-CN" sz="1400" dirty="0">
                <a:solidFill>
                  <a:schemeClr val="tx1"/>
                </a:solidFill>
                <a:latin typeface="ITC Berkeley Oldstyle"/>
                <a:cs typeface="Times" panose="02020603050405020304" pitchFamily="18" charset="0"/>
              </a:rPr>
              <a:t>are the </a:t>
            </a:r>
            <a:r>
              <a:rPr lang="en-US" altLang="zh-CN" sz="1400" b="1" dirty="0">
                <a:solidFill>
                  <a:schemeClr val="tx1"/>
                </a:solidFill>
                <a:latin typeface="ITC Berkeley Oldstyle"/>
                <a:cs typeface="Times" panose="02020603050405020304" pitchFamily="18" charset="0"/>
              </a:rPr>
              <a:t>estimated powers</a:t>
            </a:r>
            <a:r>
              <a:rPr lang="en-US" altLang="zh-CN" sz="1400" dirty="0">
                <a:solidFill>
                  <a:schemeClr val="tx1"/>
                </a:solidFill>
                <a:latin typeface="ITC Berkeley Oldstyle"/>
                <a:cs typeface="Times" panose="02020603050405020304" pitchFamily="18" charset="0"/>
              </a:rPr>
              <a:t> using regression method, which is trained by the </a:t>
            </a:r>
            <a:r>
              <a:rPr lang="en-US" altLang="zh-CN" sz="1400" dirty="0">
                <a:solidFill>
                  <a:srgbClr val="0070C0"/>
                </a:solidFill>
                <a:latin typeface="ITC Berkeley Oldstyle"/>
                <a:cs typeface="Times" panose="02020603050405020304" pitchFamily="18" charset="0"/>
              </a:rPr>
              <a:t>blue curve</a:t>
            </a:r>
            <a:r>
              <a:rPr lang="en-US" altLang="zh-CN" sz="1400" dirty="0">
                <a:solidFill>
                  <a:schemeClr val="tx1"/>
                </a:solidFill>
                <a:latin typeface="ITC Berkeley Oldstyle"/>
                <a:cs typeface="Times" panose="02020603050405020304" pitchFamily="18" charset="0"/>
              </a:rPr>
              <a:t>. </a:t>
            </a:r>
          </a:p>
          <a:p>
            <a:pPr algn="just"/>
            <a:r>
              <a:rPr lang="en-US" altLang="zh-CN" sz="1400" dirty="0">
                <a:solidFill>
                  <a:schemeClr val="tx1"/>
                </a:solidFill>
                <a:latin typeface="ITC Berkeley Oldstyle"/>
                <a:cs typeface="Times" panose="02020603050405020304" pitchFamily="18" charset="0"/>
              </a:rPr>
              <a:t>Figure 15 shows the accuracy of by using </a:t>
            </a:r>
            <a:r>
              <a:rPr lang="en-US" altLang="zh-CN" sz="1400" b="1" dirty="0">
                <a:solidFill>
                  <a:schemeClr val="tx1"/>
                </a:solidFill>
                <a:latin typeface="ITC Berkeley Oldstyle"/>
                <a:cs typeface="Times" panose="02020603050405020304" pitchFamily="18" charset="0"/>
              </a:rPr>
              <a:t>all the CVR-off data </a:t>
            </a:r>
            <a:r>
              <a:rPr lang="en-US" altLang="zh-CN" sz="1400" dirty="0">
                <a:solidFill>
                  <a:schemeClr val="tx1"/>
                </a:solidFill>
                <a:latin typeface="ITC Berkeley Oldstyle"/>
                <a:cs typeface="Times" panose="02020603050405020304" pitchFamily="18" charset="0"/>
              </a:rPr>
              <a:t>points. The missing data has already been deleted. </a:t>
            </a:r>
          </a:p>
          <a:p>
            <a:pPr algn="just"/>
            <a:r>
              <a:rPr lang="en-US" altLang="zh-CN" sz="1400" dirty="0">
                <a:solidFill>
                  <a:schemeClr val="tx1"/>
                </a:solidFill>
                <a:latin typeface="ITC Berkeley Oldstyle"/>
                <a:cs typeface="Times" panose="02020603050405020304" pitchFamily="18" charset="0"/>
              </a:rPr>
              <a:t>Figure 16 shows the accuracy of by using </a:t>
            </a:r>
            <a:r>
              <a:rPr lang="en-US" altLang="zh-CN" sz="1400" b="1" dirty="0">
                <a:solidFill>
                  <a:schemeClr val="tx1"/>
                </a:solidFill>
                <a:latin typeface="ITC Berkeley Oldstyle"/>
                <a:cs typeface="Times" panose="02020603050405020304" pitchFamily="18" charset="0"/>
              </a:rPr>
              <a:t>part of the CVR-off data </a:t>
            </a:r>
            <a:r>
              <a:rPr lang="en-US" altLang="zh-CN" sz="1400" dirty="0">
                <a:solidFill>
                  <a:schemeClr val="tx1"/>
                </a:solidFill>
                <a:latin typeface="ITC Berkeley Oldstyle"/>
                <a:cs typeface="Times" panose="02020603050405020304" pitchFamily="18" charset="0"/>
              </a:rPr>
              <a:t>points (08/29/2016~09/27/2016). The missing data has already been deleted. </a:t>
            </a:r>
          </a:p>
          <a:p>
            <a:pPr algn="just"/>
            <a:r>
              <a:rPr lang="en-US" altLang="zh-CN" sz="1400" dirty="0">
                <a:solidFill>
                  <a:schemeClr val="tx1"/>
                </a:solidFill>
                <a:latin typeface="ITC Berkeley Oldstyle"/>
                <a:cs typeface="Times" panose="02020603050405020304" pitchFamily="18" charset="0"/>
              </a:rPr>
              <a:t>The root mean squared errors (RMSEs) of Fig. 17, and Fig. 18 are 4.07 and 2.82, respectively; the mean absolute percentage error (MAPEs) are 8.36% and 8.01%, respectively. </a:t>
            </a:r>
          </a:p>
        </p:txBody>
      </p:sp>
      <p:pic>
        <p:nvPicPr>
          <p:cNvPr id="6" name="Picture 5">
            <a:extLst>
              <a:ext uri="{FF2B5EF4-FFF2-40B4-BE49-F238E27FC236}">
                <a16:creationId xmlns:a16="http://schemas.microsoft.com/office/drawing/2014/main" id="{C7C4C950-AACA-E0D9-589D-C155110FE95C}"/>
              </a:ext>
            </a:extLst>
          </p:cNvPr>
          <p:cNvPicPr>
            <a:picLocks noChangeAspect="1"/>
          </p:cNvPicPr>
          <p:nvPr/>
        </p:nvPicPr>
        <p:blipFill>
          <a:blip r:embed="rId2"/>
          <a:stretch>
            <a:fillRect/>
          </a:stretch>
        </p:blipFill>
        <p:spPr>
          <a:xfrm>
            <a:off x="5547759" y="2485908"/>
            <a:ext cx="2808312" cy="1967123"/>
          </a:xfrm>
          <a:prstGeom prst="rect">
            <a:avLst/>
          </a:prstGeom>
        </p:spPr>
      </p:pic>
      <p:pic>
        <p:nvPicPr>
          <p:cNvPr id="7" name="Picture 6">
            <a:extLst>
              <a:ext uri="{FF2B5EF4-FFF2-40B4-BE49-F238E27FC236}">
                <a16:creationId xmlns:a16="http://schemas.microsoft.com/office/drawing/2014/main" id="{018B2E51-901B-40E3-F955-2C8B5C62FBD7}"/>
              </a:ext>
            </a:extLst>
          </p:cNvPr>
          <p:cNvPicPr>
            <a:picLocks noChangeAspect="1"/>
          </p:cNvPicPr>
          <p:nvPr/>
        </p:nvPicPr>
        <p:blipFill>
          <a:blip r:embed="rId3"/>
          <a:stretch>
            <a:fillRect/>
          </a:stretch>
        </p:blipFill>
        <p:spPr>
          <a:xfrm>
            <a:off x="5416717" y="51470"/>
            <a:ext cx="3070397" cy="2167506"/>
          </a:xfrm>
          <a:prstGeom prst="rect">
            <a:avLst/>
          </a:prstGeom>
        </p:spPr>
      </p:pic>
      <p:sp>
        <p:nvSpPr>
          <p:cNvPr id="8" name="TextBox 7">
            <a:extLst>
              <a:ext uri="{FF2B5EF4-FFF2-40B4-BE49-F238E27FC236}">
                <a16:creationId xmlns:a16="http://schemas.microsoft.com/office/drawing/2014/main" id="{EA4765F3-9263-8940-9F00-0AC88F06EB14}"/>
              </a:ext>
            </a:extLst>
          </p:cNvPr>
          <p:cNvSpPr txBox="1"/>
          <p:nvPr/>
        </p:nvSpPr>
        <p:spPr>
          <a:xfrm>
            <a:off x="5580112" y="2150133"/>
            <a:ext cx="3881657" cy="335775"/>
          </a:xfrm>
          <a:prstGeom prst="rect">
            <a:avLst/>
          </a:prstGeom>
        </p:spPr>
        <p:txBody>
          <a:bodyPr vert="horz" wrap="square" lIns="91440" tIns="45720" rIns="91440" bIns="45720" rtlCol="0" anchor="b">
            <a:noAutofit/>
          </a:bodyPr>
          <a:lstStyle/>
          <a:p>
            <a:pPr algn="just"/>
            <a:r>
              <a:rPr lang="en-US" altLang="zh-CN" sz="1200" dirty="0">
                <a:latin typeface="ITC Berkeley Oldstyle"/>
                <a:cs typeface="Times" panose="02020603050405020304" pitchFamily="18" charset="0"/>
              </a:rPr>
              <a:t>Fig. Load modeling result using all data points.</a:t>
            </a:r>
            <a:endParaRPr lang="zh-CN" altLang="en-US" sz="1200" dirty="0">
              <a:latin typeface="ITC Berkeley Oldstyle"/>
              <a:cs typeface="Times" panose="02020603050405020304" pitchFamily="18" charset="0"/>
            </a:endParaRPr>
          </a:p>
        </p:txBody>
      </p:sp>
      <p:sp>
        <p:nvSpPr>
          <p:cNvPr id="9" name="TextBox 8">
            <a:extLst>
              <a:ext uri="{FF2B5EF4-FFF2-40B4-BE49-F238E27FC236}">
                <a16:creationId xmlns:a16="http://schemas.microsoft.com/office/drawing/2014/main" id="{F5D6D066-37C1-EA80-3B55-BF674C40777C}"/>
              </a:ext>
            </a:extLst>
          </p:cNvPr>
          <p:cNvSpPr txBox="1"/>
          <p:nvPr/>
        </p:nvSpPr>
        <p:spPr>
          <a:xfrm>
            <a:off x="5364088" y="4299942"/>
            <a:ext cx="3881657" cy="335775"/>
          </a:xfrm>
          <a:prstGeom prst="rect">
            <a:avLst/>
          </a:prstGeom>
        </p:spPr>
        <p:txBody>
          <a:bodyPr vert="horz" wrap="square" lIns="91440" tIns="45720" rIns="91440" bIns="45720" rtlCol="0" anchor="b">
            <a:noAutofit/>
          </a:bodyPr>
          <a:lstStyle/>
          <a:p>
            <a:pPr algn="just"/>
            <a:r>
              <a:rPr lang="en-US" altLang="zh-CN" sz="1200" dirty="0">
                <a:latin typeface="ITC Berkeley Oldstyle"/>
                <a:cs typeface="Times" panose="02020603050405020304" pitchFamily="18" charset="0"/>
              </a:rPr>
              <a:t>Fig. Load modeling result using selected data points.</a:t>
            </a:r>
            <a:endParaRPr lang="zh-CN" altLang="en-US" sz="1200" dirty="0">
              <a:latin typeface="ITC Berkeley Oldstyle"/>
              <a:cs typeface="Times" panose="02020603050405020304" pitchFamily="18" charset="0"/>
            </a:endParaRPr>
          </a:p>
        </p:txBody>
      </p:sp>
    </p:spTree>
    <p:extLst>
      <p:ext uri="{BB962C8B-B14F-4D97-AF65-F5344CB8AC3E}">
        <p14:creationId xmlns:p14="http://schemas.microsoft.com/office/powerpoint/2010/main" val="162634599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2247928"/>
            <a:ext cx="9157547" cy="1062019"/>
          </a:xfrm>
          <a:prstGeom prst="rect">
            <a:avLst/>
          </a:prstGeom>
          <a:solidFill>
            <a:srgbClr val="C8102E">
              <a:alpha val="90000"/>
            </a:srgbClr>
          </a:solidFill>
          <a:ln w="9525">
            <a:noFill/>
            <a:miter lim="800000"/>
            <a:headEnd/>
            <a:tailEnd/>
          </a:ln>
          <a:effectLst/>
        </p:spPr>
        <p:txBody>
          <a:bodyPr wrap="none" anchor="ctr">
            <a:prstTxWarp prst="textNoShape">
              <a:avLst/>
            </a:prstTxWarp>
          </a:bodyPr>
          <a:lstStyle/>
          <a:p>
            <a:endParaRPr lang="en-US" dirty="0">
              <a:solidFill>
                <a:srgbClr val="C8102E"/>
              </a:solidFill>
              <a:latin typeface="ITC Berkeley Oldstyle"/>
            </a:endParaRPr>
          </a:p>
        </p:txBody>
      </p:sp>
      <p:sp>
        <p:nvSpPr>
          <p:cNvPr id="8" name="TextBox 7"/>
          <p:cNvSpPr txBox="1"/>
          <p:nvPr/>
        </p:nvSpPr>
        <p:spPr>
          <a:xfrm>
            <a:off x="323528" y="2266688"/>
            <a:ext cx="8224520" cy="1446550"/>
          </a:xfrm>
          <a:prstGeom prst="rect">
            <a:avLst/>
          </a:prstGeom>
          <a:noFill/>
        </p:spPr>
        <p:txBody>
          <a:bodyPr wrap="square" rtlCol="0">
            <a:spAutoFit/>
          </a:bodyPr>
          <a:lstStyle/>
          <a:p>
            <a:pPr algn="ctr">
              <a:spcBef>
                <a:spcPts val="0"/>
              </a:spcBef>
            </a:pPr>
            <a:r>
              <a:rPr lang="en-US" sz="3200" i="1" dirty="0">
                <a:solidFill>
                  <a:srgbClr val="F1BE48"/>
                </a:solidFill>
                <a:latin typeface="ITC Berkeley Oldstyle" charset="0"/>
                <a:ea typeface="ITC Berkeley Oldstyle" charset="0"/>
                <a:cs typeface="ITC Berkeley Oldstyle" charset="0"/>
              </a:rPr>
              <a:t>Backup Slides</a:t>
            </a:r>
          </a:p>
          <a:p>
            <a:pPr algn="ctr">
              <a:spcBef>
                <a:spcPts val="0"/>
              </a:spcBef>
            </a:pPr>
            <a:r>
              <a:rPr lang="en-US" i="1" dirty="0">
                <a:solidFill>
                  <a:srgbClr val="F1BE48"/>
                </a:solidFill>
                <a:latin typeface="ITC Berkeley Oldstyle" charset="0"/>
                <a:ea typeface="ITC Berkeley Oldstyle" charset="0"/>
                <a:cs typeface="ITC Berkeley Oldstyle" charset="0"/>
              </a:rPr>
              <a:t>Soft-constrained gradient analysis method</a:t>
            </a:r>
          </a:p>
          <a:p>
            <a:pPr algn="ctr">
              <a:spcBef>
                <a:spcPts val="0"/>
              </a:spcBef>
            </a:pPr>
            <a:endParaRPr lang="en-US" sz="3200" i="1" dirty="0">
              <a:solidFill>
                <a:srgbClr val="F1BE48"/>
              </a:solidFill>
              <a:latin typeface="ITC Berkeley Oldstyle" charset="0"/>
              <a:ea typeface="ITC Berkeley Oldstyle" charset="0"/>
              <a:cs typeface="ITC Berkeley Oldstyle" charset="0"/>
            </a:endParaRPr>
          </a:p>
        </p:txBody>
      </p:sp>
      <p:cxnSp>
        <p:nvCxnSpPr>
          <p:cNvPr id="11" name="Straight Connector 10"/>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Tree>
    <p:extLst>
      <p:ext uri="{BB962C8B-B14F-4D97-AF65-F5344CB8AC3E}">
        <p14:creationId xmlns:p14="http://schemas.microsoft.com/office/powerpoint/2010/main" val="3109352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2EE40-7E3B-830D-8255-C95E1558D2F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EFFAF8C-B20E-B2BA-6300-758F2EA2F603}"/>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368F2C19-7984-1CCF-EDC8-264F35F5B700}"/>
              </a:ext>
            </a:extLst>
          </p:cNvPr>
          <p:cNvSpPr txBox="1">
            <a:spLocks/>
          </p:cNvSpPr>
          <p:nvPr/>
        </p:nvSpPr>
        <p:spPr>
          <a:xfrm>
            <a:off x="95423" y="699542"/>
            <a:ext cx="4399528"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cs typeface="Calibri" panose="020F0502020204030204" pitchFamily="34" charset="0"/>
              </a:rPr>
              <a:t>Load Modeling-Based Method</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5F78BAD4-F057-749D-ECBE-306402C56C90}"/>
                  </a:ext>
                </a:extLst>
              </p:cNvPr>
              <p:cNvSpPr txBox="1">
                <a:spLocks/>
              </p:cNvSpPr>
              <p:nvPr/>
            </p:nvSpPr>
            <p:spPr>
              <a:xfrm>
                <a:off x="95423" y="1131590"/>
                <a:ext cx="4975592"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spcBef>
                    <a:spcPts val="600"/>
                  </a:spcBef>
                  <a:spcAft>
                    <a:spcPts val="0"/>
                  </a:spcAft>
                  <a:buNone/>
                </a:pPr>
                <a:r>
                  <a:rPr lang="en-US" altLang="zh-CN" sz="1600" b="1" u="sng" dirty="0">
                    <a:solidFill>
                      <a:schemeClr val="tx1"/>
                    </a:solidFill>
                    <a:latin typeface="Calibri" panose="020F0502020204030204" pitchFamily="34" charset="0"/>
                    <a:cs typeface="Calibri" panose="020F0502020204030204" pitchFamily="34" charset="0"/>
                  </a:rPr>
                  <a:t>Step 3</a:t>
                </a:r>
                <a:r>
                  <a:rPr lang="en-US" altLang="zh-CN" sz="1600" b="1" dirty="0">
                    <a:solidFill>
                      <a:schemeClr val="tx1"/>
                    </a:solidFill>
                    <a:latin typeface="Calibri" panose="020F0502020204030204" pitchFamily="34" charset="0"/>
                    <a:cs typeface="Calibri" panose="020F0502020204030204" pitchFamily="34" charset="0"/>
                  </a:rPr>
                  <a:t>: </a:t>
                </a:r>
                <a:r>
                  <a:rPr lang="en-US" altLang="zh-CN" sz="1600" dirty="0">
                    <a:solidFill>
                      <a:schemeClr val="tx1"/>
                    </a:solidFill>
                    <a:latin typeface="Calibri" panose="020F0502020204030204" pitchFamily="34" charset="0"/>
                    <a:cs typeface="Calibri" panose="020F0502020204030204" pitchFamily="34" charset="0"/>
                  </a:rPr>
                  <a:t>Compute estimated voltage reduction </a:t>
                </a:r>
                <a14:m>
                  <m:oMath xmlns:m="http://schemas.openxmlformats.org/officeDocument/2006/math">
                    <m:r>
                      <a:rPr lang="en-US" altLang="zh-CN" sz="1600">
                        <a:solidFill>
                          <a:schemeClr val="tx1"/>
                        </a:solidFill>
                        <a:latin typeface="Cambria Math" panose="02040503050406030204" pitchFamily="18" charset="0"/>
                      </a:rPr>
                      <m:t>∆</m:t>
                    </m:r>
                    <m:r>
                      <a:rPr lang="en-US" altLang="zh-CN" sz="1600" i="1">
                        <a:solidFill>
                          <a:schemeClr val="tx1"/>
                        </a:solidFill>
                        <a:latin typeface="Cambria Math" panose="02040503050406030204" pitchFamily="18" charset="0"/>
                      </a:rPr>
                      <m:t>𝑉</m:t>
                    </m:r>
                    <m:d>
                      <m:dPr>
                        <m:ctrlPr>
                          <a:rPr lang="zh-CN" altLang="zh-CN" sz="1600" i="1">
                            <a:solidFill>
                              <a:schemeClr val="tx1"/>
                            </a:solidFill>
                            <a:latin typeface="Cambria Math" panose="02040503050406030204" pitchFamily="18" charset="0"/>
                          </a:rPr>
                        </m:ctrlPr>
                      </m:dPr>
                      <m:e>
                        <m:r>
                          <a:rPr lang="en-US" altLang="zh-CN" sz="1600">
                            <a:solidFill>
                              <a:schemeClr val="tx1"/>
                            </a:solidFill>
                            <a:latin typeface="Cambria Math" panose="02040503050406030204" pitchFamily="18" charset="0"/>
                          </a:rPr>
                          <m:t>%</m:t>
                        </m:r>
                      </m:e>
                    </m:d>
                  </m:oMath>
                </a14:m>
                <a:r>
                  <a:rPr lang="en-US" altLang="zh-CN" sz="1600" dirty="0">
                    <a:solidFill>
                      <a:schemeClr val="tx1"/>
                    </a:solidFill>
                    <a:latin typeface="Calibri" panose="020F0502020204030204" pitchFamily="34" charset="0"/>
                    <a:cs typeface="Calibri" panose="020F0502020204030204" pitchFamily="34" charset="0"/>
                  </a:rPr>
                  <a:t> for the </a:t>
                </a:r>
                <a:r>
                  <a:rPr lang="en-US" altLang="zh-CN" sz="1600" i="1" dirty="0" err="1">
                    <a:solidFill>
                      <a:schemeClr val="tx1"/>
                    </a:solidFill>
                    <a:latin typeface="Calibri" panose="020F0502020204030204" pitchFamily="34" charset="0"/>
                    <a:cs typeface="Calibri" panose="020F0502020204030204" pitchFamily="34" charset="0"/>
                  </a:rPr>
                  <a:t>i-</a:t>
                </a:r>
                <a:r>
                  <a:rPr lang="en-US" altLang="zh-CN" sz="1600" dirty="0" err="1">
                    <a:solidFill>
                      <a:schemeClr val="tx1"/>
                    </a:solidFill>
                    <a:latin typeface="Calibri" panose="020F0502020204030204" pitchFamily="34" charset="0"/>
                    <a:cs typeface="Calibri" panose="020F0502020204030204" pitchFamily="34" charset="0"/>
                  </a:rPr>
                  <a:t>th</a:t>
                </a:r>
                <a:r>
                  <a:rPr lang="en-US" altLang="zh-CN" sz="1600" dirty="0">
                    <a:solidFill>
                      <a:schemeClr val="tx1"/>
                    </a:solidFill>
                    <a:latin typeface="Calibri" panose="020F0502020204030204" pitchFamily="34" charset="0"/>
                    <a:cs typeface="Calibri" panose="020F0502020204030204" pitchFamily="34" charset="0"/>
                  </a:rPr>
                  <a:t> time interval from the measurement data:</a:t>
                </a:r>
                <a:endParaRPr lang="zh-CN" altLang="zh-CN" sz="1600" dirty="0">
                  <a:solidFill>
                    <a:schemeClr val="tx1"/>
                  </a:solidFill>
                  <a:latin typeface="Calibri" panose="020F0502020204030204" pitchFamily="34" charset="0"/>
                  <a:cs typeface="Calibri" panose="020F0502020204030204" pitchFamily="34" charset="0"/>
                </a:endParaRPr>
              </a:p>
              <a:p>
                <a:pPr marL="0" indent="0" algn="just">
                  <a:spcBef>
                    <a:spcPts val="600"/>
                  </a:spcBef>
                  <a:spcAft>
                    <a:spcPts val="0"/>
                  </a:spcAft>
                  <a:buNone/>
                </a:pPr>
                <a14:m>
                  <m:oMathPara xmlns:m="http://schemas.openxmlformats.org/officeDocument/2006/math">
                    <m:oMathParaPr>
                      <m:jc m:val="centerGroup"/>
                    </m:oMathParaPr>
                    <m:oMath xmlns:m="http://schemas.openxmlformats.org/officeDocument/2006/math">
                      <m:r>
                        <a:rPr lang="en-US" altLang="zh-CN" sz="1400">
                          <a:solidFill>
                            <a:schemeClr val="tx1"/>
                          </a:solidFill>
                          <a:latin typeface="Cambria Math" panose="02040503050406030204" pitchFamily="18" charset="0"/>
                        </a:rPr>
                        <m:t>∆</m:t>
                      </m:r>
                      <m:r>
                        <a:rPr lang="en-US" altLang="zh-CN" sz="1400" i="1">
                          <a:solidFill>
                            <a:schemeClr val="tx1"/>
                          </a:solidFill>
                          <a:latin typeface="Cambria Math" panose="02040503050406030204" pitchFamily="18" charset="0"/>
                        </a:rPr>
                        <m:t>𝑉</m:t>
                      </m:r>
                      <m:d>
                        <m:dPr>
                          <m:ctrlPr>
                            <a:rPr lang="zh-CN" altLang="zh-CN" sz="1400" i="1">
                              <a:solidFill>
                                <a:schemeClr val="tx1"/>
                              </a:solidFill>
                              <a:latin typeface="Cambria Math" panose="02040503050406030204" pitchFamily="18" charset="0"/>
                            </a:rPr>
                          </m:ctrlPr>
                        </m:dPr>
                        <m:e>
                          <m:r>
                            <a:rPr lang="en-US" altLang="zh-CN" sz="1400">
                              <a:solidFill>
                                <a:schemeClr val="tx1"/>
                              </a:solidFill>
                              <a:latin typeface="Cambria Math" panose="02040503050406030204" pitchFamily="18" charset="0"/>
                            </a:rPr>
                            <m:t>%</m:t>
                          </m:r>
                        </m:e>
                      </m:d>
                      <m:r>
                        <a:rPr lang="en-US" altLang="zh-CN" sz="1400" i="1">
                          <a:solidFill>
                            <a:schemeClr val="tx1"/>
                          </a:solidFill>
                          <a:latin typeface="Cambria Math" panose="02040503050406030204" pitchFamily="18" charset="0"/>
                        </a:rPr>
                        <m:t>=</m:t>
                      </m:r>
                      <m:f>
                        <m:fPr>
                          <m:ctrlPr>
                            <a:rPr lang="zh-CN" altLang="zh-CN" sz="1400" i="1">
                              <a:solidFill>
                                <a:schemeClr val="tx1"/>
                              </a:solidFill>
                              <a:latin typeface="Cambria Math" panose="02040503050406030204" pitchFamily="18" charset="0"/>
                            </a:rPr>
                          </m:ctrlPr>
                        </m:fPr>
                        <m:num>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m:rPr>
                                  <m:sty m:val="p"/>
                                </m:rPr>
                                <a:rPr lang="en-US" altLang="zh-CN" sz="1400">
                                  <a:solidFill>
                                    <a:schemeClr val="tx1"/>
                                  </a:solidFill>
                                  <a:latin typeface="Cambria Math" panose="02040503050406030204" pitchFamily="18" charset="0"/>
                                </a:rPr>
                                <m:t>average</m:t>
                              </m:r>
                            </m:sub>
                            <m:sup>
                              <m:r>
                                <a:rPr lang="en-US" altLang="zh-CN" sz="1400" i="1">
                                  <a:solidFill>
                                    <a:schemeClr val="tx1"/>
                                  </a:solidFill>
                                  <a:latin typeface="Cambria Math" panose="02040503050406030204" pitchFamily="18" charset="0"/>
                                </a:rPr>
                                <m:t>𝑜𝑓𝑓</m:t>
                              </m:r>
                            </m:sup>
                          </m:sSubSup>
                          <m:r>
                            <a:rPr lang="en-US" altLang="zh-CN" sz="1400" i="1">
                              <a:solidFill>
                                <a:schemeClr val="tx1"/>
                              </a:solidFill>
                              <a:latin typeface="Cambria Math" panose="02040503050406030204" pitchFamily="18" charset="0"/>
                            </a:rPr>
                            <m:t>−</m:t>
                          </m:r>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m:rPr>
                                  <m:sty m:val="p"/>
                                </m:rPr>
                                <a:rPr lang="en-US" altLang="zh-CN" sz="1400">
                                  <a:solidFill>
                                    <a:schemeClr val="tx1"/>
                                  </a:solidFill>
                                  <a:latin typeface="Cambria Math" panose="02040503050406030204" pitchFamily="18" charset="0"/>
                                </a:rPr>
                                <m:t>average</m:t>
                              </m:r>
                            </m:sub>
                            <m:sup>
                              <m:r>
                                <a:rPr lang="en-US" altLang="zh-CN" sz="1400" i="1">
                                  <a:solidFill>
                                    <a:schemeClr val="tx1"/>
                                  </a:solidFill>
                                  <a:latin typeface="Cambria Math" panose="02040503050406030204" pitchFamily="18" charset="0"/>
                                </a:rPr>
                                <m:t>𝑜𝑛</m:t>
                              </m:r>
                            </m:sup>
                          </m:sSubSup>
                        </m:num>
                        <m:den>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m:rPr>
                                  <m:sty m:val="p"/>
                                </m:rPr>
                                <a:rPr lang="en-US" altLang="zh-CN" sz="1400">
                                  <a:solidFill>
                                    <a:schemeClr val="tx1"/>
                                  </a:solidFill>
                                  <a:latin typeface="Cambria Math" panose="02040503050406030204" pitchFamily="18" charset="0"/>
                                </a:rPr>
                                <m:t>average</m:t>
                              </m:r>
                            </m:sub>
                            <m:sup>
                              <m:r>
                                <a:rPr lang="en-US" altLang="zh-CN" sz="1400" i="1">
                                  <a:solidFill>
                                    <a:schemeClr val="tx1"/>
                                  </a:solidFill>
                                  <a:latin typeface="Cambria Math" panose="02040503050406030204" pitchFamily="18" charset="0"/>
                                </a:rPr>
                                <m:t>𝑜𝑓𝑓</m:t>
                              </m:r>
                            </m:sup>
                          </m:sSubSup>
                        </m:den>
                      </m:f>
                      <m:r>
                        <a:rPr lang="en-US" altLang="zh-CN" sz="1400" i="1">
                          <a:solidFill>
                            <a:schemeClr val="tx1"/>
                          </a:solidFill>
                          <a:latin typeface="Cambria Math" panose="02040503050406030204" pitchFamily="18" charset="0"/>
                        </a:rPr>
                        <m:t>×100%  </m:t>
                      </m:r>
                    </m:oMath>
                  </m:oMathPara>
                </a14:m>
                <a:endParaRPr lang="en-US" altLang="zh-CN" sz="1400" i="1" dirty="0">
                  <a:solidFill>
                    <a:schemeClr val="tx1"/>
                  </a:solidFill>
                  <a:latin typeface="Calibri" panose="020F0502020204030204" pitchFamily="34" charset="0"/>
                  <a:cs typeface="Calibri" panose="020F0502020204030204" pitchFamily="34" charset="0"/>
                </a:endParaRPr>
              </a:p>
              <a:p>
                <a:pPr marL="0" indent="0" algn="just">
                  <a:spcBef>
                    <a:spcPts val="600"/>
                  </a:spcBef>
                  <a:spcAft>
                    <a:spcPts val="0"/>
                  </a:spcAft>
                  <a:buNone/>
                </a:pPr>
                <a14:m>
                  <m:oMathPara xmlns:m="http://schemas.openxmlformats.org/officeDocument/2006/math">
                    <m:oMathParaPr>
                      <m:jc m:val="centerGroup"/>
                    </m:oMathParaPr>
                    <m:oMath xmlns:m="http://schemas.openxmlformats.org/officeDocument/2006/math">
                      <m:sSubSup>
                        <m:sSubSupPr>
                          <m:ctrlPr>
                            <a:rPr lang="zh-CN" altLang="zh-CN" sz="1400" i="1" smtClean="0">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m:rPr>
                              <m:sty m:val="p"/>
                            </m:rPr>
                            <a:rPr lang="en-US" altLang="zh-CN" sz="1400">
                              <a:solidFill>
                                <a:schemeClr val="tx1"/>
                              </a:solidFill>
                              <a:latin typeface="Cambria Math" panose="02040503050406030204" pitchFamily="18" charset="0"/>
                            </a:rPr>
                            <m:t>average</m:t>
                          </m:r>
                        </m:sub>
                        <m:sup>
                          <m:r>
                            <a:rPr lang="en-US" altLang="zh-CN" sz="1400" i="1">
                              <a:solidFill>
                                <a:schemeClr val="tx1"/>
                              </a:solidFill>
                              <a:latin typeface="Cambria Math" panose="02040503050406030204" pitchFamily="18" charset="0"/>
                            </a:rPr>
                            <m:t>𝑜𝑓𝑓</m:t>
                          </m:r>
                        </m:sup>
                      </m:sSubSup>
                      <m:r>
                        <a:rPr lang="en-US" altLang="zh-CN" sz="1400" i="1">
                          <a:solidFill>
                            <a:schemeClr val="tx1"/>
                          </a:solidFill>
                          <a:latin typeface="Cambria Math" panose="02040503050406030204" pitchFamily="18" charset="0"/>
                        </a:rPr>
                        <m:t>=</m:t>
                      </m:r>
                      <m:f>
                        <m:fPr>
                          <m:ctrlPr>
                            <a:rPr lang="zh-CN" altLang="zh-CN" sz="1400" i="1">
                              <a:solidFill>
                                <a:schemeClr val="tx1"/>
                              </a:solidFill>
                              <a:latin typeface="Cambria Math" panose="02040503050406030204" pitchFamily="18" charset="0"/>
                            </a:rPr>
                          </m:ctrlPr>
                        </m:fPr>
                        <m:num>
                          <m:d>
                            <m:dPr>
                              <m:ctrlPr>
                                <a:rPr lang="zh-CN" altLang="zh-CN" sz="1400" i="1">
                                  <a:solidFill>
                                    <a:schemeClr val="tx1"/>
                                  </a:solidFill>
                                  <a:latin typeface="Cambria Math" panose="02040503050406030204" pitchFamily="18" charset="0"/>
                                </a:rPr>
                              </m:ctrlPr>
                            </m:dPr>
                            <m:e>
                              <m:nary>
                                <m:naryPr>
                                  <m:chr m:val="∑"/>
                                  <m:limLoc m:val="undOvr"/>
                                  <m:ctrlPr>
                                    <a:rPr lang="zh-CN" altLang="zh-CN" sz="1400" i="1">
                                      <a:solidFill>
                                        <a:schemeClr val="tx1"/>
                                      </a:solidFill>
                                      <a:latin typeface="Cambria Math" panose="02040503050406030204" pitchFamily="18" charset="0"/>
                                    </a:rPr>
                                  </m:ctrlPr>
                                </m:naryPr>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up>
                                  <m:sSub>
                                    <m:sSubPr>
                                      <m:ctrlPr>
                                        <a:rPr lang="zh-CN" altLang="zh-CN" sz="1400" i="1">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𝑛</m:t>
                                      </m:r>
                                    </m:e>
                                    <m:sub>
                                      <m:r>
                                        <a:rPr lang="en-US" altLang="zh-CN" sz="1400" i="1">
                                          <a:solidFill>
                                            <a:schemeClr val="tx1"/>
                                          </a:solidFill>
                                          <a:latin typeface="Cambria Math" panose="02040503050406030204" pitchFamily="18" charset="0"/>
                                        </a:rPr>
                                        <m:t>𝑜𝑓𝑓</m:t>
                                      </m:r>
                                    </m:sub>
                                  </m:sSub>
                                </m:sup>
                                <m:e>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𝑜𝑓𝑓</m:t>
                                      </m:r>
                                    </m:sup>
                                  </m:sSubSup>
                                </m:e>
                              </m:nary>
                            </m:e>
                          </m:d>
                        </m:num>
                        <m:den>
                          <m:sSub>
                            <m:sSubPr>
                              <m:ctrlPr>
                                <a:rPr lang="zh-CN" altLang="zh-CN" sz="1400" i="1">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𝑛</m:t>
                              </m:r>
                            </m:e>
                            <m:sub>
                              <m:r>
                                <a:rPr lang="en-US" altLang="zh-CN" sz="1400" i="1">
                                  <a:solidFill>
                                    <a:schemeClr val="tx1"/>
                                  </a:solidFill>
                                  <a:latin typeface="Cambria Math" panose="02040503050406030204" pitchFamily="18" charset="0"/>
                                </a:rPr>
                                <m:t>𝑜𝑓𝑓</m:t>
                              </m:r>
                            </m:sub>
                          </m:sSub>
                        </m:den>
                      </m:f>
                      <m:r>
                        <a:rPr lang="en-US" altLang="zh-CN" sz="1400" i="1">
                          <a:solidFill>
                            <a:schemeClr val="tx1"/>
                          </a:solidFill>
                          <a:latin typeface="Cambria Math" panose="02040503050406030204" pitchFamily="18" charset="0"/>
                        </a:rPr>
                        <m:t>,  </m:t>
                      </m:r>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m:rPr>
                              <m:sty m:val="p"/>
                            </m:rPr>
                            <a:rPr lang="en-US" altLang="zh-CN" sz="1400">
                              <a:solidFill>
                                <a:schemeClr val="tx1"/>
                              </a:solidFill>
                              <a:latin typeface="Cambria Math" panose="02040503050406030204" pitchFamily="18" charset="0"/>
                            </a:rPr>
                            <m:t>average</m:t>
                          </m:r>
                        </m:sub>
                        <m:sup>
                          <m:r>
                            <a:rPr lang="en-US" altLang="zh-CN" sz="1400" i="1">
                              <a:solidFill>
                                <a:schemeClr val="tx1"/>
                              </a:solidFill>
                              <a:latin typeface="Cambria Math" panose="02040503050406030204" pitchFamily="18" charset="0"/>
                            </a:rPr>
                            <m:t>𝑜𝑓𝑓</m:t>
                          </m:r>
                        </m:sup>
                      </m:sSubSup>
                      <m:r>
                        <a:rPr lang="en-US" altLang="zh-CN" sz="1400" i="1">
                          <a:solidFill>
                            <a:schemeClr val="tx1"/>
                          </a:solidFill>
                          <a:latin typeface="Cambria Math" panose="02040503050406030204" pitchFamily="18" charset="0"/>
                        </a:rPr>
                        <m:t>=</m:t>
                      </m:r>
                      <m:f>
                        <m:fPr>
                          <m:ctrlPr>
                            <a:rPr lang="zh-CN" altLang="zh-CN" sz="1400" i="1">
                              <a:solidFill>
                                <a:schemeClr val="tx1"/>
                              </a:solidFill>
                              <a:latin typeface="Cambria Math" panose="02040503050406030204" pitchFamily="18" charset="0"/>
                            </a:rPr>
                          </m:ctrlPr>
                        </m:fPr>
                        <m:num>
                          <m:d>
                            <m:dPr>
                              <m:ctrlPr>
                                <a:rPr lang="zh-CN" altLang="zh-CN" sz="1400" i="1">
                                  <a:solidFill>
                                    <a:schemeClr val="tx1"/>
                                  </a:solidFill>
                                  <a:latin typeface="Cambria Math" panose="02040503050406030204" pitchFamily="18" charset="0"/>
                                </a:rPr>
                              </m:ctrlPr>
                            </m:dPr>
                            <m:e>
                              <m:nary>
                                <m:naryPr>
                                  <m:chr m:val="∑"/>
                                  <m:limLoc m:val="undOvr"/>
                                  <m:ctrlPr>
                                    <a:rPr lang="zh-CN" altLang="zh-CN" sz="1400" i="1">
                                      <a:solidFill>
                                        <a:schemeClr val="tx1"/>
                                      </a:solidFill>
                                      <a:latin typeface="Cambria Math" panose="02040503050406030204" pitchFamily="18" charset="0"/>
                                    </a:rPr>
                                  </m:ctrlPr>
                                </m:naryPr>
                                <m:sub>
                                  <m:r>
                                    <a:rPr lang="en-US" altLang="zh-CN" sz="1400" i="1">
                                      <a:solidFill>
                                        <a:schemeClr val="tx1"/>
                                      </a:solidFill>
                                      <a:latin typeface="Cambria Math" panose="02040503050406030204" pitchFamily="18" charset="0"/>
                                    </a:rPr>
                                    <m:t>𝑖</m:t>
                                  </m:r>
                                  <m:r>
                                    <a:rPr lang="en-US" altLang="zh-CN" sz="1400" i="1">
                                      <a:solidFill>
                                        <a:schemeClr val="tx1"/>
                                      </a:solidFill>
                                      <a:latin typeface="Cambria Math" panose="02040503050406030204" pitchFamily="18" charset="0"/>
                                    </a:rPr>
                                    <m:t>=1</m:t>
                                  </m:r>
                                </m:sub>
                                <m:sup>
                                  <m:sSub>
                                    <m:sSubPr>
                                      <m:ctrlPr>
                                        <a:rPr lang="zh-CN" altLang="zh-CN" sz="1400" i="1">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𝑛</m:t>
                                      </m:r>
                                    </m:e>
                                    <m:sub>
                                      <m:r>
                                        <a:rPr lang="en-US" altLang="zh-CN" sz="1400" i="1">
                                          <a:solidFill>
                                            <a:schemeClr val="tx1"/>
                                          </a:solidFill>
                                          <a:latin typeface="Cambria Math" panose="02040503050406030204" pitchFamily="18" charset="0"/>
                                        </a:rPr>
                                        <m:t>𝑜𝑛</m:t>
                                      </m:r>
                                    </m:sub>
                                  </m:sSub>
                                </m:sup>
                                <m:e>
                                  <m:sSubSup>
                                    <m:sSubSupPr>
                                      <m:ctrlPr>
                                        <a:rPr lang="zh-CN" altLang="zh-CN" sz="1400" i="1">
                                          <a:solidFill>
                                            <a:schemeClr val="tx1"/>
                                          </a:solidFill>
                                          <a:latin typeface="Cambria Math" panose="02040503050406030204" pitchFamily="18" charset="0"/>
                                        </a:rPr>
                                      </m:ctrlPr>
                                    </m:sSubSupPr>
                                    <m:e>
                                      <m:r>
                                        <a:rPr lang="en-US" altLang="zh-CN" sz="1400" i="1">
                                          <a:solidFill>
                                            <a:schemeClr val="tx1"/>
                                          </a:solidFill>
                                          <a:latin typeface="Cambria Math" panose="02040503050406030204" pitchFamily="18" charset="0"/>
                                        </a:rPr>
                                        <m:t>𝑉</m:t>
                                      </m:r>
                                    </m:e>
                                    <m:sub>
                                      <m:r>
                                        <a:rPr lang="en-US" altLang="zh-CN" sz="1400" i="1">
                                          <a:solidFill>
                                            <a:schemeClr val="tx1"/>
                                          </a:solidFill>
                                          <a:latin typeface="Cambria Math" panose="02040503050406030204" pitchFamily="18" charset="0"/>
                                        </a:rPr>
                                        <m:t>𝑖</m:t>
                                      </m:r>
                                    </m:sub>
                                    <m:sup>
                                      <m:r>
                                        <a:rPr lang="en-US" altLang="zh-CN" sz="1400" i="1">
                                          <a:solidFill>
                                            <a:schemeClr val="tx1"/>
                                          </a:solidFill>
                                          <a:latin typeface="Cambria Math" panose="02040503050406030204" pitchFamily="18" charset="0"/>
                                        </a:rPr>
                                        <m:t>𝑜𝑛</m:t>
                                      </m:r>
                                    </m:sup>
                                  </m:sSubSup>
                                </m:e>
                              </m:nary>
                            </m:e>
                          </m:d>
                        </m:num>
                        <m:den>
                          <m:sSub>
                            <m:sSubPr>
                              <m:ctrlPr>
                                <a:rPr lang="zh-CN" altLang="zh-CN" sz="1400" i="1">
                                  <a:solidFill>
                                    <a:schemeClr val="tx1"/>
                                  </a:solidFill>
                                  <a:latin typeface="Cambria Math" panose="02040503050406030204" pitchFamily="18" charset="0"/>
                                </a:rPr>
                              </m:ctrlPr>
                            </m:sSubPr>
                            <m:e>
                              <m:r>
                                <a:rPr lang="en-US" altLang="zh-CN" sz="1400" i="1">
                                  <a:solidFill>
                                    <a:schemeClr val="tx1"/>
                                  </a:solidFill>
                                  <a:latin typeface="Cambria Math" panose="02040503050406030204" pitchFamily="18" charset="0"/>
                                </a:rPr>
                                <m:t>𝑛</m:t>
                              </m:r>
                            </m:e>
                            <m:sub>
                              <m:r>
                                <a:rPr lang="en-US" altLang="zh-CN" sz="1400" i="1">
                                  <a:solidFill>
                                    <a:schemeClr val="tx1"/>
                                  </a:solidFill>
                                  <a:latin typeface="Cambria Math" panose="02040503050406030204" pitchFamily="18" charset="0"/>
                                </a:rPr>
                                <m:t>𝑜𝑛</m:t>
                              </m:r>
                            </m:sub>
                          </m:sSub>
                        </m:den>
                      </m:f>
                    </m:oMath>
                  </m:oMathPara>
                </a14:m>
                <a:endParaRPr lang="zh-CN" altLang="zh-CN" sz="1400" dirty="0">
                  <a:solidFill>
                    <a:schemeClr val="tx1"/>
                  </a:solidFill>
                  <a:latin typeface="Calibri" panose="020F0502020204030204" pitchFamily="34" charset="0"/>
                  <a:cs typeface="Calibri" panose="020F0502020204030204" pitchFamily="34" charset="0"/>
                </a:endParaRPr>
              </a:p>
              <a:p>
                <a:pPr marL="0" indent="0" algn="just">
                  <a:spcBef>
                    <a:spcPts val="600"/>
                  </a:spcBef>
                  <a:spcAft>
                    <a:spcPts val="0"/>
                  </a:spcAft>
                  <a:buNone/>
                </a:pPr>
                <a:r>
                  <a:rPr lang="en-US" altLang="zh-CN" sz="1600" dirty="0">
                    <a:solidFill>
                      <a:schemeClr val="tx1"/>
                    </a:solidFill>
                    <a:latin typeface="Calibri" panose="020F0502020204030204" pitchFamily="34" charset="0"/>
                    <a:cs typeface="Calibri" panose="020F0502020204030204" pitchFamily="34" charset="0"/>
                  </a:rPr>
                  <a:t>where </a:t>
                </a:r>
                <a14:m>
                  <m:oMath xmlns:m="http://schemas.openxmlformats.org/officeDocument/2006/math">
                    <m:sSubSup>
                      <m:sSubSupPr>
                        <m:ctrlPr>
                          <a:rPr lang="zh-CN"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𝑉</m:t>
                        </m:r>
                      </m:e>
                      <m:sub>
                        <m:r>
                          <m:rPr>
                            <m:sty m:val="p"/>
                          </m:rPr>
                          <a:rPr lang="en-US" altLang="zh-CN" sz="1600">
                            <a:solidFill>
                              <a:schemeClr val="tx1"/>
                            </a:solidFill>
                            <a:latin typeface="Cambria Math" panose="02040503050406030204" pitchFamily="18" charset="0"/>
                          </a:rPr>
                          <m:t>average</m:t>
                        </m:r>
                      </m:sub>
                      <m:sup>
                        <m:r>
                          <a:rPr lang="en-US" altLang="zh-CN" sz="1600" i="1">
                            <a:solidFill>
                              <a:schemeClr val="tx1"/>
                            </a:solidFill>
                            <a:latin typeface="Cambria Math" panose="02040503050406030204" pitchFamily="18" charset="0"/>
                          </a:rPr>
                          <m:t>𝑜𝑓𝑓</m:t>
                        </m:r>
                      </m:sup>
                    </m:sSubSup>
                  </m:oMath>
                </a14:m>
                <a:r>
                  <a:rPr lang="en-US" altLang="zh-CN" sz="1600" dirty="0">
                    <a:solidFill>
                      <a:schemeClr val="tx1"/>
                    </a:solidFill>
                    <a:latin typeface="Calibri" panose="020F0502020204030204" pitchFamily="34" charset="0"/>
                    <a:cs typeface="Calibri" panose="020F0502020204030204" pitchFamily="34" charset="0"/>
                  </a:rPr>
                  <a:t> and </a:t>
                </a:r>
                <a14:m>
                  <m:oMath xmlns:m="http://schemas.openxmlformats.org/officeDocument/2006/math">
                    <m:sSubSup>
                      <m:sSubSupPr>
                        <m:ctrlPr>
                          <a:rPr lang="zh-CN"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𝑉</m:t>
                        </m:r>
                      </m:e>
                      <m:sub>
                        <m:r>
                          <m:rPr>
                            <m:sty m:val="p"/>
                          </m:rPr>
                          <a:rPr lang="en-US" altLang="zh-CN" sz="1600">
                            <a:solidFill>
                              <a:schemeClr val="tx1"/>
                            </a:solidFill>
                            <a:latin typeface="Cambria Math" panose="02040503050406030204" pitchFamily="18" charset="0"/>
                          </a:rPr>
                          <m:t>average</m:t>
                        </m:r>
                      </m:sub>
                      <m:sup>
                        <m:r>
                          <a:rPr lang="en-US" altLang="zh-CN" sz="1600" i="1">
                            <a:solidFill>
                              <a:schemeClr val="tx1"/>
                            </a:solidFill>
                            <a:latin typeface="Cambria Math" panose="02040503050406030204" pitchFamily="18" charset="0"/>
                          </a:rPr>
                          <m:t>𝑜𝑛</m:t>
                        </m:r>
                      </m:sup>
                    </m:sSubSup>
                  </m:oMath>
                </a14:m>
                <a:r>
                  <a:rPr lang="en-US" altLang="zh-CN" sz="1600" dirty="0">
                    <a:solidFill>
                      <a:schemeClr val="tx1"/>
                    </a:solidFill>
                    <a:latin typeface="Calibri" panose="020F0502020204030204" pitchFamily="34" charset="0"/>
                    <a:cs typeface="Calibri" panose="020F0502020204030204" pitchFamily="34" charset="0"/>
                  </a:rPr>
                  <a:t> are averaged voltages when CVR is on and off, respectively; </a:t>
                </a:r>
                <a14:m>
                  <m:oMath xmlns:m="http://schemas.openxmlformats.org/officeDocument/2006/math">
                    <m:sSubSup>
                      <m:sSubSupPr>
                        <m:ctrlPr>
                          <a:rPr lang="zh-CN"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𝑉</m:t>
                        </m:r>
                      </m:e>
                      <m:sub>
                        <m:r>
                          <a:rPr lang="en-US" altLang="zh-CN" sz="1600" i="1">
                            <a:solidFill>
                              <a:schemeClr val="tx1"/>
                            </a:solidFill>
                            <a:latin typeface="Cambria Math" panose="02040503050406030204" pitchFamily="18" charset="0"/>
                          </a:rPr>
                          <m:t>𝑖</m:t>
                        </m:r>
                      </m:sub>
                      <m:sup>
                        <m:r>
                          <a:rPr lang="en-US" altLang="zh-CN" sz="1600" i="1">
                            <a:solidFill>
                              <a:schemeClr val="tx1"/>
                            </a:solidFill>
                            <a:latin typeface="Cambria Math" panose="02040503050406030204" pitchFamily="18" charset="0"/>
                          </a:rPr>
                          <m:t>𝑜𝑓𝑓</m:t>
                        </m:r>
                      </m:sup>
                    </m:sSubSup>
                  </m:oMath>
                </a14:m>
                <a:r>
                  <a:rPr lang="en-US" altLang="zh-CN" sz="1600" dirty="0">
                    <a:solidFill>
                      <a:schemeClr val="tx1"/>
                    </a:solidFill>
                    <a:latin typeface="Calibri" panose="020F0502020204030204" pitchFamily="34" charset="0"/>
                    <a:cs typeface="Calibri" panose="020F0502020204030204" pitchFamily="34" charset="0"/>
                  </a:rPr>
                  <a:t> and </a:t>
                </a:r>
                <a14:m>
                  <m:oMath xmlns:m="http://schemas.openxmlformats.org/officeDocument/2006/math">
                    <m:sSubSup>
                      <m:sSubSupPr>
                        <m:ctrlPr>
                          <a:rPr lang="zh-CN" altLang="zh-CN" sz="1600" i="1">
                            <a:solidFill>
                              <a:schemeClr val="tx1"/>
                            </a:solidFill>
                            <a:latin typeface="Cambria Math" panose="02040503050406030204" pitchFamily="18" charset="0"/>
                          </a:rPr>
                        </m:ctrlPr>
                      </m:sSubSupPr>
                      <m:e>
                        <m:r>
                          <a:rPr lang="en-US" altLang="zh-CN" sz="1600" i="1">
                            <a:solidFill>
                              <a:schemeClr val="tx1"/>
                            </a:solidFill>
                            <a:latin typeface="Cambria Math" panose="02040503050406030204" pitchFamily="18" charset="0"/>
                          </a:rPr>
                          <m:t>𝑉</m:t>
                        </m:r>
                      </m:e>
                      <m:sub>
                        <m:r>
                          <a:rPr lang="en-US" altLang="zh-CN" sz="1600" i="1">
                            <a:solidFill>
                              <a:schemeClr val="tx1"/>
                            </a:solidFill>
                            <a:latin typeface="Cambria Math" panose="02040503050406030204" pitchFamily="18" charset="0"/>
                          </a:rPr>
                          <m:t>𝑖</m:t>
                        </m:r>
                      </m:sub>
                      <m:sup>
                        <m:r>
                          <a:rPr lang="en-US" altLang="zh-CN" sz="1600" i="1">
                            <a:solidFill>
                              <a:schemeClr val="tx1"/>
                            </a:solidFill>
                            <a:latin typeface="Cambria Math" panose="02040503050406030204" pitchFamily="18" charset="0"/>
                          </a:rPr>
                          <m:t>𝑜𝑛</m:t>
                        </m:r>
                      </m:sup>
                    </m:sSubSup>
                  </m:oMath>
                </a14:m>
                <a:r>
                  <a:rPr lang="en-US" altLang="zh-CN" sz="1600" dirty="0">
                    <a:solidFill>
                      <a:schemeClr val="tx1"/>
                    </a:solidFill>
                    <a:latin typeface="Calibri" panose="020F0502020204030204" pitchFamily="34" charset="0"/>
                    <a:cs typeface="Calibri" panose="020F0502020204030204" pitchFamily="34" charset="0"/>
                  </a:rPr>
                  <a:t> are voltages for CVR-off and CVR-on respectively; </a:t>
                </a:r>
                <a14:m>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𝑛</m:t>
                        </m:r>
                      </m:e>
                      <m:sub>
                        <m:r>
                          <a:rPr lang="en-US" altLang="zh-CN" sz="1600" i="1">
                            <a:solidFill>
                              <a:schemeClr val="tx1"/>
                            </a:solidFill>
                            <a:latin typeface="Cambria Math" panose="02040503050406030204" pitchFamily="18" charset="0"/>
                          </a:rPr>
                          <m:t>𝑜𝑛</m:t>
                        </m:r>
                      </m:sub>
                    </m:sSub>
                  </m:oMath>
                </a14:m>
                <a:r>
                  <a:rPr lang="en-US" altLang="zh-CN" sz="1600" dirty="0">
                    <a:solidFill>
                      <a:schemeClr val="tx1"/>
                    </a:solidFill>
                    <a:latin typeface="Calibri" panose="020F0502020204030204" pitchFamily="34" charset="0"/>
                    <a:cs typeface="Calibri" panose="020F0502020204030204" pitchFamily="34" charset="0"/>
                  </a:rPr>
                  <a:t> and </a:t>
                </a:r>
                <a14:m>
                  <m:oMath xmlns:m="http://schemas.openxmlformats.org/officeDocument/2006/math">
                    <m:sSub>
                      <m:sSubPr>
                        <m:ctrlPr>
                          <a:rPr lang="zh-CN" altLang="zh-CN" sz="1600" i="1">
                            <a:solidFill>
                              <a:schemeClr val="tx1"/>
                            </a:solidFill>
                            <a:latin typeface="Cambria Math" panose="02040503050406030204" pitchFamily="18" charset="0"/>
                          </a:rPr>
                        </m:ctrlPr>
                      </m:sSubPr>
                      <m:e>
                        <m:r>
                          <a:rPr lang="en-US" altLang="zh-CN" sz="1600" i="1">
                            <a:solidFill>
                              <a:schemeClr val="tx1"/>
                            </a:solidFill>
                            <a:latin typeface="Cambria Math" panose="02040503050406030204" pitchFamily="18" charset="0"/>
                          </a:rPr>
                          <m:t>𝑛</m:t>
                        </m:r>
                      </m:e>
                      <m:sub>
                        <m:r>
                          <a:rPr lang="en-US" altLang="zh-CN" sz="1600" i="1">
                            <a:solidFill>
                              <a:schemeClr val="tx1"/>
                            </a:solidFill>
                            <a:latin typeface="Cambria Math" panose="02040503050406030204" pitchFamily="18" charset="0"/>
                          </a:rPr>
                          <m:t>𝑜𝑓𝑓</m:t>
                        </m:r>
                      </m:sub>
                    </m:sSub>
                  </m:oMath>
                </a14:m>
                <a:r>
                  <a:rPr lang="en-US" altLang="zh-CN" sz="1600" dirty="0">
                    <a:solidFill>
                      <a:schemeClr val="tx1"/>
                    </a:solidFill>
                    <a:latin typeface="Calibri" panose="020F0502020204030204" pitchFamily="34" charset="0"/>
                    <a:cs typeface="Calibri" panose="020F0502020204030204" pitchFamily="34" charset="0"/>
                  </a:rPr>
                  <a:t> are the total numbers of measurements for CVR is on and CVR is off, respectively.</a:t>
                </a:r>
                <a:endParaRPr lang="zh-CN" altLang="zh-CN" sz="1600" dirty="0">
                  <a:solidFill>
                    <a:schemeClr val="tx1"/>
                  </a:solidFill>
                  <a:latin typeface="Calibri" panose="020F0502020204030204" pitchFamily="34" charset="0"/>
                  <a:cs typeface="Calibri" panose="020F0502020204030204" pitchFamily="34" charset="0"/>
                </a:endParaRPr>
              </a:p>
            </p:txBody>
          </p:sp>
        </mc:Choice>
        <mc:Fallback xmlns="">
          <p:sp>
            <p:nvSpPr>
              <p:cNvPr id="5" name="Content Placeholder 3">
                <a:extLst>
                  <a:ext uri="{FF2B5EF4-FFF2-40B4-BE49-F238E27FC236}">
                    <a16:creationId xmlns:a16="http://schemas.microsoft.com/office/drawing/2014/main" id="{5F78BAD4-F057-749D-ECBE-306402C56C90}"/>
                  </a:ext>
                </a:extLst>
              </p:cNvPr>
              <p:cNvSpPr txBox="1">
                <a:spLocks noRot="1" noChangeAspect="1" noMove="1" noResize="1" noEditPoints="1" noAdjustHandles="1" noChangeArrowheads="1" noChangeShapeType="1" noTextEdit="1"/>
              </p:cNvSpPr>
              <p:nvPr/>
            </p:nvSpPr>
            <p:spPr>
              <a:xfrm>
                <a:off x="95423" y="1131590"/>
                <a:ext cx="4975592" cy="3029411"/>
              </a:xfrm>
              <a:prstGeom prst="rect">
                <a:avLst/>
              </a:prstGeom>
              <a:blipFill>
                <a:blip r:embed="rId2"/>
                <a:stretch>
                  <a:fillRect l="-735" t="-604" r="-613" b="-6640"/>
                </a:stretch>
              </a:blipFill>
            </p:spPr>
            <p:txBody>
              <a:bodyPr/>
              <a:lstStyle/>
              <a:p>
                <a:r>
                  <a:rPr lang="zh-CN" altLang="en-US">
                    <a:noFill/>
                  </a:rPr>
                  <a:t> </a:t>
                </a:r>
              </a:p>
            </p:txBody>
          </p:sp>
        </mc:Fallback>
      </mc:AlternateContent>
      <p:pic>
        <p:nvPicPr>
          <p:cNvPr id="6" name="Picture 5">
            <a:extLst>
              <a:ext uri="{FF2B5EF4-FFF2-40B4-BE49-F238E27FC236}">
                <a16:creationId xmlns:a16="http://schemas.microsoft.com/office/drawing/2014/main" id="{F9648A94-1151-2231-9C40-A73FC972B3C7}"/>
              </a:ext>
            </a:extLst>
          </p:cNvPr>
          <p:cNvPicPr>
            <a:picLocks noChangeAspect="1"/>
          </p:cNvPicPr>
          <p:nvPr/>
        </p:nvPicPr>
        <p:blipFill>
          <a:blip r:embed="rId3"/>
          <a:stretch>
            <a:fillRect/>
          </a:stretch>
        </p:blipFill>
        <p:spPr>
          <a:xfrm>
            <a:off x="5071015" y="339162"/>
            <a:ext cx="3700008" cy="3716975"/>
          </a:xfrm>
          <a:prstGeom prst="rect">
            <a:avLst/>
          </a:prstGeom>
        </p:spPr>
      </p:pic>
      <p:sp>
        <p:nvSpPr>
          <p:cNvPr id="7" name="TextBox 6">
            <a:extLst>
              <a:ext uri="{FF2B5EF4-FFF2-40B4-BE49-F238E27FC236}">
                <a16:creationId xmlns:a16="http://schemas.microsoft.com/office/drawing/2014/main" id="{40DEF60A-7D9A-DB58-E43B-38F90F34D5A2}"/>
              </a:ext>
            </a:extLst>
          </p:cNvPr>
          <p:cNvSpPr txBox="1"/>
          <p:nvPr/>
        </p:nvSpPr>
        <p:spPr>
          <a:xfrm>
            <a:off x="5364088" y="4164339"/>
            <a:ext cx="3312368" cy="335775"/>
          </a:xfrm>
          <a:prstGeom prst="rect">
            <a:avLst/>
          </a:prstGeom>
        </p:spPr>
        <p:txBody>
          <a:bodyPr vert="horz" wrap="square" lIns="91440" tIns="45720" rIns="91440" bIns="45720" rtlCol="0" anchor="b">
            <a:noAutofit/>
          </a:bodyPr>
          <a:lstStyle/>
          <a:p>
            <a:pPr algn="ctr"/>
            <a:r>
              <a:rPr lang="en-US" altLang="zh-CN" sz="1200" dirty="0">
                <a:latin typeface="Calibri" panose="020F0502020204030204" pitchFamily="34" charset="0"/>
                <a:cs typeface="Calibri" panose="020F0502020204030204" pitchFamily="34" charset="0"/>
              </a:rPr>
              <a:t>Fig.  Demonstration of average voltages and voltage reduction.</a:t>
            </a:r>
            <a:endParaRPr lang="zh-CN" altLang="en-US" sz="12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5046711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59AD96-6BAA-4409-4424-F1E850F883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E51B6A-6D2C-8CBC-660A-6743ABADC86A}"/>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8A592C46-E3D5-34AC-A99D-21CAFCB9C2CA}"/>
              </a:ext>
            </a:extLst>
          </p:cNvPr>
          <p:cNvSpPr txBox="1">
            <a:spLocks/>
          </p:cNvSpPr>
          <p:nvPr/>
        </p:nvSpPr>
        <p:spPr>
          <a:xfrm>
            <a:off x="90239" y="627534"/>
            <a:ext cx="4399528"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Problem formulation of load modeling</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C4790653-0EC3-A231-3527-91C5C62CD0C4}"/>
                  </a:ext>
                </a:extLst>
              </p:cNvPr>
              <p:cNvSpPr txBox="1">
                <a:spLocks/>
              </p:cNvSpPr>
              <p:nvPr/>
            </p:nvSpPr>
            <p:spPr>
              <a:xfrm>
                <a:off x="502674" y="1108367"/>
                <a:ext cx="8173781" cy="333559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spcBef>
                    <a:spcPts val="600"/>
                  </a:spcBef>
                  <a:spcAft>
                    <a:spcPts val="600"/>
                  </a:spcAft>
                  <a:buNone/>
                </a:pPr>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To identify the time-varying load model parameters </a:t>
                </a:r>
                <a14:m>
                  <m:oMath xmlns:m="http://schemas.openxmlformats.org/officeDocument/2006/math">
                    <m:sSub>
                      <m:sSubPr>
                        <m:ctrlPr>
                          <a:rPr lang="zh-CN" altLang="zh-CN" sz="1700" i="1">
                            <a:solidFill>
                              <a:schemeClr val="tx1"/>
                            </a:solidFill>
                            <a:latin typeface="Cambria Math" panose="02040503050406030204" pitchFamily="18" charset="0"/>
                            <a:ea typeface="Cambria Math" panose="02040503050406030204" pitchFamily="18" charset="0"/>
                          </a:rPr>
                        </m:ctrlPr>
                      </m:sSubPr>
                      <m:e>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zh-CN" altLang="zh-CN" sz="1700" i="1">
                            <a:solidFill>
                              <a:schemeClr val="tx1"/>
                            </a:solidFill>
                            <a:latin typeface="Cambria Math" panose="02040503050406030204" pitchFamily="18" charset="0"/>
                            <a:ea typeface="Cambria Math" panose="02040503050406030204" pitchFamily="18" charset="0"/>
                          </a:rPr>
                        </m:ctrlPr>
                      </m:sSubPr>
                      <m:e>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sub>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14:m>
                  <m:oMath xmlns:m="http://schemas.openxmlformats.org/officeDocument/2006/math">
                    <m:sSub>
                      <m:sSubPr>
                        <m:ctrlPr>
                          <a:rPr lang="zh-CN" altLang="zh-CN" sz="1700" i="1">
                            <a:solidFill>
                              <a:schemeClr val="tx1"/>
                            </a:solidFill>
                            <a:latin typeface="Cambria Math" panose="02040503050406030204" pitchFamily="18" charset="0"/>
                            <a:ea typeface="Cambria Math" panose="02040503050406030204" pitchFamily="18" charset="0"/>
                          </a:rPr>
                        </m:ctrlPr>
                      </m:sSubPr>
                      <m:e>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𝛾</m:t>
                        </m:r>
                      </m:e>
                      <m:sub>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 a general optimization problem is formulated as follows</a:t>
                </a:r>
              </a:p>
              <a:p>
                <a:pPr marL="0" indent="0" algn="ctr">
                  <a:lnSpc>
                    <a:spcPct val="105000"/>
                  </a:lnSpc>
                  <a:spcBef>
                    <a:spcPts val="600"/>
                  </a:spcBef>
                  <a:spcAft>
                    <a:spcPts val="600"/>
                  </a:spcAft>
                  <a:buNone/>
                </a:pPr>
                <a14:m>
                  <m:oMath xmlns:m="http://schemas.openxmlformats.org/officeDocument/2006/math">
                    <m:func>
                      <m:funcPr>
                        <m:ctrlPr>
                          <a:rPr lang="zh-CN" altLang="zh-CN" sz="1600" i="1" kern="100" smtClean="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uncPr>
                      <m:fName>
                        <m:limLow>
                          <m:limLow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limLowPr>
                          <m:e>
                            <m:r>
                              <m:rPr>
                                <m:sty m:val="p"/>
                              </m:rPr>
                              <a:rPr lang="en-US" altLang="zh-CN" sz="1600"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min</m:t>
                            </m:r>
                          </m:e>
                          <m:lim>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 </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r>
                              <a:rPr lang="en-US" altLang="zh-CN" sz="1600"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 </m:t>
                            </m:r>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r>
                              <a:rPr lang="en-US" altLang="zh-CN" sz="1600"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 </m:t>
                            </m:r>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𝛾</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lim>
                        </m:limLow>
                      </m:fName>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𝐽</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=1</m:t>
                            </m:r>
                          </m:sub>
                          <m:sup>
                            <m:r>
                              <a:rPr lang="en-US" altLang="zh-CN" sz="1600" b="0" i="1" kern="100" smtClean="0">
                                <a:solidFill>
                                  <a:schemeClr val="tx1"/>
                                </a:solidFill>
                                <a:latin typeface="Cambria Math" panose="02040503050406030204" pitchFamily="18" charset="0"/>
                                <a:ea typeface="等线" panose="02010600030101010101" pitchFamily="2" charset="-122"/>
                                <a:cs typeface="Times New Roman" panose="02020603050405020304" pitchFamily="18" charset="0"/>
                              </a:rPr>
                              <m:t>𝐿</m:t>
                            </m:r>
                          </m:sup>
                          <m:e>
                            <m:sSup>
                              <m:sSup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sSup>
                                      <m:sSup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num>
                                              <m:den>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0</m:t>
                                                    </m:r>
                                                  </m:sub>
                                                </m:sSub>
                                              </m:den>
                                            </m:f>
                                          </m:e>
                                        </m:d>
                                      </m:e>
                                      <m: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f>
                                      <m:f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num>
                                      <m:den>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0</m:t>
                                            </m:r>
                                          </m:sub>
                                        </m:sSub>
                                      </m:den>
                                    </m:f>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𝛾</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num>
                                      <m:den>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0</m:t>
                                            </m:r>
                                          </m:sub>
                                        </m:sSub>
                                      </m:den>
                                    </m:f>
                                  </m:e>
                                </m:d>
                              </m:e>
                              <m:sup>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2</m:t>
                                </m:r>
                              </m:sup>
                            </m:sSup>
                          </m:e>
                        </m:nary>
                      </m:e>
                    </m:func>
                  </m:oMath>
                </a14:m>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0" indent="0" algn="ctr">
                  <a:lnSpc>
                    <a:spcPct val="105000"/>
                  </a:lnSpc>
                  <a:spcBef>
                    <a:spcPts val="600"/>
                  </a:spcBef>
                  <a:spcAft>
                    <a:spcPts val="600"/>
                  </a:spcAft>
                  <a:buNone/>
                </a:pPr>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s</a:t>
                </a:r>
                <a:r>
                  <a:rPr lang="en-US" altLang="zh-CN" sz="1600" kern="100" dirty="0" err="1">
                    <a:solidFill>
                      <a:schemeClr val="tx1"/>
                    </a:solidFill>
                    <a:latin typeface="Calibri" panose="020F0502020204030204" pitchFamily="34" charset="0"/>
                    <a:ea typeface="Calibri" panose="020F0502020204030204" pitchFamily="34" charset="0"/>
                    <a:cs typeface="Calibri" panose="020F0502020204030204" pitchFamily="34" charset="0"/>
                  </a:rPr>
                  <a:t>.t.</a:t>
                </a:r>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0&lt;</m:t>
                    </m:r>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 </a:t>
                </a:r>
                <a14:m>
                  <m:oMath xmlns:m="http://schemas.openxmlformats.org/officeDocument/2006/math">
                    <m:sSub>
                      <m:sSubPr>
                        <m:ctrlPr>
                          <a:rPr lang="zh-CN" altLang="zh-CN" sz="16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𝛾</m:t>
                        </m:r>
                      </m:e>
                      <m: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&lt;1</m:t>
                    </m:r>
                  </m:oMath>
                </a14:m>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 </a:t>
                </a:r>
              </a:p>
              <a:p>
                <a:pPr marL="0" indent="0" algn="just">
                  <a:lnSpc>
                    <a:spcPct val="105000"/>
                  </a:lnSpc>
                  <a:spcBef>
                    <a:spcPts val="600"/>
                  </a:spcBef>
                  <a:spcAft>
                    <a:spcPts val="600"/>
                  </a:spcAft>
                  <a:buNone/>
                </a:pPr>
                <a:r>
                  <a:rPr lang="en-US" altLang="zh-CN" sz="1700" kern="100" dirty="0">
                    <a:solidFill>
                      <a:schemeClr val="tx1"/>
                    </a:solidFill>
                    <a:latin typeface="Calibri" panose="020F0502020204030204" pitchFamily="34" charset="0"/>
                    <a:ea typeface="Calibri" panose="020F0502020204030204" pitchFamily="34" charset="0"/>
                    <a:cs typeface="Calibri" panose="020F0502020204030204" pitchFamily="34" charset="0"/>
                  </a:rPr>
                  <a:t>w</a:t>
                </a:r>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here </a:t>
                </a:r>
                <a14:m>
                  <m:oMath xmlns:m="http://schemas.openxmlformats.org/officeDocument/2006/math">
                    <m:r>
                      <a:rPr lang="en-US" altLang="zh-CN" sz="1700" i="1">
                        <a:solidFill>
                          <a:schemeClr val="tx1"/>
                        </a:solidFill>
                        <a:latin typeface="Cambria Math" panose="02040503050406030204" pitchFamily="18" charset="0"/>
                      </a:rPr>
                      <m:t>𝐽</m:t>
                    </m:r>
                  </m:oMath>
                </a14:m>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 is the accumulative squared error, </a:t>
                </a:r>
                <a14:m>
                  <m:oMath xmlns:m="http://schemas.openxmlformats.org/officeDocument/2006/math">
                    <m:r>
                      <a:rPr lang="en-US" altLang="zh-CN" sz="1700" i="1" dirty="0" smtClean="0">
                        <a:solidFill>
                          <a:schemeClr val="tx1"/>
                        </a:solidFill>
                        <a:latin typeface="Cambria Math" panose="02040503050406030204" pitchFamily="18" charset="0"/>
                        <a:cs typeface="Times" panose="02020603050405020304" pitchFamily="18" charset="0"/>
                      </a:rPr>
                      <m:t>𝑖</m:t>
                    </m:r>
                  </m:oMath>
                </a14:m>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 is the </a:t>
                </a:r>
                <a14:m>
                  <m:oMath xmlns:m="http://schemas.openxmlformats.org/officeDocument/2006/math">
                    <m:r>
                      <a:rPr lang="en-US" altLang="zh-CN" sz="1700" i="1" dirty="0" smtClean="0">
                        <a:solidFill>
                          <a:schemeClr val="tx1"/>
                        </a:solidFill>
                        <a:latin typeface="Cambria Math" panose="02040503050406030204" pitchFamily="18" charset="0"/>
                        <a:cs typeface="Times" panose="02020603050405020304" pitchFamily="18" charset="0"/>
                      </a:rPr>
                      <m:t>𝑖</m:t>
                    </m:r>
                  </m:oMath>
                </a14:m>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a:t>
                </a:r>
                <a:r>
                  <a:rPr lang="en-US" altLang="zh-CN" sz="1700" dirty="0" err="1">
                    <a:solidFill>
                      <a:schemeClr val="tx1"/>
                    </a:solidFill>
                    <a:latin typeface="Calibri" panose="020F0502020204030204" pitchFamily="34" charset="0"/>
                    <a:ea typeface="Calibri" panose="020F0502020204030204" pitchFamily="34" charset="0"/>
                    <a:cs typeface="Calibri" panose="020F0502020204030204" pitchFamily="34" charset="0"/>
                  </a:rPr>
                  <a:t>th</a:t>
                </a:r>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 time interval, and </a:t>
                </a:r>
                <a14:m>
                  <m:oMath xmlns:m="http://schemas.openxmlformats.org/officeDocument/2006/math">
                    <m:r>
                      <a:rPr lang="en-US" altLang="zh-CN" sz="1700" b="0" i="1" dirty="0" smtClean="0">
                        <a:solidFill>
                          <a:schemeClr val="tx1"/>
                        </a:solidFill>
                        <a:latin typeface="Cambria Math" panose="02040503050406030204" pitchFamily="18" charset="0"/>
                        <a:cs typeface="Times" panose="02020603050405020304" pitchFamily="18" charset="0"/>
                      </a:rPr>
                      <m:t>𝐿</m:t>
                    </m:r>
                  </m:oMath>
                </a14:m>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 is the total number of time intervals, </a:t>
                </a:r>
                <a14:m>
                  <m:oMath xmlns:m="http://schemas.openxmlformats.org/officeDocument/2006/math">
                    <m:sSub>
                      <m:sSubPr>
                        <m:ctrlPr>
                          <a:rPr lang="zh-CN" altLang="zh-CN" sz="1700" i="1">
                            <a:solidFill>
                              <a:schemeClr val="tx1"/>
                            </a:solidFill>
                            <a:latin typeface="Cambria Math" panose="02040503050406030204" pitchFamily="18" charset="0"/>
                            <a:ea typeface="Cambria Math" panose="02040503050406030204" pitchFamily="18" charset="0"/>
                          </a:rPr>
                        </m:ctrlPr>
                      </m:sSubPr>
                      <m:e>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𝑉</m:t>
                        </m:r>
                      </m:e>
                      <m:sub>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 and </a:t>
                </a:r>
                <a14:m>
                  <m:oMath xmlns:m="http://schemas.openxmlformats.org/officeDocument/2006/math">
                    <m:sSub>
                      <m:sSubPr>
                        <m:ctrlPr>
                          <a:rPr lang="zh-CN" altLang="zh-CN" sz="1700" i="1">
                            <a:solidFill>
                              <a:schemeClr val="tx1"/>
                            </a:solidFill>
                            <a:latin typeface="Cambria Math" panose="02040503050406030204" pitchFamily="18" charset="0"/>
                            <a:ea typeface="Cambria Math" panose="02040503050406030204" pitchFamily="18" charset="0"/>
                          </a:rPr>
                        </m:ctrlPr>
                      </m:sSubPr>
                      <m:e>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700" i="1">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 are field voltage and power measurements.</a:t>
                </a:r>
              </a:p>
              <a:p>
                <a:pPr marL="0" indent="0" algn="just">
                  <a:lnSpc>
                    <a:spcPct val="105000"/>
                  </a:lnSpc>
                  <a:spcBef>
                    <a:spcPts val="600"/>
                  </a:spcBef>
                  <a:spcAft>
                    <a:spcPts val="600"/>
                  </a:spcAft>
                  <a:buNone/>
                </a:pPr>
                <a:r>
                  <a:rPr lang="en-US" altLang="zh-CN" sz="1700" dirty="0">
                    <a:solidFill>
                      <a:schemeClr val="tx1"/>
                    </a:solidFill>
                    <a:latin typeface="Calibri" panose="020F0502020204030204" pitchFamily="34" charset="0"/>
                    <a:ea typeface="Calibri" panose="020F0502020204030204" pitchFamily="34" charset="0"/>
                    <a:cs typeface="Calibri" panose="020F0502020204030204" pitchFamily="34" charset="0"/>
                  </a:rPr>
                  <a:t>Note that we removed the constraint </a:t>
                </a:r>
                <a14:m>
                  <m:oMath xmlns:m="http://schemas.openxmlformats.org/officeDocument/2006/math">
                    <m:sSub>
                      <m:sSub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r>
                      <a:rPr lang="en-US" altLang="zh-CN" sz="1700"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𝛽</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𝛾</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sub>
                    </m:s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=1</m:t>
                    </m:r>
                  </m:oMath>
                </a14:m>
                <a:r>
                  <a:rPr lang="en-US" altLang="zh-CN" sz="1700" kern="100" dirty="0">
                    <a:solidFill>
                      <a:schemeClr val="tx1"/>
                    </a:solidFill>
                    <a:latin typeface="Calibri" panose="020F0502020204030204" pitchFamily="34" charset="0"/>
                    <a:ea typeface="Calibri" panose="020F0502020204030204" pitchFamily="34" charset="0"/>
                    <a:cs typeface="Calibri" panose="020F0502020204030204" pitchFamily="34" charset="0"/>
                  </a:rPr>
                  <a:t>, because it can result in severe overshoots of identified parameters.</a:t>
                </a:r>
              </a:p>
            </p:txBody>
          </p:sp>
        </mc:Choice>
        <mc:Fallback xmlns="">
          <p:sp>
            <p:nvSpPr>
              <p:cNvPr id="5" name="Content Placeholder 3">
                <a:extLst>
                  <a:ext uri="{FF2B5EF4-FFF2-40B4-BE49-F238E27FC236}">
                    <a16:creationId xmlns:a16="http://schemas.microsoft.com/office/drawing/2014/main" id="{C4790653-0EC3-A231-3527-91C5C62CD0C4}"/>
                  </a:ext>
                </a:extLst>
              </p:cNvPr>
              <p:cNvSpPr txBox="1">
                <a:spLocks noRot="1" noChangeAspect="1" noMove="1" noResize="1" noEditPoints="1" noAdjustHandles="1" noChangeArrowheads="1" noChangeShapeType="1" noTextEdit="1"/>
              </p:cNvSpPr>
              <p:nvPr/>
            </p:nvSpPr>
            <p:spPr>
              <a:xfrm>
                <a:off x="502674" y="1108367"/>
                <a:ext cx="8173781" cy="3335591"/>
              </a:xfrm>
              <a:prstGeom prst="rect">
                <a:avLst/>
              </a:prstGeom>
              <a:blipFill>
                <a:blip r:embed="rId2"/>
                <a:stretch>
                  <a:fillRect l="-447" t="-548" r="-52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2029495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4BEAB-84A6-4685-BD53-F0B510B1FF2D}"/>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D723C62-5824-62C2-6955-2C2AFC44849C}"/>
              </a:ext>
            </a:extLst>
          </p:cNvPr>
          <p:cNvPicPr>
            <a:picLocks noChangeAspect="1"/>
          </p:cNvPicPr>
          <p:nvPr/>
        </p:nvPicPr>
        <p:blipFill>
          <a:blip r:embed="rId2"/>
          <a:stretch>
            <a:fillRect/>
          </a:stretch>
        </p:blipFill>
        <p:spPr>
          <a:xfrm>
            <a:off x="5832582" y="101138"/>
            <a:ext cx="2664296" cy="2127931"/>
          </a:xfrm>
          <a:prstGeom prst="rect">
            <a:avLst/>
          </a:prstGeom>
        </p:spPr>
      </p:pic>
      <p:sp>
        <p:nvSpPr>
          <p:cNvPr id="2" name="Title 1">
            <a:extLst>
              <a:ext uri="{FF2B5EF4-FFF2-40B4-BE49-F238E27FC236}">
                <a16:creationId xmlns:a16="http://schemas.microsoft.com/office/drawing/2014/main" id="{5A2431B6-047B-D329-06F8-84B83D687CB6}"/>
              </a:ext>
            </a:extLst>
          </p:cNvPr>
          <p:cNvSpPr>
            <a:spLocks noGrp="1"/>
          </p:cNvSpPr>
          <p:nvPr>
            <p:ph type="title"/>
          </p:nvPr>
        </p:nvSpPr>
        <p:spPr/>
        <p:txBody>
          <a:bodyPr/>
          <a:lstStyle/>
          <a:p>
            <a:r>
              <a:rPr lang="en-US" altLang="zh-CN" dirty="0"/>
              <a:t>Methodologies</a:t>
            </a:r>
            <a:endParaRPr lang="zh-CN" altLang="en-US" dirty="0"/>
          </a:p>
        </p:txBody>
      </p:sp>
      <p:sp>
        <p:nvSpPr>
          <p:cNvPr id="6" name="Text Placeholder 2">
            <a:extLst>
              <a:ext uri="{FF2B5EF4-FFF2-40B4-BE49-F238E27FC236}">
                <a16:creationId xmlns:a16="http://schemas.microsoft.com/office/drawing/2014/main" id="{6E6256B6-566C-3EA9-23CB-F7F734F4E67A}"/>
              </a:ext>
            </a:extLst>
          </p:cNvPr>
          <p:cNvSpPr txBox="1">
            <a:spLocks/>
          </p:cNvSpPr>
          <p:nvPr/>
        </p:nvSpPr>
        <p:spPr>
          <a:xfrm>
            <a:off x="90239" y="695049"/>
            <a:ext cx="4399528"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Findings</a:t>
            </a:r>
          </a:p>
        </p:txBody>
      </p:sp>
      <p:sp>
        <p:nvSpPr>
          <p:cNvPr id="7" name="Content Placeholder 3">
            <a:extLst>
              <a:ext uri="{FF2B5EF4-FFF2-40B4-BE49-F238E27FC236}">
                <a16:creationId xmlns:a16="http://schemas.microsoft.com/office/drawing/2014/main" id="{B1680C0C-8B88-C2FE-A609-809B62548918}"/>
              </a:ext>
            </a:extLst>
          </p:cNvPr>
          <p:cNvSpPr txBox="1">
            <a:spLocks/>
          </p:cNvSpPr>
          <p:nvPr/>
        </p:nvSpPr>
        <p:spPr>
          <a:xfrm>
            <a:off x="211956" y="1139488"/>
            <a:ext cx="5071476"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algn="just">
              <a:spcBef>
                <a:spcPts val="600"/>
              </a:spcBef>
              <a:spcAft>
                <a:spcPts val="600"/>
              </a:spcAft>
            </a:pPr>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The </a:t>
            </a:r>
            <a:r>
              <a:rPr lang="en-US" altLang="zh-CN" sz="1600" b="1" kern="100" dirty="0">
                <a:solidFill>
                  <a:schemeClr val="tx1"/>
                </a:solidFill>
                <a:latin typeface="Calibri" panose="020F0502020204030204" pitchFamily="34" charset="0"/>
                <a:ea typeface="Calibri" panose="020F0502020204030204" pitchFamily="34" charset="0"/>
                <a:cs typeface="Calibri" panose="020F0502020204030204" pitchFamily="34" charset="0"/>
              </a:rPr>
              <a:t>hard-constrained</a:t>
            </a:r>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 optimization problem (*) can be directly solved using nonlinear programming methods, such as interior point method</a:t>
            </a:r>
            <a:r>
              <a:rPr lang="en-US" altLang="zh-CN" sz="1600" kern="1200" dirty="0">
                <a:solidFill>
                  <a:schemeClr val="tx1"/>
                </a:solidFill>
                <a:latin typeface="Calibri" panose="020F0502020204030204" pitchFamily="34" charset="0"/>
                <a:ea typeface="Calibri" panose="020F0502020204030204" pitchFamily="34" charset="0"/>
                <a:cs typeface="Calibri" panose="020F0502020204030204" pitchFamily="34" charset="0"/>
              </a:rPr>
              <a:t>, however, it will result in unstable CVR factors as shown in Fig. 19.</a:t>
            </a:r>
          </a:p>
          <a:p>
            <a:pPr algn="just">
              <a:spcBef>
                <a:spcPts val="600"/>
              </a:spcBef>
              <a:spcAft>
                <a:spcPts val="600"/>
              </a:spcAft>
            </a:pPr>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The sharp fluctuations in CVR factors of the </a:t>
            </a:r>
            <a:r>
              <a:rPr lang="en-US" altLang="zh-CN" sz="1600" b="1" kern="100" dirty="0">
                <a:solidFill>
                  <a:schemeClr val="tx1"/>
                </a:solidFill>
                <a:latin typeface="Calibri" panose="020F0502020204030204" pitchFamily="34" charset="0"/>
                <a:ea typeface="Calibri" panose="020F0502020204030204" pitchFamily="34" charset="0"/>
                <a:cs typeface="Calibri" panose="020F0502020204030204" pitchFamily="34" charset="0"/>
              </a:rPr>
              <a:t>hard-constrained</a:t>
            </a:r>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 problem are caused by the large variations of identified parameters as shown in Fig. 20.</a:t>
            </a:r>
          </a:p>
          <a:p>
            <a:pPr algn="just">
              <a:spcBef>
                <a:spcPts val="600"/>
              </a:spcBef>
              <a:spcAft>
                <a:spcPts val="600"/>
              </a:spcAft>
            </a:pPr>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To obtain smoother and more stable</a:t>
            </a:r>
            <a:r>
              <a:rPr lang="en-US" altLang="zh-CN" sz="1600" b="1" kern="100" dirty="0">
                <a:solidFill>
                  <a:schemeClr val="tx1"/>
                </a:solidFill>
                <a:latin typeface="Calibri" panose="020F0502020204030204" pitchFamily="34" charset="0"/>
                <a:ea typeface="Calibri" panose="020F0502020204030204" pitchFamily="34" charset="0"/>
                <a:cs typeface="Calibri" panose="020F0502020204030204" pitchFamily="34" charset="0"/>
              </a:rPr>
              <a:t> </a:t>
            </a:r>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CVR factors, we propose a </a:t>
            </a:r>
            <a:r>
              <a:rPr lang="en-US" altLang="zh-CN" sz="1600" b="1" kern="100" dirty="0">
                <a:solidFill>
                  <a:schemeClr val="tx1"/>
                </a:solidFill>
                <a:latin typeface="Calibri" panose="020F0502020204030204" pitchFamily="34" charset="0"/>
                <a:ea typeface="Calibri" panose="020F0502020204030204" pitchFamily="34" charset="0"/>
                <a:cs typeface="Calibri" panose="020F0502020204030204" pitchFamily="34" charset="0"/>
              </a:rPr>
              <a:t>soft-constrained </a:t>
            </a:r>
            <a:r>
              <a:rPr lang="en-US" altLang="zh-CN" sz="1600" kern="100" dirty="0">
                <a:solidFill>
                  <a:schemeClr val="tx1"/>
                </a:solidFill>
                <a:latin typeface="Calibri" panose="020F0502020204030204" pitchFamily="34" charset="0"/>
                <a:ea typeface="Calibri" panose="020F0502020204030204" pitchFamily="34" charset="0"/>
                <a:cs typeface="Calibri" panose="020F0502020204030204" pitchFamily="34" charset="0"/>
              </a:rPr>
              <a:t>sliding-window-based time-varying parameter identification method at the cost of an acceptable identification error.</a:t>
            </a:r>
          </a:p>
        </p:txBody>
      </p:sp>
      <p:sp>
        <p:nvSpPr>
          <p:cNvPr id="8" name="TextBox 7">
            <a:extLst>
              <a:ext uri="{FF2B5EF4-FFF2-40B4-BE49-F238E27FC236}">
                <a16:creationId xmlns:a16="http://schemas.microsoft.com/office/drawing/2014/main" id="{3652C331-C3D2-CA98-1C4D-26D3B756FA3C}"/>
              </a:ext>
            </a:extLst>
          </p:cNvPr>
          <p:cNvSpPr txBox="1"/>
          <p:nvPr/>
        </p:nvSpPr>
        <p:spPr>
          <a:xfrm>
            <a:off x="5810333" y="2282002"/>
            <a:ext cx="3226163" cy="261610"/>
          </a:xfrm>
          <a:prstGeom prst="rect">
            <a:avLst/>
          </a:prstGeom>
          <a:noFill/>
        </p:spPr>
        <p:txBody>
          <a:bodyPr wrap="square">
            <a:spAutoFit/>
          </a:bodyPr>
          <a:lstStyle/>
          <a:p>
            <a:r>
              <a:rPr lang="en-US" altLang="zh-CN" sz="1100" b="0" i="0" u="none" strike="noStrike" baseline="0" dirty="0">
                <a:latin typeface="ITC Berkeley Oldstyle"/>
              </a:rPr>
              <a:t>Fig. CVR factor of the hard-constrained problem.</a:t>
            </a:r>
            <a:endParaRPr lang="zh-CN" altLang="en-US" sz="1100" dirty="0">
              <a:latin typeface="ITC Berkeley Oldstyle"/>
            </a:endParaRPr>
          </a:p>
        </p:txBody>
      </p:sp>
      <p:pic>
        <p:nvPicPr>
          <p:cNvPr id="10" name="Picture 9">
            <a:extLst>
              <a:ext uri="{FF2B5EF4-FFF2-40B4-BE49-F238E27FC236}">
                <a16:creationId xmlns:a16="http://schemas.microsoft.com/office/drawing/2014/main" id="{DE301345-BE0E-FD28-D822-AB19AE242014}"/>
              </a:ext>
            </a:extLst>
          </p:cNvPr>
          <p:cNvPicPr>
            <a:picLocks noChangeAspect="1"/>
          </p:cNvPicPr>
          <p:nvPr/>
        </p:nvPicPr>
        <p:blipFill>
          <a:blip r:embed="rId3"/>
          <a:stretch>
            <a:fillRect/>
          </a:stretch>
        </p:blipFill>
        <p:spPr>
          <a:xfrm>
            <a:off x="6156176" y="2563034"/>
            <a:ext cx="2195444" cy="1735807"/>
          </a:xfrm>
          <a:prstGeom prst="rect">
            <a:avLst/>
          </a:prstGeom>
        </p:spPr>
      </p:pic>
      <p:sp>
        <p:nvSpPr>
          <p:cNvPr id="11" name="TextBox 10">
            <a:extLst>
              <a:ext uri="{FF2B5EF4-FFF2-40B4-BE49-F238E27FC236}">
                <a16:creationId xmlns:a16="http://schemas.microsoft.com/office/drawing/2014/main" id="{4D4529B3-CFA0-3C01-1304-17F864D74B6C}"/>
              </a:ext>
            </a:extLst>
          </p:cNvPr>
          <p:cNvSpPr txBox="1"/>
          <p:nvPr/>
        </p:nvSpPr>
        <p:spPr>
          <a:xfrm>
            <a:off x="5861132" y="4235057"/>
            <a:ext cx="2967575" cy="430887"/>
          </a:xfrm>
          <a:prstGeom prst="rect">
            <a:avLst/>
          </a:prstGeom>
          <a:noFill/>
        </p:spPr>
        <p:txBody>
          <a:bodyPr wrap="square">
            <a:spAutoFit/>
          </a:bodyPr>
          <a:lstStyle/>
          <a:p>
            <a:r>
              <a:rPr lang="en-US" altLang="zh-CN" sz="1100" b="0" i="0" u="none" strike="noStrike" baseline="0" dirty="0">
                <a:latin typeface="ITC Berkeley Oldstyle"/>
              </a:rPr>
              <a:t>Fig. 20 Curves of the Z, I, P coefficients for the hard-constrained problem.</a:t>
            </a:r>
            <a:endParaRPr lang="zh-CN" altLang="en-US" sz="1100" dirty="0">
              <a:latin typeface="ITC Berkeley Oldstyle"/>
            </a:endParaRPr>
          </a:p>
        </p:txBody>
      </p:sp>
    </p:spTree>
    <p:extLst>
      <p:ext uri="{BB962C8B-B14F-4D97-AF65-F5344CB8AC3E}">
        <p14:creationId xmlns:p14="http://schemas.microsoft.com/office/powerpoint/2010/main" val="14738770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31F065-8E41-1F77-92D7-9A30C27372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C231916-DF33-5E30-466E-C5034960FEDA}"/>
              </a:ext>
            </a:extLst>
          </p:cNvPr>
          <p:cNvSpPr>
            <a:spLocks noGrp="1"/>
          </p:cNvSpPr>
          <p:nvPr>
            <p:ph type="title"/>
          </p:nvPr>
        </p:nvSpPr>
        <p:spPr/>
        <p:txBody>
          <a:bodyPr/>
          <a:lstStyle/>
          <a:p>
            <a:r>
              <a:rPr lang="en-US" altLang="zh-CN" dirty="0"/>
              <a:t>Why we need the window size to be </a:t>
            </a:r>
            <a:r>
              <a:rPr lang="zh-CN" altLang="en-US" dirty="0"/>
              <a:t>𝑛≥</a:t>
            </a:r>
            <a:r>
              <a:rPr lang="en-US" altLang="zh-CN" dirty="0"/>
              <a:t>3? </a:t>
            </a:r>
            <a:endParaRPr lang="zh-CN" alt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AC62A92E-95A9-F495-3A1C-CB7B346D697C}"/>
                  </a:ext>
                </a:extLst>
              </p:cNvPr>
              <p:cNvSpPr txBox="1">
                <a:spLocks/>
              </p:cNvSpPr>
              <p:nvPr/>
            </p:nvSpPr>
            <p:spPr>
              <a:xfrm>
                <a:off x="624282" y="627534"/>
                <a:ext cx="7895436" cy="723200"/>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buNone/>
                </a:pPr>
                <a:r>
                  <a:rPr lang="en-US" altLang="zh-CN" sz="1600" b="1" dirty="0">
                    <a:solidFill>
                      <a:schemeClr val="tx1"/>
                    </a:solidFill>
                    <a:latin typeface="ITC Berkeley Oldstyle"/>
                    <a:cs typeface="Times" panose="02020603050405020304" pitchFamily="18" charset="0"/>
                  </a:rPr>
                  <a:t>Theorem 1: </a:t>
                </a:r>
                <a:r>
                  <a:rPr lang="en-US" altLang="zh-CN" sz="1600" dirty="0">
                    <a:solidFill>
                      <a:schemeClr val="tx1"/>
                    </a:solidFill>
                    <a:latin typeface="ITC Berkeley Oldstyle"/>
                    <a:cs typeface="Times" panose="02020603050405020304" pitchFamily="18" charset="0"/>
                  </a:rPr>
                  <a:t>The following determinant problem has a unique solution only if  </a:t>
                </a:r>
                <a14:m>
                  <m:oMath xmlns:m="http://schemas.openxmlformats.org/officeDocument/2006/math">
                    <m:r>
                      <a:rPr lang="en-US" altLang="zh-CN" sz="1600">
                        <a:solidFill>
                          <a:schemeClr val="tx1"/>
                        </a:solidFill>
                        <a:latin typeface="Cambria Math" panose="02040503050406030204" pitchFamily="18" charset="0"/>
                        <a:cs typeface="Times" panose="02020603050405020304" pitchFamily="18" charset="0"/>
                      </a:rPr>
                      <m:t>𝑛</m:t>
                    </m:r>
                    <m:r>
                      <a:rPr lang="en-US" altLang="zh-CN" sz="1600">
                        <a:solidFill>
                          <a:schemeClr val="tx1"/>
                        </a:solidFill>
                        <a:latin typeface="Cambria Math" panose="02040503050406030204" pitchFamily="18" charset="0"/>
                        <a:cs typeface="Times" panose="02020603050405020304" pitchFamily="18" charset="0"/>
                      </a:rPr>
                      <m:t>≥3</m:t>
                    </m:r>
                  </m:oMath>
                </a14:m>
                <a:r>
                  <a:rPr lang="en-US" altLang="zh-CN" sz="1600" dirty="0">
                    <a:solidFill>
                      <a:schemeClr val="tx1"/>
                    </a:solidFill>
                    <a:latin typeface="ITC Berkeley Oldstyle"/>
                    <a:cs typeface="Times" panose="02020603050405020304" pitchFamily="18" charset="0"/>
                  </a:rPr>
                  <a:t>.</a:t>
                </a:r>
              </a:p>
              <a:p>
                <a:pPr marL="0" indent="0" algn="just">
                  <a:buNone/>
                </a:pPr>
                <a:r>
                  <a:rPr lang="en-US" altLang="zh-CN" sz="1600" b="1" dirty="0">
                    <a:solidFill>
                      <a:schemeClr val="tx1"/>
                    </a:solidFill>
                    <a:latin typeface="ITC Berkeley Oldstyle"/>
                    <a:cs typeface="Times" panose="02020603050405020304" pitchFamily="18" charset="0"/>
                  </a:rPr>
                  <a:t>Proof 1: </a:t>
                </a:r>
                <a:r>
                  <a:rPr lang="en-US" altLang="zh-CN" sz="1600" dirty="0">
                    <a:solidFill>
                      <a:schemeClr val="tx1"/>
                    </a:solidFill>
                    <a:latin typeface="ITC Berkeley Oldstyle"/>
                    <a:cs typeface="Times" panose="02020603050405020304" pitchFamily="18" charset="0"/>
                  </a:rPr>
                  <a:t>For simplicity of notations, we take the first slide window for example,</a:t>
                </a:r>
              </a:p>
            </p:txBody>
          </p:sp>
        </mc:Choice>
        <mc:Fallback xmlns="">
          <p:sp>
            <p:nvSpPr>
              <p:cNvPr id="4" name="Content Placeholder 3">
                <a:extLst>
                  <a:ext uri="{FF2B5EF4-FFF2-40B4-BE49-F238E27FC236}">
                    <a16:creationId xmlns:a16="http://schemas.microsoft.com/office/drawing/2014/main" id="{AC62A92E-95A9-F495-3A1C-CB7B346D697C}"/>
                  </a:ext>
                </a:extLst>
              </p:cNvPr>
              <p:cNvSpPr txBox="1">
                <a:spLocks noRot="1" noChangeAspect="1" noMove="1" noResize="1" noEditPoints="1" noAdjustHandles="1" noChangeArrowheads="1" noChangeShapeType="1" noTextEdit="1"/>
              </p:cNvSpPr>
              <p:nvPr/>
            </p:nvSpPr>
            <p:spPr>
              <a:xfrm>
                <a:off x="624282" y="627534"/>
                <a:ext cx="7895436" cy="723200"/>
              </a:xfrm>
              <a:prstGeom prst="rect">
                <a:avLst/>
              </a:prstGeom>
              <a:blipFill>
                <a:blip r:embed="rId2"/>
                <a:stretch>
                  <a:fillRect l="-386" t="-252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95CDFAF-E904-6B56-B0A4-0153606D9218}"/>
                  </a:ext>
                </a:extLst>
              </p:cNvPr>
              <p:cNvSpPr txBox="1"/>
              <p:nvPr/>
            </p:nvSpPr>
            <p:spPr>
              <a:xfrm>
                <a:off x="592914" y="3219822"/>
                <a:ext cx="7723502" cy="1450590"/>
              </a:xfrm>
              <a:prstGeom prst="rect">
                <a:avLst/>
              </a:prstGeom>
              <a:noFill/>
            </p:spPr>
            <p:txBody>
              <a:bodyPr wrap="square" rtlCol="0">
                <a:spAutoFit/>
              </a:bodyPr>
              <a:lstStyle/>
              <a:p>
                <a:pPr indent="0" algn="just">
                  <a:lnSpc>
                    <a:spcPct val="105000"/>
                  </a:lnSpc>
                  <a:spcBef>
                    <a:spcPts val="600"/>
                  </a:spcBef>
                  <a:spcAft>
                    <a:spcPts val="0"/>
                  </a:spcAft>
                  <a:buNone/>
                </a:pPr>
                <a:r>
                  <a:rPr lang="en-US" altLang="zh-CN" sz="1600" dirty="0">
                    <a:effectLst/>
                    <a:latin typeface="ITC Berkeley Oldstyle"/>
                    <a:ea typeface="宋体" panose="02010600030101010101" pitchFamily="2" charset="-122"/>
                  </a:rPr>
                  <a:t>The rank of </a:t>
                </a:r>
                <a14:m>
                  <m:oMath xmlns:m="http://schemas.openxmlformats.org/officeDocument/2006/math">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宋体" panose="02010600030101010101" pitchFamily="2" charset="-122"/>
                          </a:rPr>
                          <m:t>𝐴</m:t>
                        </m:r>
                      </m:e>
                      <m:sub>
                        <m:r>
                          <a:rPr lang="en-US" altLang="zh-CN" sz="1600" b="0" i="1" smtClean="0">
                            <a:effectLst/>
                            <a:latin typeface="Cambria Math" panose="02040503050406030204" pitchFamily="18" charset="0"/>
                            <a:ea typeface="宋体" panose="02010600030101010101" pitchFamily="2" charset="-122"/>
                          </a:rPr>
                          <m:t>𝑖</m:t>
                        </m:r>
                      </m:sub>
                    </m:sSub>
                  </m:oMath>
                </a14:m>
                <a:r>
                  <a:rPr lang="en-US" altLang="zh-CN" sz="1600" dirty="0">
                    <a:effectLst/>
                    <a:latin typeface="ITC Berkeley Oldstyle"/>
                    <a:ea typeface="宋体" panose="02010600030101010101" pitchFamily="2" charset="-122"/>
                  </a:rPr>
                  <a:t>, </a:t>
                </a:r>
                <a14:m>
                  <m:oMath xmlns:m="http://schemas.openxmlformats.org/officeDocument/2006/math">
                    <m:r>
                      <m:rPr>
                        <m:sty m:val="p"/>
                      </m:rPr>
                      <a:rPr lang="en-US" altLang="zh-CN" sz="1600">
                        <a:effectLst/>
                        <a:latin typeface="Cambria Math" panose="02040503050406030204" pitchFamily="18" charset="0"/>
                        <a:ea typeface="宋体" panose="02010600030101010101" pitchFamily="2" charset="-122"/>
                      </a:rPr>
                      <m:t>rank</m:t>
                    </m:r>
                    <m:d>
                      <m:dPr>
                        <m:ctrlPr>
                          <a:rPr lang="zh-CN" altLang="zh-CN" sz="1600" i="1">
                            <a:effectLst/>
                            <a:latin typeface="Cambria Math" panose="02040503050406030204" pitchFamily="18" charset="0"/>
                            <a:ea typeface="Cambria Math" panose="02040503050406030204" pitchFamily="18" charset="0"/>
                          </a:rPr>
                        </m:ctrlPr>
                      </m:dPr>
                      <m:e>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宋体" panose="02010600030101010101" pitchFamily="2" charset="-122"/>
                              </a:rPr>
                              <m:t>𝐴</m:t>
                            </m:r>
                          </m:e>
                          <m:sub>
                            <m:r>
                              <a:rPr lang="en-US" altLang="zh-CN" sz="1600" b="0" i="1" smtClean="0">
                                <a:effectLst/>
                                <a:latin typeface="Cambria Math" panose="02040503050406030204" pitchFamily="18" charset="0"/>
                                <a:ea typeface="宋体" panose="02010600030101010101" pitchFamily="2" charset="-122"/>
                              </a:rPr>
                              <m:t>𝑖</m:t>
                            </m:r>
                          </m:sub>
                        </m:sSub>
                      </m:e>
                    </m:d>
                    <m:r>
                      <a:rPr lang="en-US" altLang="zh-CN" sz="1600">
                        <a:effectLst/>
                        <a:latin typeface="Cambria Math" panose="02040503050406030204" pitchFamily="18" charset="0"/>
                        <a:ea typeface="宋体" panose="02010600030101010101" pitchFamily="2" charset="-122"/>
                      </a:rPr>
                      <m:t>=1</m:t>
                    </m:r>
                  </m:oMath>
                </a14:m>
                <a:r>
                  <a:rPr lang="en-US" altLang="zh-CN" sz="1600" dirty="0">
                    <a:effectLst/>
                    <a:latin typeface="ITC Berkeley Oldstyle"/>
                    <a:ea typeface="宋体" panose="02010600030101010101" pitchFamily="2" charset="-122"/>
                  </a:rPr>
                  <a:t>. We know that the rank of the sum of </a:t>
                </a:r>
                <a14:m>
                  <m:oMath xmlns:m="http://schemas.openxmlformats.org/officeDocument/2006/math">
                    <m:r>
                      <a:rPr lang="en-US" altLang="zh-CN" sz="1600" i="1">
                        <a:effectLst/>
                        <a:latin typeface="Cambria Math" panose="02040503050406030204" pitchFamily="18" charset="0"/>
                        <a:ea typeface="宋体" panose="02010600030101010101" pitchFamily="2" charset="-122"/>
                      </a:rPr>
                      <m:t>𝑛</m:t>
                    </m:r>
                  </m:oMath>
                </a14:m>
                <a:r>
                  <a:rPr lang="en-US" altLang="zh-CN" sz="1600" dirty="0">
                    <a:effectLst/>
                    <a:latin typeface="ITC Berkeley Oldstyle"/>
                    <a:ea typeface="宋体" panose="02010600030101010101" pitchFamily="2" charset="-122"/>
                  </a:rPr>
                  <a:t> matrices are less than or equal to the sum of the ranks of each matrix, i.e., </a:t>
                </a:r>
                <a14:m>
                  <m:oMath xmlns:m="http://schemas.openxmlformats.org/officeDocument/2006/math">
                    <m:eqArr>
                      <m:eqArrPr>
                        <m:ctrlPr>
                          <a:rPr lang="zh-CN" altLang="zh-CN" sz="1600" i="1">
                            <a:effectLst/>
                            <a:latin typeface="Cambria Math" panose="02040503050406030204" pitchFamily="18" charset="0"/>
                            <a:ea typeface="Cambria Math" panose="02040503050406030204" pitchFamily="18" charset="0"/>
                          </a:rPr>
                        </m:ctrlPr>
                      </m:eqArrPr>
                      <m:e>
                        <m:r>
                          <m:rPr>
                            <m:sty m:val="p"/>
                          </m:rPr>
                          <a:rPr lang="en-US" altLang="zh-CN" sz="1600">
                            <a:effectLst/>
                            <a:latin typeface="Cambria Math" panose="02040503050406030204" pitchFamily="18" charset="0"/>
                            <a:ea typeface="宋体" panose="02010600030101010101" pitchFamily="2" charset="-122"/>
                          </a:rPr>
                          <m:t>rank</m:t>
                        </m:r>
                        <m:d>
                          <m:dPr>
                            <m:ctrlPr>
                              <a:rPr lang="zh-CN" altLang="zh-CN" sz="1600" i="1">
                                <a:effectLst/>
                                <a:latin typeface="Cambria Math" panose="02040503050406030204" pitchFamily="18" charset="0"/>
                                <a:ea typeface="Cambria Math" panose="02040503050406030204" pitchFamily="18" charset="0"/>
                              </a:rPr>
                            </m:ctrlPr>
                          </m:dPr>
                          <m:e>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宋体" panose="02010600030101010101" pitchFamily="2" charset="-122"/>
                                  </a:rPr>
                                  <m:t>𝐴</m:t>
                                </m:r>
                              </m:e>
                              <m:sub>
                                <m:r>
                                  <a:rPr lang="en-US" altLang="zh-CN" sz="1600" i="1">
                                    <a:effectLst/>
                                    <a:latin typeface="Cambria Math" panose="02040503050406030204" pitchFamily="18" charset="0"/>
                                    <a:ea typeface="宋体" panose="02010600030101010101" pitchFamily="2" charset="-122"/>
                                  </a:rPr>
                                  <m:t>𝛴</m:t>
                                </m:r>
                                <m:r>
                                  <a:rPr lang="en-US" altLang="zh-CN" sz="1600" i="1">
                                    <a:effectLst/>
                                    <a:latin typeface="Cambria Math" panose="02040503050406030204" pitchFamily="18" charset="0"/>
                                    <a:ea typeface="宋体" panose="02010600030101010101" pitchFamily="2" charset="-122"/>
                                  </a:rPr>
                                  <m:t>,</m:t>
                                </m:r>
                                <m:r>
                                  <a:rPr lang="en-US" altLang="zh-CN" sz="1600" b="0" i="1" smtClean="0">
                                    <a:effectLst/>
                                    <a:latin typeface="Cambria Math" panose="02040503050406030204" pitchFamily="18" charset="0"/>
                                    <a:ea typeface="宋体" panose="02010600030101010101" pitchFamily="2" charset="-122"/>
                                  </a:rPr>
                                  <m:t>𝑖</m:t>
                                </m:r>
                              </m:sub>
                            </m:sSub>
                          </m:e>
                        </m:d>
                        <m:r>
                          <a:rPr lang="en-US" altLang="zh-CN" sz="1600" i="1">
                            <a:effectLst/>
                            <a:latin typeface="Cambria Math" panose="02040503050406030204" pitchFamily="18" charset="0"/>
                            <a:ea typeface="宋体" panose="02010600030101010101" pitchFamily="2" charset="-122"/>
                          </a:rPr>
                          <m:t>≤</m:t>
                        </m:r>
                        <m:nary>
                          <m:naryPr>
                            <m:chr m:val="∑"/>
                            <m:limLoc m:val="subSup"/>
                            <m:ctrlPr>
                              <a:rPr lang="zh-CN" altLang="zh-CN" sz="1600" i="1">
                                <a:effectLst/>
                                <a:latin typeface="Cambria Math" panose="02040503050406030204" pitchFamily="18" charset="0"/>
                                <a:ea typeface="Cambria Math" panose="02040503050406030204" pitchFamily="18" charset="0"/>
                              </a:rPr>
                            </m:ctrlPr>
                          </m:naryPr>
                          <m:sub>
                            <m:r>
                              <m:rPr>
                                <m:brk m:alnAt="1"/>
                              </m:rPr>
                              <a:rPr lang="en-US" altLang="zh-CN" sz="1600" b="0" i="1" smtClean="0">
                                <a:effectLst/>
                                <a:latin typeface="Cambria Math" panose="02040503050406030204" pitchFamily="18" charset="0"/>
                                <a:ea typeface="Cambria Math" panose="02040503050406030204" pitchFamily="18" charset="0"/>
                              </a:rPr>
                              <m:t>𝑖</m:t>
                            </m:r>
                            <m:r>
                              <a:rPr lang="en-US" altLang="zh-CN" sz="1600" i="1">
                                <a:effectLst/>
                                <a:latin typeface="Cambria Math" panose="02040503050406030204" pitchFamily="18" charset="0"/>
                                <a:ea typeface="宋体" panose="02010600030101010101" pitchFamily="2" charset="-122"/>
                              </a:rPr>
                              <m:t>=1</m:t>
                            </m:r>
                          </m:sub>
                          <m:sup>
                            <m:r>
                              <a:rPr lang="en-US" altLang="zh-CN" sz="1600" i="1">
                                <a:effectLst/>
                                <a:latin typeface="Cambria Math" panose="02040503050406030204" pitchFamily="18" charset="0"/>
                                <a:ea typeface="宋体" panose="02010600030101010101" pitchFamily="2" charset="-122"/>
                              </a:rPr>
                              <m:t>𝑛</m:t>
                            </m:r>
                          </m:sup>
                          <m:e>
                            <m:r>
                              <m:rPr>
                                <m:sty m:val="p"/>
                              </m:rPr>
                              <a:rPr lang="en-US" altLang="zh-CN" sz="1600">
                                <a:effectLst/>
                                <a:latin typeface="Cambria Math" panose="02040503050406030204" pitchFamily="18" charset="0"/>
                                <a:ea typeface="宋体" panose="02010600030101010101" pitchFamily="2" charset="-122"/>
                              </a:rPr>
                              <m:t>rank</m:t>
                            </m:r>
                            <m:d>
                              <m:dPr>
                                <m:ctrlPr>
                                  <a:rPr lang="zh-CN" altLang="zh-CN" sz="1600" i="1">
                                    <a:effectLst/>
                                    <a:latin typeface="Cambria Math" panose="02040503050406030204" pitchFamily="18" charset="0"/>
                                    <a:ea typeface="Cambria Math" panose="02040503050406030204" pitchFamily="18" charset="0"/>
                                  </a:rPr>
                                </m:ctrlPr>
                              </m:dPr>
                              <m:e>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宋体" panose="02010600030101010101" pitchFamily="2" charset="-122"/>
                                      </a:rPr>
                                      <m:t>𝐴</m:t>
                                    </m:r>
                                  </m:e>
                                  <m:sub>
                                    <m:r>
                                      <a:rPr lang="en-US" altLang="zh-CN" sz="1600" b="0" i="1" smtClean="0">
                                        <a:effectLst/>
                                        <a:latin typeface="Cambria Math" panose="02040503050406030204" pitchFamily="18" charset="0"/>
                                        <a:ea typeface="宋体" panose="02010600030101010101" pitchFamily="2" charset="-122"/>
                                      </a:rPr>
                                      <m:t>𝑖</m:t>
                                    </m:r>
                                  </m:sub>
                                </m:sSub>
                              </m:e>
                            </m:d>
                          </m:e>
                        </m:nary>
                        <m:r>
                          <a:rPr lang="en-US" altLang="zh-CN" sz="1600" i="1">
                            <a:effectLst/>
                            <a:latin typeface="Cambria Math" panose="02040503050406030204" pitchFamily="18" charset="0"/>
                            <a:ea typeface="宋体" panose="02010600030101010101" pitchFamily="2" charset="-122"/>
                          </a:rPr>
                          <m:t>=</m:t>
                        </m:r>
                        <m:r>
                          <a:rPr lang="en-US" altLang="zh-CN" sz="1600" i="1">
                            <a:effectLst/>
                            <a:latin typeface="Cambria Math" panose="02040503050406030204" pitchFamily="18" charset="0"/>
                            <a:ea typeface="宋体" panose="02010600030101010101" pitchFamily="2" charset="-122"/>
                          </a:rPr>
                          <m:t>𝑛</m:t>
                        </m:r>
                      </m:e>
                    </m:eqArr>
                  </m:oMath>
                </a14:m>
                <a:r>
                  <a:rPr lang="en-US" altLang="zh-CN" sz="1600" dirty="0">
                    <a:effectLst/>
                    <a:latin typeface="ITC Berkeley Oldstyle"/>
                    <a:ea typeface="宋体" panose="02010600030101010101" pitchFamily="2" charset="-122"/>
                  </a:rPr>
                  <a:t>.</a:t>
                </a:r>
              </a:p>
              <a:p>
                <a:pPr indent="0" algn="just">
                  <a:lnSpc>
                    <a:spcPct val="105000"/>
                  </a:lnSpc>
                  <a:spcBef>
                    <a:spcPts val="0"/>
                  </a:spcBef>
                  <a:spcAft>
                    <a:spcPts val="0"/>
                  </a:spcAft>
                  <a:buNone/>
                </a:pPr>
                <a:r>
                  <a:rPr lang="en-US" altLang="zh-CN" sz="1600" dirty="0">
                    <a:effectLst/>
                    <a:latin typeface="ITC Berkeley Oldstyle"/>
                    <a:ea typeface="宋体" panose="02010600030101010101" pitchFamily="2" charset="-122"/>
                  </a:rPr>
                  <a:t>Thus, the necessary condition for that </a:t>
                </a:r>
                <a14:m>
                  <m:oMath xmlns:m="http://schemas.openxmlformats.org/officeDocument/2006/math">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𝐴</m:t>
                        </m:r>
                      </m:e>
                      <m:sub>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𝛴</m:t>
                        </m:r>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600" dirty="0">
                    <a:effectLst/>
                    <a:latin typeface="ITC Berkeley Oldstyle"/>
                    <a:ea typeface="宋体" panose="02010600030101010101" pitchFamily="2" charset="-122"/>
                  </a:rPr>
                  <a:t> has full rank is </a:t>
                </a:r>
                <a14:m>
                  <m:oMath xmlns:m="http://schemas.openxmlformats.org/officeDocument/2006/math">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𝑛</m:t>
                    </m:r>
                    <m:r>
                      <a:rPr lang="en-US" altLang="zh-CN" sz="1600">
                        <a:effectLst/>
                        <a:latin typeface="Cambria Math" panose="02040503050406030204" pitchFamily="18" charset="0"/>
                        <a:ea typeface="宋体" panose="02010600030101010101" pitchFamily="2" charset="-122"/>
                        <a:cs typeface="Times New Roman" panose="02020603050405020304" pitchFamily="18" charset="0"/>
                      </a:rPr>
                      <m:t>≥3</m:t>
                    </m:r>
                  </m:oMath>
                </a14:m>
                <a:r>
                  <a:rPr lang="en-US" altLang="zh-CN" sz="1600" dirty="0">
                    <a:effectLst/>
                    <a:latin typeface="ITC Berkeley Oldstyle"/>
                    <a:ea typeface="宋体" panose="02010600030101010101" pitchFamily="2" charset="-122"/>
                  </a:rPr>
                  <a:t>. Only under this </a:t>
                </a:r>
                <a:r>
                  <a:rPr lang="en-US" altLang="zh-CN" sz="1600" b="1" dirty="0">
                    <a:effectLst/>
                    <a:latin typeface="ITC Berkeley Oldstyle"/>
                    <a:ea typeface="宋体" panose="02010600030101010101" pitchFamily="2" charset="-122"/>
                  </a:rPr>
                  <a:t>necessary condition</a:t>
                </a:r>
                <a:r>
                  <a:rPr lang="en-US" altLang="zh-CN" sz="1600" dirty="0">
                    <a:effectLst/>
                    <a:latin typeface="ITC Berkeley Oldstyle"/>
                    <a:ea typeface="宋体" panose="02010600030101010101" pitchFamily="2" charset="-122"/>
                  </a:rPr>
                  <a:t>, it is </a:t>
                </a:r>
                <a:r>
                  <a:rPr lang="en-US" altLang="zh-CN" sz="1600" b="1" dirty="0">
                    <a:effectLst/>
                    <a:latin typeface="ITC Berkeley Oldstyle"/>
                    <a:ea typeface="宋体" panose="02010600030101010101" pitchFamily="2" charset="-122"/>
                  </a:rPr>
                  <a:t>possible</a:t>
                </a:r>
                <a:r>
                  <a:rPr lang="en-US" altLang="zh-CN" sz="1600" dirty="0">
                    <a:effectLst/>
                    <a:latin typeface="ITC Berkeley Oldstyle"/>
                    <a:ea typeface="宋体" panose="02010600030101010101" pitchFamily="2" charset="-122"/>
                  </a:rPr>
                  <a:t> to calculate the solution as </a:t>
                </a:r>
                <a14:m>
                  <m:oMath xmlns:m="http://schemas.openxmlformats.org/officeDocument/2006/math">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𝑋</m:t>
                        </m:r>
                      </m:e>
                      <m:sub>
                        <m:r>
                          <a:rPr lang="en-US" altLang="zh-CN" sz="16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600">
                        <a:effectLst/>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zh-CN" sz="1600" i="1">
                            <a:effectLst/>
                            <a:latin typeface="Cambria Math" panose="02040503050406030204" pitchFamily="18" charset="0"/>
                            <a:ea typeface="Cambria Math" panose="02040503050406030204" pitchFamily="18" charset="0"/>
                          </a:rPr>
                        </m:ctrlPr>
                      </m:sSubSupPr>
                      <m:e>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𝐴</m:t>
                        </m:r>
                      </m:e>
                      <m:sub>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𝛴</m:t>
                        </m:r>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up>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−1</m:t>
                        </m:r>
                      </m:sup>
                    </m:sSubSup>
                    <m:sSub>
                      <m:sSubPr>
                        <m:ctrlPr>
                          <a:rPr lang="zh-CN" altLang="zh-CN" sz="1600" i="1">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𝐵</m:t>
                        </m:r>
                      </m:e>
                      <m:sub>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𝛴</m:t>
                        </m:r>
                        <m:r>
                          <a:rPr lang="en-US" altLang="zh-CN" sz="16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6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600" dirty="0">
                    <a:effectLst/>
                    <a:latin typeface="ITC Berkeley Oldstyle"/>
                    <a:ea typeface="宋体" panose="02010600030101010101" pitchFamily="2" charset="-122"/>
                  </a:rPr>
                  <a:t>.                                          </a:t>
                </a:r>
                <a:r>
                  <a:rPr lang="en-US" altLang="zh-CN" sz="1600" dirty="0">
                    <a:effectLst/>
                    <a:latin typeface="ITC Berkeley Oldstyle"/>
                    <a:ea typeface="宋体" panose="02010600030101010101" pitchFamily="2" charset="-122"/>
                    <a:cs typeface="Times New Roman" panose="02020603050405020304" pitchFamily="18" charset="0"/>
                    <a:sym typeface="Wingdings" panose="05000000000000000000" pitchFamily="2" charset="2"/>
                  </a:rPr>
                  <a:t></a:t>
                </a:r>
                <a:endParaRPr lang="zh-CN" altLang="en-US" sz="1600" dirty="0">
                  <a:solidFill>
                    <a:schemeClr val="tx1"/>
                  </a:solidFill>
                  <a:latin typeface="ITC Berkeley Oldstyle"/>
                  <a:cs typeface="Times" panose="02020603050405020304" pitchFamily="18" charset="0"/>
                </a:endParaRPr>
              </a:p>
              <a:p>
                <a:pPr algn="just"/>
                <a:endParaRPr lang="zh-CN" altLang="en-US" sz="1600" dirty="0">
                  <a:latin typeface="ITC Berkeley Oldstyle"/>
                </a:endParaRPr>
              </a:p>
            </p:txBody>
          </p:sp>
        </mc:Choice>
        <mc:Fallback xmlns="">
          <p:sp>
            <p:nvSpPr>
              <p:cNvPr id="5" name="TextBox 4">
                <a:extLst>
                  <a:ext uri="{FF2B5EF4-FFF2-40B4-BE49-F238E27FC236}">
                    <a16:creationId xmlns:a16="http://schemas.microsoft.com/office/drawing/2014/main" id="{E95CDFAF-E904-6B56-B0A4-0153606D9218}"/>
                  </a:ext>
                </a:extLst>
              </p:cNvPr>
              <p:cNvSpPr txBox="1">
                <a:spLocks noRot="1" noChangeAspect="1" noMove="1" noResize="1" noEditPoints="1" noAdjustHandles="1" noChangeArrowheads="1" noChangeShapeType="1" noTextEdit="1"/>
              </p:cNvSpPr>
              <p:nvPr/>
            </p:nvSpPr>
            <p:spPr>
              <a:xfrm>
                <a:off x="592914" y="3219822"/>
                <a:ext cx="7723502" cy="1450590"/>
              </a:xfrm>
              <a:prstGeom prst="rect">
                <a:avLst/>
              </a:prstGeom>
              <a:blipFill>
                <a:blip r:embed="rId3"/>
                <a:stretch>
                  <a:fillRect l="-395" t="-5882" r="-4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970928A4-4932-47D5-42AD-E17D10F027B9}"/>
                  </a:ext>
                </a:extLst>
              </p:cNvPr>
              <p:cNvSpPr txBox="1"/>
              <p:nvPr/>
            </p:nvSpPr>
            <p:spPr>
              <a:xfrm>
                <a:off x="4418614" y="1451882"/>
                <a:ext cx="4248472" cy="91704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eqArr>
                        <m:eqArrPr>
                          <m:ctrlPr>
                            <a:rPr lang="zh-CN" altLang="zh-CN" sz="1400" i="1" smtClean="0">
                              <a:effectLst/>
                              <a:latin typeface="Cambria Math" panose="02040503050406030204" pitchFamily="18" charset="0"/>
                              <a:ea typeface="Cambria Math" panose="02040503050406030204" pitchFamily="18" charset="0"/>
                            </a:rPr>
                          </m:ctrlPr>
                        </m:eqArrPr>
                        <m:e>
                          <m:sSub>
                            <m:sSubPr>
                              <m:ctrlPr>
                                <a:rPr lang="zh-CN" altLang="zh-CN" sz="1400" i="1">
                                  <a:effectLst/>
                                  <a:latin typeface="Cambria Math" panose="02040503050406030204" pitchFamily="18" charset="0"/>
                                  <a:ea typeface="Cambria Math" panose="02040503050406030204" pitchFamily="18" charset="0"/>
                                </a:rPr>
                              </m:ctrlPr>
                            </m:sSubPr>
                            <m:e>
                              <m:r>
                                <a:rPr lang="en-US" altLang="zh-CN" sz="1400" i="1">
                                  <a:effectLst/>
                                  <a:latin typeface="Cambria Math" panose="02040503050406030204" pitchFamily="18" charset="0"/>
                                  <a:ea typeface="宋体" panose="02010600030101010101" pitchFamily="2" charset="-122"/>
                                </a:rPr>
                                <m:t>𝐴</m:t>
                              </m:r>
                            </m:e>
                            <m:sub>
                              <m:r>
                                <a:rPr lang="en-US" altLang="zh-CN" sz="1400" b="0" i="1" smtClean="0">
                                  <a:effectLst/>
                                  <a:latin typeface="Cambria Math" panose="02040503050406030204" pitchFamily="18" charset="0"/>
                                  <a:ea typeface="宋体" panose="02010600030101010101" pitchFamily="2" charset="-122"/>
                                </a:rPr>
                                <m:t>𝑖</m:t>
                              </m:r>
                            </m:sub>
                          </m:sSub>
                          <m:r>
                            <a:rPr lang="en-US" altLang="zh-CN" sz="1400" i="1">
                              <a:effectLst/>
                              <a:latin typeface="Cambria Math" panose="02040503050406030204" pitchFamily="18" charset="0"/>
                              <a:ea typeface="宋体" panose="02010600030101010101" pitchFamily="2" charset="-122"/>
                            </a:rPr>
                            <m:t>=</m:t>
                          </m:r>
                          <m:d>
                            <m:dPr>
                              <m:begChr m:val="["/>
                              <m:endChr m:val="]"/>
                              <m:ctrlPr>
                                <a:rPr lang="zh-CN" altLang="zh-CN" sz="1400" i="1">
                                  <a:effectLst/>
                                  <a:latin typeface="Cambria Math" panose="02040503050406030204" pitchFamily="18" charset="0"/>
                                  <a:ea typeface="Cambria Math" panose="02040503050406030204" pitchFamily="18" charset="0"/>
                                </a:rPr>
                              </m:ctrlPr>
                            </m:dPr>
                            <m:e>
                              <m:m>
                                <m:mPr>
                                  <m:mcs>
                                    <m:mc>
                                      <m:mcPr>
                                        <m:count m:val="3"/>
                                        <m:mcJc m:val="center"/>
                                      </m:mcPr>
                                    </m:mc>
                                  </m:mcs>
                                  <m:ctrlPr>
                                    <a:rPr lang="zh-CN" altLang="zh-CN" sz="1400" i="1">
                                      <a:effectLst/>
                                      <a:latin typeface="Cambria Math" panose="02040503050406030204" pitchFamily="18" charset="0"/>
                                      <a:ea typeface="Cambria Math" panose="02040503050406030204" pitchFamily="18" charset="0"/>
                                    </a:rPr>
                                  </m:ctrlPr>
                                </m:mPr>
                                <m:mr>
                                  <m:e>
                                    <m:sSup>
                                      <m:sSupPr>
                                        <m:ctrlPr>
                                          <a:rPr lang="zh-CN" altLang="zh-CN" sz="1400" i="1">
                                            <a:effectLst/>
                                            <a:latin typeface="Cambria Math" panose="02040503050406030204" pitchFamily="18" charset="0"/>
                                            <a:ea typeface="Cambria Math" panose="02040503050406030204" pitchFamily="18" charset="0"/>
                                          </a:rPr>
                                        </m:ctrlPr>
                                      </m:sSupPr>
                                      <m:e>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宋体" panose="02010600030101010101" pitchFamily="2" charset="-122"/>
                                              </a:rPr>
                                              <m:t>𝑉</m:t>
                                            </m:r>
                                          </m:e>
                                          <m:sub>
                                            <m:r>
                                              <a:rPr lang="en-US" altLang="zh-CN" sz="1400" b="0" i="1" smtClean="0">
                                                <a:effectLst/>
                                                <a:latin typeface="Cambria Math" panose="02040503050406030204" pitchFamily="18" charset="0"/>
                                                <a:ea typeface="宋体" panose="02010600030101010101" pitchFamily="2" charset="-122"/>
                                              </a:rPr>
                                              <m:t>𝑖</m:t>
                                            </m:r>
                                          </m:sub>
                                          <m:sup>
                                            <m:r>
                                              <a:rPr lang="en-US" altLang="zh-CN" sz="1400" i="1">
                                                <a:effectLst/>
                                                <a:latin typeface="Cambria Math" panose="02040503050406030204" pitchFamily="18" charset="0"/>
                                                <a:ea typeface="宋体" panose="02010600030101010101" pitchFamily="2" charset="-122"/>
                                              </a:rPr>
                                              <m:t>′</m:t>
                                            </m:r>
                                          </m:sup>
                                        </m:sSubSup>
                                      </m:e>
                                      <m:sup>
                                        <m:r>
                                          <a:rPr lang="en-US" altLang="zh-CN" sz="1400" i="1">
                                            <a:effectLst/>
                                            <a:latin typeface="Cambria Math" panose="02040503050406030204" pitchFamily="18" charset="0"/>
                                            <a:ea typeface="宋体" panose="02010600030101010101" pitchFamily="2" charset="-122"/>
                                          </a:rPr>
                                          <m:t>4</m:t>
                                        </m:r>
                                      </m:sup>
                                    </m:sSup>
                                  </m:e>
                                  <m:e>
                                    <m:sSup>
                                      <m:sSupPr>
                                        <m:ctrlPr>
                                          <a:rPr lang="zh-CN" altLang="zh-CN" sz="1400" i="1">
                                            <a:effectLst/>
                                            <a:latin typeface="Cambria Math" panose="02040503050406030204" pitchFamily="18" charset="0"/>
                                            <a:ea typeface="Cambria Math" panose="02040503050406030204" pitchFamily="18" charset="0"/>
                                          </a:rPr>
                                        </m:ctrlPr>
                                      </m:sSupPr>
                                      <m:e>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宋体" panose="02010600030101010101" pitchFamily="2" charset="-122"/>
                                              </a:rPr>
                                              <m:t>𝑉</m:t>
                                            </m:r>
                                          </m:e>
                                          <m:sub>
                                            <m:r>
                                              <a:rPr lang="en-US" altLang="zh-CN" sz="1400" b="0" i="1" smtClean="0">
                                                <a:effectLst/>
                                                <a:latin typeface="Cambria Math" panose="02040503050406030204" pitchFamily="18" charset="0"/>
                                                <a:ea typeface="宋体" panose="02010600030101010101" pitchFamily="2" charset="-122"/>
                                              </a:rPr>
                                              <m:t>𝑖</m:t>
                                            </m:r>
                                          </m:sub>
                                          <m:sup>
                                            <m:r>
                                              <a:rPr lang="en-US" altLang="zh-CN" sz="1400" i="1">
                                                <a:effectLst/>
                                                <a:latin typeface="Cambria Math" panose="02040503050406030204" pitchFamily="18" charset="0"/>
                                                <a:ea typeface="宋体" panose="02010600030101010101" pitchFamily="2" charset="-122"/>
                                              </a:rPr>
                                              <m:t>′</m:t>
                                            </m:r>
                                          </m:sup>
                                        </m:sSubSup>
                                      </m:e>
                                      <m:sup>
                                        <m:r>
                                          <a:rPr lang="en-US" altLang="zh-CN" sz="1400" i="1">
                                            <a:effectLst/>
                                            <a:latin typeface="Cambria Math" panose="02040503050406030204" pitchFamily="18" charset="0"/>
                                            <a:ea typeface="宋体" panose="02010600030101010101" pitchFamily="2" charset="-122"/>
                                          </a:rPr>
                                          <m:t>3</m:t>
                                        </m:r>
                                      </m:sup>
                                    </m:sSup>
                                  </m:e>
                                  <m:e>
                                    <m:sSup>
                                      <m:sSupPr>
                                        <m:ctrlPr>
                                          <a:rPr lang="zh-CN" altLang="zh-CN" sz="1400" i="1">
                                            <a:effectLst/>
                                            <a:latin typeface="Cambria Math" panose="02040503050406030204" pitchFamily="18" charset="0"/>
                                            <a:ea typeface="Cambria Math" panose="02040503050406030204" pitchFamily="18" charset="0"/>
                                          </a:rPr>
                                        </m:ctrlPr>
                                      </m:sSupPr>
                                      <m:e>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宋体" panose="02010600030101010101" pitchFamily="2" charset="-122"/>
                                              </a:rPr>
                                              <m:t>𝑉</m:t>
                                            </m:r>
                                          </m:e>
                                          <m:sub>
                                            <m:r>
                                              <a:rPr lang="en-US" altLang="zh-CN" sz="1400" b="0" i="1" smtClean="0">
                                                <a:effectLst/>
                                                <a:latin typeface="Cambria Math" panose="02040503050406030204" pitchFamily="18" charset="0"/>
                                                <a:ea typeface="宋体" panose="02010600030101010101" pitchFamily="2" charset="-122"/>
                                              </a:rPr>
                                              <m:t>𝑖</m:t>
                                            </m:r>
                                          </m:sub>
                                          <m:sup>
                                            <m:r>
                                              <a:rPr lang="en-US" altLang="zh-CN" sz="1400" i="1">
                                                <a:effectLst/>
                                                <a:latin typeface="Cambria Math" panose="02040503050406030204" pitchFamily="18" charset="0"/>
                                                <a:ea typeface="宋体" panose="02010600030101010101" pitchFamily="2" charset="-122"/>
                                              </a:rPr>
                                              <m:t>′</m:t>
                                            </m:r>
                                          </m:sup>
                                        </m:sSubSup>
                                      </m:e>
                                      <m:sup>
                                        <m:r>
                                          <a:rPr lang="en-US" altLang="zh-CN" sz="1400" i="1">
                                            <a:effectLst/>
                                            <a:latin typeface="Cambria Math" panose="02040503050406030204" pitchFamily="18" charset="0"/>
                                            <a:ea typeface="宋体" panose="02010600030101010101" pitchFamily="2" charset="-122"/>
                                          </a:rPr>
                                          <m:t>2</m:t>
                                        </m:r>
                                      </m:sup>
                                    </m:sSup>
                                  </m:e>
                                </m:mr>
                                <m:mr>
                                  <m:e>
                                    <m:sSup>
                                      <m:sSupPr>
                                        <m:ctrlPr>
                                          <a:rPr lang="zh-CN" altLang="zh-CN" sz="1400" i="1">
                                            <a:effectLst/>
                                            <a:latin typeface="Cambria Math" panose="02040503050406030204" pitchFamily="18" charset="0"/>
                                            <a:ea typeface="Cambria Math" panose="02040503050406030204" pitchFamily="18" charset="0"/>
                                          </a:rPr>
                                        </m:ctrlPr>
                                      </m:sSupPr>
                                      <m:e>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宋体" panose="02010600030101010101" pitchFamily="2" charset="-122"/>
                                              </a:rPr>
                                              <m:t>𝑉</m:t>
                                            </m:r>
                                          </m:e>
                                          <m:sub>
                                            <m:r>
                                              <a:rPr lang="en-US" altLang="zh-CN" sz="1400" b="0" i="1" smtClean="0">
                                                <a:effectLst/>
                                                <a:latin typeface="Cambria Math" panose="02040503050406030204" pitchFamily="18" charset="0"/>
                                                <a:ea typeface="宋体" panose="02010600030101010101" pitchFamily="2" charset="-122"/>
                                              </a:rPr>
                                              <m:t>𝑖</m:t>
                                            </m:r>
                                          </m:sub>
                                          <m:sup>
                                            <m:r>
                                              <a:rPr lang="en-US" altLang="zh-CN" sz="1400" i="1">
                                                <a:effectLst/>
                                                <a:latin typeface="Cambria Math" panose="02040503050406030204" pitchFamily="18" charset="0"/>
                                                <a:ea typeface="宋体" panose="02010600030101010101" pitchFamily="2" charset="-122"/>
                                              </a:rPr>
                                              <m:t>′</m:t>
                                            </m:r>
                                          </m:sup>
                                        </m:sSubSup>
                                      </m:e>
                                      <m:sup>
                                        <m:r>
                                          <a:rPr lang="en-US" altLang="zh-CN" sz="1400" i="1">
                                            <a:effectLst/>
                                            <a:latin typeface="Cambria Math" panose="02040503050406030204" pitchFamily="18" charset="0"/>
                                            <a:ea typeface="宋体" panose="02010600030101010101" pitchFamily="2" charset="-122"/>
                                          </a:rPr>
                                          <m:t>3</m:t>
                                        </m:r>
                                      </m:sup>
                                    </m:sSup>
                                  </m:e>
                                  <m:e>
                                    <m:sSup>
                                      <m:sSupPr>
                                        <m:ctrlPr>
                                          <a:rPr lang="zh-CN" altLang="zh-CN" sz="1400" i="1">
                                            <a:effectLst/>
                                            <a:latin typeface="Cambria Math" panose="02040503050406030204" pitchFamily="18" charset="0"/>
                                            <a:ea typeface="Cambria Math" panose="02040503050406030204" pitchFamily="18" charset="0"/>
                                          </a:rPr>
                                        </m:ctrlPr>
                                      </m:sSupPr>
                                      <m:e>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宋体" panose="02010600030101010101" pitchFamily="2" charset="-122"/>
                                              </a:rPr>
                                              <m:t>𝑉</m:t>
                                            </m:r>
                                          </m:e>
                                          <m:sub>
                                            <m:r>
                                              <a:rPr lang="en-US" altLang="zh-CN" sz="1400" b="0" i="1" smtClean="0">
                                                <a:effectLst/>
                                                <a:latin typeface="Cambria Math" panose="02040503050406030204" pitchFamily="18" charset="0"/>
                                                <a:ea typeface="宋体" panose="02010600030101010101" pitchFamily="2" charset="-122"/>
                                              </a:rPr>
                                              <m:t>𝑖</m:t>
                                            </m:r>
                                          </m:sub>
                                          <m:sup>
                                            <m:r>
                                              <a:rPr lang="en-US" altLang="zh-CN" sz="1400" i="1">
                                                <a:effectLst/>
                                                <a:latin typeface="Cambria Math" panose="02040503050406030204" pitchFamily="18" charset="0"/>
                                                <a:ea typeface="宋体" panose="02010600030101010101" pitchFamily="2" charset="-122"/>
                                              </a:rPr>
                                              <m:t>′</m:t>
                                            </m:r>
                                          </m:sup>
                                        </m:sSubSup>
                                      </m:e>
                                      <m:sup>
                                        <m:r>
                                          <a:rPr lang="en-US" altLang="zh-CN" sz="1400" i="1">
                                            <a:effectLst/>
                                            <a:latin typeface="Cambria Math" panose="02040503050406030204" pitchFamily="18" charset="0"/>
                                            <a:ea typeface="宋体" panose="02010600030101010101" pitchFamily="2" charset="-122"/>
                                          </a:rPr>
                                          <m:t>2</m:t>
                                        </m:r>
                                      </m:sup>
                                    </m:sSup>
                                  </m:e>
                                  <m:e>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宋体" panose="02010600030101010101" pitchFamily="2" charset="-122"/>
                                          </a:rPr>
                                          <m:t>𝑉</m:t>
                                        </m:r>
                                      </m:e>
                                      <m:sub>
                                        <m:r>
                                          <a:rPr lang="en-US" altLang="zh-CN" sz="1400" b="0" i="1" smtClean="0">
                                            <a:effectLst/>
                                            <a:latin typeface="Cambria Math" panose="02040503050406030204" pitchFamily="18" charset="0"/>
                                            <a:ea typeface="宋体" panose="02010600030101010101" pitchFamily="2" charset="-122"/>
                                          </a:rPr>
                                          <m:t>𝑖</m:t>
                                        </m:r>
                                      </m:sub>
                                      <m:sup>
                                        <m:r>
                                          <a:rPr lang="en-US" altLang="zh-CN" sz="1400" i="1">
                                            <a:effectLst/>
                                            <a:latin typeface="Cambria Math" panose="02040503050406030204" pitchFamily="18" charset="0"/>
                                            <a:ea typeface="宋体" panose="02010600030101010101" pitchFamily="2" charset="-122"/>
                                          </a:rPr>
                                          <m:t>′</m:t>
                                        </m:r>
                                      </m:sup>
                                    </m:sSubSup>
                                  </m:e>
                                </m:mr>
                                <m:mr>
                                  <m:e>
                                    <m:sSup>
                                      <m:sSupPr>
                                        <m:ctrlPr>
                                          <a:rPr lang="zh-CN" altLang="zh-CN" sz="1400" i="1">
                                            <a:effectLst/>
                                            <a:latin typeface="Cambria Math" panose="02040503050406030204" pitchFamily="18" charset="0"/>
                                            <a:ea typeface="Cambria Math" panose="02040503050406030204" pitchFamily="18" charset="0"/>
                                          </a:rPr>
                                        </m:ctrlPr>
                                      </m:sSupPr>
                                      <m:e>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宋体" panose="02010600030101010101" pitchFamily="2" charset="-122"/>
                                              </a:rPr>
                                              <m:t>𝑉</m:t>
                                            </m:r>
                                          </m:e>
                                          <m:sub>
                                            <m:r>
                                              <a:rPr lang="en-US" altLang="zh-CN" sz="1400" b="0" i="1" smtClean="0">
                                                <a:effectLst/>
                                                <a:latin typeface="Cambria Math" panose="02040503050406030204" pitchFamily="18" charset="0"/>
                                                <a:ea typeface="宋体" panose="02010600030101010101" pitchFamily="2" charset="-122"/>
                                              </a:rPr>
                                              <m:t>𝑖</m:t>
                                            </m:r>
                                          </m:sub>
                                          <m:sup>
                                            <m:r>
                                              <a:rPr lang="en-US" altLang="zh-CN" sz="1400" i="1">
                                                <a:effectLst/>
                                                <a:latin typeface="Cambria Math" panose="02040503050406030204" pitchFamily="18" charset="0"/>
                                                <a:ea typeface="宋体" panose="02010600030101010101" pitchFamily="2" charset="-122"/>
                                              </a:rPr>
                                              <m:t>′</m:t>
                                            </m:r>
                                          </m:sup>
                                        </m:sSubSup>
                                      </m:e>
                                      <m:sup>
                                        <m:r>
                                          <a:rPr lang="en-US" altLang="zh-CN" sz="1400" i="1">
                                            <a:effectLst/>
                                            <a:latin typeface="Cambria Math" panose="02040503050406030204" pitchFamily="18" charset="0"/>
                                            <a:ea typeface="宋体" panose="02010600030101010101" pitchFamily="2" charset="-122"/>
                                          </a:rPr>
                                          <m:t>2</m:t>
                                        </m:r>
                                      </m:sup>
                                    </m:sSup>
                                  </m:e>
                                  <m:e>
                                    <m:sSubSup>
                                      <m:sSubSupPr>
                                        <m:ctrlPr>
                                          <a:rPr lang="zh-CN" altLang="zh-CN" sz="1400" i="1">
                                            <a:effectLst/>
                                            <a:latin typeface="Cambria Math" panose="02040503050406030204" pitchFamily="18" charset="0"/>
                                            <a:ea typeface="Cambria Math" panose="02040503050406030204" pitchFamily="18" charset="0"/>
                                          </a:rPr>
                                        </m:ctrlPr>
                                      </m:sSubSupPr>
                                      <m:e>
                                        <m:r>
                                          <a:rPr lang="en-US" altLang="zh-CN" sz="1400" i="1">
                                            <a:effectLst/>
                                            <a:latin typeface="Cambria Math" panose="02040503050406030204" pitchFamily="18" charset="0"/>
                                            <a:ea typeface="宋体" panose="02010600030101010101" pitchFamily="2" charset="-122"/>
                                          </a:rPr>
                                          <m:t>𝑉</m:t>
                                        </m:r>
                                      </m:e>
                                      <m:sub>
                                        <m:r>
                                          <a:rPr lang="en-US" altLang="zh-CN" sz="1400" b="0" i="1" smtClean="0">
                                            <a:effectLst/>
                                            <a:latin typeface="Cambria Math" panose="02040503050406030204" pitchFamily="18" charset="0"/>
                                            <a:ea typeface="宋体" panose="02010600030101010101" pitchFamily="2" charset="-122"/>
                                          </a:rPr>
                                          <m:t>𝑖</m:t>
                                        </m:r>
                                      </m:sub>
                                      <m:sup>
                                        <m:r>
                                          <a:rPr lang="en-US" altLang="zh-CN" sz="1400" i="1">
                                            <a:effectLst/>
                                            <a:latin typeface="Cambria Math" panose="02040503050406030204" pitchFamily="18" charset="0"/>
                                            <a:ea typeface="宋体" panose="02010600030101010101" pitchFamily="2" charset="-122"/>
                                          </a:rPr>
                                          <m:t>′</m:t>
                                        </m:r>
                                      </m:sup>
                                    </m:sSubSup>
                                  </m:e>
                                  <m:e>
                                    <m:r>
                                      <a:rPr lang="en-US" altLang="zh-CN" sz="1400" i="1">
                                        <a:effectLst/>
                                        <a:latin typeface="Cambria Math" panose="02040503050406030204" pitchFamily="18" charset="0"/>
                                        <a:ea typeface="宋体" panose="02010600030101010101" pitchFamily="2" charset="-122"/>
                                      </a:rPr>
                                      <m:t>1</m:t>
                                    </m:r>
                                  </m:e>
                                </m:mr>
                              </m:m>
                            </m:e>
                          </m:d>
                          <m:r>
                            <a:rPr lang="en-US" altLang="zh-CN" sz="1400" i="1">
                              <a:effectLst/>
                              <a:latin typeface="Cambria Math" panose="02040503050406030204" pitchFamily="18" charset="0"/>
                              <a:ea typeface="宋体" panose="02010600030101010101" pitchFamily="2" charset="-122"/>
                            </a:rPr>
                            <m:t>#</m:t>
                          </m:r>
                        </m:e>
                      </m:eqArr>
                    </m:oMath>
                  </m:oMathPara>
                </a14:m>
                <a:endParaRPr lang="zh-CN" altLang="en-US" sz="1400" dirty="0"/>
              </a:p>
            </p:txBody>
          </p:sp>
        </mc:Choice>
        <mc:Fallback xmlns="">
          <p:sp>
            <p:nvSpPr>
              <p:cNvPr id="6" name="TextBox 5">
                <a:extLst>
                  <a:ext uri="{FF2B5EF4-FFF2-40B4-BE49-F238E27FC236}">
                    <a16:creationId xmlns:a16="http://schemas.microsoft.com/office/drawing/2014/main" id="{970928A4-4932-47D5-42AD-E17D10F027B9}"/>
                  </a:ext>
                </a:extLst>
              </p:cNvPr>
              <p:cNvSpPr txBox="1">
                <a:spLocks noRot="1" noChangeAspect="1" noMove="1" noResize="1" noEditPoints="1" noAdjustHandles="1" noChangeArrowheads="1" noChangeShapeType="1" noTextEdit="1"/>
              </p:cNvSpPr>
              <p:nvPr/>
            </p:nvSpPr>
            <p:spPr>
              <a:xfrm>
                <a:off x="4418614" y="1451882"/>
                <a:ext cx="4248472" cy="917046"/>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0D790BF-5C91-CAAA-2107-BF68FBF42CDC}"/>
                  </a:ext>
                </a:extLst>
              </p:cNvPr>
              <p:cNvSpPr txBox="1"/>
              <p:nvPr/>
            </p:nvSpPr>
            <p:spPr>
              <a:xfrm>
                <a:off x="3888432" y="2317105"/>
                <a:ext cx="4572000" cy="5156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zh-CN" sz="1400" i="1" smtClean="0">
                              <a:latin typeface="Cambria Math" panose="02040503050406030204" pitchFamily="18" charset="0"/>
                              <a:ea typeface="Cambria Math" panose="02040503050406030204" pitchFamily="18" charset="0"/>
                            </a:rPr>
                          </m:ctrlPr>
                        </m:sSubPr>
                        <m:e>
                          <m:r>
                            <a:rPr lang="en-US" altLang="zh-CN" sz="1400" i="1">
                              <a:latin typeface="Cambria Math" panose="02040503050406030204" pitchFamily="18" charset="0"/>
                              <a:ea typeface="宋体" panose="02010600030101010101" pitchFamily="2" charset="-122"/>
                            </a:rPr>
                            <m:t>𝐴</m:t>
                          </m:r>
                        </m:e>
                        <m:sub>
                          <m:r>
                            <a:rPr lang="en-US" altLang="zh-CN" sz="1400" i="1">
                              <a:latin typeface="Cambria Math" panose="02040503050406030204" pitchFamily="18" charset="0"/>
                              <a:ea typeface="宋体" panose="02010600030101010101" pitchFamily="2" charset="-122"/>
                            </a:rPr>
                            <m:t>𝛴</m:t>
                          </m:r>
                          <m:r>
                            <a:rPr lang="en-US" altLang="zh-CN" sz="1400" i="1">
                              <a:latin typeface="Cambria Math" panose="02040503050406030204" pitchFamily="18" charset="0"/>
                              <a:ea typeface="宋体" panose="02010600030101010101" pitchFamily="2" charset="-122"/>
                            </a:rPr>
                            <m:t>,</m:t>
                          </m:r>
                          <m:r>
                            <a:rPr lang="en-US" altLang="zh-CN" sz="1400" b="0" i="1" smtClean="0">
                              <a:latin typeface="Cambria Math" panose="02040503050406030204" pitchFamily="18" charset="0"/>
                              <a:ea typeface="宋体" panose="02010600030101010101" pitchFamily="2" charset="-122"/>
                            </a:rPr>
                            <m:t>𝑖</m:t>
                          </m:r>
                        </m:sub>
                      </m:sSub>
                      <m:r>
                        <a:rPr lang="en-US" altLang="zh-CN" sz="1400" i="1">
                          <a:effectLst/>
                          <a:latin typeface="Cambria Math" panose="02040503050406030204" pitchFamily="18" charset="0"/>
                          <a:ea typeface="宋体" panose="02010600030101010101" pitchFamily="2" charset="-122"/>
                        </a:rPr>
                        <m:t>=</m:t>
                      </m:r>
                      <m:nary>
                        <m:naryPr>
                          <m:chr m:val="∑"/>
                          <m:limLoc m:val="subSup"/>
                          <m:ctrlPr>
                            <a:rPr lang="zh-CN" altLang="zh-CN" sz="1400" i="1">
                              <a:effectLst/>
                              <a:latin typeface="Cambria Math" panose="02040503050406030204" pitchFamily="18" charset="0"/>
                              <a:ea typeface="Cambria Math" panose="02040503050406030204" pitchFamily="18" charset="0"/>
                            </a:rPr>
                          </m:ctrlPr>
                        </m:naryPr>
                        <m:sub>
                          <m:r>
                            <a:rPr lang="en-US" altLang="zh-CN" sz="1400" b="0" i="1" smtClean="0">
                              <a:effectLst/>
                              <a:latin typeface="Cambria Math" panose="02040503050406030204" pitchFamily="18" charset="0"/>
                              <a:ea typeface="宋体" panose="02010600030101010101" pitchFamily="2" charset="-122"/>
                            </a:rPr>
                            <m:t>𝑖</m:t>
                          </m:r>
                          <m:r>
                            <a:rPr lang="en-US" altLang="zh-CN" sz="1400" i="1">
                              <a:effectLst/>
                              <a:latin typeface="Cambria Math" panose="02040503050406030204" pitchFamily="18" charset="0"/>
                              <a:ea typeface="宋体" panose="02010600030101010101" pitchFamily="2" charset="-122"/>
                            </a:rPr>
                            <m:t>=1</m:t>
                          </m:r>
                        </m:sub>
                        <m:sup>
                          <m:r>
                            <a:rPr lang="en-US" altLang="zh-CN" sz="1400" i="1">
                              <a:effectLst/>
                              <a:latin typeface="Cambria Math" panose="02040503050406030204" pitchFamily="18" charset="0"/>
                              <a:ea typeface="宋体" panose="02010600030101010101" pitchFamily="2" charset="-122"/>
                            </a:rPr>
                            <m:t>𝑛</m:t>
                          </m:r>
                        </m:sup>
                        <m:e>
                          <m:sSub>
                            <m:sSubPr>
                              <m:ctrlPr>
                                <a:rPr lang="zh-CN" altLang="zh-CN" sz="1400" i="1">
                                  <a:effectLst/>
                                  <a:latin typeface="Cambria Math" panose="02040503050406030204" pitchFamily="18" charset="0"/>
                                  <a:ea typeface="Cambria Math" panose="02040503050406030204" pitchFamily="18" charset="0"/>
                                </a:rPr>
                              </m:ctrlPr>
                            </m:sSubPr>
                            <m:e>
                              <m:r>
                                <a:rPr lang="en-US" altLang="zh-CN" sz="1400" i="1">
                                  <a:effectLst/>
                                  <a:latin typeface="Cambria Math" panose="02040503050406030204" pitchFamily="18" charset="0"/>
                                  <a:ea typeface="宋体" panose="02010600030101010101" pitchFamily="2" charset="-122"/>
                                </a:rPr>
                                <m:t>𝐴</m:t>
                              </m:r>
                            </m:e>
                            <m:sub>
                              <m:r>
                                <a:rPr lang="en-US" altLang="zh-CN" sz="1400" b="0" i="1" smtClean="0">
                                  <a:effectLst/>
                                  <a:latin typeface="Cambria Math" panose="02040503050406030204" pitchFamily="18" charset="0"/>
                                  <a:ea typeface="宋体" panose="02010600030101010101" pitchFamily="2" charset="-122"/>
                                </a:rPr>
                                <m:t>𝑖</m:t>
                              </m:r>
                            </m:sub>
                          </m:sSub>
                        </m:e>
                      </m:nary>
                    </m:oMath>
                  </m:oMathPara>
                </a14:m>
                <a:endParaRPr lang="zh-CN" altLang="en-US" sz="1400" dirty="0"/>
              </a:p>
            </p:txBody>
          </p:sp>
        </mc:Choice>
        <mc:Fallback xmlns="">
          <p:sp>
            <p:nvSpPr>
              <p:cNvPr id="7" name="TextBox 6">
                <a:extLst>
                  <a:ext uri="{FF2B5EF4-FFF2-40B4-BE49-F238E27FC236}">
                    <a16:creationId xmlns:a16="http://schemas.microsoft.com/office/drawing/2014/main" id="{80D790BF-5C91-CAAA-2107-BF68FBF42CDC}"/>
                  </a:ext>
                </a:extLst>
              </p:cNvPr>
              <p:cNvSpPr txBox="1">
                <a:spLocks noRot="1" noChangeAspect="1" noMove="1" noResize="1" noEditPoints="1" noAdjustHandles="1" noChangeArrowheads="1" noChangeShapeType="1" noTextEdit="1"/>
              </p:cNvSpPr>
              <p:nvPr/>
            </p:nvSpPr>
            <p:spPr>
              <a:xfrm>
                <a:off x="3888432" y="2317105"/>
                <a:ext cx="4572000" cy="515654"/>
              </a:xfrm>
              <a:prstGeom prst="rect">
                <a:avLst/>
              </a:prstGeom>
              <a:blipFill>
                <a:blip r:embed="rId5"/>
                <a:stretch>
                  <a:fillRect t="-141176" b="-212941"/>
                </a:stretch>
              </a:blipFill>
            </p:spPr>
            <p:txBody>
              <a:bodyPr/>
              <a:lstStyle/>
              <a:p>
                <a:r>
                  <a:rPr lang="zh-CN" altLang="en-US">
                    <a:noFill/>
                  </a:rPr>
                  <a:t> </a:t>
                </a:r>
              </a:p>
            </p:txBody>
          </p:sp>
        </mc:Fallback>
      </mc:AlternateContent>
      <p:sp>
        <p:nvSpPr>
          <p:cNvPr id="8" name="Left Brace 7">
            <a:extLst>
              <a:ext uri="{FF2B5EF4-FFF2-40B4-BE49-F238E27FC236}">
                <a16:creationId xmlns:a16="http://schemas.microsoft.com/office/drawing/2014/main" id="{339A2487-CBF0-96E8-6A09-877D3A10C603}"/>
              </a:ext>
            </a:extLst>
          </p:cNvPr>
          <p:cNvSpPr/>
          <p:nvPr/>
        </p:nvSpPr>
        <p:spPr bwMode="auto">
          <a:xfrm rot="16200000">
            <a:off x="2591780" y="2114412"/>
            <a:ext cx="216024" cy="1440160"/>
          </a:xfrm>
          <a:prstGeom prst="leftBrace">
            <a:avLst>
              <a:gd name="adj1" fmla="val 8333"/>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B12ACA28-DD28-E8A3-34E8-6820231831C7}"/>
                  </a:ext>
                </a:extLst>
              </p:cNvPr>
              <p:cNvSpPr txBox="1"/>
              <p:nvPr/>
            </p:nvSpPr>
            <p:spPr>
              <a:xfrm>
                <a:off x="2263528" y="2870496"/>
                <a:ext cx="827584" cy="3493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zh-CN" sz="1600" i="1" smtClean="0">
                              <a:effectLst/>
                              <a:latin typeface="Cambria Math" panose="02040503050406030204" pitchFamily="18" charset="0"/>
                              <a:ea typeface="Cambria Math" panose="02040503050406030204" pitchFamily="18" charset="0"/>
                            </a:rPr>
                          </m:ctrlPr>
                        </m:sSubPr>
                        <m:e>
                          <m:r>
                            <a:rPr lang="en-US" altLang="zh-CN" sz="1600" i="1">
                              <a:effectLst/>
                              <a:latin typeface="Cambria Math" panose="02040503050406030204" pitchFamily="18" charset="0"/>
                              <a:ea typeface="宋体" panose="02010600030101010101" pitchFamily="2" charset="-122"/>
                            </a:rPr>
                            <m:t>𝐴</m:t>
                          </m:r>
                        </m:e>
                        <m:sub>
                          <m:r>
                            <a:rPr lang="en-US" altLang="zh-CN" sz="1600" i="1">
                              <a:effectLst/>
                              <a:latin typeface="Cambria Math" panose="02040503050406030204" pitchFamily="18" charset="0"/>
                              <a:ea typeface="宋体" panose="02010600030101010101" pitchFamily="2" charset="-122"/>
                            </a:rPr>
                            <m:t>𝛴</m:t>
                          </m:r>
                          <m:r>
                            <a:rPr lang="en-US" altLang="zh-CN" sz="1600" i="1">
                              <a:effectLst/>
                              <a:latin typeface="Cambria Math" panose="02040503050406030204" pitchFamily="18" charset="0"/>
                              <a:ea typeface="宋体" panose="02010600030101010101" pitchFamily="2" charset="-122"/>
                            </a:rPr>
                            <m:t>,</m:t>
                          </m:r>
                          <m:r>
                            <a:rPr lang="en-US" altLang="zh-CN" sz="1600" b="0" i="1" smtClean="0">
                              <a:effectLst/>
                              <a:latin typeface="Cambria Math" panose="02040503050406030204" pitchFamily="18" charset="0"/>
                              <a:ea typeface="宋体" panose="02010600030101010101" pitchFamily="2" charset="-122"/>
                            </a:rPr>
                            <m:t>𝑖</m:t>
                          </m:r>
                        </m:sub>
                      </m:sSub>
                    </m:oMath>
                  </m:oMathPara>
                </a14:m>
                <a:endParaRPr lang="zh-CN" altLang="en-US" sz="1600" dirty="0"/>
              </a:p>
            </p:txBody>
          </p:sp>
        </mc:Choice>
        <mc:Fallback xmlns="">
          <p:sp>
            <p:nvSpPr>
              <p:cNvPr id="9" name="TextBox 8">
                <a:extLst>
                  <a:ext uri="{FF2B5EF4-FFF2-40B4-BE49-F238E27FC236}">
                    <a16:creationId xmlns:a16="http://schemas.microsoft.com/office/drawing/2014/main" id="{B12ACA28-DD28-E8A3-34E8-6820231831C7}"/>
                  </a:ext>
                </a:extLst>
              </p:cNvPr>
              <p:cNvSpPr txBox="1">
                <a:spLocks noRot="1" noChangeAspect="1" noMove="1" noResize="1" noEditPoints="1" noAdjustHandles="1" noChangeArrowheads="1" noChangeShapeType="1" noTextEdit="1"/>
              </p:cNvSpPr>
              <p:nvPr/>
            </p:nvSpPr>
            <p:spPr>
              <a:xfrm>
                <a:off x="2263528" y="2870496"/>
                <a:ext cx="827584" cy="349326"/>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3C90D08B-CAF9-B030-9FDA-2C1CD08BBF92}"/>
                  </a:ext>
                </a:extLst>
              </p:cNvPr>
              <p:cNvSpPr txBox="1"/>
              <p:nvPr/>
            </p:nvSpPr>
            <p:spPr>
              <a:xfrm>
                <a:off x="3366120" y="2881268"/>
                <a:ext cx="701824"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smtClean="0">
                              <a:solidFill>
                                <a:srgbClr val="836967"/>
                              </a:solidFill>
                              <a:latin typeface="Cambria Math" panose="02040503050406030204" pitchFamily="18" charset="0"/>
                            </a:rPr>
                          </m:ctrlPr>
                        </m:sSubPr>
                        <m:e>
                          <m:r>
                            <a:rPr lang="zh-CN" altLang="en-US" sz="1600" i="1">
                              <a:latin typeface="Cambria Math" panose="02040503050406030204" pitchFamily="18" charset="0"/>
                            </a:rPr>
                            <m:t>𝑋</m:t>
                          </m:r>
                        </m:e>
                        <m:sub>
                          <m:r>
                            <a:rPr lang="zh-CN" altLang="en-US" sz="1600" i="1">
                              <a:latin typeface="Cambria Math" panose="02040503050406030204" pitchFamily="18" charset="0"/>
                            </a:rPr>
                            <m:t>𝑡</m:t>
                          </m:r>
                        </m:sub>
                      </m:sSub>
                    </m:oMath>
                  </m:oMathPara>
                </a14:m>
                <a:endParaRPr lang="zh-CN" altLang="en-US" sz="1600" dirty="0"/>
              </a:p>
            </p:txBody>
          </p:sp>
        </mc:Choice>
        <mc:Fallback xmlns="">
          <p:sp>
            <p:nvSpPr>
              <p:cNvPr id="10" name="TextBox 9">
                <a:extLst>
                  <a:ext uri="{FF2B5EF4-FFF2-40B4-BE49-F238E27FC236}">
                    <a16:creationId xmlns:a16="http://schemas.microsoft.com/office/drawing/2014/main" id="{3C90D08B-CAF9-B030-9FDA-2C1CD08BBF92}"/>
                  </a:ext>
                </a:extLst>
              </p:cNvPr>
              <p:cNvSpPr txBox="1">
                <a:spLocks noRot="1" noChangeAspect="1" noMove="1" noResize="1" noEditPoints="1" noAdjustHandles="1" noChangeArrowheads="1" noChangeShapeType="1" noTextEdit="1"/>
              </p:cNvSpPr>
              <p:nvPr/>
            </p:nvSpPr>
            <p:spPr>
              <a:xfrm>
                <a:off x="3366120" y="2881268"/>
                <a:ext cx="701824" cy="338554"/>
              </a:xfrm>
              <a:prstGeom prst="rect">
                <a:avLst/>
              </a:prstGeom>
              <a:blipFill>
                <a:blip r:embed="rId7"/>
                <a:stretch>
                  <a:fillRect/>
                </a:stretch>
              </a:blipFill>
            </p:spPr>
            <p:txBody>
              <a:bodyPr/>
              <a:lstStyle/>
              <a:p>
                <a:r>
                  <a:rPr lang="zh-CN" altLang="en-US">
                    <a:noFill/>
                  </a:rPr>
                  <a:t> </a:t>
                </a:r>
              </a:p>
            </p:txBody>
          </p:sp>
        </mc:Fallback>
      </mc:AlternateContent>
      <p:sp>
        <p:nvSpPr>
          <p:cNvPr id="11" name="Left Brace 10">
            <a:extLst>
              <a:ext uri="{FF2B5EF4-FFF2-40B4-BE49-F238E27FC236}">
                <a16:creationId xmlns:a16="http://schemas.microsoft.com/office/drawing/2014/main" id="{76CB743C-4671-8B77-C1AA-F02FBC28F80C}"/>
              </a:ext>
            </a:extLst>
          </p:cNvPr>
          <p:cNvSpPr/>
          <p:nvPr/>
        </p:nvSpPr>
        <p:spPr bwMode="auto">
          <a:xfrm rot="16200000">
            <a:off x="3617640" y="2708224"/>
            <a:ext cx="216024" cy="252535"/>
          </a:xfrm>
          <a:prstGeom prst="leftBrace">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Times" charset="0"/>
            </a:endParaRPr>
          </a:p>
        </p:txBody>
      </p:sp>
      <p:sp>
        <p:nvSpPr>
          <p:cNvPr id="12" name="Left Brace 11">
            <a:extLst>
              <a:ext uri="{FF2B5EF4-FFF2-40B4-BE49-F238E27FC236}">
                <a16:creationId xmlns:a16="http://schemas.microsoft.com/office/drawing/2014/main" id="{4CCB3D38-0F47-6261-617B-62A0A78A611A}"/>
              </a:ext>
            </a:extLst>
          </p:cNvPr>
          <p:cNvSpPr/>
          <p:nvPr/>
        </p:nvSpPr>
        <p:spPr bwMode="auto">
          <a:xfrm rot="16200000">
            <a:off x="4211960" y="2592223"/>
            <a:ext cx="216024" cy="504056"/>
          </a:xfrm>
          <a:prstGeom prst="leftBrace">
            <a:avLst>
              <a:gd name="adj1" fmla="val 8333"/>
              <a:gd name="adj2" fmla="val 50000"/>
            </a:avLst>
          </a:prstGeom>
          <a:no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Times" charset="0"/>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0FA4415-A171-0052-63E9-DB8C44287B90}"/>
                  </a:ext>
                </a:extLst>
              </p:cNvPr>
              <p:cNvSpPr txBox="1"/>
              <p:nvPr/>
            </p:nvSpPr>
            <p:spPr>
              <a:xfrm>
                <a:off x="4158208" y="2870496"/>
                <a:ext cx="341784" cy="3493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sz="1600" i="1" smtClean="0">
                              <a:solidFill>
                                <a:srgbClr val="836967"/>
                              </a:solidFill>
                              <a:latin typeface="Cambria Math" panose="02040503050406030204" pitchFamily="18" charset="0"/>
                            </a:rPr>
                          </m:ctrlPr>
                        </m:sSubPr>
                        <m:e>
                          <m:r>
                            <a:rPr lang="zh-CN" altLang="en-US" sz="1600" i="1">
                              <a:latin typeface="Cambria Math" panose="02040503050406030204" pitchFamily="18" charset="0"/>
                            </a:rPr>
                            <m:t>𝐵</m:t>
                          </m:r>
                        </m:e>
                        <m:sub>
                          <m:r>
                            <a:rPr lang="zh-CN" altLang="en-US" sz="1600" i="1">
                              <a:latin typeface="Cambria Math" panose="02040503050406030204" pitchFamily="18" charset="0"/>
                            </a:rPr>
                            <m:t>𝛴</m:t>
                          </m:r>
                          <m:r>
                            <a:rPr lang="zh-CN" altLang="en-US" sz="1600" i="0">
                              <a:latin typeface="Cambria Math" panose="02040503050406030204" pitchFamily="18" charset="0"/>
                            </a:rPr>
                            <m:t>,</m:t>
                          </m:r>
                          <m:r>
                            <a:rPr lang="zh-CN" altLang="en-US" sz="1600" i="1">
                              <a:latin typeface="Cambria Math" panose="02040503050406030204" pitchFamily="18" charset="0"/>
                            </a:rPr>
                            <m:t>𝑡</m:t>
                          </m:r>
                        </m:sub>
                      </m:sSub>
                    </m:oMath>
                  </m:oMathPara>
                </a14:m>
                <a:endParaRPr lang="zh-CN" altLang="en-US" dirty="0"/>
              </a:p>
            </p:txBody>
          </p:sp>
        </mc:Choice>
        <mc:Fallback xmlns="">
          <p:sp>
            <p:nvSpPr>
              <p:cNvPr id="13" name="TextBox 12">
                <a:extLst>
                  <a:ext uri="{FF2B5EF4-FFF2-40B4-BE49-F238E27FC236}">
                    <a16:creationId xmlns:a16="http://schemas.microsoft.com/office/drawing/2014/main" id="{10FA4415-A171-0052-63E9-DB8C44287B90}"/>
                  </a:ext>
                </a:extLst>
              </p:cNvPr>
              <p:cNvSpPr txBox="1">
                <a:spLocks noRot="1" noChangeAspect="1" noMove="1" noResize="1" noEditPoints="1" noAdjustHandles="1" noChangeArrowheads="1" noChangeShapeType="1" noTextEdit="1"/>
              </p:cNvSpPr>
              <p:nvPr/>
            </p:nvSpPr>
            <p:spPr>
              <a:xfrm>
                <a:off x="4158208" y="2870496"/>
                <a:ext cx="341784" cy="349326"/>
              </a:xfrm>
              <a:prstGeom prst="rect">
                <a:avLst/>
              </a:prstGeom>
              <a:blipFill>
                <a:blip r:embed="rId8"/>
                <a:stretch>
                  <a:fillRect r="-3214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0226774C-F381-675F-41C0-0C6CC3C1B725}"/>
                  </a:ext>
                </a:extLst>
              </p:cNvPr>
              <p:cNvSpPr txBox="1"/>
              <p:nvPr/>
            </p:nvSpPr>
            <p:spPr>
              <a:xfrm>
                <a:off x="1619672" y="1360400"/>
                <a:ext cx="3384376" cy="145180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sz="1000" i="1" smtClean="0">
                              <a:solidFill>
                                <a:srgbClr val="836967"/>
                              </a:solidFill>
                              <a:latin typeface="Cambria Math" panose="02040503050406030204" pitchFamily="18" charset="0"/>
                            </a:rPr>
                          </m:ctrlPr>
                        </m:dPr>
                        <m:e>
                          <m:m>
                            <m:mPr>
                              <m:plcHide m:val="on"/>
                              <m:mcs>
                                <m:mc>
                                  <m:mcPr>
                                    <m:count m:val="3"/>
                                    <m:mcJc m:val="center"/>
                                  </m:mcPr>
                                </m:mc>
                              </m:mcs>
                              <m:ctrlPr>
                                <a:rPr lang="zh-CN" altLang="en-US" sz="1000" i="1">
                                  <a:solidFill>
                                    <a:srgbClr val="836967"/>
                                  </a:solidFill>
                                  <a:latin typeface="Cambria Math" panose="02040503050406030204" pitchFamily="18" charset="0"/>
                                </a:rPr>
                              </m:ctrlPr>
                            </m:mPr>
                            <m:mr>
                              <m:e>
                                <m:nary>
                                  <m:naryPr>
                                    <m:chr m:val="∑"/>
                                    <m:limLoc m:val="undOvr"/>
                                    <m:ctrlPr>
                                      <a:rPr lang="zh-CN" altLang="en-US" sz="1000" i="1">
                                        <a:latin typeface="Cambria Math" panose="02040503050406030204" pitchFamily="18" charset="0"/>
                                      </a:rPr>
                                    </m:ctrlPr>
                                  </m:naryPr>
                                  <m:sub>
                                    <m: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1" smtClean="0">
                                        <a:solidFill>
                                          <a:srgbClr val="836967"/>
                                        </a:solidFill>
                                        <a:latin typeface="Cambria Math" panose="02040503050406030204" pitchFamily="18" charset="0"/>
                                      </a:rPr>
                                      <m:t>1</m:t>
                                    </m:r>
                                  </m:sub>
                                  <m:sup>
                                    <m:r>
                                      <a:rPr lang="en-US" altLang="zh-CN" sz="1000" b="0" i="1" smtClean="0">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4</m:t>
                                        </m:r>
                                      </m:sup>
                                    </m:sSup>
                                  </m:e>
                                </m:nary>
                              </m:e>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1" smtClean="0">
                                        <a:latin typeface="Cambria Math" panose="02040503050406030204" pitchFamily="18" charset="0"/>
                                      </a:rPr>
                                      <m:t>1</m:t>
                                    </m:r>
                                  </m:sub>
                                  <m:sup>
                                    <m:r>
                                      <a:rPr lang="en-US" altLang="zh-CN" sz="1000" b="0" i="1" smtClean="0">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3</m:t>
                                        </m:r>
                                      </m:sup>
                                    </m:sSup>
                                  </m:e>
                                </m:nary>
                              </m:e>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1" smtClean="0">
                                        <a:latin typeface="Cambria Math" panose="02040503050406030204" pitchFamily="18" charset="0"/>
                                      </a:rPr>
                                      <m:t>1</m:t>
                                    </m:r>
                                  </m:sub>
                                  <m:sup>
                                    <m:r>
                                      <a:rPr lang="en-US" altLang="zh-CN" sz="1000" b="0" i="1" smtClean="0">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2</m:t>
                                        </m:r>
                                      </m:sup>
                                    </m:sSup>
                                  </m:e>
                                </m:nary>
                              </m:e>
                            </m:m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1" smtClean="0">
                                        <a:latin typeface="Cambria Math" panose="02040503050406030204" pitchFamily="18" charset="0"/>
                                      </a:rPr>
                                      <m:t>1</m:t>
                                    </m:r>
                                  </m:sub>
                                  <m:sup>
                                    <m:r>
                                      <a:rPr lang="en-US" altLang="zh-CN" sz="1000" b="0" i="1" smtClean="0">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3</m:t>
                                        </m:r>
                                      </m:sup>
                                    </m:sSup>
                                  </m:e>
                                </m:nary>
                              </m:e>
                              <m:e>
                                <m:nary>
                                  <m:naryPr>
                                    <m:chr m:val="∑"/>
                                    <m:limLoc m:val="undOvr"/>
                                    <m:ctrlPr>
                                      <a:rPr lang="zh-CN" altLang="en-US" sz="1000" i="1">
                                        <a:latin typeface="Cambria Math" panose="02040503050406030204" pitchFamily="18" charset="0"/>
                                      </a:rPr>
                                    </m:ctrlPr>
                                  </m:naryPr>
                                  <m:sub>
                                    <m:r>
                                      <a:rPr lang="zh-CN" altLang="en-US" sz="1000" i="1">
                                        <a:latin typeface="Cambria Math" panose="02040503050406030204" pitchFamily="18" charset="0"/>
                                      </a:rPr>
                                      <m:t>𝑡</m:t>
                                    </m:r>
                                    <m:r>
                                      <a:rPr lang="zh-CN" altLang="en-US" sz="1000" i="0">
                                        <a:latin typeface="Cambria Math" panose="02040503050406030204" pitchFamily="18" charset="0"/>
                                      </a:rPr>
                                      <m:t>=</m:t>
                                    </m:r>
                                    <m:r>
                                      <a:rPr lang="en-US" altLang="zh-CN" sz="1000" b="0" i="1" smtClean="0">
                                        <a:latin typeface="Cambria Math" panose="02040503050406030204" pitchFamily="18" charset="0"/>
                                      </a:rPr>
                                      <m:t>1</m:t>
                                    </m:r>
                                  </m:sub>
                                  <m:sup>
                                    <m:r>
                                      <a:rPr lang="en-US" altLang="zh-CN" sz="1000" b="0" i="1" smtClean="0">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2</m:t>
                                        </m:r>
                                      </m:sup>
                                    </m:sSup>
                                  </m:e>
                                </m:nary>
                              </m:e>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i="1" smtClean="0">
                                        <a:solidFill>
                                          <a:srgbClr val="836967"/>
                                        </a:solidFill>
                                        <a:latin typeface="Cambria Math" panose="02040503050406030204" pitchFamily="18" charset="0"/>
                                      </a:rPr>
                                      <m:t>𝑗</m:t>
                                    </m:r>
                                  </m:sub>
                                  <m:sup>
                                    <m:r>
                                      <a:rPr lang="en-US" altLang="zh-CN" sz="1000" b="0" i="1" smtClean="0">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nary>
                              </m:e>
                            </m:m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0" smtClean="0">
                                        <a:latin typeface="Cambria Math" panose="02040503050406030204" pitchFamily="18" charset="0"/>
                                      </a:rPr>
                                      <m:t>1</m:t>
                                    </m:r>
                                  </m:sub>
                                  <m:sup>
                                    <m:r>
                                      <a:rPr lang="en-US" altLang="zh-CN" sz="1000" b="0" i="1" smtClean="0">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2</m:t>
                                        </m:r>
                                      </m:sup>
                                    </m:sSup>
                                  </m:e>
                                </m:nary>
                              </m:e>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1" smtClean="0">
                                        <a:latin typeface="Cambria Math" panose="02040503050406030204" pitchFamily="18" charset="0"/>
                                      </a:rPr>
                                      <m:t>1</m:t>
                                    </m:r>
                                  </m:sub>
                                  <m:sup>
                                    <m:r>
                                      <a:rPr lang="en-US" altLang="zh-CN" sz="1000" b="0" i="1" smtClean="0">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nary>
                              </m:e>
                              <m:e>
                                <m:r>
                                  <a:rPr lang="zh-CN" altLang="en-US" sz="1000" i="1">
                                    <a:latin typeface="Cambria Math" panose="02040503050406030204" pitchFamily="18" charset="0"/>
                                  </a:rPr>
                                  <m:t>𝑛</m:t>
                                </m:r>
                              </m:e>
                            </m:mr>
                          </m:m>
                        </m:e>
                      </m:d>
                      <m:r>
                        <a:rPr lang="zh-CN" altLang="en-US" sz="1000" i="0">
                          <a:latin typeface="Cambria Math" panose="02040503050406030204" pitchFamily="18" charset="0"/>
                        </a:rPr>
                        <m:t>×</m:t>
                      </m:r>
                      <m:d>
                        <m:dPr>
                          <m:begChr m:val="["/>
                          <m:endChr m:val="]"/>
                          <m:ctrlPr>
                            <a:rPr lang="zh-CN" altLang="en-US" sz="1000" i="1">
                              <a:solidFill>
                                <a:srgbClr val="836967"/>
                              </a:solidFill>
                              <a:latin typeface="Cambria Math" panose="02040503050406030204" pitchFamily="18" charset="0"/>
                            </a:rPr>
                          </m:ctrlPr>
                        </m:dPr>
                        <m:e>
                          <m:m>
                            <m:mPr>
                              <m:plcHide m:val="on"/>
                              <m:mcs>
                                <m:mc>
                                  <m:mcPr>
                                    <m:count m:val="1"/>
                                    <m:mcJc m:val="center"/>
                                  </m:mcPr>
                                </m:mc>
                              </m:mcs>
                              <m:ctrlPr>
                                <a:rPr lang="zh-CN" altLang="en-US" sz="1000" i="1">
                                  <a:solidFill>
                                    <a:srgbClr val="836967"/>
                                  </a:solidFill>
                                  <a:latin typeface="Cambria Math" panose="02040503050406030204" pitchFamily="18" charset="0"/>
                                </a:rPr>
                              </m:ctrlPr>
                            </m:mP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𝛼</m:t>
                                    </m:r>
                                  </m:e>
                                  <m:sub>
                                    <m:r>
                                      <a:rPr lang="zh-CN" altLang="en-US" sz="1000" i="1">
                                        <a:latin typeface="Cambria Math" panose="02040503050406030204" pitchFamily="18" charset="0"/>
                                      </a:rPr>
                                      <m:t>𝑃</m:t>
                                    </m:r>
                                    <m:r>
                                      <a:rPr lang="zh-CN" altLang="en-US" sz="1000" i="0" smtClean="0">
                                        <a:latin typeface="Cambria Math" panose="02040503050406030204" pitchFamily="18" charset="0"/>
                                      </a:rPr>
                                      <m:t>, </m:t>
                                    </m:r>
                                    <m:r>
                                      <a:rPr lang="en-US" altLang="zh-CN" sz="1000" b="0" i="1" smtClean="0">
                                        <a:latin typeface="Cambria Math" panose="02040503050406030204" pitchFamily="18" charset="0"/>
                                      </a:rPr>
                                      <m:t>𝑖</m:t>
                                    </m:r>
                                  </m:sub>
                                </m:sSub>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𝛽</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sub>
                                </m:sSub>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𝛾</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sub>
                                </m:sSub>
                              </m:e>
                            </m:mr>
                          </m:m>
                        </m:e>
                      </m:d>
                      <m:r>
                        <a:rPr lang="zh-CN" altLang="en-US" sz="1000" i="0">
                          <a:latin typeface="Cambria Math" panose="02040503050406030204" pitchFamily="18" charset="0"/>
                        </a:rPr>
                        <m:t>=</m:t>
                      </m:r>
                      <m:d>
                        <m:dPr>
                          <m:begChr m:val="["/>
                          <m:endChr m:val="]"/>
                          <m:ctrlPr>
                            <a:rPr lang="zh-CN" altLang="en-US" sz="1000" i="1">
                              <a:solidFill>
                                <a:srgbClr val="836967"/>
                              </a:solidFill>
                              <a:latin typeface="Cambria Math" panose="02040503050406030204" pitchFamily="18" charset="0"/>
                            </a:rPr>
                          </m:ctrlPr>
                        </m:dPr>
                        <m:e>
                          <m:m>
                            <m:mPr>
                              <m:plcHide m:val="on"/>
                              <m:mcs>
                                <m:mc>
                                  <m:mcPr>
                                    <m:count m:val="1"/>
                                    <m:mcJc m:val="center"/>
                                  </m:mcPr>
                                </m:mc>
                              </m:mcs>
                              <m:ctrlPr>
                                <a:rPr lang="zh-CN" altLang="en-US" sz="1000" i="1">
                                  <a:solidFill>
                                    <a:srgbClr val="836967"/>
                                  </a:solidFill>
                                  <a:latin typeface="Cambria Math" panose="02040503050406030204" pitchFamily="18" charset="0"/>
                                </a:rPr>
                              </m:ctrlPr>
                            </m:mP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1" smtClean="0">
                                        <a:solidFill>
                                          <a:srgbClr val="836967"/>
                                        </a:solidFill>
                                        <a:latin typeface="Cambria Math" panose="02040503050406030204" pitchFamily="18" charset="0"/>
                                      </a:rPr>
                                      <m:t>1</m:t>
                                    </m:r>
                                  </m:sub>
                                  <m:sup>
                                    <m:r>
                                      <a:rPr lang="en-US" altLang="zh-CN" sz="1000" b="0" i="1" smtClean="0">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𝑃</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sup>
                                        <m:r>
                                          <a:rPr lang="zh-CN" altLang="en-US" sz="1000" i="0">
                                            <a:latin typeface="Cambria Math" panose="02040503050406030204" pitchFamily="18" charset="0"/>
                                          </a:rPr>
                                          <m:t>2</m:t>
                                        </m:r>
                                      </m:sup>
                                    </m:sSup>
                                  </m:e>
                                </m:nary>
                              </m:e>
                            </m:m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1" smtClean="0">
                                        <a:solidFill>
                                          <a:srgbClr val="836967"/>
                                        </a:solidFill>
                                        <a:latin typeface="Cambria Math" panose="02040503050406030204" pitchFamily="18" charset="0"/>
                                      </a:rPr>
                                      <m:t>1</m:t>
                                    </m:r>
                                  </m:sub>
                                  <m:sup>
                                    <m:r>
                                      <a:rPr lang="en-US" altLang="zh-CN" sz="1000" b="0" i="1" smtClean="0">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𝑃</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nary>
                              </m:e>
                            </m:mr>
                            <m:mr>
                              <m:e>
                                <m:nary>
                                  <m:naryPr>
                                    <m:chr m:val="∑"/>
                                    <m:limLoc m:val="undOvr"/>
                                    <m:ctrlPr>
                                      <a:rPr lang="zh-CN" altLang="en-US" sz="1000" i="1">
                                        <a:latin typeface="Cambria Math" panose="02040503050406030204" pitchFamily="18" charset="0"/>
                                      </a:rPr>
                                    </m:ctrlPr>
                                  </m:naryPr>
                                  <m:sub>
                                    <m:r>
                                      <m:rPr>
                                        <m:brk/>
                                      </m:rPr>
                                      <a:rPr lang="en-US" altLang="zh-CN" sz="1000" b="0" i="1" smtClean="0">
                                        <a:latin typeface="Cambria Math" panose="02040503050406030204" pitchFamily="18" charset="0"/>
                                      </a:rPr>
                                      <m:t>𝑖</m:t>
                                    </m:r>
                                    <m:r>
                                      <a:rPr lang="zh-CN" altLang="en-US" sz="1000" i="0">
                                        <a:latin typeface="Cambria Math" panose="02040503050406030204" pitchFamily="18" charset="0"/>
                                      </a:rPr>
                                      <m:t>=</m:t>
                                    </m:r>
                                    <m:r>
                                      <a:rPr lang="en-US" altLang="zh-CN" sz="1000" b="0" i="1" smtClean="0">
                                        <a:solidFill>
                                          <a:srgbClr val="836967"/>
                                        </a:solidFill>
                                        <a:latin typeface="Cambria Math" panose="02040503050406030204" pitchFamily="18" charset="0"/>
                                      </a:rPr>
                                      <m:t>1</m:t>
                                    </m:r>
                                  </m:sub>
                                  <m:sup>
                                    <m:r>
                                      <a:rPr lang="en-US" altLang="zh-CN" sz="1000" b="0" i="1" smtClean="0">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𝑃</m:t>
                                        </m:r>
                                      </m:e>
                                      <m:sub>
                                        <m:r>
                                          <a:rPr lang="en-US" altLang="zh-CN" sz="1000" b="0" i="1" smtClean="0">
                                            <a:latin typeface="Cambria Math" panose="02040503050406030204" pitchFamily="18" charset="0"/>
                                          </a:rPr>
                                          <m:t>𝑖</m:t>
                                        </m:r>
                                      </m:sub>
                                      <m:sup>
                                        <m:r>
                                          <a:rPr lang="zh-CN" altLang="en-US" sz="1000" i="0">
                                            <a:latin typeface="Cambria Math" panose="02040503050406030204" pitchFamily="18" charset="0"/>
                                          </a:rPr>
                                          <m:t>′</m:t>
                                        </m:r>
                                      </m:sup>
                                    </m:sSubSup>
                                  </m:e>
                                </m:nary>
                              </m:e>
                            </m:mr>
                          </m:m>
                        </m:e>
                      </m:d>
                      <m:r>
                        <a:rPr lang="zh-CN" altLang="en-US" sz="1000" i="0">
                          <a:latin typeface="Cambria Math" panose="02040503050406030204" pitchFamily="18" charset="0"/>
                        </a:rPr>
                        <m:t> </m:t>
                      </m:r>
                    </m:oMath>
                  </m:oMathPara>
                </a14:m>
                <a:endParaRPr lang="zh-CN" altLang="en-US" sz="1400" dirty="0">
                  <a:latin typeface="ITC Berkeley Oldstyle"/>
                </a:endParaRPr>
              </a:p>
            </p:txBody>
          </p:sp>
        </mc:Choice>
        <mc:Fallback xmlns="">
          <p:sp>
            <p:nvSpPr>
              <p:cNvPr id="14" name="TextBox 13">
                <a:extLst>
                  <a:ext uri="{FF2B5EF4-FFF2-40B4-BE49-F238E27FC236}">
                    <a16:creationId xmlns:a16="http://schemas.microsoft.com/office/drawing/2014/main" id="{0226774C-F381-675F-41C0-0C6CC3C1B725}"/>
                  </a:ext>
                </a:extLst>
              </p:cNvPr>
              <p:cNvSpPr txBox="1">
                <a:spLocks noRot="1" noChangeAspect="1" noMove="1" noResize="1" noEditPoints="1" noAdjustHandles="1" noChangeArrowheads="1" noChangeShapeType="1" noTextEdit="1"/>
              </p:cNvSpPr>
              <p:nvPr/>
            </p:nvSpPr>
            <p:spPr>
              <a:xfrm>
                <a:off x="1619672" y="1360400"/>
                <a:ext cx="3384376" cy="1451808"/>
              </a:xfrm>
              <a:prstGeom prst="rect">
                <a:avLst/>
              </a:prstGeom>
              <a:blipFill>
                <a:blip r:embed="rId9"/>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01935470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DB6B89-00A8-9DE9-1845-9FA5E285C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2B4F001-2094-011E-B19B-CD29EBB1DB84}"/>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631B7FCB-C007-6F0C-D6FA-53A42B18300D}"/>
              </a:ext>
            </a:extLst>
          </p:cNvPr>
          <p:cNvSpPr txBox="1">
            <a:spLocks/>
          </p:cNvSpPr>
          <p:nvPr/>
        </p:nvSpPr>
        <p:spPr>
          <a:xfrm>
            <a:off x="114672" y="655117"/>
            <a:ext cx="6559768"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rPr>
              <a:t>Sliding Window-based Time-Varying Parameter Identification</a:t>
            </a:r>
          </a:p>
        </p:txBody>
      </p:sp>
      <p:sp>
        <p:nvSpPr>
          <p:cNvPr id="5" name="Content Placeholder 3">
            <a:extLst>
              <a:ext uri="{FF2B5EF4-FFF2-40B4-BE49-F238E27FC236}">
                <a16:creationId xmlns:a16="http://schemas.microsoft.com/office/drawing/2014/main" id="{4F30B83C-74FF-AA62-9166-7D169D644A32}"/>
              </a:ext>
            </a:extLst>
          </p:cNvPr>
          <p:cNvSpPr txBox="1">
            <a:spLocks/>
          </p:cNvSpPr>
          <p:nvPr/>
        </p:nvSpPr>
        <p:spPr>
          <a:xfrm>
            <a:off x="651084" y="1131590"/>
            <a:ext cx="8169388" cy="504053"/>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altLang="zh-CN" sz="1500" dirty="0">
                <a:solidFill>
                  <a:schemeClr val="tx1"/>
                </a:solidFill>
                <a:latin typeface="ITC Berkeley Oldstyle"/>
                <a:cs typeface="Times" panose="02020603050405020304" pitchFamily="18" charset="0"/>
              </a:rPr>
              <a:t>To deal with the constraint, </a:t>
            </a:r>
            <a:r>
              <a:rPr lang="en-US" altLang="zh-CN" sz="1500" dirty="0">
                <a:solidFill>
                  <a:schemeClr val="tx1"/>
                </a:solidFill>
                <a:effectLst/>
                <a:latin typeface="ITC Berkeley Oldstyle"/>
                <a:ea typeface="宋体" panose="02010600030101010101" pitchFamily="2" charset="-122"/>
                <a:cs typeface="Times" panose="02020603050405020304" pitchFamily="18" charset="0"/>
              </a:rPr>
              <a:t>improve the robustness and capture the temporal correlation of loads, we propose a method using over-determinant least squares optimization with soft constraints as follows</a:t>
            </a:r>
            <a:endParaRPr lang="zh-CN" altLang="en-US" sz="1500" dirty="0">
              <a:solidFill>
                <a:schemeClr val="tx1"/>
              </a:solidFill>
              <a:latin typeface="ITC Berkeley Oldstyle"/>
              <a:cs typeface="Times"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F7A2972-AE6D-B37A-C64B-3677A9B4862C}"/>
                  </a:ext>
                </a:extLst>
              </p:cNvPr>
              <p:cNvSpPr txBox="1"/>
              <p:nvPr/>
            </p:nvSpPr>
            <p:spPr>
              <a:xfrm>
                <a:off x="323528" y="1779663"/>
                <a:ext cx="3823464" cy="196592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sz="1000" i="1" smtClean="0">
                              <a:solidFill>
                                <a:srgbClr val="836967"/>
                              </a:solidFill>
                              <a:latin typeface="Cambria Math" panose="02040503050406030204" pitchFamily="18" charset="0"/>
                            </a:rPr>
                          </m:ctrlPr>
                        </m:dPr>
                        <m:e>
                          <m:m>
                            <m:mPr>
                              <m:plcHide m:val="on"/>
                              <m:mcs>
                                <m:mc>
                                  <m:mcPr>
                                    <m:count m:val="3"/>
                                    <m:mcJc m:val="center"/>
                                  </m:mcPr>
                                </m:mc>
                              </m:mcs>
                              <m:ctrlPr>
                                <a:rPr lang="zh-CN" altLang="en-US" sz="1000" i="1">
                                  <a:solidFill>
                                    <a:srgbClr val="836967"/>
                                  </a:solidFill>
                                  <a:latin typeface="Cambria Math" panose="02040503050406030204" pitchFamily="18" charset="0"/>
                                </a:rPr>
                              </m:ctrlPr>
                            </m:mPr>
                            <m:mr>
                              <m:e>
                                <m:nary>
                                  <m:naryPr>
                                    <m:chr m:val="∑"/>
                                    <m:limLoc m:val="undOvr"/>
                                    <m:ctrlPr>
                                      <a:rPr lang="zh-CN" altLang="en-US" sz="1000" i="1">
                                        <a:latin typeface="Cambria Math" panose="02040503050406030204" pitchFamily="18" charset="0"/>
                                      </a:rPr>
                                    </m:ctrlPr>
                                  </m:naryPr>
                                  <m:sub>
                                    <m:r>
                                      <a:rPr lang="en-US" altLang="zh-CN" sz="1000" i="1">
                                        <a:latin typeface="Cambria Math" panose="02040503050406030204" pitchFamily="18" charset="0"/>
                                      </a:rPr>
                                      <m:t>𝑖</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zh-CN" altLang="en-US" sz="1000" i="1">
                                            <a:latin typeface="Cambria Math" panose="02040503050406030204" pitchFamily="18" charset="0"/>
                                          </a:rPr>
                                          <m:t>𝑡</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sup>
                                        <m:r>
                                          <a:rPr lang="zh-CN" altLang="en-US" sz="1000">
                                            <a:latin typeface="Cambria Math" panose="02040503050406030204" pitchFamily="18" charset="0"/>
                                          </a:rPr>
                                          <m:t>4</m:t>
                                        </m:r>
                                      </m:sup>
                                    </m:sSup>
                                  </m:e>
                                </m:nary>
                              </m:e>
                              <m:e>
                                <m:nary>
                                  <m:naryPr>
                                    <m:chr m:val="∑"/>
                                    <m:limLoc m:val="undOvr"/>
                                    <m:ctrlPr>
                                      <a:rPr lang="zh-CN" altLang="en-US" sz="1000" i="1">
                                        <a:latin typeface="Cambria Math" panose="02040503050406030204" pitchFamily="18" charset="0"/>
                                      </a:rPr>
                                    </m:ctrlPr>
                                  </m:naryPr>
                                  <m:sub>
                                    <m:r>
                                      <m:rPr>
                                        <m:brk/>
                                      </m:rPr>
                                      <a:rPr lang="en-US" altLang="zh-CN" sz="1000" i="1">
                                        <a:latin typeface="Cambria Math" panose="02040503050406030204" pitchFamily="18" charset="0"/>
                                      </a:rPr>
                                      <m:t>𝑖</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sup>
                                        <m:r>
                                          <a:rPr lang="zh-CN" altLang="en-US" sz="1000">
                                            <a:latin typeface="Cambria Math" panose="02040503050406030204" pitchFamily="18" charset="0"/>
                                          </a:rPr>
                                          <m:t>3</m:t>
                                        </m:r>
                                      </m:sup>
                                    </m:sSup>
                                  </m:e>
                                </m:nary>
                              </m:e>
                              <m:e>
                                <m:nary>
                                  <m:naryPr>
                                    <m:chr m:val="∑"/>
                                    <m:limLoc m:val="undOvr"/>
                                    <m:ctrlPr>
                                      <a:rPr lang="zh-CN" altLang="en-US" sz="1000" i="1">
                                        <a:latin typeface="Cambria Math" panose="02040503050406030204" pitchFamily="18" charset="0"/>
                                      </a:rPr>
                                    </m:ctrlPr>
                                  </m:naryPr>
                                  <m:sub>
                                    <m:r>
                                      <m:rPr>
                                        <m:brk/>
                                      </m:rPr>
                                      <a:rPr lang="en-US" altLang="zh-CN" sz="1000" i="1">
                                        <a:latin typeface="Cambria Math" panose="02040503050406030204" pitchFamily="18" charset="0"/>
                                      </a:rPr>
                                      <m:t>𝑖</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sup>
                                        <m:r>
                                          <a:rPr lang="zh-CN" altLang="en-US" sz="1000">
                                            <a:latin typeface="Cambria Math" panose="02040503050406030204" pitchFamily="18" charset="0"/>
                                          </a:rPr>
                                          <m:t>2</m:t>
                                        </m:r>
                                      </m:sup>
                                    </m:sSup>
                                  </m:e>
                                </m:nary>
                              </m:e>
                            </m:mr>
                            <m:mr>
                              <m:e>
                                <m:nary>
                                  <m:naryPr>
                                    <m:chr m:val="∑"/>
                                    <m:limLoc m:val="undOvr"/>
                                    <m:ctrlPr>
                                      <a:rPr lang="zh-CN" altLang="en-US" sz="1000" i="1">
                                        <a:latin typeface="Cambria Math" panose="02040503050406030204" pitchFamily="18" charset="0"/>
                                      </a:rPr>
                                    </m:ctrlPr>
                                  </m:naryPr>
                                  <m:sub>
                                    <m:r>
                                      <m:rPr>
                                        <m:brk/>
                                      </m:rPr>
                                      <a:rPr lang="en-US" altLang="zh-CN" sz="1000" i="1">
                                        <a:latin typeface="Cambria Math" panose="02040503050406030204" pitchFamily="18" charset="0"/>
                                      </a:rPr>
                                      <m:t>𝑖</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sup>
                                        <m:r>
                                          <a:rPr lang="zh-CN" altLang="en-US" sz="1000">
                                            <a:latin typeface="Cambria Math" panose="02040503050406030204" pitchFamily="18" charset="0"/>
                                          </a:rPr>
                                          <m:t>3</m:t>
                                        </m:r>
                                      </m:sup>
                                    </m:sSup>
                                  </m:e>
                                </m:nary>
                              </m:e>
                              <m:e>
                                <m:nary>
                                  <m:naryPr>
                                    <m:chr m:val="∑"/>
                                    <m:limLoc m:val="undOvr"/>
                                    <m:ctrlPr>
                                      <a:rPr lang="zh-CN" altLang="en-US" sz="1000" i="1">
                                        <a:latin typeface="Cambria Math" panose="02040503050406030204" pitchFamily="18" charset="0"/>
                                      </a:rPr>
                                    </m:ctrlPr>
                                  </m:naryPr>
                                  <m:sub>
                                    <m:r>
                                      <a:rPr lang="zh-CN" altLang="en-US" sz="1000" i="1">
                                        <a:latin typeface="Cambria Math" panose="02040503050406030204" pitchFamily="18" charset="0"/>
                                      </a:rPr>
                                      <m:t>𝑡</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sup>
                                        <m:r>
                                          <a:rPr lang="zh-CN" altLang="en-US" sz="1000">
                                            <a:latin typeface="Cambria Math" panose="02040503050406030204" pitchFamily="18" charset="0"/>
                                          </a:rPr>
                                          <m:t>2</m:t>
                                        </m:r>
                                      </m:sup>
                                    </m:sSup>
                                  </m:e>
                                </m:nary>
                              </m:e>
                              <m:e>
                                <m:nary>
                                  <m:naryPr>
                                    <m:chr m:val="∑"/>
                                    <m:limLoc m:val="undOvr"/>
                                    <m:ctrlPr>
                                      <a:rPr lang="zh-CN" altLang="en-US" sz="1000" i="1">
                                        <a:latin typeface="Cambria Math" panose="02040503050406030204" pitchFamily="18" charset="0"/>
                                      </a:rPr>
                                    </m:ctrlPr>
                                  </m:naryPr>
                                  <m:sub>
                                    <m:r>
                                      <m:rPr>
                                        <m:brk/>
                                      </m:rPr>
                                      <a:rPr lang="en-US" altLang="zh-CN" sz="1000" i="1">
                                        <a:latin typeface="Cambria Math" panose="02040503050406030204" pitchFamily="18" charset="0"/>
                                      </a:rPr>
                                      <m:t>𝑖</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nary>
                              </m:e>
                            </m:mr>
                            <m:mr>
                              <m:e>
                                <m:nary>
                                  <m:naryPr>
                                    <m:chr m:val="∑"/>
                                    <m:limLoc m:val="undOvr"/>
                                    <m:ctrlPr>
                                      <a:rPr lang="zh-CN" altLang="en-US" sz="1000" i="1">
                                        <a:latin typeface="Cambria Math" panose="02040503050406030204" pitchFamily="18" charset="0"/>
                                      </a:rPr>
                                    </m:ctrlPr>
                                  </m:naryPr>
                                  <m:sub>
                                    <m:r>
                                      <a:rPr lang="zh-CN" altLang="en-US" sz="1000" i="1">
                                        <a:latin typeface="Cambria Math" panose="02040503050406030204" pitchFamily="18" charset="0"/>
                                      </a:rPr>
                                      <m:t>𝑡</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sup>
                                        <m:r>
                                          <a:rPr lang="zh-CN" altLang="en-US" sz="1000">
                                            <a:latin typeface="Cambria Math" panose="02040503050406030204" pitchFamily="18" charset="0"/>
                                          </a:rPr>
                                          <m:t>2</m:t>
                                        </m:r>
                                      </m:sup>
                                    </m:sSup>
                                  </m:e>
                                </m:nary>
                              </m:e>
                              <m:e>
                                <m:nary>
                                  <m:naryPr>
                                    <m:chr m:val="∑"/>
                                    <m:limLoc m:val="undOvr"/>
                                    <m:ctrlPr>
                                      <a:rPr lang="zh-CN" altLang="en-US" sz="1000" i="1">
                                        <a:latin typeface="Cambria Math" panose="02040503050406030204" pitchFamily="18" charset="0"/>
                                      </a:rPr>
                                    </m:ctrlPr>
                                  </m:naryPr>
                                  <m:sub>
                                    <m:r>
                                      <m:rPr>
                                        <m:brk/>
                                      </m:rPr>
                                      <a:rPr lang="en-US" altLang="zh-CN" sz="1000" i="1">
                                        <a:latin typeface="Cambria Math" panose="02040503050406030204" pitchFamily="18" charset="0"/>
                                      </a:rPr>
                                      <m:t>𝑖</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nary>
                              </m:e>
                              <m:e>
                                <m:r>
                                  <a:rPr lang="zh-CN" altLang="en-US" sz="1000" i="1">
                                    <a:latin typeface="Cambria Math" panose="02040503050406030204" pitchFamily="18" charset="0"/>
                                  </a:rPr>
                                  <m:t>𝑛</m:t>
                                </m:r>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1</m:t>
                                    </m:r>
                                  </m:sub>
                                </m:sSub>
                                <m:r>
                                  <a:rPr lang="zh-CN" altLang="en-US" sz="1000" i="0">
                                    <a:latin typeface="Cambria Math" panose="02040503050406030204" pitchFamily="18" charset="0"/>
                                  </a:rPr>
                                  <m:t>+</m:t>
                                </m:r>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2</m:t>
                                    </m:r>
                                  </m:sub>
                                </m:sSub>
                              </m:e>
                              <m:e>
                                <m:r>
                                  <a:rPr lang="zh-CN" altLang="en-US" sz="1000" i="0">
                                    <a:latin typeface="Cambria Math" panose="02040503050406030204" pitchFamily="18" charset="0"/>
                                  </a:rPr>
                                  <m:t>0</m:t>
                                </m:r>
                              </m:e>
                              <m:e>
                                <m:r>
                                  <a:rPr lang="zh-CN" altLang="en-US" sz="1000" i="0">
                                    <a:latin typeface="Cambria Math" panose="02040503050406030204" pitchFamily="18" charset="0"/>
                                  </a:rPr>
                                  <m:t>0</m:t>
                                </m:r>
                              </m:e>
                            </m:mr>
                            <m:mr>
                              <m:e>
                                <m:r>
                                  <a:rPr lang="zh-CN" altLang="en-US" sz="1000" i="0">
                                    <a:latin typeface="Cambria Math" panose="02040503050406030204" pitchFamily="18" charset="0"/>
                                  </a:rPr>
                                  <m:t>0</m:t>
                                </m:r>
                              </m:e>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1</m:t>
                                    </m:r>
                                  </m:sub>
                                </m:sSub>
                                <m:r>
                                  <a:rPr lang="zh-CN" altLang="en-US" sz="1000" i="0">
                                    <a:latin typeface="Cambria Math" panose="02040503050406030204" pitchFamily="18" charset="0"/>
                                  </a:rPr>
                                  <m:t>+</m:t>
                                </m:r>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2</m:t>
                                    </m:r>
                                  </m:sub>
                                </m:sSub>
                              </m:e>
                              <m:e>
                                <m:r>
                                  <a:rPr lang="zh-CN" altLang="en-US" sz="1000" i="0">
                                    <a:latin typeface="Cambria Math" panose="02040503050406030204" pitchFamily="18" charset="0"/>
                                  </a:rPr>
                                  <m:t>0</m:t>
                                </m:r>
                              </m:e>
                            </m:mr>
                            <m:mr>
                              <m:e>
                                <m:r>
                                  <a:rPr lang="zh-CN" altLang="en-US" sz="1000" i="0">
                                    <a:latin typeface="Cambria Math" panose="02040503050406030204" pitchFamily="18" charset="0"/>
                                  </a:rPr>
                                  <m:t>0</m:t>
                                </m:r>
                              </m:e>
                              <m:e>
                                <m:r>
                                  <a:rPr lang="zh-CN" altLang="en-US" sz="1000" i="0">
                                    <a:latin typeface="Cambria Math" panose="02040503050406030204" pitchFamily="18" charset="0"/>
                                  </a:rPr>
                                  <m:t>0</m:t>
                                </m:r>
                              </m:e>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1</m:t>
                                    </m:r>
                                  </m:sub>
                                </m:sSub>
                                <m:r>
                                  <a:rPr lang="zh-CN" altLang="en-US" sz="1000" i="0">
                                    <a:latin typeface="Cambria Math" panose="02040503050406030204" pitchFamily="18" charset="0"/>
                                  </a:rPr>
                                  <m:t>+</m:t>
                                </m:r>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2</m:t>
                                    </m:r>
                                  </m:sub>
                                </m:sSub>
                              </m:e>
                            </m:mr>
                          </m:m>
                        </m:e>
                      </m:d>
                      <m:r>
                        <a:rPr lang="zh-CN" altLang="en-US" sz="1000" i="0">
                          <a:latin typeface="Cambria Math" panose="02040503050406030204" pitchFamily="18" charset="0"/>
                        </a:rPr>
                        <m:t>×</m:t>
                      </m:r>
                      <m:d>
                        <m:dPr>
                          <m:begChr m:val="["/>
                          <m:endChr m:val="]"/>
                          <m:ctrlPr>
                            <a:rPr lang="zh-CN" altLang="en-US" sz="1000" i="1">
                              <a:solidFill>
                                <a:srgbClr val="836967"/>
                              </a:solidFill>
                              <a:latin typeface="Cambria Math" panose="02040503050406030204" pitchFamily="18" charset="0"/>
                            </a:rPr>
                          </m:ctrlPr>
                        </m:dPr>
                        <m:e>
                          <m:m>
                            <m:mPr>
                              <m:plcHide m:val="on"/>
                              <m:mcs>
                                <m:mc>
                                  <m:mcPr>
                                    <m:count m:val="1"/>
                                    <m:mcJc m:val="center"/>
                                  </m:mcPr>
                                </m:mc>
                              </m:mcs>
                              <m:ctrlPr>
                                <a:rPr lang="zh-CN" altLang="en-US" sz="1000" i="1">
                                  <a:solidFill>
                                    <a:srgbClr val="836967"/>
                                  </a:solidFill>
                                  <a:latin typeface="Cambria Math" panose="02040503050406030204" pitchFamily="18" charset="0"/>
                                </a:rPr>
                              </m:ctrlPr>
                            </m:mP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𝛼</m:t>
                                    </m:r>
                                  </m:e>
                                  <m:sub>
                                    <m:r>
                                      <a:rPr lang="zh-CN" altLang="en-US" sz="1000" i="1">
                                        <a:latin typeface="Cambria Math" panose="02040503050406030204" pitchFamily="18" charset="0"/>
                                      </a:rPr>
                                      <m:t>𝑃</m:t>
                                    </m:r>
                                    <m:r>
                                      <a:rPr lang="zh-CN" altLang="en-US" sz="1000" i="0">
                                        <a:latin typeface="Cambria Math" panose="02040503050406030204" pitchFamily="18" charset="0"/>
                                      </a:rPr>
                                      <m:t>, </m:t>
                                    </m:r>
                                    <m:r>
                                      <a:rPr lang="en-US" altLang="zh-CN" sz="1000" b="0" i="1" smtClean="0">
                                        <a:latin typeface="Cambria Math" panose="02040503050406030204" pitchFamily="18" charset="0"/>
                                      </a:rPr>
                                      <m:t>𝑖</m:t>
                                    </m:r>
                                  </m:sub>
                                </m:sSub>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𝛽</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sub>
                                </m:sSub>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𝛾</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sub>
                                </m:sSub>
                              </m:e>
                            </m:mr>
                          </m:m>
                        </m:e>
                      </m:d>
                      <m:r>
                        <a:rPr lang="zh-CN" altLang="en-US" sz="1000" i="0">
                          <a:latin typeface="Cambria Math" panose="02040503050406030204" pitchFamily="18" charset="0"/>
                        </a:rPr>
                        <m:t>=</m:t>
                      </m:r>
                      <m:d>
                        <m:dPr>
                          <m:begChr m:val="["/>
                          <m:endChr m:val="]"/>
                          <m:ctrlPr>
                            <a:rPr lang="zh-CN" altLang="en-US" sz="1000" i="1">
                              <a:solidFill>
                                <a:srgbClr val="836967"/>
                              </a:solidFill>
                              <a:latin typeface="Cambria Math" panose="02040503050406030204" pitchFamily="18" charset="0"/>
                            </a:rPr>
                          </m:ctrlPr>
                        </m:dPr>
                        <m:e>
                          <m:m>
                            <m:mPr>
                              <m:plcHide m:val="on"/>
                              <m:mcs>
                                <m:mc>
                                  <m:mcPr>
                                    <m:count m:val="1"/>
                                    <m:mcJc m:val="center"/>
                                  </m:mcPr>
                                </m:mc>
                              </m:mcs>
                              <m:ctrlPr>
                                <a:rPr lang="zh-CN" altLang="en-US" sz="1000" i="1">
                                  <a:solidFill>
                                    <a:srgbClr val="836967"/>
                                  </a:solidFill>
                                  <a:latin typeface="Cambria Math" panose="02040503050406030204" pitchFamily="18" charset="0"/>
                                </a:rPr>
                              </m:ctrlPr>
                            </m:mPr>
                            <m:mr>
                              <m:e>
                                <m:nary>
                                  <m:naryPr>
                                    <m:chr m:val="∑"/>
                                    <m:limLoc m:val="undOvr"/>
                                    <m:ctrlPr>
                                      <a:rPr lang="zh-CN" altLang="en-US" sz="1000" i="1">
                                        <a:latin typeface="Cambria Math" panose="02040503050406030204" pitchFamily="18" charset="0"/>
                                      </a:rPr>
                                    </m:ctrlPr>
                                  </m:naryPr>
                                  <m:sub>
                                    <m:r>
                                      <m:rPr>
                                        <m:brk/>
                                      </m:rPr>
                                      <a:rPr lang="en-US" altLang="zh-CN" sz="1000" i="1">
                                        <a:latin typeface="Cambria Math" panose="02040503050406030204" pitchFamily="18" charset="0"/>
                                      </a:rPr>
                                      <m:t>𝑖</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𝑃</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sSup>
                                      <m:sSupPr>
                                        <m:ctrlPr>
                                          <a:rPr lang="zh-CN" altLang="en-US" sz="1000" i="1">
                                            <a:solidFill>
                                              <a:srgbClr val="836967"/>
                                            </a:solidFill>
                                            <a:latin typeface="Cambria Math" panose="02040503050406030204" pitchFamily="18" charset="0"/>
                                          </a:rPr>
                                        </m:ctrlPr>
                                      </m:sSupPr>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sup>
                                        <m:r>
                                          <a:rPr lang="zh-CN" altLang="en-US" sz="1000">
                                            <a:latin typeface="Cambria Math" panose="02040503050406030204" pitchFamily="18" charset="0"/>
                                          </a:rPr>
                                          <m:t>2</m:t>
                                        </m:r>
                                      </m:sup>
                                    </m:sSup>
                                  </m:e>
                                </m:nary>
                              </m:e>
                            </m:mr>
                            <m:mr>
                              <m:e>
                                <m:nary>
                                  <m:naryPr>
                                    <m:chr m:val="∑"/>
                                    <m:limLoc m:val="undOvr"/>
                                    <m:ctrlPr>
                                      <a:rPr lang="zh-CN" altLang="en-US" sz="1000" i="1">
                                        <a:latin typeface="Cambria Math" panose="02040503050406030204" pitchFamily="18" charset="0"/>
                                      </a:rPr>
                                    </m:ctrlPr>
                                  </m:naryPr>
                                  <m:sub>
                                    <m:r>
                                      <m:rPr>
                                        <m:brk/>
                                      </m:rPr>
                                      <a:rPr lang="en-US" altLang="zh-CN" sz="1000" i="1">
                                        <a:latin typeface="Cambria Math" panose="02040503050406030204" pitchFamily="18" charset="0"/>
                                      </a:rPr>
                                      <m:t>𝑖</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𝑃</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𝑉</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nary>
                              </m:e>
                            </m:mr>
                            <m:mr>
                              <m:e>
                                <m:nary>
                                  <m:naryPr>
                                    <m:chr m:val="∑"/>
                                    <m:limLoc m:val="undOvr"/>
                                    <m:ctrlPr>
                                      <a:rPr lang="zh-CN" altLang="en-US" sz="1000" i="1">
                                        <a:latin typeface="Cambria Math" panose="02040503050406030204" pitchFamily="18" charset="0"/>
                                      </a:rPr>
                                    </m:ctrlPr>
                                  </m:naryPr>
                                  <m:sub>
                                    <m:r>
                                      <m:rPr>
                                        <m:brk/>
                                      </m:rPr>
                                      <a:rPr lang="en-US" altLang="zh-CN" sz="1000" i="1">
                                        <a:latin typeface="Cambria Math" panose="02040503050406030204" pitchFamily="18" charset="0"/>
                                      </a:rPr>
                                      <m:t>𝑖</m:t>
                                    </m:r>
                                    <m:r>
                                      <a:rPr lang="zh-CN" altLang="en-US" sz="1000">
                                        <a:latin typeface="Cambria Math" panose="02040503050406030204" pitchFamily="18" charset="0"/>
                                      </a:rPr>
                                      <m:t>=</m:t>
                                    </m:r>
                                    <m:sSup>
                                      <m:sSupPr>
                                        <m:ctrlPr>
                                          <a:rPr lang="zh-CN" altLang="en-US" sz="1000" i="1">
                                            <a:solidFill>
                                              <a:srgbClr val="836967"/>
                                            </a:solidFill>
                                            <a:latin typeface="Cambria Math" panose="02040503050406030204" pitchFamily="18" charset="0"/>
                                          </a:rPr>
                                        </m:ctrlPr>
                                      </m:sSupPr>
                                      <m:e>
                                        <m:r>
                                          <a:rPr lang="en-US" altLang="zh-CN" sz="1000" i="1">
                                            <a:solidFill>
                                              <a:srgbClr val="836967"/>
                                            </a:solidFill>
                                            <a:latin typeface="Cambria Math" panose="02040503050406030204" pitchFamily="18" charset="0"/>
                                          </a:rPr>
                                          <m:t>𝑖</m:t>
                                        </m:r>
                                      </m:e>
                                      <m:sup>
                                        <m:r>
                                          <a:rPr lang="zh-CN" altLang="en-US" sz="1000">
                                            <a:latin typeface="Cambria Math" panose="02040503050406030204" pitchFamily="18" charset="0"/>
                                          </a:rPr>
                                          <m:t>′</m:t>
                                        </m:r>
                                      </m:sup>
                                    </m:sSup>
                                  </m:sub>
                                  <m:sup>
                                    <m:r>
                                      <a:rPr lang="zh-CN" altLang="en-US" sz="1000" i="1">
                                        <a:latin typeface="Cambria Math" panose="02040503050406030204" pitchFamily="18" charset="0"/>
                                      </a:rPr>
                                      <m:t>𝑛</m:t>
                                    </m:r>
                                  </m:sup>
                                  <m:e>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𝑃</m:t>
                                        </m:r>
                                      </m:e>
                                      <m:sub>
                                        <m:r>
                                          <a:rPr lang="en-US" altLang="zh-CN" sz="1000" i="1">
                                            <a:latin typeface="Cambria Math" panose="02040503050406030204" pitchFamily="18" charset="0"/>
                                          </a:rPr>
                                          <m:t>𝑖</m:t>
                                        </m:r>
                                      </m:sub>
                                      <m:sup>
                                        <m:r>
                                          <a:rPr lang="zh-CN" altLang="en-US" sz="1000">
                                            <a:latin typeface="Cambria Math" panose="02040503050406030204" pitchFamily="18" charset="0"/>
                                          </a:rPr>
                                          <m:t>′</m:t>
                                        </m:r>
                                      </m:sup>
                                    </m:sSubSup>
                                  </m:e>
                                </m:nary>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1</m:t>
                                    </m:r>
                                  </m:sub>
                                </m:sSub>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𝛼</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sub>
                                  <m:sup>
                                    <m:r>
                                      <a:rPr lang="zh-CN" altLang="en-US" sz="1000" i="1">
                                        <a:latin typeface="Cambria Math" panose="02040503050406030204" pitchFamily="18" charset="0"/>
                                      </a:rPr>
                                      <m:t>𝑜</m:t>
                                    </m:r>
                                  </m:sup>
                                </m:sSubSup>
                                <m:r>
                                  <a:rPr lang="zh-CN" altLang="en-US" sz="1000" i="0">
                                    <a:latin typeface="Cambria Math" panose="02040503050406030204" pitchFamily="18" charset="0"/>
                                  </a:rPr>
                                  <m:t>+</m:t>
                                </m:r>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2</m:t>
                                    </m:r>
                                  </m:sub>
                                </m:sSub>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𝛼</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r>
                                      <a:rPr lang="zh-CN" altLang="en-US" sz="1000" i="0">
                                        <a:latin typeface="Cambria Math" panose="02040503050406030204" pitchFamily="18" charset="0"/>
                                      </a:rPr>
                                      <m:t>−1</m:t>
                                    </m:r>
                                  </m:sub>
                                </m:sSub>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1</m:t>
                                    </m:r>
                                  </m:sub>
                                </m:sSub>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𝛽</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sub>
                                  <m:sup>
                                    <m:r>
                                      <a:rPr lang="zh-CN" altLang="en-US" sz="1000" i="1">
                                        <a:latin typeface="Cambria Math" panose="02040503050406030204" pitchFamily="18" charset="0"/>
                                      </a:rPr>
                                      <m:t>𝑜</m:t>
                                    </m:r>
                                  </m:sup>
                                </m:sSubSup>
                                <m:r>
                                  <a:rPr lang="zh-CN" altLang="en-US" sz="1000" i="0">
                                    <a:latin typeface="Cambria Math" panose="02040503050406030204" pitchFamily="18" charset="0"/>
                                  </a:rPr>
                                  <m:t>+</m:t>
                                </m:r>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2</m:t>
                                    </m:r>
                                  </m:sub>
                                </m:sSub>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𝛽</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r>
                                      <a:rPr lang="zh-CN" altLang="en-US" sz="1000" i="0">
                                        <a:latin typeface="Cambria Math" panose="02040503050406030204" pitchFamily="18" charset="0"/>
                                      </a:rPr>
                                      <m:t>−1</m:t>
                                    </m:r>
                                  </m:sub>
                                </m:sSub>
                              </m:e>
                            </m:mr>
                            <m:mr>
                              <m:e>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1</m:t>
                                    </m:r>
                                  </m:sub>
                                </m:sSub>
                                <m:sSubSup>
                                  <m:sSubSupPr>
                                    <m:ctrlPr>
                                      <a:rPr lang="zh-CN" altLang="en-US" sz="1000" i="1">
                                        <a:solidFill>
                                          <a:srgbClr val="836967"/>
                                        </a:solidFill>
                                        <a:latin typeface="Cambria Math" panose="02040503050406030204" pitchFamily="18" charset="0"/>
                                      </a:rPr>
                                    </m:ctrlPr>
                                  </m:sSubSupPr>
                                  <m:e>
                                    <m:r>
                                      <a:rPr lang="zh-CN" altLang="en-US" sz="1000" i="1">
                                        <a:latin typeface="Cambria Math" panose="02040503050406030204" pitchFamily="18" charset="0"/>
                                      </a:rPr>
                                      <m:t>𝛾</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sub>
                                  <m:sup>
                                    <m:r>
                                      <a:rPr lang="zh-CN" altLang="en-US" sz="1000" i="1">
                                        <a:latin typeface="Cambria Math" panose="02040503050406030204" pitchFamily="18" charset="0"/>
                                      </a:rPr>
                                      <m:t>𝑜</m:t>
                                    </m:r>
                                  </m:sup>
                                </m:sSubSup>
                                <m:r>
                                  <a:rPr lang="zh-CN" altLang="en-US" sz="1000" i="0">
                                    <a:latin typeface="Cambria Math" panose="02040503050406030204" pitchFamily="18" charset="0"/>
                                  </a:rPr>
                                  <m:t>+</m:t>
                                </m:r>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𝜀</m:t>
                                    </m:r>
                                  </m:e>
                                  <m:sub>
                                    <m:r>
                                      <a:rPr lang="zh-CN" altLang="en-US" sz="1000" i="0">
                                        <a:latin typeface="Cambria Math" panose="02040503050406030204" pitchFamily="18" charset="0"/>
                                      </a:rPr>
                                      <m:t>2</m:t>
                                    </m:r>
                                  </m:sub>
                                </m:sSub>
                                <m:sSub>
                                  <m:sSubPr>
                                    <m:ctrlPr>
                                      <a:rPr lang="zh-CN" altLang="en-US" sz="1000" i="1">
                                        <a:solidFill>
                                          <a:srgbClr val="836967"/>
                                        </a:solidFill>
                                        <a:latin typeface="Cambria Math" panose="02040503050406030204" pitchFamily="18" charset="0"/>
                                      </a:rPr>
                                    </m:ctrlPr>
                                  </m:sSubPr>
                                  <m:e>
                                    <m:r>
                                      <a:rPr lang="zh-CN" altLang="en-US" sz="1000" i="1">
                                        <a:latin typeface="Cambria Math" panose="02040503050406030204" pitchFamily="18" charset="0"/>
                                      </a:rPr>
                                      <m:t>𝛾</m:t>
                                    </m:r>
                                  </m:e>
                                  <m:sub>
                                    <m:r>
                                      <a:rPr lang="zh-CN" altLang="en-US" sz="1000" i="1">
                                        <a:latin typeface="Cambria Math" panose="02040503050406030204" pitchFamily="18" charset="0"/>
                                      </a:rPr>
                                      <m:t>𝑃</m:t>
                                    </m:r>
                                    <m:r>
                                      <a:rPr lang="zh-CN" altLang="en-US" sz="1000" i="0">
                                        <a:latin typeface="Cambria Math" panose="02040503050406030204" pitchFamily="18" charset="0"/>
                                      </a:rPr>
                                      <m:t>,</m:t>
                                    </m:r>
                                    <m:r>
                                      <a:rPr lang="en-US" altLang="zh-CN" sz="1000" b="0" i="1" smtClean="0">
                                        <a:latin typeface="Cambria Math" panose="02040503050406030204" pitchFamily="18" charset="0"/>
                                      </a:rPr>
                                      <m:t>𝑖</m:t>
                                    </m:r>
                                    <m:r>
                                      <a:rPr lang="zh-CN" altLang="en-US" sz="1000" i="0">
                                        <a:latin typeface="Cambria Math" panose="02040503050406030204" pitchFamily="18" charset="0"/>
                                      </a:rPr>
                                      <m:t>−1</m:t>
                                    </m:r>
                                  </m:sub>
                                </m:sSub>
                              </m:e>
                            </m:mr>
                          </m:m>
                        </m:e>
                      </m:d>
                      <m:r>
                        <a:rPr lang="zh-CN" altLang="en-US" sz="1000" i="0">
                          <a:latin typeface="Cambria Math" panose="02040503050406030204" pitchFamily="18" charset="0"/>
                        </a:rPr>
                        <m:t> </m:t>
                      </m:r>
                    </m:oMath>
                  </m:oMathPara>
                </a14:m>
                <a:endParaRPr lang="zh-CN" altLang="en-US" sz="1050" dirty="0">
                  <a:latin typeface="ITC Berkeley Oldstyle"/>
                </a:endParaRPr>
              </a:p>
            </p:txBody>
          </p:sp>
        </mc:Choice>
        <mc:Fallback xmlns="">
          <p:sp>
            <p:nvSpPr>
              <p:cNvPr id="6" name="TextBox 5">
                <a:extLst>
                  <a:ext uri="{FF2B5EF4-FFF2-40B4-BE49-F238E27FC236}">
                    <a16:creationId xmlns:a16="http://schemas.microsoft.com/office/drawing/2014/main" id="{3F7A2972-AE6D-B37A-C64B-3677A9B4862C}"/>
                  </a:ext>
                </a:extLst>
              </p:cNvPr>
              <p:cNvSpPr txBox="1">
                <a:spLocks noRot="1" noChangeAspect="1" noMove="1" noResize="1" noEditPoints="1" noAdjustHandles="1" noChangeArrowheads="1" noChangeShapeType="1" noTextEdit="1"/>
              </p:cNvSpPr>
              <p:nvPr/>
            </p:nvSpPr>
            <p:spPr>
              <a:xfrm>
                <a:off x="323528" y="1779663"/>
                <a:ext cx="3823464" cy="1965923"/>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8BA8A033-851E-0085-F3FB-6F3048E1E81D}"/>
                  </a:ext>
                </a:extLst>
              </p:cNvPr>
              <p:cNvSpPr txBox="1"/>
              <p:nvPr/>
            </p:nvSpPr>
            <p:spPr>
              <a:xfrm>
                <a:off x="4146992" y="1635646"/>
                <a:ext cx="4673480" cy="2941126"/>
              </a:xfrm>
              <a:prstGeom prst="rect">
                <a:avLst/>
              </a:prstGeom>
              <a:noFill/>
            </p:spPr>
            <p:txBody>
              <a:bodyPr wrap="square">
                <a:spAutoFit/>
              </a:bodyPr>
              <a:lstStyle/>
              <a:p>
                <a:pPr marL="285750" indent="-285750">
                  <a:buFont typeface="Arial" panose="020B0604020202020204" pitchFamily="34" charset="0"/>
                  <a:buChar char="•"/>
                </a:pPr>
                <a:r>
                  <a:rPr lang="en-US" altLang="zh-CN" sz="1500" dirty="0">
                    <a:effectLst/>
                    <a:latin typeface="ITC Berkeley Oldstyle"/>
                    <a:ea typeface="宋体" panose="02010600030101010101" pitchFamily="2" charset="-122"/>
                  </a:rPr>
                  <a:t>The lower three rows in over-determinant problem softly constrain the values of </a:t>
                </a:r>
                <a14:m>
                  <m:oMath xmlns:m="http://schemas.openxmlformats.org/officeDocument/2006/math">
                    <m:sSub>
                      <m:sSubPr>
                        <m:ctrlPr>
                          <a:rPr lang="zh-CN" altLang="zh-CN" sz="1500" i="1">
                            <a:effectLst/>
                            <a:latin typeface="Cambria Math" panose="02040503050406030204" pitchFamily="18" charset="0"/>
                            <a:ea typeface="Cambria Math" panose="02040503050406030204" pitchFamily="18" charset="0"/>
                          </a:rPr>
                        </m:ctrlPr>
                      </m:sSub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a:effectLst/>
                            <a:latin typeface="Cambria Math" panose="02040503050406030204" pitchFamily="18" charset="0"/>
                            <a:ea typeface="宋体" panose="02010600030101010101" pitchFamily="2" charset="-122"/>
                            <a:cs typeface="Times New Roman" panose="02020603050405020304" pitchFamily="18" charset="0"/>
                          </a:rPr>
                          <m:t>, </m:t>
                        </m:r>
                        <m:r>
                          <a:rPr lang="en-US" altLang="zh-CN" sz="15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500" dirty="0">
                    <a:effectLst/>
                    <a:latin typeface="ITC Berkeley Oldstyle"/>
                    <a:ea typeface="宋体" panose="02010600030101010101" pitchFamily="2" charset="-122"/>
                  </a:rPr>
                  <a:t>, </a:t>
                </a:r>
                <a14:m>
                  <m:oMath xmlns:m="http://schemas.openxmlformats.org/officeDocument/2006/math">
                    <m:sSub>
                      <m:sSubPr>
                        <m:ctrlPr>
                          <a:rPr lang="zh-CN" altLang="zh-CN" sz="1500" i="1">
                            <a:effectLst/>
                            <a:latin typeface="Cambria Math" panose="02040503050406030204" pitchFamily="18" charset="0"/>
                            <a:ea typeface="Cambria Math" panose="02040503050406030204" pitchFamily="18" charset="0"/>
                          </a:rPr>
                        </m:ctrlPr>
                      </m:sSub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5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500" dirty="0">
                    <a:effectLst/>
                    <a:latin typeface="ITC Berkeley Oldstyle"/>
                    <a:ea typeface="宋体" panose="02010600030101010101" pitchFamily="2" charset="-122"/>
                  </a:rPr>
                  <a:t> and </a:t>
                </a:r>
                <a14:m>
                  <m:oMath xmlns:m="http://schemas.openxmlformats.org/officeDocument/2006/math">
                    <m:sSub>
                      <m:sSubPr>
                        <m:ctrlPr>
                          <a:rPr lang="zh-CN" altLang="zh-CN" sz="1500" i="1">
                            <a:effectLst/>
                            <a:latin typeface="Cambria Math" panose="02040503050406030204" pitchFamily="18" charset="0"/>
                            <a:ea typeface="Cambria Math" panose="02040503050406030204" pitchFamily="18" charset="0"/>
                          </a:rPr>
                        </m:ctrlPr>
                      </m:sSub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𝛾</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5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500" dirty="0">
                    <a:effectLst/>
                    <a:latin typeface="ITC Berkeley Oldstyle"/>
                    <a:ea typeface="宋体" panose="02010600030101010101" pitchFamily="2" charset="-122"/>
                  </a:rPr>
                  <a:t> by guiding them towards a near optimal initial estimation that is in the normal range. </a:t>
                </a:r>
              </a:p>
              <a:p>
                <a:pPr marL="285750" indent="-285750">
                  <a:buFont typeface="Arial" panose="020B0604020202020204" pitchFamily="34" charset="0"/>
                  <a:buChar char="•"/>
                </a:pPr>
                <a:r>
                  <a:rPr lang="en-US" altLang="zh-CN" sz="1500" dirty="0">
                    <a:effectLst/>
                    <a:latin typeface="ITC Berkeley Oldstyle"/>
                    <a:ea typeface="宋体" panose="02010600030101010101" pitchFamily="2" charset="-122"/>
                  </a:rPr>
                  <a:t>The initial estimation is a weighted average of two components: (1) solution of </a:t>
                </a:r>
                <a:r>
                  <a:rPr lang="en-US" altLang="zh-CN" sz="1500" b="1" dirty="0">
                    <a:effectLst/>
                    <a:latin typeface="ITC Berkeley Oldstyle"/>
                    <a:ea typeface="宋体" panose="02010600030101010101" pitchFamily="2" charset="-122"/>
                  </a:rPr>
                  <a:t>current time window </a:t>
                </a:r>
                <a14:m>
                  <m:oMath xmlns:m="http://schemas.openxmlformats.org/officeDocument/2006/math">
                    <m:sSubSup>
                      <m:sSubSupPr>
                        <m:ctrlPr>
                          <a:rPr lang="zh-CN" altLang="zh-CN" sz="1500" i="1">
                            <a:effectLst/>
                            <a:latin typeface="Cambria Math" panose="02040503050406030204" pitchFamily="18" charset="0"/>
                            <a:ea typeface="Cambria Math" panose="02040503050406030204" pitchFamily="18" charset="0"/>
                          </a:rPr>
                        </m:ctrlPr>
                      </m:sSubSup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5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up>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𝑜</m:t>
                        </m:r>
                      </m:sup>
                    </m:sSubSup>
                  </m:oMath>
                </a14:m>
                <a:r>
                  <a:rPr lang="en-US" altLang="zh-CN" sz="1500" dirty="0">
                    <a:effectLst/>
                    <a:latin typeface="ITC Berkeley Oldstyle"/>
                    <a:ea typeface="宋体" panose="02010600030101010101" pitchFamily="2" charset="-122"/>
                  </a:rPr>
                  <a:t>, </a:t>
                </a:r>
                <a14:m>
                  <m:oMath xmlns:m="http://schemas.openxmlformats.org/officeDocument/2006/math">
                    <m:sSubSup>
                      <m:sSubSupPr>
                        <m:ctrlPr>
                          <a:rPr lang="zh-CN" altLang="zh-CN" sz="1500" i="1">
                            <a:effectLst/>
                            <a:latin typeface="Cambria Math" panose="02040503050406030204" pitchFamily="18" charset="0"/>
                            <a:ea typeface="Cambria Math" panose="02040503050406030204" pitchFamily="18" charset="0"/>
                          </a:rPr>
                        </m:ctrlPr>
                      </m:sSubSup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5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up>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𝑜</m:t>
                        </m:r>
                      </m:sup>
                    </m:sSubSup>
                  </m:oMath>
                </a14:m>
                <a:r>
                  <a:rPr lang="en-US" altLang="zh-CN" sz="1500" dirty="0">
                    <a:effectLst/>
                    <a:latin typeface="ITC Berkeley Oldstyle"/>
                    <a:ea typeface="宋体" panose="02010600030101010101" pitchFamily="2" charset="-122"/>
                  </a:rPr>
                  <a:t> and </a:t>
                </a:r>
                <a14:m>
                  <m:oMath xmlns:m="http://schemas.openxmlformats.org/officeDocument/2006/math">
                    <m:sSubSup>
                      <m:sSubSupPr>
                        <m:ctrlPr>
                          <a:rPr lang="zh-CN" altLang="zh-CN" sz="1500" i="1">
                            <a:effectLst/>
                            <a:latin typeface="Cambria Math" panose="02040503050406030204" pitchFamily="18" charset="0"/>
                            <a:ea typeface="Cambria Math" panose="02040503050406030204" pitchFamily="18" charset="0"/>
                          </a:rPr>
                        </m:ctrlPr>
                      </m:sSubSup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𝛾</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500" b="0" i="1" smtClean="0">
                            <a:effectLst/>
                            <a:latin typeface="Cambria Math" panose="02040503050406030204" pitchFamily="18" charset="0"/>
                            <a:ea typeface="宋体" panose="02010600030101010101" pitchFamily="2" charset="-122"/>
                            <a:cs typeface="Times New Roman" panose="02020603050405020304" pitchFamily="18" charset="0"/>
                          </a:rPr>
                          <m:t>𝑖</m:t>
                        </m:r>
                      </m:sub>
                      <m:sup>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𝑜</m:t>
                        </m:r>
                      </m:sup>
                    </m:sSubSup>
                  </m:oMath>
                </a14:m>
                <a:r>
                  <a:rPr lang="en-US" altLang="zh-CN" sz="1500" dirty="0">
                    <a:effectLst/>
                    <a:latin typeface="ITC Berkeley Oldstyle"/>
                    <a:ea typeface="宋体" panose="02010600030101010101" pitchFamily="2" charset="-122"/>
                  </a:rPr>
                  <a:t> obtained by solving the </a:t>
                </a:r>
                <a:r>
                  <a:rPr lang="en-US" altLang="zh-CN" sz="1500" b="1" dirty="0">
                    <a:effectLst/>
                    <a:latin typeface="ITC Berkeley Oldstyle"/>
                    <a:ea typeface="宋体" panose="02010600030101010101" pitchFamily="2" charset="-122"/>
                  </a:rPr>
                  <a:t>original optimization problem (*) </a:t>
                </a:r>
                <a:r>
                  <a:rPr lang="en-US" altLang="zh-CN" sz="1500" dirty="0">
                    <a:effectLst/>
                    <a:latin typeface="ITC Berkeley Oldstyle"/>
                    <a:ea typeface="宋体" panose="02010600030101010101" pitchFamily="2" charset="-122"/>
                  </a:rPr>
                  <a:t>with interior point method; (2) the solution from the </a:t>
                </a:r>
                <a:r>
                  <a:rPr lang="en-US" altLang="zh-CN" sz="1500" b="1" dirty="0">
                    <a:effectLst/>
                    <a:latin typeface="ITC Berkeley Oldstyle"/>
                    <a:ea typeface="宋体" panose="02010600030101010101" pitchFamily="2" charset="-122"/>
                  </a:rPr>
                  <a:t>last time window</a:t>
                </a:r>
                <a:r>
                  <a:rPr lang="en-US" altLang="zh-CN" sz="1500" dirty="0">
                    <a:effectLst/>
                    <a:latin typeface="ITC Berkeley Oldstyle"/>
                    <a:ea typeface="宋体" panose="02010600030101010101" pitchFamily="2" charset="-122"/>
                  </a:rPr>
                  <a:t>, </a:t>
                </a:r>
                <a14:m>
                  <m:oMath xmlns:m="http://schemas.openxmlformats.org/officeDocument/2006/math">
                    <m:sSub>
                      <m:sSubPr>
                        <m:ctrlPr>
                          <a:rPr lang="zh-CN" altLang="zh-CN" sz="1500" i="1">
                            <a:effectLst/>
                            <a:latin typeface="Cambria Math" panose="02040503050406030204" pitchFamily="18" charset="0"/>
                            <a:ea typeface="Cambria Math" panose="02040503050406030204" pitchFamily="18" charset="0"/>
                          </a:rPr>
                        </m:ctrlPr>
                      </m:sSub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500" b="0" i="1" smtClean="0">
                            <a:effectLst/>
                            <a:latin typeface="Cambria Math" panose="02040503050406030204" pitchFamily="18" charset="0"/>
                            <a:ea typeface="宋体" panose="02010600030101010101" pitchFamily="2" charset="-122"/>
                            <a:cs typeface="Times New Roman" panose="02020603050405020304" pitchFamily="18" charset="0"/>
                          </a:rPr>
                          <m:t>𝑖</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−1</m:t>
                        </m:r>
                      </m:sub>
                    </m:sSub>
                  </m:oMath>
                </a14:m>
                <a:r>
                  <a:rPr lang="en-US" altLang="zh-CN" sz="1500" dirty="0">
                    <a:effectLst/>
                    <a:latin typeface="ITC Berkeley Oldstyle"/>
                    <a:ea typeface="宋体" panose="02010600030101010101" pitchFamily="2" charset="-122"/>
                  </a:rPr>
                  <a:t>, </a:t>
                </a:r>
                <a14:m>
                  <m:oMath xmlns:m="http://schemas.openxmlformats.org/officeDocument/2006/math">
                    <m:sSub>
                      <m:sSubPr>
                        <m:ctrlPr>
                          <a:rPr lang="zh-CN" altLang="zh-CN" sz="1500" i="1">
                            <a:effectLst/>
                            <a:latin typeface="Cambria Math" panose="02040503050406030204" pitchFamily="18" charset="0"/>
                            <a:ea typeface="Cambria Math" panose="02040503050406030204" pitchFamily="18" charset="0"/>
                          </a:rPr>
                        </m:ctrlPr>
                      </m:sSub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500" b="0" i="1" smtClean="0">
                            <a:effectLst/>
                            <a:latin typeface="Cambria Math" panose="02040503050406030204" pitchFamily="18" charset="0"/>
                            <a:ea typeface="宋体" panose="02010600030101010101" pitchFamily="2" charset="-122"/>
                            <a:cs typeface="Times New Roman" panose="02020603050405020304" pitchFamily="18" charset="0"/>
                          </a:rPr>
                          <m:t>𝑖</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−1</m:t>
                        </m:r>
                      </m:sub>
                    </m:sSub>
                  </m:oMath>
                </a14:m>
                <a:r>
                  <a:rPr lang="en-US" altLang="zh-CN" sz="1500" dirty="0">
                    <a:effectLst/>
                    <a:latin typeface="ITC Berkeley Oldstyle"/>
                    <a:ea typeface="宋体" panose="02010600030101010101" pitchFamily="2" charset="-122"/>
                  </a:rPr>
                  <a:t> and </a:t>
                </a:r>
                <a14:m>
                  <m:oMath xmlns:m="http://schemas.openxmlformats.org/officeDocument/2006/math">
                    <m:sSub>
                      <m:sSubPr>
                        <m:ctrlPr>
                          <a:rPr lang="zh-CN" altLang="zh-CN" sz="1500" i="1">
                            <a:effectLst/>
                            <a:latin typeface="Cambria Math" panose="02040503050406030204" pitchFamily="18" charset="0"/>
                            <a:ea typeface="Cambria Math" panose="02040503050406030204" pitchFamily="18" charset="0"/>
                          </a:rPr>
                        </m:ctrlPr>
                      </m:sSub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𝛾</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500" b="0" i="1" smtClean="0">
                            <a:effectLst/>
                            <a:latin typeface="Cambria Math" panose="02040503050406030204" pitchFamily="18" charset="0"/>
                            <a:ea typeface="宋体" panose="02010600030101010101" pitchFamily="2" charset="-122"/>
                            <a:cs typeface="Times New Roman" panose="02020603050405020304" pitchFamily="18" charset="0"/>
                          </a:rPr>
                          <m:t>𝑖</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−1</m:t>
                        </m:r>
                      </m:sub>
                    </m:sSub>
                  </m:oMath>
                </a14:m>
                <a:r>
                  <a:rPr lang="en-US" altLang="zh-CN" sz="1500" dirty="0">
                    <a:effectLst/>
                    <a:latin typeface="ITC Berkeley Oldstyle"/>
                    <a:ea typeface="宋体" panose="02010600030101010101" pitchFamily="2" charset="-122"/>
                  </a:rPr>
                  <a:t>. </a:t>
                </a:r>
              </a:p>
              <a:p>
                <a:pPr marL="285750" indent="-285750">
                  <a:buFont typeface="Arial" panose="020B0604020202020204" pitchFamily="34" charset="0"/>
                  <a:buChar char="•"/>
                </a:pPr>
                <a:r>
                  <a:rPr lang="en-US" altLang="zh-CN" sz="1500" dirty="0">
                    <a:effectLst/>
                    <a:latin typeface="ITC Berkeley Oldstyle"/>
                    <a:ea typeface="宋体" panose="02010600030101010101" pitchFamily="2" charset="-122"/>
                  </a:rPr>
                  <a:t>To ensure meaningful CVR factor, </a:t>
                </a:r>
                <a14:m>
                  <m:oMath xmlns:m="http://schemas.openxmlformats.org/officeDocument/2006/math">
                    <m:sSub>
                      <m:sSubPr>
                        <m:ctrlPr>
                          <a:rPr lang="zh-CN" altLang="zh-CN" sz="1500" i="1">
                            <a:effectLst/>
                            <a:latin typeface="Cambria Math" panose="02040503050406030204" pitchFamily="18" charset="0"/>
                            <a:ea typeface="Cambria Math" panose="02040503050406030204" pitchFamily="18" charset="0"/>
                          </a:rPr>
                        </m:ctrlPr>
                      </m:sSub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,0</m:t>
                        </m:r>
                      </m:sub>
                    </m:sSub>
                  </m:oMath>
                </a14:m>
                <a:r>
                  <a:rPr lang="en-US" altLang="zh-CN" sz="1500" dirty="0">
                    <a:effectLst/>
                    <a:latin typeface="ITC Berkeley Oldstyle"/>
                    <a:ea typeface="宋体" panose="02010600030101010101" pitchFamily="2" charset="-122"/>
                  </a:rPr>
                  <a:t>, </a:t>
                </a:r>
                <a14:m>
                  <m:oMath xmlns:m="http://schemas.openxmlformats.org/officeDocument/2006/math">
                    <m:sSub>
                      <m:sSubPr>
                        <m:ctrlPr>
                          <a:rPr lang="zh-CN" altLang="zh-CN" sz="1500" i="1">
                            <a:effectLst/>
                            <a:latin typeface="Cambria Math" panose="02040503050406030204" pitchFamily="18" charset="0"/>
                            <a:ea typeface="Cambria Math" panose="02040503050406030204" pitchFamily="18" charset="0"/>
                          </a:rPr>
                        </m:ctrlPr>
                      </m:sSub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𝛽</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,0</m:t>
                        </m:r>
                      </m:sub>
                    </m:sSub>
                  </m:oMath>
                </a14:m>
                <a:r>
                  <a:rPr lang="en-US" altLang="zh-CN" sz="1500" dirty="0">
                    <a:effectLst/>
                    <a:latin typeface="ITC Berkeley Oldstyle"/>
                    <a:ea typeface="宋体" panose="02010600030101010101" pitchFamily="2" charset="-122"/>
                  </a:rPr>
                  <a:t> and </a:t>
                </a:r>
                <a14:m>
                  <m:oMath xmlns:m="http://schemas.openxmlformats.org/officeDocument/2006/math">
                    <m:sSub>
                      <m:sSubPr>
                        <m:ctrlPr>
                          <a:rPr lang="zh-CN" altLang="zh-CN" sz="1500" i="1">
                            <a:effectLst/>
                            <a:latin typeface="Cambria Math" panose="02040503050406030204" pitchFamily="18" charset="0"/>
                            <a:ea typeface="Cambria Math" panose="02040503050406030204" pitchFamily="18" charset="0"/>
                          </a:rPr>
                        </m:ctrlPr>
                      </m:sSubPr>
                      <m:e>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𝛾</m:t>
                        </m:r>
                      </m:e>
                      <m:sub>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i="1">
                            <a:effectLst/>
                            <a:latin typeface="Cambria Math" panose="02040503050406030204" pitchFamily="18" charset="0"/>
                            <a:ea typeface="宋体" panose="02010600030101010101" pitchFamily="2" charset="-122"/>
                            <a:cs typeface="Times New Roman" panose="02020603050405020304" pitchFamily="18" charset="0"/>
                          </a:rPr>
                          <m:t>,0</m:t>
                        </m:r>
                      </m:sub>
                    </m:sSub>
                  </m:oMath>
                </a14:m>
                <a:r>
                  <a:rPr lang="en-US" altLang="zh-CN" sz="1500" dirty="0">
                    <a:effectLst/>
                    <a:latin typeface="ITC Berkeley Oldstyle"/>
                    <a:ea typeface="宋体" panose="02010600030101010101" pitchFamily="2" charset="-122"/>
                  </a:rPr>
                  <a:t> must be selected within the normal range. </a:t>
                </a:r>
                <a:endParaRPr lang="zh-CN" altLang="en-US" sz="1500" dirty="0">
                  <a:latin typeface="ITC Berkeley Oldstyle"/>
                </a:endParaRPr>
              </a:p>
            </p:txBody>
          </p:sp>
        </mc:Choice>
        <mc:Fallback xmlns="">
          <p:sp>
            <p:nvSpPr>
              <p:cNvPr id="7" name="TextBox 6">
                <a:extLst>
                  <a:ext uri="{FF2B5EF4-FFF2-40B4-BE49-F238E27FC236}">
                    <a16:creationId xmlns:a16="http://schemas.microsoft.com/office/drawing/2014/main" id="{8BA8A033-851E-0085-F3FB-6F3048E1E81D}"/>
                  </a:ext>
                </a:extLst>
              </p:cNvPr>
              <p:cNvSpPr txBox="1">
                <a:spLocks noRot="1" noChangeAspect="1" noMove="1" noResize="1" noEditPoints="1" noAdjustHandles="1" noChangeArrowheads="1" noChangeShapeType="1" noTextEdit="1"/>
              </p:cNvSpPr>
              <p:nvPr/>
            </p:nvSpPr>
            <p:spPr>
              <a:xfrm>
                <a:off x="4146992" y="1635646"/>
                <a:ext cx="4673480" cy="2941126"/>
              </a:xfrm>
              <a:prstGeom prst="rect">
                <a:avLst/>
              </a:prstGeom>
              <a:blipFill>
                <a:blip r:embed="rId3"/>
                <a:stretch>
                  <a:fillRect l="-391" t="-414" r="-1173" b="-621"/>
                </a:stretch>
              </a:blipFill>
            </p:spPr>
            <p:txBody>
              <a:bodyPr/>
              <a:lstStyle/>
              <a:p>
                <a:r>
                  <a:rPr lang="zh-CN" altLang="en-US">
                    <a:noFill/>
                  </a:rPr>
                  <a:t> </a:t>
                </a:r>
              </a:p>
            </p:txBody>
          </p:sp>
        </mc:Fallback>
      </mc:AlternateContent>
      <p:sp>
        <p:nvSpPr>
          <p:cNvPr id="8" name="TextBox 7">
            <a:extLst>
              <a:ext uri="{FF2B5EF4-FFF2-40B4-BE49-F238E27FC236}">
                <a16:creationId xmlns:a16="http://schemas.microsoft.com/office/drawing/2014/main" id="{D608FA86-9C2B-F87E-61A8-621DD88604EB}"/>
              </a:ext>
            </a:extLst>
          </p:cNvPr>
          <p:cNvSpPr txBox="1"/>
          <p:nvPr/>
        </p:nvSpPr>
        <p:spPr>
          <a:xfrm>
            <a:off x="842094" y="4155926"/>
            <a:ext cx="2786332" cy="332457"/>
          </a:xfrm>
          <a:prstGeom prst="rect">
            <a:avLst/>
          </a:prstGeom>
        </p:spPr>
        <p:txBody>
          <a:bodyPr vert="horz" wrap="square" lIns="91440" tIns="45720" rIns="91440" bIns="45720" rtlCol="0" anchor="b">
            <a:normAutofit lnSpcReduction="10000"/>
          </a:bodyPr>
          <a:lstStyle/>
          <a:p>
            <a:r>
              <a:rPr lang="en-US" altLang="zh-CN" sz="1600" b="1" dirty="0">
                <a:latin typeface="+mn-lt"/>
              </a:rPr>
              <a:t>Solved by least-square method</a:t>
            </a:r>
            <a:endParaRPr lang="zh-CN" altLang="en-US" sz="1600" b="1" dirty="0">
              <a:latin typeface="+mn-lt"/>
            </a:endParaRPr>
          </a:p>
        </p:txBody>
      </p:sp>
      <p:sp>
        <p:nvSpPr>
          <p:cNvPr id="9" name="Arrow: Down 8">
            <a:extLst>
              <a:ext uri="{FF2B5EF4-FFF2-40B4-BE49-F238E27FC236}">
                <a16:creationId xmlns:a16="http://schemas.microsoft.com/office/drawing/2014/main" id="{40E46C83-DF67-E8A4-911A-7EF53C275044}"/>
              </a:ext>
            </a:extLst>
          </p:cNvPr>
          <p:cNvSpPr/>
          <p:nvPr/>
        </p:nvSpPr>
        <p:spPr bwMode="auto">
          <a:xfrm>
            <a:off x="1894982" y="3889603"/>
            <a:ext cx="504056" cy="216024"/>
          </a:xfrm>
          <a:prstGeom prst="down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dirty="0">
              <a:ln>
                <a:noFill/>
              </a:ln>
              <a:solidFill>
                <a:schemeClr val="tx1"/>
              </a:solidFill>
              <a:effectLst/>
              <a:latin typeface="ITC Berkeley Oldstyle"/>
            </a:endParaRPr>
          </a:p>
        </p:txBody>
      </p:sp>
    </p:spTree>
    <p:extLst>
      <p:ext uri="{BB962C8B-B14F-4D97-AF65-F5344CB8AC3E}">
        <p14:creationId xmlns:p14="http://schemas.microsoft.com/office/powerpoint/2010/main" val="172322897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7ADD1-E544-ED0F-1112-A0BDF669D18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DB2704-D455-CB4C-765C-1C60A86ACBB2}"/>
              </a:ext>
            </a:extLst>
          </p:cNvPr>
          <p:cNvSpPr>
            <a:spLocks noGrp="1"/>
          </p:cNvSpPr>
          <p:nvPr>
            <p:ph type="title"/>
          </p:nvPr>
        </p:nvSpPr>
        <p:spPr/>
        <p:txBody>
          <a:bodyPr/>
          <a:lstStyle/>
          <a:p>
            <a:r>
              <a:rPr lang="en-US" altLang="zh-CN" dirty="0"/>
              <a:t>How do the soft constraints work? </a:t>
            </a:r>
            <a:endParaRPr lang="zh-CN" alt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9225F443-E023-21C2-3393-A3BBAAD7C191}"/>
                  </a:ext>
                </a:extLst>
              </p:cNvPr>
              <p:cNvSpPr txBox="1">
                <a:spLocks/>
              </p:cNvSpPr>
              <p:nvPr/>
            </p:nvSpPr>
            <p:spPr>
              <a:xfrm>
                <a:off x="323528" y="627534"/>
                <a:ext cx="8327484" cy="3888432"/>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nSpc>
                    <a:spcPct val="120000"/>
                  </a:lnSpc>
                  <a:buNone/>
                </a:pPr>
                <a:r>
                  <a:rPr lang="en-US" altLang="zh-CN" sz="1500" dirty="0">
                    <a:solidFill>
                      <a:schemeClr val="tx1"/>
                    </a:solidFill>
                    <a:latin typeface="ITC Berkeley Oldstyle"/>
                    <a:cs typeface="Times" panose="02020603050405020304" pitchFamily="18" charset="0"/>
                  </a:rPr>
                  <a:t>Take </a:t>
                </a:r>
                <a14:m>
                  <m:oMath xmlns:m="http://schemas.openxmlformats.org/officeDocument/2006/math">
                    <m:sSub>
                      <m:sSubPr>
                        <m:ctrlPr>
                          <a:rPr lang="zh-CN" altLang="zh-CN" sz="1500" i="1" smtClean="0">
                            <a:solidFill>
                              <a:schemeClr val="tx1"/>
                            </a:solidFill>
                            <a:effectLst/>
                            <a:latin typeface="Cambria Math" panose="02040503050406030204" pitchFamily="18" charset="0"/>
                            <a:ea typeface="Cambria Math" panose="02040503050406030204" pitchFamily="18" charset="0"/>
                          </a:rPr>
                        </m:ctrlPr>
                      </m:sSubPr>
                      <m:e>
                        <m:r>
                          <a:rPr lang="en-US" altLang="zh-CN" sz="15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 </m:t>
                        </m:r>
                        <m:r>
                          <a:rPr lang="en-US" altLang="zh-CN" sz="1500" b="0" i="1" smtClean="0">
                            <a:solidFill>
                              <a:schemeClr val="tx1"/>
                            </a:solidFill>
                            <a:effectLst/>
                            <a:latin typeface="Cambria Math" panose="02040503050406030204" pitchFamily="18" charset="0"/>
                            <a:ea typeface="宋体" panose="02010600030101010101" pitchFamily="2" charset="-122"/>
                            <a:cs typeface="Times New Roman" panose="02020603050405020304" pitchFamily="18" charset="0"/>
                          </a:rPr>
                          <m:t>𝑖</m:t>
                        </m:r>
                      </m:sub>
                    </m:sSub>
                  </m:oMath>
                </a14:m>
                <a:r>
                  <a:rPr lang="zh-CN" altLang="en-US" sz="1500" dirty="0">
                    <a:solidFill>
                      <a:schemeClr val="tx1"/>
                    </a:solidFill>
                    <a:latin typeface="ITC Berkeley Oldstyle"/>
                    <a:cs typeface="Times" panose="02020603050405020304" pitchFamily="18" charset="0"/>
                  </a:rPr>
                  <a:t> </a:t>
                </a:r>
                <a:r>
                  <a:rPr lang="en-US" altLang="zh-CN" sz="1500" dirty="0">
                    <a:solidFill>
                      <a:schemeClr val="tx1"/>
                    </a:solidFill>
                    <a:latin typeface="ITC Berkeley Oldstyle"/>
                    <a:cs typeface="Times" panose="02020603050405020304" pitchFamily="18" charset="0"/>
                  </a:rPr>
                  <a:t>as an example. The fourth line of the over-determinant problem can be rewritten as</a:t>
                </a:r>
              </a:p>
              <a:p>
                <a:pPr marL="0" indent="0" algn="ctr">
                  <a:lnSpc>
                    <a:spcPct val="120000"/>
                  </a:lnSpc>
                  <a:spcBef>
                    <a:spcPts val="0"/>
                  </a:spcBef>
                  <a:buNone/>
                </a:pPr>
                <a14:m>
                  <m:oMath xmlns:m="http://schemas.openxmlformats.org/officeDocument/2006/math">
                    <m:sSub>
                      <m:sSubPr>
                        <m:ctrlPr>
                          <a:rPr lang="zh-CN" altLang="zh-CN" sz="1500" i="1">
                            <a:solidFill>
                              <a:schemeClr val="tx1"/>
                            </a:solidFill>
                            <a:latin typeface="Cambria Math" panose="02040503050406030204" pitchFamily="18" charset="0"/>
                            <a:ea typeface="Cambria Math" panose="02040503050406030204" pitchFamily="18" charset="0"/>
                          </a:rPr>
                        </m:ctrlPr>
                      </m:sSubPr>
                      <m:e>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500" b="0" i="1"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f>
                      <m:fPr>
                        <m:ctrlPr>
                          <a:rPr lang="en-US" altLang="zh-CN" sz="1500" b="0" i="1"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fPr>
                      <m:num>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zh-CN" altLang="en-US" sz="1500">
                                <a:solidFill>
                                  <a:schemeClr val="tx1"/>
                                </a:solidFill>
                                <a:latin typeface="Cambria Math" panose="02040503050406030204" pitchFamily="18" charset="0"/>
                              </a:rPr>
                              <m:t>1</m:t>
                            </m:r>
                          </m:sub>
                        </m:sSub>
                      </m:num>
                      <m:den>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zh-CN" altLang="en-US" sz="1500">
                                <a:solidFill>
                                  <a:schemeClr val="tx1"/>
                                </a:solidFill>
                                <a:latin typeface="Cambria Math" panose="02040503050406030204" pitchFamily="18" charset="0"/>
                              </a:rPr>
                              <m:t>1</m:t>
                            </m:r>
                          </m:sub>
                        </m:sSub>
                        <m:r>
                          <a:rPr lang="zh-CN" altLang="en-US" sz="1500">
                            <a:solidFill>
                              <a:schemeClr val="tx1"/>
                            </a:solidFill>
                            <a:latin typeface="Cambria Math" panose="02040503050406030204" pitchFamily="18" charset="0"/>
                          </a:rPr>
                          <m:t>+</m:t>
                        </m:r>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zh-CN" altLang="en-US" sz="1500">
                                <a:solidFill>
                                  <a:schemeClr val="tx1"/>
                                </a:solidFill>
                                <a:latin typeface="Cambria Math" panose="02040503050406030204" pitchFamily="18" charset="0"/>
                              </a:rPr>
                              <m:t>2</m:t>
                            </m:r>
                          </m:sub>
                        </m:sSub>
                      </m:den>
                    </m:f>
                    <m:sSubSup>
                      <m:sSubSupPr>
                        <m:ctrlPr>
                          <a:rPr lang="zh-CN" altLang="en-US" sz="1500" i="1">
                            <a:solidFill>
                              <a:schemeClr val="tx1"/>
                            </a:solidFill>
                            <a:latin typeface="Cambria Math" panose="02040503050406030204" pitchFamily="18" charset="0"/>
                          </a:rPr>
                        </m:ctrlPr>
                      </m:sSubSup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zh-CN" altLang="en-US" sz="1500">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up>
                        <m:r>
                          <a:rPr lang="zh-CN" altLang="en-US" sz="1500" i="1">
                            <a:solidFill>
                              <a:schemeClr val="tx1"/>
                            </a:solidFill>
                            <a:latin typeface="Cambria Math" panose="02040503050406030204" pitchFamily="18" charset="0"/>
                          </a:rPr>
                          <m:t>𝑜</m:t>
                        </m:r>
                      </m:sup>
                    </m:sSubSup>
                    <m:r>
                      <a:rPr lang="en-US" altLang="zh-CN" sz="1500" b="0" i="1"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f>
                      <m:fPr>
                        <m:ctrlP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fPr>
                      <m:num>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en-US" altLang="zh-CN" sz="1500" b="0" i="0" smtClean="0">
                                <a:solidFill>
                                  <a:schemeClr val="tx1"/>
                                </a:solidFill>
                                <a:latin typeface="Cambria Math" panose="02040503050406030204" pitchFamily="18" charset="0"/>
                              </a:rPr>
                              <m:t>2</m:t>
                            </m:r>
                          </m:sub>
                        </m:sSub>
                      </m:num>
                      <m:den>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zh-CN" altLang="en-US" sz="1500">
                                <a:solidFill>
                                  <a:schemeClr val="tx1"/>
                                </a:solidFill>
                                <a:latin typeface="Cambria Math" panose="02040503050406030204" pitchFamily="18" charset="0"/>
                              </a:rPr>
                              <m:t>1</m:t>
                            </m:r>
                          </m:sub>
                        </m:sSub>
                        <m:r>
                          <a:rPr lang="zh-CN" altLang="en-US" sz="1500">
                            <a:solidFill>
                              <a:schemeClr val="tx1"/>
                            </a:solidFill>
                            <a:latin typeface="Cambria Math" panose="02040503050406030204" pitchFamily="18" charset="0"/>
                          </a:rPr>
                          <m:t>+</m:t>
                        </m:r>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zh-CN" altLang="en-US" sz="1500">
                                <a:solidFill>
                                  <a:schemeClr val="tx1"/>
                                </a:solidFill>
                                <a:latin typeface="Cambria Math" panose="02040503050406030204" pitchFamily="18" charset="0"/>
                              </a:rPr>
                              <m:t>2</m:t>
                            </m:r>
                          </m:sub>
                        </m:sSub>
                      </m:den>
                    </m:f>
                  </m:oMath>
                </a14:m>
                <a:r>
                  <a:rPr lang="zh-CN" altLang="en-US" sz="1500" dirty="0">
                    <a:solidFill>
                      <a:schemeClr val="tx1"/>
                    </a:solidFill>
                  </a:rPr>
                  <a:t> </a:t>
                </a:r>
                <a14:m>
                  <m:oMath xmlns:m="http://schemas.openxmlformats.org/officeDocument/2006/math">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zh-CN" altLang="en-US" sz="1500">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r>
                          <a:rPr lang="zh-CN" altLang="en-US" sz="1500">
                            <a:solidFill>
                              <a:schemeClr val="tx1"/>
                            </a:solidFill>
                            <a:latin typeface="Cambria Math" panose="02040503050406030204" pitchFamily="18" charset="0"/>
                          </a:rPr>
                          <m:t>−1</m:t>
                        </m:r>
                      </m:sub>
                    </m:sSub>
                  </m:oMath>
                </a14:m>
                <a:endParaRPr lang="en-US" altLang="zh-CN" sz="1500" dirty="0">
                  <a:solidFill>
                    <a:schemeClr val="tx1"/>
                  </a:solidFill>
                  <a:latin typeface="ITC Berkeley Oldstyle"/>
                  <a:cs typeface="Times" panose="02020603050405020304" pitchFamily="18" charset="0"/>
                </a:endParaRPr>
              </a:p>
              <a:p>
                <a:pPr marL="0" indent="0">
                  <a:lnSpc>
                    <a:spcPct val="120000"/>
                  </a:lnSpc>
                  <a:buNone/>
                </a:pPr>
                <a:r>
                  <a:rPr lang="en-US" altLang="zh-CN" sz="1500" kern="100" dirty="0">
                    <a:solidFill>
                      <a:schemeClr val="tx1"/>
                    </a:solidFill>
                    <a:latin typeface="ITC Berkeley Oldstyle"/>
                    <a:ea typeface="等线" panose="02010600030101010101" pitchFamily="2" charset="-122"/>
                    <a:cs typeface="Times" panose="02020603050405020304" pitchFamily="18" charset="0"/>
                  </a:rPr>
                  <a:t>Then consider three cases:</a:t>
                </a:r>
              </a:p>
              <a:p>
                <a:pPr algn="just">
                  <a:lnSpc>
                    <a:spcPct val="105000"/>
                  </a:lnSpc>
                  <a:spcBef>
                    <a:spcPts val="0"/>
                  </a:spcBef>
                  <a:spcAft>
                    <a:spcPts val="0"/>
                  </a:spcAft>
                </a:pPr>
                <a14:m>
                  <m:oMath xmlns:m="http://schemas.openxmlformats.org/officeDocument/2006/math">
                    <m:sSub>
                      <m:sSubPr>
                        <m:ctrlPr>
                          <a:rPr lang="zh-CN" altLang="en-US" sz="1500" i="1" smtClean="0">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zh-CN" altLang="en-US" sz="1500">
                            <a:solidFill>
                              <a:schemeClr val="tx1"/>
                            </a:solidFill>
                            <a:latin typeface="Cambria Math" panose="02040503050406030204" pitchFamily="18" charset="0"/>
                          </a:rPr>
                          <m:t>1</m:t>
                        </m:r>
                      </m:sub>
                    </m:sSub>
                    <m:r>
                      <a:rPr lang="en-US" altLang="zh-CN" sz="1500" b="0" i="0" smtClean="0">
                        <a:solidFill>
                          <a:schemeClr val="tx1"/>
                        </a:solidFill>
                        <a:latin typeface="Cambria Math" panose="02040503050406030204" pitchFamily="18" charset="0"/>
                      </a:rPr>
                      <m:t>=0,</m:t>
                    </m:r>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en-US" altLang="zh-CN" sz="1500" b="0" i="0" smtClean="0">
                            <a:solidFill>
                              <a:schemeClr val="tx1"/>
                            </a:solidFill>
                            <a:latin typeface="Cambria Math" panose="02040503050406030204" pitchFamily="18" charset="0"/>
                          </a:rPr>
                          <m:t>2</m:t>
                        </m:r>
                      </m:sub>
                    </m:sSub>
                    <m:r>
                      <a:rPr lang="zh-CN" altLang="en-US" sz="1500" i="1" smtClean="0">
                        <a:solidFill>
                          <a:schemeClr val="tx1"/>
                        </a:solidFill>
                        <a:latin typeface="Cambria Math" panose="02040503050406030204" pitchFamily="18" charset="0"/>
                      </a:rPr>
                      <m:t>≠</m:t>
                    </m:r>
                    <m:r>
                      <a:rPr lang="en-US" altLang="zh-CN" sz="1500" b="0" i="1" smtClean="0">
                        <a:solidFill>
                          <a:schemeClr val="tx1"/>
                        </a:solidFill>
                        <a:latin typeface="Cambria Math" panose="02040503050406030204" pitchFamily="18" charset="0"/>
                      </a:rPr>
                      <m:t>0</m:t>
                    </m:r>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we have </a:t>
                </a:r>
                <a14:m>
                  <m:oMath xmlns:m="http://schemas.openxmlformats.org/officeDocument/2006/math">
                    <m:sSub>
                      <m:sSubPr>
                        <m:ctrlPr>
                          <a:rPr lang="zh-CN" altLang="zh-CN" sz="1500" i="1">
                            <a:solidFill>
                              <a:schemeClr val="tx1"/>
                            </a:solidFill>
                            <a:latin typeface="Cambria Math" panose="02040503050406030204" pitchFamily="18" charset="0"/>
                            <a:ea typeface="Cambria Math" panose="02040503050406030204" pitchFamily="18" charset="0"/>
                          </a:rPr>
                        </m:ctrlPr>
                      </m:sSubPr>
                      <m:e>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500" b="0" i="1"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zh-CN" altLang="en-US" sz="1500">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r>
                          <a:rPr lang="zh-CN" altLang="en-US" sz="1500">
                            <a:solidFill>
                              <a:schemeClr val="tx1"/>
                            </a:solidFill>
                            <a:latin typeface="Cambria Math" panose="02040503050406030204" pitchFamily="18" charset="0"/>
                          </a:rPr>
                          <m:t>−1</m:t>
                        </m:r>
                      </m:sub>
                    </m:sSub>
                    <m:r>
                      <a:rPr lang="en-US" altLang="zh-CN" sz="1500" b="0" i="1" smtClean="0">
                        <a:solidFill>
                          <a:schemeClr val="tx1"/>
                        </a:solidFill>
                        <a:latin typeface="Cambria Math" panose="02040503050406030204" pitchFamily="18" charset="0"/>
                      </a:rPr>
                      <m:t>=</m:t>
                    </m:r>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en-US" altLang="zh-CN" sz="1500" b="0" i="0" smtClean="0">
                            <a:solidFill>
                              <a:schemeClr val="tx1"/>
                            </a:solidFill>
                            <a:latin typeface="Cambria Math" panose="02040503050406030204" pitchFamily="18" charset="0"/>
                          </a:rPr>
                          <m:t>,0</m:t>
                        </m:r>
                      </m:sub>
                    </m:sSub>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where </a:t>
                </a:r>
                <a14:m>
                  <m:oMath xmlns:m="http://schemas.openxmlformats.org/officeDocument/2006/math">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en-US" altLang="zh-CN" sz="1500">
                            <a:solidFill>
                              <a:schemeClr val="tx1"/>
                            </a:solidFill>
                            <a:latin typeface="Cambria Math" panose="02040503050406030204" pitchFamily="18" charset="0"/>
                          </a:rPr>
                          <m:t>,0</m:t>
                        </m:r>
                      </m:sub>
                    </m:sSub>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is an </a:t>
                </a:r>
                <a:r>
                  <a:rPr lang="en-US" altLang="zh-CN" sz="1500" kern="100" dirty="0">
                    <a:solidFill>
                      <a:srgbClr val="FF0000"/>
                    </a:solidFill>
                    <a:latin typeface="ITC Berkeley Oldstyle"/>
                    <a:ea typeface="等线" panose="02010600030101010101" pitchFamily="2" charset="-122"/>
                    <a:cs typeface="Times" panose="02020603050405020304" pitchFamily="18" charset="0"/>
                  </a:rPr>
                  <a:t>empirical initial value selected within the normal range [0,1]</a:t>
                </a:r>
                <a:r>
                  <a:rPr lang="en-US" altLang="zh-CN" sz="1500" kern="100" dirty="0">
                    <a:solidFill>
                      <a:schemeClr val="tx1"/>
                    </a:solidFill>
                    <a:latin typeface="ITC Berkeley Oldstyle"/>
                    <a:ea typeface="等线" panose="02010600030101010101" pitchFamily="2" charset="-122"/>
                    <a:cs typeface="Times" panose="02020603050405020304" pitchFamily="18" charset="0"/>
                  </a:rPr>
                  <a:t>. In this case, the </a:t>
                </a:r>
                <a14:m>
                  <m:oMath xmlns:m="http://schemas.openxmlformats.org/officeDocument/2006/math">
                    <m:sSub>
                      <m:sSubPr>
                        <m:ctrlPr>
                          <a:rPr lang="zh-CN" altLang="zh-CN" sz="1500" i="1">
                            <a:solidFill>
                              <a:schemeClr val="tx1"/>
                            </a:solidFill>
                            <a:latin typeface="Cambria Math" panose="02040503050406030204" pitchFamily="18" charset="0"/>
                            <a:ea typeface="Cambria Math" panose="02040503050406030204" pitchFamily="18" charset="0"/>
                          </a:rPr>
                        </m:ctrlPr>
                      </m:sSubPr>
                      <m:e>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will be driven to approach </a:t>
                </a:r>
                <a14:m>
                  <m:oMath xmlns:m="http://schemas.openxmlformats.org/officeDocument/2006/math">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en-US" altLang="zh-CN" sz="1500">
                            <a:solidFill>
                              <a:schemeClr val="tx1"/>
                            </a:solidFill>
                            <a:latin typeface="Cambria Math" panose="02040503050406030204" pitchFamily="18" charset="0"/>
                          </a:rPr>
                          <m:t>,0</m:t>
                        </m:r>
                      </m:sub>
                    </m:sSub>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and the identification accuracy highly relies on the selection of </a:t>
                </a:r>
                <a14:m>
                  <m:oMath xmlns:m="http://schemas.openxmlformats.org/officeDocument/2006/math">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en-US" altLang="zh-CN" sz="1500">
                            <a:solidFill>
                              <a:schemeClr val="tx1"/>
                            </a:solidFill>
                            <a:latin typeface="Cambria Math" panose="02040503050406030204" pitchFamily="18" charset="0"/>
                          </a:rPr>
                          <m:t>,0</m:t>
                        </m:r>
                      </m:sub>
                    </m:sSub>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a:t>
                </a:r>
              </a:p>
              <a:p>
                <a:pPr algn="just">
                  <a:lnSpc>
                    <a:spcPct val="105000"/>
                  </a:lnSpc>
                  <a:spcBef>
                    <a:spcPts val="0"/>
                  </a:spcBef>
                  <a:spcAft>
                    <a:spcPts val="0"/>
                  </a:spcAft>
                </a:pPr>
                <a14:m>
                  <m:oMath xmlns:m="http://schemas.openxmlformats.org/officeDocument/2006/math">
                    <m:sSub>
                      <m:sSubPr>
                        <m:ctrlPr>
                          <a:rPr lang="zh-CN" altLang="en-US" sz="1500" i="1" smtClean="0">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zh-CN" altLang="en-US" sz="1500">
                            <a:solidFill>
                              <a:schemeClr val="tx1"/>
                            </a:solidFill>
                            <a:latin typeface="Cambria Math" panose="02040503050406030204" pitchFamily="18" charset="0"/>
                          </a:rPr>
                          <m:t>1</m:t>
                        </m:r>
                      </m:sub>
                    </m:sSub>
                    <m:r>
                      <a:rPr lang="zh-CN" altLang="en-US" sz="1500" i="1">
                        <a:solidFill>
                          <a:schemeClr val="tx1"/>
                        </a:solidFill>
                        <a:latin typeface="Cambria Math" panose="02040503050406030204" pitchFamily="18" charset="0"/>
                      </a:rPr>
                      <m:t>≠</m:t>
                    </m:r>
                    <m:r>
                      <a:rPr lang="en-US" altLang="zh-CN" sz="1500" b="0" i="0" smtClean="0">
                        <a:solidFill>
                          <a:schemeClr val="tx1"/>
                        </a:solidFill>
                        <a:latin typeface="Cambria Math" panose="02040503050406030204" pitchFamily="18" charset="0"/>
                      </a:rPr>
                      <m:t>0,</m:t>
                    </m:r>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en-US" altLang="zh-CN" sz="1500" b="0" i="0" smtClean="0">
                            <a:solidFill>
                              <a:schemeClr val="tx1"/>
                            </a:solidFill>
                            <a:latin typeface="Cambria Math" panose="02040503050406030204" pitchFamily="18" charset="0"/>
                          </a:rPr>
                          <m:t>2</m:t>
                        </m:r>
                      </m:sub>
                    </m:sSub>
                    <m:r>
                      <a:rPr lang="en-US" altLang="zh-CN" sz="1500">
                        <a:solidFill>
                          <a:schemeClr val="tx1"/>
                        </a:solidFill>
                        <a:latin typeface="Cambria Math" panose="02040503050406030204" pitchFamily="18" charset="0"/>
                      </a:rPr>
                      <m:t>=</m:t>
                    </m:r>
                    <m:r>
                      <a:rPr lang="en-US" altLang="zh-CN" sz="1500" b="0" i="1" smtClean="0">
                        <a:solidFill>
                          <a:schemeClr val="tx1"/>
                        </a:solidFill>
                        <a:latin typeface="Cambria Math" panose="02040503050406030204" pitchFamily="18" charset="0"/>
                      </a:rPr>
                      <m:t>0</m:t>
                    </m:r>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we have </a:t>
                </a:r>
                <a14:m>
                  <m:oMath xmlns:m="http://schemas.openxmlformats.org/officeDocument/2006/math">
                    <m:sSub>
                      <m:sSubPr>
                        <m:ctrlPr>
                          <a:rPr lang="zh-CN" altLang="zh-CN" sz="1500" i="1">
                            <a:solidFill>
                              <a:schemeClr val="tx1"/>
                            </a:solidFill>
                            <a:latin typeface="Cambria Math" panose="02040503050406030204" pitchFamily="18" charset="0"/>
                            <a:ea typeface="Cambria Math" panose="02040503050406030204" pitchFamily="18" charset="0"/>
                          </a:rPr>
                        </m:ctrlPr>
                      </m:sSubPr>
                      <m:e>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𝑖</m:t>
                        </m:r>
                      </m:sub>
                    </m:sSub>
                    <m:r>
                      <a:rPr lang="en-US" altLang="zh-CN" sz="1500" b="0" i="1" smtClean="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sSubSup>
                      <m:sSubSupPr>
                        <m:ctrlPr>
                          <a:rPr lang="zh-CN" altLang="en-US" sz="1500" i="1">
                            <a:solidFill>
                              <a:schemeClr val="tx1"/>
                            </a:solidFill>
                            <a:latin typeface="Cambria Math" panose="02040503050406030204" pitchFamily="18" charset="0"/>
                          </a:rPr>
                        </m:ctrlPr>
                      </m:sSubSup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zh-CN" altLang="en-US" sz="1500">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up>
                        <m:r>
                          <a:rPr lang="zh-CN" altLang="en-US" sz="1500" i="1">
                            <a:solidFill>
                              <a:schemeClr val="tx1"/>
                            </a:solidFill>
                            <a:latin typeface="Cambria Math" panose="02040503050406030204" pitchFamily="18" charset="0"/>
                          </a:rPr>
                          <m:t>𝑜</m:t>
                        </m:r>
                      </m:sup>
                    </m:sSubSup>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where </a:t>
                </a:r>
                <a14:m>
                  <m:oMath xmlns:m="http://schemas.openxmlformats.org/officeDocument/2006/math">
                    <m:sSubSup>
                      <m:sSubSupPr>
                        <m:ctrlPr>
                          <a:rPr lang="zh-CN" altLang="en-US" sz="1500" i="1">
                            <a:solidFill>
                              <a:schemeClr val="tx1"/>
                            </a:solidFill>
                            <a:latin typeface="Cambria Math" panose="02040503050406030204" pitchFamily="18" charset="0"/>
                          </a:rPr>
                        </m:ctrlPr>
                      </m:sSubSup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zh-CN" altLang="en-US" sz="1500">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up>
                        <m:r>
                          <a:rPr lang="zh-CN" altLang="en-US" sz="1500" i="1">
                            <a:solidFill>
                              <a:schemeClr val="tx1"/>
                            </a:solidFill>
                            <a:latin typeface="Cambria Math" panose="02040503050406030204" pitchFamily="18" charset="0"/>
                          </a:rPr>
                          <m:t>𝑜</m:t>
                        </m:r>
                      </m:sup>
                    </m:sSubSup>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is the </a:t>
                </a:r>
                <a:r>
                  <a:rPr lang="en-US" altLang="zh-CN" sz="1500" kern="100" dirty="0">
                    <a:solidFill>
                      <a:srgbClr val="FF0000"/>
                    </a:solidFill>
                    <a:latin typeface="ITC Berkeley Oldstyle"/>
                    <a:ea typeface="等线" panose="02010600030101010101" pitchFamily="2" charset="-122"/>
                    <a:cs typeface="Times" panose="02020603050405020304" pitchFamily="18" charset="0"/>
                  </a:rPr>
                  <a:t>solution of the </a:t>
                </a:r>
                <a:r>
                  <a:rPr lang="en-US" altLang="zh-CN" sz="1500" dirty="0">
                    <a:solidFill>
                      <a:srgbClr val="FF0000"/>
                    </a:solidFill>
                    <a:latin typeface="ITC Berkeley Oldstyle"/>
                    <a:ea typeface="宋体" panose="02010600030101010101" pitchFamily="2" charset="-122"/>
                  </a:rPr>
                  <a:t>original optimization problem (*) in the current window</a:t>
                </a:r>
                <a:r>
                  <a:rPr lang="en-US" altLang="zh-CN" sz="1500" kern="100" dirty="0">
                    <a:solidFill>
                      <a:schemeClr val="tx1"/>
                    </a:solidFill>
                    <a:latin typeface="ITC Berkeley Oldstyle"/>
                    <a:ea typeface="等线" panose="02010600030101010101" pitchFamily="2" charset="-122"/>
                    <a:cs typeface="Times" panose="02020603050405020304" pitchFamily="18" charset="0"/>
                  </a:rPr>
                  <a:t>. With a large number of case studies using real utility data, we find this solution </a:t>
                </a:r>
                <a14:m>
                  <m:oMath xmlns:m="http://schemas.openxmlformats.org/officeDocument/2006/math">
                    <m:sSubSup>
                      <m:sSubSupPr>
                        <m:ctrlPr>
                          <a:rPr lang="zh-CN" altLang="en-US" sz="1500" i="1">
                            <a:solidFill>
                              <a:schemeClr val="tx1"/>
                            </a:solidFill>
                            <a:latin typeface="Cambria Math" panose="02040503050406030204" pitchFamily="18" charset="0"/>
                          </a:rPr>
                        </m:ctrlPr>
                      </m:sSubSup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zh-CN" altLang="en-US" sz="1500">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up>
                        <m:r>
                          <a:rPr lang="zh-CN" altLang="en-US" sz="1500" i="1">
                            <a:solidFill>
                              <a:schemeClr val="tx1"/>
                            </a:solidFill>
                            <a:latin typeface="Cambria Math" panose="02040503050406030204" pitchFamily="18" charset="0"/>
                          </a:rPr>
                          <m:t>𝑜</m:t>
                        </m:r>
                      </m:sup>
                    </m:sSubSup>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usually oscillate between [0,1] violently. Thus, using this value only will also result in a </a:t>
                </a:r>
                <a:r>
                  <a:rPr lang="en-US" altLang="zh-CN" sz="1500" kern="100" dirty="0">
                    <a:solidFill>
                      <a:srgbClr val="FF0000"/>
                    </a:solidFill>
                    <a:latin typeface="ITC Berkeley Oldstyle"/>
                    <a:ea typeface="等线" panose="02010600030101010101" pitchFamily="2" charset="-122"/>
                    <a:cs typeface="Times" panose="02020603050405020304" pitchFamily="18" charset="0"/>
                  </a:rPr>
                  <a:t>violently oscillated</a:t>
                </a:r>
                <a:r>
                  <a:rPr lang="en-US" altLang="zh-CN" sz="1500" kern="100" dirty="0">
                    <a:solidFill>
                      <a:schemeClr val="tx1"/>
                    </a:solidFill>
                    <a:latin typeface="ITC Berkeley Oldstyle"/>
                    <a:ea typeface="等线" panose="02010600030101010101" pitchFamily="2" charset="-122"/>
                    <a:cs typeface="Times" panose="02020603050405020304" pitchFamily="18" charset="0"/>
                  </a:rPr>
                  <a:t> CVR factor result. </a:t>
                </a:r>
              </a:p>
              <a:p>
                <a:pPr algn="just">
                  <a:lnSpc>
                    <a:spcPct val="105000"/>
                  </a:lnSpc>
                  <a:spcBef>
                    <a:spcPts val="0"/>
                  </a:spcBef>
                  <a:spcAft>
                    <a:spcPts val="0"/>
                  </a:spcAft>
                </a:pPr>
                <a14:m>
                  <m:oMath xmlns:m="http://schemas.openxmlformats.org/officeDocument/2006/math">
                    <m:sSub>
                      <m:sSubPr>
                        <m:ctrlPr>
                          <a:rPr lang="zh-CN" altLang="en-US" sz="1500" i="1" smtClean="0">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zh-CN" altLang="en-US" sz="1500">
                            <a:solidFill>
                              <a:schemeClr val="tx1"/>
                            </a:solidFill>
                            <a:latin typeface="Cambria Math" panose="02040503050406030204" pitchFamily="18" charset="0"/>
                          </a:rPr>
                          <m:t>1</m:t>
                        </m:r>
                      </m:sub>
                    </m:sSub>
                    <m:r>
                      <a:rPr lang="en-US" altLang="zh-CN" sz="1500" b="0" i="1" smtClean="0">
                        <a:solidFill>
                          <a:schemeClr val="tx1"/>
                        </a:solidFill>
                        <a:latin typeface="Cambria Math" panose="02040503050406030204" pitchFamily="18" charset="0"/>
                        <a:ea typeface="Cambria Math" panose="02040503050406030204" pitchFamily="18" charset="0"/>
                      </a:rPr>
                      <m:t>≠</m:t>
                    </m:r>
                    <m:r>
                      <a:rPr lang="en-US" altLang="zh-CN" sz="1500" b="0" i="0" smtClean="0">
                        <a:solidFill>
                          <a:schemeClr val="tx1"/>
                        </a:solidFill>
                        <a:latin typeface="Cambria Math" panose="02040503050406030204" pitchFamily="18" charset="0"/>
                      </a:rPr>
                      <m:t>0,</m:t>
                    </m:r>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𝜀</m:t>
                        </m:r>
                      </m:e>
                      <m:sub>
                        <m:r>
                          <a:rPr lang="en-US" altLang="zh-CN" sz="1500" b="0" i="0" smtClean="0">
                            <a:solidFill>
                              <a:schemeClr val="tx1"/>
                            </a:solidFill>
                            <a:latin typeface="Cambria Math" panose="02040503050406030204" pitchFamily="18" charset="0"/>
                          </a:rPr>
                          <m:t>2</m:t>
                        </m:r>
                      </m:sub>
                    </m:sSub>
                    <m:r>
                      <a:rPr lang="zh-CN" altLang="en-US" sz="1500" i="1" smtClean="0">
                        <a:solidFill>
                          <a:schemeClr val="tx1"/>
                        </a:solidFill>
                        <a:latin typeface="Cambria Math" panose="02040503050406030204" pitchFamily="18" charset="0"/>
                      </a:rPr>
                      <m:t>≠</m:t>
                    </m:r>
                    <m:r>
                      <a:rPr lang="en-US" altLang="zh-CN" sz="1500" b="0" i="1" smtClean="0">
                        <a:solidFill>
                          <a:schemeClr val="tx1"/>
                        </a:solidFill>
                        <a:latin typeface="Cambria Math" panose="02040503050406030204" pitchFamily="18" charset="0"/>
                      </a:rPr>
                      <m:t>0</m:t>
                    </m:r>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in this case, </a:t>
                </a:r>
                <a14:m>
                  <m:oMath xmlns:m="http://schemas.openxmlformats.org/officeDocument/2006/math">
                    <m:sSubSup>
                      <m:sSubSupPr>
                        <m:ctrlPr>
                          <a:rPr lang="zh-CN" altLang="en-US" sz="1500" i="1">
                            <a:solidFill>
                              <a:schemeClr val="tx1"/>
                            </a:solidFill>
                            <a:latin typeface="Cambria Math" panose="02040503050406030204" pitchFamily="18" charset="0"/>
                          </a:rPr>
                        </m:ctrlPr>
                      </m:sSubSup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zh-CN" altLang="en-US" sz="1500">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up>
                        <m:r>
                          <a:rPr lang="zh-CN" altLang="en-US" sz="1500" i="1">
                            <a:solidFill>
                              <a:schemeClr val="tx1"/>
                            </a:solidFill>
                            <a:latin typeface="Cambria Math" panose="02040503050406030204" pitchFamily="18" charset="0"/>
                          </a:rPr>
                          <m:t>𝑜</m:t>
                        </m:r>
                      </m:sup>
                    </m:sSubSup>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can be viewed as a weighted correction term which helps </a:t>
                </a:r>
                <a:r>
                  <a:rPr lang="en-US" altLang="zh-CN" sz="1500" kern="100" dirty="0">
                    <a:solidFill>
                      <a:srgbClr val="FF0000"/>
                    </a:solidFill>
                    <a:latin typeface="ITC Berkeley Oldstyle"/>
                    <a:ea typeface="等线" panose="02010600030101010101" pitchFamily="2" charset="-122"/>
                    <a:cs typeface="Times" panose="02020603050405020304" pitchFamily="18" charset="0"/>
                  </a:rPr>
                  <a:t>dynamically tune </a:t>
                </a:r>
                <a:r>
                  <a:rPr lang="en-US" altLang="zh-CN" sz="1500" kern="100" dirty="0">
                    <a:solidFill>
                      <a:schemeClr val="tx1"/>
                    </a:solidFill>
                    <a:latin typeface="ITC Berkeley Oldstyle"/>
                    <a:ea typeface="等线" panose="02010600030101010101" pitchFamily="2" charset="-122"/>
                    <a:cs typeface="Times" panose="02020603050405020304" pitchFamily="18" charset="0"/>
                  </a:rPr>
                  <a:t>the empirical initial value </a:t>
                </a:r>
                <a14:m>
                  <m:oMath xmlns:m="http://schemas.openxmlformats.org/officeDocument/2006/math">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en-US" altLang="zh-CN" sz="1500">
                            <a:solidFill>
                              <a:schemeClr val="tx1"/>
                            </a:solidFill>
                            <a:latin typeface="Cambria Math" panose="02040503050406030204" pitchFamily="18" charset="0"/>
                          </a:rPr>
                          <m:t>,0</m:t>
                        </m:r>
                      </m:sub>
                    </m:sSub>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to achieve a more accurate identification, while guaranteeing that the objective value </a:t>
                </a:r>
                <a14:m>
                  <m:oMath xmlns:m="http://schemas.openxmlformats.org/officeDocument/2006/math">
                    <m:sSub>
                      <m:sSubPr>
                        <m:ctrlPr>
                          <a:rPr lang="zh-CN" altLang="zh-CN" sz="1500" i="1">
                            <a:solidFill>
                              <a:schemeClr val="tx1"/>
                            </a:solidFill>
                            <a:latin typeface="Cambria Math" panose="02040503050406030204" pitchFamily="18" charset="0"/>
                            <a:ea typeface="Cambria Math" panose="02040503050406030204" pitchFamily="18" charset="0"/>
                          </a:rPr>
                        </m:ctrlPr>
                      </m:sSubPr>
                      <m:e>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𝛼</m:t>
                        </m:r>
                      </m:e>
                      <m:sub>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𝑃</m:t>
                        </m:r>
                        <m:r>
                          <a:rPr lang="en-US" altLang="zh-CN" sz="1500">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r>
                          <a:rPr lang="en-US" altLang="zh-CN" sz="15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𝑖</m:t>
                        </m:r>
                      </m:sub>
                    </m:sSub>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in the current window still lies in [0,1] (because both </a:t>
                </a:r>
                <a14:m>
                  <m:oMath xmlns:m="http://schemas.openxmlformats.org/officeDocument/2006/math">
                    <m:sSubSup>
                      <m:sSubSupPr>
                        <m:ctrlPr>
                          <a:rPr lang="zh-CN" altLang="en-US" sz="1500" i="1">
                            <a:solidFill>
                              <a:schemeClr val="tx1"/>
                            </a:solidFill>
                            <a:latin typeface="Cambria Math" panose="02040503050406030204" pitchFamily="18" charset="0"/>
                          </a:rPr>
                        </m:ctrlPr>
                      </m:sSubSup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zh-CN" altLang="en-US" sz="1500">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𝑖</m:t>
                        </m:r>
                      </m:sub>
                      <m:sup>
                        <m:r>
                          <a:rPr lang="zh-CN" altLang="en-US" sz="1500" i="1">
                            <a:solidFill>
                              <a:schemeClr val="tx1"/>
                            </a:solidFill>
                            <a:latin typeface="Cambria Math" panose="02040503050406030204" pitchFamily="18" charset="0"/>
                          </a:rPr>
                          <m:t>𝑜</m:t>
                        </m:r>
                      </m:sup>
                    </m:sSubSup>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and </a:t>
                </a:r>
                <a14:m>
                  <m:oMath xmlns:m="http://schemas.openxmlformats.org/officeDocument/2006/math">
                    <m:sSub>
                      <m:sSubPr>
                        <m:ctrlPr>
                          <a:rPr lang="zh-CN" altLang="en-US" sz="1500" i="1">
                            <a:solidFill>
                              <a:schemeClr val="tx1"/>
                            </a:solidFill>
                            <a:latin typeface="Cambria Math" panose="02040503050406030204" pitchFamily="18" charset="0"/>
                          </a:rPr>
                        </m:ctrlPr>
                      </m:sSubPr>
                      <m:e>
                        <m:r>
                          <a:rPr lang="zh-CN" altLang="en-US" sz="1500" i="1">
                            <a:solidFill>
                              <a:schemeClr val="tx1"/>
                            </a:solidFill>
                            <a:latin typeface="Cambria Math" panose="02040503050406030204" pitchFamily="18" charset="0"/>
                          </a:rPr>
                          <m:t>𝛼</m:t>
                        </m:r>
                      </m:e>
                      <m:sub>
                        <m:r>
                          <a:rPr lang="zh-CN" altLang="en-US" sz="1500" i="1">
                            <a:solidFill>
                              <a:schemeClr val="tx1"/>
                            </a:solidFill>
                            <a:latin typeface="Cambria Math" panose="02040503050406030204" pitchFamily="18" charset="0"/>
                          </a:rPr>
                          <m:t>𝑃</m:t>
                        </m:r>
                        <m:r>
                          <a:rPr lang="en-US" altLang="zh-CN" sz="1500">
                            <a:solidFill>
                              <a:schemeClr val="tx1"/>
                            </a:solidFill>
                            <a:latin typeface="Cambria Math" panose="02040503050406030204" pitchFamily="18" charset="0"/>
                          </a:rPr>
                          <m:t>,0</m:t>
                        </m:r>
                      </m:sub>
                    </m:sSub>
                  </m:oMath>
                </a14:m>
                <a:r>
                  <a:rPr lang="en-US" altLang="zh-CN" sz="1500" kern="100" dirty="0">
                    <a:solidFill>
                      <a:schemeClr val="tx1"/>
                    </a:solidFill>
                    <a:latin typeface="ITC Berkeley Oldstyle"/>
                    <a:ea typeface="等线" panose="02010600030101010101" pitchFamily="2" charset="-122"/>
                    <a:cs typeface="Times" panose="02020603050405020304" pitchFamily="18" charset="0"/>
                  </a:rPr>
                  <a:t> are in [0,1]). </a:t>
                </a:r>
                <a:endParaRPr lang="zh-CN" altLang="en-US" sz="1500" dirty="0">
                  <a:solidFill>
                    <a:schemeClr val="tx1"/>
                  </a:solidFill>
                  <a:latin typeface="ITC Berkeley Oldstyle"/>
                  <a:cs typeface="Times" panose="02020603050405020304" pitchFamily="18" charset="0"/>
                </a:endParaRPr>
              </a:p>
            </p:txBody>
          </p:sp>
        </mc:Choice>
        <mc:Fallback xmlns="">
          <p:sp>
            <p:nvSpPr>
              <p:cNvPr id="4" name="Content Placeholder 3">
                <a:extLst>
                  <a:ext uri="{FF2B5EF4-FFF2-40B4-BE49-F238E27FC236}">
                    <a16:creationId xmlns:a16="http://schemas.microsoft.com/office/drawing/2014/main" id="{9225F443-E023-21C2-3393-A3BBAAD7C191}"/>
                  </a:ext>
                </a:extLst>
              </p:cNvPr>
              <p:cNvSpPr txBox="1">
                <a:spLocks noRot="1" noChangeAspect="1" noMove="1" noResize="1" noEditPoints="1" noAdjustHandles="1" noChangeArrowheads="1" noChangeShapeType="1" noTextEdit="1"/>
              </p:cNvSpPr>
              <p:nvPr/>
            </p:nvSpPr>
            <p:spPr>
              <a:xfrm>
                <a:off x="323528" y="627534"/>
                <a:ext cx="8327484" cy="3888432"/>
              </a:xfrm>
              <a:prstGeom prst="rect">
                <a:avLst/>
              </a:prstGeom>
              <a:blipFill>
                <a:blip r:embed="rId2"/>
                <a:stretch>
                  <a:fillRect l="-293" r="-293" b="-784"/>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44968744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CE6700-5974-FC35-D750-74B34058B63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87DFC3-E825-B15A-0272-D904FE7DE418}"/>
              </a:ext>
            </a:extLst>
          </p:cNvPr>
          <p:cNvSpPr>
            <a:spLocks noGrp="1"/>
          </p:cNvSpPr>
          <p:nvPr>
            <p:ph type="title"/>
          </p:nvPr>
        </p:nvSpPr>
        <p:spPr/>
        <p:txBody>
          <a:bodyPr/>
          <a:lstStyle/>
          <a:p>
            <a:r>
              <a:rPr lang="en-US" altLang="zh-CN" dirty="0"/>
              <a:t>Why we need the window size to be </a:t>
            </a:r>
            <a:r>
              <a:rPr lang="zh-CN" altLang="en-US" dirty="0"/>
              <a:t>𝑛≥</a:t>
            </a:r>
            <a:r>
              <a:rPr lang="en-US" altLang="zh-CN" dirty="0"/>
              <a:t>3? </a:t>
            </a:r>
            <a:endParaRPr lang="zh-CN" altLang="en-US" dirty="0"/>
          </a:p>
        </p:txBody>
      </p:sp>
      <mc:AlternateContent xmlns:mc="http://schemas.openxmlformats.org/markup-compatibility/2006" xmlns:a14="http://schemas.microsoft.com/office/drawing/2010/main">
        <mc:Choice Requires="a14">
          <p:sp>
            <p:nvSpPr>
              <p:cNvPr id="4" name="Content Placeholder 3">
                <a:extLst>
                  <a:ext uri="{FF2B5EF4-FFF2-40B4-BE49-F238E27FC236}">
                    <a16:creationId xmlns:a16="http://schemas.microsoft.com/office/drawing/2014/main" id="{A326FA2C-1B6D-2140-963B-E52ACA0B4030}"/>
                  </a:ext>
                </a:extLst>
              </p:cNvPr>
              <p:cNvSpPr txBox="1">
                <a:spLocks/>
              </p:cNvSpPr>
              <p:nvPr/>
            </p:nvSpPr>
            <p:spPr>
              <a:xfrm>
                <a:off x="611560" y="699542"/>
                <a:ext cx="4470774" cy="3600400"/>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buNone/>
                </a:pPr>
                <a:r>
                  <a:rPr lang="en-US" altLang="zh-CN" sz="1500" dirty="0">
                    <a:solidFill>
                      <a:schemeClr val="tx1"/>
                    </a:solidFill>
                    <a:latin typeface="ITC Berkeley Oldstyle"/>
                    <a:cs typeface="Times" panose="02020603050405020304" pitchFamily="18" charset="0"/>
                  </a:rPr>
                  <a:t>Note that </a:t>
                </a:r>
                <a14:m>
                  <m:oMath xmlns:m="http://schemas.openxmlformats.org/officeDocument/2006/math">
                    <m:r>
                      <a:rPr lang="en-US" altLang="zh-CN" sz="1500" b="0" i="1">
                        <a:solidFill>
                          <a:schemeClr val="tx1"/>
                        </a:solidFill>
                        <a:latin typeface="Cambria Math" panose="02040503050406030204" pitchFamily="18" charset="0"/>
                        <a:cs typeface="Times" panose="02020603050405020304" pitchFamily="18" charset="0"/>
                      </a:rPr>
                      <m:t>𝑛</m:t>
                    </m:r>
                    <m:r>
                      <a:rPr lang="en-US" altLang="zh-CN" sz="1500" b="0">
                        <a:solidFill>
                          <a:schemeClr val="tx1"/>
                        </a:solidFill>
                        <a:latin typeface="Cambria Math" panose="02040503050406030204" pitchFamily="18" charset="0"/>
                        <a:cs typeface="Times" panose="02020603050405020304" pitchFamily="18" charset="0"/>
                      </a:rPr>
                      <m:t>≥</m:t>
                    </m:r>
                    <m:r>
                      <a:rPr lang="en-US" altLang="zh-CN" sz="1500" b="0" i="1">
                        <a:solidFill>
                          <a:schemeClr val="tx1"/>
                        </a:solidFill>
                        <a:latin typeface="Cambria Math" panose="02040503050406030204" pitchFamily="18" charset="0"/>
                        <a:cs typeface="Times" panose="02020603050405020304" pitchFamily="18" charset="0"/>
                      </a:rPr>
                      <m:t>3</m:t>
                    </m:r>
                  </m:oMath>
                </a14:m>
                <a:r>
                  <a:rPr lang="en-US" altLang="zh-CN" sz="1500" dirty="0">
                    <a:solidFill>
                      <a:schemeClr val="tx1"/>
                    </a:solidFill>
                    <a:latin typeface="ITC Berkeley Oldstyle"/>
                    <a:cs typeface="Times" panose="02020603050405020304" pitchFamily="18" charset="0"/>
                  </a:rPr>
                  <a:t> is just a </a:t>
                </a:r>
                <a:r>
                  <a:rPr lang="en-US" altLang="zh-CN" sz="1500" b="1" dirty="0">
                    <a:solidFill>
                      <a:schemeClr val="tx1"/>
                    </a:solidFill>
                    <a:latin typeface="ITC Berkeley Oldstyle"/>
                    <a:cs typeface="Times" panose="02020603050405020304" pitchFamily="18" charset="0"/>
                  </a:rPr>
                  <a:t>necessary condition but is not sufficient. </a:t>
                </a:r>
                <a:r>
                  <a:rPr lang="en-US" altLang="zh-CN" sz="1500" dirty="0">
                    <a:solidFill>
                      <a:schemeClr val="tx1"/>
                    </a:solidFill>
                    <a:latin typeface="ITC Berkeley Oldstyle"/>
                    <a:cs typeface="Times" panose="02020603050405020304" pitchFamily="18" charset="0"/>
                  </a:rPr>
                  <a:t>In practice, one still needs to check the real rank of </a:t>
                </a:r>
                <a14:m>
                  <m:oMath xmlns:m="http://schemas.openxmlformats.org/officeDocument/2006/math">
                    <m:sSub>
                      <m:sSubPr>
                        <m:ctrlPr>
                          <a:rPr lang="zh-CN" altLang="zh-CN" sz="1500" i="1" smtClean="0">
                            <a:solidFill>
                              <a:schemeClr val="tx1"/>
                            </a:solidFill>
                            <a:latin typeface="Cambria Math" panose="02040503050406030204" pitchFamily="18" charset="0"/>
                            <a:ea typeface="Cambria Math" panose="02040503050406030204" pitchFamily="18" charset="0"/>
                          </a:rPr>
                        </m:ctrlPr>
                      </m:sSubPr>
                      <m:e>
                        <m:r>
                          <a:rPr lang="en-US" altLang="zh-CN" sz="1500" b="0" i="1">
                            <a:solidFill>
                              <a:schemeClr val="tx1"/>
                            </a:solidFill>
                            <a:latin typeface="Cambria Math" panose="02040503050406030204" pitchFamily="18" charset="0"/>
                            <a:ea typeface="宋体" panose="02010600030101010101" pitchFamily="2" charset="-122"/>
                          </a:rPr>
                          <m:t>𝐴</m:t>
                        </m:r>
                      </m:e>
                      <m:sub>
                        <m:r>
                          <a:rPr lang="en-US" altLang="zh-CN" sz="1500" b="0" i="1">
                            <a:solidFill>
                              <a:schemeClr val="tx1"/>
                            </a:solidFill>
                            <a:latin typeface="Cambria Math" panose="02040503050406030204" pitchFamily="18" charset="0"/>
                            <a:ea typeface="宋体" panose="02010600030101010101" pitchFamily="2" charset="-122"/>
                          </a:rPr>
                          <m:t>𝛴</m:t>
                        </m:r>
                        <m:r>
                          <a:rPr lang="en-US" altLang="zh-CN" sz="1500" b="0" i="1">
                            <a:solidFill>
                              <a:schemeClr val="tx1"/>
                            </a:solidFill>
                            <a:latin typeface="Cambria Math" panose="02040503050406030204" pitchFamily="18" charset="0"/>
                            <a:ea typeface="宋体" panose="02010600030101010101" pitchFamily="2" charset="-122"/>
                          </a:rPr>
                          <m:t>,</m:t>
                        </m:r>
                        <m:r>
                          <a:rPr lang="en-US" altLang="zh-CN" sz="1500" b="0" i="1">
                            <a:solidFill>
                              <a:schemeClr val="tx1"/>
                            </a:solidFill>
                            <a:latin typeface="Cambria Math" panose="02040503050406030204" pitchFamily="18" charset="0"/>
                            <a:ea typeface="宋体" panose="02010600030101010101" pitchFamily="2" charset="-122"/>
                          </a:rPr>
                          <m:t>𝑖</m:t>
                        </m:r>
                      </m:sub>
                    </m:sSub>
                  </m:oMath>
                </a14:m>
                <a:r>
                  <a:rPr lang="en-US" altLang="zh-CN" sz="1500" dirty="0">
                    <a:solidFill>
                      <a:schemeClr val="tx1"/>
                    </a:solidFill>
                    <a:latin typeface="ITC Berkeley Oldstyle"/>
                    <a:cs typeface="Times" panose="02020603050405020304" pitchFamily="18" charset="0"/>
                  </a:rPr>
                  <a:t> in each window. For example, repetitive measurement data will reduce the rank of </a:t>
                </a:r>
                <a14:m>
                  <m:oMath xmlns:m="http://schemas.openxmlformats.org/officeDocument/2006/math">
                    <m:sSub>
                      <m:sSubPr>
                        <m:ctrlPr>
                          <a:rPr lang="zh-CN" altLang="zh-CN" sz="1500" i="1">
                            <a:solidFill>
                              <a:schemeClr val="tx1"/>
                            </a:solidFill>
                            <a:latin typeface="Cambria Math" panose="02040503050406030204" pitchFamily="18" charset="0"/>
                            <a:ea typeface="Cambria Math" panose="02040503050406030204" pitchFamily="18" charset="0"/>
                          </a:rPr>
                        </m:ctrlPr>
                      </m:sSubPr>
                      <m:e>
                        <m:r>
                          <a:rPr lang="en-US" altLang="zh-CN" sz="1500" i="1">
                            <a:solidFill>
                              <a:schemeClr val="tx1"/>
                            </a:solidFill>
                            <a:latin typeface="Cambria Math" panose="02040503050406030204" pitchFamily="18" charset="0"/>
                            <a:ea typeface="宋体" panose="02010600030101010101" pitchFamily="2" charset="-122"/>
                          </a:rPr>
                          <m:t>𝐴</m:t>
                        </m:r>
                      </m:e>
                      <m:sub>
                        <m:r>
                          <a:rPr lang="en-US" altLang="zh-CN" sz="1500" i="1">
                            <a:solidFill>
                              <a:schemeClr val="tx1"/>
                            </a:solidFill>
                            <a:latin typeface="Cambria Math" panose="02040503050406030204" pitchFamily="18" charset="0"/>
                            <a:ea typeface="宋体" panose="02010600030101010101" pitchFamily="2" charset="-122"/>
                          </a:rPr>
                          <m:t>𝛴</m:t>
                        </m:r>
                        <m:r>
                          <a:rPr lang="en-US" altLang="zh-CN" sz="1500" i="1">
                            <a:solidFill>
                              <a:schemeClr val="tx1"/>
                            </a:solidFill>
                            <a:latin typeface="Cambria Math" panose="02040503050406030204" pitchFamily="18" charset="0"/>
                            <a:ea typeface="宋体" panose="02010600030101010101" pitchFamily="2" charset="-122"/>
                          </a:rPr>
                          <m:t>,</m:t>
                        </m:r>
                        <m:r>
                          <a:rPr lang="en-US" altLang="zh-CN" sz="1500" i="1">
                            <a:solidFill>
                              <a:schemeClr val="tx1"/>
                            </a:solidFill>
                            <a:latin typeface="Cambria Math" panose="02040503050406030204" pitchFamily="18" charset="0"/>
                            <a:ea typeface="宋体" panose="02010600030101010101" pitchFamily="2" charset="-122"/>
                          </a:rPr>
                          <m:t>𝑖</m:t>
                        </m:r>
                      </m:sub>
                    </m:sSub>
                    <m:r>
                      <a:rPr lang="en-US" altLang="zh-CN" sz="1500" b="0" i="0" smtClean="0">
                        <a:solidFill>
                          <a:schemeClr val="tx1"/>
                        </a:solidFill>
                        <a:latin typeface="Cambria Math" panose="02040503050406030204" pitchFamily="18" charset="0"/>
                        <a:ea typeface="宋体" panose="02010600030101010101" pitchFamily="2" charset="-122"/>
                      </a:rPr>
                      <m:t>.</m:t>
                    </m:r>
                  </m:oMath>
                </a14:m>
                <a:r>
                  <a:rPr lang="en-US" altLang="zh-CN" sz="1500" dirty="0">
                    <a:solidFill>
                      <a:schemeClr val="tx1"/>
                    </a:solidFill>
                  </a:rPr>
                  <a:t> To ensure the uniqueness of the solution, a method with </a:t>
                </a:r>
                <a:r>
                  <a:rPr lang="en-US" altLang="zh-CN" sz="1500" b="1" dirty="0">
                    <a:solidFill>
                      <a:schemeClr val="tx1"/>
                    </a:solidFill>
                  </a:rPr>
                  <a:t>varying window size</a:t>
                </a:r>
                <a:r>
                  <a:rPr lang="en-US" altLang="zh-CN" sz="1500" dirty="0">
                    <a:solidFill>
                      <a:schemeClr val="tx1"/>
                    </a:solidFill>
                  </a:rPr>
                  <a:t> is designed as follows. </a:t>
                </a:r>
              </a:p>
              <a:p>
                <a:pPr algn="just"/>
                <a:r>
                  <a:rPr lang="en-US" altLang="zh-CN" sz="1500" dirty="0">
                    <a:solidFill>
                      <a:schemeClr val="tx1"/>
                    </a:solidFill>
                  </a:rPr>
                  <a:t>To minimize the data requirement, we set </a:t>
                </a:r>
                <a14:m>
                  <m:oMath xmlns:m="http://schemas.openxmlformats.org/officeDocument/2006/math">
                    <m:r>
                      <a:rPr lang="en-US" altLang="zh-CN" sz="1500" b="0" i="1">
                        <a:solidFill>
                          <a:schemeClr val="tx1"/>
                        </a:solidFill>
                        <a:latin typeface="Cambria Math" panose="02040503050406030204" pitchFamily="18" charset="0"/>
                      </a:rPr>
                      <m:t>𝑛</m:t>
                    </m:r>
                    <m:r>
                      <a:rPr lang="en-US" altLang="zh-CN" sz="1500" b="0" i="1">
                        <a:solidFill>
                          <a:schemeClr val="tx1"/>
                        </a:solidFill>
                        <a:latin typeface="Cambria Math" panose="02040503050406030204" pitchFamily="18" charset="0"/>
                      </a:rPr>
                      <m:t>=3</m:t>
                    </m:r>
                  </m:oMath>
                </a14:m>
                <a:r>
                  <a:rPr lang="en-US" altLang="zh-CN" sz="1500" dirty="0">
                    <a:solidFill>
                      <a:schemeClr val="tx1"/>
                    </a:solidFill>
                  </a:rPr>
                  <a:t> as a start. </a:t>
                </a:r>
              </a:p>
              <a:p>
                <a:pPr algn="just"/>
                <a:r>
                  <a:rPr lang="en-US" altLang="zh-CN" sz="1500" dirty="0">
                    <a:solidFill>
                      <a:schemeClr val="tx1"/>
                    </a:solidFill>
                  </a:rPr>
                  <a:t>Then, the rank of </a:t>
                </a:r>
                <a14:m>
                  <m:oMath xmlns:m="http://schemas.openxmlformats.org/officeDocument/2006/math">
                    <m:sSub>
                      <m:sSubPr>
                        <m:ctrlPr>
                          <a:rPr lang="zh-CN" altLang="zh-CN" sz="1500" i="1">
                            <a:solidFill>
                              <a:schemeClr val="tx1"/>
                            </a:solidFill>
                            <a:latin typeface="Cambria Math" panose="02040503050406030204" pitchFamily="18" charset="0"/>
                          </a:rPr>
                        </m:ctrlPr>
                      </m:sSubPr>
                      <m:e>
                        <m:r>
                          <a:rPr lang="en-US" altLang="zh-CN" sz="1500" b="0" i="1">
                            <a:solidFill>
                              <a:schemeClr val="tx1"/>
                            </a:solidFill>
                            <a:latin typeface="Cambria Math" panose="02040503050406030204" pitchFamily="18" charset="0"/>
                          </a:rPr>
                          <m:t>𝐴</m:t>
                        </m:r>
                      </m:e>
                      <m:sub>
                        <m:r>
                          <a:rPr lang="en-US" altLang="zh-CN" sz="1500" b="0" i="1">
                            <a:solidFill>
                              <a:schemeClr val="tx1"/>
                            </a:solidFill>
                            <a:latin typeface="Cambria Math" panose="02040503050406030204" pitchFamily="18" charset="0"/>
                          </a:rPr>
                          <m:t>𝛴</m:t>
                        </m:r>
                        <m:r>
                          <a:rPr lang="en-US" altLang="zh-CN" sz="1500" b="0" i="1">
                            <a:solidFill>
                              <a:schemeClr val="tx1"/>
                            </a:solidFill>
                            <a:latin typeface="Cambria Math" panose="02040503050406030204" pitchFamily="18" charset="0"/>
                          </a:rPr>
                          <m:t>,</m:t>
                        </m:r>
                        <m:r>
                          <a:rPr lang="en-US" altLang="zh-CN" sz="1500" b="0" i="1" smtClean="0">
                            <a:solidFill>
                              <a:schemeClr val="tx1"/>
                            </a:solidFill>
                            <a:latin typeface="Cambria Math" panose="02040503050406030204" pitchFamily="18" charset="0"/>
                          </a:rPr>
                          <m:t>𝑖</m:t>
                        </m:r>
                      </m:sub>
                    </m:sSub>
                  </m:oMath>
                </a14:m>
                <a:r>
                  <a:rPr lang="en-US" altLang="zh-CN" sz="1500" dirty="0">
                    <a:solidFill>
                      <a:schemeClr val="tx1"/>
                    </a:solidFill>
                  </a:rPr>
                  <a:t> is checked in each sliding window. If </a:t>
                </a:r>
                <a14:m>
                  <m:oMath xmlns:m="http://schemas.openxmlformats.org/officeDocument/2006/math">
                    <m:r>
                      <a:rPr lang="en-US" altLang="zh-CN" sz="1500" b="0" i="1">
                        <a:solidFill>
                          <a:schemeClr val="tx1"/>
                        </a:solidFill>
                        <a:latin typeface="Cambria Math" panose="02040503050406030204" pitchFamily="18" charset="0"/>
                      </a:rPr>
                      <m:t>𝑟𝑎𝑛𝑘</m:t>
                    </m:r>
                    <m:r>
                      <a:rPr lang="en-US" altLang="zh-CN" sz="1500" b="0" i="1">
                        <a:solidFill>
                          <a:schemeClr val="tx1"/>
                        </a:solidFill>
                        <a:latin typeface="Cambria Math" panose="02040503050406030204" pitchFamily="18" charset="0"/>
                      </a:rPr>
                      <m:t>(</m:t>
                    </m:r>
                    <m:sSub>
                      <m:sSubPr>
                        <m:ctrlPr>
                          <a:rPr lang="zh-CN" altLang="zh-CN" sz="1500" i="1">
                            <a:solidFill>
                              <a:schemeClr val="tx1"/>
                            </a:solidFill>
                            <a:latin typeface="Cambria Math" panose="02040503050406030204" pitchFamily="18" charset="0"/>
                          </a:rPr>
                        </m:ctrlPr>
                      </m:sSubPr>
                      <m:e>
                        <m:r>
                          <a:rPr lang="en-US" altLang="zh-CN" sz="1500" b="0" i="1">
                            <a:solidFill>
                              <a:schemeClr val="tx1"/>
                            </a:solidFill>
                            <a:latin typeface="Cambria Math" panose="02040503050406030204" pitchFamily="18" charset="0"/>
                          </a:rPr>
                          <m:t>𝐴</m:t>
                        </m:r>
                      </m:e>
                      <m:sub>
                        <m:r>
                          <a:rPr lang="en-US" altLang="zh-CN" sz="1500" b="0" i="1">
                            <a:solidFill>
                              <a:schemeClr val="tx1"/>
                            </a:solidFill>
                            <a:latin typeface="Cambria Math" panose="02040503050406030204" pitchFamily="18" charset="0"/>
                          </a:rPr>
                          <m:t>𝛴</m:t>
                        </m:r>
                        <m:r>
                          <a:rPr lang="en-US" altLang="zh-CN" sz="1500" b="0" i="1">
                            <a:solidFill>
                              <a:schemeClr val="tx1"/>
                            </a:solidFill>
                            <a:latin typeface="Cambria Math" panose="02040503050406030204" pitchFamily="18" charset="0"/>
                          </a:rPr>
                          <m:t>,</m:t>
                        </m:r>
                        <m:r>
                          <a:rPr lang="en-US" altLang="zh-CN" sz="1500" b="0" i="1" smtClean="0">
                            <a:solidFill>
                              <a:schemeClr val="tx1"/>
                            </a:solidFill>
                            <a:latin typeface="Cambria Math" panose="02040503050406030204" pitchFamily="18" charset="0"/>
                          </a:rPr>
                          <m:t>𝑖</m:t>
                        </m:r>
                      </m:sub>
                    </m:sSub>
                    <m:r>
                      <a:rPr lang="en-US" altLang="zh-CN" sz="1500" b="0" i="1">
                        <a:solidFill>
                          <a:schemeClr val="tx1"/>
                        </a:solidFill>
                        <a:latin typeface="Cambria Math" panose="02040503050406030204" pitchFamily="18" charset="0"/>
                      </a:rPr>
                      <m:t>)&lt;3</m:t>
                    </m:r>
                  </m:oMath>
                </a14:m>
                <a:r>
                  <a:rPr lang="en-US" altLang="zh-CN" sz="1500" dirty="0">
                    <a:solidFill>
                      <a:schemeClr val="tx1"/>
                    </a:solidFill>
                  </a:rPr>
                  <a:t>, extend window size forward to </a:t>
                </a:r>
                <a14:m>
                  <m:oMath xmlns:m="http://schemas.openxmlformats.org/officeDocument/2006/math">
                    <m:r>
                      <a:rPr lang="en-US" altLang="zh-CN" sz="1500" b="0" i="1">
                        <a:solidFill>
                          <a:schemeClr val="tx1"/>
                        </a:solidFill>
                        <a:latin typeface="Cambria Math" panose="02040503050406030204" pitchFamily="18" charset="0"/>
                      </a:rPr>
                      <m:t>𝑛</m:t>
                    </m:r>
                    <m:r>
                      <a:rPr lang="en-US" altLang="zh-CN" sz="1500" b="0" i="1">
                        <a:solidFill>
                          <a:schemeClr val="tx1"/>
                        </a:solidFill>
                        <a:latin typeface="Cambria Math" panose="02040503050406030204" pitchFamily="18" charset="0"/>
                      </a:rPr>
                      <m:t>+1</m:t>
                    </m:r>
                  </m:oMath>
                </a14:m>
                <a:r>
                  <a:rPr lang="en-US" altLang="zh-CN" sz="1500" dirty="0">
                    <a:solidFill>
                      <a:schemeClr val="tx1"/>
                    </a:solidFill>
                  </a:rPr>
                  <a:t>, and check the rank again. </a:t>
                </a:r>
              </a:p>
              <a:p>
                <a:pPr algn="just"/>
                <a:r>
                  <a:rPr lang="en-US" altLang="zh-CN" sz="1500" dirty="0">
                    <a:solidFill>
                      <a:schemeClr val="tx1"/>
                    </a:solidFill>
                  </a:rPr>
                  <a:t>Repeat this step until </a:t>
                </a:r>
                <a14:m>
                  <m:oMath xmlns:m="http://schemas.openxmlformats.org/officeDocument/2006/math">
                    <m:sSub>
                      <m:sSubPr>
                        <m:ctrlPr>
                          <a:rPr lang="zh-CN" altLang="zh-CN" sz="1500" i="1">
                            <a:solidFill>
                              <a:schemeClr val="tx1"/>
                            </a:solidFill>
                            <a:latin typeface="Cambria Math" panose="02040503050406030204" pitchFamily="18" charset="0"/>
                          </a:rPr>
                        </m:ctrlPr>
                      </m:sSubPr>
                      <m:e>
                        <m:r>
                          <a:rPr lang="en-US" altLang="zh-CN" sz="1500" b="0" i="1">
                            <a:solidFill>
                              <a:schemeClr val="tx1"/>
                            </a:solidFill>
                            <a:latin typeface="Cambria Math" panose="02040503050406030204" pitchFamily="18" charset="0"/>
                          </a:rPr>
                          <m:t>𝐴</m:t>
                        </m:r>
                      </m:e>
                      <m:sub>
                        <m:r>
                          <a:rPr lang="en-US" altLang="zh-CN" sz="1500" b="0" i="1">
                            <a:solidFill>
                              <a:schemeClr val="tx1"/>
                            </a:solidFill>
                            <a:latin typeface="Cambria Math" panose="02040503050406030204" pitchFamily="18" charset="0"/>
                          </a:rPr>
                          <m:t>𝛴</m:t>
                        </m:r>
                        <m:r>
                          <a:rPr lang="en-US" altLang="zh-CN" sz="1500" b="0" i="1">
                            <a:solidFill>
                              <a:schemeClr val="tx1"/>
                            </a:solidFill>
                            <a:latin typeface="Cambria Math" panose="02040503050406030204" pitchFamily="18" charset="0"/>
                          </a:rPr>
                          <m:t>,</m:t>
                        </m:r>
                        <m:r>
                          <a:rPr lang="en-US" altLang="zh-CN" sz="1500" b="0" i="1" smtClean="0">
                            <a:solidFill>
                              <a:schemeClr val="tx1"/>
                            </a:solidFill>
                            <a:latin typeface="Cambria Math" panose="02040503050406030204" pitchFamily="18" charset="0"/>
                          </a:rPr>
                          <m:t>𝑖</m:t>
                        </m:r>
                      </m:sub>
                    </m:sSub>
                  </m:oMath>
                </a14:m>
                <a:r>
                  <a:rPr lang="en-US" altLang="zh-CN" sz="1500" dirty="0">
                    <a:solidFill>
                      <a:schemeClr val="tx1"/>
                    </a:solidFill>
                  </a:rPr>
                  <a:t> has full rank and finally begin the parameter identification. </a:t>
                </a:r>
              </a:p>
              <a:p>
                <a:pPr marL="0" indent="0" algn="just">
                  <a:buNone/>
                </a:pPr>
                <a:r>
                  <a:rPr lang="en-US" altLang="zh-CN" sz="1500" dirty="0">
                    <a:solidFill>
                      <a:schemeClr val="tx1"/>
                    </a:solidFill>
                  </a:rPr>
                  <a:t>Note that </a:t>
                </a:r>
                <a14:m>
                  <m:oMath xmlns:m="http://schemas.openxmlformats.org/officeDocument/2006/math">
                    <m:sSub>
                      <m:sSubPr>
                        <m:ctrlPr>
                          <a:rPr lang="zh-CN" altLang="zh-CN" sz="1500" i="1">
                            <a:solidFill>
                              <a:schemeClr val="tx1"/>
                            </a:solidFill>
                            <a:latin typeface="Cambria Math" panose="02040503050406030204" pitchFamily="18" charset="0"/>
                          </a:rPr>
                        </m:ctrlPr>
                      </m:sSubPr>
                      <m:e>
                        <m:r>
                          <a:rPr lang="en-US" altLang="zh-CN" sz="1500" b="0" i="1">
                            <a:solidFill>
                              <a:schemeClr val="tx1"/>
                            </a:solidFill>
                            <a:latin typeface="Cambria Math" panose="02040503050406030204" pitchFamily="18" charset="0"/>
                          </a:rPr>
                          <m:t>𝐴</m:t>
                        </m:r>
                      </m:e>
                      <m:sub>
                        <m:r>
                          <a:rPr lang="en-US" altLang="zh-CN" sz="1500" b="0" i="1">
                            <a:solidFill>
                              <a:schemeClr val="tx1"/>
                            </a:solidFill>
                            <a:latin typeface="Cambria Math" panose="02040503050406030204" pitchFamily="18" charset="0"/>
                          </a:rPr>
                          <m:t>𝛴</m:t>
                        </m:r>
                        <m:r>
                          <a:rPr lang="en-US" altLang="zh-CN" sz="1500" b="0" i="1">
                            <a:solidFill>
                              <a:schemeClr val="tx1"/>
                            </a:solidFill>
                            <a:latin typeface="Cambria Math" panose="02040503050406030204" pitchFamily="18" charset="0"/>
                          </a:rPr>
                          <m:t>,</m:t>
                        </m:r>
                        <m:r>
                          <a:rPr lang="en-US" altLang="zh-CN" sz="1500" b="0" i="1" smtClean="0">
                            <a:solidFill>
                              <a:schemeClr val="tx1"/>
                            </a:solidFill>
                            <a:latin typeface="Cambria Math" panose="02040503050406030204" pitchFamily="18" charset="0"/>
                          </a:rPr>
                          <m:t>𝑖</m:t>
                        </m:r>
                      </m:sub>
                    </m:sSub>
                  </m:oMath>
                </a14:m>
                <a:r>
                  <a:rPr lang="en-US" altLang="zh-CN" sz="1500" dirty="0">
                    <a:solidFill>
                      <a:schemeClr val="tx1"/>
                    </a:solidFill>
                  </a:rPr>
                  <a:t> is </a:t>
                </a:r>
                <a14:m>
                  <m:oMath xmlns:m="http://schemas.openxmlformats.org/officeDocument/2006/math">
                    <m:r>
                      <a:rPr lang="en-US" altLang="zh-CN" sz="1500" b="0" i="1">
                        <a:solidFill>
                          <a:schemeClr val="tx1"/>
                        </a:solidFill>
                        <a:latin typeface="Cambria Math" panose="02040503050406030204" pitchFamily="18" charset="0"/>
                      </a:rPr>
                      <m:t>3</m:t>
                    </m:r>
                    <m:r>
                      <a:rPr lang="en-US" altLang="zh-CN" sz="1500" b="0">
                        <a:solidFill>
                          <a:schemeClr val="tx1"/>
                        </a:solidFill>
                        <a:latin typeface="Cambria Math" panose="02040503050406030204" pitchFamily="18" charset="0"/>
                      </a:rPr>
                      <m:t>×</m:t>
                    </m:r>
                    <m:r>
                      <a:rPr lang="en-US" altLang="zh-CN" sz="1500" b="0" i="1">
                        <a:solidFill>
                          <a:schemeClr val="tx1"/>
                        </a:solidFill>
                        <a:latin typeface="Cambria Math" panose="02040503050406030204" pitchFamily="18" charset="0"/>
                      </a:rPr>
                      <m:t>3</m:t>
                    </m:r>
                  </m:oMath>
                </a14:m>
                <a:r>
                  <a:rPr lang="en-US" altLang="zh-CN" sz="1500" dirty="0">
                    <a:solidFill>
                      <a:schemeClr val="tx1"/>
                    </a:solidFill>
                  </a:rPr>
                  <a:t>, thus the rank checking would </a:t>
                </a:r>
                <a:r>
                  <a:rPr lang="en-US" altLang="zh-CN" sz="1500" b="1" dirty="0">
                    <a:solidFill>
                      <a:schemeClr val="tx1"/>
                    </a:solidFill>
                  </a:rPr>
                  <a:t>not</a:t>
                </a:r>
                <a:r>
                  <a:rPr lang="en-US" altLang="zh-CN" sz="1500" dirty="0">
                    <a:solidFill>
                      <a:schemeClr val="tx1"/>
                    </a:solidFill>
                  </a:rPr>
                  <a:t> significantly increase computational burden.</a:t>
                </a:r>
                <a:endParaRPr lang="en-US" altLang="zh-CN" sz="1500" dirty="0">
                  <a:solidFill>
                    <a:schemeClr val="tx1"/>
                  </a:solidFill>
                  <a:latin typeface="ITC Berkeley Oldstyle"/>
                  <a:cs typeface="Times" panose="02020603050405020304" pitchFamily="18" charset="0"/>
                </a:endParaRPr>
              </a:p>
            </p:txBody>
          </p:sp>
        </mc:Choice>
        <mc:Fallback xmlns="">
          <p:sp>
            <p:nvSpPr>
              <p:cNvPr id="4" name="Content Placeholder 3">
                <a:extLst>
                  <a:ext uri="{FF2B5EF4-FFF2-40B4-BE49-F238E27FC236}">
                    <a16:creationId xmlns:a16="http://schemas.microsoft.com/office/drawing/2014/main" id="{A326FA2C-1B6D-2140-963B-E52ACA0B4030}"/>
                  </a:ext>
                </a:extLst>
              </p:cNvPr>
              <p:cNvSpPr txBox="1">
                <a:spLocks noRot="1" noChangeAspect="1" noMove="1" noResize="1" noEditPoints="1" noAdjustHandles="1" noChangeArrowheads="1" noChangeShapeType="1" noTextEdit="1"/>
              </p:cNvSpPr>
              <p:nvPr/>
            </p:nvSpPr>
            <p:spPr>
              <a:xfrm>
                <a:off x="611560" y="699542"/>
                <a:ext cx="4470774" cy="3600400"/>
              </a:xfrm>
              <a:prstGeom prst="rect">
                <a:avLst/>
              </a:prstGeom>
              <a:blipFill>
                <a:blip r:embed="rId2"/>
                <a:stretch>
                  <a:fillRect l="-545" t="-339" r="-409" b="-6610"/>
                </a:stretch>
              </a:blipFill>
            </p:spPr>
            <p:txBody>
              <a:bodyPr/>
              <a:lstStyle/>
              <a:p>
                <a:r>
                  <a:rPr lang="zh-CN" altLang="en-US">
                    <a:noFill/>
                  </a:rPr>
                  <a:t> </a:t>
                </a:r>
              </a:p>
            </p:txBody>
          </p:sp>
        </mc:Fallback>
      </mc:AlternateContent>
      <p:sp>
        <p:nvSpPr>
          <p:cNvPr id="6" name="文本框 2">
            <a:extLst>
              <a:ext uri="{FF2B5EF4-FFF2-40B4-BE49-F238E27FC236}">
                <a16:creationId xmlns:a16="http://schemas.microsoft.com/office/drawing/2014/main" id="{96CBC845-88B0-F892-5743-59CD43BCA834}"/>
              </a:ext>
            </a:extLst>
          </p:cNvPr>
          <p:cNvSpPr txBox="1">
            <a:spLocks noChangeArrowheads="1"/>
          </p:cNvSpPr>
          <p:nvPr/>
        </p:nvSpPr>
        <p:spPr bwMode="auto">
          <a:xfrm>
            <a:off x="5711406" y="4155350"/>
            <a:ext cx="2965050" cy="155574"/>
          </a:xfrm>
          <a:prstGeom prst="rect">
            <a:avLst/>
          </a:prstGeom>
          <a:solidFill>
            <a:srgbClr val="FFFFFF"/>
          </a:solidFill>
          <a:ln w="9525">
            <a:noFill/>
            <a:miter lim="800000"/>
            <a:headEnd/>
            <a:tailEnd/>
          </a:ln>
        </p:spPr>
        <p:txBody>
          <a:bodyPr rot="0" vert="horz" wrap="square" lIns="0" tIns="0" rIns="0" bIns="0" anchor="t" anchorCtr="0">
            <a:noAutofit/>
          </a:bodyPr>
          <a:lstStyle/>
          <a:p>
            <a:r>
              <a:rPr lang="en-US" sz="1200" dirty="0">
                <a:latin typeface="ITC Berkeley Oldstyle"/>
                <a:cs typeface="Times" panose="02020603050405020304" pitchFamily="18" charset="0"/>
              </a:rPr>
              <a:t>Fig.   Flowchart of the proposed CVR factor evaluation method.</a:t>
            </a:r>
            <a:endParaRPr lang="zh-CN" altLang="en-US" sz="1200" dirty="0">
              <a:latin typeface="ITC Berkeley Oldstyle"/>
              <a:cs typeface="Times" panose="02020603050405020304" pitchFamily="18" charset="0"/>
            </a:endParaRPr>
          </a:p>
        </p:txBody>
      </p:sp>
      <p:grpSp>
        <p:nvGrpSpPr>
          <p:cNvPr id="9" name="Group 8">
            <a:extLst>
              <a:ext uri="{FF2B5EF4-FFF2-40B4-BE49-F238E27FC236}">
                <a16:creationId xmlns:a16="http://schemas.microsoft.com/office/drawing/2014/main" id="{8E109847-88EB-1A83-B12D-5BBA9BCEDE5D}"/>
              </a:ext>
            </a:extLst>
          </p:cNvPr>
          <p:cNvGrpSpPr/>
          <p:nvPr/>
        </p:nvGrpSpPr>
        <p:grpSpPr>
          <a:xfrm>
            <a:off x="5364088" y="655687"/>
            <a:ext cx="3312368" cy="3406038"/>
            <a:chOff x="5207350" y="819896"/>
            <a:chExt cx="2933328" cy="3047998"/>
          </a:xfrm>
        </p:grpSpPr>
        <p:pic>
          <p:nvPicPr>
            <p:cNvPr id="5" name="Picture 4">
              <a:extLst>
                <a:ext uri="{FF2B5EF4-FFF2-40B4-BE49-F238E27FC236}">
                  <a16:creationId xmlns:a16="http://schemas.microsoft.com/office/drawing/2014/main" id="{794823D0-11BE-64C2-3AC6-56B45CD1DA36}"/>
                </a:ext>
              </a:extLst>
            </p:cNvPr>
            <p:cNvPicPr>
              <a:picLocks noChangeAspect="1"/>
            </p:cNvPicPr>
            <p:nvPr/>
          </p:nvPicPr>
          <p:blipFill>
            <a:blip r:embed="rId3"/>
            <a:stretch>
              <a:fillRect/>
            </a:stretch>
          </p:blipFill>
          <p:spPr>
            <a:xfrm>
              <a:off x="5207350" y="915006"/>
              <a:ext cx="2636634" cy="2952888"/>
            </a:xfrm>
            <a:prstGeom prst="rect">
              <a:avLst/>
            </a:prstGeom>
          </p:spPr>
        </p:pic>
        <p:sp>
          <p:nvSpPr>
            <p:cNvPr id="7" name="Rectangle 6">
              <a:extLst>
                <a:ext uri="{FF2B5EF4-FFF2-40B4-BE49-F238E27FC236}">
                  <a16:creationId xmlns:a16="http://schemas.microsoft.com/office/drawing/2014/main" id="{6A14E590-F8C6-2FA9-C1E2-11A93C9274B8}"/>
                </a:ext>
              </a:extLst>
            </p:cNvPr>
            <p:cNvSpPr/>
            <p:nvPr/>
          </p:nvSpPr>
          <p:spPr bwMode="auto">
            <a:xfrm>
              <a:off x="6431486" y="819896"/>
              <a:ext cx="1656184" cy="2831974"/>
            </a:xfrm>
            <a:prstGeom prst="rect">
              <a:avLst/>
            </a:prstGeom>
            <a:noFill/>
            <a:ln w="19050" cap="flat" cmpd="sng" algn="ctr">
              <a:solidFill>
                <a:srgbClr val="CE1126"/>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zh-CN" altLang="en-US" sz="2400" b="0" i="0" u="none" strike="noStrike" cap="none" normalizeH="0" baseline="0">
                <a:ln>
                  <a:noFill/>
                </a:ln>
                <a:solidFill>
                  <a:schemeClr val="tx1"/>
                </a:solidFill>
                <a:effectLst/>
                <a:latin typeface="Times" charset="0"/>
              </a:endParaRPr>
            </a:p>
          </p:txBody>
        </p:sp>
        <p:sp>
          <p:nvSpPr>
            <p:cNvPr id="8" name="TextBox 7">
              <a:extLst>
                <a:ext uri="{FF2B5EF4-FFF2-40B4-BE49-F238E27FC236}">
                  <a16:creationId xmlns:a16="http://schemas.microsoft.com/office/drawing/2014/main" id="{17A8FDB7-3ABE-B9B8-91AB-309FD6A98076}"/>
                </a:ext>
              </a:extLst>
            </p:cNvPr>
            <p:cNvSpPr txBox="1"/>
            <p:nvPr/>
          </p:nvSpPr>
          <p:spPr>
            <a:xfrm>
              <a:off x="6467490" y="3253829"/>
              <a:ext cx="1673188" cy="307777"/>
            </a:xfrm>
            <a:prstGeom prst="rect">
              <a:avLst/>
            </a:prstGeom>
            <a:noFill/>
          </p:spPr>
          <p:txBody>
            <a:bodyPr wrap="square" rtlCol="0">
              <a:spAutoFit/>
            </a:bodyPr>
            <a:lstStyle/>
            <a:p>
              <a:r>
                <a:rPr lang="en-US" altLang="zh-CN" sz="1400" dirty="0">
                  <a:solidFill>
                    <a:srgbClr val="C00000"/>
                  </a:solidFill>
                  <a:latin typeface="ITC Berkeley Oldstyle"/>
                </a:rPr>
                <a:t>varying window size</a:t>
              </a:r>
              <a:endParaRPr lang="zh-CN" altLang="en-US" sz="1400" dirty="0">
                <a:solidFill>
                  <a:srgbClr val="C00000"/>
                </a:solidFill>
                <a:latin typeface="ITC Berkeley Oldstyle"/>
              </a:endParaRPr>
            </a:p>
          </p:txBody>
        </p:sp>
      </p:grpSp>
    </p:spTree>
    <p:extLst>
      <p:ext uri="{BB962C8B-B14F-4D97-AF65-F5344CB8AC3E}">
        <p14:creationId xmlns:p14="http://schemas.microsoft.com/office/powerpoint/2010/main" val="38544800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792FA7-52D7-BB34-30AC-3343BF8C2362}"/>
              </a:ext>
            </a:extLst>
          </p:cNvPr>
          <p:cNvSpPr txBox="1"/>
          <p:nvPr/>
        </p:nvSpPr>
        <p:spPr>
          <a:xfrm>
            <a:off x="604519" y="339502"/>
            <a:ext cx="5903130" cy="492443"/>
          </a:xfrm>
          <a:prstGeom prst="rect">
            <a:avLst/>
          </a:prstGeom>
          <a:noFill/>
        </p:spPr>
        <p:txBody>
          <a:bodyPr wrap="square" rtlCol="0">
            <a:spAutoFit/>
          </a:bodyPr>
          <a:lstStyle/>
          <a:p>
            <a:r>
              <a:rPr lang="en-US" altLang="zh-CN" sz="2600" dirty="0">
                <a:solidFill>
                  <a:srgbClr val="C8102E"/>
                </a:solidFill>
                <a:latin typeface="+mj-lt"/>
                <a:ea typeface="+mj-ea"/>
                <a:cs typeface="+mj-cs"/>
              </a:rPr>
              <a:t>Voltage Estimation in Secondary Networks</a:t>
            </a:r>
          </a:p>
        </p:txBody>
      </p:sp>
      <p:cxnSp>
        <p:nvCxnSpPr>
          <p:cNvPr id="3" name="Straight Connector 2">
            <a:extLst>
              <a:ext uri="{FF2B5EF4-FFF2-40B4-BE49-F238E27FC236}">
                <a16:creationId xmlns:a16="http://schemas.microsoft.com/office/drawing/2014/main" id="{D700BB7A-2B83-362C-BCCF-A45BB05E91E8}"/>
              </a:ext>
            </a:extLst>
          </p:cNvPr>
          <p:cNvCxnSpPr/>
          <p:nvPr/>
        </p:nvCxnSpPr>
        <p:spPr bwMode="auto">
          <a:xfrm>
            <a:off x="685800" y="80833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4" name="Content Placeholder 2">
            <a:extLst>
              <a:ext uri="{FF2B5EF4-FFF2-40B4-BE49-F238E27FC236}">
                <a16:creationId xmlns:a16="http://schemas.microsoft.com/office/drawing/2014/main" id="{EA80BCF1-FB67-7473-DA0C-73D52229EF92}"/>
              </a:ext>
            </a:extLst>
          </p:cNvPr>
          <p:cNvSpPr txBox="1">
            <a:spLocks/>
          </p:cNvSpPr>
          <p:nvPr/>
        </p:nvSpPr>
        <p:spPr>
          <a:xfrm>
            <a:off x="604519" y="843558"/>
            <a:ext cx="4630993" cy="1262084"/>
          </a:xfrm>
          <a:prstGeom prst="rect">
            <a:avLst/>
          </a:prstGeom>
        </p:spPr>
        <p:txBody>
          <a:bodyPr/>
          <a:lstStyle>
            <a:lvl1pPr marL="0" marR="0" indent="0" algn="r" defTabSz="914400" rtl="0" eaLnBrk="1" fontAlgn="auto" latinLnBrk="0" hangingPunct="1">
              <a:lnSpc>
                <a:spcPct val="100000"/>
              </a:lnSpc>
              <a:spcBef>
                <a:spcPts val="0"/>
              </a:spcBef>
              <a:spcAft>
                <a:spcPts val="0"/>
              </a:spcAft>
              <a:buClrTx/>
              <a:buSzTx/>
              <a:buFontTx/>
              <a:buNone/>
              <a:tabLst/>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indent="-285750" algn="just">
              <a:spcBef>
                <a:spcPts val="600"/>
              </a:spcBef>
              <a:buFont typeface="Arial" panose="020B0604020202020204" pitchFamily="34" charset="0"/>
              <a:buChar char="•"/>
            </a:pPr>
            <a:r>
              <a:rPr lang="en-US" sz="1500" dirty="0">
                <a:latin typeface="Calibri" panose="020F0502020204030204" pitchFamily="34" charset="0"/>
                <a:cs typeface="Calibri" panose="020F0502020204030204" pitchFamily="34" charset="0"/>
              </a:rPr>
              <a:t>Integrating DERs into distribution networks introduces </a:t>
            </a:r>
            <a:r>
              <a:rPr lang="en-US" sz="1500" b="1" i="1" dirty="0">
                <a:latin typeface="Calibri" panose="020F0502020204030204" pitchFamily="34" charset="0"/>
                <a:cs typeface="Calibri" panose="020F0502020204030204" pitchFamily="34" charset="0"/>
              </a:rPr>
              <a:t>voltage issues</a:t>
            </a:r>
            <a:r>
              <a:rPr lang="en-US" sz="1500" dirty="0">
                <a:latin typeface="Calibri" panose="020F0502020204030204" pitchFamily="34" charset="0"/>
                <a:cs typeface="Calibri" panose="020F0502020204030204" pitchFamily="34" charset="0"/>
              </a:rPr>
              <a:t>.</a:t>
            </a:r>
          </a:p>
          <a:p>
            <a:pPr marL="285750" indent="-285750" algn="just">
              <a:spcBef>
                <a:spcPts val="600"/>
              </a:spcBef>
              <a:buFont typeface="Arial" panose="020B0604020202020204" pitchFamily="34" charset="0"/>
              <a:buChar char="•"/>
            </a:pPr>
            <a:r>
              <a:rPr lang="en-US" sz="1500" dirty="0">
                <a:latin typeface="Calibri" panose="020F0502020204030204" pitchFamily="34" charset="0"/>
                <a:cs typeface="Calibri" panose="020F0502020204030204" pitchFamily="34" charset="0"/>
              </a:rPr>
              <a:t>Model-free voltage calculation is a promising approach, yet existing research still presents certain limitations:</a:t>
            </a:r>
          </a:p>
        </p:txBody>
      </p:sp>
      <p:grpSp>
        <p:nvGrpSpPr>
          <p:cNvPr id="8" name="Group 1">
            <a:extLst>
              <a:ext uri="{FF2B5EF4-FFF2-40B4-BE49-F238E27FC236}">
                <a16:creationId xmlns:a16="http://schemas.microsoft.com/office/drawing/2014/main" id="{2F6B9894-5D42-F926-10C9-2235BAA04293}"/>
              </a:ext>
            </a:extLst>
          </p:cNvPr>
          <p:cNvGrpSpPr/>
          <p:nvPr/>
        </p:nvGrpSpPr>
        <p:grpSpPr>
          <a:xfrm>
            <a:off x="604519" y="1931749"/>
            <a:ext cx="4782465" cy="1731986"/>
            <a:chOff x="435006" y="2198221"/>
            <a:chExt cx="4998412" cy="1398479"/>
          </a:xfrm>
        </p:grpSpPr>
        <p:sp>
          <p:nvSpPr>
            <p:cNvPr id="10" name="Rectangle: Rounded Corners 2">
              <a:extLst>
                <a:ext uri="{FF2B5EF4-FFF2-40B4-BE49-F238E27FC236}">
                  <a16:creationId xmlns:a16="http://schemas.microsoft.com/office/drawing/2014/main" id="{217BC1B6-81B3-19D2-C41F-70B8189CB181}"/>
                </a:ext>
              </a:extLst>
            </p:cNvPr>
            <p:cNvSpPr/>
            <p:nvPr/>
          </p:nvSpPr>
          <p:spPr bwMode="auto">
            <a:xfrm>
              <a:off x="435006" y="2198221"/>
              <a:ext cx="4894242" cy="1398479"/>
            </a:xfrm>
            <a:prstGeom prst="roundRect">
              <a:avLst/>
            </a:prstGeom>
            <a:solidFill>
              <a:srgbClr val="EAEAF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050" dirty="0">
                <a:latin typeface="Calibri" panose="020F0502020204030204" pitchFamily="34" charset="0"/>
                <a:cs typeface="Calibri" panose="020F0502020204030204" pitchFamily="34" charset="0"/>
              </a:endParaRPr>
            </a:p>
          </p:txBody>
        </p:sp>
        <p:sp>
          <p:nvSpPr>
            <p:cNvPr id="13" name="TextBox 11">
              <a:extLst>
                <a:ext uri="{FF2B5EF4-FFF2-40B4-BE49-F238E27FC236}">
                  <a16:creationId xmlns:a16="http://schemas.microsoft.com/office/drawing/2014/main" id="{32EA30CE-08B2-7B1C-FD50-FE8D079D60AE}"/>
                </a:ext>
              </a:extLst>
            </p:cNvPr>
            <p:cNvSpPr txBox="1"/>
            <p:nvPr/>
          </p:nvSpPr>
          <p:spPr>
            <a:xfrm>
              <a:off x="435006" y="2325266"/>
              <a:ext cx="4998412" cy="223661"/>
            </a:xfrm>
            <a:prstGeom prst="rect">
              <a:avLst/>
            </a:prstGeom>
            <a:noFill/>
          </p:spPr>
          <p:txBody>
            <a:bodyPr wrap="square">
              <a:spAutoFit/>
            </a:bodyPr>
            <a:lstStyle/>
            <a:p>
              <a:pPr marL="128588" indent="-128588">
                <a:buFont typeface="Wingdings" panose="05000000000000000000" pitchFamily="2" charset="2"/>
                <a:buChar char="§"/>
              </a:pPr>
              <a:r>
                <a:rPr lang="en-US" altLang="zh-CN" sz="1200" b="1" i="1" dirty="0">
                  <a:latin typeface="Calibri" panose="020F0502020204030204" pitchFamily="34" charset="0"/>
                  <a:cs typeface="Calibri" panose="020F0502020204030204" pitchFamily="34" charset="0"/>
                </a:rPr>
                <a:t>O</a:t>
              </a:r>
              <a:r>
                <a:rPr lang="en-US" sz="1200" b="1" i="1" dirty="0">
                  <a:latin typeface="Calibri" panose="020F0502020204030204" pitchFamily="34" charset="0"/>
                  <a:cs typeface="Calibri" panose="020F0502020204030204" pitchFamily="34" charset="0"/>
                </a:rPr>
                <a:t>verlooking low-voltage secondary distribution network (</a:t>
              </a:r>
              <a:r>
                <a:rPr lang="en-US" sz="1200" b="1" i="1" dirty="0" err="1">
                  <a:latin typeface="Calibri" panose="020F0502020204030204" pitchFamily="34" charset="0"/>
                  <a:cs typeface="Calibri" panose="020F0502020204030204" pitchFamily="34" charset="0"/>
                </a:rPr>
                <a:t>SDNets</a:t>
              </a:r>
              <a:r>
                <a:rPr lang="en-US" sz="1200" b="1" i="1" dirty="0">
                  <a:latin typeface="Calibri" panose="020F0502020204030204" pitchFamily="34" charset="0"/>
                  <a:cs typeface="Calibri" panose="020F0502020204030204" pitchFamily="34" charset="0"/>
                </a:rPr>
                <a:t>) </a:t>
              </a:r>
              <a:endParaRPr lang="en-US" sz="1200" dirty="0">
                <a:latin typeface="Calibri" panose="020F0502020204030204" pitchFamily="34" charset="0"/>
                <a:cs typeface="Calibri" panose="020F0502020204030204" pitchFamily="34" charset="0"/>
              </a:endParaRPr>
            </a:p>
          </p:txBody>
        </p:sp>
        <p:sp>
          <p:nvSpPr>
            <p:cNvPr id="15" name="TextBox 12">
              <a:extLst>
                <a:ext uri="{FF2B5EF4-FFF2-40B4-BE49-F238E27FC236}">
                  <a16:creationId xmlns:a16="http://schemas.microsoft.com/office/drawing/2014/main" id="{A8A6EA3B-E652-19CA-178D-5B0C642E5893}"/>
                </a:ext>
              </a:extLst>
            </p:cNvPr>
            <p:cNvSpPr txBox="1"/>
            <p:nvPr/>
          </p:nvSpPr>
          <p:spPr>
            <a:xfrm>
              <a:off x="435006" y="2704714"/>
              <a:ext cx="4850445" cy="372768"/>
            </a:xfrm>
            <a:prstGeom prst="rect">
              <a:avLst/>
            </a:prstGeom>
            <a:noFill/>
          </p:spPr>
          <p:txBody>
            <a:bodyPr wrap="square">
              <a:spAutoFit/>
            </a:bodyPr>
            <a:lstStyle>
              <a:defPPr>
                <a:defRPr lang="en-US"/>
              </a:defPPr>
              <a:lvl1pPr>
                <a:defRPr sz="1200"/>
              </a:lvl1pPr>
            </a:lstStyle>
            <a:p>
              <a:pPr marL="128588" indent="-128588">
                <a:buFont typeface="Wingdings" panose="05000000000000000000" pitchFamily="2" charset="2"/>
                <a:buChar char="§"/>
              </a:pPr>
              <a:r>
                <a:rPr lang="en-US" b="1" i="1" dirty="0">
                  <a:latin typeface="Calibri" panose="020F0502020204030204" pitchFamily="34" charset="0"/>
                  <a:cs typeface="Calibri" panose="020F0502020204030204" pitchFamily="34" charset="0"/>
                </a:rPr>
                <a:t>Performing poorly for high-impact, low-probability extreme voltage scenarios</a:t>
              </a:r>
              <a:endParaRPr lang="en-US" dirty="0">
                <a:latin typeface="Calibri" panose="020F0502020204030204" pitchFamily="34" charset="0"/>
                <a:cs typeface="Calibri" panose="020F0502020204030204" pitchFamily="34" charset="0"/>
              </a:endParaRPr>
            </a:p>
          </p:txBody>
        </p:sp>
        <p:sp>
          <p:nvSpPr>
            <p:cNvPr id="16" name="TextBox 13">
              <a:extLst>
                <a:ext uri="{FF2B5EF4-FFF2-40B4-BE49-F238E27FC236}">
                  <a16:creationId xmlns:a16="http://schemas.microsoft.com/office/drawing/2014/main" id="{E75AA9FE-EB02-3FD6-CE10-192F929C169B}"/>
                </a:ext>
              </a:extLst>
            </p:cNvPr>
            <p:cNvSpPr txBox="1"/>
            <p:nvPr/>
          </p:nvSpPr>
          <p:spPr>
            <a:xfrm>
              <a:off x="445463" y="3186279"/>
              <a:ext cx="4934001" cy="223661"/>
            </a:xfrm>
            <a:prstGeom prst="rect">
              <a:avLst/>
            </a:prstGeom>
            <a:noFill/>
          </p:spPr>
          <p:txBody>
            <a:bodyPr wrap="square">
              <a:spAutoFit/>
            </a:bodyPr>
            <a:lstStyle>
              <a:defPPr>
                <a:defRPr lang="en-US"/>
              </a:defPPr>
              <a:lvl1pPr>
                <a:defRPr sz="1200"/>
              </a:lvl1pPr>
            </a:lstStyle>
            <a:p>
              <a:pPr marL="128588" indent="-128588">
                <a:buFont typeface="Wingdings" panose="05000000000000000000" pitchFamily="2" charset="2"/>
                <a:buChar char="§"/>
              </a:pPr>
              <a:r>
                <a:rPr lang="en-US" dirty="0">
                  <a:latin typeface="Calibri" panose="020F0502020204030204" pitchFamily="34" charset="0"/>
                  <a:cs typeface="Calibri" panose="020F0502020204030204" pitchFamily="34" charset="0"/>
                </a:rPr>
                <a:t>Typically, black-box, </a:t>
              </a:r>
              <a:r>
                <a:rPr lang="en-US" b="1" i="1" dirty="0">
                  <a:latin typeface="Calibri" panose="020F0502020204030204" pitchFamily="34" charset="0"/>
                  <a:cs typeface="Calibri" panose="020F0502020204030204" pitchFamily="34" charset="0"/>
                </a:rPr>
                <a:t>lacking physics-informed interpretability</a:t>
              </a:r>
              <a:endParaRPr lang="en-US" dirty="0">
                <a:latin typeface="Calibri" panose="020F0502020204030204" pitchFamily="34" charset="0"/>
                <a:cs typeface="Calibri" panose="020F0502020204030204" pitchFamily="34" charset="0"/>
              </a:endParaRPr>
            </a:p>
          </p:txBody>
        </p:sp>
      </p:grpSp>
      <p:sp>
        <p:nvSpPr>
          <p:cNvPr id="18" name="TextBox 16">
            <a:extLst>
              <a:ext uri="{FF2B5EF4-FFF2-40B4-BE49-F238E27FC236}">
                <a16:creationId xmlns:a16="http://schemas.microsoft.com/office/drawing/2014/main" id="{B9806BA9-9493-D799-0B4E-D2F6A59B2DC2}"/>
              </a:ext>
            </a:extLst>
          </p:cNvPr>
          <p:cNvSpPr txBox="1"/>
          <p:nvPr/>
        </p:nvSpPr>
        <p:spPr>
          <a:xfrm>
            <a:off x="604519" y="3811969"/>
            <a:ext cx="8091063" cy="553998"/>
          </a:xfrm>
          <a:prstGeom prst="rect">
            <a:avLst/>
          </a:prstGeom>
          <a:noFill/>
        </p:spPr>
        <p:txBody>
          <a:bodyPr wrap="square">
            <a:spAutoFit/>
          </a:bodyPr>
          <a:lstStyle>
            <a:defPPr>
              <a:defRPr lang="en-US"/>
            </a:defPPr>
            <a:lvl1pPr marL="171450" indent="-171450">
              <a:buFont typeface="Wingdings" panose="05000000000000000000" pitchFamily="2" charset="2"/>
              <a:buChar char="ü"/>
              <a:defRPr sz="1200"/>
            </a:lvl1pPr>
          </a:lstStyle>
          <a:p>
            <a:pPr algn="just">
              <a:buFont typeface="Arial" panose="020B0604020202020204" pitchFamily="34" charset="0"/>
              <a:buChar char="•"/>
            </a:pPr>
            <a:r>
              <a:rPr lang="en-US" sz="1500" dirty="0">
                <a:latin typeface="Calibri" panose="020F0502020204030204" pitchFamily="34" charset="0"/>
                <a:cs typeface="Calibri" panose="020F0502020204030204" pitchFamily="34" charset="0"/>
              </a:rPr>
              <a:t>We propose a model-free voltage calculation method for </a:t>
            </a:r>
            <a:r>
              <a:rPr lang="en-US" sz="1500" b="1" i="1" dirty="0">
                <a:latin typeface="Calibri" panose="020F0502020204030204" pitchFamily="34" charset="0"/>
                <a:cs typeface="Calibri" panose="020F0502020204030204" pitchFamily="34" charset="0"/>
              </a:rPr>
              <a:t>integrated primary-secondary networks</a:t>
            </a:r>
            <a:r>
              <a:rPr lang="en-US" sz="1500" dirty="0">
                <a:latin typeface="Calibri" panose="020F0502020204030204" pitchFamily="34" charset="0"/>
                <a:cs typeface="Calibri" panose="020F0502020204030204" pitchFamily="34" charset="0"/>
              </a:rPr>
              <a:t> based on a customized </a:t>
            </a:r>
            <a:r>
              <a:rPr lang="en-US" altLang="zh-CN" sz="1500" b="1" i="1" dirty="0">
                <a:latin typeface="Calibri" panose="020F0502020204030204" pitchFamily="34" charset="0"/>
                <a:cs typeface="Calibri" panose="020F0502020204030204" pitchFamily="34" charset="0"/>
              </a:rPr>
              <a:t>p</a:t>
            </a:r>
            <a:r>
              <a:rPr lang="en-US" sz="1500" b="1" i="1" dirty="0">
                <a:latin typeface="Calibri" panose="020F0502020204030204" pitchFamily="34" charset="0"/>
                <a:cs typeface="Calibri" panose="020F0502020204030204" pitchFamily="34" charset="0"/>
              </a:rPr>
              <a:t>hysics-inspired neural network </a:t>
            </a:r>
            <a:r>
              <a:rPr lang="en-US" sz="1500" dirty="0">
                <a:latin typeface="Calibri" panose="020F0502020204030204" pitchFamily="34" charset="0"/>
                <a:cs typeface="Calibri" panose="020F0502020204030204" pitchFamily="34" charset="0"/>
              </a:rPr>
              <a:t>(PINN) by using only </a:t>
            </a:r>
            <a:r>
              <a:rPr lang="en-US" sz="1500" b="1" i="1" dirty="0">
                <a:latin typeface="Calibri" panose="020F0502020204030204" pitchFamily="34" charset="0"/>
                <a:cs typeface="Calibri" panose="020F0502020204030204" pitchFamily="34" charset="0"/>
              </a:rPr>
              <a:t>smart meter data</a:t>
            </a:r>
            <a:r>
              <a:rPr lang="en-US" sz="1500" dirty="0">
                <a:latin typeface="Calibri" panose="020F0502020204030204" pitchFamily="34" charset="0"/>
                <a:cs typeface="Calibri" panose="020F0502020204030204" pitchFamily="34" charset="0"/>
              </a:rPr>
              <a:t>.</a:t>
            </a:r>
          </a:p>
        </p:txBody>
      </p:sp>
      <p:sp>
        <p:nvSpPr>
          <p:cNvPr id="19" name="TextBox 17">
            <a:extLst>
              <a:ext uri="{FF2B5EF4-FFF2-40B4-BE49-F238E27FC236}">
                <a16:creationId xmlns:a16="http://schemas.microsoft.com/office/drawing/2014/main" id="{A77E928C-F3F3-11F3-594F-436875F7DC23}"/>
              </a:ext>
            </a:extLst>
          </p:cNvPr>
          <p:cNvSpPr txBox="1"/>
          <p:nvPr/>
        </p:nvSpPr>
        <p:spPr>
          <a:xfrm>
            <a:off x="685800" y="4374543"/>
            <a:ext cx="7542229" cy="553998"/>
          </a:xfrm>
          <a:prstGeom prst="rect">
            <a:avLst/>
          </a:prstGeom>
          <a:noFill/>
        </p:spPr>
        <p:txBody>
          <a:bodyPr wrap="square">
            <a:spAutoFit/>
          </a:bodyPr>
          <a:lstStyle/>
          <a:p>
            <a:r>
              <a:rPr lang="en-US" sz="1200" b="1" dirty="0">
                <a:latin typeface="Calibri" panose="020F0502020204030204" pitchFamily="34" charset="0"/>
                <a:cs typeface="Calibri" panose="020F0502020204030204" pitchFamily="34" charset="0"/>
              </a:rPr>
              <a:t>Note</a:t>
            </a:r>
            <a:r>
              <a:rPr lang="en-US" sz="1200" dirty="0">
                <a:latin typeface="Calibri" panose="020F0502020204030204" pitchFamily="34" charset="0"/>
                <a:cs typeface="Calibri" panose="020F0502020204030204" pitchFamily="34" charset="0"/>
              </a:rPr>
              <a:t>: Primary Distribution Network (</a:t>
            </a:r>
            <a:r>
              <a:rPr lang="en-US" sz="1200" dirty="0" err="1">
                <a:latin typeface="Calibri" panose="020F0502020204030204" pitchFamily="34" charset="0"/>
                <a:cs typeface="Calibri" panose="020F0502020204030204" pitchFamily="34" charset="0"/>
              </a:rPr>
              <a:t>PDNet</a:t>
            </a:r>
            <a:r>
              <a:rPr lang="en-US" sz="1200" dirty="0">
                <a:latin typeface="Calibri" panose="020F0502020204030204" pitchFamily="34" charset="0"/>
                <a:cs typeface="Calibri" panose="020F0502020204030204" pitchFamily="34" charset="0"/>
              </a:rPr>
              <a:t>)       Secondary Distribution Network (</a:t>
            </a:r>
            <a:r>
              <a:rPr lang="en-US" sz="1200" dirty="0" err="1">
                <a:latin typeface="Calibri" panose="020F0502020204030204" pitchFamily="34" charset="0"/>
                <a:cs typeface="Calibri" panose="020F0502020204030204" pitchFamily="34" charset="0"/>
              </a:rPr>
              <a:t>SDNet</a:t>
            </a:r>
            <a:r>
              <a:rPr lang="en-US" sz="1200" dirty="0">
                <a:latin typeface="Calibri" panose="020F0502020204030204" pitchFamily="34" charset="0"/>
                <a:cs typeface="Calibri" panose="020F0502020204030204" pitchFamily="34" charset="0"/>
              </a:rPr>
              <a:t>)         Power Flow (</a:t>
            </a:r>
            <a:r>
              <a:rPr lang="en-US" sz="1200" dirty="0" err="1">
                <a:latin typeface="Calibri" panose="020F0502020204030204" pitchFamily="34" charset="0"/>
                <a:cs typeface="Calibri" panose="020F0502020204030204" pitchFamily="34" charset="0"/>
              </a:rPr>
              <a:t>PFlw</a:t>
            </a:r>
            <a:r>
              <a:rPr lang="en-US" sz="1200" dirty="0">
                <a:latin typeface="Calibri" panose="020F0502020204030204" pitchFamily="34" charset="0"/>
                <a:cs typeface="Calibri" panose="020F0502020204030204" pitchFamily="34" charset="0"/>
              </a:rPr>
              <a:t>) </a:t>
            </a:r>
          </a:p>
          <a:p>
            <a:endParaRPr lang="en-US" sz="1800" dirty="0">
              <a:latin typeface="Calibri" panose="020F0502020204030204" pitchFamily="34" charset="0"/>
              <a:cs typeface="Calibri" panose="020F0502020204030204" pitchFamily="34" charset="0"/>
            </a:endParaRPr>
          </a:p>
        </p:txBody>
      </p:sp>
      <p:sp>
        <p:nvSpPr>
          <p:cNvPr id="20" name="TextBox 18">
            <a:extLst>
              <a:ext uri="{FF2B5EF4-FFF2-40B4-BE49-F238E27FC236}">
                <a16:creationId xmlns:a16="http://schemas.microsoft.com/office/drawing/2014/main" id="{1F55A36E-01AE-A339-D82B-9F225B6CFD60}"/>
              </a:ext>
            </a:extLst>
          </p:cNvPr>
          <p:cNvSpPr txBox="1"/>
          <p:nvPr/>
        </p:nvSpPr>
        <p:spPr>
          <a:xfrm>
            <a:off x="5408492" y="3610852"/>
            <a:ext cx="3483988" cy="253916"/>
          </a:xfrm>
          <a:prstGeom prst="rect">
            <a:avLst/>
          </a:prstGeom>
          <a:noFill/>
        </p:spPr>
        <p:txBody>
          <a:bodyPr wrap="square">
            <a:spAutoFit/>
          </a:bodyPr>
          <a:lstStyle/>
          <a:p>
            <a:pPr algn="ctr"/>
            <a:r>
              <a:rPr lang="en-US" sz="1050" dirty="0">
                <a:latin typeface="Calibri" panose="020F0502020204030204" pitchFamily="34" charset="0"/>
                <a:cs typeface="Calibri" panose="020F0502020204030204" pitchFamily="34" charset="0"/>
              </a:rPr>
              <a:t>Fig. 11 The </a:t>
            </a:r>
            <a:r>
              <a:rPr lang="en-US" altLang="zh-CN" sz="1050" dirty="0">
                <a:latin typeface="Calibri" panose="020F0502020204030204" pitchFamily="34" charset="0"/>
                <a:cs typeface="Calibri" panose="020F0502020204030204" pitchFamily="34" charset="0"/>
              </a:rPr>
              <a:t>illustration of DER influence on customer voltage</a:t>
            </a:r>
            <a:endParaRPr lang="en-US" sz="1050" dirty="0">
              <a:latin typeface="Calibri" panose="020F0502020204030204" pitchFamily="34" charset="0"/>
              <a:cs typeface="Calibri" panose="020F0502020204030204" pitchFamily="34" charset="0"/>
            </a:endParaRPr>
          </a:p>
        </p:txBody>
      </p:sp>
      <p:pic>
        <p:nvPicPr>
          <p:cNvPr id="17" name="Picture 14">
            <a:extLst>
              <a:ext uri="{FF2B5EF4-FFF2-40B4-BE49-F238E27FC236}">
                <a16:creationId xmlns:a16="http://schemas.microsoft.com/office/drawing/2014/main" id="{B0304D2D-0F2F-F54A-5FAA-0D4625691DD2}"/>
              </a:ext>
            </a:extLst>
          </p:cNvPr>
          <p:cNvPicPr>
            <a:picLocks noChangeAspect="1"/>
          </p:cNvPicPr>
          <p:nvPr/>
        </p:nvPicPr>
        <p:blipFill>
          <a:blip r:embed="rId3"/>
          <a:stretch>
            <a:fillRect/>
          </a:stretch>
        </p:blipFill>
        <p:spPr>
          <a:xfrm>
            <a:off x="5332837" y="706957"/>
            <a:ext cx="3343619" cy="3027303"/>
          </a:xfrm>
          <a:prstGeom prst="rect">
            <a:avLst/>
          </a:prstGeom>
        </p:spPr>
      </p:pic>
      <p:sp>
        <p:nvSpPr>
          <p:cNvPr id="21" name="TextBox 19">
            <a:extLst>
              <a:ext uri="{FF2B5EF4-FFF2-40B4-BE49-F238E27FC236}">
                <a16:creationId xmlns:a16="http://schemas.microsoft.com/office/drawing/2014/main" id="{81894FB7-CAEB-AE21-F4DF-138B244CF8C8}"/>
              </a:ext>
            </a:extLst>
          </p:cNvPr>
          <p:cNvSpPr txBox="1"/>
          <p:nvPr/>
        </p:nvSpPr>
        <p:spPr>
          <a:xfrm>
            <a:off x="6879737" y="1124399"/>
            <a:ext cx="1262134" cy="346249"/>
          </a:xfrm>
          <a:prstGeom prst="rect">
            <a:avLst/>
          </a:prstGeom>
          <a:noFill/>
        </p:spPr>
        <p:txBody>
          <a:bodyPr wrap="square">
            <a:spAutoFit/>
          </a:bodyPr>
          <a:lstStyle>
            <a:defPPr>
              <a:defRPr lang="en-US"/>
            </a:defPPr>
            <a:lvl1pPr>
              <a:defRPr sz="1100" b="1">
                <a:latin typeface="Times New Roman" panose="02020603050405020304" pitchFamily="18" charset="0"/>
                <a:cs typeface="Times New Roman" panose="02020603050405020304" pitchFamily="18" charset="0"/>
              </a:defRPr>
            </a:lvl1pPr>
          </a:lstStyle>
          <a:p>
            <a:r>
              <a:rPr lang="en-US" sz="825" b="0" dirty="0">
                <a:latin typeface="Calibri" panose="020F0502020204030204" pitchFamily="34" charset="0"/>
                <a:cs typeface="Calibri" panose="020F0502020204030204" pitchFamily="34" charset="0"/>
              </a:rPr>
              <a:t>Voltage surge caused by PV generation</a:t>
            </a:r>
          </a:p>
        </p:txBody>
      </p:sp>
      <p:sp>
        <p:nvSpPr>
          <p:cNvPr id="22" name="Oval 21">
            <a:extLst>
              <a:ext uri="{FF2B5EF4-FFF2-40B4-BE49-F238E27FC236}">
                <a16:creationId xmlns:a16="http://schemas.microsoft.com/office/drawing/2014/main" id="{68245D05-E14E-3B37-A92A-19C73E18B2C8}"/>
              </a:ext>
            </a:extLst>
          </p:cNvPr>
          <p:cNvSpPr/>
          <p:nvPr/>
        </p:nvSpPr>
        <p:spPr bwMode="auto">
          <a:xfrm>
            <a:off x="5966838" y="953784"/>
            <a:ext cx="444499" cy="270357"/>
          </a:xfrm>
          <a:prstGeom prst="ellipse">
            <a:avLst/>
          </a:prstGeom>
          <a:noFill/>
          <a:ln w="12700" cap="flat" cmpd="sng" algn="ctr">
            <a:solidFill>
              <a:srgbClr val="FFC000"/>
            </a:solidFill>
            <a:prstDash val="sysDot"/>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dirty="0"/>
          </a:p>
        </p:txBody>
      </p:sp>
      <p:sp>
        <p:nvSpPr>
          <p:cNvPr id="23" name="Oval 22">
            <a:extLst>
              <a:ext uri="{FF2B5EF4-FFF2-40B4-BE49-F238E27FC236}">
                <a16:creationId xmlns:a16="http://schemas.microsoft.com/office/drawing/2014/main" id="{835A79C2-0100-E4ED-0801-3EEC9C2FD417}"/>
              </a:ext>
            </a:extLst>
          </p:cNvPr>
          <p:cNvSpPr/>
          <p:nvPr/>
        </p:nvSpPr>
        <p:spPr bwMode="auto">
          <a:xfrm>
            <a:off x="6723673" y="1124399"/>
            <a:ext cx="156065" cy="174345"/>
          </a:xfrm>
          <a:prstGeom prst="ellipse">
            <a:avLst/>
          </a:prstGeom>
          <a:noFill/>
          <a:ln w="12700" cap="flat" cmpd="sng" algn="ctr">
            <a:solidFill>
              <a:srgbClr val="FFC000"/>
            </a:solidFill>
            <a:prstDash val="sysDot"/>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p>
        </p:txBody>
      </p:sp>
    </p:spTree>
    <p:extLst>
      <p:ext uri="{BB962C8B-B14F-4D97-AF65-F5344CB8AC3E}">
        <p14:creationId xmlns:p14="http://schemas.microsoft.com/office/powerpoint/2010/main" val="170710746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2BEA1A-E204-9CE0-118B-67E2CF28D2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60FCCDD-59F9-D249-9C7F-32B69FE0F91E}"/>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34683B94-2C46-05FB-FBE1-2B617688ACB5}"/>
              </a:ext>
            </a:extLst>
          </p:cNvPr>
          <p:cNvSpPr txBox="1">
            <a:spLocks/>
          </p:cNvSpPr>
          <p:nvPr/>
        </p:nvSpPr>
        <p:spPr>
          <a:xfrm>
            <a:off x="90239" y="699542"/>
            <a:ext cx="488917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cs typeface="Calibri" panose="020F0502020204030204" pitchFamily="34" charset="0"/>
              </a:rPr>
              <a:t>Load Modeling-Based Method</a:t>
            </a:r>
          </a:p>
        </p:txBody>
      </p:sp>
      <mc:AlternateContent xmlns:mc="http://schemas.openxmlformats.org/markup-compatibility/2006" xmlns:a14="http://schemas.microsoft.com/office/drawing/2010/main">
        <mc:Choice Requires="a14">
          <p:sp>
            <p:nvSpPr>
              <p:cNvPr id="5" name="Content Placeholder 3">
                <a:extLst>
                  <a:ext uri="{FF2B5EF4-FFF2-40B4-BE49-F238E27FC236}">
                    <a16:creationId xmlns:a16="http://schemas.microsoft.com/office/drawing/2014/main" id="{46454B4E-179E-9993-14BC-3D71989C10A9}"/>
                  </a:ext>
                </a:extLst>
              </p:cNvPr>
              <p:cNvSpPr txBox="1">
                <a:spLocks/>
              </p:cNvSpPr>
              <p:nvPr/>
            </p:nvSpPr>
            <p:spPr>
              <a:xfrm>
                <a:off x="90238" y="1059582"/>
                <a:ext cx="8730233" cy="3600400"/>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lgn="just">
                  <a:spcBef>
                    <a:spcPts val="600"/>
                  </a:spcBef>
                  <a:spcAft>
                    <a:spcPts val="0"/>
                  </a:spcAft>
                  <a:buNone/>
                </a:pPr>
                <a:r>
                  <a:rPr lang="en-US" altLang="zh-CN" sz="1700" b="1" dirty="0">
                    <a:solidFill>
                      <a:schemeClr val="tx1"/>
                    </a:solidFill>
                    <a:latin typeface="Calibri" panose="020F0502020204030204" pitchFamily="34" charset="0"/>
                    <a:cs typeface="Calibri" panose="020F0502020204030204" pitchFamily="34" charset="0"/>
                  </a:rPr>
                  <a:t>4 </a:t>
                </a: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During a time period that CVR is on, </a:t>
                </a: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we can use time-varying CVR factor, estimated voltage reduction and measurement data </a:t>
                </a:r>
                <a14:m>
                  <m:oMath xmlns:m="http://schemas.openxmlformats.org/officeDocument/2006/math">
                    <m:sSubSup>
                      <m:sSubSupPr>
                        <m:ctrlPr>
                          <a:rPr lang="zh-CN" altLang="zh-CN" sz="17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sub>
                      <m:sup>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𝑜𝑛</m:t>
                        </m:r>
                      </m:sup>
                    </m:sSubSup>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to estimate the power consumption </a:t>
                </a:r>
                <a:r>
                  <a:rPr lang="en-US" altLang="zh-CN" sz="1700" i="1"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if CVR was off during the same period</a:t>
                </a: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bSup>
                      <m:sSubSupPr>
                        <m:ctrlPr>
                          <a:rPr lang="zh-CN" altLang="zh-CN" sz="1700" i="1" kern="100">
                            <a:solidFill>
                              <a:schemeClr val="tx1"/>
                            </a:solidFill>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𝑖</m:t>
                        </m:r>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700"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estimate</m:t>
                        </m:r>
                      </m:sub>
                      <m:sup>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7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 </m:t>
                    </m:r>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endParaRPr lang="zh-CN"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a:p>
                <a:pPr marL="0" indent="0" algn="just">
                  <a:spcBef>
                    <a:spcPts val="600"/>
                  </a:spcBef>
                  <a:spcAft>
                    <a:spcPts val="600"/>
                  </a:spcAft>
                  <a:buNone/>
                </a:pPr>
                <a14:m>
                  <m:oMathPara xmlns:m="http://schemas.openxmlformats.org/officeDocument/2006/math">
                    <m:oMathParaPr>
                      <m:jc m:val="centerGroup"/>
                    </m:oMathParaPr>
                    <m:oMath xmlns:m="http://schemas.openxmlformats.org/officeDocument/2006/math">
                      <m:sSubSup>
                        <m:sSub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500"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estimate</m:t>
                          </m:r>
                        </m:sub>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bSup>
                      <m:r>
                        <a:rPr lang="zh-CN"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fPr>
                        <m:num>
                          <m:sSubSup>
                            <m:sSub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sub>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𝑜𝑛</m:t>
                              </m:r>
                            </m:sup>
                          </m:sSubSup>
                        </m:num>
                        <m:den>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1−</m:t>
                          </m:r>
                          <m:r>
                            <a:rPr lang="en-US" altLang="zh-CN" sz="1500"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𝑉</m:t>
                          </m:r>
                          <m:d>
                            <m:d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500"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e>
                          </m:d>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sSub>
                                <m:sSub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𝐶𝑉𝑅</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𝑓</m:t>
                                  </m:r>
                                </m:sub>
                              </m:sSub>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sub>
                          </m:sSub>
                        </m:den>
                      </m:f>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  </m:t>
                      </m:r>
                    </m:oMath>
                  </m:oMathPara>
                </a14:m>
                <a:endParaRPr lang="en-US" altLang="zh-CN" sz="15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a:p>
                <a:pPr marL="0" indent="0" algn="just">
                  <a:spcBef>
                    <a:spcPts val="600"/>
                  </a:spcBef>
                  <a:spcAft>
                    <a:spcPts val="600"/>
                  </a:spcAft>
                  <a:buNone/>
                </a:pP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The energy baseline </a:t>
                </a:r>
                <a14:m>
                  <m:oMath xmlns:m="http://schemas.openxmlformats.org/officeDocument/2006/math">
                    <m:sSup>
                      <m:sSupPr>
                        <m:ctrlPr>
                          <a:rPr lang="zh-CN" altLang="zh-CN" sz="17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p>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𝑏𝑎𝑠𝑒𝑙𝑖𝑛𝑒</m:t>
                        </m:r>
                      </m:sup>
                    </m:sSup>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is the total energy consumed </a:t>
                </a:r>
                <a:r>
                  <a:rPr lang="en-US" altLang="zh-CN" sz="1700" i="1"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if CVR was off</a:t>
                </a: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p>
              <a:p>
                <a:pPr marL="0" indent="0" algn="just">
                  <a:spcBef>
                    <a:spcPts val="600"/>
                  </a:spcBef>
                  <a:spcAft>
                    <a:spcPts val="600"/>
                  </a:spcAft>
                  <a:buNone/>
                </a:pPr>
                <a14:m>
                  <m:oMathPara xmlns:m="http://schemas.openxmlformats.org/officeDocument/2006/math">
                    <m:oMathParaPr>
                      <m:jc m:val="centerGroup"/>
                    </m:oMathParaPr>
                    <m:oMath xmlns:m="http://schemas.openxmlformats.org/officeDocument/2006/math">
                      <m:sSup>
                        <m:sSupPr>
                          <m:ctrlPr>
                            <a:rPr lang="zh-CN" altLang="zh-CN" sz="1500" i="1" kern="100" smtClean="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𝑏𝑎𝑠𝑒𝑙𝑖𝑛𝑒</m:t>
                          </m:r>
                        </m:sup>
                      </m:s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en-US" altLang="zh-CN" sz="15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5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5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500" b="0" i="1" kern="100" smtClean="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sSup>
                        <m:s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=1</m:t>
                          </m:r>
                        </m:sub>
                        <m:sup>
                          <m:sSub>
                            <m:sSub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𝑛</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𝑜𝑛</m:t>
                              </m:r>
                            </m:sub>
                          </m:sSub>
                        </m:sup>
                        <m:e>
                          <m:sSubSup>
                            <m:sSub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500"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estimate</m:t>
                              </m:r>
                            </m:sub>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𝑡</m:t>
                          </m:r>
                        </m:e>
                      </m:nary>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nary>
                        <m:naryPr>
                          <m:chr m:val="∑"/>
                          <m:limLoc m:val="undOv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𝑗</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=1</m:t>
                          </m:r>
                        </m:sub>
                        <m:sup>
                          <m:sSub>
                            <m:sSub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𝑛</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b>
                          </m:sSub>
                        </m:sup>
                        <m:e>
                          <m:sSubSup>
                            <m:sSubSupPr>
                              <m:ctrlPr>
                                <a:rPr lang="zh-CN" altLang="zh-CN" sz="15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𝑃</m:t>
                              </m:r>
                            </m:e>
                            <m:sub>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𝑖</m:t>
                              </m:r>
                            </m:sub>
                            <m: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𝑡</m:t>
                          </m:r>
                        </m:e>
                      </m:nary>
                      <m:r>
                        <a:rPr lang="en-US" altLang="zh-CN" sz="15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  </m:t>
                      </m:r>
                    </m:oMath>
                  </m:oMathPara>
                </a14:m>
                <a:endParaRPr lang="en-US" altLang="zh-CN" sz="15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a:p>
                <a:pPr marL="0" indent="0" algn="just">
                  <a:buNone/>
                </a:pP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bSup>
                      <m:sSubSupPr>
                        <m:ctrlP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is the energy if CVR was off during CVR-on period,</a:t>
                </a:r>
              </a:p>
              <a:p>
                <a:pPr marL="0" indent="0" algn="just">
                  <a:buNone/>
                </a:pP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a:t>
                </a:r>
                <a14:m>
                  <m:oMath xmlns:m="http://schemas.openxmlformats.org/officeDocument/2006/math">
                    <m:sSup>
                      <m:sSupPr>
                        <m:ctrlPr>
                          <a:rPr lang="zh-CN" altLang="zh-CN" sz="1700" i="1" kern="100">
                            <a:solidFill>
                              <a:schemeClr val="tx1"/>
                            </a:solidFill>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𝐸</m:t>
                        </m:r>
                      </m:e>
                      <m:sup>
                        <m:r>
                          <a:rPr lang="en-US" altLang="zh-CN" sz="1700" i="1" kern="100">
                            <a:solidFill>
                              <a:schemeClr val="tx1"/>
                            </a:solidFill>
                            <a:effectLst/>
                            <a:latin typeface="Cambria Math" panose="02040503050406030204" pitchFamily="18" charset="0"/>
                            <a:ea typeface="等线" panose="02010600030101010101" pitchFamily="2" charset="-122"/>
                            <a:cs typeface="Times New Roman" panose="02020603050405020304" pitchFamily="18" charset="0"/>
                          </a:rPr>
                          <m:t>𝑜𝑓𝑓</m:t>
                        </m:r>
                      </m:sup>
                    </m:sSup>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is the energy </a:t>
                </a:r>
                <a:r>
                  <a:rPr lang="en-US" altLang="zh-CN" sz="1700" kern="100" dirty="0">
                    <a:solidFill>
                      <a:schemeClr val="tx1"/>
                    </a:solidFill>
                    <a:latin typeface="Calibri" panose="020F0502020204030204" pitchFamily="34" charset="0"/>
                    <a:ea typeface="等线" panose="02010600030101010101" pitchFamily="2" charset="-122"/>
                    <a:cs typeface="Calibri" panose="020F0502020204030204" pitchFamily="34" charset="0"/>
                  </a:rPr>
                  <a:t>during </a:t>
                </a:r>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CVR-off period; </a:t>
                </a:r>
                <a14:m>
                  <m:oMath xmlns:m="http://schemas.openxmlformats.org/officeDocument/2006/math">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𝑡</m:t>
                    </m:r>
                  </m:oMath>
                </a14:m>
                <a:r>
                  <a:rPr lang="en-US"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rPr>
                  <a:t> denotes the sampling period.  </a:t>
                </a:r>
                <a:endParaRPr lang="zh-CN" altLang="zh-CN" sz="17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a:p>
                <a:pPr algn="just">
                  <a:lnSpc>
                    <a:spcPct val="105000"/>
                  </a:lnSpc>
                  <a:spcBef>
                    <a:spcPts val="600"/>
                  </a:spcBef>
                  <a:spcAft>
                    <a:spcPts val="600"/>
                  </a:spcAft>
                </a:pPr>
                <a:endParaRPr lang="zh-CN" altLang="zh-CN" sz="1500" kern="100" dirty="0">
                  <a:solidFill>
                    <a:schemeClr val="tx1"/>
                  </a:solidFill>
                  <a:effectLst/>
                  <a:latin typeface="Calibri" panose="020F0502020204030204" pitchFamily="34" charset="0"/>
                  <a:ea typeface="等线" panose="02010600030101010101" pitchFamily="2" charset="-122"/>
                  <a:cs typeface="Calibri" panose="020F0502020204030204" pitchFamily="34" charset="0"/>
                </a:endParaRPr>
              </a:p>
            </p:txBody>
          </p:sp>
        </mc:Choice>
        <mc:Fallback xmlns="">
          <p:sp>
            <p:nvSpPr>
              <p:cNvPr id="5" name="Content Placeholder 3">
                <a:extLst>
                  <a:ext uri="{FF2B5EF4-FFF2-40B4-BE49-F238E27FC236}">
                    <a16:creationId xmlns:a16="http://schemas.microsoft.com/office/drawing/2014/main" id="{46454B4E-179E-9993-14BC-3D71989C10A9}"/>
                  </a:ext>
                </a:extLst>
              </p:cNvPr>
              <p:cNvSpPr txBox="1">
                <a:spLocks noRot="1" noChangeAspect="1" noMove="1" noResize="1" noEditPoints="1" noAdjustHandles="1" noChangeArrowheads="1" noChangeShapeType="1" noTextEdit="1"/>
              </p:cNvSpPr>
              <p:nvPr/>
            </p:nvSpPr>
            <p:spPr>
              <a:xfrm>
                <a:off x="90238" y="1059582"/>
                <a:ext cx="8730233" cy="3600400"/>
              </a:xfrm>
              <a:prstGeom prst="rect">
                <a:avLst/>
              </a:prstGeom>
              <a:blipFill>
                <a:blip r:embed="rId2"/>
                <a:stretch>
                  <a:fillRect l="-489" t="-678" r="-419"/>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535051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C90AF2-4387-0F0D-5FC5-53FC0D17EFC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BB62C6B-E78E-B781-9DB0-32717CDEDE3D}"/>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BDF9B9F4-D507-01F3-B956-2CF04056D704}"/>
              </a:ext>
            </a:extLst>
          </p:cNvPr>
          <p:cNvSpPr txBox="1">
            <a:spLocks/>
          </p:cNvSpPr>
          <p:nvPr/>
        </p:nvSpPr>
        <p:spPr>
          <a:xfrm>
            <a:off x="90239" y="699542"/>
            <a:ext cx="488917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cs typeface="Calibri" panose="020F0502020204030204" pitchFamily="34" charset="0"/>
              </a:rPr>
              <a:t>Load Modeling-Based Method</a:t>
            </a:r>
          </a:p>
        </p:txBody>
      </p:sp>
      <mc:AlternateContent xmlns:mc="http://schemas.openxmlformats.org/markup-compatibility/2006" xmlns:a14="http://schemas.microsoft.com/office/drawing/2010/main">
        <mc:Choice Requires="a14">
          <p:sp>
            <p:nvSpPr>
              <p:cNvPr id="6" name="Content Placeholder 3">
                <a:extLst>
                  <a:ext uri="{FF2B5EF4-FFF2-40B4-BE49-F238E27FC236}">
                    <a16:creationId xmlns:a16="http://schemas.microsoft.com/office/drawing/2014/main" id="{136F4732-1119-059C-338D-D367FFC4BCC6}"/>
                  </a:ext>
                </a:extLst>
              </p:cNvPr>
              <p:cNvSpPr txBox="1">
                <a:spLocks/>
              </p:cNvSpPr>
              <p:nvPr/>
            </p:nvSpPr>
            <p:spPr>
              <a:xfrm>
                <a:off x="124704" y="1124348"/>
                <a:ext cx="5263624"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spcBef>
                    <a:spcPts val="600"/>
                  </a:spcBef>
                  <a:buNone/>
                </a:pPr>
                <a:r>
                  <a:rPr lang="en-US" altLang="zh-CN" sz="1600" b="1" dirty="0">
                    <a:solidFill>
                      <a:schemeClr val="tx1"/>
                    </a:solidFill>
                    <a:latin typeface="Calibri" panose="020F0502020204030204" pitchFamily="34" charset="0"/>
                    <a:cs typeface="Calibri" panose="020F0502020204030204" pitchFamily="34" charset="0"/>
                  </a:rPr>
                  <a:t>5 </a:t>
                </a:r>
                <a:r>
                  <a:rPr lang="en-US" altLang="zh-CN" sz="1600" dirty="0">
                    <a:solidFill>
                      <a:schemeClr val="tx1"/>
                    </a:solidFill>
                    <a:latin typeface="Calibri" panose="020F0502020204030204" pitchFamily="34" charset="0"/>
                    <a:cs typeface="Calibri" panose="020F0502020204030204" pitchFamily="34" charset="0"/>
                  </a:rPr>
                  <a:t>The energy savings during the periods when CVR is on can be computed as</a:t>
                </a:r>
                <a:endParaRPr lang="zh-CN" altLang="zh-CN" sz="1600" dirty="0">
                  <a:solidFill>
                    <a:schemeClr val="tx1"/>
                  </a:solidFill>
                  <a:latin typeface="Calibri" panose="020F0502020204030204" pitchFamily="34" charset="0"/>
                  <a:cs typeface="Calibri" panose="020F0502020204030204" pitchFamily="34" charset="0"/>
                </a:endParaRPr>
              </a:p>
              <a:p>
                <a:pPr marL="0" indent="0">
                  <a:spcBef>
                    <a:spcPts val="600"/>
                  </a:spcBef>
                  <a:buNone/>
                </a:pPr>
                <a14:m>
                  <m:oMathPara xmlns:m="http://schemas.openxmlformats.org/officeDocument/2006/math">
                    <m:oMathParaPr>
                      <m:jc m:val="centerGroup"/>
                    </m:oMathParaPr>
                    <m:oMath xmlns:m="http://schemas.openxmlformats.org/officeDocument/2006/math">
                      <m:sSup>
                        <m:sSupPr>
                          <m:ctrlPr>
                            <a:rPr lang="zh-CN" altLang="zh-CN" sz="1500" i="1">
                              <a:solidFill>
                                <a:schemeClr val="tx1"/>
                              </a:solidFill>
                              <a:latin typeface="Cambria Math" panose="02040503050406030204" pitchFamily="18" charset="0"/>
                            </a:rPr>
                          </m:ctrlPr>
                        </m:sSupPr>
                        <m:e>
                          <m:r>
                            <a:rPr lang="en-US" altLang="zh-CN" sz="1500" i="1">
                              <a:solidFill>
                                <a:schemeClr val="tx1"/>
                              </a:solidFill>
                              <a:latin typeface="Cambria Math" panose="02040503050406030204" pitchFamily="18" charset="0"/>
                            </a:rPr>
                            <m:t>𝐸</m:t>
                          </m:r>
                        </m:e>
                        <m:sup>
                          <m:r>
                            <a:rPr lang="en-US" altLang="zh-CN" sz="1500" i="1">
                              <a:solidFill>
                                <a:schemeClr val="tx1"/>
                              </a:solidFill>
                              <a:latin typeface="Cambria Math" panose="02040503050406030204" pitchFamily="18" charset="0"/>
                            </a:rPr>
                            <m:t>𝑠𝑎𝑣𝑒</m:t>
                          </m:r>
                        </m:sup>
                      </m:sSup>
                      <m:r>
                        <a:rPr lang="en-US" altLang="zh-CN" sz="1500" i="1">
                          <a:solidFill>
                            <a:schemeClr val="tx1"/>
                          </a:solidFill>
                          <a:latin typeface="Cambria Math" panose="02040503050406030204" pitchFamily="18" charset="0"/>
                        </a:rPr>
                        <m:t>=</m:t>
                      </m:r>
                      <m:sSubSup>
                        <m:sSubSupPr>
                          <m:ctrlP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500" i="1">
                          <a:solidFill>
                            <a:schemeClr val="tx1"/>
                          </a:solidFill>
                          <a:latin typeface="Cambria Math" panose="02040503050406030204" pitchFamily="18" charset="0"/>
                        </a:rPr>
                        <m:t>−</m:t>
                      </m:r>
                      <m:sSup>
                        <m:sSupPr>
                          <m:ctrlPr>
                            <a:rPr lang="zh-CN" altLang="zh-CN" sz="1500" i="1">
                              <a:solidFill>
                                <a:schemeClr val="tx1"/>
                              </a:solidFill>
                              <a:latin typeface="Cambria Math" panose="02040503050406030204" pitchFamily="18" charset="0"/>
                            </a:rPr>
                          </m:ctrlPr>
                        </m:sSupPr>
                        <m:e>
                          <m:r>
                            <a:rPr lang="en-US" altLang="zh-CN" sz="1500" i="1">
                              <a:solidFill>
                                <a:schemeClr val="tx1"/>
                              </a:solidFill>
                              <a:latin typeface="Cambria Math" panose="02040503050406030204" pitchFamily="18" charset="0"/>
                            </a:rPr>
                            <m:t>𝐸</m:t>
                          </m:r>
                        </m:e>
                        <m:sup>
                          <m:r>
                            <a:rPr lang="en-US" altLang="zh-CN" sz="1500" i="1">
                              <a:solidFill>
                                <a:schemeClr val="tx1"/>
                              </a:solidFill>
                              <a:latin typeface="Cambria Math" panose="02040503050406030204" pitchFamily="18" charset="0"/>
                            </a:rPr>
                            <m:t>𝑜𝑛</m:t>
                          </m:r>
                        </m:sup>
                      </m:sSup>
                      <m:r>
                        <a:rPr lang="en-US" altLang="zh-CN" sz="1500" i="1">
                          <a:solidFill>
                            <a:schemeClr val="tx1"/>
                          </a:solidFill>
                          <a:latin typeface="Cambria Math" panose="02040503050406030204" pitchFamily="18" charset="0"/>
                        </a:rPr>
                        <m:t>=</m:t>
                      </m:r>
                      <m:nary>
                        <m:naryPr>
                          <m:chr m:val="∑"/>
                          <m:limLoc m:val="undOvr"/>
                          <m:ctrlPr>
                            <a:rPr lang="zh-CN" altLang="zh-CN" sz="1500" i="1">
                              <a:solidFill>
                                <a:schemeClr val="tx1"/>
                              </a:solidFill>
                              <a:latin typeface="Cambria Math" panose="02040503050406030204" pitchFamily="18" charset="0"/>
                            </a:rPr>
                          </m:ctrlPr>
                        </m:naryPr>
                        <m:sub>
                          <m:r>
                            <a:rPr lang="en-US" altLang="zh-CN" sz="1500" i="1">
                              <a:solidFill>
                                <a:schemeClr val="tx1"/>
                              </a:solidFill>
                              <a:latin typeface="Cambria Math" panose="02040503050406030204" pitchFamily="18" charset="0"/>
                            </a:rPr>
                            <m:t>𝑖</m:t>
                          </m:r>
                          <m:r>
                            <a:rPr lang="en-US" altLang="zh-CN" sz="1500" i="1">
                              <a:solidFill>
                                <a:schemeClr val="tx1"/>
                              </a:solidFill>
                              <a:latin typeface="Cambria Math" panose="02040503050406030204" pitchFamily="18" charset="0"/>
                            </a:rPr>
                            <m:t>=1</m:t>
                          </m:r>
                        </m:sub>
                        <m:sup>
                          <m:sSub>
                            <m:sSubPr>
                              <m:ctrlPr>
                                <a:rPr lang="zh-CN" altLang="zh-CN" sz="1500" i="1">
                                  <a:solidFill>
                                    <a:schemeClr val="tx1"/>
                                  </a:solidFill>
                                  <a:latin typeface="Cambria Math" panose="02040503050406030204" pitchFamily="18" charset="0"/>
                                </a:rPr>
                              </m:ctrlPr>
                            </m:sSubPr>
                            <m:e>
                              <m:r>
                                <a:rPr lang="en-US" altLang="zh-CN" sz="1500" i="1">
                                  <a:solidFill>
                                    <a:schemeClr val="tx1"/>
                                  </a:solidFill>
                                  <a:latin typeface="Cambria Math" panose="02040503050406030204" pitchFamily="18" charset="0"/>
                                </a:rPr>
                                <m:t>𝑛</m:t>
                              </m:r>
                            </m:e>
                            <m:sub>
                              <m:r>
                                <a:rPr lang="en-US" altLang="zh-CN" sz="1500" i="1">
                                  <a:solidFill>
                                    <a:schemeClr val="tx1"/>
                                  </a:solidFill>
                                  <a:latin typeface="Cambria Math" panose="02040503050406030204" pitchFamily="18" charset="0"/>
                                </a:rPr>
                                <m:t>𝑜𝑛</m:t>
                              </m:r>
                            </m:sub>
                          </m:sSub>
                        </m:sup>
                        <m:e>
                          <m:d>
                            <m:dPr>
                              <m:ctrlPr>
                                <a:rPr lang="zh-CN" altLang="zh-CN" sz="1500" i="1">
                                  <a:solidFill>
                                    <a:schemeClr val="tx1"/>
                                  </a:solidFill>
                                  <a:latin typeface="Cambria Math" panose="02040503050406030204" pitchFamily="18" charset="0"/>
                                </a:rPr>
                              </m:ctrlPr>
                            </m:dPr>
                            <m:e>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𝑃</m:t>
                                  </m:r>
                                </m:e>
                                <m:sub>
                                  <m:r>
                                    <a:rPr lang="en-US" altLang="zh-CN" sz="1500" i="1">
                                      <a:solidFill>
                                        <a:schemeClr val="tx1"/>
                                      </a:solidFill>
                                      <a:latin typeface="Cambria Math" panose="02040503050406030204" pitchFamily="18" charset="0"/>
                                    </a:rPr>
                                    <m:t>𝑖</m:t>
                                  </m:r>
                                  <m:r>
                                    <a:rPr lang="en-US" altLang="zh-CN" sz="1500" i="1">
                                      <a:solidFill>
                                        <a:schemeClr val="tx1"/>
                                      </a:solidFill>
                                      <a:latin typeface="Cambria Math" panose="02040503050406030204" pitchFamily="18" charset="0"/>
                                    </a:rPr>
                                    <m:t>,</m:t>
                                  </m:r>
                                  <m:r>
                                    <m:rPr>
                                      <m:sty m:val="p"/>
                                    </m:rPr>
                                    <a:rPr lang="en-US" altLang="zh-CN" sz="1500">
                                      <a:solidFill>
                                        <a:schemeClr val="tx1"/>
                                      </a:solidFill>
                                      <a:latin typeface="Cambria Math" panose="02040503050406030204" pitchFamily="18" charset="0"/>
                                    </a:rPr>
                                    <m:t>estimate</m:t>
                                  </m:r>
                                </m:sub>
                                <m:sup>
                                  <m:r>
                                    <a:rPr lang="en-US" altLang="zh-CN" sz="1500" i="1" smtClean="0">
                                      <a:solidFill>
                                        <a:schemeClr val="tx1"/>
                                      </a:solidFill>
                                      <a:latin typeface="Cambria Math" panose="02040503050406030204" pitchFamily="18" charset="0"/>
                                    </a:rPr>
                                    <m:t>𝑜𝑓</m:t>
                                  </m:r>
                                  <m:r>
                                    <a:rPr lang="en-US" altLang="zh-CN" sz="1500" i="1">
                                      <a:solidFill>
                                        <a:schemeClr val="tx1"/>
                                      </a:solidFill>
                                      <a:latin typeface="Cambria Math" panose="02040503050406030204" pitchFamily="18" charset="0"/>
                                    </a:rPr>
                                    <m:t>𝑓</m:t>
                                  </m:r>
                                </m:sup>
                              </m:sSubSup>
                              <m:r>
                                <a:rPr lang="en-US" altLang="zh-CN" sz="1500" i="1">
                                  <a:solidFill>
                                    <a:schemeClr val="tx1"/>
                                  </a:solidFill>
                                  <a:latin typeface="Cambria Math" panose="02040503050406030204" pitchFamily="18" charset="0"/>
                                </a:rPr>
                                <m:t>−</m:t>
                              </m:r>
                              <m:sSubSup>
                                <m:sSubSupPr>
                                  <m:ctrlPr>
                                    <a:rPr lang="zh-CN" altLang="zh-CN" sz="1500" i="1">
                                      <a:solidFill>
                                        <a:schemeClr val="tx1"/>
                                      </a:solidFill>
                                      <a:latin typeface="Cambria Math" panose="02040503050406030204" pitchFamily="18" charset="0"/>
                                    </a:rPr>
                                  </m:ctrlPr>
                                </m:sSubSupPr>
                                <m:e>
                                  <m:r>
                                    <a:rPr lang="en-US" altLang="zh-CN" sz="1500" i="1">
                                      <a:solidFill>
                                        <a:schemeClr val="tx1"/>
                                      </a:solidFill>
                                      <a:latin typeface="Cambria Math" panose="02040503050406030204" pitchFamily="18" charset="0"/>
                                    </a:rPr>
                                    <m:t>𝑃</m:t>
                                  </m:r>
                                </m:e>
                                <m:sub>
                                  <m:r>
                                    <a:rPr lang="en-US" altLang="zh-CN" sz="1500" i="1">
                                      <a:solidFill>
                                        <a:schemeClr val="tx1"/>
                                      </a:solidFill>
                                      <a:latin typeface="Cambria Math" panose="02040503050406030204" pitchFamily="18" charset="0"/>
                                    </a:rPr>
                                    <m:t>𝑖</m:t>
                                  </m:r>
                                </m:sub>
                                <m:sup>
                                  <m:r>
                                    <a:rPr lang="en-US" altLang="zh-CN" sz="1500" i="1">
                                      <a:solidFill>
                                        <a:schemeClr val="tx1"/>
                                      </a:solidFill>
                                      <a:latin typeface="Cambria Math" panose="02040503050406030204" pitchFamily="18" charset="0"/>
                                    </a:rPr>
                                    <m:t>𝑜𝑛</m:t>
                                  </m:r>
                                </m:sup>
                              </m:sSubSup>
                            </m:e>
                          </m:d>
                          <m:r>
                            <a:rPr lang="en-US" altLang="zh-CN" sz="1500" i="1">
                              <a:solidFill>
                                <a:schemeClr val="tx1"/>
                              </a:solidFill>
                              <a:latin typeface="Cambria Math" panose="02040503050406030204" pitchFamily="18" charset="0"/>
                            </a:rPr>
                            <m:t>∆</m:t>
                          </m:r>
                          <m:r>
                            <a:rPr lang="en-US" altLang="zh-CN" sz="1500" i="1">
                              <a:solidFill>
                                <a:schemeClr val="tx1"/>
                              </a:solidFill>
                              <a:latin typeface="Cambria Math" panose="02040503050406030204" pitchFamily="18" charset="0"/>
                            </a:rPr>
                            <m:t>𝑡</m:t>
                          </m:r>
                        </m:e>
                      </m:nary>
                      <m:r>
                        <a:rPr lang="en-US" altLang="zh-CN" sz="1500" i="1">
                          <a:solidFill>
                            <a:schemeClr val="tx1"/>
                          </a:solidFill>
                          <a:latin typeface="Cambria Math" panose="02040503050406030204" pitchFamily="18" charset="0"/>
                        </a:rPr>
                        <m:t>  </m:t>
                      </m:r>
                    </m:oMath>
                  </m:oMathPara>
                </a14:m>
                <a:endParaRPr lang="en-US" altLang="zh-CN" sz="1500" dirty="0">
                  <a:solidFill>
                    <a:schemeClr val="tx1"/>
                  </a:solidFill>
                  <a:latin typeface="Calibri" panose="020F0502020204030204" pitchFamily="34" charset="0"/>
                  <a:cs typeface="Calibri" panose="020F0502020204030204" pitchFamily="34" charset="0"/>
                </a:endParaRPr>
              </a:p>
              <a:p>
                <a:pPr marL="0" indent="0">
                  <a:spcBef>
                    <a:spcPts val="600"/>
                  </a:spcBef>
                  <a:buNone/>
                </a:pPr>
                <a:r>
                  <a:rPr lang="en-US" altLang="zh-CN" sz="1500" dirty="0">
                    <a:solidFill>
                      <a:schemeClr val="tx1"/>
                    </a:solidFill>
                    <a:latin typeface="Calibri" panose="020F0502020204030204" pitchFamily="34" charset="0"/>
                    <a:cs typeface="Calibri" panose="020F0502020204030204" pitchFamily="34" charset="0"/>
                  </a:rPr>
                  <a:t>where </a:t>
                </a:r>
                <a14:m>
                  <m:oMath xmlns:m="http://schemas.openxmlformats.org/officeDocument/2006/math">
                    <m:sSup>
                      <m:sSupPr>
                        <m:ctrlPr>
                          <a:rPr lang="zh-CN" altLang="zh-CN" sz="1500" i="1">
                            <a:solidFill>
                              <a:schemeClr val="tx1"/>
                            </a:solidFill>
                            <a:latin typeface="Cambria Math" panose="02040503050406030204" pitchFamily="18" charset="0"/>
                          </a:rPr>
                        </m:ctrlPr>
                      </m:sSupPr>
                      <m:e>
                        <m:r>
                          <a:rPr lang="en-US" altLang="zh-CN" sz="1500" i="1">
                            <a:solidFill>
                              <a:schemeClr val="tx1"/>
                            </a:solidFill>
                            <a:latin typeface="Cambria Math" panose="02040503050406030204" pitchFamily="18" charset="0"/>
                          </a:rPr>
                          <m:t>𝐸</m:t>
                        </m:r>
                      </m:e>
                      <m:sup>
                        <m:r>
                          <a:rPr lang="en-US" altLang="zh-CN" sz="1500" i="1">
                            <a:solidFill>
                              <a:schemeClr val="tx1"/>
                            </a:solidFill>
                            <a:latin typeface="Cambria Math" panose="02040503050406030204" pitchFamily="18" charset="0"/>
                          </a:rPr>
                          <m:t>𝑜𝑛</m:t>
                        </m:r>
                      </m:sup>
                    </m:sSup>
                  </m:oMath>
                </a14:m>
                <a:r>
                  <a:rPr lang="en-US" altLang="zh-CN" sz="1500" dirty="0">
                    <a:solidFill>
                      <a:schemeClr val="tx1"/>
                    </a:solidFill>
                    <a:latin typeface="Calibri" panose="020F0502020204030204" pitchFamily="34" charset="0"/>
                    <a:cs typeface="Calibri" panose="020F0502020204030204" pitchFamily="34" charset="0"/>
                  </a:rPr>
                  <a:t> is the energy consumed during the CVR-on period.</a:t>
                </a:r>
              </a:p>
              <a:p>
                <a:pPr marL="0" indent="0" algn="just">
                  <a:spcBef>
                    <a:spcPts val="600"/>
                  </a:spcBef>
                  <a:buNone/>
                </a:pPr>
                <a:r>
                  <a:rPr lang="en-US" altLang="zh-CN" sz="1600" b="1" u="sng" kern="100" dirty="0">
                    <a:solidFill>
                      <a:schemeClr val="tx1"/>
                    </a:solidFill>
                    <a:latin typeface="Calibri" panose="020F0502020204030204" pitchFamily="34" charset="0"/>
                    <a:ea typeface="等线" panose="02010600030101010101" pitchFamily="2" charset="-122"/>
                    <a:cs typeface="Calibri" panose="020F0502020204030204" pitchFamily="34" charset="0"/>
                  </a:rPr>
                  <a:t>Step 7</a:t>
                </a:r>
                <a:r>
                  <a:rPr lang="en-US" altLang="zh-CN" sz="1600" kern="100" dirty="0">
                    <a:solidFill>
                      <a:schemeClr val="tx1"/>
                    </a:solidFill>
                    <a:latin typeface="Calibri" panose="020F0502020204030204" pitchFamily="34" charset="0"/>
                    <a:ea typeface="等线" panose="02010600030101010101" pitchFamily="2" charset="-122"/>
                    <a:cs typeface="Calibri" panose="020F0502020204030204" pitchFamily="34" charset="0"/>
                  </a:rPr>
                  <a:t>: Calculate the estimated energy reduction </a:t>
                </a:r>
                <a14:m>
                  <m:oMath xmlns:m="http://schemas.openxmlformats.org/officeDocument/2006/math">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oMath>
                </a14:m>
                <a:r>
                  <a:rPr lang="en-US" altLang="zh-CN" sz="1600" kern="100" dirty="0">
                    <a:solidFill>
                      <a:schemeClr val="tx1"/>
                    </a:solidFill>
                    <a:latin typeface="Calibri" panose="020F0502020204030204" pitchFamily="34" charset="0"/>
                    <a:ea typeface="等线" panose="02010600030101010101" pitchFamily="2" charset="-122"/>
                    <a:cs typeface="Calibri" panose="020F0502020204030204" pitchFamily="34" charset="0"/>
                  </a:rPr>
                  <a:t> (%) by</a:t>
                </a:r>
                <a:endParaRPr lang="zh-CN" altLang="zh-CN" sz="1600" kern="100" dirty="0">
                  <a:solidFill>
                    <a:schemeClr val="tx1"/>
                  </a:solidFill>
                  <a:latin typeface="Calibri" panose="020F0502020204030204" pitchFamily="34" charset="0"/>
                  <a:ea typeface="等线" panose="02010600030101010101" pitchFamily="2" charset="-122"/>
                  <a:cs typeface="Calibri" panose="020F0502020204030204" pitchFamily="34" charset="0"/>
                </a:endParaRPr>
              </a:p>
              <a:p>
                <a:pPr marL="0" indent="0">
                  <a:spcBef>
                    <a:spcPts val="600"/>
                  </a:spcBef>
                  <a:buNone/>
                </a:pPr>
                <a14:m>
                  <m:oMathPara xmlns:m="http://schemas.openxmlformats.org/officeDocument/2006/math">
                    <m:oMathParaPr>
                      <m:jc m:val="centerGroup"/>
                    </m:oMathParaPr>
                    <m:oMath xmlns:m="http://schemas.openxmlformats.org/officeDocument/2006/math">
                      <m:r>
                        <a:rPr lang="en-US" altLang="zh-CN" sz="1500" i="1">
                          <a:solidFill>
                            <a:schemeClr val="tx1"/>
                          </a:solidFill>
                          <a:latin typeface="Cambria Math" panose="02040503050406030204" pitchFamily="18" charset="0"/>
                          <a:ea typeface="宋体" panose="02010600030101010101" pitchFamily="2" charset="-122"/>
                        </a:rPr>
                        <m:t>∆</m:t>
                      </m:r>
                      <m:r>
                        <a:rPr lang="en-US" altLang="zh-CN" sz="1500" i="1">
                          <a:solidFill>
                            <a:schemeClr val="tx1"/>
                          </a:solidFill>
                          <a:latin typeface="Cambria Math" panose="02040503050406030204" pitchFamily="18" charset="0"/>
                          <a:ea typeface="宋体" panose="02010600030101010101" pitchFamily="2" charset="-122"/>
                        </a:rPr>
                        <m:t>𝐸</m:t>
                      </m:r>
                      <m:r>
                        <a:rPr lang="en-US" altLang="zh-CN" sz="1500" i="1">
                          <a:solidFill>
                            <a:schemeClr val="tx1"/>
                          </a:solidFill>
                          <a:latin typeface="Cambria Math" panose="02040503050406030204" pitchFamily="18" charset="0"/>
                          <a:ea typeface="宋体" panose="02010600030101010101" pitchFamily="2" charset="-122"/>
                        </a:rPr>
                        <m:t> </m:t>
                      </m:r>
                      <m:d>
                        <m:dPr>
                          <m:ctrlPr>
                            <a:rPr lang="en-US" altLang="zh-CN" sz="1500" i="1">
                              <a:solidFill>
                                <a:schemeClr val="tx1"/>
                              </a:solidFill>
                              <a:latin typeface="Cambria Math" panose="02040503050406030204" pitchFamily="18" charset="0"/>
                              <a:ea typeface="宋体" panose="02010600030101010101" pitchFamily="2" charset="-122"/>
                            </a:rPr>
                          </m:ctrlPr>
                        </m:dPr>
                        <m:e>
                          <m:r>
                            <a:rPr lang="en-US" altLang="zh-CN" sz="1500" i="1">
                              <a:solidFill>
                                <a:schemeClr val="tx1"/>
                              </a:solidFill>
                              <a:latin typeface="Cambria Math" panose="02040503050406030204" pitchFamily="18" charset="0"/>
                              <a:ea typeface="宋体" panose="02010600030101010101" pitchFamily="2" charset="-122"/>
                            </a:rPr>
                            <m:t>%</m:t>
                          </m:r>
                        </m:e>
                      </m:d>
                      <m:r>
                        <a:rPr lang="en-US" altLang="zh-CN" sz="1500" i="1">
                          <a:solidFill>
                            <a:schemeClr val="tx1"/>
                          </a:solidFill>
                          <a:latin typeface="Cambria Math" panose="02040503050406030204" pitchFamily="18" charset="0"/>
                          <a:ea typeface="宋体" panose="02010600030101010101" pitchFamily="2" charset="-122"/>
                        </a:rPr>
                        <m:t>=</m:t>
                      </m:r>
                      <m:f>
                        <m:fPr>
                          <m:ctrlPr>
                            <a:rPr lang="zh-CN" altLang="zh-CN" sz="1500" i="1" kern="100">
                              <a:solidFill>
                                <a:schemeClr val="tx1"/>
                              </a:solidFill>
                              <a:latin typeface="Cambria Math" panose="02040503050406030204" pitchFamily="18" charset="0"/>
                              <a:ea typeface="Cambria Math" panose="02040503050406030204" pitchFamily="18" charset="0"/>
                            </a:rPr>
                          </m:ctrlPr>
                        </m:fPr>
                        <m:num>
                          <m:sSup>
                            <m:sSupPr>
                              <m:ctrlPr>
                                <a:rPr lang="zh-CN" altLang="zh-CN" sz="1500" i="1">
                                  <a:solidFill>
                                    <a:schemeClr val="tx1"/>
                                  </a:solidFill>
                                  <a:latin typeface="Cambria Math" panose="02040503050406030204" pitchFamily="18" charset="0"/>
                                  <a:ea typeface="Cambria Math" panose="02040503050406030204" pitchFamily="18" charset="0"/>
                                </a:rPr>
                              </m:ctrlPr>
                            </m:sSupPr>
                            <m:e>
                              <m:r>
                                <a:rPr lang="en-US" altLang="zh-CN" sz="1500" i="1">
                                  <a:solidFill>
                                    <a:schemeClr val="tx1"/>
                                  </a:solidFill>
                                  <a:latin typeface="Cambria Math" panose="02040503050406030204" pitchFamily="18" charset="0"/>
                                  <a:ea typeface="宋体" panose="02010600030101010101" pitchFamily="2" charset="-122"/>
                                </a:rPr>
                                <m:t>𝐸</m:t>
                              </m:r>
                            </m:e>
                            <m:sup>
                              <m:r>
                                <a:rPr lang="en-US" altLang="zh-CN" sz="1500" i="1">
                                  <a:solidFill>
                                    <a:schemeClr val="tx1"/>
                                  </a:solidFill>
                                  <a:latin typeface="Cambria Math" panose="02040503050406030204" pitchFamily="18" charset="0"/>
                                  <a:ea typeface="宋体" panose="02010600030101010101" pitchFamily="2" charset="-122"/>
                                </a:rPr>
                                <m:t>𝑠𝑎𝑣𝑒</m:t>
                              </m:r>
                            </m:sup>
                          </m:sSup>
                        </m:num>
                        <m:den>
                          <m:sSubSup>
                            <m:sSubSupPr>
                              <m:ctrlP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5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den>
                      </m:f>
                      <m:r>
                        <a:rPr lang="en-US" altLang="zh-CN" sz="1500" i="1">
                          <a:solidFill>
                            <a:schemeClr val="tx1"/>
                          </a:solidFill>
                          <a:latin typeface="Cambria Math" panose="02040503050406030204" pitchFamily="18" charset="0"/>
                          <a:ea typeface="宋体" panose="02010600030101010101" pitchFamily="2" charset="-122"/>
                        </a:rPr>
                        <m:t>×100%  </m:t>
                      </m:r>
                    </m:oMath>
                  </m:oMathPara>
                </a14:m>
                <a:endParaRPr lang="en-US" altLang="zh-CN" sz="1500" dirty="0">
                  <a:solidFill>
                    <a:schemeClr val="tx1"/>
                  </a:solidFill>
                  <a:latin typeface="Calibri" panose="020F0502020204030204" pitchFamily="34" charset="0"/>
                  <a:ea typeface="宋体" panose="02010600030101010101" pitchFamily="2" charset="-122"/>
                  <a:cs typeface="Calibri" panose="020F0502020204030204" pitchFamily="34" charset="0"/>
                </a:endParaRPr>
              </a:p>
            </p:txBody>
          </p:sp>
        </mc:Choice>
        <mc:Fallback xmlns="">
          <p:sp>
            <p:nvSpPr>
              <p:cNvPr id="6" name="Content Placeholder 3">
                <a:extLst>
                  <a:ext uri="{FF2B5EF4-FFF2-40B4-BE49-F238E27FC236}">
                    <a16:creationId xmlns:a16="http://schemas.microsoft.com/office/drawing/2014/main" id="{136F4732-1119-059C-338D-D367FFC4BCC6}"/>
                  </a:ext>
                </a:extLst>
              </p:cNvPr>
              <p:cNvSpPr txBox="1">
                <a:spLocks noRot="1" noChangeAspect="1" noMove="1" noResize="1" noEditPoints="1" noAdjustHandles="1" noChangeArrowheads="1" noChangeShapeType="1" noTextEdit="1"/>
              </p:cNvSpPr>
              <p:nvPr/>
            </p:nvSpPr>
            <p:spPr>
              <a:xfrm>
                <a:off x="124704" y="1124348"/>
                <a:ext cx="5263624" cy="3029411"/>
              </a:xfrm>
              <a:prstGeom prst="rect">
                <a:avLst/>
              </a:prstGeom>
              <a:blipFill>
                <a:blip r:embed="rId2"/>
                <a:stretch>
                  <a:fillRect l="-579" t="-604"/>
                </a:stretch>
              </a:blipFill>
            </p:spPr>
            <p:txBody>
              <a:bodyPr/>
              <a:lstStyle/>
              <a:p>
                <a:r>
                  <a:rPr lang="zh-CN" altLang="en-US">
                    <a:noFill/>
                  </a:rPr>
                  <a:t> </a:t>
                </a:r>
              </a:p>
            </p:txBody>
          </p:sp>
        </mc:Fallback>
      </mc:AlternateContent>
      <p:sp>
        <p:nvSpPr>
          <p:cNvPr id="7" name="TextBox 6">
            <a:extLst>
              <a:ext uri="{FF2B5EF4-FFF2-40B4-BE49-F238E27FC236}">
                <a16:creationId xmlns:a16="http://schemas.microsoft.com/office/drawing/2014/main" id="{D5C6B362-9904-E90F-1920-3269E7D34A46}"/>
              </a:ext>
            </a:extLst>
          </p:cNvPr>
          <p:cNvSpPr txBox="1"/>
          <p:nvPr/>
        </p:nvSpPr>
        <p:spPr>
          <a:xfrm>
            <a:off x="6012160" y="3147814"/>
            <a:ext cx="2984812" cy="335775"/>
          </a:xfrm>
          <a:prstGeom prst="rect">
            <a:avLst/>
          </a:prstGeom>
        </p:spPr>
        <p:txBody>
          <a:bodyPr vert="horz" wrap="square" lIns="91440" tIns="45720" rIns="91440" bIns="45720" rtlCol="0" anchor="b">
            <a:noAutofit/>
          </a:bodyPr>
          <a:lstStyle/>
          <a:p>
            <a:pPr algn="just"/>
            <a:r>
              <a:rPr lang="en-US" altLang="zh-CN" sz="1400" dirty="0">
                <a:latin typeface="Calibri" panose="020F0502020204030204" pitchFamily="34" charset="0"/>
                <a:cs typeface="Calibri" panose="020F0502020204030204" pitchFamily="34" charset="0"/>
              </a:rPr>
              <a:t>Fig.  Relationship among variables.</a:t>
            </a:r>
            <a:endParaRPr lang="zh-CN" altLang="en-US" sz="1400" dirty="0">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BE21CF54-20A7-531D-2FA2-4DF925FF63BA}"/>
                  </a:ext>
                </a:extLst>
              </p:cNvPr>
              <p:cNvSpPr txBox="1"/>
              <p:nvPr/>
            </p:nvSpPr>
            <p:spPr>
              <a:xfrm>
                <a:off x="124704" y="3549442"/>
                <a:ext cx="8163168" cy="1057149"/>
              </a:xfrm>
              <a:prstGeom prst="rect">
                <a:avLst/>
              </a:prstGeom>
              <a:noFill/>
            </p:spPr>
            <p:txBody>
              <a:bodyPr wrap="square">
                <a:spAutoFit/>
              </a:bodyPr>
              <a:lstStyle/>
              <a:p>
                <a:pPr>
                  <a:spcBef>
                    <a:spcPts val="0"/>
                  </a:spcBef>
                </a:pPr>
                <a:r>
                  <a:rPr lang="en-US" altLang="zh-CN" sz="1600" b="1" u="sng" kern="100" dirty="0">
                    <a:effectLst/>
                    <a:latin typeface="ITC Berkeley Oldstyle"/>
                    <a:ea typeface="等线" panose="02010600030101010101" pitchFamily="2" charset="-122"/>
                    <a:cs typeface="Times New Roman" panose="02020603050405020304" pitchFamily="18" charset="0"/>
                  </a:rPr>
                  <a:t>Step 8</a:t>
                </a:r>
                <a:r>
                  <a:rPr lang="en-US" altLang="zh-CN" sz="1600" kern="100" dirty="0">
                    <a:effectLst/>
                    <a:latin typeface="ITC Berkeley Oldstyle"/>
                    <a:ea typeface="等线" panose="02010600030101010101" pitchFamily="2" charset="-122"/>
                    <a:cs typeface="Times New Roman" panose="02020603050405020304" pitchFamily="18" charset="0"/>
                  </a:rPr>
                  <a:t>: The CVR factors computed in Step 4 are a series of “instantaneous” values at different time intervals. To integrate them into a single value, the overall CVR factor can be computed as</a:t>
                </a:r>
                <a:endParaRPr lang="zh-CN" altLang="zh-CN" sz="1600" kern="100" dirty="0">
                  <a:effectLst/>
                  <a:latin typeface="ITC Berkeley Oldstyle"/>
                  <a:ea typeface="等线" panose="02010600030101010101" pitchFamily="2" charset="-122"/>
                  <a:cs typeface="Times New Roman" panose="02020603050405020304" pitchFamily="18" charset="0"/>
                </a:endParaRPr>
              </a:p>
              <a:p>
                <a:pPr algn="just">
                  <a:spcBef>
                    <a:spcPts val="0"/>
                  </a:spcBef>
                </a:pPr>
                <a14:m>
                  <m:oMathPara xmlns:m="http://schemas.openxmlformats.org/officeDocument/2006/math">
                    <m:oMathParaPr>
                      <m:jc m:val="centerGroup"/>
                    </m:oMathParaPr>
                    <m:oMath xmlns:m="http://schemas.openxmlformats.org/officeDocument/2006/math">
                      <m:sSub>
                        <m:sSubPr>
                          <m:ctrlPr>
                            <a:rPr lang="zh-CN" altLang="zh-CN" sz="15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𝐶𝑉𝑅</m:t>
                          </m:r>
                        </m:e>
                        <m:sub>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𝑓</m:t>
                          </m:r>
                        </m:sub>
                      </m:sSub>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5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𝐸</m:t>
                          </m:r>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 (%)</m:t>
                          </m:r>
                        </m:num>
                        <m:den>
                          <m:r>
                            <a:rPr lang="en-US" altLang="zh-CN" sz="1500"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500" i="1" kern="100">
                              <a:effectLst/>
                              <a:latin typeface="Cambria Math" panose="02040503050406030204" pitchFamily="18" charset="0"/>
                              <a:ea typeface="等线" panose="02010600030101010101" pitchFamily="2" charset="-122"/>
                              <a:cs typeface="Times New Roman" panose="02020603050405020304" pitchFamily="18" charset="0"/>
                            </a:rPr>
                            <m:t>𝑉</m:t>
                          </m:r>
                          <m:d>
                            <m:dPr>
                              <m:ctrlPr>
                                <a:rPr lang="zh-CN" altLang="zh-CN" sz="15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500" kern="100">
                                  <a:effectLst/>
                                  <a:latin typeface="Cambria Math" panose="02040503050406030204" pitchFamily="18" charset="0"/>
                                  <a:ea typeface="等线" panose="02010600030101010101" pitchFamily="2" charset="-122"/>
                                  <a:cs typeface="Times New Roman" panose="02020603050405020304" pitchFamily="18" charset="0"/>
                                </a:rPr>
                                <m:t>%</m:t>
                              </m:r>
                            </m:e>
                          </m:d>
                        </m:den>
                      </m:f>
                    </m:oMath>
                  </m:oMathPara>
                </a14:m>
                <a:endParaRPr lang="zh-CN" altLang="zh-CN" sz="1500" dirty="0">
                  <a:latin typeface="ITC Berkeley Oldstyle"/>
                </a:endParaRPr>
              </a:p>
            </p:txBody>
          </p:sp>
        </mc:Choice>
        <mc:Fallback xmlns="">
          <p:sp>
            <p:nvSpPr>
              <p:cNvPr id="8" name="TextBox 7">
                <a:extLst>
                  <a:ext uri="{FF2B5EF4-FFF2-40B4-BE49-F238E27FC236}">
                    <a16:creationId xmlns:a16="http://schemas.microsoft.com/office/drawing/2014/main" id="{BE21CF54-20A7-531D-2FA2-4DF925FF63BA}"/>
                  </a:ext>
                </a:extLst>
              </p:cNvPr>
              <p:cNvSpPr txBox="1">
                <a:spLocks noRot="1" noChangeAspect="1" noMove="1" noResize="1" noEditPoints="1" noAdjustHandles="1" noChangeArrowheads="1" noChangeShapeType="1" noTextEdit="1"/>
              </p:cNvSpPr>
              <p:nvPr/>
            </p:nvSpPr>
            <p:spPr>
              <a:xfrm>
                <a:off x="124704" y="3549442"/>
                <a:ext cx="8163168" cy="1057149"/>
              </a:xfrm>
              <a:prstGeom prst="rect">
                <a:avLst/>
              </a:prstGeom>
              <a:blipFill>
                <a:blip r:embed="rId3"/>
                <a:stretch>
                  <a:fillRect l="-373" t="-1724"/>
                </a:stretch>
              </a:blipFill>
            </p:spPr>
            <p:txBody>
              <a:bodyPr/>
              <a:lstStyle/>
              <a:p>
                <a:r>
                  <a:rPr lang="zh-CN" altLang="en-US">
                    <a:noFill/>
                  </a:rPr>
                  <a:t> </a:t>
                </a:r>
              </a:p>
            </p:txBody>
          </p:sp>
        </mc:Fallback>
      </mc:AlternateContent>
      <p:pic>
        <p:nvPicPr>
          <p:cNvPr id="9" name="Picture 8">
            <a:extLst>
              <a:ext uri="{FF2B5EF4-FFF2-40B4-BE49-F238E27FC236}">
                <a16:creationId xmlns:a16="http://schemas.microsoft.com/office/drawing/2014/main" id="{6812324A-4B69-7307-9847-7511F6DB4B42}"/>
              </a:ext>
            </a:extLst>
          </p:cNvPr>
          <p:cNvPicPr>
            <a:picLocks noChangeAspect="1"/>
          </p:cNvPicPr>
          <p:nvPr/>
        </p:nvPicPr>
        <p:blipFill>
          <a:blip r:embed="rId4"/>
          <a:stretch>
            <a:fillRect/>
          </a:stretch>
        </p:blipFill>
        <p:spPr>
          <a:xfrm>
            <a:off x="5572701" y="267494"/>
            <a:ext cx="3050102" cy="2934394"/>
          </a:xfrm>
          <a:prstGeom prst="rect">
            <a:avLst/>
          </a:prstGeom>
        </p:spPr>
      </p:pic>
    </p:spTree>
    <p:extLst>
      <p:ext uri="{BB962C8B-B14F-4D97-AF65-F5344CB8AC3E}">
        <p14:creationId xmlns:p14="http://schemas.microsoft.com/office/powerpoint/2010/main" val="22500256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BE2B2-1253-1986-68C3-A7A3461558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4DF637D-D3FD-703A-1880-90515B6B6219}"/>
              </a:ext>
            </a:extLst>
          </p:cNvPr>
          <p:cNvSpPr>
            <a:spLocks noGrp="1"/>
          </p:cNvSpPr>
          <p:nvPr>
            <p:ph type="title"/>
          </p:nvPr>
        </p:nvSpPr>
        <p:spPr/>
        <p:txBody>
          <a:bodyPr/>
          <a:lstStyle/>
          <a:p>
            <a:r>
              <a:rPr lang="en-US" altLang="zh-CN" dirty="0"/>
              <a:t>Methodologies</a:t>
            </a:r>
            <a:endParaRPr lang="zh-CN" altLang="en-US" dirty="0"/>
          </a:p>
        </p:txBody>
      </p:sp>
      <p:sp>
        <p:nvSpPr>
          <p:cNvPr id="4" name="Text Placeholder 2">
            <a:extLst>
              <a:ext uri="{FF2B5EF4-FFF2-40B4-BE49-F238E27FC236}">
                <a16:creationId xmlns:a16="http://schemas.microsoft.com/office/drawing/2014/main" id="{400FADAC-CD02-5196-01A2-2DE8753DFC59}"/>
              </a:ext>
            </a:extLst>
          </p:cNvPr>
          <p:cNvSpPr txBox="1">
            <a:spLocks/>
          </p:cNvSpPr>
          <p:nvPr/>
        </p:nvSpPr>
        <p:spPr>
          <a:xfrm>
            <a:off x="90239" y="699542"/>
            <a:ext cx="4889172"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800" b="1" kern="0" dirty="0">
                <a:solidFill>
                  <a:schemeClr val="tx1"/>
                </a:solidFill>
                <a:latin typeface="Calibri" panose="020F0502020204030204" pitchFamily="34" charset="0"/>
                <a:cs typeface="Calibri" panose="020F0502020204030204" pitchFamily="34" charset="0"/>
              </a:rPr>
              <a:t>Load Modeling-Based Method</a:t>
            </a:r>
          </a:p>
        </p:txBody>
      </p:sp>
      <mc:AlternateContent xmlns:mc="http://schemas.openxmlformats.org/markup-compatibility/2006" xmlns:a14="http://schemas.microsoft.com/office/drawing/2010/main">
        <mc:Choice Requires="a14">
          <p:sp>
            <p:nvSpPr>
              <p:cNvPr id="3" name="Content Placeholder 3">
                <a:extLst>
                  <a:ext uri="{FF2B5EF4-FFF2-40B4-BE49-F238E27FC236}">
                    <a16:creationId xmlns:a16="http://schemas.microsoft.com/office/drawing/2014/main" id="{92A92225-861B-461C-1743-0D953FE2CFD1}"/>
                  </a:ext>
                </a:extLst>
              </p:cNvPr>
              <p:cNvSpPr txBox="1">
                <a:spLocks/>
              </p:cNvSpPr>
              <p:nvPr/>
            </p:nvSpPr>
            <p:spPr>
              <a:xfrm>
                <a:off x="467544" y="1130425"/>
                <a:ext cx="8352928" cy="3029411"/>
              </a:xfrm>
              <a:prstGeom prst="rect">
                <a:avLst/>
              </a:prstGeom>
            </p:spPr>
            <p:txBody>
              <a:bodyPr>
                <a:noAutofit/>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spcBef>
                    <a:spcPts val="600"/>
                  </a:spcBef>
                  <a:spcAft>
                    <a:spcPts val="0"/>
                  </a:spcAft>
                  <a:buNone/>
                </a:pPr>
                <a:r>
                  <a:rPr lang="en-US" altLang="zh-CN" sz="1600" b="1" u="sng" dirty="0">
                    <a:solidFill>
                      <a:schemeClr val="tx1"/>
                    </a:solidFill>
                    <a:latin typeface="ITC Berkeley Oldstyle"/>
                    <a:cs typeface="Times" panose="02020603050405020304" pitchFamily="18" charset="0"/>
                  </a:rPr>
                  <a:t>Step 9</a:t>
                </a:r>
                <a:r>
                  <a:rPr lang="en-US" altLang="zh-CN" sz="1600" b="1" dirty="0">
                    <a:solidFill>
                      <a:schemeClr val="tx1"/>
                    </a:solidFill>
                    <a:latin typeface="ITC Berkeley Oldstyle"/>
                    <a:cs typeface="Times" panose="02020603050405020304" pitchFamily="18" charset="0"/>
                  </a:rPr>
                  <a:t>: </a:t>
                </a:r>
                <a:r>
                  <a:rPr lang="en-US" altLang="zh-CN" sz="1600" dirty="0">
                    <a:solidFill>
                      <a:schemeClr val="tx1"/>
                    </a:solidFill>
                    <a:latin typeface="ITC Berkeley Oldstyle"/>
                    <a:cs typeface="Times" panose="02020603050405020304" pitchFamily="18" charset="0"/>
                  </a:rPr>
                  <a:t>In case of missing data, scaling coefficients are needed to calculate baseline energy and energy savings:</a:t>
                </a:r>
                <a:endParaRPr lang="en-US" altLang="zh-CN" sz="1600" i="1" dirty="0">
                  <a:solidFill>
                    <a:schemeClr val="tx1"/>
                  </a:solidFill>
                  <a:latin typeface="ITC Berkeley Oldstyle"/>
                  <a:cs typeface="Times" panose="02020603050405020304" pitchFamily="18" charset="0"/>
                </a:endParaRPr>
              </a:p>
              <a:p>
                <a:pPr marL="0" indent="0">
                  <a:spcBef>
                    <a:spcPts val="0"/>
                  </a:spcBef>
                  <a:spcAft>
                    <a:spcPts val="0"/>
                  </a:spcAft>
                  <a:buNone/>
                </a:pPr>
                <a14:m>
                  <m:oMathPara xmlns:m="http://schemas.openxmlformats.org/officeDocument/2006/math">
                    <m:oMathParaPr>
                      <m:jc m:val="centerGroup"/>
                    </m:oMathParaPr>
                    <m:oMath xmlns:m="http://schemas.openxmlformats.org/officeDocument/2006/math">
                      <m:sSubSup>
                        <m:sSubSupPr>
                          <m:ctrlP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350" i="1">
                          <a:solidFill>
                            <a:schemeClr val="tx1"/>
                          </a:solidFill>
                          <a:latin typeface="Cambria Math" panose="02040503050406030204" pitchFamily="18" charset="0"/>
                        </a:rPr>
                        <m:t>=</m:t>
                      </m:r>
                      <m:sSup>
                        <m:sSupPr>
                          <m:ctrlPr>
                            <a:rPr lang="zh-CN" altLang="zh-CN" sz="1350" i="1">
                              <a:solidFill>
                                <a:schemeClr val="tx1"/>
                              </a:solidFill>
                              <a:latin typeface="Cambria Math" panose="02040503050406030204" pitchFamily="18" charset="0"/>
                            </a:rPr>
                          </m:ctrlPr>
                        </m:sSupPr>
                        <m:e>
                          <m:r>
                            <a:rPr lang="en-US" altLang="zh-CN" sz="1350" i="1">
                              <a:solidFill>
                                <a:schemeClr val="tx1"/>
                              </a:solidFill>
                              <a:latin typeface="Cambria Math" panose="02040503050406030204" pitchFamily="18" charset="0"/>
                            </a:rPr>
                            <m:t>𝛼</m:t>
                          </m:r>
                        </m:e>
                        <m:sup>
                          <m:r>
                            <a:rPr lang="en-US" altLang="zh-CN" sz="1350" i="1">
                              <a:solidFill>
                                <a:schemeClr val="tx1"/>
                              </a:solidFill>
                              <a:latin typeface="Cambria Math" panose="02040503050406030204" pitchFamily="18" charset="0"/>
                            </a:rPr>
                            <m:t>𝑜𝑛</m:t>
                          </m:r>
                        </m:sup>
                      </m:sSup>
                      <m:nary>
                        <m:naryPr>
                          <m:chr m:val="∑"/>
                          <m:limLoc m:val="undOvr"/>
                          <m:ctrlPr>
                            <a:rPr lang="zh-CN" altLang="zh-CN" sz="1350" i="1">
                              <a:solidFill>
                                <a:schemeClr val="tx1"/>
                              </a:solidFill>
                              <a:latin typeface="Cambria Math" panose="02040503050406030204" pitchFamily="18" charset="0"/>
                            </a:rPr>
                          </m:ctrlPr>
                        </m:naryPr>
                        <m:sub>
                          <m:r>
                            <a:rPr lang="en-US" altLang="zh-CN" sz="1350" i="1">
                              <a:solidFill>
                                <a:schemeClr val="tx1"/>
                              </a:solidFill>
                              <a:latin typeface="Cambria Math" panose="02040503050406030204" pitchFamily="18" charset="0"/>
                            </a:rPr>
                            <m:t>𝑖</m:t>
                          </m:r>
                          <m:r>
                            <a:rPr lang="en-US" altLang="zh-CN" sz="1350" i="1">
                              <a:solidFill>
                                <a:schemeClr val="tx1"/>
                              </a:solidFill>
                              <a:latin typeface="Cambria Math" panose="02040503050406030204" pitchFamily="18" charset="0"/>
                            </a:rPr>
                            <m:t>=1</m:t>
                          </m:r>
                        </m:sub>
                        <m:sup>
                          <m:sSub>
                            <m:sSubPr>
                              <m:ctrlPr>
                                <a:rPr lang="zh-CN" altLang="zh-CN" sz="1350" i="1">
                                  <a:solidFill>
                                    <a:schemeClr val="tx1"/>
                                  </a:solidFill>
                                  <a:latin typeface="Cambria Math" panose="02040503050406030204" pitchFamily="18" charset="0"/>
                                </a:rPr>
                              </m:ctrlPr>
                            </m:sSubPr>
                            <m:e>
                              <m:r>
                                <a:rPr lang="en-US" altLang="zh-CN" sz="1350" i="1">
                                  <a:solidFill>
                                    <a:schemeClr val="tx1"/>
                                  </a:solidFill>
                                  <a:latin typeface="Cambria Math" panose="02040503050406030204" pitchFamily="18" charset="0"/>
                                </a:rPr>
                                <m:t>𝑛</m:t>
                              </m:r>
                            </m:e>
                            <m:sub>
                              <m:r>
                                <a:rPr lang="en-US" altLang="zh-CN" sz="1350" i="1">
                                  <a:solidFill>
                                    <a:schemeClr val="tx1"/>
                                  </a:solidFill>
                                  <a:latin typeface="Cambria Math" panose="02040503050406030204" pitchFamily="18" charset="0"/>
                                </a:rPr>
                                <m:t>𝑜𝑛</m:t>
                              </m:r>
                            </m:sub>
                          </m:sSub>
                        </m:sup>
                        <m:e>
                          <m:sSubSup>
                            <m:sSubSupPr>
                              <m:ctrlPr>
                                <a:rPr lang="zh-CN" altLang="zh-CN" sz="1350" i="1">
                                  <a:solidFill>
                                    <a:schemeClr val="tx1"/>
                                  </a:solidFill>
                                  <a:latin typeface="Cambria Math" panose="02040503050406030204" pitchFamily="18" charset="0"/>
                                </a:rPr>
                              </m:ctrlPr>
                            </m:sSubSupPr>
                            <m:e>
                              <m:r>
                                <a:rPr lang="en-US" altLang="zh-CN" sz="1350" i="1">
                                  <a:solidFill>
                                    <a:schemeClr val="tx1"/>
                                  </a:solidFill>
                                  <a:latin typeface="Cambria Math" panose="02040503050406030204" pitchFamily="18" charset="0"/>
                                </a:rPr>
                                <m:t>𝑃</m:t>
                              </m:r>
                            </m:e>
                            <m:sub>
                              <m:r>
                                <a:rPr lang="en-US" altLang="zh-CN" sz="1350" i="1">
                                  <a:solidFill>
                                    <a:schemeClr val="tx1"/>
                                  </a:solidFill>
                                  <a:latin typeface="Cambria Math" panose="02040503050406030204" pitchFamily="18" charset="0"/>
                                </a:rPr>
                                <m:t>𝑖</m:t>
                              </m:r>
                              <m:r>
                                <a:rPr lang="en-US" altLang="zh-CN" sz="1350" i="1">
                                  <a:solidFill>
                                    <a:schemeClr val="tx1"/>
                                  </a:solidFill>
                                  <a:latin typeface="Cambria Math" panose="02040503050406030204" pitchFamily="18" charset="0"/>
                                </a:rPr>
                                <m:t>,</m:t>
                              </m:r>
                              <m:r>
                                <m:rPr>
                                  <m:sty m:val="p"/>
                                </m:rPr>
                                <a:rPr lang="en-US" altLang="zh-CN" sz="1350">
                                  <a:solidFill>
                                    <a:schemeClr val="tx1"/>
                                  </a:solidFill>
                                  <a:latin typeface="Cambria Math" panose="02040503050406030204" pitchFamily="18" charset="0"/>
                                </a:rPr>
                                <m:t>estimate</m:t>
                              </m:r>
                            </m:sub>
                            <m:sup>
                              <m:r>
                                <a:rPr lang="en-US" altLang="zh-CN" sz="1350" i="1">
                                  <a:solidFill>
                                    <a:schemeClr val="tx1"/>
                                  </a:solidFill>
                                  <a:latin typeface="Cambria Math" panose="02040503050406030204" pitchFamily="18" charset="0"/>
                                </a:rPr>
                                <m:t>𝑜𝑓𝑓</m:t>
                              </m:r>
                            </m:sup>
                          </m:sSubSup>
                          <m:r>
                            <a:rPr lang="en-US" altLang="zh-CN" sz="1350" i="1">
                              <a:solidFill>
                                <a:schemeClr val="tx1"/>
                              </a:solidFill>
                              <a:latin typeface="Cambria Math" panose="02040503050406030204" pitchFamily="18" charset="0"/>
                            </a:rPr>
                            <m:t>∆</m:t>
                          </m:r>
                          <m:r>
                            <a:rPr lang="en-US" altLang="zh-CN" sz="1350" i="1">
                              <a:solidFill>
                                <a:schemeClr val="tx1"/>
                              </a:solidFill>
                              <a:latin typeface="Cambria Math" panose="02040503050406030204" pitchFamily="18" charset="0"/>
                            </a:rPr>
                            <m:t>𝑡</m:t>
                          </m:r>
                        </m:e>
                      </m:nary>
                    </m:oMath>
                  </m:oMathPara>
                </a14:m>
                <a:endParaRPr lang="en-US" altLang="zh-CN" sz="1350" dirty="0">
                  <a:solidFill>
                    <a:schemeClr val="tx1"/>
                  </a:solidFill>
                  <a:latin typeface="ITC Berkeley Oldstyle"/>
                  <a:cs typeface="Times" panose="02020603050405020304" pitchFamily="18" charset="0"/>
                </a:endParaRPr>
              </a:p>
              <a:p>
                <a:pPr marL="0" indent="0">
                  <a:spcBef>
                    <a:spcPts val="0"/>
                  </a:spcBef>
                  <a:spcAft>
                    <a:spcPts val="0"/>
                  </a:spcAft>
                  <a:buNone/>
                </a:pPr>
                <a14:m>
                  <m:oMathPara xmlns:m="http://schemas.openxmlformats.org/officeDocument/2006/math">
                    <m:oMathParaPr>
                      <m:jc m:val="centerGroup"/>
                    </m:oMathParaPr>
                    <m:oMath xmlns:m="http://schemas.openxmlformats.org/officeDocument/2006/math">
                      <m:sSup>
                        <m:sSupPr>
                          <m:ctrlPr>
                            <a:rPr lang="zh-CN" altLang="zh-CN" sz="1350" i="1">
                              <a:solidFill>
                                <a:schemeClr val="tx1"/>
                              </a:solidFill>
                              <a:latin typeface="Cambria Math" panose="02040503050406030204" pitchFamily="18" charset="0"/>
                              <a:ea typeface="Cambria Math" panose="02040503050406030204" pitchFamily="18" charset="0"/>
                            </a:rPr>
                          </m:ctrlPr>
                        </m:sSupPr>
                        <m:e>
                          <m:r>
                            <a:rPr lang="en-US" altLang="zh-CN" sz="135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35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𝑠𝑎𝑣𝑒</m:t>
                          </m:r>
                        </m:sup>
                      </m:sSup>
                      <m:r>
                        <a:rPr lang="en-US" altLang="zh-CN" sz="135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sSubSup>
                        <m:sSubSupPr>
                          <m:ctrlP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35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sSup>
                        <m:sSupPr>
                          <m:ctrlPr>
                            <a:rPr lang="en-US" altLang="zh-CN" sz="1350" i="1">
                              <a:solidFill>
                                <a:schemeClr val="tx1"/>
                              </a:solidFill>
                              <a:latin typeface="Cambria Math" panose="02040503050406030204" pitchFamily="18" charset="0"/>
                            </a:rPr>
                          </m:ctrlPr>
                        </m:sSupPr>
                        <m:e>
                          <m:r>
                            <a:rPr lang="zh-CN" altLang="en-US" sz="1350" i="1">
                              <a:solidFill>
                                <a:schemeClr val="tx1"/>
                              </a:solidFill>
                              <a:latin typeface="Cambria Math" panose="02040503050406030204" pitchFamily="18" charset="0"/>
                            </a:rPr>
                            <m:t>𝛼</m:t>
                          </m:r>
                        </m:e>
                        <m:sup>
                          <m:r>
                            <a:rPr lang="en-US" altLang="zh-CN" sz="1350" i="1">
                              <a:solidFill>
                                <a:schemeClr val="tx1"/>
                              </a:solidFill>
                              <a:latin typeface="Cambria Math" panose="02040503050406030204" pitchFamily="18" charset="0"/>
                            </a:rPr>
                            <m:t>𝑜𝑛</m:t>
                          </m:r>
                        </m:sup>
                      </m:sSup>
                      <m:sSup>
                        <m:sSupPr>
                          <m:ctrlPr>
                            <a:rPr lang="zh-CN" altLang="zh-CN" sz="1350" i="1">
                              <a:solidFill>
                                <a:schemeClr val="tx1"/>
                              </a:solidFill>
                              <a:latin typeface="Cambria Math" panose="02040503050406030204" pitchFamily="18" charset="0"/>
                              <a:ea typeface="Cambria Math" panose="02040503050406030204" pitchFamily="18" charset="0"/>
                            </a:rPr>
                          </m:ctrlPr>
                        </m:sSupPr>
                        <m:e>
                          <m:r>
                            <a:rPr lang="en-US" altLang="zh-CN" sz="135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𝐸</m:t>
                          </m:r>
                        </m:e>
                        <m:sup>
                          <m:r>
                            <a:rPr lang="en-US" altLang="zh-CN" sz="135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𝑜𝑛</m:t>
                          </m:r>
                        </m:sup>
                      </m:sSup>
                      <m:r>
                        <a:rPr lang="en-US" altLang="zh-CN" sz="135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sSup>
                        <m:sSupPr>
                          <m:ctrlPr>
                            <a:rPr lang="en-US" altLang="zh-CN" sz="1350" i="1">
                              <a:solidFill>
                                <a:schemeClr val="tx1"/>
                              </a:solidFill>
                              <a:latin typeface="Cambria Math" panose="02040503050406030204" pitchFamily="18" charset="0"/>
                            </a:rPr>
                          </m:ctrlPr>
                        </m:sSupPr>
                        <m:e>
                          <m:r>
                            <a:rPr lang="zh-CN" altLang="en-US" sz="1350" i="1">
                              <a:solidFill>
                                <a:schemeClr val="tx1"/>
                              </a:solidFill>
                              <a:latin typeface="Cambria Math" panose="02040503050406030204" pitchFamily="18" charset="0"/>
                            </a:rPr>
                            <m:t>𝛼</m:t>
                          </m:r>
                        </m:e>
                        <m:sup>
                          <m:r>
                            <a:rPr lang="en-US" altLang="zh-CN" sz="1350" i="1">
                              <a:solidFill>
                                <a:schemeClr val="tx1"/>
                              </a:solidFill>
                              <a:latin typeface="Cambria Math" panose="02040503050406030204" pitchFamily="18" charset="0"/>
                            </a:rPr>
                            <m:t>𝑜𝑛</m:t>
                          </m:r>
                        </m:sup>
                      </m:sSup>
                      <m:nary>
                        <m:naryPr>
                          <m:chr m:val="∑"/>
                          <m:limLoc m:val="undOvr"/>
                          <m:ctrlPr>
                            <a:rPr lang="zh-CN" altLang="zh-CN" sz="1350" i="1">
                              <a:solidFill>
                                <a:schemeClr val="tx1"/>
                              </a:solidFill>
                              <a:latin typeface="Cambria Math" panose="02040503050406030204" pitchFamily="18" charset="0"/>
                            </a:rPr>
                          </m:ctrlPr>
                        </m:naryPr>
                        <m:sub>
                          <m:r>
                            <a:rPr lang="en-US" altLang="zh-CN" sz="1350" i="1">
                              <a:solidFill>
                                <a:schemeClr val="tx1"/>
                              </a:solidFill>
                              <a:latin typeface="Cambria Math" panose="02040503050406030204" pitchFamily="18" charset="0"/>
                            </a:rPr>
                            <m:t>𝑖</m:t>
                          </m:r>
                          <m:r>
                            <a:rPr lang="en-US" altLang="zh-CN" sz="1350" i="1">
                              <a:solidFill>
                                <a:schemeClr val="tx1"/>
                              </a:solidFill>
                              <a:latin typeface="Cambria Math" panose="02040503050406030204" pitchFamily="18" charset="0"/>
                            </a:rPr>
                            <m:t>=1</m:t>
                          </m:r>
                        </m:sub>
                        <m:sup>
                          <m:sSub>
                            <m:sSubPr>
                              <m:ctrlPr>
                                <a:rPr lang="zh-CN" altLang="zh-CN" sz="1350" i="1">
                                  <a:solidFill>
                                    <a:schemeClr val="tx1"/>
                                  </a:solidFill>
                                  <a:latin typeface="Cambria Math" panose="02040503050406030204" pitchFamily="18" charset="0"/>
                                </a:rPr>
                              </m:ctrlPr>
                            </m:sSubPr>
                            <m:e>
                              <m:r>
                                <a:rPr lang="en-US" altLang="zh-CN" sz="1350" i="1">
                                  <a:solidFill>
                                    <a:schemeClr val="tx1"/>
                                  </a:solidFill>
                                  <a:latin typeface="Cambria Math" panose="02040503050406030204" pitchFamily="18" charset="0"/>
                                </a:rPr>
                                <m:t>𝑛</m:t>
                              </m:r>
                            </m:e>
                            <m:sub>
                              <m:r>
                                <a:rPr lang="en-US" altLang="zh-CN" sz="1350" i="1">
                                  <a:solidFill>
                                    <a:schemeClr val="tx1"/>
                                  </a:solidFill>
                                  <a:latin typeface="Cambria Math" panose="02040503050406030204" pitchFamily="18" charset="0"/>
                                </a:rPr>
                                <m:t>𝑜𝑛</m:t>
                              </m:r>
                            </m:sub>
                          </m:sSub>
                        </m:sup>
                        <m:e>
                          <m:d>
                            <m:dPr>
                              <m:ctrlPr>
                                <a:rPr lang="zh-CN" altLang="zh-CN" sz="1350" i="1">
                                  <a:solidFill>
                                    <a:schemeClr val="tx1"/>
                                  </a:solidFill>
                                  <a:latin typeface="Cambria Math" panose="02040503050406030204" pitchFamily="18" charset="0"/>
                                </a:rPr>
                              </m:ctrlPr>
                            </m:dPr>
                            <m:e>
                              <m:sSubSup>
                                <m:sSubSupPr>
                                  <m:ctrlPr>
                                    <a:rPr lang="zh-CN" altLang="zh-CN" sz="1350" i="1">
                                      <a:solidFill>
                                        <a:schemeClr val="tx1"/>
                                      </a:solidFill>
                                      <a:latin typeface="Cambria Math" panose="02040503050406030204" pitchFamily="18" charset="0"/>
                                    </a:rPr>
                                  </m:ctrlPr>
                                </m:sSubSupPr>
                                <m:e>
                                  <m:r>
                                    <a:rPr lang="en-US" altLang="zh-CN" sz="1350" i="1">
                                      <a:solidFill>
                                        <a:schemeClr val="tx1"/>
                                      </a:solidFill>
                                      <a:latin typeface="Cambria Math" panose="02040503050406030204" pitchFamily="18" charset="0"/>
                                    </a:rPr>
                                    <m:t>𝑃</m:t>
                                  </m:r>
                                </m:e>
                                <m:sub>
                                  <m:r>
                                    <a:rPr lang="en-US" altLang="zh-CN" sz="1350" i="1">
                                      <a:solidFill>
                                        <a:schemeClr val="tx1"/>
                                      </a:solidFill>
                                      <a:latin typeface="Cambria Math" panose="02040503050406030204" pitchFamily="18" charset="0"/>
                                    </a:rPr>
                                    <m:t>𝑖</m:t>
                                  </m:r>
                                  <m:r>
                                    <a:rPr lang="en-US" altLang="zh-CN" sz="1350" i="1">
                                      <a:solidFill>
                                        <a:schemeClr val="tx1"/>
                                      </a:solidFill>
                                      <a:latin typeface="Cambria Math" panose="02040503050406030204" pitchFamily="18" charset="0"/>
                                    </a:rPr>
                                    <m:t>,</m:t>
                                  </m:r>
                                  <m:r>
                                    <m:rPr>
                                      <m:sty m:val="p"/>
                                    </m:rPr>
                                    <a:rPr lang="en-US" altLang="zh-CN" sz="1350">
                                      <a:solidFill>
                                        <a:schemeClr val="tx1"/>
                                      </a:solidFill>
                                      <a:latin typeface="Cambria Math" panose="02040503050406030204" pitchFamily="18" charset="0"/>
                                    </a:rPr>
                                    <m:t>estimate</m:t>
                                  </m:r>
                                </m:sub>
                                <m:sup>
                                  <m:r>
                                    <a:rPr lang="en-US" altLang="zh-CN" sz="1350" i="1">
                                      <a:solidFill>
                                        <a:schemeClr val="tx1"/>
                                      </a:solidFill>
                                      <a:latin typeface="Cambria Math" panose="02040503050406030204" pitchFamily="18" charset="0"/>
                                    </a:rPr>
                                    <m:t>𝑜𝑓𝑓</m:t>
                                  </m:r>
                                </m:sup>
                              </m:sSubSup>
                              <m:r>
                                <a:rPr lang="en-US" altLang="zh-CN" sz="1350" i="1">
                                  <a:solidFill>
                                    <a:schemeClr val="tx1"/>
                                  </a:solidFill>
                                  <a:latin typeface="Cambria Math" panose="02040503050406030204" pitchFamily="18" charset="0"/>
                                </a:rPr>
                                <m:t>−</m:t>
                              </m:r>
                              <m:sSubSup>
                                <m:sSubSupPr>
                                  <m:ctrlPr>
                                    <a:rPr lang="zh-CN" altLang="zh-CN" sz="1350" i="1">
                                      <a:solidFill>
                                        <a:schemeClr val="tx1"/>
                                      </a:solidFill>
                                      <a:latin typeface="Cambria Math" panose="02040503050406030204" pitchFamily="18" charset="0"/>
                                    </a:rPr>
                                  </m:ctrlPr>
                                </m:sSubSupPr>
                                <m:e>
                                  <m:r>
                                    <a:rPr lang="en-US" altLang="zh-CN" sz="1350" i="1">
                                      <a:solidFill>
                                        <a:schemeClr val="tx1"/>
                                      </a:solidFill>
                                      <a:latin typeface="Cambria Math" panose="02040503050406030204" pitchFamily="18" charset="0"/>
                                    </a:rPr>
                                    <m:t>𝑃</m:t>
                                  </m:r>
                                </m:e>
                                <m:sub>
                                  <m:r>
                                    <a:rPr lang="en-US" altLang="zh-CN" sz="1350" i="1">
                                      <a:solidFill>
                                        <a:schemeClr val="tx1"/>
                                      </a:solidFill>
                                      <a:latin typeface="Cambria Math" panose="02040503050406030204" pitchFamily="18" charset="0"/>
                                    </a:rPr>
                                    <m:t>𝑖</m:t>
                                  </m:r>
                                </m:sub>
                                <m:sup>
                                  <m:r>
                                    <a:rPr lang="en-US" altLang="zh-CN" sz="1350" i="1">
                                      <a:solidFill>
                                        <a:schemeClr val="tx1"/>
                                      </a:solidFill>
                                      <a:latin typeface="Cambria Math" panose="02040503050406030204" pitchFamily="18" charset="0"/>
                                    </a:rPr>
                                    <m:t>𝑜𝑛</m:t>
                                  </m:r>
                                </m:sup>
                              </m:sSubSup>
                            </m:e>
                          </m:d>
                          <m:r>
                            <a:rPr lang="en-US" altLang="zh-CN" sz="1350" i="1">
                              <a:solidFill>
                                <a:schemeClr val="tx1"/>
                              </a:solidFill>
                              <a:latin typeface="Cambria Math" panose="02040503050406030204" pitchFamily="18" charset="0"/>
                            </a:rPr>
                            <m:t>∆</m:t>
                          </m:r>
                          <m:r>
                            <a:rPr lang="en-US" altLang="zh-CN" sz="1350" i="1">
                              <a:solidFill>
                                <a:schemeClr val="tx1"/>
                              </a:solidFill>
                              <a:latin typeface="Cambria Math" panose="02040503050406030204" pitchFamily="18" charset="0"/>
                            </a:rPr>
                            <m:t>𝑡</m:t>
                          </m:r>
                        </m:e>
                      </m:nary>
                    </m:oMath>
                  </m:oMathPara>
                </a14:m>
                <a:endParaRPr lang="en-US" altLang="zh-CN" sz="1350" dirty="0">
                  <a:solidFill>
                    <a:schemeClr val="tx1"/>
                  </a:solidFill>
                  <a:latin typeface="ITC Berkeley Oldstyle"/>
                  <a:cs typeface="Times" panose="02020603050405020304" pitchFamily="18" charset="0"/>
                </a:endParaRPr>
              </a:p>
              <a:p>
                <a:pPr marL="0" indent="0">
                  <a:spcBef>
                    <a:spcPts val="600"/>
                  </a:spcBef>
                  <a:spcAft>
                    <a:spcPts val="0"/>
                  </a:spcAft>
                  <a:buNone/>
                </a:pPr>
                <a:r>
                  <a:rPr lang="en-US" altLang="zh-CN" sz="1600" dirty="0">
                    <a:solidFill>
                      <a:schemeClr val="tx1"/>
                    </a:solidFill>
                    <a:latin typeface="ITC Berkeley Oldstyle"/>
                    <a:ea typeface="宋体" panose="02010600030101010101" pitchFamily="2" charset="-122"/>
                    <a:cs typeface="Times" panose="02020603050405020304" pitchFamily="18" charset="0"/>
                  </a:rPr>
                  <a:t>The baseline energy, </a:t>
                </a:r>
                <a14:m>
                  <m:oMath xmlns:m="http://schemas.openxmlformats.org/officeDocument/2006/math">
                    <m:sSup>
                      <m:sSupPr>
                        <m:ctrlPr>
                          <a:rPr lang="zh-CN" altLang="zh-CN" sz="1600" i="1">
                            <a:solidFill>
                              <a:schemeClr val="tx1"/>
                            </a:solidFill>
                            <a:latin typeface="Cambria Math" panose="02040503050406030204" pitchFamily="18" charset="0"/>
                            <a:ea typeface="Cambria Math" panose="02040503050406030204" pitchFamily="18" charset="0"/>
                          </a:rPr>
                        </m:ctrlPr>
                      </m:sSupPr>
                      <m:e>
                        <m:r>
                          <a:rPr lang="en-US" altLang="zh-CN" sz="1600" i="1">
                            <a:solidFill>
                              <a:schemeClr val="tx1"/>
                            </a:solidFill>
                            <a:latin typeface="Cambria Math" panose="02040503050406030204" pitchFamily="18" charset="0"/>
                            <a:ea typeface="宋体" panose="02010600030101010101" pitchFamily="2" charset="-122"/>
                          </a:rPr>
                          <m:t>𝐸</m:t>
                        </m:r>
                      </m:e>
                      <m:sup>
                        <m:r>
                          <a:rPr lang="en-US" altLang="zh-CN" sz="1600" i="1">
                            <a:solidFill>
                              <a:schemeClr val="tx1"/>
                            </a:solidFill>
                            <a:latin typeface="Cambria Math" panose="02040503050406030204" pitchFamily="18" charset="0"/>
                            <a:ea typeface="宋体" panose="02010600030101010101" pitchFamily="2" charset="-122"/>
                          </a:rPr>
                          <m:t>𝑏𝑎𝑠𝑒𝑙𝑖𝑛𝑒</m:t>
                        </m:r>
                      </m:sup>
                    </m:sSup>
                  </m:oMath>
                </a14:m>
                <a:r>
                  <a:rPr lang="en-US" altLang="zh-CN" sz="1600" dirty="0">
                    <a:solidFill>
                      <a:schemeClr val="tx1"/>
                    </a:solidFill>
                    <a:latin typeface="ITC Berkeley Oldstyle"/>
                    <a:ea typeface="宋体" panose="02010600030101010101" pitchFamily="2" charset="-122"/>
                    <a:cs typeface="Times" panose="02020603050405020304" pitchFamily="18" charset="0"/>
                  </a:rPr>
                  <a:t>, can accordingly be calculated as follows:</a:t>
                </a:r>
                <a:endParaRPr lang="zh-CN" altLang="zh-CN" sz="1600" dirty="0">
                  <a:solidFill>
                    <a:schemeClr val="tx1"/>
                  </a:solidFill>
                  <a:latin typeface="ITC Berkeley Oldstyle"/>
                  <a:ea typeface="宋体" panose="02010600030101010101" pitchFamily="2" charset="-122"/>
                  <a:cs typeface="Times" panose="02020603050405020304" pitchFamily="18" charset="0"/>
                </a:endParaRPr>
              </a:p>
              <a:p>
                <a:pPr marL="0" indent="0">
                  <a:spcBef>
                    <a:spcPts val="600"/>
                  </a:spcBef>
                  <a:spcAft>
                    <a:spcPts val="0"/>
                  </a:spcAft>
                  <a:buNone/>
                </a:pPr>
                <a14:m>
                  <m:oMathPara xmlns:m="http://schemas.openxmlformats.org/officeDocument/2006/math">
                    <m:oMathParaPr>
                      <m:jc m:val="centerGroup"/>
                    </m:oMathParaPr>
                    <m:oMath xmlns:m="http://schemas.openxmlformats.org/officeDocument/2006/math">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𝐸</m:t>
                          </m:r>
                        </m:e>
                        <m:sup>
                          <m:r>
                            <a:rPr lang="en-US" altLang="zh-CN" sz="1400" i="1">
                              <a:solidFill>
                                <a:schemeClr val="tx1"/>
                              </a:solidFill>
                              <a:latin typeface="Cambria Math" panose="02040503050406030204" pitchFamily="18" charset="0"/>
                            </a:rPr>
                            <m:t>𝑏𝑎𝑠𝑒𝑙𝑖𝑛𝑒</m:t>
                          </m:r>
                        </m:sup>
                      </m:sSup>
                      <m:r>
                        <a:rPr lang="en-US" altLang="zh-CN" sz="1400" i="1">
                          <a:solidFill>
                            <a:schemeClr val="tx1"/>
                          </a:solidFill>
                          <a:latin typeface="Cambria Math" panose="02040503050406030204" pitchFamily="18" charset="0"/>
                        </a:rPr>
                        <m:t>=</m:t>
                      </m:r>
                      <m:sSubSup>
                        <m:sSubSupPr>
                          <m:ctrlP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ctrlPr>
                        </m:sSubSupPr>
                        <m:e>
                          <m: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𝑒𝑠𝑡𝑖𝑚𝑎𝑡𝑒</m:t>
                          </m:r>
                        </m:sub>
                        <m:sup>
                          <m:r>
                            <a:rPr lang="en-US" altLang="zh-CN" sz="1400" i="1" kern="100">
                              <a:solidFill>
                                <a:schemeClr val="tx1"/>
                              </a:solidFill>
                              <a:latin typeface="Cambria Math" panose="02040503050406030204" pitchFamily="18" charset="0"/>
                              <a:ea typeface="等线" panose="02010600030101010101" pitchFamily="2" charset="-122"/>
                              <a:cs typeface="Times New Roman" panose="02020603050405020304" pitchFamily="18" charset="0"/>
                            </a:rPr>
                            <m:t>𝑜𝑓𝑓</m:t>
                          </m:r>
                        </m:sup>
                      </m:sSubSup>
                      <m:r>
                        <a:rPr lang="en-US" altLang="zh-CN" sz="1400" i="1">
                          <a:solidFill>
                            <a:schemeClr val="tx1"/>
                          </a:solidFill>
                          <a:latin typeface="Cambria Math" panose="02040503050406030204" pitchFamily="18" charset="0"/>
                        </a:rPr>
                        <m:t>+</m:t>
                      </m:r>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𝛼</m:t>
                          </m:r>
                        </m:e>
                        <m:sup>
                          <m:r>
                            <a:rPr lang="en-US" altLang="zh-CN" sz="1400" i="1">
                              <a:solidFill>
                                <a:schemeClr val="tx1"/>
                              </a:solidFill>
                              <a:latin typeface="Cambria Math" panose="02040503050406030204" pitchFamily="18" charset="0"/>
                            </a:rPr>
                            <m:t>𝑜𝑓𝑓</m:t>
                          </m:r>
                        </m:sup>
                      </m:sSup>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𝐸</m:t>
                          </m:r>
                        </m:e>
                        <m:sup>
                          <m:r>
                            <a:rPr lang="en-US" altLang="zh-CN" sz="1400" i="1">
                              <a:solidFill>
                                <a:schemeClr val="tx1"/>
                              </a:solidFill>
                              <a:latin typeface="Cambria Math" panose="02040503050406030204" pitchFamily="18" charset="0"/>
                            </a:rPr>
                            <m:t>𝑜𝑓𝑓</m:t>
                          </m:r>
                        </m:sup>
                      </m:sSup>
                      <m:r>
                        <a:rPr lang="en-US" altLang="zh-CN" sz="1400" i="1">
                          <a:solidFill>
                            <a:schemeClr val="tx1"/>
                          </a:solidFill>
                          <a:latin typeface="Cambria Math" panose="02040503050406030204" pitchFamily="18" charset="0"/>
                        </a:rPr>
                        <m:t>=</m:t>
                      </m:r>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𝛼</m:t>
                          </m:r>
                        </m:e>
                        <m:sup>
                          <m:r>
                            <a:rPr lang="en-US" altLang="zh-CN" sz="1400" i="1">
                              <a:solidFill>
                                <a:schemeClr val="tx1"/>
                              </a:solidFill>
                              <a:latin typeface="Cambria Math" panose="02040503050406030204" pitchFamily="18" charset="0"/>
                            </a:rPr>
                            <m:t>𝑜𝑛</m:t>
                          </m:r>
                        </m:sup>
                      </m:sSup>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𝐸</m:t>
                          </m:r>
                        </m:e>
                        <m:sup>
                          <m:r>
                            <a:rPr lang="en-US" altLang="zh-CN" sz="1400" i="1">
                              <a:solidFill>
                                <a:schemeClr val="tx1"/>
                              </a:solidFill>
                              <a:latin typeface="Cambria Math" panose="02040503050406030204" pitchFamily="18" charset="0"/>
                            </a:rPr>
                            <m:t>𝑜𝑛</m:t>
                          </m:r>
                        </m:sup>
                      </m:sSup>
                      <m:r>
                        <a:rPr lang="en-US" altLang="zh-CN" sz="1400" i="1">
                          <a:solidFill>
                            <a:schemeClr val="tx1"/>
                          </a:solidFill>
                          <a:latin typeface="Cambria Math" panose="02040503050406030204" pitchFamily="18" charset="0"/>
                        </a:rPr>
                        <m:t>+</m:t>
                      </m:r>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𝛼</m:t>
                          </m:r>
                        </m:e>
                        <m:sup>
                          <m:r>
                            <a:rPr lang="en-US" altLang="zh-CN" sz="1400" i="1">
                              <a:solidFill>
                                <a:schemeClr val="tx1"/>
                              </a:solidFill>
                              <a:latin typeface="Cambria Math" panose="02040503050406030204" pitchFamily="18" charset="0"/>
                            </a:rPr>
                            <m:t>𝑜𝑓𝑓</m:t>
                          </m:r>
                        </m:sup>
                      </m:sSup>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𝐸</m:t>
                          </m:r>
                        </m:e>
                        <m:sup>
                          <m:r>
                            <a:rPr lang="en-US" altLang="zh-CN" sz="1400" i="1">
                              <a:solidFill>
                                <a:schemeClr val="tx1"/>
                              </a:solidFill>
                              <a:latin typeface="Cambria Math" panose="02040503050406030204" pitchFamily="18" charset="0"/>
                            </a:rPr>
                            <m:t>𝑜𝑓𝑓</m:t>
                          </m:r>
                        </m:sup>
                      </m:sSup>
                      <m:r>
                        <a:rPr lang="en-US" altLang="zh-CN" sz="1400" i="1">
                          <a:solidFill>
                            <a:schemeClr val="tx1"/>
                          </a:solidFill>
                          <a:latin typeface="Cambria Math" panose="02040503050406030204" pitchFamily="18" charset="0"/>
                        </a:rPr>
                        <m:t>+</m:t>
                      </m:r>
                      <m:sSup>
                        <m:sSupPr>
                          <m:ctrlPr>
                            <a:rPr lang="zh-CN" altLang="zh-CN" sz="1400" i="1">
                              <a:solidFill>
                                <a:schemeClr val="tx1"/>
                              </a:solidFill>
                              <a:latin typeface="Cambria Math" panose="02040503050406030204" pitchFamily="18" charset="0"/>
                            </a:rPr>
                          </m:ctrlPr>
                        </m:sSupPr>
                        <m:e>
                          <m:r>
                            <a:rPr lang="en-US" altLang="zh-CN" sz="1400" i="1">
                              <a:solidFill>
                                <a:schemeClr val="tx1"/>
                              </a:solidFill>
                              <a:latin typeface="Cambria Math" panose="02040503050406030204" pitchFamily="18" charset="0"/>
                            </a:rPr>
                            <m:t>𝐸</m:t>
                          </m:r>
                        </m:e>
                        <m:sup>
                          <m:r>
                            <a:rPr lang="en-US" altLang="zh-CN" sz="1400" i="1">
                              <a:solidFill>
                                <a:schemeClr val="tx1"/>
                              </a:solidFill>
                              <a:latin typeface="Cambria Math" panose="02040503050406030204" pitchFamily="18" charset="0"/>
                            </a:rPr>
                            <m:t>𝑠𝑎𝑣𝑒</m:t>
                          </m:r>
                        </m:sup>
                      </m:sSup>
                    </m:oMath>
                  </m:oMathPara>
                </a14:m>
                <a:endParaRPr lang="en-US" altLang="zh-CN" sz="1500" dirty="0">
                  <a:solidFill>
                    <a:schemeClr val="tx1"/>
                  </a:solidFill>
                  <a:latin typeface="ITC Berkeley Oldstyle"/>
                  <a:cs typeface="Times" panose="02020603050405020304" pitchFamily="18" charset="0"/>
                </a:endParaRPr>
              </a:p>
              <a:p>
                <a:pPr marL="0" indent="0">
                  <a:spcBef>
                    <a:spcPts val="0"/>
                  </a:spcBef>
                  <a:spcAft>
                    <a:spcPts val="0"/>
                  </a:spcAft>
                  <a:buNone/>
                </a:pPr>
                <a:r>
                  <a:rPr lang="en-US" altLang="zh-CN" sz="1600" dirty="0">
                    <a:solidFill>
                      <a:schemeClr val="tx1"/>
                    </a:solidFill>
                    <a:latin typeface="ITC Berkeley Oldstyle"/>
                    <a:cs typeface="Times" panose="02020603050405020304" pitchFamily="18" charset="0"/>
                  </a:rPr>
                  <a:t>where </a:t>
                </a:r>
                <a14:m>
                  <m:oMath xmlns:m="http://schemas.openxmlformats.org/officeDocument/2006/math">
                    <m:sSup>
                      <m:sSupPr>
                        <m:ctrlPr>
                          <a:rPr lang="en-US" altLang="zh-CN" sz="1600" i="1">
                            <a:solidFill>
                              <a:schemeClr val="tx1"/>
                            </a:solidFill>
                            <a:latin typeface="Cambria Math" panose="02040503050406030204" pitchFamily="18" charset="0"/>
                          </a:rPr>
                        </m:ctrlPr>
                      </m:sSupPr>
                      <m:e>
                        <m:r>
                          <a:rPr lang="zh-CN" altLang="en-US" sz="1600" i="1">
                            <a:solidFill>
                              <a:schemeClr val="tx1"/>
                            </a:solidFill>
                            <a:latin typeface="Cambria Math" panose="02040503050406030204" pitchFamily="18" charset="0"/>
                          </a:rPr>
                          <m:t>𝛼</m:t>
                        </m:r>
                      </m:e>
                      <m:sup>
                        <m:r>
                          <a:rPr lang="en-US" altLang="zh-CN" sz="1600" i="1">
                            <a:solidFill>
                              <a:schemeClr val="tx1"/>
                            </a:solidFill>
                            <a:latin typeface="Cambria Math" panose="02040503050406030204" pitchFamily="18" charset="0"/>
                          </a:rPr>
                          <m:t>𝑜𝑛</m:t>
                        </m:r>
                      </m:sup>
                    </m:sSup>
                  </m:oMath>
                </a14:m>
                <a:r>
                  <a:rPr lang="en-US" altLang="zh-CN" sz="1600" dirty="0">
                    <a:solidFill>
                      <a:schemeClr val="tx1"/>
                    </a:solidFill>
                    <a:latin typeface="ITC Berkeley Oldstyle"/>
                    <a:cs typeface="Times" panose="02020603050405020304" pitchFamily="18" charset="0"/>
                  </a:rPr>
                  <a:t> and </a:t>
                </a:r>
                <a14:m>
                  <m:oMath xmlns:m="http://schemas.openxmlformats.org/officeDocument/2006/math">
                    <m:sSup>
                      <m:sSupPr>
                        <m:ctrlPr>
                          <a:rPr lang="zh-CN" altLang="zh-CN" sz="1600" i="1">
                            <a:solidFill>
                              <a:schemeClr val="tx1"/>
                            </a:solidFill>
                            <a:latin typeface="Cambria Math" panose="02040503050406030204" pitchFamily="18" charset="0"/>
                          </a:rPr>
                        </m:ctrlPr>
                      </m:sSupPr>
                      <m:e>
                        <m:r>
                          <a:rPr lang="en-US" altLang="zh-CN" sz="1600" i="1">
                            <a:solidFill>
                              <a:schemeClr val="tx1"/>
                            </a:solidFill>
                            <a:latin typeface="Cambria Math" panose="02040503050406030204" pitchFamily="18" charset="0"/>
                          </a:rPr>
                          <m:t>𝛼</m:t>
                        </m:r>
                      </m:e>
                      <m:sup>
                        <m:r>
                          <a:rPr lang="en-US" altLang="zh-CN" sz="1600" i="1">
                            <a:solidFill>
                              <a:schemeClr val="tx1"/>
                            </a:solidFill>
                            <a:latin typeface="Cambria Math" panose="02040503050406030204" pitchFamily="18" charset="0"/>
                          </a:rPr>
                          <m:t>𝑜𝑓𝑓</m:t>
                        </m:r>
                      </m:sup>
                    </m:sSup>
                    <m:r>
                      <a:rPr lang="en-US" altLang="zh-CN" sz="1600" i="1">
                        <a:solidFill>
                          <a:schemeClr val="tx1"/>
                        </a:solidFill>
                        <a:latin typeface="Cambria Math" panose="02040503050406030204" pitchFamily="18" charset="0"/>
                      </a:rPr>
                      <m:t> </m:t>
                    </m:r>
                    <m:r>
                      <m:rPr>
                        <m:sty m:val="p"/>
                      </m:rPr>
                      <a:rPr lang="en-US" altLang="zh-CN" sz="1600">
                        <a:solidFill>
                          <a:schemeClr val="tx1"/>
                        </a:solidFill>
                        <a:latin typeface="Cambria Math" panose="02040503050406030204" pitchFamily="18" charset="0"/>
                      </a:rPr>
                      <m:t>are</m:t>
                    </m:r>
                  </m:oMath>
                </a14:m>
                <a:r>
                  <a:rPr lang="en-US" altLang="zh-CN" sz="1600" dirty="0">
                    <a:solidFill>
                      <a:schemeClr val="tx1"/>
                    </a:solidFill>
                    <a:latin typeface="ITC Berkeley Oldstyle"/>
                    <a:cs typeface="Times" panose="02020603050405020304" pitchFamily="18" charset="0"/>
                  </a:rPr>
                  <a:t> scaling coefficients to take the missing data in CVR-on and CVR-off periods into account, respectively.</a:t>
                </a:r>
              </a:p>
              <a:p>
                <a:pPr marL="0" indent="0">
                  <a:spcBef>
                    <a:spcPts val="600"/>
                  </a:spcBef>
                  <a:spcAft>
                    <a:spcPts val="0"/>
                  </a:spcAft>
                  <a:buNone/>
                </a:pPr>
                <a14:m>
                  <m:oMathPara xmlns:m="http://schemas.openxmlformats.org/officeDocument/2006/math">
                    <m:oMathParaPr>
                      <m:jc m:val="centerGroup"/>
                    </m:oMathParaPr>
                    <m:oMath xmlns:m="http://schemas.openxmlformats.org/officeDocument/2006/math">
                      <m:sSup>
                        <m:sSupPr>
                          <m:ctrlPr>
                            <a:rPr lang="zh-CN" altLang="zh-CN" sz="1400" i="1">
                              <a:solidFill>
                                <a:schemeClr val="tx1"/>
                              </a:solidFill>
                              <a:latin typeface="Cambria Math" panose="02040503050406030204" pitchFamily="18" charset="0"/>
                              <a:ea typeface="Cambria Math" panose="02040503050406030204" pitchFamily="18" charset="0"/>
                            </a:rPr>
                          </m:ctrlPr>
                        </m:sSupPr>
                        <m:e>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𝛼</m:t>
                          </m:r>
                        </m:e>
                        <m:sup>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𝑜𝑛</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𝑜𝑓𝑓</m:t>
                          </m:r>
                        </m:sup>
                      </m:sSup>
                      <m:r>
                        <a:rPr lang="en-US" altLang="zh-CN" sz="1400">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400" i="1">
                              <a:solidFill>
                                <a:schemeClr val="tx1"/>
                              </a:solidFill>
                              <a:latin typeface="Cambria Math" panose="02040503050406030204" pitchFamily="18" charset="0"/>
                              <a:ea typeface="Cambria Math" panose="02040503050406030204" pitchFamily="18" charset="0"/>
                            </a:rPr>
                          </m:ctrlPr>
                        </m:fPr>
                        <m:num>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𝑜𝑓</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sSup>
                            <m:sSupPr>
                              <m:ctrlP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ctrlPr>
                            </m:sSupPr>
                            <m:e>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𝐶𝑉𝑅</m:t>
                              </m:r>
                            </m:e>
                            <m:sup>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𝑜𝑛</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𝑜𝑓𝑓</m:t>
                              </m:r>
                            </m:sup>
                          </m:sSup>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 </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𝑑𝑎𝑡𝑎𝑝𝑜𝑖𝑛𝑡𝑠</m:t>
                          </m:r>
                        </m:num>
                        <m:den>
                          <m:r>
                            <a:rPr lang="en-US" altLang="zh-CN" sz="1400" i="1">
                              <a:solidFill>
                                <a:schemeClr val="tx1"/>
                              </a:solidFill>
                              <a:latin typeface="Cambria Math" panose="02040503050406030204" pitchFamily="18" charset="0"/>
                              <a:cs typeface="Times New Roman" panose="02020603050405020304" pitchFamily="18" charset="0"/>
                            </a:rPr>
                            <m:t># </m:t>
                          </m:r>
                          <m:r>
                            <a:rPr lang="en-US" altLang="zh-CN" sz="1400" i="1">
                              <a:solidFill>
                                <a:schemeClr val="tx1"/>
                              </a:solidFill>
                              <a:latin typeface="Cambria Math" panose="02040503050406030204" pitchFamily="18" charset="0"/>
                              <a:cs typeface="Times New Roman" panose="02020603050405020304" pitchFamily="18" charset="0"/>
                            </a:rPr>
                            <m:t>𝑜𝑓</m:t>
                          </m:r>
                          <m:r>
                            <a:rPr lang="en-US" altLang="zh-CN" sz="1400" i="1">
                              <a:solidFill>
                                <a:schemeClr val="tx1"/>
                              </a:solidFill>
                              <a:latin typeface="Cambria Math" panose="02040503050406030204" pitchFamily="18" charset="0"/>
                              <a:cs typeface="Times New Roman" panose="02020603050405020304" pitchFamily="18" charset="0"/>
                            </a:rPr>
                            <m:t> </m:t>
                          </m:r>
                          <m:sSup>
                            <m:sSupPr>
                              <m:ctrlPr>
                                <a:rPr lang="en-US" altLang="zh-CN" sz="1400" i="1">
                                  <a:solidFill>
                                    <a:schemeClr val="tx1"/>
                                  </a:solidFill>
                                  <a:latin typeface="Cambria Math" panose="02040503050406030204" pitchFamily="18" charset="0"/>
                                  <a:cs typeface="Times New Roman" panose="02020603050405020304" pitchFamily="18" charset="0"/>
                                </a:rPr>
                              </m:ctrlPr>
                            </m:sSupPr>
                            <m:e>
                              <m:r>
                                <a:rPr lang="en-US" altLang="zh-CN" sz="1400" i="1">
                                  <a:solidFill>
                                    <a:schemeClr val="tx1"/>
                                  </a:solidFill>
                                  <a:latin typeface="Cambria Math" panose="02040503050406030204" pitchFamily="18" charset="0"/>
                                  <a:cs typeface="Times New Roman" panose="02020603050405020304" pitchFamily="18" charset="0"/>
                                </a:rPr>
                                <m:t>𝐶𝑉𝑅</m:t>
                              </m:r>
                            </m:e>
                            <m:sup>
                              <m:r>
                                <a:rPr lang="en-US" altLang="zh-CN" sz="1400" i="1">
                                  <a:solidFill>
                                    <a:schemeClr val="tx1"/>
                                  </a:solidFill>
                                  <a:latin typeface="Cambria Math" panose="02040503050406030204" pitchFamily="18" charset="0"/>
                                  <a:cs typeface="Times New Roman" panose="02020603050405020304" pitchFamily="18" charset="0"/>
                                </a:rPr>
                                <m:t>𝑜𝑛</m:t>
                              </m:r>
                              <m:r>
                                <a:rPr lang="en-US" altLang="zh-CN" sz="1400" i="1">
                                  <a:solidFill>
                                    <a:schemeClr val="tx1"/>
                                  </a:solidFill>
                                  <a:latin typeface="Cambria Math" panose="02040503050406030204" pitchFamily="18" charset="0"/>
                                  <a:cs typeface="Times New Roman" panose="02020603050405020304" pitchFamily="18" charset="0"/>
                                </a:rPr>
                                <m:t>/</m:t>
                              </m:r>
                              <m:r>
                                <a:rPr lang="en-US" altLang="zh-CN" sz="1400" i="1">
                                  <a:solidFill>
                                    <a:schemeClr val="tx1"/>
                                  </a:solidFill>
                                  <a:latin typeface="Cambria Math" panose="02040503050406030204" pitchFamily="18" charset="0"/>
                                  <a:cs typeface="Times New Roman" panose="02020603050405020304" pitchFamily="18" charset="0"/>
                                </a:rPr>
                                <m:t>𝑜𝑓𝑓</m:t>
                              </m:r>
                            </m:sup>
                          </m:sSup>
                          <m:r>
                            <a:rPr lang="en-US" altLang="zh-CN" sz="1400" i="1">
                              <a:solidFill>
                                <a:schemeClr val="tx1"/>
                              </a:solidFill>
                              <a:latin typeface="Cambria Math" panose="02040503050406030204" pitchFamily="18" charset="0"/>
                              <a:cs typeface="Times New Roman" panose="02020603050405020304" pitchFamily="18" charset="0"/>
                            </a:rPr>
                            <m:t> </m:t>
                          </m:r>
                          <m:r>
                            <a:rPr lang="en-US" altLang="zh-CN" sz="1400" i="1">
                              <a:solidFill>
                                <a:schemeClr val="tx1"/>
                              </a:solidFill>
                              <a:latin typeface="Cambria Math" panose="02040503050406030204" pitchFamily="18" charset="0"/>
                              <a:cs typeface="Times New Roman" panose="02020603050405020304" pitchFamily="18" charset="0"/>
                            </a:rPr>
                            <m:t>𝑑𝑎𝑡𝑎𝑝𝑜𝑖𝑛𝑡𝑠</m:t>
                          </m:r>
                          <m:r>
                            <a:rPr lang="en-US" altLang="zh-CN" sz="1400" i="1">
                              <a:solidFill>
                                <a:schemeClr val="tx1"/>
                              </a:solidFill>
                              <a:latin typeface="Cambria Math" panose="02040503050406030204" pitchFamily="18" charset="0"/>
                              <a:ea typeface="宋体" panose="02010600030101010101" pitchFamily="2" charset="-122"/>
                              <a:cs typeface="Times New Roman" panose="02020603050405020304" pitchFamily="18" charset="0"/>
                            </a:rPr>
                            <m:t>−</m:t>
                          </m:r>
                          <m:r>
                            <a:rPr lang="en-US" altLang="zh-CN" sz="1400" i="1">
                              <a:solidFill>
                                <a:schemeClr val="tx1"/>
                              </a:solidFill>
                              <a:latin typeface="Cambria Math" panose="02040503050406030204" pitchFamily="18" charset="0"/>
                              <a:cs typeface="Times New Roman" panose="02020603050405020304" pitchFamily="18" charset="0"/>
                            </a:rPr>
                            <m:t># </m:t>
                          </m:r>
                          <m:r>
                            <a:rPr lang="en-US" altLang="zh-CN" sz="1400" i="1">
                              <a:solidFill>
                                <a:schemeClr val="tx1"/>
                              </a:solidFill>
                              <a:latin typeface="Cambria Math" panose="02040503050406030204" pitchFamily="18" charset="0"/>
                              <a:cs typeface="Times New Roman" panose="02020603050405020304" pitchFamily="18" charset="0"/>
                            </a:rPr>
                            <m:t>𝑜𝑓</m:t>
                          </m:r>
                          <m:r>
                            <a:rPr lang="en-US" altLang="zh-CN" sz="1400" i="1">
                              <a:solidFill>
                                <a:schemeClr val="tx1"/>
                              </a:solidFill>
                              <a:latin typeface="Cambria Math" panose="02040503050406030204" pitchFamily="18" charset="0"/>
                              <a:cs typeface="Times New Roman" panose="02020603050405020304" pitchFamily="18" charset="0"/>
                            </a:rPr>
                            <m:t> </m:t>
                          </m:r>
                          <m:sSup>
                            <m:sSupPr>
                              <m:ctrlPr>
                                <a:rPr lang="en-US" altLang="zh-CN" sz="1400" i="1">
                                  <a:solidFill>
                                    <a:schemeClr val="tx1"/>
                                  </a:solidFill>
                                  <a:latin typeface="Cambria Math" panose="02040503050406030204" pitchFamily="18" charset="0"/>
                                  <a:cs typeface="Times New Roman" panose="02020603050405020304" pitchFamily="18" charset="0"/>
                                </a:rPr>
                              </m:ctrlPr>
                            </m:sSupPr>
                            <m:e>
                              <m:r>
                                <a:rPr lang="en-US" altLang="zh-CN" sz="1400" i="1">
                                  <a:solidFill>
                                    <a:schemeClr val="tx1"/>
                                  </a:solidFill>
                                  <a:latin typeface="Cambria Math" panose="02040503050406030204" pitchFamily="18" charset="0"/>
                                  <a:cs typeface="Times New Roman" panose="02020603050405020304" pitchFamily="18" charset="0"/>
                                </a:rPr>
                                <m:t>𝑚𝑖𝑠𝑠𝑖𝑛𝑔</m:t>
                              </m:r>
                              <m:r>
                                <a:rPr lang="en-US" altLang="zh-CN" sz="1400" i="1">
                                  <a:solidFill>
                                    <a:schemeClr val="tx1"/>
                                  </a:solidFill>
                                  <a:latin typeface="Cambria Math" panose="02040503050406030204" pitchFamily="18" charset="0"/>
                                  <a:cs typeface="Times New Roman" panose="02020603050405020304" pitchFamily="18" charset="0"/>
                                </a:rPr>
                                <m:t> </m:t>
                              </m:r>
                              <m:r>
                                <a:rPr lang="en-US" altLang="zh-CN" sz="1400" i="1">
                                  <a:solidFill>
                                    <a:schemeClr val="tx1"/>
                                  </a:solidFill>
                                  <a:latin typeface="Cambria Math" panose="02040503050406030204" pitchFamily="18" charset="0"/>
                                  <a:cs typeface="Times New Roman" panose="02020603050405020304" pitchFamily="18" charset="0"/>
                                </a:rPr>
                                <m:t>𝐶𝑉𝑅</m:t>
                              </m:r>
                            </m:e>
                            <m:sup>
                              <m:r>
                                <a:rPr lang="en-US" altLang="zh-CN" sz="1400" i="1">
                                  <a:solidFill>
                                    <a:schemeClr val="tx1"/>
                                  </a:solidFill>
                                  <a:latin typeface="Cambria Math" panose="02040503050406030204" pitchFamily="18" charset="0"/>
                                  <a:cs typeface="Times New Roman" panose="02020603050405020304" pitchFamily="18" charset="0"/>
                                </a:rPr>
                                <m:t>𝑜𝑛</m:t>
                              </m:r>
                              <m:r>
                                <a:rPr lang="en-US" altLang="zh-CN" sz="1400" i="1">
                                  <a:solidFill>
                                    <a:schemeClr val="tx1"/>
                                  </a:solidFill>
                                  <a:latin typeface="Cambria Math" panose="02040503050406030204" pitchFamily="18" charset="0"/>
                                  <a:cs typeface="Times New Roman" panose="02020603050405020304" pitchFamily="18" charset="0"/>
                                </a:rPr>
                                <m:t>/</m:t>
                              </m:r>
                              <m:r>
                                <a:rPr lang="en-US" altLang="zh-CN" sz="1400" i="1">
                                  <a:solidFill>
                                    <a:schemeClr val="tx1"/>
                                  </a:solidFill>
                                  <a:latin typeface="Cambria Math" panose="02040503050406030204" pitchFamily="18" charset="0"/>
                                  <a:cs typeface="Times New Roman" panose="02020603050405020304" pitchFamily="18" charset="0"/>
                                </a:rPr>
                                <m:t>𝑜𝑓𝑓</m:t>
                              </m:r>
                            </m:sup>
                          </m:sSup>
                          <m:r>
                            <a:rPr lang="en-US" altLang="zh-CN" sz="1400" i="1">
                              <a:solidFill>
                                <a:schemeClr val="tx1"/>
                              </a:solidFill>
                              <a:latin typeface="Cambria Math" panose="02040503050406030204" pitchFamily="18" charset="0"/>
                              <a:cs typeface="Times New Roman" panose="02020603050405020304" pitchFamily="18" charset="0"/>
                            </a:rPr>
                            <m:t> </m:t>
                          </m:r>
                          <m:r>
                            <a:rPr lang="en-US" altLang="zh-CN" sz="1400" i="1">
                              <a:solidFill>
                                <a:schemeClr val="tx1"/>
                              </a:solidFill>
                              <a:latin typeface="Cambria Math" panose="02040503050406030204" pitchFamily="18" charset="0"/>
                              <a:cs typeface="Times New Roman" panose="02020603050405020304" pitchFamily="18" charset="0"/>
                            </a:rPr>
                            <m:t>𝑑𝑎𝑡𝑎𝑝𝑜𝑖𝑛𝑡𝑠</m:t>
                          </m:r>
                        </m:den>
                      </m:f>
                    </m:oMath>
                  </m:oMathPara>
                </a14:m>
                <a:endParaRPr lang="en-US" altLang="zh-CN" sz="1500" dirty="0">
                  <a:solidFill>
                    <a:schemeClr val="tx1"/>
                  </a:solidFill>
                  <a:latin typeface="ITC Berkeley Oldstyle"/>
                  <a:cs typeface="Times" panose="02020603050405020304" pitchFamily="18" charset="0"/>
                </a:endParaRPr>
              </a:p>
              <a:p>
                <a:pPr>
                  <a:spcBef>
                    <a:spcPts val="600"/>
                  </a:spcBef>
                  <a:spcAft>
                    <a:spcPts val="0"/>
                  </a:spcAft>
                </a:pPr>
                <a:endParaRPr lang="en-US" altLang="zh-CN" sz="1500" dirty="0">
                  <a:solidFill>
                    <a:schemeClr val="tx1"/>
                  </a:solidFill>
                  <a:latin typeface="ITC Berkeley Oldstyle"/>
                  <a:cs typeface="Times" panose="02020603050405020304" pitchFamily="18" charset="0"/>
                </a:endParaRPr>
              </a:p>
            </p:txBody>
          </p:sp>
        </mc:Choice>
        <mc:Fallback xmlns="">
          <p:sp>
            <p:nvSpPr>
              <p:cNvPr id="3" name="Content Placeholder 3">
                <a:extLst>
                  <a:ext uri="{FF2B5EF4-FFF2-40B4-BE49-F238E27FC236}">
                    <a16:creationId xmlns:a16="http://schemas.microsoft.com/office/drawing/2014/main" id="{92A92225-861B-461C-1743-0D953FE2CFD1}"/>
                  </a:ext>
                </a:extLst>
              </p:cNvPr>
              <p:cNvSpPr txBox="1">
                <a:spLocks noRot="1" noChangeAspect="1" noMove="1" noResize="1" noEditPoints="1" noAdjustHandles="1" noChangeArrowheads="1" noChangeShapeType="1" noTextEdit="1"/>
              </p:cNvSpPr>
              <p:nvPr/>
            </p:nvSpPr>
            <p:spPr>
              <a:xfrm>
                <a:off x="467544" y="1130425"/>
                <a:ext cx="8352928" cy="3029411"/>
              </a:xfrm>
              <a:prstGeom prst="rect">
                <a:avLst/>
              </a:prstGeom>
              <a:blipFill>
                <a:blip r:embed="rId2"/>
                <a:stretch>
                  <a:fillRect l="-438" t="-604" b="-6841"/>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28769277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5741E-9CAA-BCF7-025F-BD7056E9BE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CB9655-BD56-B779-00BB-818E72FFCBCE}"/>
              </a:ext>
            </a:extLst>
          </p:cNvPr>
          <p:cNvSpPr>
            <a:spLocks noGrp="1"/>
          </p:cNvSpPr>
          <p:nvPr>
            <p:ph type="title"/>
          </p:nvPr>
        </p:nvSpPr>
        <p:spPr/>
        <p:txBody>
          <a:bodyPr/>
          <a:lstStyle/>
          <a:p>
            <a:r>
              <a:rPr lang="en-US" altLang="zh-CN" dirty="0"/>
              <a:t>Background and Motivation</a:t>
            </a:r>
            <a:br>
              <a:rPr lang="en-US" altLang="zh-CN" dirty="0"/>
            </a:br>
            <a:endParaRPr lang="zh-CN" altLang="en-US" dirty="0"/>
          </a:p>
        </p:txBody>
      </p:sp>
      <p:sp>
        <p:nvSpPr>
          <p:cNvPr id="4" name="TextBox 3">
            <a:extLst>
              <a:ext uri="{FF2B5EF4-FFF2-40B4-BE49-F238E27FC236}">
                <a16:creationId xmlns:a16="http://schemas.microsoft.com/office/drawing/2014/main" id="{A41A72FE-2001-F897-532A-37E953C6A6C8}"/>
              </a:ext>
            </a:extLst>
          </p:cNvPr>
          <p:cNvSpPr txBox="1"/>
          <p:nvPr/>
        </p:nvSpPr>
        <p:spPr>
          <a:xfrm>
            <a:off x="611560" y="699542"/>
            <a:ext cx="7701280" cy="338554"/>
          </a:xfrm>
          <a:prstGeom prst="rect">
            <a:avLst/>
          </a:prstGeom>
          <a:noFill/>
        </p:spPr>
        <p:txBody>
          <a:bodyPr wrap="square" rtlCol="0">
            <a:spAutoFit/>
          </a:bodyPr>
          <a:lstStyle/>
          <a:p>
            <a:pPr algn="just">
              <a:spcBef>
                <a:spcPts val="600"/>
              </a:spcBef>
              <a:spcAft>
                <a:spcPts val="600"/>
              </a:spcAft>
            </a:pPr>
            <a:r>
              <a:rPr lang="en-US" altLang="zh-CN" sz="1600" dirty="0">
                <a:latin typeface="ITC Berkeley Oldstyle"/>
              </a:rPr>
              <a:t>The existing methods for measuring CVR effect can be classified in the following table.</a:t>
            </a:r>
          </a:p>
        </p:txBody>
      </p:sp>
      <p:graphicFrame>
        <p:nvGraphicFramePr>
          <p:cNvPr id="5" name="表格 12">
            <a:extLst>
              <a:ext uri="{FF2B5EF4-FFF2-40B4-BE49-F238E27FC236}">
                <a16:creationId xmlns:a16="http://schemas.microsoft.com/office/drawing/2014/main" id="{67D75342-181A-AD3C-A754-C658C1A8948F}"/>
              </a:ext>
            </a:extLst>
          </p:cNvPr>
          <p:cNvGraphicFramePr>
            <a:graphicFrameLocks noGrp="1"/>
          </p:cNvGraphicFramePr>
          <p:nvPr>
            <p:extLst>
              <p:ext uri="{D42A27DB-BD31-4B8C-83A1-F6EECF244321}">
                <p14:modId xmlns:p14="http://schemas.microsoft.com/office/powerpoint/2010/main" val="3104125973"/>
              </p:ext>
            </p:extLst>
          </p:nvPr>
        </p:nvGraphicFramePr>
        <p:xfrm>
          <a:off x="681399" y="1059582"/>
          <a:ext cx="7620001" cy="3416323"/>
        </p:xfrm>
        <a:graphic>
          <a:graphicData uri="http://schemas.openxmlformats.org/drawingml/2006/table">
            <a:tbl>
              <a:tblPr firstRow="1" bandRow="1">
                <a:tableStyleId>{21E4AEA4-8DFA-4A89-87EB-49C32662AFE0}</a:tableStyleId>
              </a:tblPr>
              <a:tblGrid>
                <a:gridCol w="1077888">
                  <a:extLst>
                    <a:ext uri="{9D8B030D-6E8A-4147-A177-3AD203B41FA5}">
                      <a16:colId xmlns:a16="http://schemas.microsoft.com/office/drawing/2014/main" val="2287581785"/>
                    </a:ext>
                  </a:extLst>
                </a:gridCol>
                <a:gridCol w="3179793">
                  <a:extLst>
                    <a:ext uri="{9D8B030D-6E8A-4147-A177-3AD203B41FA5}">
                      <a16:colId xmlns:a16="http://schemas.microsoft.com/office/drawing/2014/main" val="2157193481"/>
                    </a:ext>
                  </a:extLst>
                </a:gridCol>
                <a:gridCol w="3362320">
                  <a:extLst>
                    <a:ext uri="{9D8B030D-6E8A-4147-A177-3AD203B41FA5}">
                      <a16:colId xmlns:a16="http://schemas.microsoft.com/office/drawing/2014/main" val="4163715873"/>
                    </a:ext>
                  </a:extLst>
                </a:gridCol>
              </a:tblGrid>
              <a:tr h="344225">
                <a:tc>
                  <a:txBody>
                    <a:bodyPr/>
                    <a:lstStyle/>
                    <a:p>
                      <a:pPr algn="ctr"/>
                      <a:endParaRPr lang="zh-CN" altLang="en-US" sz="1400" b="0" dirty="0">
                        <a:solidFill>
                          <a:schemeClr val="tx1"/>
                        </a:solidFill>
                        <a:latin typeface="ITC Berkeley Oldstyle"/>
                        <a:cs typeface="Times"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457200" rtl="0" eaLnBrk="1" latinLnBrk="0" hangingPunct="1">
                        <a:buFont typeface="Arial" panose="020B0604020202020204" pitchFamily="34" charset="0"/>
                        <a:buNone/>
                      </a:pPr>
                      <a:r>
                        <a:rPr lang="en-US" altLang="zh-CN" sz="1400" b="0" kern="1200" dirty="0">
                          <a:solidFill>
                            <a:schemeClr val="dk1"/>
                          </a:solidFill>
                          <a:latin typeface="ITC Berkeley Oldstyle"/>
                          <a:ea typeface="+mn-ea"/>
                          <a:cs typeface="Times" panose="02020603050405020304" pitchFamily="18" charset="0"/>
                        </a:rPr>
                        <a:t>Pros</a:t>
                      </a:r>
                      <a:endParaRPr lang="zh-CN" altLang="en-US" sz="1400" b="0" kern="1200" dirty="0">
                        <a:solidFill>
                          <a:schemeClr val="dk1"/>
                        </a:solidFill>
                        <a:latin typeface="ITC Berkeley Oldstyle"/>
                        <a:ea typeface="+mn-ea"/>
                        <a:cs typeface="Times"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indent="0" algn="ctr" defTabSz="457200" rtl="0" eaLnBrk="1" latinLnBrk="0" hangingPunct="1">
                        <a:buFont typeface="Arial" panose="020B0604020202020204" pitchFamily="34" charset="0"/>
                        <a:buNone/>
                      </a:pPr>
                      <a:r>
                        <a:rPr lang="en-US" altLang="zh-CN" sz="1400" b="0" kern="1200" dirty="0">
                          <a:solidFill>
                            <a:schemeClr val="dk1"/>
                          </a:solidFill>
                          <a:latin typeface="ITC Berkeley Oldstyle"/>
                          <a:ea typeface="+mn-ea"/>
                          <a:cs typeface="Times" panose="02020603050405020304" pitchFamily="18" charset="0"/>
                        </a:rPr>
                        <a:t>Cons</a:t>
                      </a:r>
                      <a:endParaRPr lang="zh-CN" altLang="en-US" sz="1400" b="0" kern="1200" dirty="0">
                        <a:solidFill>
                          <a:schemeClr val="dk1"/>
                        </a:solidFill>
                        <a:latin typeface="ITC Berkeley Oldstyle"/>
                        <a:ea typeface="+mn-ea"/>
                        <a:cs typeface="Times"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9511471"/>
                  </a:ext>
                </a:extLst>
              </a:tr>
              <a:tr h="698109">
                <a:tc>
                  <a:txBody>
                    <a:bodyPr/>
                    <a:lstStyle/>
                    <a:p>
                      <a:pPr algn="ctr"/>
                      <a:r>
                        <a:rPr lang="en-US" altLang="zh-CN" sz="1400" dirty="0">
                          <a:latin typeface="ITC Berkeley Oldstyle"/>
                          <a:cs typeface="Times" panose="02020603050405020304" pitchFamily="18" charset="0"/>
                        </a:rPr>
                        <a:t>Comparison-based</a:t>
                      </a:r>
                      <a:endParaRPr lang="zh-CN" altLang="en-US" sz="1400" dirty="0">
                        <a:latin typeface="ITC Berkeley Oldstyle"/>
                        <a:cs typeface="Times"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US" altLang="zh-CN" sz="1400" b="0" dirty="0">
                          <a:solidFill>
                            <a:schemeClr val="tx1"/>
                          </a:solidFill>
                          <a:latin typeface="ITC Berkeley Oldstyle"/>
                          <a:cs typeface="Times" panose="02020603050405020304" pitchFamily="18" charset="0"/>
                        </a:rPr>
                        <a:t>Most simple and easy to understand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285750" indent="-285750" algn="l">
                        <a:buFont typeface="Arial" panose="020B0604020202020204" pitchFamily="34" charset="0"/>
                        <a:buChar char="•"/>
                      </a:pPr>
                      <a:r>
                        <a:rPr lang="en-US" altLang="zh-CN" sz="1400" b="0" dirty="0">
                          <a:solidFill>
                            <a:schemeClr val="tx1"/>
                          </a:solidFill>
                          <a:latin typeface="ITC Berkeley Oldstyle"/>
                          <a:cs typeface="Times" panose="02020603050405020304" pitchFamily="18" charset="0"/>
                        </a:rPr>
                        <a:t>Assume two feeders or two days have exactly the same load compositions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31141584"/>
                  </a:ext>
                </a:extLst>
              </a:tr>
              <a:tr h="1002389">
                <a:tc>
                  <a:txBody>
                    <a:bodyPr/>
                    <a:lstStyle/>
                    <a:p>
                      <a:pPr algn="ctr"/>
                      <a:r>
                        <a:rPr lang="en-US" altLang="zh-CN" sz="1400" dirty="0">
                          <a:latin typeface="ITC Berkeley Oldstyle"/>
                          <a:cs typeface="Times" panose="02020603050405020304" pitchFamily="18" charset="0"/>
                        </a:rPr>
                        <a:t>Linear-regression-based</a:t>
                      </a:r>
                      <a:endParaRPr lang="zh-CN" altLang="en-US" sz="1400" dirty="0">
                        <a:latin typeface="ITC Berkeley Oldstyle"/>
                        <a:cs typeface="Times"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US" altLang="zh-CN" sz="1400" b="0" dirty="0">
                          <a:solidFill>
                            <a:schemeClr val="tx1"/>
                          </a:solidFill>
                          <a:latin typeface="ITC Berkeley Oldstyle"/>
                          <a:cs typeface="Times" panose="02020603050405020304" pitchFamily="18" charset="0"/>
                        </a:rPr>
                        <a:t>A comprehensive model considering many factors that influence the CVR effect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chemeClr val="tx1"/>
                          </a:solidFill>
                          <a:latin typeface="ITC Berkeley Oldstyle"/>
                          <a:ea typeface="+mn-ea"/>
                          <a:cs typeface="Times" panose="02020603050405020304" pitchFamily="18" charset="0"/>
                        </a:rPr>
                        <a:t>Assume coefficients are constant &amp; time-invariant in the period of regression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chemeClr val="tx1"/>
                          </a:solidFill>
                          <a:latin typeface="ITC Berkeley Oldstyle"/>
                          <a:ea typeface="+mn-ea"/>
                          <a:cs typeface="Times" panose="02020603050405020304" pitchFamily="18" charset="0"/>
                        </a:rPr>
                        <a:t>Assume a linear relationship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59525454"/>
                  </a:ext>
                </a:extLst>
              </a:tr>
              <a:tr h="1045844">
                <a:tc>
                  <a:txBody>
                    <a:bodyPr/>
                    <a:lstStyle/>
                    <a:p>
                      <a:pPr algn="ctr"/>
                      <a:r>
                        <a:rPr lang="en-US" altLang="zh-CN" sz="1400" dirty="0">
                          <a:latin typeface="ITC Berkeley Oldstyle"/>
                          <a:cs typeface="Times" panose="02020603050405020304" pitchFamily="18" charset="0"/>
                        </a:rPr>
                        <a:t>Load modeling-based</a:t>
                      </a:r>
                      <a:endParaRPr lang="zh-CN" altLang="en-US" sz="1400" dirty="0">
                        <a:latin typeface="ITC Berkeley Oldstyle"/>
                        <a:cs typeface="Times" panose="02020603050405020304" pitchFamily="18"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indent="-171450" algn="l">
                        <a:buFont typeface="Arial" panose="020B0604020202020204" pitchFamily="34" charset="0"/>
                        <a:buChar char="•"/>
                      </a:pPr>
                      <a:r>
                        <a:rPr lang="en-US" altLang="zh-CN" sz="1400" b="0" dirty="0">
                          <a:solidFill>
                            <a:schemeClr val="tx1"/>
                          </a:solidFill>
                          <a:latin typeface="ITC Berkeley Oldstyle"/>
                          <a:cs typeface="Times" panose="02020603050405020304" pitchFamily="18" charset="0"/>
                        </a:rPr>
                        <a:t>Estimating CVR factors from the nature: load is sensitive to voltage</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dirty="0">
                          <a:solidFill>
                            <a:schemeClr val="tx1"/>
                          </a:solidFill>
                          <a:latin typeface="ITC Berkeley Oldstyle"/>
                          <a:cs typeface="Times" panose="02020603050405020304" pitchFamily="18" charset="0"/>
                        </a:rPr>
                        <a:t>Focusing on load-to-voltage sensitivities while all other factors are reflected in the voltage insensitive part</a:t>
                      </a:r>
                    </a:p>
                    <a:p>
                      <a:pPr marL="171450" indent="-171450" algn="l">
                        <a:buFont typeface="Arial" panose="020B0604020202020204" pitchFamily="34" charset="0"/>
                        <a:buChar char="•"/>
                      </a:pPr>
                      <a:r>
                        <a:rPr lang="en-US" altLang="zh-CN" sz="1400" b="0" dirty="0">
                          <a:solidFill>
                            <a:schemeClr val="tx1"/>
                          </a:solidFill>
                          <a:latin typeface="ITC Berkeley Oldstyle"/>
                          <a:cs typeface="Times" panose="02020603050405020304" pitchFamily="18" charset="0"/>
                        </a:rPr>
                        <a:t>Can estimate time-varying CVR factor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chemeClr val="tx1"/>
                          </a:solidFill>
                          <a:latin typeface="ITC Berkeley Oldstyle"/>
                          <a:ea typeface="+mn-ea"/>
                          <a:cs typeface="Times" panose="02020603050405020304" pitchFamily="18" charset="0"/>
                        </a:rPr>
                        <a:t>Assume load-to-voltage sensitivity follows a ZIP relationship</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zh-CN" sz="1400" b="0" kern="1200" dirty="0">
                          <a:solidFill>
                            <a:schemeClr val="tx1"/>
                          </a:solidFill>
                          <a:latin typeface="ITC Berkeley Oldstyle"/>
                          <a:ea typeface="+mn-ea"/>
                          <a:cs typeface="Times" panose="02020603050405020304" pitchFamily="18" charset="0"/>
                        </a:rPr>
                        <a:t>Assume the ZIP coefficients maintain constant in a time window (how to select the time window?)</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70125813"/>
                  </a:ext>
                </a:extLst>
              </a:tr>
            </a:tbl>
          </a:graphicData>
        </a:graphic>
      </p:graphicFrame>
    </p:spTree>
    <p:extLst>
      <p:ext uri="{BB962C8B-B14F-4D97-AF65-F5344CB8AC3E}">
        <p14:creationId xmlns:p14="http://schemas.microsoft.com/office/powerpoint/2010/main" val="143553627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2247928"/>
            <a:ext cx="9157547" cy="1062019"/>
          </a:xfrm>
          <a:prstGeom prst="rect">
            <a:avLst/>
          </a:prstGeom>
          <a:solidFill>
            <a:srgbClr val="C8102E">
              <a:alpha val="90000"/>
            </a:srgbClr>
          </a:solidFill>
          <a:ln w="9525">
            <a:noFill/>
            <a:miter lim="800000"/>
            <a:headEnd/>
            <a:tailEnd/>
          </a:ln>
          <a:effectLst/>
        </p:spPr>
        <p:txBody>
          <a:bodyPr wrap="none" anchor="ctr">
            <a:prstTxWarp prst="textNoShape">
              <a:avLst/>
            </a:prstTxWarp>
          </a:bodyPr>
          <a:lstStyle/>
          <a:p>
            <a:endParaRPr lang="en-US" dirty="0">
              <a:solidFill>
                <a:srgbClr val="C8102E"/>
              </a:solidFill>
              <a:latin typeface="ITC Berkeley Oldstyle"/>
            </a:endParaRPr>
          </a:p>
        </p:txBody>
      </p:sp>
      <p:sp>
        <p:nvSpPr>
          <p:cNvPr id="8" name="TextBox 7"/>
          <p:cNvSpPr txBox="1"/>
          <p:nvPr/>
        </p:nvSpPr>
        <p:spPr>
          <a:xfrm>
            <a:off x="323528" y="2266688"/>
            <a:ext cx="8224520" cy="1446550"/>
          </a:xfrm>
          <a:prstGeom prst="rect">
            <a:avLst/>
          </a:prstGeom>
          <a:noFill/>
        </p:spPr>
        <p:txBody>
          <a:bodyPr wrap="square" rtlCol="0">
            <a:spAutoFit/>
          </a:bodyPr>
          <a:lstStyle/>
          <a:p>
            <a:pPr algn="ctr">
              <a:spcBef>
                <a:spcPts val="0"/>
              </a:spcBef>
            </a:pPr>
            <a:r>
              <a:rPr lang="en-US" sz="3200" i="1" dirty="0">
                <a:solidFill>
                  <a:srgbClr val="F1BE48"/>
                </a:solidFill>
                <a:latin typeface="ITC Berkeley Oldstyle" charset="0"/>
                <a:ea typeface="ITC Berkeley Oldstyle" charset="0"/>
                <a:cs typeface="ITC Berkeley Oldstyle" charset="0"/>
              </a:rPr>
              <a:t>Backup Slides</a:t>
            </a:r>
          </a:p>
          <a:p>
            <a:pPr algn="ctr">
              <a:spcBef>
                <a:spcPts val="0"/>
              </a:spcBef>
            </a:pPr>
            <a:r>
              <a:rPr lang="en-US" i="1" dirty="0">
                <a:solidFill>
                  <a:srgbClr val="F1BE48"/>
                </a:solidFill>
                <a:latin typeface="ITC Berkeley Oldstyle" charset="0"/>
                <a:ea typeface="ITC Berkeley Oldstyle" charset="0"/>
                <a:cs typeface="ITC Berkeley Oldstyle" charset="0"/>
              </a:rPr>
              <a:t>Case Studies</a:t>
            </a:r>
          </a:p>
          <a:p>
            <a:pPr algn="ctr">
              <a:spcBef>
                <a:spcPts val="0"/>
              </a:spcBef>
            </a:pPr>
            <a:endParaRPr lang="en-US" sz="3200" i="1" dirty="0">
              <a:solidFill>
                <a:srgbClr val="F1BE48"/>
              </a:solidFill>
              <a:latin typeface="ITC Berkeley Oldstyle" charset="0"/>
              <a:ea typeface="ITC Berkeley Oldstyle" charset="0"/>
              <a:cs typeface="ITC Berkeley Oldstyle" charset="0"/>
            </a:endParaRPr>
          </a:p>
        </p:txBody>
      </p:sp>
      <p:cxnSp>
        <p:nvCxnSpPr>
          <p:cNvPr id="11" name="Straight Connector 10"/>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Tree>
    <p:extLst>
      <p:ext uri="{BB962C8B-B14F-4D97-AF65-F5344CB8AC3E}">
        <p14:creationId xmlns:p14="http://schemas.microsoft.com/office/powerpoint/2010/main" val="359653158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52FAAE-D9ED-2162-2539-A3797B06A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FA7A7-4BD6-6D9B-5A3B-14637C03A655}"/>
              </a:ext>
            </a:extLst>
          </p:cNvPr>
          <p:cNvSpPr>
            <a:spLocks noGrp="1"/>
          </p:cNvSpPr>
          <p:nvPr>
            <p:ph type="title"/>
          </p:nvPr>
        </p:nvSpPr>
        <p:spPr/>
        <p:txBody>
          <a:bodyPr/>
          <a:lstStyle/>
          <a:p>
            <a:r>
              <a:rPr lang="en-US" altLang="zh-CN" dirty="0"/>
              <a:t>Review of CVR factor Range</a:t>
            </a:r>
            <a:br>
              <a:rPr lang="en-US" altLang="zh-CN" dirty="0"/>
            </a:br>
            <a:endParaRPr lang="zh-CN" altLang="en-US" dirty="0"/>
          </a:p>
        </p:txBody>
      </p:sp>
      <p:graphicFrame>
        <p:nvGraphicFramePr>
          <p:cNvPr id="4" name="Table 3">
            <a:extLst>
              <a:ext uri="{FF2B5EF4-FFF2-40B4-BE49-F238E27FC236}">
                <a16:creationId xmlns:a16="http://schemas.microsoft.com/office/drawing/2014/main" id="{10EA49C5-B197-1034-BC5D-9D5BAE90A200}"/>
              </a:ext>
            </a:extLst>
          </p:cNvPr>
          <p:cNvGraphicFramePr>
            <a:graphicFrameLocks noGrp="1"/>
          </p:cNvGraphicFramePr>
          <p:nvPr>
            <p:extLst>
              <p:ext uri="{D42A27DB-BD31-4B8C-83A1-F6EECF244321}">
                <p14:modId xmlns:p14="http://schemas.microsoft.com/office/powerpoint/2010/main" val="2492674600"/>
              </p:ext>
            </p:extLst>
          </p:nvPr>
        </p:nvGraphicFramePr>
        <p:xfrm>
          <a:off x="608809" y="1056858"/>
          <a:ext cx="3819173" cy="3312364"/>
        </p:xfrm>
        <a:graphic>
          <a:graphicData uri="http://schemas.openxmlformats.org/drawingml/2006/table">
            <a:tbl>
              <a:tblPr firstRow="1" firstCol="1" bandRow="1">
                <a:tableStyleId>{5C22544A-7EE6-4342-B048-85BDC9FD1C3A}</a:tableStyleId>
              </a:tblPr>
              <a:tblGrid>
                <a:gridCol w="1913697">
                  <a:extLst>
                    <a:ext uri="{9D8B030D-6E8A-4147-A177-3AD203B41FA5}">
                      <a16:colId xmlns:a16="http://schemas.microsoft.com/office/drawing/2014/main" val="691124126"/>
                    </a:ext>
                  </a:extLst>
                </a:gridCol>
                <a:gridCol w="955446">
                  <a:extLst>
                    <a:ext uri="{9D8B030D-6E8A-4147-A177-3AD203B41FA5}">
                      <a16:colId xmlns:a16="http://schemas.microsoft.com/office/drawing/2014/main" val="2461024310"/>
                    </a:ext>
                  </a:extLst>
                </a:gridCol>
                <a:gridCol w="950030">
                  <a:extLst>
                    <a:ext uri="{9D8B030D-6E8A-4147-A177-3AD203B41FA5}">
                      <a16:colId xmlns:a16="http://schemas.microsoft.com/office/drawing/2014/main" val="1140680216"/>
                    </a:ext>
                  </a:extLst>
                </a:gridCol>
              </a:tblGrid>
              <a:tr h="150562">
                <a:tc>
                  <a:txBody>
                    <a:bodyPr/>
                    <a:lstStyle/>
                    <a:p>
                      <a:pPr algn="just"/>
                      <a:r>
                        <a:rPr lang="en-US" sz="900" kern="100" dirty="0">
                          <a:solidFill>
                            <a:schemeClr val="tx1"/>
                          </a:solidFill>
                          <a:effectLst/>
                        </a:rPr>
                        <a:t>Utility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CVR Factor Value</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Methodology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1732487552"/>
                  </a:ext>
                </a:extLst>
              </a:tr>
              <a:tr h="150562">
                <a:tc>
                  <a:txBody>
                    <a:bodyPr/>
                    <a:lstStyle/>
                    <a:p>
                      <a:pPr algn="just"/>
                      <a:r>
                        <a:rPr lang="en-US" sz="900" kern="100" dirty="0">
                          <a:solidFill>
                            <a:schemeClr val="tx1"/>
                          </a:solidFill>
                          <a:effectLst/>
                        </a:rPr>
                        <a:t>Clark Public Utilities</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0.3</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20857518"/>
                  </a:ext>
                </a:extLst>
              </a:tr>
              <a:tr h="150562">
                <a:tc>
                  <a:txBody>
                    <a:bodyPr/>
                    <a:lstStyle/>
                    <a:p>
                      <a:pPr algn="just"/>
                      <a:r>
                        <a:rPr lang="en-US" sz="900" kern="100" dirty="0">
                          <a:solidFill>
                            <a:schemeClr val="tx1"/>
                          </a:solidFill>
                          <a:effectLst/>
                        </a:rPr>
                        <a:t>Douglas PUD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2.07-2.17</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 </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5012137"/>
                  </a:ext>
                </a:extLst>
              </a:tr>
              <a:tr h="150562">
                <a:tc>
                  <a:txBody>
                    <a:bodyPr/>
                    <a:lstStyle/>
                    <a:p>
                      <a:pPr algn="just"/>
                      <a:r>
                        <a:rPr lang="en-US" sz="900" kern="100" dirty="0">
                          <a:solidFill>
                            <a:schemeClr val="tx1"/>
                          </a:solidFill>
                          <a:effectLst/>
                        </a:rPr>
                        <a:t>Snohomish County Public Utility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0.74</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Comparison-based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05818260"/>
                  </a:ext>
                </a:extLst>
              </a:tr>
              <a:tr h="150562">
                <a:tc>
                  <a:txBody>
                    <a:bodyPr/>
                    <a:lstStyle/>
                    <a:p>
                      <a:pPr algn="just"/>
                      <a:r>
                        <a:rPr lang="en-US" sz="900" kern="100" dirty="0">
                          <a:solidFill>
                            <a:schemeClr val="tx1"/>
                          </a:solidFill>
                          <a:effectLst/>
                        </a:rPr>
                        <a:t>New York State Electric &amp; Gas</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0.6</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 </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72616400"/>
                  </a:ext>
                </a:extLst>
              </a:tr>
              <a:tr h="150562">
                <a:tc>
                  <a:txBody>
                    <a:bodyPr/>
                    <a:lstStyle/>
                    <a:p>
                      <a:pPr algn="l"/>
                      <a:r>
                        <a:rPr lang="en-US" sz="900" kern="100" dirty="0">
                          <a:solidFill>
                            <a:schemeClr val="tx1"/>
                          </a:solidFill>
                          <a:effectLst/>
                        </a:rPr>
                        <a:t>Central Florida Electric Cooperative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0.5-0.75</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 </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86413984"/>
                  </a:ext>
                </a:extLst>
              </a:tr>
              <a:tr h="150562">
                <a:tc>
                  <a:txBody>
                    <a:bodyPr/>
                    <a:lstStyle/>
                    <a:p>
                      <a:pPr algn="just"/>
                      <a:r>
                        <a:rPr lang="en-US" sz="900" kern="100" dirty="0">
                          <a:solidFill>
                            <a:schemeClr val="tx1"/>
                          </a:solidFill>
                          <a:effectLst/>
                        </a:rPr>
                        <a:t>Clay Electric Cooperative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1.0</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67963720"/>
                  </a:ext>
                </a:extLst>
              </a:tr>
              <a:tr h="150562">
                <a:tc>
                  <a:txBody>
                    <a:bodyPr/>
                    <a:lstStyle/>
                    <a:p>
                      <a:pPr algn="just"/>
                      <a:r>
                        <a:rPr lang="en-US" sz="900" kern="100" dirty="0">
                          <a:solidFill>
                            <a:schemeClr val="tx1"/>
                          </a:solidFill>
                          <a:effectLst/>
                        </a:rPr>
                        <a:t>Progress Energy-Florida</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1.0</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 </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49388657"/>
                  </a:ext>
                </a:extLst>
              </a:tr>
              <a:tr h="150562">
                <a:tc>
                  <a:txBody>
                    <a:bodyPr/>
                    <a:lstStyle/>
                    <a:p>
                      <a:pPr algn="just"/>
                      <a:r>
                        <a:rPr lang="en-US" sz="900" kern="100" dirty="0">
                          <a:solidFill>
                            <a:schemeClr val="tx1"/>
                          </a:solidFill>
                          <a:effectLst/>
                        </a:rPr>
                        <a:t>Georgia Power</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0.5-1.7</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20307584"/>
                  </a:ext>
                </a:extLst>
              </a:tr>
              <a:tr h="150562">
                <a:tc>
                  <a:txBody>
                    <a:bodyPr/>
                    <a:lstStyle/>
                    <a:p>
                      <a:pPr algn="just"/>
                      <a:r>
                        <a:rPr lang="en-US" sz="900" kern="100" dirty="0">
                          <a:solidFill>
                            <a:schemeClr val="tx1"/>
                          </a:solidFill>
                          <a:effectLst/>
                        </a:rPr>
                        <a:t>Cobb EMC</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0.75</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3157247"/>
                  </a:ext>
                </a:extLst>
              </a:tr>
              <a:tr h="150562">
                <a:tc>
                  <a:txBody>
                    <a:bodyPr/>
                    <a:lstStyle/>
                    <a:p>
                      <a:pPr algn="just"/>
                      <a:r>
                        <a:rPr lang="en-US" sz="900" kern="100" dirty="0">
                          <a:solidFill>
                            <a:schemeClr val="tx1"/>
                          </a:solidFill>
                          <a:effectLst/>
                        </a:rPr>
                        <a:t>Progress Energy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0.4</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9918907"/>
                  </a:ext>
                </a:extLst>
              </a:tr>
              <a:tr h="150562">
                <a:tc>
                  <a:txBody>
                    <a:bodyPr/>
                    <a:lstStyle/>
                    <a:p>
                      <a:pPr algn="just"/>
                      <a:r>
                        <a:rPr lang="en-US" sz="900" kern="100" dirty="0">
                          <a:solidFill>
                            <a:schemeClr val="tx1"/>
                          </a:solidFill>
                          <a:effectLst/>
                        </a:rPr>
                        <a:t>Kansas City Power and Light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0.889</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Comparison-based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51431747"/>
                  </a:ext>
                </a:extLst>
              </a:tr>
              <a:tr h="150562">
                <a:tc>
                  <a:txBody>
                    <a:bodyPr/>
                    <a:lstStyle/>
                    <a:p>
                      <a:pPr algn="just"/>
                      <a:r>
                        <a:rPr lang="en-US" sz="900" kern="100" dirty="0">
                          <a:solidFill>
                            <a:schemeClr val="tx1"/>
                          </a:solidFill>
                          <a:effectLst/>
                        </a:rPr>
                        <a:t>Clatskanie PUD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1.4</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24103149"/>
                  </a:ext>
                </a:extLst>
              </a:tr>
              <a:tr h="150562">
                <a:tc>
                  <a:txBody>
                    <a:bodyPr/>
                    <a:lstStyle/>
                    <a:p>
                      <a:pPr algn="just"/>
                      <a:r>
                        <a:rPr lang="en-US" sz="900" kern="100" dirty="0">
                          <a:solidFill>
                            <a:schemeClr val="tx1"/>
                          </a:solidFill>
                          <a:effectLst/>
                        </a:rPr>
                        <a:t>Inland power &amp; light</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0.93</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96937214"/>
                  </a:ext>
                </a:extLst>
              </a:tr>
              <a:tr h="150562">
                <a:tc>
                  <a:txBody>
                    <a:bodyPr/>
                    <a:lstStyle/>
                    <a:p>
                      <a:pPr algn="just"/>
                      <a:r>
                        <a:rPr lang="en-US" sz="900" kern="100" dirty="0">
                          <a:solidFill>
                            <a:schemeClr val="tx1"/>
                          </a:solidFill>
                          <a:effectLst/>
                        </a:rPr>
                        <a:t>Seattle city light</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0.13</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36594568"/>
                  </a:ext>
                </a:extLst>
              </a:tr>
              <a:tr h="150562">
                <a:tc>
                  <a:txBody>
                    <a:bodyPr/>
                    <a:lstStyle/>
                    <a:p>
                      <a:pPr algn="just"/>
                      <a:r>
                        <a:rPr lang="en-US" sz="900" kern="100" dirty="0">
                          <a:solidFill>
                            <a:schemeClr val="tx1"/>
                          </a:solidFill>
                          <a:effectLst/>
                        </a:rPr>
                        <a:t>BC Hydro</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0.6-0.77</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Regression-based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04855575"/>
                  </a:ext>
                </a:extLst>
              </a:tr>
              <a:tr h="150562">
                <a:tc>
                  <a:txBody>
                    <a:bodyPr/>
                    <a:lstStyle/>
                    <a:p>
                      <a:pPr algn="just"/>
                      <a:r>
                        <a:rPr lang="en-US" sz="900" kern="100" dirty="0">
                          <a:solidFill>
                            <a:schemeClr val="tx1"/>
                          </a:solidFill>
                          <a:effectLst/>
                        </a:rPr>
                        <a:t>Hydro-Québec</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0.06-0.97</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14476665"/>
                  </a:ext>
                </a:extLst>
              </a:tr>
              <a:tr h="150562">
                <a:tc>
                  <a:txBody>
                    <a:bodyPr/>
                    <a:lstStyle/>
                    <a:p>
                      <a:pPr algn="just"/>
                      <a:r>
                        <a:rPr lang="en-US" sz="900" kern="100" dirty="0">
                          <a:solidFill>
                            <a:schemeClr val="tx1"/>
                          </a:solidFill>
                          <a:effectLst/>
                        </a:rPr>
                        <a:t>Bonneville Power Administration</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0.41-0.99</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03414073"/>
                  </a:ext>
                </a:extLst>
              </a:tr>
              <a:tr h="150562">
                <a:tc>
                  <a:txBody>
                    <a:bodyPr/>
                    <a:lstStyle/>
                    <a:p>
                      <a:pPr algn="just"/>
                      <a:r>
                        <a:rPr lang="en-US" sz="900" kern="100" dirty="0">
                          <a:solidFill>
                            <a:schemeClr val="tx1"/>
                          </a:solidFill>
                          <a:effectLst/>
                        </a:rPr>
                        <a:t>AEP</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0.35-0.89</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Regression-based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31289417"/>
                  </a:ext>
                </a:extLst>
              </a:tr>
              <a:tr h="150562">
                <a:tc>
                  <a:txBody>
                    <a:bodyPr/>
                    <a:lstStyle/>
                    <a:p>
                      <a:pPr algn="just"/>
                      <a:r>
                        <a:rPr lang="en-US" sz="900" kern="100" dirty="0">
                          <a:solidFill>
                            <a:schemeClr val="tx1"/>
                          </a:solidFill>
                          <a:effectLst/>
                        </a:rPr>
                        <a:t>Korea Electric Power Corporation</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0.681-0.939</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394164245"/>
                  </a:ext>
                </a:extLst>
              </a:tr>
              <a:tr h="150562">
                <a:tc>
                  <a:txBody>
                    <a:bodyPr/>
                    <a:lstStyle/>
                    <a:p>
                      <a:pPr algn="just"/>
                      <a:r>
                        <a:rPr lang="en-US" sz="900" kern="100" dirty="0">
                          <a:solidFill>
                            <a:schemeClr val="tx1"/>
                          </a:solidFill>
                          <a:effectLst/>
                        </a:rPr>
                        <a:t>San Diego Gas &amp; Electric</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0.08-1.14</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11731239"/>
                  </a:ext>
                </a:extLst>
              </a:tr>
              <a:tr h="150562">
                <a:tc>
                  <a:txBody>
                    <a:bodyPr/>
                    <a:lstStyle/>
                    <a:p>
                      <a:pPr algn="just"/>
                      <a:r>
                        <a:rPr lang="en-US" sz="900" kern="100" dirty="0">
                          <a:solidFill>
                            <a:schemeClr val="tx1"/>
                          </a:solidFill>
                          <a:effectLst/>
                        </a:rPr>
                        <a:t>City-of-Lethbridge-Electric-Utility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0.83-0.9</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2798832"/>
                  </a:ext>
                </a:extLst>
              </a:tr>
            </a:tbl>
          </a:graphicData>
        </a:graphic>
      </p:graphicFrame>
      <p:graphicFrame>
        <p:nvGraphicFramePr>
          <p:cNvPr id="5" name="Table 4">
            <a:extLst>
              <a:ext uri="{FF2B5EF4-FFF2-40B4-BE49-F238E27FC236}">
                <a16:creationId xmlns:a16="http://schemas.microsoft.com/office/drawing/2014/main" id="{AC722C1B-1EC3-C766-43B1-088363C4DA2A}"/>
              </a:ext>
            </a:extLst>
          </p:cNvPr>
          <p:cNvGraphicFramePr>
            <a:graphicFrameLocks noGrp="1"/>
          </p:cNvGraphicFramePr>
          <p:nvPr>
            <p:extLst>
              <p:ext uri="{D42A27DB-BD31-4B8C-83A1-F6EECF244321}">
                <p14:modId xmlns:p14="http://schemas.microsoft.com/office/powerpoint/2010/main" val="958763082"/>
              </p:ext>
            </p:extLst>
          </p:nvPr>
        </p:nvGraphicFramePr>
        <p:xfrm>
          <a:off x="4427982" y="1056857"/>
          <a:ext cx="3888432" cy="3318712"/>
        </p:xfrm>
        <a:graphic>
          <a:graphicData uri="http://schemas.openxmlformats.org/drawingml/2006/table">
            <a:tbl>
              <a:tblPr firstRow="1" firstCol="1" bandRow="1">
                <a:tableStyleId>{5C22544A-7EE6-4342-B048-85BDC9FD1C3A}</a:tableStyleId>
              </a:tblPr>
              <a:tblGrid>
                <a:gridCol w="1671606">
                  <a:extLst>
                    <a:ext uri="{9D8B030D-6E8A-4147-A177-3AD203B41FA5}">
                      <a16:colId xmlns:a16="http://schemas.microsoft.com/office/drawing/2014/main" val="3674650406"/>
                    </a:ext>
                  </a:extLst>
                </a:gridCol>
                <a:gridCol w="1015813">
                  <a:extLst>
                    <a:ext uri="{9D8B030D-6E8A-4147-A177-3AD203B41FA5}">
                      <a16:colId xmlns:a16="http://schemas.microsoft.com/office/drawing/2014/main" val="584813423"/>
                    </a:ext>
                  </a:extLst>
                </a:gridCol>
                <a:gridCol w="1201013">
                  <a:extLst>
                    <a:ext uri="{9D8B030D-6E8A-4147-A177-3AD203B41FA5}">
                      <a16:colId xmlns:a16="http://schemas.microsoft.com/office/drawing/2014/main" val="1627292231"/>
                    </a:ext>
                  </a:extLst>
                </a:gridCol>
              </a:tblGrid>
              <a:tr h="144953">
                <a:tc>
                  <a:txBody>
                    <a:bodyPr/>
                    <a:lstStyle/>
                    <a:p>
                      <a:pPr algn="just"/>
                      <a:r>
                        <a:rPr lang="en-US" sz="900" kern="100" dirty="0">
                          <a:solidFill>
                            <a:schemeClr val="tx1"/>
                          </a:solidFill>
                          <a:effectLst/>
                        </a:rPr>
                        <a:t>Utility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CVR Factor Value</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Methodology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extLst>
                  <a:ext uri="{0D108BD9-81ED-4DB2-BD59-A6C34878D82A}">
                    <a16:rowId xmlns:a16="http://schemas.microsoft.com/office/drawing/2014/main" val="4029633927"/>
                  </a:ext>
                </a:extLst>
              </a:tr>
              <a:tr h="289907">
                <a:tc>
                  <a:txBody>
                    <a:bodyPr/>
                    <a:lstStyle/>
                    <a:p>
                      <a:pPr algn="just"/>
                      <a:r>
                        <a:rPr lang="en-US" sz="900" kern="100" dirty="0">
                          <a:solidFill>
                            <a:schemeClr val="tx1"/>
                          </a:solidFill>
                          <a:effectLst/>
                        </a:rPr>
                        <a:t>Central Lincoln People’s Utility District</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0.43- 1.05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Comparison-based</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10160031"/>
                  </a:ext>
                </a:extLst>
              </a:tr>
              <a:tr h="144953">
                <a:tc>
                  <a:txBody>
                    <a:bodyPr/>
                    <a:lstStyle/>
                    <a:p>
                      <a:pPr algn="just"/>
                      <a:r>
                        <a:rPr lang="en-US" sz="900" kern="100" dirty="0">
                          <a:solidFill>
                            <a:schemeClr val="tx1"/>
                          </a:solidFill>
                          <a:effectLst/>
                        </a:rPr>
                        <a:t>Ameren Illinois</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0.148 - 1.48</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Regression-based</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526991117"/>
                  </a:ext>
                </a:extLst>
              </a:tr>
              <a:tr h="215356">
                <a:tc>
                  <a:txBody>
                    <a:bodyPr/>
                    <a:lstStyle/>
                    <a:p>
                      <a:pPr algn="just"/>
                      <a:r>
                        <a:rPr lang="en-US" sz="900" kern="100" dirty="0">
                          <a:solidFill>
                            <a:schemeClr val="tx1"/>
                          </a:solidFill>
                          <a:effectLst/>
                        </a:rPr>
                        <a:t>ComEd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0.8</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Regression/Constant</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53049911"/>
                  </a:ext>
                </a:extLst>
              </a:tr>
              <a:tr h="289907">
                <a:tc>
                  <a:txBody>
                    <a:bodyPr/>
                    <a:lstStyle/>
                    <a:p>
                      <a:pPr algn="just"/>
                      <a:r>
                        <a:rPr lang="en-US" sz="900" kern="100" dirty="0">
                          <a:solidFill>
                            <a:schemeClr val="tx1"/>
                          </a:solidFill>
                          <a:effectLst/>
                        </a:rPr>
                        <a:t>Idaho Power Company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0.41-5.75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Constant/</a:t>
                      </a:r>
                      <a:br>
                        <a:rPr lang="en-US" sz="900" kern="100" dirty="0">
                          <a:solidFill>
                            <a:schemeClr val="tx1"/>
                          </a:solidFill>
                          <a:effectLst/>
                        </a:rPr>
                      </a:br>
                      <a:r>
                        <a:rPr lang="en-US" sz="900" kern="100" dirty="0">
                          <a:solidFill>
                            <a:schemeClr val="tx1"/>
                          </a:solidFill>
                          <a:effectLst/>
                        </a:rPr>
                        <a:t>Comparison-based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78797037"/>
                  </a:ext>
                </a:extLst>
              </a:tr>
              <a:tr h="144953">
                <a:tc>
                  <a:txBody>
                    <a:bodyPr/>
                    <a:lstStyle/>
                    <a:p>
                      <a:pPr algn="just"/>
                      <a:r>
                        <a:rPr lang="en-US" sz="900" kern="100">
                          <a:solidFill>
                            <a:schemeClr val="tx1"/>
                          </a:solidFill>
                          <a:effectLst/>
                        </a:rPr>
                        <a:t>West Penn Power Company</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0.86</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Regression-based</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36824538"/>
                  </a:ext>
                </a:extLst>
              </a:tr>
              <a:tr h="144953">
                <a:tc>
                  <a:txBody>
                    <a:bodyPr/>
                    <a:lstStyle/>
                    <a:p>
                      <a:pPr algn="just"/>
                      <a:r>
                        <a:rPr lang="en-US" sz="900" kern="100" dirty="0">
                          <a:solidFill>
                            <a:schemeClr val="tx1"/>
                          </a:solidFill>
                          <a:effectLst/>
                        </a:rPr>
                        <a:t>Indianapolis Power &amp; Light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0.75</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Comparison-based</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01576015"/>
                  </a:ext>
                </a:extLst>
              </a:tr>
              <a:tr h="144953">
                <a:tc>
                  <a:txBody>
                    <a:bodyPr/>
                    <a:lstStyle/>
                    <a:p>
                      <a:pPr algn="just"/>
                      <a:r>
                        <a:rPr lang="en-US" sz="900" kern="100" dirty="0">
                          <a:solidFill>
                            <a:schemeClr val="tx1"/>
                          </a:solidFill>
                          <a:effectLst/>
                        </a:rPr>
                        <a:t>PECO Energy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1.08</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Regression-based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23362351"/>
                  </a:ext>
                </a:extLst>
              </a:tr>
              <a:tr h="144953">
                <a:tc>
                  <a:txBody>
                    <a:bodyPr/>
                    <a:lstStyle/>
                    <a:p>
                      <a:pPr algn="just"/>
                      <a:r>
                        <a:rPr lang="en-US" sz="900" kern="100">
                          <a:solidFill>
                            <a:schemeClr val="tx1"/>
                          </a:solidFill>
                          <a:effectLst/>
                        </a:rPr>
                        <a:t>Duke Energy Ohio</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0.50-0.79</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Constant CVR factor</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74962496"/>
                  </a:ext>
                </a:extLst>
              </a:tr>
              <a:tr h="196176">
                <a:tc>
                  <a:txBody>
                    <a:bodyPr/>
                    <a:lstStyle/>
                    <a:p>
                      <a:pPr algn="just"/>
                      <a:r>
                        <a:rPr lang="en-US" sz="900" kern="100" dirty="0">
                          <a:solidFill>
                            <a:schemeClr val="tx1"/>
                          </a:solidFill>
                          <a:effectLst/>
                        </a:rPr>
                        <a:t>Xcel Energy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lnSpc>
                          <a:spcPct val="107000"/>
                        </a:lnSpc>
                      </a:pPr>
                      <a:r>
                        <a:rPr lang="en-US" sz="900" kern="100" dirty="0">
                          <a:solidFill>
                            <a:schemeClr val="tx1"/>
                          </a:solidFill>
                          <a:effectLst/>
                        </a:rPr>
                        <a:t>0.8</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Simulation/Statistical</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12188684"/>
                  </a:ext>
                </a:extLst>
              </a:tr>
              <a:tr h="144953">
                <a:tc>
                  <a:txBody>
                    <a:bodyPr/>
                    <a:lstStyle/>
                    <a:p>
                      <a:pPr algn="just"/>
                      <a:r>
                        <a:rPr lang="en-US" sz="900" kern="100" dirty="0">
                          <a:solidFill>
                            <a:schemeClr val="tx1"/>
                          </a:solidFill>
                          <a:effectLst/>
                        </a:rPr>
                        <a:t>PG&amp;E</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0.6-0.8</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Regression-based</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13208369"/>
                  </a:ext>
                </a:extLst>
              </a:tr>
              <a:tr h="144953">
                <a:tc>
                  <a:txBody>
                    <a:bodyPr/>
                    <a:lstStyle/>
                    <a:p>
                      <a:pPr algn="just"/>
                      <a:r>
                        <a:rPr lang="en-US" sz="900" kern="100" dirty="0">
                          <a:solidFill>
                            <a:schemeClr val="tx1"/>
                          </a:solidFill>
                          <a:effectLst/>
                        </a:rPr>
                        <a:t>Southern California Edison</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1.56</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Regression-based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59494467"/>
                  </a:ext>
                </a:extLst>
              </a:tr>
              <a:tr h="144953">
                <a:tc>
                  <a:txBody>
                    <a:bodyPr/>
                    <a:lstStyle/>
                    <a:p>
                      <a:pPr algn="just"/>
                      <a:r>
                        <a:rPr lang="en-US" sz="900" kern="100" dirty="0">
                          <a:solidFill>
                            <a:schemeClr val="tx1"/>
                          </a:solidFill>
                          <a:effectLst/>
                        </a:rPr>
                        <a:t>Puget Sound Energy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0.475</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Regression-based</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69626150"/>
                  </a:ext>
                </a:extLst>
              </a:tr>
              <a:tr h="144953">
                <a:tc>
                  <a:txBody>
                    <a:bodyPr/>
                    <a:lstStyle/>
                    <a:p>
                      <a:pPr algn="just"/>
                      <a:r>
                        <a:rPr lang="en-US" sz="900" kern="100" dirty="0">
                          <a:solidFill>
                            <a:schemeClr val="tx1"/>
                          </a:solidFill>
                          <a:effectLst/>
                        </a:rPr>
                        <a:t>Dominion Energy</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0.92</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Comparison-based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4400371"/>
                  </a:ext>
                </a:extLst>
              </a:tr>
              <a:tr h="144953">
                <a:tc>
                  <a:txBody>
                    <a:bodyPr/>
                    <a:lstStyle/>
                    <a:p>
                      <a:pPr algn="just"/>
                      <a:r>
                        <a:rPr lang="en-US" sz="900" kern="100" dirty="0">
                          <a:solidFill>
                            <a:schemeClr val="tx1"/>
                          </a:solidFill>
                          <a:effectLst/>
                        </a:rPr>
                        <a:t>Indiana Michigan Power </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-0.43-4.48</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Regression-based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143139127"/>
                  </a:ext>
                </a:extLst>
              </a:tr>
              <a:tr h="144953">
                <a:tc>
                  <a:txBody>
                    <a:bodyPr/>
                    <a:lstStyle/>
                    <a:p>
                      <a:pPr algn="just"/>
                      <a:r>
                        <a:rPr lang="en-US" sz="900" kern="100" dirty="0">
                          <a:solidFill>
                            <a:schemeClr val="tx1"/>
                          </a:solidFill>
                          <a:effectLst/>
                        </a:rPr>
                        <a:t>NRECA</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1.04</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a:solidFill>
                            <a:schemeClr val="tx1"/>
                          </a:solidFill>
                          <a:effectLst/>
                        </a:rPr>
                        <a:t>Comparison-based</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53701927"/>
                  </a:ext>
                </a:extLst>
              </a:tr>
              <a:tr h="176450">
                <a:tc>
                  <a:txBody>
                    <a:bodyPr/>
                    <a:lstStyle/>
                    <a:p>
                      <a:pPr algn="just"/>
                      <a:r>
                        <a:rPr lang="en-US" sz="900" kern="100" dirty="0">
                          <a:solidFill>
                            <a:schemeClr val="tx1"/>
                          </a:solidFill>
                          <a:effectLst/>
                        </a:rPr>
                        <a:t>NEEA</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a:solidFill>
                            <a:schemeClr val="tx1"/>
                          </a:solidFill>
                          <a:effectLst/>
                        </a:rPr>
                        <a:t>0.17-1.12</a:t>
                      </a:r>
                      <a:endParaRPr lang="zh-CN" sz="9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Comparison-based</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35337737"/>
                  </a:ext>
                </a:extLst>
              </a:tr>
              <a:tr h="135339">
                <a:tc>
                  <a:txBody>
                    <a:bodyPr/>
                    <a:lstStyle/>
                    <a:p>
                      <a:pPr algn="just"/>
                      <a:r>
                        <a:rPr lang="en-US" sz="900" kern="100" dirty="0">
                          <a:solidFill>
                            <a:schemeClr val="tx1"/>
                          </a:solidFill>
                          <a:effectLst/>
                        </a:rPr>
                        <a:t>Avista Corp</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sz="900" kern="100" dirty="0">
                          <a:solidFill>
                            <a:schemeClr val="tx1"/>
                          </a:solidFill>
                          <a:effectLst/>
                        </a:rPr>
                        <a:t>0.84</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sz="900" kern="100" dirty="0">
                          <a:solidFill>
                            <a:schemeClr val="tx1"/>
                          </a:solidFill>
                          <a:effectLst/>
                        </a:rPr>
                        <a:t>Regression/Simulation</a:t>
                      </a:r>
                      <a:endParaRPr lang="zh-CN" sz="9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19973194"/>
                  </a:ext>
                </a:extLst>
              </a:tr>
              <a:tr h="134897">
                <a:tc>
                  <a:txBody>
                    <a:bodyPr/>
                    <a:lstStyle/>
                    <a:p>
                      <a:pPr algn="just"/>
                      <a:r>
                        <a:rPr lang="en-US" altLang="zh-CN" sz="900" kern="100" dirty="0">
                          <a:solidFill>
                            <a:schemeClr val="tx1"/>
                          </a:solidFill>
                          <a:effectLst/>
                          <a:latin typeface="+mn-lt"/>
                          <a:ea typeface="等线" panose="02010600030101010101" pitchFamily="2" charset="-122"/>
                          <a:cs typeface="Times New Roman" panose="02020603050405020304" pitchFamily="18" charset="0"/>
                        </a:rPr>
                        <a:t>AIC</a:t>
                      </a:r>
                      <a:endParaRPr lang="zh-CN" sz="900" kern="100" dirty="0">
                        <a:solidFill>
                          <a:schemeClr val="tx1"/>
                        </a:solidFill>
                        <a:effectLst/>
                        <a:latin typeface="+mn-lt"/>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altLang="zh-CN" sz="900" kern="100" dirty="0">
                          <a:solidFill>
                            <a:schemeClr val="tx1"/>
                          </a:solidFill>
                          <a:effectLst/>
                          <a:latin typeface="+mn-lt"/>
                          <a:ea typeface="等线" panose="02010600030101010101" pitchFamily="2" charset="-122"/>
                          <a:cs typeface="Times New Roman" panose="02020603050405020304" pitchFamily="18" charset="0"/>
                        </a:rPr>
                        <a:t>0.148-1.48</a:t>
                      </a:r>
                      <a:endParaRPr lang="zh-CN" sz="900" kern="100" dirty="0">
                        <a:solidFill>
                          <a:schemeClr val="tx1"/>
                        </a:solidFill>
                        <a:effectLst/>
                        <a:latin typeface="+mn-lt"/>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altLang="zh-CN" sz="900" kern="100" dirty="0">
                          <a:solidFill>
                            <a:schemeClr val="tx1"/>
                          </a:solidFill>
                          <a:effectLst/>
                          <a:latin typeface="+mn-lt"/>
                        </a:rPr>
                        <a:t>Regression-based</a:t>
                      </a:r>
                      <a:endParaRPr lang="zh-CN" sz="900" kern="100" dirty="0">
                        <a:solidFill>
                          <a:schemeClr val="tx1"/>
                        </a:solidFill>
                        <a:effectLst/>
                        <a:latin typeface="+mn-lt"/>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69099904"/>
                  </a:ext>
                </a:extLst>
              </a:tr>
              <a:tr h="134897">
                <a:tc>
                  <a:txBody>
                    <a:bodyPr/>
                    <a:lstStyle/>
                    <a:p>
                      <a:pPr algn="just"/>
                      <a:r>
                        <a:rPr lang="en-US" altLang="zh-CN" sz="900" kern="100" dirty="0">
                          <a:solidFill>
                            <a:schemeClr val="tx1"/>
                          </a:solidFill>
                          <a:effectLst/>
                          <a:latin typeface="+mn-lt"/>
                          <a:ea typeface="等线" panose="02010600030101010101" pitchFamily="2" charset="-122"/>
                          <a:cs typeface="Times New Roman" panose="02020603050405020304" pitchFamily="18" charset="0"/>
                        </a:rPr>
                        <a:t>I&amp;M</a:t>
                      </a:r>
                      <a:endParaRPr lang="zh-CN" sz="900" kern="100" dirty="0">
                        <a:solidFill>
                          <a:schemeClr val="tx1"/>
                        </a:solidFill>
                        <a:effectLst/>
                        <a:latin typeface="+mn-lt"/>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algn="just"/>
                      <a:r>
                        <a:rPr lang="en-US" altLang="zh-CN" sz="900" kern="100" dirty="0">
                          <a:solidFill>
                            <a:schemeClr val="tx1"/>
                          </a:solidFill>
                          <a:effectLst/>
                          <a:latin typeface="+mn-lt"/>
                          <a:ea typeface="等线" panose="02010600030101010101" pitchFamily="2" charset="-122"/>
                          <a:cs typeface="Times New Roman" panose="02020603050405020304" pitchFamily="18" charset="0"/>
                        </a:rPr>
                        <a:t>-0.43-4.48</a:t>
                      </a:r>
                      <a:endParaRPr lang="zh-CN" sz="900" kern="100" dirty="0">
                        <a:solidFill>
                          <a:schemeClr val="tx1"/>
                        </a:solidFill>
                        <a:effectLst/>
                        <a:latin typeface="+mn-lt"/>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just"/>
                      <a:r>
                        <a:rPr lang="en-US" altLang="zh-CN" sz="900" kern="100" dirty="0">
                          <a:solidFill>
                            <a:schemeClr val="tx1"/>
                          </a:solidFill>
                          <a:effectLst/>
                        </a:rPr>
                        <a:t>Regression-based</a:t>
                      </a:r>
                      <a:endParaRPr lang="zh-CN" sz="900" kern="100" dirty="0">
                        <a:solidFill>
                          <a:schemeClr val="tx1"/>
                        </a:solidFill>
                        <a:effectLst/>
                        <a:latin typeface="+mn-lt"/>
                        <a:ea typeface="等线" panose="02010600030101010101" pitchFamily="2" charset="-122"/>
                        <a:cs typeface="Times New Roman" panose="02020603050405020304" pitchFamily="18" charset="0"/>
                      </a:endParaRPr>
                    </a:p>
                  </a:txBody>
                  <a:tcPr marL="39698" marR="39698"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18324101"/>
                  </a:ext>
                </a:extLst>
              </a:tr>
            </a:tbl>
          </a:graphicData>
        </a:graphic>
      </p:graphicFrame>
      <p:sp>
        <p:nvSpPr>
          <p:cNvPr id="6" name="Text Placeholder 2">
            <a:extLst>
              <a:ext uri="{FF2B5EF4-FFF2-40B4-BE49-F238E27FC236}">
                <a16:creationId xmlns:a16="http://schemas.microsoft.com/office/drawing/2014/main" id="{D56F0584-60E2-AE9A-8120-5A0DD385A80F}"/>
              </a:ext>
            </a:extLst>
          </p:cNvPr>
          <p:cNvSpPr txBox="1">
            <a:spLocks/>
          </p:cNvSpPr>
          <p:nvPr/>
        </p:nvSpPr>
        <p:spPr>
          <a:xfrm>
            <a:off x="500027" y="699542"/>
            <a:ext cx="8143945" cy="430883"/>
          </a:xfrm>
          <a:prstGeom prst="rect">
            <a:avLst/>
          </a:prstGeom>
        </p:spPr>
        <p:txBody>
          <a:bodyPr/>
          <a:lstStyle>
            <a:lvl1pPr marL="342900" indent="-3429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mn-ea"/>
                <a:cs typeface="+mn-cs"/>
              </a:defRPr>
            </a:lvl1pPr>
            <a:lvl2pPr marL="742950" indent="-28575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2pPr>
            <a:lvl3pPr marL="11430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3pPr>
            <a:lvl4pPr marL="16002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4pPr>
            <a:lvl5pPr marL="2057400" indent="-228600" algn="l" rtl="0" eaLnBrk="1" fontAlgn="base" hangingPunct="1">
              <a:spcBef>
                <a:spcPct val="20000"/>
              </a:spcBef>
              <a:spcAft>
                <a:spcPct val="0"/>
              </a:spcAft>
              <a:buClr>
                <a:srgbClr val="CE1126"/>
              </a:buClr>
              <a:buSzPct val="80000"/>
              <a:buFont typeface="Times" charset="0"/>
              <a:buChar char="•"/>
              <a:defRPr sz="2600">
                <a:solidFill>
                  <a:srgbClr val="6E6259"/>
                </a:solidFill>
                <a:latin typeface="+mn-lt"/>
                <a:ea typeface="Geneva" charset="-128"/>
              </a:defRPr>
            </a:lvl5pPr>
            <a:lvl6pPr marL="25146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8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90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6200" indent="-228600"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0" indent="0">
              <a:buNone/>
            </a:pPr>
            <a:r>
              <a:rPr lang="en-US" sz="1600" kern="0" dirty="0">
                <a:solidFill>
                  <a:schemeClr val="tx1"/>
                </a:solidFill>
                <a:latin typeface="ITC Berkeley Oldstyle"/>
                <a:cs typeface="Times" panose="02020603050405020304" pitchFamily="18" charset="0"/>
              </a:rPr>
              <a:t>A comprehensive study was conducted to review the values of reported CVR factors in utilities.</a:t>
            </a:r>
          </a:p>
        </p:txBody>
      </p:sp>
    </p:spTree>
    <p:extLst>
      <p:ext uri="{BB962C8B-B14F-4D97-AF65-F5344CB8AC3E}">
        <p14:creationId xmlns:p14="http://schemas.microsoft.com/office/powerpoint/2010/main" val="9596738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52BCBC-517A-B8CB-08DD-E0B5E7BCAA2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D0DA7A-7760-DFF6-D973-BDF8A5680CB0}"/>
              </a:ext>
            </a:extLst>
          </p:cNvPr>
          <p:cNvSpPr>
            <a:spLocks noGrp="1"/>
          </p:cNvSpPr>
          <p:nvPr>
            <p:ph type="title"/>
          </p:nvPr>
        </p:nvSpPr>
        <p:spPr/>
        <p:txBody>
          <a:bodyPr/>
          <a:lstStyle/>
          <a:p>
            <a:r>
              <a:rPr lang="en-US" altLang="zh-CN" dirty="0"/>
              <a:t>Case Studies</a:t>
            </a:r>
            <a:br>
              <a:rPr lang="en-US" altLang="zh-CN" dirty="0"/>
            </a:br>
            <a:endParaRPr lang="zh-CN" altLang="en-US" dirty="0"/>
          </a:p>
        </p:txBody>
      </p:sp>
      <p:sp>
        <p:nvSpPr>
          <p:cNvPr id="4" name="TextBox 3">
            <a:extLst>
              <a:ext uri="{FF2B5EF4-FFF2-40B4-BE49-F238E27FC236}">
                <a16:creationId xmlns:a16="http://schemas.microsoft.com/office/drawing/2014/main" id="{FB3DEE81-8839-4A5E-FFEA-484E78A56818}"/>
              </a:ext>
            </a:extLst>
          </p:cNvPr>
          <p:cNvSpPr txBox="1"/>
          <p:nvPr/>
        </p:nvSpPr>
        <p:spPr>
          <a:xfrm>
            <a:off x="611560" y="699542"/>
            <a:ext cx="7701280" cy="338554"/>
          </a:xfrm>
          <a:prstGeom prst="rect">
            <a:avLst/>
          </a:prstGeom>
          <a:noFill/>
        </p:spPr>
        <p:txBody>
          <a:bodyPr wrap="square" rtlCol="0">
            <a:spAutoFit/>
          </a:bodyPr>
          <a:lstStyle/>
          <a:p>
            <a:r>
              <a:rPr lang="en-US" altLang="zh-CN" sz="1600" b="1" dirty="0">
                <a:effectLst/>
                <a:latin typeface="ITC Berkeley Oldstyle"/>
                <a:cs typeface="Times" panose="02020603050405020304" pitchFamily="18" charset="0"/>
              </a:rPr>
              <a:t>Case 1: </a:t>
            </a:r>
            <a:r>
              <a:rPr lang="en-US" altLang="zh-CN" sz="1600" b="1" dirty="0">
                <a:latin typeface="ITC Berkeley Oldstyle"/>
                <a:cs typeface="Times" panose="02020603050405020304" pitchFamily="18" charset="0"/>
              </a:rPr>
              <a:t>Verification</a:t>
            </a:r>
            <a:r>
              <a:rPr lang="en-US" altLang="zh-CN" sz="1600" b="1" dirty="0">
                <a:effectLst/>
                <a:latin typeface="ITC Berkeley Oldstyle"/>
                <a:cs typeface="Times" panose="02020603050405020304" pitchFamily="18" charset="0"/>
              </a:rPr>
              <a:t> based on data resolution (D2_2016)</a:t>
            </a:r>
          </a:p>
        </p:txBody>
      </p:sp>
      <p:graphicFrame>
        <p:nvGraphicFramePr>
          <p:cNvPr id="5" name="Table 4">
            <a:extLst>
              <a:ext uri="{FF2B5EF4-FFF2-40B4-BE49-F238E27FC236}">
                <a16:creationId xmlns:a16="http://schemas.microsoft.com/office/drawing/2014/main" id="{47C61979-27C8-54DF-7142-1BEBC6A25E1C}"/>
              </a:ext>
            </a:extLst>
          </p:cNvPr>
          <p:cNvGraphicFramePr>
            <a:graphicFrameLocks noGrp="1"/>
          </p:cNvGraphicFramePr>
          <p:nvPr>
            <p:extLst>
              <p:ext uri="{D42A27DB-BD31-4B8C-83A1-F6EECF244321}">
                <p14:modId xmlns:p14="http://schemas.microsoft.com/office/powerpoint/2010/main" val="3672784527"/>
              </p:ext>
            </p:extLst>
          </p:nvPr>
        </p:nvGraphicFramePr>
        <p:xfrm>
          <a:off x="692841" y="1059582"/>
          <a:ext cx="7603349" cy="1095006"/>
        </p:xfrm>
        <a:graphic>
          <a:graphicData uri="http://schemas.openxmlformats.org/drawingml/2006/table">
            <a:tbl>
              <a:tblPr firstRow="1" firstCol="1" bandRow="1">
                <a:tableStyleId>{5C22544A-7EE6-4342-B048-85BDC9FD1C3A}</a:tableStyleId>
              </a:tblPr>
              <a:tblGrid>
                <a:gridCol w="768139">
                  <a:extLst>
                    <a:ext uri="{9D8B030D-6E8A-4147-A177-3AD203B41FA5}">
                      <a16:colId xmlns:a16="http://schemas.microsoft.com/office/drawing/2014/main" val="3210561309"/>
                    </a:ext>
                  </a:extLst>
                </a:gridCol>
                <a:gridCol w="1134201">
                  <a:extLst>
                    <a:ext uri="{9D8B030D-6E8A-4147-A177-3AD203B41FA5}">
                      <a16:colId xmlns:a16="http://schemas.microsoft.com/office/drawing/2014/main" val="1815096601"/>
                    </a:ext>
                  </a:extLst>
                </a:gridCol>
                <a:gridCol w="1911851">
                  <a:extLst>
                    <a:ext uri="{9D8B030D-6E8A-4147-A177-3AD203B41FA5}">
                      <a16:colId xmlns:a16="http://schemas.microsoft.com/office/drawing/2014/main" val="1612708038"/>
                    </a:ext>
                  </a:extLst>
                </a:gridCol>
                <a:gridCol w="1944216">
                  <a:extLst>
                    <a:ext uri="{9D8B030D-6E8A-4147-A177-3AD203B41FA5}">
                      <a16:colId xmlns:a16="http://schemas.microsoft.com/office/drawing/2014/main" val="3140987056"/>
                    </a:ext>
                  </a:extLst>
                </a:gridCol>
                <a:gridCol w="1028797">
                  <a:extLst>
                    <a:ext uri="{9D8B030D-6E8A-4147-A177-3AD203B41FA5}">
                      <a16:colId xmlns:a16="http://schemas.microsoft.com/office/drawing/2014/main" val="2653137672"/>
                    </a:ext>
                  </a:extLst>
                </a:gridCol>
                <a:gridCol w="816145">
                  <a:extLst>
                    <a:ext uri="{9D8B030D-6E8A-4147-A177-3AD203B41FA5}">
                      <a16:colId xmlns:a16="http://schemas.microsoft.com/office/drawing/2014/main" val="1535609593"/>
                    </a:ext>
                  </a:extLst>
                </a:gridCol>
              </a:tblGrid>
              <a:tr h="0">
                <a:tc gridSpan="6">
                  <a:txBody>
                    <a:bodyPr/>
                    <a:lstStyle/>
                    <a:p>
                      <a:pPr algn="ctr"/>
                      <a:r>
                        <a:rPr lang="en-US" sz="1000" kern="100" dirty="0">
                          <a:solidFill>
                            <a:schemeClr val="tx1"/>
                          </a:solidFill>
                          <a:effectLst/>
                        </a:rPr>
                        <a:t>Comparison-Based</a:t>
                      </a:r>
                      <a:endParaRPr lang="zh-CN" altLang="en-US"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solidFill>
                            <a:schemeClr val="tx1"/>
                          </a:solidFill>
                          <a:effectLst/>
                        </a:rPr>
                        <a:t>Comparison-Based</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081249845"/>
                  </a:ext>
                </a:extLst>
              </a:tr>
              <a:tr h="241566">
                <a:tc>
                  <a:txBody>
                    <a:bodyPr/>
                    <a:lstStyle/>
                    <a:p>
                      <a:pPr algn="ctr"/>
                      <a:r>
                        <a:rPr lang="en-US" sz="1000" kern="100" dirty="0">
                          <a:solidFill>
                            <a:schemeClr val="tx1"/>
                          </a:solidFill>
                          <a:effectLst/>
                        </a:rPr>
                        <a:t>Resolution</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chemeClr val="tx1"/>
                          </a:solidFill>
                          <a:effectLst/>
                        </a:rPr>
                        <a:t>Ebaseline</a:t>
                      </a:r>
                      <a:r>
                        <a:rPr lang="en-US" sz="1000" kern="100" dirty="0">
                          <a:solidFill>
                            <a:schemeClr val="tx1"/>
                          </a:solidFill>
                          <a:effectLst/>
                        </a:rPr>
                        <a:t> (MWh)</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Estimated Voltage Reduction (%)</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Estimated </a:t>
                      </a:r>
                      <a:r>
                        <a:rPr lang="en-US" altLang="zh-CN" sz="1000" kern="100" dirty="0">
                          <a:solidFill>
                            <a:schemeClr val="tx1"/>
                          </a:solidFill>
                          <a:effectLst/>
                          <a:latin typeface="+mn-lt"/>
                        </a:rPr>
                        <a:t>Energy</a:t>
                      </a:r>
                      <a:r>
                        <a:rPr lang="en-US" sz="1000" kern="100" dirty="0">
                          <a:solidFill>
                            <a:schemeClr val="tx1"/>
                          </a:solidFill>
                          <a:effectLst/>
                        </a:rPr>
                        <a:t> Reduction (%)</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chemeClr val="tx1"/>
                          </a:solidFill>
                          <a:effectLst/>
                        </a:rPr>
                        <a:t>Esavings</a:t>
                      </a:r>
                      <a:r>
                        <a:rPr lang="en-US" sz="1000" kern="100" dirty="0">
                          <a:solidFill>
                            <a:schemeClr val="tx1"/>
                          </a:solidFill>
                          <a:effectLst/>
                        </a:rPr>
                        <a:t> (MWh)</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CVR Factor</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883209"/>
                  </a:ext>
                </a:extLst>
              </a:tr>
              <a:tr h="129411">
                <a:tc>
                  <a:txBody>
                    <a:bodyPr/>
                    <a:lstStyle/>
                    <a:p>
                      <a:pPr algn="ctr"/>
                      <a:r>
                        <a:rPr lang="en-US" sz="1000" kern="100" dirty="0">
                          <a:solidFill>
                            <a:schemeClr val="tx1"/>
                          </a:solidFill>
                          <a:effectLst/>
                        </a:rPr>
                        <a:t>5 min</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180309.13</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2.76</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-0.27</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chemeClr val="tx1"/>
                          </a:solidFill>
                          <a:effectLst/>
                        </a:rPr>
                        <a:t>-17.90</a:t>
                      </a:r>
                      <a:endParaRPr lang="zh-CN" sz="10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-0.10</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7020004"/>
                  </a:ext>
                </a:extLst>
              </a:tr>
              <a:tr h="129411">
                <a:tc>
                  <a:txBody>
                    <a:bodyPr/>
                    <a:lstStyle/>
                    <a:p>
                      <a:pPr algn="ctr"/>
                      <a:r>
                        <a:rPr lang="en-US" sz="1000" kern="100">
                          <a:solidFill>
                            <a:schemeClr val="tx1"/>
                          </a:solidFill>
                          <a:effectLst/>
                        </a:rPr>
                        <a:t>10 min</a:t>
                      </a:r>
                      <a:endParaRPr lang="zh-CN" sz="10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179575.50</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2.70</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-2.41</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-153.92</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-0.89</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060093"/>
                  </a:ext>
                </a:extLst>
              </a:tr>
              <a:tr h="129411">
                <a:tc>
                  <a:txBody>
                    <a:bodyPr/>
                    <a:lstStyle/>
                    <a:p>
                      <a:pPr algn="ctr"/>
                      <a:r>
                        <a:rPr lang="en-US" sz="1000" kern="100" dirty="0">
                          <a:solidFill>
                            <a:schemeClr val="tx1"/>
                          </a:solidFill>
                          <a:effectLst/>
                        </a:rPr>
                        <a:t>15 min</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179461.11</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chemeClr val="tx1"/>
                          </a:solidFill>
                          <a:effectLst/>
                        </a:rPr>
                        <a:t>2.75</a:t>
                      </a:r>
                      <a:endParaRPr lang="zh-CN" sz="10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2.41</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161.55</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0.88</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0662361"/>
                  </a:ext>
                </a:extLst>
              </a:tr>
              <a:tr h="129411">
                <a:tc>
                  <a:txBody>
                    <a:bodyPr/>
                    <a:lstStyle/>
                    <a:p>
                      <a:pPr algn="ctr"/>
                      <a:r>
                        <a:rPr lang="en-US" sz="1000" kern="100" dirty="0">
                          <a:solidFill>
                            <a:schemeClr val="tx1"/>
                          </a:solidFill>
                          <a:effectLst/>
                        </a:rPr>
                        <a:t>60 min</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177677.06</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chemeClr val="tx1"/>
                          </a:solidFill>
                          <a:effectLst/>
                        </a:rPr>
                        <a:t>2.77</a:t>
                      </a:r>
                      <a:endParaRPr lang="zh-CN" sz="1000" kern="10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1.11</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73.59</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chemeClr val="tx1"/>
                          </a:solidFill>
                          <a:effectLst/>
                        </a:rPr>
                        <a:t>0.40</a:t>
                      </a:r>
                      <a:endParaRPr lang="zh-CN" sz="1000" kern="100" dirty="0">
                        <a:solidFill>
                          <a:schemeClr val="tx1"/>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9200998"/>
                  </a:ext>
                </a:extLst>
              </a:tr>
            </a:tbl>
          </a:graphicData>
        </a:graphic>
      </p:graphicFrame>
      <p:graphicFrame>
        <p:nvGraphicFramePr>
          <p:cNvPr id="6" name="Table 5">
            <a:extLst>
              <a:ext uri="{FF2B5EF4-FFF2-40B4-BE49-F238E27FC236}">
                <a16:creationId xmlns:a16="http://schemas.microsoft.com/office/drawing/2014/main" id="{E82F8E15-0B60-0C0F-6487-840579FFCC21}"/>
              </a:ext>
            </a:extLst>
          </p:cNvPr>
          <p:cNvGraphicFramePr>
            <a:graphicFrameLocks noGrp="1"/>
          </p:cNvGraphicFramePr>
          <p:nvPr>
            <p:extLst>
              <p:ext uri="{D42A27DB-BD31-4B8C-83A1-F6EECF244321}">
                <p14:modId xmlns:p14="http://schemas.microsoft.com/office/powerpoint/2010/main" val="2777142021"/>
              </p:ext>
            </p:extLst>
          </p:nvPr>
        </p:nvGraphicFramePr>
        <p:xfrm>
          <a:off x="690608" y="2145365"/>
          <a:ext cx="7603348" cy="1146465"/>
        </p:xfrm>
        <a:graphic>
          <a:graphicData uri="http://schemas.openxmlformats.org/drawingml/2006/table">
            <a:tbl>
              <a:tblPr firstRow="1" firstCol="1" bandRow="1">
                <a:tableStyleId>{5C22544A-7EE6-4342-B048-85BDC9FD1C3A}</a:tableStyleId>
              </a:tblPr>
              <a:tblGrid>
                <a:gridCol w="767889">
                  <a:extLst>
                    <a:ext uri="{9D8B030D-6E8A-4147-A177-3AD203B41FA5}">
                      <a16:colId xmlns:a16="http://schemas.microsoft.com/office/drawing/2014/main" val="3875630064"/>
                    </a:ext>
                  </a:extLst>
                </a:gridCol>
                <a:gridCol w="1133507">
                  <a:extLst>
                    <a:ext uri="{9D8B030D-6E8A-4147-A177-3AD203B41FA5}">
                      <a16:colId xmlns:a16="http://schemas.microsoft.com/office/drawing/2014/main" val="1822865580"/>
                    </a:ext>
                  </a:extLst>
                </a:gridCol>
                <a:gridCol w="1929445">
                  <a:extLst>
                    <a:ext uri="{9D8B030D-6E8A-4147-A177-3AD203B41FA5}">
                      <a16:colId xmlns:a16="http://schemas.microsoft.com/office/drawing/2014/main" val="3013404050"/>
                    </a:ext>
                  </a:extLst>
                </a:gridCol>
                <a:gridCol w="1944216">
                  <a:extLst>
                    <a:ext uri="{9D8B030D-6E8A-4147-A177-3AD203B41FA5}">
                      <a16:colId xmlns:a16="http://schemas.microsoft.com/office/drawing/2014/main" val="2747024962"/>
                    </a:ext>
                  </a:extLst>
                </a:gridCol>
                <a:gridCol w="1013789">
                  <a:extLst>
                    <a:ext uri="{9D8B030D-6E8A-4147-A177-3AD203B41FA5}">
                      <a16:colId xmlns:a16="http://schemas.microsoft.com/office/drawing/2014/main" val="233884162"/>
                    </a:ext>
                  </a:extLst>
                </a:gridCol>
                <a:gridCol w="814502">
                  <a:extLst>
                    <a:ext uri="{9D8B030D-6E8A-4147-A177-3AD203B41FA5}">
                      <a16:colId xmlns:a16="http://schemas.microsoft.com/office/drawing/2014/main" val="220061083"/>
                    </a:ext>
                  </a:extLst>
                </a:gridCol>
              </a:tblGrid>
              <a:tr h="240214">
                <a:tc gridSpan="6">
                  <a:txBody>
                    <a:bodyPr/>
                    <a:lstStyle/>
                    <a:p>
                      <a:pPr algn="ctr"/>
                      <a:r>
                        <a:rPr lang="en-US" sz="1000" kern="100">
                          <a:solidFill>
                            <a:sysClr val="windowText" lastClr="000000"/>
                          </a:solidFill>
                          <a:effectLst/>
                        </a:rPr>
                        <a:t>Regression-Based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solidFill>
                            <a:sysClr val="windowText" lastClr="000000"/>
                          </a:solidFill>
                          <a:effectLst/>
                        </a:rPr>
                        <a:t>Regression-Based</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81756856"/>
                  </a:ext>
                </a:extLst>
              </a:tr>
              <a:tr h="291169">
                <a:tc>
                  <a:txBody>
                    <a:bodyPr/>
                    <a:lstStyle/>
                    <a:p>
                      <a:pPr algn="ctr"/>
                      <a:r>
                        <a:rPr lang="en-US" sz="1000" kern="100" dirty="0">
                          <a:solidFill>
                            <a:sysClr val="windowText" lastClr="000000"/>
                          </a:solidFill>
                          <a:effectLst/>
                          <a:latin typeface="+mn-lt"/>
                          <a:ea typeface="+mn-ea"/>
                          <a:cs typeface="+mn-cs"/>
                        </a:rPr>
                        <a:t>Resolution</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mn-ea"/>
                          <a:cs typeface="+mn-cs"/>
                        </a:rPr>
                        <a:t>Ebaseline (MWh)</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mn-ea"/>
                          <a:cs typeface="+mn-cs"/>
                        </a:rPr>
                        <a:t>Estimated Voltage Reduction (%)</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mn-ea"/>
                          <a:cs typeface="+mn-cs"/>
                        </a:rPr>
                        <a:t>Estimated </a:t>
                      </a:r>
                      <a:r>
                        <a:rPr lang="en-US" altLang="zh-CN" sz="1000" kern="100">
                          <a:solidFill>
                            <a:sysClr val="windowText" lastClr="000000"/>
                          </a:solidFill>
                          <a:effectLst/>
                          <a:latin typeface="+mn-lt"/>
                          <a:ea typeface="+mn-ea"/>
                          <a:cs typeface="+mn-cs"/>
                        </a:rPr>
                        <a:t>Energy</a:t>
                      </a:r>
                      <a:r>
                        <a:rPr lang="en-US" sz="1000" kern="100">
                          <a:solidFill>
                            <a:sysClr val="windowText" lastClr="000000"/>
                          </a:solidFill>
                          <a:effectLst/>
                          <a:latin typeface="+mn-lt"/>
                          <a:ea typeface="+mn-ea"/>
                          <a:cs typeface="+mn-cs"/>
                        </a:rPr>
                        <a:t> Reduction (%)</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mn-ea"/>
                          <a:cs typeface="+mn-cs"/>
                        </a:rPr>
                        <a:t>Esavings (MWh)</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mn-ea"/>
                          <a:cs typeface="+mn-cs"/>
                        </a:rPr>
                        <a:t>CVR Factor</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6605314"/>
                  </a:ext>
                </a:extLst>
              </a:tr>
              <a:tr h="152864">
                <a:tc>
                  <a:txBody>
                    <a:bodyPr/>
                    <a:lstStyle/>
                    <a:p>
                      <a:pPr algn="ctr"/>
                      <a:r>
                        <a:rPr lang="en-US" sz="1000" kern="100" dirty="0">
                          <a:solidFill>
                            <a:sysClr val="windowText" lastClr="000000"/>
                          </a:solidFill>
                          <a:effectLst/>
                          <a:latin typeface="+mn-lt"/>
                          <a:ea typeface="+mn-ea"/>
                          <a:cs typeface="+mn-cs"/>
                        </a:rPr>
                        <a:t>5 min</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185468.13</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mn-ea"/>
                          <a:cs typeface="+mn-cs"/>
                        </a:rPr>
                        <a:t>2.81</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mn-ea"/>
                          <a:cs typeface="+mn-cs"/>
                        </a:rPr>
                        <a:t>8.34</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606.13</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mn-ea"/>
                          <a:cs typeface="+mn-cs"/>
                        </a:rPr>
                        <a:t>2.98</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761510"/>
                  </a:ext>
                </a:extLst>
              </a:tr>
              <a:tr h="152864">
                <a:tc>
                  <a:txBody>
                    <a:bodyPr/>
                    <a:lstStyle/>
                    <a:p>
                      <a:pPr algn="ctr"/>
                      <a:r>
                        <a:rPr lang="en-US" sz="1000" kern="100">
                          <a:solidFill>
                            <a:sysClr val="windowText" lastClr="000000"/>
                          </a:solidFill>
                          <a:effectLst/>
                          <a:latin typeface="+mn-lt"/>
                          <a:ea typeface="+mn-ea"/>
                          <a:cs typeface="+mn-cs"/>
                        </a:rPr>
                        <a:t>10 min</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184201.85</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2.79</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8.41</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607.71</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3.02</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2096557"/>
                  </a:ext>
                </a:extLst>
              </a:tr>
              <a:tr h="152864">
                <a:tc>
                  <a:txBody>
                    <a:bodyPr/>
                    <a:lstStyle/>
                    <a:p>
                      <a:pPr algn="ctr"/>
                      <a:r>
                        <a:rPr lang="en-US" sz="1000" kern="100">
                          <a:solidFill>
                            <a:sysClr val="windowText" lastClr="000000"/>
                          </a:solidFill>
                          <a:effectLst/>
                          <a:latin typeface="+mn-lt"/>
                          <a:ea typeface="+mn-ea"/>
                          <a:cs typeface="+mn-cs"/>
                        </a:rPr>
                        <a:t>15 min</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183339.70</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2.79</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8.42</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606.72</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3.03</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739525"/>
                  </a:ext>
                </a:extLst>
              </a:tr>
              <a:tr h="152864">
                <a:tc>
                  <a:txBody>
                    <a:bodyPr/>
                    <a:lstStyle/>
                    <a:p>
                      <a:pPr algn="ctr"/>
                      <a:r>
                        <a:rPr lang="en-US" sz="1000" kern="100">
                          <a:solidFill>
                            <a:sysClr val="windowText" lastClr="000000"/>
                          </a:solidFill>
                          <a:effectLst/>
                          <a:latin typeface="+mn-lt"/>
                          <a:ea typeface="+mn-ea"/>
                          <a:cs typeface="+mn-cs"/>
                        </a:rPr>
                        <a:t>60 min</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mn-ea"/>
                          <a:cs typeface="+mn-cs"/>
                        </a:rPr>
                        <a:t>180372.03</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mn-ea"/>
                          <a:cs typeface="+mn-cs"/>
                        </a:rPr>
                        <a:t>2.78</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mn-ea"/>
                          <a:cs typeface="+mn-cs"/>
                        </a:rPr>
                        <a:t>8.44</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mn-ea"/>
                          <a:cs typeface="+mn-cs"/>
                        </a:rPr>
                        <a:t>604.88</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mn-ea"/>
                          <a:cs typeface="+mn-cs"/>
                        </a:rPr>
                        <a:t>3.05</a:t>
                      </a:r>
                      <a:endParaRPr lang="zh-CN" altLang="en-US" sz="1000" kern="100" dirty="0">
                        <a:solidFill>
                          <a:sysClr val="windowText" lastClr="000000"/>
                        </a:solidFill>
                        <a:effectLst/>
                        <a:latin typeface="+mn-lt"/>
                        <a:ea typeface="+mn-ea"/>
                        <a:cs typeface="+mn-cs"/>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9929597"/>
                  </a:ext>
                </a:extLst>
              </a:tr>
            </a:tbl>
          </a:graphicData>
        </a:graphic>
      </p:graphicFrame>
      <p:graphicFrame>
        <p:nvGraphicFramePr>
          <p:cNvPr id="7" name="Table 6">
            <a:extLst>
              <a:ext uri="{FF2B5EF4-FFF2-40B4-BE49-F238E27FC236}">
                <a16:creationId xmlns:a16="http://schemas.microsoft.com/office/drawing/2014/main" id="{D45D13DF-BDB8-92B5-BEF6-D859F3B1228A}"/>
              </a:ext>
            </a:extLst>
          </p:cNvPr>
          <p:cNvGraphicFramePr>
            <a:graphicFrameLocks noGrp="1"/>
          </p:cNvGraphicFramePr>
          <p:nvPr>
            <p:extLst>
              <p:ext uri="{D42A27DB-BD31-4B8C-83A1-F6EECF244321}">
                <p14:modId xmlns:p14="http://schemas.microsoft.com/office/powerpoint/2010/main" val="13307363"/>
              </p:ext>
            </p:extLst>
          </p:nvPr>
        </p:nvGraphicFramePr>
        <p:xfrm>
          <a:off x="690608" y="3291830"/>
          <a:ext cx="7603348" cy="1056539"/>
        </p:xfrm>
        <a:graphic>
          <a:graphicData uri="http://schemas.openxmlformats.org/drawingml/2006/table">
            <a:tbl>
              <a:tblPr firstRow="1" firstCol="1" bandRow="1">
                <a:tableStyleId>{5C22544A-7EE6-4342-B048-85BDC9FD1C3A}</a:tableStyleId>
              </a:tblPr>
              <a:tblGrid>
                <a:gridCol w="777199">
                  <a:extLst>
                    <a:ext uri="{9D8B030D-6E8A-4147-A177-3AD203B41FA5}">
                      <a16:colId xmlns:a16="http://schemas.microsoft.com/office/drawing/2014/main" val="2305227563"/>
                    </a:ext>
                  </a:extLst>
                </a:gridCol>
                <a:gridCol w="1128790">
                  <a:extLst>
                    <a:ext uri="{9D8B030D-6E8A-4147-A177-3AD203B41FA5}">
                      <a16:colId xmlns:a16="http://schemas.microsoft.com/office/drawing/2014/main" val="789557366"/>
                    </a:ext>
                  </a:extLst>
                </a:gridCol>
                <a:gridCol w="1910435">
                  <a:extLst>
                    <a:ext uri="{9D8B030D-6E8A-4147-A177-3AD203B41FA5}">
                      <a16:colId xmlns:a16="http://schemas.microsoft.com/office/drawing/2014/main" val="3664350497"/>
                    </a:ext>
                  </a:extLst>
                </a:gridCol>
                <a:gridCol w="1966959">
                  <a:extLst>
                    <a:ext uri="{9D8B030D-6E8A-4147-A177-3AD203B41FA5}">
                      <a16:colId xmlns:a16="http://schemas.microsoft.com/office/drawing/2014/main" val="2432561999"/>
                    </a:ext>
                  </a:extLst>
                </a:gridCol>
                <a:gridCol w="1010167">
                  <a:extLst>
                    <a:ext uri="{9D8B030D-6E8A-4147-A177-3AD203B41FA5}">
                      <a16:colId xmlns:a16="http://schemas.microsoft.com/office/drawing/2014/main" val="4241439416"/>
                    </a:ext>
                  </a:extLst>
                </a:gridCol>
                <a:gridCol w="809798">
                  <a:extLst>
                    <a:ext uri="{9D8B030D-6E8A-4147-A177-3AD203B41FA5}">
                      <a16:colId xmlns:a16="http://schemas.microsoft.com/office/drawing/2014/main" val="2903876094"/>
                    </a:ext>
                  </a:extLst>
                </a:gridCol>
              </a:tblGrid>
              <a:tr h="134664">
                <a:tc gridSpan="6">
                  <a:txBody>
                    <a:bodyPr/>
                    <a:lstStyle/>
                    <a:p>
                      <a:pPr algn="ctr"/>
                      <a:r>
                        <a:rPr lang="en-US" sz="1000" kern="100" dirty="0">
                          <a:solidFill>
                            <a:sysClr val="windowText" lastClr="000000"/>
                          </a:solidFill>
                          <a:effectLst/>
                        </a:rPr>
                        <a:t>Load Modeling-Based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solidFill>
                            <a:sysClr val="windowText" lastClr="000000"/>
                          </a:solidFill>
                          <a:effectLst/>
                        </a:rPr>
                        <a:t>Load-Modeling-Based</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000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65761913"/>
                  </a:ext>
                </a:extLst>
              </a:tr>
              <a:tr h="203099">
                <a:tc>
                  <a:txBody>
                    <a:bodyPr/>
                    <a:lstStyle/>
                    <a:p>
                      <a:pPr algn="ctr"/>
                      <a:r>
                        <a:rPr lang="en-US" sz="1000" kern="100">
                          <a:solidFill>
                            <a:sysClr val="windowText" lastClr="000000"/>
                          </a:solidFill>
                          <a:effectLst/>
                        </a:rPr>
                        <a:t>Resolution</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Ebaseline</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Voltage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Energy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Esavings</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CVR Factor</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648508"/>
                  </a:ext>
                </a:extLst>
              </a:tr>
              <a:tr h="106627">
                <a:tc>
                  <a:txBody>
                    <a:bodyPr/>
                    <a:lstStyle/>
                    <a:p>
                      <a:pPr algn="ctr"/>
                      <a:r>
                        <a:rPr lang="en-US" sz="1000" kern="100" dirty="0">
                          <a:solidFill>
                            <a:sysClr val="windowText" lastClr="000000"/>
                          </a:solidFill>
                          <a:effectLst/>
                        </a:rPr>
                        <a:t>5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185003.03</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2.81</a:t>
                      </a:r>
                      <a:endParaRPr lang="zh-CN" sz="100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1.72</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98.23</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0.61</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492185"/>
                  </a:ext>
                </a:extLst>
              </a:tr>
              <a:tr h="106627">
                <a:tc>
                  <a:txBody>
                    <a:bodyPr/>
                    <a:lstStyle/>
                    <a:p>
                      <a:pPr algn="ctr"/>
                      <a:r>
                        <a:rPr lang="en-US" sz="1000" kern="100" dirty="0">
                          <a:solidFill>
                            <a:sysClr val="windowText" lastClr="000000"/>
                          </a:solidFill>
                          <a:effectLst/>
                        </a:rPr>
                        <a:t>10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183733.89</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2.79</a:t>
                      </a:r>
                      <a:endParaRPr lang="zh-CN" sz="1000" dirty="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1.82</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108.05</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0.65</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0911289"/>
                  </a:ext>
                </a:extLst>
              </a:tr>
              <a:tr h="106627">
                <a:tc>
                  <a:txBody>
                    <a:bodyPr/>
                    <a:lstStyle/>
                    <a:p>
                      <a:pPr algn="ctr"/>
                      <a:r>
                        <a:rPr lang="en-US" sz="1000" kern="100">
                          <a:solidFill>
                            <a:sysClr val="windowText" lastClr="000000"/>
                          </a:solidFill>
                          <a:effectLst/>
                        </a:rPr>
                        <a:t>15 min</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182879.53</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2.79</a:t>
                      </a:r>
                      <a:endParaRPr lang="zh-CN" sz="1000" dirty="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2.00</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121.02</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0.72</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8554232"/>
                  </a:ext>
                </a:extLst>
              </a:tr>
              <a:tr h="106627">
                <a:tc>
                  <a:txBody>
                    <a:bodyPr/>
                    <a:lstStyle/>
                    <a:p>
                      <a:pPr algn="ctr"/>
                      <a:r>
                        <a:rPr lang="en-US" sz="1000" kern="100" dirty="0">
                          <a:solidFill>
                            <a:sysClr val="windowText" lastClr="000000"/>
                          </a:solidFill>
                          <a:effectLst/>
                        </a:rPr>
                        <a:t>60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179922.31</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2.78</a:t>
                      </a:r>
                      <a:endParaRPr lang="zh-CN" sz="1000" dirty="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2.28</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141.61</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0.82</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4314118"/>
                  </a:ext>
                </a:extLst>
              </a:tr>
            </a:tbl>
          </a:graphicData>
        </a:graphic>
      </p:graphicFrame>
    </p:spTree>
    <p:extLst>
      <p:ext uri="{BB962C8B-B14F-4D97-AF65-F5344CB8AC3E}">
        <p14:creationId xmlns:p14="http://schemas.microsoft.com/office/powerpoint/2010/main" val="34305677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528EF5-FB4E-F93C-C610-5407A21EB0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9F751D-83B7-82DC-83F3-52021D661CAD}"/>
              </a:ext>
            </a:extLst>
          </p:cNvPr>
          <p:cNvSpPr>
            <a:spLocks noGrp="1"/>
          </p:cNvSpPr>
          <p:nvPr>
            <p:ph type="title"/>
          </p:nvPr>
        </p:nvSpPr>
        <p:spPr/>
        <p:txBody>
          <a:bodyPr/>
          <a:lstStyle/>
          <a:p>
            <a:r>
              <a:rPr lang="en-US" altLang="zh-CN" dirty="0"/>
              <a:t>Case Studies</a:t>
            </a:r>
            <a:br>
              <a:rPr lang="en-US" altLang="zh-CN" dirty="0"/>
            </a:br>
            <a:endParaRPr lang="zh-CN" altLang="en-US" dirty="0"/>
          </a:p>
        </p:txBody>
      </p:sp>
      <p:sp>
        <p:nvSpPr>
          <p:cNvPr id="4" name="TextBox 3">
            <a:extLst>
              <a:ext uri="{FF2B5EF4-FFF2-40B4-BE49-F238E27FC236}">
                <a16:creationId xmlns:a16="http://schemas.microsoft.com/office/drawing/2014/main" id="{966FFC4A-7B15-FD9F-468C-0EDFDCA551D1}"/>
              </a:ext>
            </a:extLst>
          </p:cNvPr>
          <p:cNvSpPr txBox="1"/>
          <p:nvPr/>
        </p:nvSpPr>
        <p:spPr>
          <a:xfrm>
            <a:off x="611560" y="699542"/>
            <a:ext cx="7701280" cy="338554"/>
          </a:xfrm>
          <a:prstGeom prst="rect">
            <a:avLst/>
          </a:prstGeom>
          <a:noFill/>
        </p:spPr>
        <p:txBody>
          <a:bodyPr wrap="square" rtlCol="0">
            <a:spAutoFit/>
          </a:bodyPr>
          <a:lstStyle/>
          <a:p>
            <a:r>
              <a:rPr lang="en-US" altLang="zh-CN" sz="1600" b="1" dirty="0">
                <a:effectLst/>
                <a:latin typeface="ITC Berkeley Oldstyle"/>
                <a:cs typeface="Times" panose="02020603050405020304" pitchFamily="18" charset="0"/>
              </a:rPr>
              <a:t>Case 1: </a:t>
            </a:r>
            <a:r>
              <a:rPr lang="en-US" altLang="zh-CN" sz="1600" b="1" dirty="0">
                <a:latin typeface="ITC Berkeley Oldstyle"/>
                <a:cs typeface="Times" panose="02020603050405020304" pitchFamily="18" charset="0"/>
              </a:rPr>
              <a:t>Verification</a:t>
            </a:r>
            <a:r>
              <a:rPr lang="en-US" altLang="zh-CN" sz="1600" b="1" dirty="0">
                <a:effectLst/>
                <a:latin typeface="ITC Berkeley Oldstyle"/>
                <a:cs typeface="Times" panose="02020603050405020304" pitchFamily="18" charset="0"/>
              </a:rPr>
              <a:t> based on data resolution (D3_2016)</a:t>
            </a:r>
          </a:p>
        </p:txBody>
      </p:sp>
      <p:graphicFrame>
        <p:nvGraphicFramePr>
          <p:cNvPr id="5" name="Table 4">
            <a:extLst>
              <a:ext uri="{FF2B5EF4-FFF2-40B4-BE49-F238E27FC236}">
                <a16:creationId xmlns:a16="http://schemas.microsoft.com/office/drawing/2014/main" id="{778594E4-C99E-D2B9-7FDB-6EBC6B74C99C}"/>
              </a:ext>
            </a:extLst>
          </p:cNvPr>
          <p:cNvGraphicFramePr>
            <a:graphicFrameLocks noGrp="1"/>
          </p:cNvGraphicFramePr>
          <p:nvPr>
            <p:extLst>
              <p:ext uri="{D42A27DB-BD31-4B8C-83A1-F6EECF244321}">
                <p14:modId xmlns:p14="http://schemas.microsoft.com/office/powerpoint/2010/main" val="3979775903"/>
              </p:ext>
            </p:extLst>
          </p:nvPr>
        </p:nvGraphicFramePr>
        <p:xfrm>
          <a:off x="692841" y="1059582"/>
          <a:ext cx="7603349" cy="1095006"/>
        </p:xfrm>
        <a:graphic>
          <a:graphicData uri="http://schemas.openxmlformats.org/drawingml/2006/table">
            <a:tbl>
              <a:tblPr firstRow="1" firstCol="1" bandRow="1">
                <a:tableStyleId>{5C22544A-7EE6-4342-B048-85BDC9FD1C3A}</a:tableStyleId>
              </a:tblPr>
              <a:tblGrid>
                <a:gridCol w="768139">
                  <a:extLst>
                    <a:ext uri="{9D8B030D-6E8A-4147-A177-3AD203B41FA5}">
                      <a16:colId xmlns:a16="http://schemas.microsoft.com/office/drawing/2014/main" val="3210561309"/>
                    </a:ext>
                  </a:extLst>
                </a:gridCol>
                <a:gridCol w="1134201">
                  <a:extLst>
                    <a:ext uri="{9D8B030D-6E8A-4147-A177-3AD203B41FA5}">
                      <a16:colId xmlns:a16="http://schemas.microsoft.com/office/drawing/2014/main" val="1815096601"/>
                    </a:ext>
                  </a:extLst>
                </a:gridCol>
                <a:gridCol w="1911851">
                  <a:extLst>
                    <a:ext uri="{9D8B030D-6E8A-4147-A177-3AD203B41FA5}">
                      <a16:colId xmlns:a16="http://schemas.microsoft.com/office/drawing/2014/main" val="1612708038"/>
                    </a:ext>
                  </a:extLst>
                </a:gridCol>
                <a:gridCol w="1944216">
                  <a:extLst>
                    <a:ext uri="{9D8B030D-6E8A-4147-A177-3AD203B41FA5}">
                      <a16:colId xmlns:a16="http://schemas.microsoft.com/office/drawing/2014/main" val="3140987056"/>
                    </a:ext>
                  </a:extLst>
                </a:gridCol>
                <a:gridCol w="1028797">
                  <a:extLst>
                    <a:ext uri="{9D8B030D-6E8A-4147-A177-3AD203B41FA5}">
                      <a16:colId xmlns:a16="http://schemas.microsoft.com/office/drawing/2014/main" val="2653137672"/>
                    </a:ext>
                  </a:extLst>
                </a:gridCol>
                <a:gridCol w="816145">
                  <a:extLst>
                    <a:ext uri="{9D8B030D-6E8A-4147-A177-3AD203B41FA5}">
                      <a16:colId xmlns:a16="http://schemas.microsoft.com/office/drawing/2014/main" val="1535609593"/>
                    </a:ext>
                  </a:extLst>
                </a:gridCol>
              </a:tblGrid>
              <a:tr h="0">
                <a:tc gridSpan="6">
                  <a:txBody>
                    <a:bodyPr/>
                    <a:lstStyle/>
                    <a:p>
                      <a:pPr algn="ctr"/>
                      <a:r>
                        <a:rPr lang="en-US" sz="1000" kern="100" dirty="0">
                          <a:solidFill>
                            <a:sysClr val="windowText" lastClr="000000"/>
                          </a:solidFill>
                          <a:effectLst/>
                        </a:rPr>
                        <a:t>Comparison-Based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solidFill>
                            <a:sysClr val="windowText" lastClr="000000"/>
                          </a:solidFill>
                          <a:effectLst/>
                        </a:rPr>
                        <a:t>Comparison-Based</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081249845"/>
                  </a:ext>
                </a:extLst>
              </a:tr>
              <a:tr h="241566">
                <a:tc>
                  <a:txBody>
                    <a:bodyPr/>
                    <a:lstStyle/>
                    <a:p>
                      <a:pPr algn="ctr"/>
                      <a:r>
                        <a:rPr lang="en-US" sz="1000" kern="100" dirty="0">
                          <a:solidFill>
                            <a:sysClr val="windowText" lastClr="000000"/>
                          </a:solidFill>
                          <a:effectLst/>
                        </a:rPr>
                        <a:t>Resolution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Ebaseline</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Voltage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a:t>
                      </a:r>
                      <a:r>
                        <a:rPr lang="en-US" altLang="zh-CN" sz="1000" kern="100" dirty="0">
                          <a:solidFill>
                            <a:sysClr val="windowText" lastClr="000000"/>
                          </a:solidFill>
                          <a:effectLst/>
                          <a:latin typeface="+mn-lt"/>
                        </a:rPr>
                        <a:t>Energy</a:t>
                      </a:r>
                      <a:r>
                        <a:rPr lang="en-US" sz="1000" kern="100" dirty="0">
                          <a:solidFill>
                            <a:sysClr val="windowText" lastClr="000000"/>
                          </a:solidFill>
                          <a:effectLst/>
                        </a:rPr>
                        <a:t>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Esavings</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CVR Factor</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52883209"/>
                  </a:ext>
                </a:extLst>
              </a:tr>
              <a:tr h="129411">
                <a:tc>
                  <a:txBody>
                    <a:bodyPr/>
                    <a:lstStyle/>
                    <a:p>
                      <a:pPr algn="ctr"/>
                      <a:r>
                        <a:rPr lang="en-US" sz="1000" kern="100" dirty="0">
                          <a:solidFill>
                            <a:sysClr val="windowText" lastClr="000000"/>
                          </a:solidFill>
                          <a:effectLst/>
                        </a:rPr>
                        <a:t>5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204484.61</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4.85</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a:solidFill>
                            <a:sysClr val="windowText" lastClr="000000"/>
                          </a:solidFill>
                          <a:effectLst/>
                          <a:latin typeface="+mn-lt"/>
                          <a:ea typeface="Calibri" panose="020F0502020204030204" pitchFamily="34" charset="0"/>
                          <a:cs typeface="Times New Roman" panose="02020603050405020304" pitchFamily="18" charset="0"/>
                        </a:rPr>
                        <a:t>4.47</a:t>
                      </a:r>
                      <a:endParaRPr lang="zh-CN" sz="1000" b="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a:solidFill>
                            <a:sysClr val="windowText" lastClr="000000"/>
                          </a:solidFill>
                          <a:effectLst/>
                          <a:latin typeface="+mn-lt"/>
                          <a:ea typeface="Calibri" panose="020F0502020204030204" pitchFamily="34" charset="0"/>
                          <a:cs typeface="Times New Roman" panose="02020603050405020304" pitchFamily="18" charset="0"/>
                        </a:rPr>
                        <a:t>1,001.76</a:t>
                      </a:r>
                      <a:endParaRPr lang="zh-CN" sz="1000" b="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a:solidFill>
                            <a:sysClr val="windowText" lastClr="000000"/>
                          </a:solidFill>
                          <a:effectLst/>
                          <a:latin typeface="+mn-lt"/>
                          <a:ea typeface="Calibri" panose="020F0502020204030204" pitchFamily="34" charset="0"/>
                          <a:cs typeface="Times New Roman" panose="02020603050405020304" pitchFamily="18" charset="0"/>
                        </a:rPr>
                        <a:t>0.92</a:t>
                      </a:r>
                      <a:endParaRPr lang="zh-CN" sz="1000" b="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7020004"/>
                  </a:ext>
                </a:extLst>
              </a:tr>
              <a:tr h="129411">
                <a:tc>
                  <a:txBody>
                    <a:bodyPr/>
                    <a:lstStyle/>
                    <a:p>
                      <a:pPr algn="ctr"/>
                      <a:r>
                        <a:rPr lang="en-US" sz="1000" kern="100" dirty="0">
                          <a:solidFill>
                            <a:sysClr val="windowText" lastClr="000000"/>
                          </a:solidFill>
                          <a:effectLst/>
                        </a:rPr>
                        <a:t>10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203770.01</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4.86</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4.28</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a:solidFill>
                            <a:sysClr val="windowText" lastClr="000000"/>
                          </a:solidFill>
                          <a:effectLst/>
                          <a:latin typeface="+mn-lt"/>
                          <a:ea typeface="Calibri" panose="020F0502020204030204" pitchFamily="34" charset="0"/>
                          <a:cs typeface="Times New Roman" panose="02020603050405020304" pitchFamily="18" charset="0"/>
                        </a:rPr>
                        <a:t>954.72</a:t>
                      </a:r>
                      <a:endParaRPr lang="zh-CN" sz="1000" b="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a:solidFill>
                            <a:sysClr val="windowText" lastClr="000000"/>
                          </a:solidFill>
                          <a:effectLst/>
                          <a:latin typeface="+mn-lt"/>
                          <a:ea typeface="Calibri" panose="020F0502020204030204" pitchFamily="34" charset="0"/>
                          <a:cs typeface="Times New Roman" panose="02020603050405020304" pitchFamily="18" charset="0"/>
                        </a:rPr>
                        <a:t>0.88</a:t>
                      </a:r>
                      <a:endParaRPr lang="zh-CN" sz="1000" b="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34060093"/>
                  </a:ext>
                </a:extLst>
              </a:tr>
              <a:tr h="129411">
                <a:tc>
                  <a:txBody>
                    <a:bodyPr/>
                    <a:lstStyle/>
                    <a:p>
                      <a:pPr algn="ctr"/>
                      <a:r>
                        <a:rPr lang="en-US" sz="1000" kern="100" dirty="0">
                          <a:solidFill>
                            <a:sysClr val="windowText" lastClr="000000"/>
                          </a:solidFill>
                          <a:effectLst/>
                        </a:rPr>
                        <a:t>15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203191.69</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a:solidFill>
                            <a:sysClr val="windowText" lastClr="000000"/>
                          </a:solidFill>
                          <a:effectLst/>
                          <a:latin typeface="+mn-lt"/>
                          <a:ea typeface="Calibri" panose="020F0502020204030204" pitchFamily="34" charset="0"/>
                          <a:cs typeface="Times New Roman" panose="02020603050405020304" pitchFamily="18" charset="0"/>
                        </a:rPr>
                        <a:t>4.85</a:t>
                      </a:r>
                      <a:endParaRPr lang="zh-CN" sz="1000" b="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3.75</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828.95</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a:solidFill>
                            <a:sysClr val="windowText" lastClr="000000"/>
                          </a:solidFill>
                          <a:effectLst/>
                          <a:latin typeface="+mn-lt"/>
                          <a:ea typeface="Calibri" panose="020F0502020204030204" pitchFamily="34" charset="0"/>
                          <a:cs typeface="Times New Roman" panose="02020603050405020304" pitchFamily="18" charset="0"/>
                        </a:rPr>
                        <a:t>0.77</a:t>
                      </a:r>
                      <a:endParaRPr lang="zh-CN" sz="1000" b="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30662361"/>
                  </a:ext>
                </a:extLst>
              </a:tr>
              <a:tr h="129411">
                <a:tc>
                  <a:txBody>
                    <a:bodyPr/>
                    <a:lstStyle/>
                    <a:p>
                      <a:pPr algn="ctr"/>
                      <a:r>
                        <a:rPr lang="en-US" sz="1000" kern="100" dirty="0">
                          <a:solidFill>
                            <a:sysClr val="windowText" lastClr="000000"/>
                          </a:solidFill>
                          <a:effectLst/>
                        </a:rPr>
                        <a:t>60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201867.62</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a:solidFill>
                            <a:sysClr val="windowText" lastClr="000000"/>
                          </a:solidFill>
                          <a:effectLst/>
                          <a:latin typeface="+mn-lt"/>
                          <a:ea typeface="Calibri" panose="020F0502020204030204" pitchFamily="34" charset="0"/>
                          <a:cs typeface="Times New Roman" panose="02020603050405020304" pitchFamily="18" charset="0"/>
                        </a:rPr>
                        <a:t>4.83</a:t>
                      </a:r>
                      <a:endParaRPr lang="zh-CN" sz="1000" b="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a:solidFill>
                            <a:sysClr val="windowText" lastClr="000000"/>
                          </a:solidFill>
                          <a:effectLst/>
                          <a:latin typeface="+mn-lt"/>
                          <a:ea typeface="Calibri" panose="020F0502020204030204" pitchFamily="34" charset="0"/>
                          <a:cs typeface="Times New Roman" panose="02020603050405020304" pitchFamily="18" charset="0"/>
                        </a:rPr>
                        <a:t>4.33</a:t>
                      </a:r>
                      <a:endParaRPr lang="zh-CN" sz="1000" b="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956.15</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b="0" kern="100" dirty="0">
                          <a:solidFill>
                            <a:sysClr val="windowText" lastClr="000000"/>
                          </a:solidFill>
                          <a:effectLst/>
                          <a:latin typeface="+mn-lt"/>
                          <a:ea typeface="Calibri" panose="020F0502020204030204" pitchFamily="34" charset="0"/>
                          <a:cs typeface="Times New Roman" panose="02020603050405020304" pitchFamily="18" charset="0"/>
                        </a:rPr>
                        <a:t>0.90</a:t>
                      </a:r>
                      <a:endParaRPr lang="zh-CN" sz="1000" b="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089200998"/>
                  </a:ext>
                </a:extLst>
              </a:tr>
            </a:tbl>
          </a:graphicData>
        </a:graphic>
      </p:graphicFrame>
      <p:graphicFrame>
        <p:nvGraphicFramePr>
          <p:cNvPr id="6" name="Table 5">
            <a:extLst>
              <a:ext uri="{FF2B5EF4-FFF2-40B4-BE49-F238E27FC236}">
                <a16:creationId xmlns:a16="http://schemas.microsoft.com/office/drawing/2014/main" id="{420CDEE9-704C-76EC-0DF5-878893B79EAA}"/>
              </a:ext>
            </a:extLst>
          </p:cNvPr>
          <p:cNvGraphicFramePr>
            <a:graphicFrameLocks noGrp="1"/>
          </p:cNvGraphicFramePr>
          <p:nvPr>
            <p:extLst>
              <p:ext uri="{D42A27DB-BD31-4B8C-83A1-F6EECF244321}">
                <p14:modId xmlns:p14="http://schemas.microsoft.com/office/powerpoint/2010/main" val="3743642800"/>
              </p:ext>
            </p:extLst>
          </p:nvPr>
        </p:nvGraphicFramePr>
        <p:xfrm>
          <a:off x="690608" y="2145365"/>
          <a:ext cx="7603348" cy="1146465"/>
        </p:xfrm>
        <a:graphic>
          <a:graphicData uri="http://schemas.openxmlformats.org/drawingml/2006/table">
            <a:tbl>
              <a:tblPr firstRow="1" firstCol="1" bandRow="1">
                <a:tableStyleId>{5C22544A-7EE6-4342-B048-85BDC9FD1C3A}</a:tableStyleId>
              </a:tblPr>
              <a:tblGrid>
                <a:gridCol w="767889">
                  <a:extLst>
                    <a:ext uri="{9D8B030D-6E8A-4147-A177-3AD203B41FA5}">
                      <a16:colId xmlns:a16="http://schemas.microsoft.com/office/drawing/2014/main" val="3875630064"/>
                    </a:ext>
                  </a:extLst>
                </a:gridCol>
                <a:gridCol w="1133507">
                  <a:extLst>
                    <a:ext uri="{9D8B030D-6E8A-4147-A177-3AD203B41FA5}">
                      <a16:colId xmlns:a16="http://schemas.microsoft.com/office/drawing/2014/main" val="1822865580"/>
                    </a:ext>
                  </a:extLst>
                </a:gridCol>
                <a:gridCol w="1929445">
                  <a:extLst>
                    <a:ext uri="{9D8B030D-6E8A-4147-A177-3AD203B41FA5}">
                      <a16:colId xmlns:a16="http://schemas.microsoft.com/office/drawing/2014/main" val="3013404050"/>
                    </a:ext>
                  </a:extLst>
                </a:gridCol>
                <a:gridCol w="1944216">
                  <a:extLst>
                    <a:ext uri="{9D8B030D-6E8A-4147-A177-3AD203B41FA5}">
                      <a16:colId xmlns:a16="http://schemas.microsoft.com/office/drawing/2014/main" val="2747024962"/>
                    </a:ext>
                  </a:extLst>
                </a:gridCol>
                <a:gridCol w="1013789">
                  <a:extLst>
                    <a:ext uri="{9D8B030D-6E8A-4147-A177-3AD203B41FA5}">
                      <a16:colId xmlns:a16="http://schemas.microsoft.com/office/drawing/2014/main" val="233884162"/>
                    </a:ext>
                  </a:extLst>
                </a:gridCol>
                <a:gridCol w="814502">
                  <a:extLst>
                    <a:ext uri="{9D8B030D-6E8A-4147-A177-3AD203B41FA5}">
                      <a16:colId xmlns:a16="http://schemas.microsoft.com/office/drawing/2014/main" val="220061083"/>
                    </a:ext>
                  </a:extLst>
                </a:gridCol>
              </a:tblGrid>
              <a:tr h="240214">
                <a:tc gridSpan="6">
                  <a:txBody>
                    <a:bodyPr/>
                    <a:lstStyle/>
                    <a:p>
                      <a:pPr algn="ctr"/>
                      <a:r>
                        <a:rPr lang="en-US" sz="1000" kern="100" dirty="0">
                          <a:solidFill>
                            <a:sysClr val="windowText" lastClr="000000"/>
                          </a:solidFill>
                          <a:effectLst/>
                        </a:rPr>
                        <a:t>Regression-Based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effectLst/>
                        </a:rPr>
                        <a:t>Regression-Based</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C000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81756856"/>
                  </a:ext>
                </a:extLst>
              </a:tr>
              <a:tr h="291169">
                <a:tc>
                  <a:txBody>
                    <a:bodyPr/>
                    <a:lstStyle/>
                    <a:p>
                      <a:pPr algn="ctr"/>
                      <a:r>
                        <a:rPr lang="en-US" sz="1000" kern="100" dirty="0">
                          <a:solidFill>
                            <a:sysClr val="windowText" lastClr="000000"/>
                          </a:solidFill>
                          <a:effectLst/>
                        </a:rPr>
                        <a:t>Resolution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Ebaseline</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Voltage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a:t>
                      </a:r>
                      <a:r>
                        <a:rPr lang="en-US" altLang="zh-CN" sz="1000" kern="100" dirty="0">
                          <a:solidFill>
                            <a:sysClr val="windowText" lastClr="000000"/>
                          </a:solidFill>
                          <a:effectLst/>
                          <a:latin typeface="+mn-lt"/>
                        </a:rPr>
                        <a:t>Energy</a:t>
                      </a:r>
                      <a:r>
                        <a:rPr lang="en-US" sz="1000" kern="100" dirty="0">
                          <a:solidFill>
                            <a:sysClr val="windowText" lastClr="000000"/>
                          </a:solidFill>
                          <a:effectLst/>
                        </a:rPr>
                        <a:t>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Esavings</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CVR Factor</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46605314"/>
                  </a:ext>
                </a:extLst>
              </a:tr>
              <a:tr h="152864">
                <a:tc>
                  <a:txBody>
                    <a:bodyPr/>
                    <a:lstStyle/>
                    <a:p>
                      <a:pPr algn="ctr"/>
                      <a:r>
                        <a:rPr lang="en-US" sz="1000" kern="100" dirty="0">
                          <a:solidFill>
                            <a:sysClr val="windowText" lastClr="000000"/>
                          </a:solidFill>
                          <a:effectLst/>
                        </a:rPr>
                        <a:t>5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211690.48</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4.85</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3.79</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877.73</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0.78</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848761510"/>
                  </a:ext>
                </a:extLst>
              </a:tr>
              <a:tr h="152864">
                <a:tc>
                  <a:txBody>
                    <a:bodyPr/>
                    <a:lstStyle/>
                    <a:p>
                      <a:pPr algn="ctr"/>
                      <a:r>
                        <a:rPr lang="en-US" sz="1000" kern="100" dirty="0">
                          <a:solidFill>
                            <a:sysClr val="windowText" lastClr="000000"/>
                          </a:solidFill>
                          <a:effectLst/>
                        </a:rPr>
                        <a:t>10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208735.21</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4.85</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3.83</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874.28</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0.79</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92096557"/>
                  </a:ext>
                </a:extLst>
              </a:tr>
              <a:tr h="152864">
                <a:tc>
                  <a:txBody>
                    <a:bodyPr/>
                    <a:lstStyle/>
                    <a:p>
                      <a:pPr algn="ctr"/>
                      <a:r>
                        <a:rPr lang="en-US" sz="1000" kern="100" dirty="0">
                          <a:solidFill>
                            <a:sysClr val="windowText" lastClr="000000"/>
                          </a:solidFill>
                          <a:effectLst/>
                        </a:rPr>
                        <a:t>15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206769.78</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latin typeface="+mn-lt"/>
                          <a:ea typeface="Calibri" panose="020F0502020204030204" pitchFamily="34" charset="0"/>
                          <a:cs typeface="Times New Roman" panose="02020603050405020304" pitchFamily="18" charset="0"/>
                        </a:rPr>
                        <a:t>4.85</a:t>
                      </a:r>
                      <a:endParaRPr lang="zh-CN" sz="1000" kern="10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3.77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852.28</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latin typeface="+mn-lt"/>
                          <a:ea typeface="Calibri" panose="020F0502020204030204" pitchFamily="34" charset="0"/>
                          <a:cs typeface="Times New Roman" panose="02020603050405020304" pitchFamily="18" charset="0"/>
                        </a:rPr>
                        <a:t>0.78</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1739525"/>
                  </a:ext>
                </a:extLst>
              </a:tr>
              <a:tr h="152864">
                <a:tc>
                  <a:txBody>
                    <a:bodyPr/>
                    <a:lstStyle/>
                    <a:p>
                      <a:pPr algn="ctr"/>
                      <a:r>
                        <a:rPr lang="en-US" sz="1000" kern="100" dirty="0">
                          <a:solidFill>
                            <a:sysClr val="windowText" lastClr="000000"/>
                          </a:solidFill>
                          <a:effectLst/>
                        </a:rPr>
                        <a:t>60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202398.04</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4.84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3.64</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801.87</a:t>
                      </a:r>
                      <a:endParaRPr lang="zh-CN" sz="1000" kern="100" dirty="0">
                        <a:solidFill>
                          <a:sysClr val="windowText" lastClr="000000"/>
                        </a:solidFill>
                        <a:effectLst/>
                        <a:latin typeface="+mn-lt"/>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altLang="zh-CN" sz="1000" kern="100" dirty="0">
                          <a:solidFill>
                            <a:sysClr val="windowText" lastClr="000000"/>
                          </a:solidFill>
                          <a:effectLst/>
                          <a:latin typeface="+mn-lt"/>
                          <a:ea typeface="等线" panose="02010600030101010101" pitchFamily="2" charset="-122"/>
                          <a:cs typeface="Times New Roman" panose="02020603050405020304" pitchFamily="18" charset="0"/>
                        </a:rPr>
                        <a:t>0.75</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69929597"/>
                  </a:ext>
                </a:extLst>
              </a:tr>
            </a:tbl>
          </a:graphicData>
        </a:graphic>
      </p:graphicFrame>
      <p:graphicFrame>
        <p:nvGraphicFramePr>
          <p:cNvPr id="7" name="Table 6">
            <a:extLst>
              <a:ext uri="{FF2B5EF4-FFF2-40B4-BE49-F238E27FC236}">
                <a16:creationId xmlns:a16="http://schemas.microsoft.com/office/drawing/2014/main" id="{4FAEDF76-77F0-AF32-3741-32175B04851E}"/>
              </a:ext>
            </a:extLst>
          </p:cNvPr>
          <p:cNvGraphicFramePr>
            <a:graphicFrameLocks noGrp="1"/>
          </p:cNvGraphicFramePr>
          <p:nvPr>
            <p:extLst>
              <p:ext uri="{D42A27DB-BD31-4B8C-83A1-F6EECF244321}">
                <p14:modId xmlns:p14="http://schemas.microsoft.com/office/powerpoint/2010/main" val="447199902"/>
              </p:ext>
            </p:extLst>
          </p:nvPr>
        </p:nvGraphicFramePr>
        <p:xfrm>
          <a:off x="690608" y="3291830"/>
          <a:ext cx="7603348" cy="1056539"/>
        </p:xfrm>
        <a:graphic>
          <a:graphicData uri="http://schemas.openxmlformats.org/drawingml/2006/table">
            <a:tbl>
              <a:tblPr firstRow="1" firstCol="1" bandRow="1">
                <a:tableStyleId>{5C22544A-7EE6-4342-B048-85BDC9FD1C3A}</a:tableStyleId>
              </a:tblPr>
              <a:tblGrid>
                <a:gridCol w="777199">
                  <a:extLst>
                    <a:ext uri="{9D8B030D-6E8A-4147-A177-3AD203B41FA5}">
                      <a16:colId xmlns:a16="http://schemas.microsoft.com/office/drawing/2014/main" val="2305227563"/>
                    </a:ext>
                  </a:extLst>
                </a:gridCol>
                <a:gridCol w="1128790">
                  <a:extLst>
                    <a:ext uri="{9D8B030D-6E8A-4147-A177-3AD203B41FA5}">
                      <a16:colId xmlns:a16="http://schemas.microsoft.com/office/drawing/2014/main" val="789557366"/>
                    </a:ext>
                  </a:extLst>
                </a:gridCol>
                <a:gridCol w="1910435">
                  <a:extLst>
                    <a:ext uri="{9D8B030D-6E8A-4147-A177-3AD203B41FA5}">
                      <a16:colId xmlns:a16="http://schemas.microsoft.com/office/drawing/2014/main" val="3664350497"/>
                    </a:ext>
                  </a:extLst>
                </a:gridCol>
                <a:gridCol w="1966959">
                  <a:extLst>
                    <a:ext uri="{9D8B030D-6E8A-4147-A177-3AD203B41FA5}">
                      <a16:colId xmlns:a16="http://schemas.microsoft.com/office/drawing/2014/main" val="2432561999"/>
                    </a:ext>
                  </a:extLst>
                </a:gridCol>
                <a:gridCol w="1010167">
                  <a:extLst>
                    <a:ext uri="{9D8B030D-6E8A-4147-A177-3AD203B41FA5}">
                      <a16:colId xmlns:a16="http://schemas.microsoft.com/office/drawing/2014/main" val="4241439416"/>
                    </a:ext>
                  </a:extLst>
                </a:gridCol>
                <a:gridCol w="809798">
                  <a:extLst>
                    <a:ext uri="{9D8B030D-6E8A-4147-A177-3AD203B41FA5}">
                      <a16:colId xmlns:a16="http://schemas.microsoft.com/office/drawing/2014/main" val="2903876094"/>
                    </a:ext>
                  </a:extLst>
                </a:gridCol>
              </a:tblGrid>
              <a:tr h="134664">
                <a:tc gridSpan="6">
                  <a:txBody>
                    <a:bodyPr/>
                    <a:lstStyle/>
                    <a:p>
                      <a:pPr algn="ctr"/>
                      <a:r>
                        <a:rPr lang="en-US" sz="1000" kern="100" dirty="0">
                          <a:solidFill>
                            <a:sysClr val="windowText" lastClr="000000"/>
                          </a:solidFill>
                          <a:effectLst/>
                        </a:rPr>
                        <a:t>Load Modeling-Based</a:t>
                      </a:r>
                      <a:endParaRPr lang="zh-CN" altLang="en-US"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hMerge="1">
                  <a:txBody>
                    <a:bodyPr/>
                    <a:lstStyle/>
                    <a:p>
                      <a:pPr algn="ctr"/>
                      <a:r>
                        <a:rPr lang="en-US" sz="1000" kern="100" dirty="0">
                          <a:effectLst/>
                        </a:rPr>
                        <a:t>Load-Modeling-Based</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solidFill>
                      <a:srgbClr val="C00000"/>
                    </a:solidFill>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265761913"/>
                  </a:ext>
                </a:extLst>
              </a:tr>
              <a:tr h="203099">
                <a:tc>
                  <a:txBody>
                    <a:bodyPr/>
                    <a:lstStyle/>
                    <a:p>
                      <a:pPr algn="ctr"/>
                      <a:r>
                        <a:rPr lang="en-US" sz="1000" kern="100">
                          <a:solidFill>
                            <a:sysClr val="windowText" lastClr="000000"/>
                          </a:solidFill>
                          <a:effectLst/>
                        </a:rPr>
                        <a:t>Resolution</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Ebaseline</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Voltage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a:solidFill>
                            <a:sysClr val="windowText" lastClr="000000"/>
                          </a:solidFill>
                          <a:effectLst/>
                        </a:rPr>
                        <a:t>Estimated Energy Reduction (%)</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dirty="0" err="1">
                          <a:solidFill>
                            <a:sysClr val="windowText" lastClr="000000"/>
                          </a:solidFill>
                          <a:effectLst/>
                        </a:rPr>
                        <a:t>Esavings</a:t>
                      </a:r>
                      <a:r>
                        <a:rPr lang="en-US" sz="1000" kern="100" dirty="0">
                          <a:solidFill>
                            <a:sysClr val="windowText" lastClr="000000"/>
                          </a:solidFill>
                          <a:effectLst/>
                        </a:rPr>
                        <a:t> (MWh)</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kern="100">
                          <a:solidFill>
                            <a:sysClr val="windowText" lastClr="000000"/>
                          </a:solidFill>
                          <a:effectLst/>
                        </a:rPr>
                        <a:t>CVR Factor</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05648508"/>
                  </a:ext>
                </a:extLst>
              </a:tr>
              <a:tr h="106627">
                <a:tc>
                  <a:txBody>
                    <a:bodyPr/>
                    <a:lstStyle/>
                    <a:p>
                      <a:pPr algn="ctr"/>
                      <a:r>
                        <a:rPr lang="en-US" sz="1000" kern="100" dirty="0">
                          <a:solidFill>
                            <a:sysClr val="windowText" lastClr="000000"/>
                          </a:solidFill>
                          <a:effectLst/>
                        </a:rPr>
                        <a:t>5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211604.87</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4.85</a:t>
                      </a:r>
                      <a:endParaRPr lang="zh-CN" sz="100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3.55</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673.35</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0.73</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55492185"/>
                  </a:ext>
                </a:extLst>
              </a:tr>
              <a:tr h="106627">
                <a:tc>
                  <a:txBody>
                    <a:bodyPr/>
                    <a:lstStyle/>
                    <a:p>
                      <a:pPr algn="ctr"/>
                      <a:r>
                        <a:rPr lang="en-US" sz="1000" kern="100" dirty="0">
                          <a:solidFill>
                            <a:sysClr val="windowText" lastClr="000000"/>
                          </a:solidFill>
                          <a:effectLst/>
                        </a:rPr>
                        <a:t>10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208659.75</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4.85</a:t>
                      </a:r>
                      <a:endParaRPr lang="zh-CN" sz="1000" dirty="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3.55</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709.09</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0.73</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650911289"/>
                  </a:ext>
                </a:extLst>
              </a:tr>
              <a:tr h="106627">
                <a:tc>
                  <a:txBody>
                    <a:bodyPr/>
                    <a:lstStyle/>
                    <a:p>
                      <a:pPr algn="ctr"/>
                      <a:r>
                        <a:rPr lang="en-US" sz="1000" kern="100">
                          <a:solidFill>
                            <a:sysClr val="windowText" lastClr="000000"/>
                          </a:solidFill>
                          <a:effectLst/>
                        </a:rPr>
                        <a:t>15 min</a:t>
                      </a:r>
                      <a:endParaRPr lang="zh-CN" sz="1000" kern="10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206744.77</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4.85</a:t>
                      </a:r>
                      <a:endParaRPr lang="zh-CN" sz="1000" dirty="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3.72</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763.99</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0.77</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978554232"/>
                  </a:ext>
                </a:extLst>
              </a:tr>
              <a:tr h="106627">
                <a:tc>
                  <a:txBody>
                    <a:bodyPr/>
                    <a:lstStyle/>
                    <a:p>
                      <a:pPr algn="ctr"/>
                      <a:r>
                        <a:rPr lang="en-US" sz="1000" kern="100" dirty="0">
                          <a:solidFill>
                            <a:sysClr val="windowText" lastClr="000000"/>
                          </a:solidFill>
                          <a:effectLst/>
                        </a:rPr>
                        <a:t>60 min</a:t>
                      </a:r>
                      <a:endParaRPr lang="zh-CN" sz="1000" kern="100" dirty="0">
                        <a:solidFill>
                          <a:sysClr val="windowText" lastClr="000000"/>
                        </a:solidFill>
                        <a:effectLst/>
                        <a:latin typeface="等线" panose="02010600030101010101" pitchFamily="2" charset="-122"/>
                        <a:ea typeface="等线" panose="02010600030101010101" pitchFamily="2" charset="-122"/>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宋体" panose="02010600030101010101" pitchFamily="2" charset="-122"/>
                        </a:rPr>
                        <a:t>202459.54</a:t>
                      </a:r>
                      <a:endParaRPr lang="zh-CN" sz="100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a:solidFill>
                            <a:sysClr val="windowText" lastClr="000000"/>
                          </a:solidFill>
                          <a:effectLst/>
                          <a:latin typeface="+mn-lt"/>
                          <a:ea typeface="Calibri" panose="020F0502020204030204" pitchFamily="34" charset="0"/>
                        </a:rPr>
                        <a:t>4.84</a:t>
                      </a:r>
                      <a:endParaRPr lang="zh-CN" sz="1000">
                        <a:solidFill>
                          <a:sysClr val="windowText" lastClr="000000"/>
                        </a:solidFill>
                        <a:effectLst/>
                        <a:latin typeface="+mn-lt"/>
                        <a:ea typeface="宋体" panose="02010600030101010101" pitchFamily="2" charset="-122"/>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3.83</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宋体" panose="02010600030101010101" pitchFamily="2" charset="-122"/>
                        </a:rPr>
                        <a:t>831.58</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000" dirty="0">
                          <a:solidFill>
                            <a:sysClr val="windowText" lastClr="000000"/>
                          </a:solidFill>
                          <a:effectLst/>
                          <a:latin typeface="+mn-lt"/>
                          <a:ea typeface="Calibri" panose="020F0502020204030204" pitchFamily="34" charset="0"/>
                        </a:rPr>
                        <a:t>0.79</a:t>
                      </a:r>
                      <a:endParaRPr lang="zh-CN" sz="1000" dirty="0">
                        <a:solidFill>
                          <a:sysClr val="windowText" lastClr="000000"/>
                        </a:solidFill>
                        <a:effectLst/>
                        <a:latin typeface="+mn-lt"/>
                        <a:ea typeface="宋体" panose="02010600030101010101" pitchFamily="2" charset="-122"/>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74314118"/>
                  </a:ext>
                </a:extLst>
              </a:tr>
            </a:tbl>
          </a:graphicData>
        </a:graphic>
      </p:graphicFrame>
    </p:spTree>
    <p:extLst>
      <p:ext uri="{BB962C8B-B14F-4D97-AF65-F5344CB8AC3E}">
        <p14:creationId xmlns:p14="http://schemas.microsoft.com/office/powerpoint/2010/main" val="78403075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 y="2247928"/>
            <a:ext cx="9157547" cy="1062019"/>
          </a:xfrm>
          <a:prstGeom prst="rect">
            <a:avLst/>
          </a:prstGeom>
          <a:solidFill>
            <a:srgbClr val="C8102E">
              <a:alpha val="90000"/>
            </a:srgbClr>
          </a:solidFill>
          <a:ln w="9525">
            <a:noFill/>
            <a:miter lim="800000"/>
            <a:headEnd/>
            <a:tailEnd/>
          </a:ln>
          <a:effectLst/>
        </p:spPr>
        <p:txBody>
          <a:bodyPr wrap="none" anchor="ctr">
            <a:prstTxWarp prst="textNoShape">
              <a:avLst/>
            </a:prstTxWarp>
          </a:bodyPr>
          <a:lstStyle/>
          <a:p>
            <a:endParaRPr lang="en-US" dirty="0">
              <a:solidFill>
                <a:srgbClr val="C8102E"/>
              </a:solidFill>
              <a:latin typeface="ITC Berkeley Oldstyle"/>
            </a:endParaRPr>
          </a:p>
        </p:txBody>
      </p:sp>
      <p:sp>
        <p:nvSpPr>
          <p:cNvPr id="8" name="TextBox 7"/>
          <p:cNvSpPr txBox="1"/>
          <p:nvPr/>
        </p:nvSpPr>
        <p:spPr>
          <a:xfrm>
            <a:off x="323528" y="2266688"/>
            <a:ext cx="8224520" cy="1446550"/>
          </a:xfrm>
          <a:prstGeom prst="rect">
            <a:avLst/>
          </a:prstGeom>
          <a:noFill/>
        </p:spPr>
        <p:txBody>
          <a:bodyPr wrap="square" rtlCol="0">
            <a:spAutoFit/>
          </a:bodyPr>
          <a:lstStyle/>
          <a:p>
            <a:pPr algn="ctr">
              <a:spcBef>
                <a:spcPts val="0"/>
              </a:spcBef>
            </a:pPr>
            <a:r>
              <a:rPr lang="en-US" sz="3200" i="1" dirty="0">
                <a:solidFill>
                  <a:srgbClr val="F1BE48"/>
                </a:solidFill>
                <a:latin typeface="ITC Berkeley Oldstyle" charset="0"/>
                <a:ea typeface="ITC Berkeley Oldstyle" charset="0"/>
                <a:cs typeface="ITC Berkeley Oldstyle" charset="0"/>
              </a:rPr>
              <a:t>Backup Slides</a:t>
            </a:r>
          </a:p>
          <a:p>
            <a:pPr algn="ctr">
              <a:spcBef>
                <a:spcPts val="0"/>
              </a:spcBef>
            </a:pPr>
            <a:r>
              <a:rPr lang="en-US" i="1" dirty="0">
                <a:solidFill>
                  <a:srgbClr val="F1BE48"/>
                </a:solidFill>
                <a:latin typeface="ITC Berkeley Oldstyle" charset="0"/>
                <a:ea typeface="ITC Berkeley Oldstyle" charset="0"/>
                <a:cs typeface="ITC Berkeley Oldstyle" charset="0"/>
              </a:rPr>
              <a:t>Creating Ground Truth for CVR Assessment</a:t>
            </a:r>
          </a:p>
          <a:p>
            <a:pPr algn="ctr">
              <a:spcBef>
                <a:spcPts val="0"/>
              </a:spcBef>
            </a:pPr>
            <a:endParaRPr lang="en-US" sz="3200" i="1" dirty="0">
              <a:solidFill>
                <a:srgbClr val="F1BE48"/>
              </a:solidFill>
              <a:latin typeface="ITC Berkeley Oldstyle" charset="0"/>
              <a:ea typeface="ITC Berkeley Oldstyle" charset="0"/>
              <a:cs typeface="ITC Berkeley Oldstyle" charset="0"/>
            </a:endParaRPr>
          </a:p>
        </p:txBody>
      </p:sp>
      <p:cxnSp>
        <p:nvCxnSpPr>
          <p:cNvPr id="11" name="Straight Connector 10"/>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Tree>
    <p:extLst>
      <p:ext uri="{BB962C8B-B14F-4D97-AF65-F5344CB8AC3E}">
        <p14:creationId xmlns:p14="http://schemas.microsoft.com/office/powerpoint/2010/main" val="287218566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147F4E-35C9-6D44-D5CB-A7C0E17FC2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833935-ABF5-9559-2E94-C770DF3C873F}"/>
              </a:ext>
            </a:extLst>
          </p:cNvPr>
          <p:cNvSpPr>
            <a:spLocks noGrp="1"/>
          </p:cNvSpPr>
          <p:nvPr>
            <p:ph type="title"/>
          </p:nvPr>
        </p:nvSpPr>
        <p:spPr/>
        <p:txBody>
          <a:bodyPr/>
          <a:lstStyle/>
          <a:p>
            <a:r>
              <a:rPr lang="en-US" altLang="zh-CN" dirty="0"/>
              <a:t>Creating a Ground Truth using Simulations</a:t>
            </a:r>
            <a:br>
              <a:rPr lang="en-US" altLang="zh-CN" dirty="0"/>
            </a:br>
            <a:endParaRPr lang="zh-CN" altLang="en-US" dirty="0"/>
          </a:p>
        </p:txBody>
      </p:sp>
      <p:sp>
        <p:nvSpPr>
          <p:cNvPr id="7" name="Rectangle 6">
            <a:extLst>
              <a:ext uri="{FF2B5EF4-FFF2-40B4-BE49-F238E27FC236}">
                <a16:creationId xmlns:a16="http://schemas.microsoft.com/office/drawing/2014/main" id="{2072B23D-1E23-5414-B7A4-927BBF5057A8}"/>
              </a:ext>
            </a:extLst>
          </p:cNvPr>
          <p:cNvSpPr/>
          <p:nvPr/>
        </p:nvSpPr>
        <p:spPr>
          <a:xfrm>
            <a:off x="395536" y="699542"/>
            <a:ext cx="8280920" cy="3677930"/>
          </a:xfrm>
          <a:prstGeom prst="rect">
            <a:avLst/>
          </a:prstGeom>
        </p:spPr>
        <p:txBody>
          <a:bodyPr wrap="square">
            <a:spAutoFit/>
          </a:bodyPr>
          <a:lstStyle/>
          <a:p>
            <a:pPr marL="0" indent="0" algn="just">
              <a:spcBef>
                <a:spcPts val="600"/>
              </a:spcBef>
              <a:spcAft>
                <a:spcPts val="0"/>
              </a:spcAft>
              <a:buNone/>
            </a:pPr>
            <a:r>
              <a:rPr lang="en-US" altLang="zh-CN" sz="1600" dirty="0">
                <a:solidFill>
                  <a:srgbClr val="C00000"/>
                </a:solidFill>
                <a:latin typeface="ITC Berkeley Oldstyle"/>
              </a:rPr>
              <a:t>Without ground truth, we cannot validate CVR assessment results. To fill this gap:</a:t>
            </a:r>
          </a:p>
          <a:p>
            <a:pPr marL="285750" indent="-285750" algn="just">
              <a:spcBef>
                <a:spcPts val="600"/>
              </a:spcBef>
              <a:spcAft>
                <a:spcPts val="0"/>
              </a:spcAft>
              <a:buFont typeface="Arial" panose="020B0604020202020204" pitchFamily="34" charset="0"/>
              <a:buChar char="•"/>
            </a:pPr>
            <a:r>
              <a:rPr lang="en-US" altLang="zh-CN" sz="1600" dirty="0">
                <a:latin typeface="ITC Berkeley Oldstyle"/>
              </a:rPr>
              <a:t>Model a real utility feeder in </a:t>
            </a:r>
            <a:r>
              <a:rPr lang="en-US" altLang="zh-CN" sz="1600" dirty="0" err="1">
                <a:latin typeface="ITC Berkeley Oldstyle"/>
              </a:rPr>
              <a:t>OpenDSS</a:t>
            </a:r>
            <a:r>
              <a:rPr lang="en-US" altLang="zh-CN" sz="1600" dirty="0">
                <a:latin typeface="ITC Berkeley Oldstyle"/>
              </a:rPr>
              <a:t>, and use simulations to create a control group.</a:t>
            </a:r>
          </a:p>
          <a:p>
            <a:pPr marL="285750" indent="-285750" algn="just">
              <a:spcBef>
                <a:spcPts val="600"/>
              </a:spcBef>
              <a:spcAft>
                <a:spcPts val="0"/>
              </a:spcAft>
              <a:buFont typeface="Arial" panose="020B0604020202020204" pitchFamily="34" charset="0"/>
              <a:buChar char="•"/>
            </a:pPr>
            <a:r>
              <a:rPr lang="en-US" altLang="zh-CN" sz="1600" dirty="0">
                <a:latin typeface="ITC Berkeley Oldstyle"/>
              </a:rPr>
              <a:t>Generate two cases with different voltage levels (normal voltage &amp; reduced voltage) over one year, while keeping the </a:t>
            </a:r>
            <a:r>
              <a:rPr lang="en-US" altLang="zh-CN" sz="1600" b="1" dirty="0">
                <a:latin typeface="ITC Berkeley Oldstyle"/>
              </a:rPr>
              <a:t>same</a:t>
            </a:r>
            <a:r>
              <a:rPr lang="en-US" altLang="zh-CN" sz="1600" dirty="0">
                <a:latin typeface="ITC Berkeley Oldstyle"/>
              </a:rPr>
              <a:t> </a:t>
            </a:r>
            <a:r>
              <a:rPr lang="en-US" altLang="zh-CN" sz="1600" b="1" dirty="0">
                <a:latin typeface="ITC Berkeley Oldstyle"/>
              </a:rPr>
              <a:t>loading condition for the two cases</a:t>
            </a:r>
            <a:r>
              <a:rPr lang="en-US" altLang="zh-CN" sz="1600" dirty="0">
                <a:latin typeface="ITC Berkeley Oldstyle"/>
              </a:rPr>
              <a:t>.</a:t>
            </a:r>
          </a:p>
          <a:p>
            <a:pPr marL="285750" indent="-285750" algn="just">
              <a:spcBef>
                <a:spcPts val="600"/>
              </a:spcBef>
              <a:spcAft>
                <a:spcPts val="0"/>
              </a:spcAft>
              <a:buFont typeface="Arial" panose="020B0604020202020204" pitchFamily="34" charset="0"/>
              <a:buChar char="•"/>
            </a:pPr>
            <a:r>
              <a:rPr lang="en-US" altLang="zh-CN" sz="1600" dirty="0">
                <a:latin typeface="ITC Berkeley Oldstyle"/>
              </a:rPr>
              <a:t>Since the two cases have exactly the same loading condition, the actual CVR factor (the ground truth) can be easily calculated by comparing the power consumptions in the two cases.</a:t>
            </a:r>
          </a:p>
          <a:p>
            <a:pPr marL="285750" indent="-285750" algn="just">
              <a:spcBef>
                <a:spcPts val="600"/>
              </a:spcBef>
              <a:spcAft>
                <a:spcPts val="0"/>
              </a:spcAft>
              <a:buFont typeface="Arial" panose="020B0604020202020204" pitchFamily="34" charset="0"/>
              <a:buChar char="•"/>
            </a:pPr>
            <a:r>
              <a:rPr lang="en-US" sz="1600" dirty="0">
                <a:latin typeface="ITC Berkeley Oldstyle"/>
              </a:rPr>
              <a:t>Notice that this simulation method is NOT to find the true CVR factors of the modeled feeder, but to create a ground truth under the controlled environment for validation of CVR assessment method.</a:t>
            </a:r>
          </a:p>
          <a:p>
            <a:pPr marL="285750" indent="-285750" algn="just">
              <a:spcBef>
                <a:spcPts val="600"/>
              </a:spcBef>
              <a:spcAft>
                <a:spcPts val="0"/>
              </a:spcAft>
              <a:buFont typeface="Arial" panose="020B0604020202020204" pitchFamily="34" charset="0"/>
              <a:buChar char="•"/>
            </a:pPr>
            <a:r>
              <a:rPr lang="en-US" sz="1600" dirty="0">
                <a:latin typeface="ITC Berkeley Oldstyle"/>
              </a:rPr>
              <a:t>Suppose a CVR assessment method performs well using this simulation data, it does not guarantee the method can identify the true CVR factors using field data (because there is no ground truth to know its performance), but it at least gives us some confidence on the method.</a:t>
            </a:r>
            <a:endParaRPr lang="en-US" altLang="zh-CN" sz="1600" dirty="0">
              <a:latin typeface="ITC Berkeley Oldstyle"/>
            </a:endParaRPr>
          </a:p>
        </p:txBody>
      </p:sp>
    </p:spTree>
    <p:extLst>
      <p:ext uri="{BB962C8B-B14F-4D97-AF65-F5344CB8AC3E}">
        <p14:creationId xmlns:p14="http://schemas.microsoft.com/office/powerpoint/2010/main" val="25740123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Rounded Corners 2">
            <a:extLst>
              <a:ext uri="{FF2B5EF4-FFF2-40B4-BE49-F238E27FC236}">
                <a16:creationId xmlns:a16="http://schemas.microsoft.com/office/drawing/2014/main" id="{9FFA4905-CBB2-1CE9-3F93-5F692B8ADC3F}"/>
              </a:ext>
            </a:extLst>
          </p:cNvPr>
          <p:cNvSpPr/>
          <p:nvPr/>
        </p:nvSpPr>
        <p:spPr bwMode="auto">
          <a:xfrm>
            <a:off x="251520" y="2884765"/>
            <a:ext cx="8640959" cy="1731986"/>
          </a:xfrm>
          <a:prstGeom prst="roundRect">
            <a:avLst/>
          </a:prstGeom>
          <a:solidFill>
            <a:srgbClr val="EAEAF2"/>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050" dirty="0">
              <a:latin typeface="Calibri" panose="020F0502020204030204" pitchFamily="34" charset="0"/>
              <a:cs typeface="Calibri" panose="020F0502020204030204" pitchFamily="34" charset="0"/>
            </a:endParaRPr>
          </a:p>
        </p:txBody>
      </p:sp>
      <p:sp>
        <p:nvSpPr>
          <p:cNvPr id="2" name="TextBox 1">
            <a:extLst>
              <a:ext uri="{FF2B5EF4-FFF2-40B4-BE49-F238E27FC236}">
                <a16:creationId xmlns:a16="http://schemas.microsoft.com/office/drawing/2014/main" id="{70792FA7-52D7-BB34-30AC-3343BF8C2362}"/>
              </a:ext>
            </a:extLst>
          </p:cNvPr>
          <p:cNvSpPr txBox="1"/>
          <p:nvPr/>
        </p:nvSpPr>
        <p:spPr>
          <a:xfrm>
            <a:off x="604520" y="339502"/>
            <a:ext cx="6415752" cy="492443"/>
          </a:xfrm>
          <a:prstGeom prst="rect">
            <a:avLst/>
          </a:prstGeom>
          <a:noFill/>
        </p:spPr>
        <p:txBody>
          <a:bodyPr wrap="square" rtlCol="0">
            <a:spAutoFit/>
          </a:bodyPr>
          <a:lstStyle/>
          <a:p>
            <a:r>
              <a:rPr lang="en-US" altLang="zh-CN" sz="2600" dirty="0">
                <a:solidFill>
                  <a:srgbClr val="C8102E"/>
                </a:solidFill>
                <a:latin typeface="+mj-lt"/>
                <a:ea typeface="+mj-ea"/>
                <a:cs typeface="+mj-cs"/>
              </a:rPr>
              <a:t>PDNet-SDNets Coupled Power Flow Model</a:t>
            </a:r>
          </a:p>
        </p:txBody>
      </p:sp>
      <p:cxnSp>
        <p:nvCxnSpPr>
          <p:cNvPr id="3" name="Straight Connector 2">
            <a:extLst>
              <a:ext uri="{FF2B5EF4-FFF2-40B4-BE49-F238E27FC236}">
                <a16:creationId xmlns:a16="http://schemas.microsoft.com/office/drawing/2014/main" id="{D700BB7A-2B83-362C-BCCF-A45BB05E91E8}"/>
              </a:ext>
            </a:extLst>
          </p:cNvPr>
          <p:cNvCxnSpPr/>
          <p:nvPr/>
        </p:nvCxnSpPr>
        <p:spPr bwMode="auto">
          <a:xfrm>
            <a:off x="685800" y="80833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5" name="TextBox 2">
            <a:extLst>
              <a:ext uri="{FF2B5EF4-FFF2-40B4-BE49-F238E27FC236}">
                <a16:creationId xmlns:a16="http://schemas.microsoft.com/office/drawing/2014/main" id="{49DA08FA-C094-C2E8-C2DF-568A505107FC}"/>
              </a:ext>
            </a:extLst>
          </p:cNvPr>
          <p:cNvSpPr txBox="1"/>
          <p:nvPr/>
        </p:nvSpPr>
        <p:spPr>
          <a:xfrm>
            <a:off x="604520" y="825037"/>
            <a:ext cx="3607440" cy="2169825"/>
          </a:xfrm>
          <a:prstGeom prst="rect">
            <a:avLst/>
          </a:prstGeom>
          <a:noFill/>
        </p:spPr>
        <p:txBody>
          <a:bodyPr wrap="square">
            <a:spAutoFit/>
          </a:bodyPr>
          <a:lstStyle/>
          <a:p>
            <a:pPr marL="285750" indent="-285750" algn="just">
              <a:buFont typeface="Arial" panose="020B0604020202020204" pitchFamily="34" charset="0"/>
              <a:buChar char="•"/>
            </a:pPr>
            <a:r>
              <a:rPr lang="en-US" sz="1500" dirty="0">
                <a:latin typeface="Calibri" panose="020F0502020204030204" pitchFamily="34" charset="0"/>
                <a:cs typeface="Calibri" panose="020F0502020204030204" pitchFamily="34" charset="0"/>
              </a:rPr>
              <a:t>To assist the design of PINN model structure, we develop a coupled power flow (</a:t>
            </a:r>
            <a:r>
              <a:rPr lang="en-US" sz="1500" dirty="0" err="1">
                <a:latin typeface="Calibri" panose="020F0502020204030204" pitchFamily="34" charset="0"/>
                <a:cs typeface="Calibri" panose="020F0502020204030204" pitchFamily="34" charset="0"/>
              </a:rPr>
              <a:t>PFlw</a:t>
            </a:r>
            <a:r>
              <a:rPr lang="en-US" sz="1500" dirty="0">
                <a:latin typeface="Calibri" panose="020F0502020204030204" pitchFamily="34" charset="0"/>
                <a:cs typeface="Calibri" panose="020F0502020204030204" pitchFamily="34" charset="0"/>
              </a:rPr>
              <a:t>) model for integrated primary-secondary networks.</a:t>
            </a:r>
          </a:p>
          <a:p>
            <a:pPr marL="285750" indent="-285750" algn="just">
              <a:buFont typeface="Arial" panose="020B0604020202020204" pitchFamily="34" charset="0"/>
              <a:buChar char="•"/>
            </a:pPr>
            <a:r>
              <a:rPr lang="en-US" sz="1500" dirty="0">
                <a:latin typeface="Calibri" panose="020F0502020204030204" pitchFamily="34" charset="0"/>
                <a:cs typeface="Calibri" panose="020F0502020204030204" pitchFamily="34" charset="0"/>
              </a:rPr>
              <a:t>The </a:t>
            </a:r>
            <a:r>
              <a:rPr lang="en-US" sz="1500" dirty="0" err="1">
                <a:latin typeface="Calibri" panose="020F0502020204030204" pitchFamily="34" charset="0"/>
                <a:cs typeface="Calibri" panose="020F0502020204030204" pitchFamily="34" charset="0"/>
              </a:rPr>
              <a:t>PFlw</a:t>
            </a:r>
            <a:r>
              <a:rPr lang="en-US" sz="1500" dirty="0">
                <a:latin typeface="Calibri" panose="020F0502020204030204" pitchFamily="34" charset="0"/>
                <a:cs typeface="Calibri" panose="020F0502020204030204" pitchFamily="34" charset="0"/>
              </a:rPr>
              <a:t> model explicitly captures the </a:t>
            </a:r>
            <a:r>
              <a:rPr lang="en-US" sz="1500" dirty="0" err="1">
                <a:latin typeface="Calibri" panose="020F0502020204030204" pitchFamily="34" charset="0"/>
                <a:cs typeface="Calibri" panose="020F0502020204030204" pitchFamily="34" charset="0"/>
              </a:rPr>
              <a:t>SDNets</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PFlw</a:t>
            </a:r>
            <a:r>
              <a:rPr lang="en-US" sz="1500" dirty="0">
                <a:latin typeface="Calibri" panose="020F0502020204030204" pitchFamily="34" charset="0"/>
                <a:cs typeface="Calibri" panose="020F0502020204030204" pitchFamily="34" charset="0"/>
              </a:rPr>
              <a:t> using linearized power flow equations, and implicitly considers the influence from </a:t>
            </a:r>
            <a:r>
              <a:rPr lang="en-US" sz="1500" dirty="0" err="1">
                <a:latin typeface="Calibri" panose="020F0502020204030204" pitchFamily="34" charset="0"/>
                <a:cs typeface="Calibri" panose="020F0502020204030204" pitchFamily="34" charset="0"/>
              </a:rPr>
              <a:t>PDNet</a:t>
            </a:r>
            <a:r>
              <a:rPr lang="en-US" sz="1500" dirty="0">
                <a:latin typeface="Calibri" panose="020F0502020204030204" pitchFamily="34" charset="0"/>
                <a:cs typeface="Calibri" panose="020F0502020204030204" pitchFamily="34" charset="0"/>
              </a:rPr>
              <a:t> </a:t>
            </a:r>
            <a:r>
              <a:rPr lang="en-US" sz="1500" dirty="0" err="1">
                <a:latin typeface="Calibri" panose="020F0502020204030204" pitchFamily="34" charset="0"/>
                <a:cs typeface="Calibri" panose="020F0502020204030204" pitchFamily="34" charset="0"/>
              </a:rPr>
              <a:t>PFlw</a:t>
            </a:r>
            <a:r>
              <a:rPr lang="en-US" sz="1500" dirty="0">
                <a:latin typeface="Calibri" panose="020F0502020204030204" pitchFamily="34" charset="0"/>
                <a:cs typeface="Calibri" panose="020F0502020204030204" pitchFamily="34" charset="0"/>
              </a:rPr>
              <a:t> changes.</a:t>
            </a:r>
          </a:p>
          <a:p>
            <a:pPr marL="285750" indent="-285750" algn="just">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p:txBody>
      </p:sp>
      <p:sp>
        <p:nvSpPr>
          <p:cNvPr id="27" name="TextBox 17">
            <a:extLst>
              <a:ext uri="{FF2B5EF4-FFF2-40B4-BE49-F238E27FC236}">
                <a16:creationId xmlns:a16="http://schemas.microsoft.com/office/drawing/2014/main" id="{2453C12D-DA4A-14E7-B716-544BD0655E2C}"/>
              </a:ext>
            </a:extLst>
          </p:cNvPr>
          <p:cNvSpPr txBox="1"/>
          <p:nvPr/>
        </p:nvSpPr>
        <p:spPr>
          <a:xfrm>
            <a:off x="6158531" y="4011910"/>
            <a:ext cx="2479297" cy="646331"/>
          </a:xfrm>
          <a:prstGeom prst="rect">
            <a:avLst/>
          </a:prstGeom>
          <a:noFill/>
        </p:spPr>
        <p:txBody>
          <a:bodyPr wrap="square">
            <a:spAutoFit/>
          </a:bodyPr>
          <a:lstStyle/>
          <a:p>
            <a:pPr algn="just"/>
            <a:r>
              <a:rPr lang="en-US" sz="1200" i="1" dirty="0">
                <a:latin typeface="Calibri" panose="020F0502020204030204" pitchFamily="34" charset="0"/>
                <a:cs typeface="Calibri" panose="020F0502020204030204" pitchFamily="34" charset="0"/>
              </a:rPr>
              <a:t>Compensate for the linearization error caused by lines’ and secondary </a:t>
            </a:r>
            <a:r>
              <a:rPr lang="en-US" sz="1200" i="1" dirty="0" err="1">
                <a:latin typeface="Calibri" panose="020F0502020204030204" pitchFamily="34" charset="0"/>
                <a:cs typeface="Calibri" panose="020F0502020204030204" pitchFamily="34" charset="0"/>
              </a:rPr>
              <a:t>xfrms</a:t>
            </a:r>
            <a:r>
              <a:rPr lang="en-US" sz="1200" i="1" dirty="0">
                <a:latin typeface="Calibri" panose="020F0502020204030204" pitchFamily="34" charset="0"/>
                <a:cs typeface="Calibri" panose="020F0502020204030204" pitchFamily="34" charset="0"/>
              </a:rPr>
              <a:t>’ losses. </a:t>
            </a:r>
          </a:p>
        </p:txBody>
      </p:sp>
      <p:grpSp>
        <p:nvGrpSpPr>
          <p:cNvPr id="41" name="组合 40">
            <a:extLst>
              <a:ext uri="{FF2B5EF4-FFF2-40B4-BE49-F238E27FC236}">
                <a16:creationId xmlns:a16="http://schemas.microsoft.com/office/drawing/2014/main" id="{CC763CF9-43D1-2E86-5D38-F2AA06993C1E}"/>
              </a:ext>
            </a:extLst>
          </p:cNvPr>
          <p:cNvGrpSpPr/>
          <p:nvPr/>
        </p:nvGrpSpPr>
        <p:grpSpPr>
          <a:xfrm>
            <a:off x="282614" y="2874427"/>
            <a:ext cx="8390286" cy="1513839"/>
            <a:chOff x="383770" y="2976690"/>
            <a:chExt cx="7870786" cy="1513839"/>
          </a:xfrm>
        </p:grpSpPr>
        <p:graphicFrame>
          <p:nvGraphicFramePr>
            <p:cNvPr id="9" name="Object 8">
              <a:extLst>
                <a:ext uri="{FF2B5EF4-FFF2-40B4-BE49-F238E27FC236}">
                  <a16:creationId xmlns:a16="http://schemas.microsoft.com/office/drawing/2014/main" id="{D26E0F65-E45B-BFD4-7604-B7F3CFB88CDC}"/>
                </a:ext>
              </a:extLst>
            </p:cNvPr>
            <p:cNvGraphicFramePr>
              <a:graphicFrameLocks noChangeAspect="1"/>
            </p:cNvGraphicFramePr>
            <p:nvPr/>
          </p:nvGraphicFramePr>
          <p:xfrm>
            <a:off x="504302" y="3598208"/>
            <a:ext cx="3868801" cy="316993"/>
          </p:xfrm>
          <a:graphic>
            <a:graphicData uri="http://schemas.openxmlformats.org/presentationml/2006/ole">
              <mc:AlternateContent xmlns:mc="http://schemas.openxmlformats.org/markup-compatibility/2006">
                <mc:Choice xmlns:v="urn:schemas-microsoft-com:vml" Requires="v">
                  <p:oleObj name="Equation" r:id="rId3" imgW="3771720" imgH="304560" progId="Equation.DSMT4">
                    <p:embed/>
                  </p:oleObj>
                </mc:Choice>
                <mc:Fallback>
                  <p:oleObj name="Equation" r:id="rId3" imgW="3771720" imgH="304560" progId="Equation.DSMT4">
                    <p:embed/>
                    <p:pic>
                      <p:nvPicPr>
                        <p:cNvPr id="9" name="Object 8">
                          <a:extLst>
                            <a:ext uri="{FF2B5EF4-FFF2-40B4-BE49-F238E27FC236}">
                              <a16:creationId xmlns:a16="http://schemas.microsoft.com/office/drawing/2014/main" id="{D26E0F65-E45B-BFD4-7604-B7F3CFB88CDC}"/>
                            </a:ext>
                          </a:extLst>
                        </p:cNvPr>
                        <p:cNvPicPr/>
                        <p:nvPr/>
                      </p:nvPicPr>
                      <p:blipFill>
                        <a:blip r:embed="rId4"/>
                        <a:stretch>
                          <a:fillRect/>
                        </a:stretch>
                      </p:blipFill>
                      <p:spPr>
                        <a:xfrm>
                          <a:off x="504302" y="3598208"/>
                          <a:ext cx="3868801" cy="316993"/>
                        </a:xfrm>
                        <a:prstGeom prst="rect">
                          <a:avLst/>
                        </a:prstGeom>
                      </p:spPr>
                    </p:pic>
                  </p:oleObj>
                </mc:Fallback>
              </mc:AlternateContent>
            </a:graphicData>
          </a:graphic>
        </p:graphicFrame>
        <p:sp>
          <p:nvSpPr>
            <p:cNvPr id="11" name="TextBox 11">
              <a:extLst>
                <a:ext uri="{FF2B5EF4-FFF2-40B4-BE49-F238E27FC236}">
                  <a16:creationId xmlns:a16="http://schemas.microsoft.com/office/drawing/2014/main" id="{5E27A6DB-A500-1F90-997A-0A2CA286BD04}"/>
                </a:ext>
              </a:extLst>
            </p:cNvPr>
            <p:cNvSpPr txBox="1"/>
            <p:nvPr/>
          </p:nvSpPr>
          <p:spPr>
            <a:xfrm>
              <a:off x="383770" y="2976690"/>
              <a:ext cx="2756593" cy="276999"/>
            </a:xfrm>
            <a:prstGeom prst="rect">
              <a:avLst/>
            </a:prstGeom>
            <a:noFill/>
          </p:spPr>
          <p:txBody>
            <a:bodyPr wrap="square">
              <a:spAutoFit/>
            </a:bodyPr>
            <a:lstStyle/>
            <a:p>
              <a:r>
                <a:rPr lang="en-US" sz="1200" b="1" i="1" dirty="0">
                  <a:latin typeface="Calibri" panose="020F0502020204030204" pitchFamily="34" charset="0"/>
                  <a:cs typeface="Calibri" panose="020F0502020204030204" pitchFamily="34" charset="0"/>
                </a:rPr>
                <a:t>PDNet-SDNets coupled </a:t>
              </a:r>
              <a:r>
                <a:rPr lang="en-US" sz="1200" b="1" i="1" dirty="0" err="1">
                  <a:latin typeface="Calibri" panose="020F0502020204030204" pitchFamily="34" charset="0"/>
                  <a:cs typeface="Calibri" panose="020F0502020204030204" pitchFamily="34" charset="0"/>
                </a:rPr>
                <a:t>PFlw</a:t>
              </a:r>
              <a:r>
                <a:rPr lang="en-US" sz="1200" b="1" i="1" dirty="0">
                  <a:latin typeface="Calibri" panose="020F0502020204030204" pitchFamily="34" charset="0"/>
                  <a:cs typeface="Calibri" panose="020F0502020204030204" pitchFamily="34" charset="0"/>
                </a:rPr>
                <a:t> model</a:t>
              </a:r>
            </a:p>
          </p:txBody>
        </p:sp>
        <p:graphicFrame>
          <p:nvGraphicFramePr>
            <p:cNvPr id="12" name="Object 12">
              <a:extLst>
                <a:ext uri="{FF2B5EF4-FFF2-40B4-BE49-F238E27FC236}">
                  <a16:creationId xmlns:a16="http://schemas.microsoft.com/office/drawing/2014/main" id="{C5B147FE-D607-1658-3C17-71F07B37C0EE}"/>
                </a:ext>
              </a:extLst>
            </p:cNvPr>
            <p:cNvGraphicFramePr>
              <a:graphicFrameLocks noChangeAspect="1"/>
            </p:cNvGraphicFramePr>
            <p:nvPr/>
          </p:nvGraphicFramePr>
          <p:xfrm>
            <a:off x="4837890" y="3631788"/>
            <a:ext cx="665465" cy="305668"/>
          </p:xfrm>
          <a:graphic>
            <a:graphicData uri="http://schemas.openxmlformats.org/presentationml/2006/ole">
              <mc:AlternateContent xmlns:mc="http://schemas.openxmlformats.org/markup-compatibility/2006">
                <mc:Choice xmlns:v="urn:schemas-microsoft-com:vml" Requires="v">
                  <p:oleObj name="Equation" r:id="rId5" imgW="812520" imgH="304560" progId="Equation.DSMT4">
                    <p:embed/>
                  </p:oleObj>
                </mc:Choice>
                <mc:Fallback>
                  <p:oleObj name="Equation" r:id="rId5" imgW="812520" imgH="304560" progId="Equation.DSMT4">
                    <p:embed/>
                    <p:pic>
                      <p:nvPicPr>
                        <p:cNvPr id="12" name="Object 12">
                          <a:extLst>
                            <a:ext uri="{FF2B5EF4-FFF2-40B4-BE49-F238E27FC236}">
                              <a16:creationId xmlns:a16="http://schemas.microsoft.com/office/drawing/2014/main" id="{C5B147FE-D607-1658-3C17-71F07B37C0EE}"/>
                            </a:ext>
                          </a:extLst>
                        </p:cNvPr>
                        <p:cNvPicPr/>
                        <p:nvPr/>
                      </p:nvPicPr>
                      <p:blipFill>
                        <a:blip r:embed="rId6"/>
                        <a:stretch>
                          <a:fillRect/>
                        </a:stretch>
                      </p:blipFill>
                      <p:spPr>
                        <a:xfrm>
                          <a:off x="4837890" y="3631788"/>
                          <a:ext cx="665465" cy="305668"/>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522C723-D789-71E7-24A9-09464B97D2D2}"/>
                </a:ext>
              </a:extLst>
            </p:cNvPr>
            <p:cNvGraphicFramePr>
              <a:graphicFrameLocks noChangeAspect="1"/>
            </p:cNvGraphicFramePr>
            <p:nvPr/>
          </p:nvGraphicFramePr>
          <p:xfrm>
            <a:off x="4764358" y="4184861"/>
            <a:ext cx="812528" cy="305668"/>
          </p:xfrm>
          <a:graphic>
            <a:graphicData uri="http://schemas.openxmlformats.org/presentationml/2006/ole">
              <mc:AlternateContent xmlns:mc="http://schemas.openxmlformats.org/markup-compatibility/2006">
                <mc:Choice xmlns:v="urn:schemas-microsoft-com:vml" Requires="v">
                  <p:oleObj name="Equation" r:id="rId7" imgW="1015920" imgH="304560" progId="Equation.DSMT4">
                    <p:embed/>
                  </p:oleObj>
                </mc:Choice>
                <mc:Fallback>
                  <p:oleObj name="Equation" r:id="rId7" imgW="1015920" imgH="304560" progId="Equation.DSMT4">
                    <p:embed/>
                    <p:pic>
                      <p:nvPicPr>
                        <p:cNvPr id="14" name="Object 13">
                          <a:extLst>
                            <a:ext uri="{FF2B5EF4-FFF2-40B4-BE49-F238E27FC236}">
                              <a16:creationId xmlns:a16="http://schemas.microsoft.com/office/drawing/2014/main" id="{C522C723-D789-71E7-24A9-09464B97D2D2}"/>
                            </a:ext>
                          </a:extLst>
                        </p:cNvPr>
                        <p:cNvPicPr/>
                        <p:nvPr/>
                      </p:nvPicPr>
                      <p:blipFill>
                        <a:blip r:embed="rId8"/>
                        <a:stretch>
                          <a:fillRect/>
                        </a:stretch>
                      </p:blipFill>
                      <p:spPr>
                        <a:xfrm>
                          <a:off x="4764358" y="4184861"/>
                          <a:ext cx="812528" cy="305668"/>
                        </a:xfrm>
                        <a:prstGeom prst="rect">
                          <a:avLst/>
                        </a:prstGeom>
                      </p:spPr>
                    </p:pic>
                  </p:oleObj>
                </mc:Fallback>
              </mc:AlternateContent>
            </a:graphicData>
          </a:graphic>
        </p:graphicFrame>
        <p:graphicFrame>
          <p:nvGraphicFramePr>
            <p:cNvPr id="24" name="Object 14">
              <a:extLst>
                <a:ext uri="{FF2B5EF4-FFF2-40B4-BE49-F238E27FC236}">
                  <a16:creationId xmlns:a16="http://schemas.microsoft.com/office/drawing/2014/main" id="{0DBB97E2-F8C4-B97A-D3F7-531F0FC3C714}"/>
                </a:ext>
              </a:extLst>
            </p:cNvPr>
            <p:cNvGraphicFramePr>
              <a:graphicFrameLocks noChangeAspect="1"/>
            </p:cNvGraphicFramePr>
            <p:nvPr/>
          </p:nvGraphicFramePr>
          <p:xfrm>
            <a:off x="4515958" y="3093871"/>
            <a:ext cx="1271588" cy="280988"/>
          </p:xfrm>
          <a:graphic>
            <a:graphicData uri="http://schemas.openxmlformats.org/presentationml/2006/ole">
              <mc:AlternateContent xmlns:mc="http://schemas.openxmlformats.org/markup-compatibility/2006">
                <mc:Choice xmlns:v="urn:schemas-microsoft-com:vml" Requires="v">
                  <p:oleObj name="Equation" r:id="rId9" imgW="1282680" imgH="279360" progId="Equation.DSMT4">
                    <p:embed/>
                  </p:oleObj>
                </mc:Choice>
                <mc:Fallback>
                  <p:oleObj name="Equation" r:id="rId9" imgW="1282680" imgH="279360" progId="Equation.DSMT4">
                    <p:embed/>
                    <p:pic>
                      <p:nvPicPr>
                        <p:cNvPr id="24" name="Object 14">
                          <a:extLst>
                            <a:ext uri="{FF2B5EF4-FFF2-40B4-BE49-F238E27FC236}">
                              <a16:creationId xmlns:a16="http://schemas.microsoft.com/office/drawing/2014/main" id="{0DBB97E2-F8C4-B97A-D3F7-531F0FC3C714}"/>
                            </a:ext>
                          </a:extLst>
                        </p:cNvPr>
                        <p:cNvPicPr/>
                        <p:nvPr/>
                      </p:nvPicPr>
                      <p:blipFill>
                        <a:blip r:embed="rId10"/>
                        <a:stretch>
                          <a:fillRect/>
                        </a:stretch>
                      </p:blipFill>
                      <p:spPr>
                        <a:xfrm>
                          <a:off x="4515958" y="3093871"/>
                          <a:ext cx="1271588" cy="280988"/>
                        </a:xfrm>
                        <a:prstGeom prst="rect">
                          <a:avLst/>
                        </a:prstGeom>
                      </p:spPr>
                    </p:pic>
                  </p:oleObj>
                </mc:Fallback>
              </mc:AlternateContent>
            </a:graphicData>
          </a:graphic>
        </p:graphicFrame>
        <p:sp>
          <p:nvSpPr>
            <p:cNvPr id="25" name="TextBox 15">
              <a:extLst>
                <a:ext uri="{FF2B5EF4-FFF2-40B4-BE49-F238E27FC236}">
                  <a16:creationId xmlns:a16="http://schemas.microsoft.com/office/drawing/2014/main" id="{50DD49EA-E51D-B1DA-88CE-2F849CD25FBD}"/>
                </a:ext>
              </a:extLst>
            </p:cNvPr>
            <p:cNvSpPr txBox="1"/>
            <p:nvPr/>
          </p:nvSpPr>
          <p:spPr>
            <a:xfrm>
              <a:off x="5894230" y="3048420"/>
              <a:ext cx="2327427" cy="461665"/>
            </a:xfrm>
            <a:prstGeom prst="rect">
              <a:avLst/>
            </a:prstGeom>
            <a:noFill/>
          </p:spPr>
          <p:txBody>
            <a:bodyPr wrap="square">
              <a:spAutoFit/>
            </a:bodyPr>
            <a:lstStyle/>
            <a:p>
              <a:pPr algn="just"/>
              <a:r>
                <a:rPr lang="en-US" sz="1200" i="1" dirty="0">
                  <a:latin typeface="Calibri" panose="020F0502020204030204" pitchFamily="34" charset="0"/>
                  <a:cs typeface="Calibri" panose="020F0502020204030204" pitchFamily="34" charset="0"/>
                </a:rPr>
                <a:t>Model the </a:t>
              </a:r>
              <a:r>
                <a:rPr lang="en-US" sz="1200" i="1" dirty="0" err="1">
                  <a:latin typeface="Calibri" panose="020F0502020204030204" pitchFamily="34" charset="0"/>
                  <a:cs typeface="Calibri" panose="020F0502020204030204" pitchFamily="34" charset="0"/>
                </a:rPr>
                <a:t>SDNets</a:t>
              </a:r>
              <a:r>
                <a:rPr lang="en-US" sz="1200" i="1" dirty="0">
                  <a:latin typeface="Calibri" panose="020F0502020204030204" pitchFamily="34" charset="0"/>
                  <a:cs typeface="Calibri" panose="020F0502020204030204" pitchFamily="34" charset="0"/>
                </a:rPr>
                <a:t> using linearized power flow equations.</a:t>
              </a:r>
            </a:p>
          </p:txBody>
        </p:sp>
        <p:sp>
          <p:nvSpPr>
            <p:cNvPr id="26" name="TextBox 16">
              <a:extLst>
                <a:ext uri="{FF2B5EF4-FFF2-40B4-BE49-F238E27FC236}">
                  <a16:creationId xmlns:a16="http://schemas.microsoft.com/office/drawing/2014/main" id="{CE0CA10D-8A6F-059A-2DA7-63E352220091}"/>
                </a:ext>
              </a:extLst>
            </p:cNvPr>
            <p:cNvSpPr txBox="1"/>
            <p:nvPr/>
          </p:nvSpPr>
          <p:spPr>
            <a:xfrm>
              <a:off x="5894595" y="3530697"/>
              <a:ext cx="2359961" cy="646331"/>
            </a:xfrm>
            <a:prstGeom prst="rect">
              <a:avLst/>
            </a:prstGeom>
            <a:noFill/>
          </p:spPr>
          <p:txBody>
            <a:bodyPr wrap="square">
              <a:spAutoFit/>
            </a:bodyPr>
            <a:lstStyle/>
            <a:p>
              <a:pPr algn="just"/>
              <a:r>
                <a:rPr lang="en-US" sz="1200" i="1" dirty="0">
                  <a:latin typeface="Calibri" panose="020F0502020204030204" pitchFamily="34" charset="0"/>
                  <a:cs typeface="Calibri" panose="020F0502020204030204" pitchFamily="34" charset="0"/>
                </a:rPr>
                <a:t>Consider the voltage variances at customer nodes caused by the </a:t>
              </a:r>
              <a:r>
                <a:rPr lang="en-US" sz="1200" i="1" dirty="0" err="1">
                  <a:latin typeface="Calibri" panose="020F0502020204030204" pitchFamily="34" charset="0"/>
                  <a:cs typeface="Calibri" panose="020F0502020204030204" pitchFamily="34" charset="0"/>
                </a:rPr>
                <a:t>PFlw</a:t>
              </a:r>
              <a:r>
                <a:rPr lang="en-US" sz="1200" i="1" dirty="0">
                  <a:latin typeface="Calibri" panose="020F0502020204030204" pitchFamily="34" charset="0"/>
                  <a:cs typeface="Calibri" panose="020F0502020204030204" pitchFamily="34" charset="0"/>
                </a:rPr>
                <a:t> changes in the </a:t>
              </a:r>
              <a:r>
                <a:rPr lang="en-US" sz="1200" i="1" dirty="0" err="1">
                  <a:latin typeface="Calibri" panose="020F0502020204030204" pitchFamily="34" charset="0"/>
                  <a:cs typeface="Calibri" panose="020F0502020204030204" pitchFamily="34" charset="0"/>
                </a:rPr>
                <a:t>PDNet</a:t>
              </a:r>
              <a:r>
                <a:rPr lang="en-US" sz="1200" i="1" dirty="0">
                  <a:latin typeface="Calibri" panose="020F0502020204030204" pitchFamily="34" charset="0"/>
                  <a:cs typeface="Calibri" panose="020F0502020204030204" pitchFamily="34" charset="0"/>
                </a:rPr>
                <a:t>. </a:t>
              </a:r>
            </a:p>
          </p:txBody>
        </p:sp>
        <p:sp>
          <p:nvSpPr>
            <p:cNvPr id="28" name="TextBox 18">
              <a:extLst>
                <a:ext uri="{FF2B5EF4-FFF2-40B4-BE49-F238E27FC236}">
                  <a16:creationId xmlns:a16="http://schemas.microsoft.com/office/drawing/2014/main" id="{F0EC748A-8CF5-1391-84B0-DE582E4F304D}"/>
                </a:ext>
              </a:extLst>
            </p:cNvPr>
            <p:cNvSpPr txBox="1"/>
            <p:nvPr/>
          </p:nvSpPr>
          <p:spPr>
            <a:xfrm>
              <a:off x="589965" y="4165766"/>
              <a:ext cx="3562265" cy="276999"/>
            </a:xfrm>
            <a:prstGeom prst="rect">
              <a:avLst/>
            </a:prstGeom>
            <a:noFill/>
          </p:spPr>
          <p:txBody>
            <a:bodyPr wrap="square">
              <a:spAutoFit/>
            </a:bodyPr>
            <a:lstStyle/>
            <a:p>
              <a:pPr algn="ctr"/>
              <a:r>
                <a:rPr lang="en-US" sz="1200" i="1" dirty="0">
                  <a:latin typeface="Calibri" panose="020F0502020204030204" pitchFamily="34" charset="0"/>
                  <a:cs typeface="Calibri" panose="020F0502020204030204" pitchFamily="34" charset="0"/>
                </a:rPr>
                <a:t>Squared voltages recorded by customers’ smart meters </a:t>
              </a:r>
            </a:p>
          </p:txBody>
        </p:sp>
        <p:sp>
          <p:nvSpPr>
            <p:cNvPr id="29" name="Rectangle: Rounded Corners 19">
              <a:extLst>
                <a:ext uri="{FF2B5EF4-FFF2-40B4-BE49-F238E27FC236}">
                  <a16:creationId xmlns:a16="http://schemas.microsoft.com/office/drawing/2014/main" id="{81E54FDA-41EF-F03D-2F58-FB335D5756EB}"/>
                </a:ext>
              </a:extLst>
            </p:cNvPr>
            <p:cNvSpPr/>
            <p:nvPr/>
          </p:nvSpPr>
          <p:spPr bwMode="auto">
            <a:xfrm>
              <a:off x="457862" y="3597744"/>
              <a:ext cx="239976" cy="305669"/>
            </a:xfrm>
            <a:prstGeom prst="roundRect">
              <a:avLst/>
            </a:prstGeom>
            <a:no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sp>
          <p:nvSpPr>
            <p:cNvPr id="30" name="Rectangle: Rounded Corners 20">
              <a:extLst>
                <a:ext uri="{FF2B5EF4-FFF2-40B4-BE49-F238E27FC236}">
                  <a16:creationId xmlns:a16="http://schemas.microsoft.com/office/drawing/2014/main" id="{4D43FEB5-EEA3-1F1E-557A-F703270AB7E8}"/>
                </a:ext>
              </a:extLst>
            </p:cNvPr>
            <p:cNvSpPr/>
            <p:nvPr/>
          </p:nvSpPr>
          <p:spPr bwMode="auto">
            <a:xfrm>
              <a:off x="1034093" y="3654601"/>
              <a:ext cx="113815" cy="248812"/>
            </a:xfrm>
            <a:prstGeom prst="roundRect">
              <a:avLst/>
            </a:prstGeom>
            <a:no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sp>
          <p:nvSpPr>
            <p:cNvPr id="31" name="Rectangle: Rounded Corners 21">
              <a:extLst>
                <a:ext uri="{FF2B5EF4-FFF2-40B4-BE49-F238E27FC236}">
                  <a16:creationId xmlns:a16="http://schemas.microsoft.com/office/drawing/2014/main" id="{01301E16-9B8F-99D1-5A19-5F56F866AE13}"/>
                </a:ext>
              </a:extLst>
            </p:cNvPr>
            <p:cNvSpPr/>
            <p:nvPr/>
          </p:nvSpPr>
          <p:spPr bwMode="auto">
            <a:xfrm>
              <a:off x="1552317" y="3631787"/>
              <a:ext cx="201045" cy="248811"/>
            </a:xfrm>
            <a:prstGeom prst="roundRect">
              <a:avLst/>
            </a:prstGeom>
            <a:no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sp>
          <p:nvSpPr>
            <p:cNvPr id="32" name="TextBox 22">
              <a:extLst>
                <a:ext uri="{FF2B5EF4-FFF2-40B4-BE49-F238E27FC236}">
                  <a16:creationId xmlns:a16="http://schemas.microsoft.com/office/drawing/2014/main" id="{2243DFD5-E58E-D7F1-96BF-F45AF4F17B20}"/>
                </a:ext>
              </a:extLst>
            </p:cNvPr>
            <p:cNvSpPr txBox="1"/>
            <p:nvPr/>
          </p:nvSpPr>
          <p:spPr>
            <a:xfrm>
              <a:off x="1736270" y="3165604"/>
              <a:ext cx="2695928" cy="461665"/>
            </a:xfrm>
            <a:prstGeom prst="rect">
              <a:avLst/>
            </a:prstGeom>
            <a:noFill/>
          </p:spPr>
          <p:txBody>
            <a:bodyPr wrap="square">
              <a:spAutoFit/>
            </a:bodyPr>
            <a:lstStyle/>
            <a:p>
              <a:r>
                <a:rPr lang="en-US" sz="1200" i="1" dirty="0">
                  <a:latin typeface="Calibri" panose="020F0502020204030204" pitchFamily="34" charset="0"/>
                  <a:cs typeface="Calibri" panose="020F0502020204030204" pitchFamily="34" charset="0"/>
                </a:rPr>
                <a:t>Customers’  active power and reactive power recorded by smart meters </a:t>
              </a:r>
            </a:p>
          </p:txBody>
        </p:sp>
        <p:cxnSp>
          <p:nvCxnSpPr>
            <p:cNvPr id="33" name="Straight Arrow Connector 23">
              <a:extLst>
                <a:ext uri="{FF2B5EF4-FFF2-40B4-BE49-F238E27FC236}">
                  <a16:creationId xmlns:a16="http://schemas.microsoft.com/office/drawing/2014/main" id="{8753B7B7-CB27-B7C5-E1E6-5EE0B288F95F}"/>
                </a:ext>
              </a:extLst>
            </p:cNvPr>
            <p:cNvCxnSpPr>
              <a:cxnSpLocks/>
              <a:stCxn id="29" idx="2"/>
            </p:cNvCxnSpPr>
            <p:nvPr/>
          </p:nvCxnSpPr>
          <p:spPr bwMode="auto">
            <a:xfrm>
              <a:off x="577850" y="3903413"/>
              <a:ext cx="333873" cy="25026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4" name="Straight Arrow Connector 24">
              <a:extLst>
                <a:ext uri="{FF2B5EF4-FFF2-40B4-BE49-F238E27FC236}">
                  <a16:creationId xmlns:a16="http://schemas.microsoft.com/office/drawing/2014/main" id="{B7D70497-C352-1B94-414C-BDA7E756AE36}"/>
                </a:ext>
              </a:extLst>
            </p:cNvPr>
            <p:cNvCxnSpPr>
              <a:cxnSpLocks/>
              <a:stCxn id="30" idx="0"/>
              <a:endCxn id="32" idx="1"/>
            </p:cNvCxnSpPr>
            <p:nvPr/>
          </p:nvCxnSpPr>
          <p:spPr bwMode="auto">
            <a:xfrm flipV="1">
              <a:off x="1091001" y="3396437"/>
              <a:ext cx="645269" cy="258164"/>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35" name="Straight Arrow Connector 25">
              <a:extLst>
                <a:ext uri="{FF2B5EF4-FFF2-40B4-BE49-F238E27FC236}">
                  <a16:creationId xmlns:a16="http://schemas.microsoft.com/office/drawing/2014/main" id="{145DE4A2-D8D6-1770-5837-CBE77CF774E4}"/>
                </a:ext>
              </a:extLst>
            </p:cNvPr>
            <p:cNvCxnSpPr>
              <a:cxnSpLocks/>
              <a:stCxn id="31" idx="0"/>
              <a:endCxn id="32" idx="1"/>
            </p:cNvCxnSpPr>
            <p:nvPr/>
          </p:nvCxnSpPr>
          <p:spPr bwMode="auto">
            <a:xfrm flipV="1">
              <a:off x="1652840" y="3396437"/>
              <a:ext cx="83430" cy="235350"/>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36" name="Rectangle: Rounded Corners 26">
              <a:extLst>
                <a:ext uri="{FF2B5EF4-FFF2-40B4-BE49-F238E27FC236}">
                  <a16:creationId xmlns:a16="http://schemas.microsoft.com/office/drawing/2014/main" id="{F555B393-FCE3-3AD0-6D10-AE1E5C5E0808}"/>
                </a:ext>
              </a:extLst>
            </p:cNvPr>
            <p:cNvSpPr/>
            <p:nvPr/>
          </p:nvSpPr>
          <p:spPr bwMode="auto">
            <a:xfrm>
              <a:off x="4474078" y="3078715"/>
              <a:ext cx="1355348" cy="305669"/>
            </a:xfrm>
            <a:prstGeom prst="roundRect">
              <a:avLst/>
            </a:prstGeom>
            <a:no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sp>
          <p:nvSpPr>
            <p:cNvPr id="37" name="Rectangle: Rounded Corners 28">
              <a:extLst>
                <a:ext uri="{FF2B5EF4-FFF2-40B4-BE49-F238E27FC236}">
                  <a16:creationId xmlns:a16="http://schemas.microsoft.com/office/drawing/2014/main" id="{5B98A048-3507-A6DF-F8AF-290DFC9D38D3}"/>
                </a:ext>
              </a:extLst>
            </p:cNvPr>
            <p:cNvSpPr/>
            <p:nvPr/>
          </p:nvSpPr>
          <p:spPr bwMode="auto">
            <a:xfrm>
              <a:off x="4474078" y="3654601"/>
              <a:ext cx="1355348" cy="305669"/>
            </a:xfrm>
            <a:prstGeom prst="roundRect">
              <a:avLst/>
            </a:prstGeom>
            <a:no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sp>
          <p:nvSpPr>
            <p:cNvPr id="38" name="Rectangle: Rounded Corners 30">
              <a:extLst>
                <a:ext uri="{FF2B5EF4-FFF2-40B4-BE49-F238E27FC236}">
                  <a16:creationId xmlns:a16="http://schemas.microsoft.com/office/drawing/2014/main" id="{DD42806C-840E-69CD-C80C-F6382894EA3C}"/>
                </a:ext>
              </a:extLst>
            </p:cNvPr>
            <p:cNvSpPr/>
            <p:nvPr/>
          </p:nvSpPr>
          <p:spPr bwMode="auto">
            <a:xfrm>
              <a:off x="4474078" y="4184860"/>
              <a:ext cx="1355348" cy="305669"/>
            </a:xfrm>
            <a:prstGeom prst="roundRect">
              <a:avLst/>
            </a:prstGeom>
            <a:no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grpSp>
      <p:pic>
        <p:nvPicPr>
          <p:cNvPr id="39" name="Picture 44">
            <a:extLst>
              <a:ext uri="{FF2B5EF4-FFF2-40B4-BE49-F238E27FC236}">
                <a16:creationId xmlns:a16="http://schemas.microsoft.com/office/drawing/2014/main" id="{07ABC3F8-DF79-FF7C-7931-8FFA1BFFD44E}"/>
              </a:ext>
            </a:extLst>
          </p:cNvPr>
          <p:cNvPicPr>
            <a:picLocks noChangeAspect="1"/>
          </p:cNvPicPr>
          <p:nvPr/>
        </p:nvPicPr>
        <p:blipFill rotWithShape="1">
          <a:blip r:embed="rId11"/>
          <a:srcRect t="1219" r="833"/>
          <a:stretch/>
        </p:blipFill>
        <p:spPr>
          <a:xfrm>
            <a:off x="4283967" y="900679"/>
            <a:ext cx="4388933" cy="1766013"/>
          </a:xfrm>
          <a:prstGeom prst="rect">
            <a:avLst/>
          </a:prstGeom>
        </p:spPr>
      </p:pic>
      <p:sp>
        <p:nvSpPr>
          <p:cNvPr id="40" name="TextBox 46">
            <a:extLst>
              <a:ext uri="{FF2B5EF4-FFF2-40B4-BE49-F238E27FC236}">
                <a16:creationId xmlns:a16="http://schemas.microsoft.com/office/drawing/2014/main" id="{00EFAE50-F11A-A3A9-9CE9-E9D526143471}"/>
              </a:ext>
            </a:extLst>
          </p:cNvPr>
          <p:cNvSpPr txBox="1"/>
          <p:nvPr/>
        </p:nvSpPr>
        <p:spPr>
          <a:xfrm>
            <a:off x="4284501" y="2621324"/>
            <a:ext cx="4293949" cy="253916"/>
          </a:xfrm>
          <a:prstGeom prst="rect">
            <a:avLst/>
          </a:prstGeom>
          <a:noFill/>
        </p:spPr>
        <p:txBody>
          <a:bodyPr wrap="square">
            <a:spAutoFit/>
          </a:bodyPr>
          <a:lstStyle>
            <a:defPPr>
              <a:defRPr lang="en-US"/>
            </a:defPPr>
            <a:lvl1pPr>
              <a:defRPr sz="1100">
                <a:latin typeface="Times New Roman" panose="02020603050405020304" pitchFamily="18" charset="0"/>
                <a:cs typeface="Times New Roman" panose="02020603050405020304" pitchFamily="18" charset="0"/>
              </a:defRPr>
            </a:lvl1pPr>
          </a:lstStyle>
          <a:p>
            <a:pPr algn="ctr"/>
            <a:r>
              <a:rPr lang="en-US" sz="1050" dirty="0">
                <a:latin typeface="Calibri" panose="020F0502020204030204" pitchFamily="34" charset="0"/>
                <a:cs typeface="Calibri" panose="020F0502020204030204" pitchFamily="34" charset="0"/>
              </a:rPr>
              <a:t>Fig. 12 The structure of integrated primary-secondary distribution networks</a:t>
            </a:r>
          </a:p>
        </p:txBody>
      </p:sp>
    </p:spTree>
    <p:extLst>
      <p:ext uri="{BB962C8B-B14F-4D97-AF65-F5344CB8AC3E}">
        <p14:creationId xmlns:p14="http://schemas.microsoft.com/office/powerpoint/2010/main" val="21308551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591C36-68FF-9E04-6D37-F263EFA477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4F99F04-FD4F-E6C0-8211-E27A1DE8372A}"/>
              </a:ext>
            </a:extLst>
          </p:cNvPr>
          <p:cNvSpPr>
            <a:spLocks noGrp="1"/>
          </p:cNvSpPr>
          <p:nvPr>
            <p:ph type="title"/>
          </p:nvPr>
        </p:nvSpPr>
        <p:spPr/>
        <p:txBody>
          <a:bodyPr/>
          <a:lstStyle/>
          <a:p>
            <a:r>
              <a:rPr lang="en-US" altLang="zh-CN" dirty="0">
                <a:latin typeface="Calibri" panose="020F0502020204030204" pitchFamily="34" charset="0"/>
                <a:ea typeface="Calibri" panose="020F0502020204030204" pitchFamily="34" charset="0"/>
                <a:cs typeface="Calibri" panose="020F0502020204030204" pitchFamily="34" charset="0"/>
              </a:rPr>
              <a:t>Case Studies-Creating Ground Truth</a:t>
            </a:r>
            <a:br>
              <a:rPr lang="en-US" altLang="zh-CN" dirty="0">
                <a:latin typeface="Calibri" panose="020F0502020204030204" pitchFamily="34" charset="0"/>
                <a:ea typeface="Calibri" panose="020F0502020204030204" pitchFamily="34" charset="0"/>
                <a:cs typeface="Calibri" panose="020F0502020204030204" pitchFamily="34" charset="0"/>
              </a:rPr>
            </a:br>
            <a:endParaRPr lang="zh-CN" altLang="en-US" dirty="0">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A1E3489C-025F-5D9B-8AB1-5BE20026B976}"/>
              </a:ext>
            </a:extLst>
          </p:cNvPr>
          <p:cNvSpPr txBox="1"/>
          <p:nvPr/>
        </p:nvSpPr>
        <p:spPr>
          <a:xfrm>
            <a:off x="604519" y="627534"/>
            <a:ext cx="4615553" cy="1938992"/>
          </a:xfrm>
          <a:prstGeom prst="rect">
            <a:avLst/>
          </a:prstGeom>
          <a:noFill/>
        </p:spPr>
        <p:txBody>
          <a:bodyPr wrap="square" rtlCol="0">
            <a:spAutoFit/>
          </a:bodyPr>
          <a:lstStyle/>
          <a:p>
            <a:pPr algn="just"/>
            <a:r>
              <a:rPr lang="en-US" altLang="zh-CN" sz="1500" b="1" dirty="0">
                <a:latin typeface="Calibri" panose="020F0502020204030204" pitchFamily="34" charset="0"/>
                <a:ea typeface="Calibri" panose="020F0502020204030204" pitchFamily="34" charset="0"/>
                <a:cs typeface="Calibri" panose="020F0502020204030204" pitchFamily="34" charset="0"/>
              </a:rPr>
              <a:t>Simulation Setup:</a:t>
            </a:r>
          </a:p>
          <a:p>
            <a:pPr marL="271463" indent="-271463" algn="just">
              <a:buFont typeface="Arial" panose="020B0604020202020204" pitchFamily="34" charset="0"/>
              <a:buChar char="•"/>
            </a:pPr>
            <a:r>
              <a:rPr lang="en-US" altLang="zh-CN" sz="1500" dirty="0">
                <a:latin typeface="Calibri" panose="020F0502020204030204" pitchFamily="34" charset="0"/>
                <a:ea typeface="Calibri" panose="020F0502020204030204" pitchFamily="34" charset="0"/>
                <a:cs typeface="Calibri" panose="020F0502020204030204" pitchFamily="34" charset="0"/>
              </a:rPr>
              <a:t>Two data sets are generated using </a:t>
            </a:r>
            <a:r>
              <a:rPr lang="en-US" altLang="zh-CN" sz="1500" dirty="0" err="1">
                <a:latin typeface="Calibri" panose="020F0502020204030204" pitchFamily="34" charset="0"/>
                <a:ea typeface="Calibri" panose="020F0502020204030204" pitchFamily="34" charset="0"/>
                <a:cs typeface="Calibri" panose="020F0502020204030204" pitchFamily="34" charset="0"/>
              </a:rPr>
              <a:t>OpenDSS</a:t>
            </a:r>
            <a:r>
              <a:rPr lang="en-US" altLang="zh-CN" sz="1500" dirty="0">
                <a:latin typeface="Calibri" panose="020F0502020204030204" pitchFamily="34" charset="0"/>
                <a:ea typeface="Calibri" panose="020F0502020204030204" pitchFamily="34" charset="0"/>
                <a:cs typeface="Calibri" panose="020F0502020204030204" pitchFamily="34" charset="0"/>
              </a:rPr>
              <a:t> with a real utility feeder model as shown in the figure. </a:t>
            </a:r>
          </a:p>
          <a:p>
            <a:pPr marL="271463" indent="-271463" algn="just">
              <a:buFont typeface="Arial" panose="020B0604020202020204" pitchFamily="34" charset="0"/>
              <a:buChar char="•"/>
            </a:pPr>
            <a:r>
              <a:rPr lang="en-US" altLang="zh-CN" sz="1500" dirty="0">
                <a:latin typeface="Calibri" panose="020F0502020204030204" pitchFamily="34" charset="0"/>
                <a:ea typeface="Calibri" panose="020F0502020204030204" pitchFamily="34" charset="0"/>
                <a:cs typeface="Calibri" panose="020F0502020204030204" pitchFamily="34" charset="0"/>
              </a:rPr>
              <a:t>Each customers’ load profiles are obtained from one-year real smart meter data.</a:t>
            </a:r>
          </a:p>
          <a:p>
            <a:pPr marL="271463" indent="-271463" algn="just">
              <a:buFont typeface="Arial" panose="020B0604020202020204" pitchFamily="34" charset="0"/>
              <a:buChar char="•"/>
            </a:pPr>
            <a:r>
              <a:rPr lang="en-US" altLang="zh-CN" sz="1500" dirty="0">
                <a:latin typeface="Calibri" panose="020F0502020204030204" pitchFamily="34" charset="0"/>
                <a:ea typeface="Calibri" panose="020F0502020204030204" pitchFamily="34" charset="0"/>
                <a:cs typeface="Calibri" panose="020F0502020204030204" pitchFamily="34" charset="0"/>
              </a:rPr>
              <a:t>P &amp; V are measured from the feeder head. </a:t>
            </a:r>
          </a:p>
          <a:p>
            <a:pPr marL="271463" indent="-271463" algn="just">
              <a:buFont typeface="Arial" panose="020B0604020202020204" pitchFamily="34" charset="0"/>
              <a:buChar char="•"/>
            </a:pPr>
            <a:r>
              <a:rPr lang="en-US" altLang="zh-CN" sz="1500" dirty="0">
                <a:latin typeface="Calibri" panose="020F0502020204030204" pitchFamily="34" charset="0"/>
                <a:ea typeface="Calibri" panose="020F0502020204030204" pitchFamily="34" charset="0"/>
                <a:cs typeface="Calibri" panose="020F0502020204030204" pitchFamily="34" charset="0"/>
              </a:rPr>
              <a:t>The time resolution is 1 hour. The total period of simulation is 1 year.</a:t>
            </a:r>
          </a:p>
        </p:txBody>
      </p:sp>
      <p:graphicFrame>
        <p:nvGraphicFramePr>
          <p:cNvPr id="5" name="Table 6">
            <a:extLst>
              <a:ext uri="{FF2B5EF4-FFF2-40B4-BE49-F238E27FC236}">
                <a16:creationId xmlns:a16="http://schemas.microsoft.com/office/drawing/2014/main" id="{C08B8906-3412-6147-F285-C37910AE626D}"/>
              </a:ext>
            </a:extLst>
          </p:cNvPr>
          <p:cNvGraphicFramePr>
            <a:graphicFrameLocks noGrp="1"/>
          </p:cNvGraphicFramePr>
          <p:nvPr/>
        </p:nvGraphicFramePr>
        <p:xfrm>
          <a:off x="661975" y="2660962"/>
          <a:ext cx="7820049" cy="1920240"/>
        </p:xfrm>
        <a:graphic>
          <a:graphicData uri="http://schemas.openxmlformats.org/drawingml/2006/table">
            <a:tbl>
              <a:tblPr firstRow="1" bandRow="1">
                <a:tableStyleId>{5C22544A-7EE6-4342-B048-85BDC9FD1C3A}</a:tableStyleId>
              </a:tblPr>
              <a:tblGrid>
                <a:gridCol w="1389745">
                  <a:extLst>
                    <a:ext uri="{9D8B030D-6E8A-4147-A177-3AD203B41FA5}">
                      <a16:colId xmlns:a16="http://schemas.microsoft.com/office/drawing/2014/main" val="2194921737"/>
                    </a:ext>
                  </a:extLst>
                </a:gridCol>
                <a:gridCol w="504056">
                  <a:extLst>
                    <a:ext uri="{9D8B030D-6E8A-4147-A177-3AD203B41FA5}">
                      <a16:colId xmlns:a16="http://schemas.microsoft.com/office/drawing/2014/main" val="2014007712"/>
                    </a:ext>
                  </a:extLst>
                </a:gridCol>
                <a:gridCol w="5926248">
                  <a:extLst>
                    <a:ext uri="{9D8B030D-6E8A-4147-A177-3AD203B41FA5}">
                      <a16:colId xmlns:a16="http://schemas.microsoft.com/office/drawing/2014/main" val="2689386261"/>
                    </a:ext>
                  </a:extLst>
                </a:gridCol>
              </a:tblGrid>
              <a:tr h="188909">
                <a:tc>
                  <a:txBody>
                    <a:bodyPr/>
                    <a:lstStyle/>
                    <a:p>
                      <a:r>
                        <a:rPr lang="en-US" sz="1200" dirty="0">
                          <a:solidFill>
                            <a:schemeClr val="tx1"/>
                          </a:solidFill>
                          <a:effectLst/>
                        </a:rPr>
                        <a:t>Description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effectLst/>
                        </a:rPr>
                        <a:t>Total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effectLst/>
                        </a:rPr>
                        <a:t>Individual Phases/ Connection Type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0604121"/>
                  </a:ext>
                </a:extLst>
              </a:tr>
              <a:tr h="188909">
                <a:tc>
                  <a:txBody>
                    <a:bodyPr/>
                    <a:lstStyle/>
                    <a:p>
                      <a:r>
                        <a:rPr lang="en-US" sz="1200">
                          <a:solidFill>
                            <a:schemeClr val="tx1"/>
                          </a:solidFill>
                          <a:effectLst/>
                        </a:rPr>
                        <a:t>Primary Nodes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200">
                          <a:solidFill>
                            <a:schemeClr val="tx1"/>
                          </a:solidFill>
                          <a:effectLst/>
                        </a:rPr>
                        <a:t>127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a:solidFill>
                            <a:schemeClr val="tx1"/>
                          </a:solidFill>
                          <a:effectLs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86171794"/>
                  </a:ext>
                </a:extLst>
              </a:tr>
              <a:tr h="425872">
                <a:tc>
                  <a:txBody>
                    <a:bodyPr/>
                    <a:lstStyle/>
                    <a:p>
                      <a:r>
                        <a:rPr lang="en-US" sz="1200" dirty="0">
                          <a:solidFill>
                            <a:schemeClr val="tx1"/>
                          </a:solidFill>
                          <a:effectLst/>
                        </a:rPr>
                        <a:t>Consumers (No. of smart meters)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200">
                          <a:solidFill>
                            <a:schemeClr val="tx1"/>
                          </a:solidFill>
                          <a:effectLst/>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effectLst/>
                        </a:rPr>
                        <a:t>9 (A) Single Phase- Center Tapped; 7 (B) Single Phase- Center Tapped; 31 (C) Single Phase- Center Tapped; 3(AC)   Single Phase Delta- Three Wire Winding; 2 (ABC)  </a:t>
                      </a:r>
                      <a:r>
                        <a:rPr lang="en-US" sz="1200" dirty="0" err="1">
                          <a:solidFill>
                            <a:schemeClr val="tx1"/>
                          </a:solidFill>
                          <a:effectLst/>
                        </a:rPr>
                        <a:t>Wye</a:t>
                      </a:r>
                      <a:r>
                        <a:rPr lang="en-US" sz="1200" dirty="0">
                          <a:solidFill>
                            <a:schemeClr val="tx1"/>
                          </a:solidFill>
                          <a:effectLst/>
                        </a:rPr>
                        <a:t>- </a:t>
                      </a:r>
                      <a:r>
                        <a:rPr lang="en-US" sz="1200" dirty="0" err="1">
                          <a:solidFill>
                            <a:schemeClr val="tx1"/>
                          </a:solidFill>
                          <a:effectLst/>
                        </a:rPr>
                        <a:t>Wye</a:t>
                      </a:r>
                      <a:endParaRPr lang="en-US" sz="1200" dirty="0">
                        <a:solidFill>
                          <a:schemeClr val="tx1"/>
                        </a:solidFill>
                        <a:effectLs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86676538"/>
                  </a:ext>
                </a:extLst>
              </a:tr>
              <a:tr h="314849">
                <a:tc>
                  <a:txBody>
                    <a:bodyPr/>
                    <a:lstStyle/>
                    <a:p>
                      <a:r>
                        <a:rPr lang="en-US" sz="1200">
                          <a:solidFill>
                            <a:schemeClr val="tx1"/>
                          </a:solidFill>
                          <a:effectLst/>
                        </a:rPr>
                        <a:t>Secondary Transformers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altLang="zh-CN" sz="1200">
                          <a:solidFill>
                            <a:schemeClr val="tx1"/>
                          </a:solidFill>
                          <a:effectLst/>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nn-NO" sz="1200">
                          <a:solidFill>
                            <a:schemeClr val="tx1"/>
                          </a:solidFill>
                          <a:effectLst/>
                        </a:rPr>
                        <a:t>(4) 10 kVA; (18) 15 kVA; (11) 25 kVA; (1) 37.5 kVA; (1) 50 kVA; (1) 75 kVA; (3) 1000 kVA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08746623"/>
                  </a:ext>
                </a:extLst>
              </a:tr>
              <a:tr h="314849">
                <a:tc>
                  <a:txBody>
                    <a:bodyPr/>
                    <a:lstStyle/>
                    <a:p>
                      <a:r>
                        <a:rPr lang="en-US" sz="1200">
                          <a:solidFill>
                            <a:schemeClr val="tx1"/>
                          </a:solidFill>
                          <a:effectLst/>
                        </a:rPr>
                        <a:t>Secondary/Service Lines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zh-CN" altLang="en-US" sz="1200">
                          <a:solidFill>
                            <a:schemeClr val="tx1"/>
                          </a:solidFill>
                          <a:effectLst/>
                        </a:rPr>
                        <a: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200" dirty="0">
                          <a:solidFill>
                            <a:schemeClr val="tx1"/>
                          </a:solidFill>
                          <a:effectLst/>
                        </a:rPr>
                        <a:t>1/0 Triplex; 2 Triplex; 4/0 Triplex; 4/0 Quad; 500 Quad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2595387"/>
                  </a:ext>
                </a:extLst>
              </a:tr>
            </a:tbl>
          </a:graphicData>
        </a:graphic>
      </p:graphicFrame>
      <p:pic>
        <p:nvPicPr>
          <p:cNvPr id="6" name="Picture 5">
            <a:extLst>
              <a:ext uri="{FF2B5EF4-FFF2-40B4-BE49-F238E27FC236}">
                <a16:creationId xmlns:a16="http://schemas.microsoft.com/office/drawing/2014/main" id="{CD1AF881-B15A-F173-6F9F-EEF0F268F431}"/>
              </a:ext>
            </a:extLst>
          </p:cNvPr>
          <p:cNvPicPr>
            <a:picLocks noChangeAspect="1"/>
          </p:cNvPicPr>
          <p:nvPr/>
        </p:nvPicPr>
        <p:blipFill>
          <a:blip r:embed="rId3"/>
          <a:stretch>
            <a:fillRect/>
          </a:stretch>
        </p:blipFill>
        <p:spPr>
          <a:xfrm>
            <a:off x="5220072" y="236396"/>
            <a:ext cx="3238128" cy="2335354"/>
          </a:xfrm>
          <a:prstGeom prst="rect">
            <a:avLst/>
          </a:prstGeom>
        </p:spPr>
      </p:pic>
    </p:spTree>
    <p:extLst>
      <p:ext uri="{BB962C8B-B14F-4D97-AF65-F5344CB8AC3E}">
        <p14:creationId xmlns:p14="http://schemas.microsoft.com/office/powerpoint/2010/main" val="1504088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5FC5E-DB0B-A08B-CF85-7E828BAE0B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6DFB21-5B63-1142-E40C-499BEFC9BDFB}"/>
              </a:ext>
            </a:extLst>
          </p:cNvPr>
          <p:cNvSpPr>
            <a:spLocks noGrp="1"/>
          </p:cNvSpPr>
          <p:nvPr>
            <p:ph type="title"/>
          </p:nvPr>
        </p:nvSpPr>
        <p:spPr/>
        <p:txBody>
          <a:bodyPr/>
          <a:lstStyle/>
          <a:p>
            <a:r>
              <a:rPr lang="en-US" altLang="zh-CN" dirty="0"/>
              <a:t>Case Studies</a:t>
            </a:r>
            <a:br>
              <a:rPr lang="en-US" altLang="zh-CN" dirty="0"/>
            </a:br>
            <a:endParaRPr lang="zh-CN" altLang="en-US" dirty="0"/>
          </a:p>
        </p:txBody>
      </p:sp>
      <p:sp>
        <p:nvSpPr>
          <p:cNvPr id="4" name="TextBox 3">
            <a:extLst>
              <a:ext uri="{FF2B5EF4-FFF2-40B4-BE49-F238E27FC236}">
                <a16:creationId xmlns:a16="http://schemas.microsoft.com/office/drawing/2014/main" id="{E09E88B6-37FA-1789-0716-9917B3E8F875}"/>
              </a:ext>
            </a:extLst>
          </p:cNvPr>
          <p:cNvSpPr txBox="1"/>
          <p:nvPr/>
        </p:nvSpPr>
        <p:spPr>
          <a:xfrm>
            <a:off x="179512" y="664319"/>
            <a:ext cx="5112568" cy="4078039"/>
          </a:xfrm>
          <a:prstGeom prst="rect">
            <a:avLst/>
          </a:prstGeom>
          <a:noFill/>
        </p:spPr>
        <p:txBody>
          <a:bodyPr wrap="square" rtlCol="0">
            <a:spAutoFit/>
          </a:bodyPr>
          <a:lstStyle/>
          <a:p>
            <a:pPr algn="just">
              <a:spcAft>
                <a:spcPts val="600"/>
              </a:spcAft>
            </a:pPr>
            <a:r>
              <a:rPr lang="en-US" altLang="zh-CN" sz="1800" b="1" dirty="0">
                <a:latin typeface="Calibri" panose="020F0502020204030204" pitchFamily="34" charset="0"/>
                <a:cs typeface="Calibri" panose="020F0502020204030204" pitchFamily="34" charset="0"/>
              </a:rPr>
              <a:t>Simulation Setup:</a:t>
            </a:r>
          </a:p>
          <a:p>
            <a:pPr marL="271463" indent="-271463" algn="just">
              <a:spcAft>
                <a:spcPts val="600"/>
              </a:spcAft>
              <a:buFont typeface="Arial" panose="020B0604020202020204" pitchFamily="34" charset="0"/>
              <a:buChar char="•"/>
            </a:pPr>
            <a:r>
              <a:rPr lang="en-US" altLang="zh-CN" sz="1800" dirty="0">
                <a:latin typeface="Calibri" panose="020F0502020204030204" pitchFamily="34" charset="0"/>
                <a:cs typeface="Calibri" panose="020F0502020204030204" pitchFamily="34" charset="0"/>
              </a:rPr>
              <a:t>The blue curves show the CVR-off voltage and power. The red curves show the CVR-on voltage and power.</a:t>
            </a:r>
          </a:p>
          <a:p>
            <a:pPr marL="271463" indent="-271463" algn="just">
              <a:spcAft>
                <a:spcPts val="600"/>
              </a:spcAft>
              <a:buFont typeface="Arial" panose="020B0604020202020204" pitchFamily="34" charset="0"/>
              <a:buChar char="•"/>
            </a:pPr>
            <a:r>
              <a:rPr lang="en-US" altLang="zh-CN" sz="1800" dirty="0">
                <a:latin typeface="Calibri" panose="020F0502020204030204" pitchFamily="34" charset="0"/>
                <a:cs typeface="Calibri" panose="020F0502020204030204" pitchFamily="34" charset="0"/>
              </a:rPr>
              <a:t>By comparing the blue and red curves, we can easily calculate the CVR factor based on the definition.</a:t>
            </a:r>
          </a:p>
          <a:p>
            <a:pPr marL="271463" indent="-271463" algn="just">
              <a:spcAft>
                <a:spcPts val="600"/>
              </a:spcAft>
              <a:buFont typeface="Arial" panose="020B0604020202020204" pitchFamily="34" charset="0"/>
              <a:buChar char="•"/>
            </a:pPr>
            <a:endParaRPr lang="en-US" altLang="zh-CN" sz="1800" dirty="0">
              <a:latin typeface="Calibri" panose="020F0502020204030204" pitchFamily="34" charset="0"/>
              <a:cs typeface="Calibri" panose="020F0502020204030204" pitchFamily="34" charset="0"/>
            </a:endParaRPr>
          </a:p>
          <a:p>
            <a:pPr marL="271463" indent="-271463" algn="just">
              <a:spcAft>
                <a:spcPts val="600"/>
              </a:spcAft>
              <a:buFont typeface="Arial" panose="020B0604020202020204" pitchFamily="34" charset="0"/>
              <a:buChar char="•"/>
            </a:pPr>
            <a:endParaRPr lang="en-US" altLang="zh-CN" sz="1800" dirty="0">
              <a:latin typeface="Calibri" panose="020F0502020204030204" pitchFamily="34" charset="0"/>
              <a:cs typeface="Calibri" panose="020F0502020204030204" pitchFamily="34" charset="0"/>
            </a:endParaRPr>
          </a:p>
          <a:p>
            <a:pPr marL="271463" indent="-271463" algn="just">
              <a:spcAft>
                <a:spcPts val="600"/>
              </a:spcAft>
              <a:buFont typeface="Arial" panose="020B0604020202020204" pitchFamily="34" charset="0"/>
              <a:buChar char="•"/>
            </a:pPr>
            <a:r>
              <a:rPr lang="en-US" altLang="zh-CN" sz="1800" dirty="0">
                <a:latin typeface="Calibri" panose="020F0502020204030204" pitchFamily="34" charset="0"/>
                <a:cs typeface="Calibri" panose="020F0502020204030204" pitchFamily="34" charset="0"/>
              </a:rPr>
              <a:t>This CVR factor is the “ground truth” because the simulation is performed under the controlled environment with exactly the same feeder and the same loading condition.</a:t>
            </a:r>
          </a:p>
        </p:txBody>
      </p:sp>
      <p:pic>
        <p:nvPicPr>
          <p:cNvPr id="5" name="Picture 4">
            <a:extLst>
              <a:ext uri="{FF2B5EF4-FFF2-40B4-BE49-F238E27FC236}">
                <a16:creationId xmlns:a16="http://schemas.microsoft.com/office/drawing/2014/main" id="{3CC11CBC-CE23-BCFF-26C3-22DB9D4058F8}"/>
              </a:ext>
            </a:extLst>
          </p:cNvPr>
          <p:cNvPicPr>
            <a:picLocks noChangeAspect="1"/>
          </p:cNvPicPr>
          <p:nvPr/>
        </p:nvPicPr>
        <p:blipFill>
          <a:blip r:embed="rId2"/>
          <a:stretch>
            <a:fillRect/>
          </a:stretch>
        </p:blipFill>
        <p:spPr>
          <a:xfrm>
            <a:off x="5652120" y="2338251"/>
            <a:ext cx="2908289" cy="2181217"/>
          </a:xfrm>
          <a:prstGeom prst="rect">
            <a:avLst/>
          </a:prstGeom>
        </p:spPr>
      </p:pic>
      <p:pic>
        <p:nvPicPr>
          <p:cNvPr id="6" name="Picture 5">
            <a:extLst>
              <a:ext uri="{FF2B5EF4-FFF2-40B4-BE49-F238E27FC236}">
                <a16:creationId xmlns:a16="http://schemas.microsoft.com/office/drawing/2014/main" id="{20A6A495-58CA-2FCD-715F-75FE739D8D7B}"/>
              </a:ext>
            </a:extLst>
          </p:cNvPr>
          <p:cNvPicPr>
            <a:picLocks noChangeAspect="1"/>
          </p:cNvPicPr>
          <p:nvPr/>
        </p:nvPicPr>
        <p:blipFill>
          <a:blip r:embed="rId3"/>
          <a:stretch>
            <a:fillRect/>
          </a:stretch>
        </p:blipFill>
        <p:spPr>
          <a:xfrm>
            <a:off x="5654491" y="267494"/>
            <a:ext cx="2884989" cy="2163742"/>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8BCF3DF-1BA7-F271-BFF3-782706C5675B}"/>
                  </a:ext>
                </a:extLst>
              </p:cNvPr>
              <p:cNvSpPr txBox="1"/>
              <p:nvPr/>
            </p:nvSpPr>
            <p:spPr>
              <a:xfrm>
                <a:off x="752789" y="2859782"/>
                <a:ext cx="4572000" cy="668516"/>
              </a:xfrm>
              <a:prstGeom prst="rect">
                <a:avLst/>
              </a:prstGeom>
              <a:noFill/>
            </p:spPr>
            <p:txBody>
              <a:bodyPr wrap="square">
                <a:spAutoFit/>
              </a:bodyPr>
              <a:lstStyle/>
              <a:p>
                <a:pPr marL="0" indent="0">
                  <a:spcBef>
                    <a:spcPts val="600"/>
                  </a:spcBef>
                  <a:spcAft>
                    <a:spcPts val="0"/>
                  </a:spcAft>
                  <a:buNone/>
                </a:pPr>
                <a14:m>
                  <m:oMathPara xmlns:m="http://schemas.openxmlformats.org/officeDocument/2006/math">
                    <m:oMathParaPr>
                      <m:jc m:val="centerGroup"/>
                    </m:oMathParaPr>
                    <m:oMath xmlns:m="http://schemas.openxmlformats.org/officeDocument/2006/math">
                      <m:sSub>
                        <m:sSubPr>
                          <m:ctrlPr>
                            <a:rPr lang="zh-CN" altLang="zh-CN" sz="1800" i="1" smtClean="0">
                              <a:latin typeface="Cambria Math" panose="02040503050406030204" pitchFamily="18" charset="0"/>
                              <a:ea typeface="Cambria Math" panose="02040503050406030204" pitchFamily="18" charset="0"/>
                            </a:rPr>
                          </m:ctrlPr>
                        </m:sSubPr>
                        <m:e>
                          <m:r>
                            <a:rPr lang="en-US" altLang="zh-CN" sz="1800" i="1">
                              <a:latin typeface="Cambria Math" panose="02040503050406030204" pitchFamily="18" charset="0"/>
                              <a:ea typeface="宋体" panose="02010600030101010101" pitchFamily="2" charset="-122"/>
                              <a:cs typeface="Times New Roman" panose="02020603050405020304" pitchFamily="18" charset="0"/>
                            </a:rPr>
                            <m:t>𝐶𝑉𝑅</m:t>
                          </m:r>
                        </m:e>
                        <m:sub>
                          <m:r>
                            <a:rPr lang="en-US" altLang="zh-CN" sz="1800" i="1">
                              <a:latin typeface="Cambria Math" panose="02040503050406030204" pitchFamily="18" charset="0"/>
                              <a:ea typeface="宋体" panose="02010600030101010101" pitchFamily="2" charset="-122"/>
                              <a:cs typeface="Times New Roman" panose="02020603050405020304" pitchFamily="18" charset="0"/>
                            </a:rPr>
                            <m:t>𝑓</m:t>
                          </m:r>
                        </m:sub>
                      </m:sSub>
                      <m:r>
                        <a:rPr lang="en-US" altLang="zh-CN" sz="1800" i="1">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800" i="1" kern="100">
                              <a:latin typeface="Cambria Math" panose="02040503050406030204" pitchFamily="18" charset="0"/>
                              <a:ea typeface="Cambria Math" panose="02040503050406030204" pitchFamily="18" charset="0"/>
                            </a:rPr>
                          </m:ctrlPr>
                        </m:fPr>
                        <m:num>
                          <m:r>
                            <a:rPr lang="en-US" altLang="zh-CN" sz="1800" b="0" i="1" kern="100"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𝑃𝑜𝑓𝑓</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𝑃𝑜𝑛</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𝑃𝑜𝑓𝑓</m:t>
                          </m:r>
                          <m:r>
                            <a:rPr lang="en-US" altLang="zh-CN" sz="1800" i="1">
                              <a:latin typeface="Cambria Math" panose="02040503050406030204" pitchFamily="18" charset="0"/>
                              <a:ea typeface="宋体" panose="02010600030101010101" pitchFamily="2" charset="-122"/>
                              <a:cs typeface="Times New Roman" panose="02020603050405020304" pitchFamily="18" charset="0"/>
                            </a:rPr>
                            <m:t> (%)</m:t>
                          </m:r>
                        </m:num>
                        <m:den>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1800" i="1">
                              <a:latin typeface="Cambria Math" panose="02040503050406030204" pitchFamily="18" charset="0"/>
                              <a:ea typeface="宋体" panose="02010600030101010101" pitchFamily="2" charset="-122"/>
                              <a:cs typeface="Times New Roman" panose="02020603050405020304" pitchFamily="18" charset="0"/>
                            </a:rPr>
                            <m:t>𝑉</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𝑜𝑓𝑓</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𝑉𝑜𝑛</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m:t>
                          </m:r>
                          <m:r>
                            <a:rPr lang="en-US" altLang="zh-CN" sz="1800" b="0" i="1" smtClean="0">
                              <a:latin typeface="Cambria Math" panose="02040503050406030204" pitchFamily="18" charset="0"/>
                              <a:ea typeface="宋体" panose="02010600030101010101" pitchFamily="2" charset="-122"/>
                              <a:cs typeface="Times New Roman" panose="02020603050405020304" pitchFamily="18" charset="0"/>
                            </a:rPr>
                            <m:t>𝑉𝑜𝑛</m:t>
                          </m:r>
                          <m:d>
                            <m:dPr>
                              <m:ctrlPr>
                                <a:rPr lang="zh-CN" altLang="zh-CN" sz="1800" i="1">
                                  <a:latin typeface="Cambria Math" panose="02040503050406030204" pitchFamily="18" charset="0"/>
                                  <a:ea typeface="Cambria Math" panose="02040503050406030204" pitchFamily="18" charset="0"/>
                                </a:rPr>
                              </m:ctrlPr>
                            </m:dPr>
                            <m:e>
                              <m:r>
                                <a:rPr lang="en-US" altLang="zh-CN" sz="1800">
                                  <a:latin typeface="Cambria Math" panose="02040503050406030204" pitchFamily="18" charset="0"/>
                                  <a:ea typeface="宋体" panose="02010600030101010101" pitchFamily="2" charset="-122"/>
                                  <a:cs typeface="Times New Roman" panose="02020603050405020304" pitchFamily="18" charset="0"/>
                                </a:rPr>
                                <m:t>%</m:t>
                              </m:r>
                            </m:e>
                          </m:d>
                        </m:den>
                      </m:f>
                      <m:r>
                        <a:rPr lang="en-US" altLang="zh-CN" sz="1800" i="1">
                          <a:latin typeface="Cambria Math" panose="02040503050406030204" pitchFamily="18" charset="0"/>
                          <a:ea typeface="宋体" panose="02010600030101010101" pitchFamily="2" charset="-122"/>
                          <a:cs typeface="Times New Roman" panose="02020603050405020304" pitchFamily="18" charset="0"/>
                        </a:rPr>
                        <m:t> </m:t>
                      </m:r>
                    </m:oMath>
                  </m:oMathPara>
                </a14:m>
                <a:endParaRPr lang="en-US" sz="1800" dirty="0"/>
              </a:p>
            </p:txBody>
          </p:sp>
        </mc:Choice>
        <mc:Fallback xmlns="">
          <p:sp>
            <p:nvSpPr>
              <p:cNvPr id="7" name="TextBox 6">
                <a:extLst>
                  <a:ext uri="{FF2B5EF4-FFF2-40B4-BE49-F238E27FC236}">
                    <a16:creationId xmlns:a16="http://schemas.microsoft.com/office/drawing/2014/main" id="{78BCF3DF-1BA7-F271-BFF3-782706C5675B}"/>
                  </a:ext>
                </a:extLst>
              </p:cNvPr>
              <p:cNvSpPr txBox="1">
                <a:spLocks noRot="1" noChangeAspect="1" noMove="1" noResize="1" noEditPoints="1" noAdjustHandles="1" noChangeArrowheads="1" noChangeShapeType="1" noTextEdit="1"/>
              </p:cNvSpPr>
              <p:nvPr/>
            </p:nvSpPr>
            <p:spPr>
              <a:xfrm>
                <a:off x="752789" y="2859782"/>
                <a:ext cx="4572000" cy="668516"/>
              </a:xfrm>
              <a:prstGeom prst="rect">
                <a:avLst/>
              </a:prstGeom>
              <a:blipFill>
                <a:blip r:embed="rId4"/>
                <a:stretch>
                  <a:fillRect/>
                </a:stretch>
              </a:blipFill>
            </p:spPr>
            <p:txBody>
              <a:bodyPr/>
              <a:lstStyle/>
              <a:p>
                <a:r>
                  <a:rPr lang="zh-CN" altLang="en-US">
                    <a:noFill/>
                  </a:rPr>
                  <a:t> </a:t>
                </a:r>
              </a:p>
            </p:txBody>
          </p:sp>
        </mc:Fallback>
      </mc:AlternateContent>
      <p:sp>
        <p:nvSpPr>
          <p:cNvPr id="8" name="Rectangle 7">
            <a:extLst>
              <a:ext uri="{FF2B5EF4-FFF2-40B4-BE49-F238E27FC236}">
                <a16:creationId xmlns:a16="http://schemas.microsoft.com/office/drawing/2014/main" id="{C424D7B2-FE28-64B0-35F5-1E8795A814EB}"/>
              </a:ext>
            </a:extLst>
          </p:cNvPr>
          <p:cNvSpPr/>
          <p:nvPr/>
        </p:nvSpPr>
        <p:spPr bwMode="auto">
          <a:xfrm>
            <a:off x="6241940" y="3787221"/>
            <a:ext cx="506288" cy="2886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Pon</a:t>
            </a:r>
            <a:endParaRPr kumimoji="0" lang="en-US" sz="1600" b="0" i="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9" name="Rectangle 8">
            <a:extLst>
              <a:ext uri="{FF2B5EF4-FFF2-40B4-BE49-F238E27FC236}">
                <a16:creationId xmlns:a16="http://schemas.microsoft.com/office/drawing/2014/main" id="{CD1FD30B-E818-E210-E5D0-8E1ED56424B4}"/>
              </a:ext>
            </a:extLst>
          </p:cNvPr>
          <p:cNvSpPr/>
          <p:nvPr/>
        </p:nvSpPr>
        <p:spPr bwMode="auto">
          <a:xfrm>
            <a:off x="6960200" y="2420329"/>
            <a:ext cx="552192" cy="28861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1600" b="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Poff</a:t>
            </a:r>
            <a:endParaRPr kumimoji="0" lang="en-US" sz="1600" b="0" i="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
        <p:nvSpPr>
          <p:cNvPr id="10" name="Rectangle 9">
            <a:extLst>
              <a:ext uri="{FF2B5EF4-FFF2-40B4-BE49-F238E27FC236}">
                <a16:creationId xmlns:a16="http://schemas.microsoft.com/office/drawing/2014/main" id="{7DE1F781-2344-2D34-2AE3-CF8CB9752C03}"/>
              </a:ext>
            </a:extLst>
          </p:cNvPr>
          <p:cNvSpPr/>
          <p:nvPr/>
        </p:nvSpPr>
        <p:spPr bwMode="auto">
          <a:xfrm>
            <a:off x="6367392" y="1716465"/>
            <a:ext cx="506288" cy="288614"/>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i="1" dirty="0">
                <a:latin typeface="Calibri" panose="020F0502020204030204" pitchFamily="34" charset="0"/>
                <a:cs typeface="Calibri" panose="020F0502020204030204" pitchFamily="34" charset="0"/>
              </a:rPr>
              <a:t>V</a:t>
            </a:r>
            <a:r>
              <a:rPr kumimoji="0" lang="en-US" sz="1600" b="0" i="1" u="none" strike="noStrike" cap="none" normalizeH="0" baseline="0" dirty="0">
                <a:ln>
                  <a:noFill/>
                </a:ln>
                <a:effectLst/>
                <a:latin typeface="Calibri" panose="020F0502020204030204" pitchFamily="34" charset="0"/>
                <a:cs typeface="Calibri" panose="020F0502020204030204" pitchFamily="34" charset="0"/>
              </a:rPr>
              <a:t>on</a:t>
            </a:r>
          </a:p>
        </p:txBody>
      </p:sp>
      <p:sp>
        <p:nvSpPr>
          <p:cNvPr id="11" name="Rectangle 10">
            <a:extLst>
              <a:ext uri="{FF2B5EF4-FFF2-40B4-BE49-F238E27FC236}">
                <a16:creationId xmlns:a16="http://schemas.microsoft.com/office/drawing/2014/main" id="{3124755D-B71C-262F-D690-86A4231D8CDC}"/>
              </a:ext>
            </a:extLst>
          </p:cNvPr>
          <p:cNvSpPr/>
          <p:nvPr/>
        </p:nvSpPr>
        <p:spPr bwMode="auto">
          <a:xfrm>
            <a:off x="7022451" y="64876"/>
            <a:ext cx="538997" cy="288615"/>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n-US" sz="1600" i="1" dirty="0" err="1">
                <a:latin typeface="Calibri" panose="020F0502020204030204" pitchFamily="34" charset="0"/>
                <a:cs typeface="Calibri" panose="020F0502020204030204" pitchFamily="34" charset="0"/>
              </a:rPr>
              <a:t>V</a:t>
            </a:r>
            <a:r>
              <a:rPr kumimoji="0" lang="en-US" sz="1600" b="0" i="1" u="none" strike="noStrike" cap="none" normalizeH="0" baseline="0" dirty="0" err="1">
                <a:ln>
                  <a:noFill/>
                </a:ln>
                <a:solidFill>
                  <a:schemeClr val="tx1"/>
                </a:solidFill>
                <a:effectLst/>
                <a:latin typeface="Calibri" panose="020F0502020204030204" pitchFamily="34" charset="0"/>
                <a:cs typeface="Calibri" panose="020F0502020204030204" pitchFamily="34" charset="0"/>
              </a:rPr>
              <a:t>off</a:t>
            </a:r>
            <a:endParaRPr kumimoji="0" lang="en-US" sz="1600" b="0" i="1"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cxnSp>
        <p:nvCxnSpPr>
          <p:cNvPr id="12" name="Straight Arrow Connector 11">
            <a:extLst>
              <a:ext uri="{FF2B5EF4-FFF2-40B4-BE49-F238E27FC236}">
                <a16:creationId xmlns:a16="http://schemas.microsoft.com/office/drawing/2014/main" id="{89F311F9-6853-4DB0-8BB3-558814E358C3}"/>
              </a:ext>
            </a:extLst>
          </p:cNvPr>
          <p:cNvCxnSpPr/>
          <p:nvPr/>
        </p:nvCxnSpPr>
        <p:spPr bwMode="auto">
          <a:xfrm flipV="1">
            <a:off x="6620536" y="1540824"/>
            <a:ext cx="144016" cy="261637"/>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F2F6A72A-4AA1-9C67-6D3A-893A94DCB21C}"/>
              </a:ext>
            </a:extLst>
          </p:cNvPr>
          <p:cNvCxnSpPr>
            <a:cxnSpLocks/>
          </p:cNvCxnSpPr>
          <p:nvPr/>
        </p:nvCxnSpPr>
        <p:spPr bwMode="auto">
          <a:xfrm flipH="1">
            <a:off x="7236296" y="375822"/>
            <a:ext cx="119593" cy="248210"/>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4" name="Straight Arrow Connector 13">
            <a:extLst>
              <a:ext uri="{FF2B5EF4-FFF2-40B4-BE49-F238E27FC236}">
                <a16:creationId xmlns:a16="http://schemas.microsoft.com/office/drawing/2014/main" id="{87F6C418-ECF9-9DAA-25E8-92251536E44B}"/>
              </a:ext>
            </a:extLst>
          </p:cNvPr>
          <p:cNvCxnSpPr/>
          <p:nvPr/>
        </p:nvCxnSpPr>
        <p:spPr bwMode="auto">
          <a:xfrm flipV="1">
            <a:off x="6483733" y="3573747"/>
            <a:ext cx="144016" cy="261637"/>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0CF00BD0-43EB-D4E4-3881-8649AE79AB38}"/>
              </a:ext>
            </a:extLst>
          </p:cNvPr>
          <p:cNvCxnSpPr>
            <a:cxnSpLocks/>
          </p:cNvCxnSpPr>
          <p:nvPr/>
        </p:nvCxnSpPr>
        <p:spPr bwMode="auto">
          <a:xfrm flipH="1">
            <a:off x="7106264" y="2666917"/>
            <a:ext cx="89039" cy="124105"/>
          </a:xfrm>
          <a:prstGeom prst="straightConnector1">
            <a:avLst/>
          </a:prstGeom>
          <a:ln>
            <a:headEnd type="none" w="med" len="med"/>
            <a:tailEnd type="triangle"/>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0156234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81E004-C614-09BB-1BD3-A07239FE50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F49089-6065-33A6-0701-FEC6264D541C}"/>
              </a:ext>
            </a:extLst>
          </p:cNvPr>
          <p:cNvSpPr>
            <a:spLocks noGrp="1"/>
          </p:cNvSpPr>
          <p:nvPr>
            <p:ph type="title"/>
          </p:nvPr>
        </p:nvSpPr>
        <p:spPr/>
        <p:txBody>
          <a:bodyPr/>
          <a:lstStyle/>
          <a:p>
            <a:r>
              <a:rPr lang="en-US" altLang="zh-CN" dirty="0"/>
              <a:t>Case Studies</a:t>
            </a:r>
            <a:br>
              <a:rPr lang="en-US" altLang="zh-CN" dirty="0"/>
            </a:br>
            <a:endParaRPr lang="zh-CN" altLang="en-US" dirty="0"/>
          </a:p>
        </p:txBody>
      </p:sp>
      <p:sp>
        <p:nvSpPr>
          <p:cNvPr id="4" name="TextBox 3">
            <a:extLst>
              <a:ext uri="{FF2B5EF4-FFF2-40B4-BE49-F238E27FC236}">
                <a16:creationId xmlns:a16="http://schemas.microsoft.com/office/drawing/2014/main" id="{2664ED57-F212-67E3-3315-FD16AFB9CF66}"/>
              </a:ext>
            </a:extLst>
          </p:cNvPr>
          <p:cNvSpPr txBox="1"/>
          <p:nvPr/>
        </p:nvSpPr>
        <p:spPr>
          <a:xfrm>
            <a:off x="179512" y="627534"/>
            <a:ext cx="4896544" cy="4031873"/>
          </a:xfrm>
          <a:prstGeom prst="rect">
            <a:avLst/>
          </a:prstGeom>
          <a:noFill/>
        </p:spPr>
        <p:txBody>
          <a:bodyPr wrap="square" rtlCol="0">
            <a:spAutoFit/>
          </a:bodyPr>
          <a:lstStyle/>
          <a:p>
            <a:pPr algn="just">
              <a:spcAft>
                <a:spcPts val="600"/>
              </a:spcAft>
            </a:pPr>
            <a:r>
              <a:rPr lang="en-US" altLang="zh-CN" sz="2000" b="1" dirty="0">
                <a:latin typeface="ITC Berkeley Oldstyle"/>
                <a:cs typeface="Times" panose="02020603050405020304" pitchFamily="18" charset="0"/>
              </a:rPr>
              <a:t>Simulation Results:</a:t>
            </a:r>
          </a:p>
          <a:p>
            <a:pPr marL="285750" indent="-285750" algn="just">
              <a:spcAft>
                <a:spcPts val="600"/>
              </a:spcAft>
              <a:buFont typeface="Arial" panose="020B0604020202020204" pitchFamily="34" charset="0"/>
              <a:buChar char="•"/>
            </a:pPr>
            <a:r>
              <a:rPr lang="en-US" altLang="zh-CN" sz="1800" dirty="0">
                <a:latin typeface="ITC Berkeley Oldstyle"/>
                <a:cs typeface="Times" panose="02020603050405020304" pitchFamily="18" charset="0"/>
              </a:rPr>
              <a:t>Using the CVR-on data, we can identify load models, and calculate instantaneous CVR factor as shown in blue curve in the right figure. The red curve represents ground truth CVR factor.</a:t>
            </a:r>
          </a:p>
          <a:p>
            <a:pPr marL="285750" indent="-285750" algn="just">
              <a:spcAft>
                <a:spcPts val="600"/>
              </a:spcAft>
              <a:buFont typeface="Arial" panose="020B0604020202020204" pitchFamily="34" charset="0"/>
              <a:buChar char="•"/>
            </a:pPr>
            <a:r>
              <a:rPr lang="en-US" altLang="zh-CN" sz="1800" dirty="0">
                <a:latin typeface="ITC Berkeley Oldstyle"/>
                <a:cs typeface="Times" panose="02020603050405020304" pitchFamily="18" charset="0"/>
              </a:rPr>
              <a:t>The mean absolute percentage error (MAPE) is 1.08%.</a:t>
            </a:r>
          </a:p>
          <a:p>
            <a:pPr marL="285750" indent="-285750" algn="just">
              <a:spcAft>
                <a:spcPts val="600"/>
              </a:spcAft>
              <a:buFont typeface="Arial" panose="020B0604020202020204" pitchFamily="34" charset="0"/>
              <a:buChar char="•"/>
            </a:pPr>
            <a:r>
              <a:rPr lang="en-US" altLang="zh-CN" sz="1800" dirty="0">
                <a:latin typeface="ITC Berkeley Oldstyle"/>
                <a:cs typeface="Times" panose="02020603050405020304" pitchFamily="18" charset="0"/>
              </a:rPr>
              <a:t>We can also compute overall CVR factor for the whole year by integration. The ground truth overall CVR factor is 1.1871, while the estimated overall CVR factor with our method is 1.1853.</a:t>
            </a:r>
          </a:p>
          <a:p>
            <a:pPr marL="285750" indent="-285750" algn="just">
              <a:spcAft>
                <a:spcPts val="600"/>
              </a:spcAft>
              <a:buFont typeface="Arial" panose="020B0604020202020204" pitchFamily="34" charset="0"/>
              <a:buChar char="•"/>
            </a:pPr>
            <a:endParaRPr lang="en-US" altLang="zh-CN" sz="1800" dirty="0">
              <a:latin typeface="ITC Berkeley Oldstyle"/>
              <a:cs typeface="Times" panose="02020603050405020304" pitchFamily="18" charset="0"/>
            </a:endParaRPr>
          </a:p>
        </p:txBody>
      </p:sp>
      <p:pic>
        <p:nvPicPr>
          <p:cNvPr id="5" name="Picture 4">
            <a:extLst>
              <a:ext uri="{FF2B5EF4-FFF2-40B4-BE49-F238E27FC236}">
                <a16:creationId xmlns:a16="http://schemas.microsoft.com/office/drawing/2014/main" id="{5D8FCEA7-6844-4C90-3199-5A6DBD86FAF0}"/>
              </a:ext>
            </a:extLst>
          </p:cNvPr>
          <p:cNvPicPr>
            <a:picLocks noChangeAspect="1"/>
          </p:cNvPicPr>
          <p:nvPr/>
        </p:nvPicPr>
        <p:blipFill>
          <a:blip r:embed="rId2"/>
          <a:stretch>
            <a:fillRect/>
          </a:stretch>
        </p:blipFill>
        <p:spPr>
          <a:xfrm>
            <a:off x="5172067" y="490067"/>
            <a:ext cx="3840426" cy="2880320"/>
          </a:xfrm>
          <a:prstGeom prst="rect">
            <a:avLst/>
          </a:prstGeom>
        </p:spPr>
      </p:pic>
      <p:sp>
        <p:nvSpPr>
          <p:cNvPr id="6" name="TextBox 5">
            <a:extLst>
              <a:ext uri="{FF2B5EF4-FFF2-40B4-BE49-F238E27FC236}">
                <a16:creationId xmlns:a16="http://schemas.microsoft.com/office/drawing/2014/main" id="{BD6F0275-13C6-8B8F-306D-9896B4958FC1}"/>
              </a:ext>
            </a:extLst>
          </p:cNvPr>
          <p:cNvSpPr txBox="1"/>
          <p:nvPr/>
        </p:nvSpPr>
        <p:spPr>
          <a:xfrm>
            <a:off x="5436096" y="3651870"/>
            <a:ext cx="3312368" cy="830997"/>
          </a:xfrm>
          <a:prstGeom prst="rect">
            <a:avLst/>
          </a:prstGeom>
          <a:noFill/>
        </p:spPr>
        <p:txBody>
          <a:bodyPr wrap="square">
            <a:spAutoFit/>
          </a:bodyPr>
          <a:lstStyle/>
          <a:p>
            <a:pPr algn="just"/>
            <a:r>
              <a:rPr lang="en-US" altLang="zh-CN" sz="1600" dirty="0">
                <a:latin typeface="ITC Berkeley Oldstyle"/>
                <a:cs typeface="Times" panose="02020603050405020304" pitchFamily="18" charset="0"/>
              </a:rPr>
              <a:t>Comparing the estimated CVR factors by load modeling method with the ground truth.</a:t>
            </a:r>
            <a:endParaRPr lang="zh-CN" altLang="en-US" sz="1600" dirty="0"/>
          </a:p>
        </p:txBody>
      </p:sp>
    </p:spTree>
    <p:extLst>
      <p:ext uri="{BB962C8B-B14F-4D97-AF65-F5344CB8AC3E}">
        <p14:creationId xmlns:p14="http://schemas.microsoft.com/office/powerpoint/2010/main" val="176706486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C4D3D-E907-E49A-FB0D-319E276109F2}"/>
              </a:ext>
            </a:extLst>
          </p:cNvPr>
          <p:cNvSpPr>
            <a:spLocks noGrp="1"/>
          </p:cNvSpPr>
          <p:nvPr>
            <p:ph type="title"/>
          </p:nvPr>
        </p:nvSpPr>
        <p:spPr/>
        <p:txBody>
          <a:bodyPr/>
          <a:lstStyle/>
          <a:p>
            <a:r>
              <a:rPr lang="en-US" altLang="zh-CN" dirty="0"/>
              <a:t>Conclusions</a:t>
            </a:r>
            <a:br>
              <a:rPr lang="en-US" altLang="zh-CN" dirty="0"/>
            </a:br>
            <a:endParaRPr lang="zh-CN" altLang="en-US" dirty="0"/>
          </a:p>
        </p:txBody>
      </p:sp>
      <p:sp>
        <p:nvSpPr>
          <p:cNvPr id="4" name="TextBox 3">
            <a:extLst>
              <a:ext uri="{FF2B5EF4-FFF2-40B4-BE49-F238E27FC236}">
                <a16:creationId xmlns:a16="http://schemas.microsoft.com/office/drawing/2014/main" id="{682385DE-53AF-9A4A-C50E-12E16DF1ADA1}"/>
              </a:ext>
            </a:extLst>
          </p:cNvPr>
          <p:cNvSpPr txBox="1"/>
          <p:nvPr/>
        </p:nvSpPr>
        <p:spPr>
          <a:xfrm>
            <a:off x="395536" y="699542"/>
            <a:ext cx="8424936" cy="3924151"/>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n-US" altLang="zh-CN" sz="1800" dirty="0">
                <a:latin typeface="ITC Berkeley Oldstyle"/>
                <a:cs typeface="Times" panose="02020603050405020304" pitchFamily="18" charset="0"/>
              </a:rPr>
              <a:t>With the field measurement data only, one cannot obtain the ground truth CVR factors, because it is impossible to know what would happen if the voltage reduction was not applied.</a:t>
            </a:r>
          </a:p>
          <a:p>
            <a:pPr marL="285750" indent="-285750" algn="just">
              <a:spcBef>
                <a:spcPts val="600"/>
              </a:spcBef>
              <a:spcAft>
                <a:spcPts val="0"/>
              </a:spcAft>
              <a:buFont typeface="Arial" panose="020B0604020202020204" pitchFamily="34" charset="0"/>
              <a:buChar char="•"/>
            </a:pPr>
            <a:r>
              <a:rPr lang="en-US" altLang="zh-CN" sz="1800" dirty="0">
                <a:latin typeface="ITC Berkeley Oldstyle"/>
                <a:cs typeface="Times" panose="02020603050405020304" pitchFamily="18" charset="0"/>
              </a:rPr>
              <a:t>To validate CVR factor evaluation method, w</a:t>
            </a:r>
            <a:r>
              <a:rPr lang="en-US" altLang="zh-CN" sz="1800" dirty="0">
                <a:latin typeface="ITC Berkeley Oldstyle"/>
              </a:rPr>
              <a:t>e modeled a real utility feeder in </a:t>
            </a:r>
            <a:r>
              <a:rPr lang="en-US" altLang="zh-CN" sz="1800" dirty="0" err="1">
                <a:latin typeface="ITC Berkeley Oldstyle"/>
              </a:rPr>
              <a:t>OpenDSS</a:t>
            </a:r>
            <a:r>
              <a:rPr lang="en-US" altLang="zh-CN" sz="1800" dirty="0">
                <a:latin typeface="ITC Berkeley Oldstyle"/>
              </a:rPr>
              <a:t>, such that we can keep the same loading condition to the same feeder while simulating operations with normal voltage and reduced voltage, to obtain a ground truth.</a:t>
            </a:r>
          </a:p>
          <a:p>
            <a:pPr marL="285750" indent="-285750">
              <a:spcBef>
                <a:spcPts val="600"/>
              </a:spcBef>
              <a:spcAft>
                <a:spcPts val="0"/>
              </a:spcAft>
              <a:buFont typeface="Arial" panose="020B0604020202020204" pitchFamily="34" charset="0"/>
              <a:buChar char="•"/>
            </a:pPr>
            <a:r>
              <a:rPr lang="en-US" altLang="zh-CN" sz="1800" dirty="0">
                <a:latin typeface="ITC Berkeley Oldstyle"/>
              </a:rPr>
              <a:t>The simulation result shows that, our proposed time-varying load modeling-based method can provide an accurate estimation of CVR factors comparing to the ground truth. I</a:t>
            </a:r>
            <a:r>
              <a:rPr lang="en-US" sz="1800" dirty="0">
                <a:latin typeface="ITC Berkeley Oldstyle"/>
              </a:rPr>
              <a:t>t does not mean the method can identify the true CVR factors using field data (because there is no ground truth), but it at least gives us some confidence on the method.</a:t>
            </a:r>
            <a:endParaRPr lang="en-US" altLang="zh-CN" sz="1800" dirty="0">
              <a:latin typeface="ITC Berkeley Oldstyle"/>
              <a:cs typeface="Times" panose="02020603050405020304" pitchFamily="18" charset="0"/>
            </a:endParaRPr>
          </a:p>
          <a:p>
            <a:pPr marL="285750" indent="-285750" algn="just">
              <a:spcAft>
                <a:spcPts val="600"/>
              </a:spcAft>
              <a:buFont typeface="Arial" panose="020B0604020202020204" pitchFamily="34" charset="0"/>
              <a:buChar char="•"/>
            </a:pPr>
            <a:endParaRPr lang="en-US" altLang="zh-CN" sz="1800" dirty="0">
              <a:latin typeface="ITC Berkeley Oldstyle"/>
              <a:cs typeface="Times" panose="02020603050405020304" pitchFamily="18" charset="0"/>
            </a:endParaRPr>
          </a:p>
        </p:txBody>
      </p:sp>
    </p:spTree>
    <p:extLst>
      <p:ext uri="{BB962C8B-B14F-4D97-AF65-F5344CB8AC3E}">
        <p14:creationId xmlns:p14="http://schemas.microsoft.com/office/powerpoint/2010/main" val="5996512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756735-BCB7-5A6A-4C0D-204C6E4D4861}"/>
            </a:ext>
          </a:extLst>
        </p:cNvPr>
        <p:cNvGrpSpPr/>
        <p:nvPr/>
      </p:nvGrpSpPr>
      <p:grpSpPr>
        <a:xfrm>
          <a:off x="0" y="0"/>
          <a:ext cx="0" cy="0"/>
          <a:chOff x="0" y="0"/>
          <a:chExt cx="0" cy="0"/>
        </a:xfrm>
      </p:grpSpPr>
      <p:sp>
        <p:nvSpPr>
          <p:cNvPr id="7" name="Rectangle 8">
            <a:extLst>
              <a:ext uri="{FF2B5EF4-FFF2-40B4-BE49-F238E27FC236}">
                <a16:creationId xmlns:a16="http://schemas.microsoft.com/office/drawing/2014/main" id="{6F995582-4F1A-4C67-52A5-E19CED1B2237}"/>
              </a:ext>
            </a:extLst>
          </p:cNvPr>
          <p:cNvSpPr>
            <a:spLocks noChangeArrowheads="1"/>
          </p:cNvSpPr>
          <p:nvPr/>
        </p:nvSpPr>
        <p:spPr bwMode="auto">
          <a:xfrm>
            <a:off x="-1" y="2247928"/>
            <a:ext cx="9157547" cy="1062019"/>
          </a:xfrm>
          <a:prstGeom prst="rect">
            <a:avLst/>
          </a:prstGeom>
          <a:solidFill>
            <a:srgbClr val="C8102E">
              <a:alpha val="90000"/>
            </a:srgbClr>
          </a:solidFill>
          <a:ln w="9525">
            <a:noFill/>
            <a:miter lim="800000"/>
            <a:headEnd/>
            <a:tailEnd/>
          </a:ln>
          <a:effectLst/>
        </p:spPr>
        <p:txBody>
          <a:bodyPr wrap="none" anchor="ctr">
            <a:prstTxWarp prst="textNoShape">
              <a:avLst/>
            </a:prstTxWarp>
          </a:bodyPr>
          <a:lstStyle/>
          <a:p>
            <a:endParaRPr lang="en-US" dirty="0">
              <a:solidFill>
                <a:srgbClr val="C8102E"/>
              </a:solidFill>
              <a:latin typeface="ITC Berkeley Oldstyle"/>
            </a:endParaRPr>
          </a:p>
        </p:txBody>
      </p:sp>
      <p:sp>
        <p:nvSpPr>
          <p:cNvPr id="8" name="TextBox 7">
            <a:extLst>
              <a:ext uri="{FF2B5EF4-FFF2-40B4-BE49-F238E27FC236}">
                <a16:creationId xmlns:a16="http://schemas.microsoft.com/office/drawing/2014/main" id="{96615ED8-E93B-2CF0-D466-4DEC69D696EB}"/>
              </a:ext>
            </a:extLst>
          </p:cNvPr>
          <p:cNvSpPr txBox="1"/>
          <p:nvPr/>
        </p:nvSpPr>
        <p:spPr>
          <a:xfrm>
            <a:off x="323528" y="2266688"/>
            <a:ext cx="8224520" cy="1446550"/>
          </a:xfrm>
          <a:prstGeom prst="rect">
            <a:avLst/>
          </a:prstGeom>
          <a:noFill/>
        </p:spPr>
        <p:txBody>
          <a:bodyPr wrap="square" rtlCol="0">
            <a:spAutoFit/>
          </a:bodyPr>
          <a:lstStyle/>
          <a:p>
            <a:pPr algn="ctr">
              <a:spcBef>
                <a:spcPts val="0"/>
              </a:spcBef>
            </a:pPr>
            <a:r>
              <a:rPr lang="en-US" sz="3200" i="1" dirty="0">
                <a:solidFill>
                  <a:srgbClr val="F1BE48"/>
                </a:solidFill>
                <a:latin typeface="ITC Berkeley Oldstyle" charset="0"/>
                <a:ea typeface="ITC Berkeley Oldstyle" charset="0"/>
                <a:cs typeface="ITC Berkeley Oldstyle" charset="0"/>
              </a:rPr>
              <a:t>Backup Slides</a:t>
            </a:r>
          </a:p>
          <a:p>
            <a:pPr algn="ctr">
              <a:spcBef>
                <a:spcPts val="0"/>
              </a:spcBef>
            </a:pPr>
            <a:r>
              <a:rPr lang="en-US" i="1" dirty="0">
                <a:solidFill>
                  <a:srgbClr val="F1BE48"/>
                </a:solidFill>
                <a:latin typeface="ITC Berkeley Oldstyle" charset="0"/>
                <a:ea typeface="ITC Berkeley Oldstyle" charset="0"/>
                <a:cs typeface="ITC Berkeley Oldstyle" charset="0"/>
              </a:rPr>
              <a:t>EV/Heat Pump Detection</a:t>
            </a:r>
          </a:p>
          <a:p>
            <a:pPr algn="ctr">
              <a:spcBef>
                <a:spcPts val="0"/>
              </a:spcBef>
            </a:pPr>
            <a:endParaRPr lang="en-US" sz="3200" i="1" dirty="0">
              <a:solidFill>
                <a:srgbClr val="F1BE48"/>
              </a:solidFill>
              <a:latin typeface="ITC Berkeley Oldstyle" charset="0"/>
              <a:ea typeface="ITC Berkeley Oldstyle" charset="0"/>
              <a:cs typeface="ITC Berkeley Oldstyle" charset="0"/>
            </a:endParaRPr>
          </a:p>
        </p:txBody>
      </p:sp>
      <p:cxnSp>
        <p:nvCxnSpPr>
          <p:cNvPr id="11" name="Straight Connector 10">
            <a:extLst>
              <a:ext uri="{FF2B5EF4-FFF2-40B4-BE49-F238E27FC236}">
                <a16:creationId xmlns:a16="http://schemas.microsoft.com/office/drawing/2014/main" id="{12819ED1-6AC0-1F4E-EE4C-F9FFE53D20DC}"/>
              </a:ext>
            </a:extLst>
          </p:cNvPr>
          <p:cNvCxnSpPr/>
          <p:nvPr/>
        </p:nvCxnSpPr>
        <p:spPr bwMode="auto">
          <a:xfrm>
            <a:off x="8458200" y="4816475"/>
            <a:ext cx="0" cy="152400"/>
          </a:xfrm>
          <a:prstGeom prst="line">
            <a:avLst/>
          </a:prstGeom>
          <a:solidFill>
            <a:schemeClr val="accent1"/>
          </a:solidFill>
          <a:ln w="9525" cap="flat" cmpd="sng" algn="ctr">
            <a:solidFill>
              <a:srgbClr val="F1BE48"/>
            </a:solidFill>
            <a:prstDash val="solid"/>
            <a:round/>
            <a:headEnd type="none" w="med" len="med"/>
            <a:tailEnd type="none" w="med" len="med"/>
          </a:ln>
          <a:effectLst/>
        </p:spPr>
      </p:cxnSp>
    </p:spTree>
    <p:extLst>
      <p:ext uri="{BB962C8B-B14F-4D97-AF65-F5344CB8AC3E}">
        <p14:creationId xmlns:p14="http://schemas.microsoft.com/office/powerpoint/2010/main" val="372663211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8AB73-12D4-5F29-84C4-FFF0C7A17F21}"/>
              </a:ext>
            </a:extLst>
          </p:cNvPr>
          <p:cNvSpPr>
            <a:spLocks noGrp="1"/>
          </p:cNvSpPr>
          <p:nvPr>
            <p:ph type="title"/>
          </p:nvPr>
        </p:nvSpPr>
        <p:spPr/>
        <p:txBody>
          <a:bodyPr/>
          <a:lstStyle/>
          <a:p>
            <a:r>
              <a:rPr lang="en-US" dirty="0"/>
              <a:t>EV and EV Charging Detection – Literature Review</a:t>
            </a:r>
          </a:p>
        </p:txBody>
      </p:sp>
      <p:graphicFrame>
        <p:nvGraphicFramePr>
          <p:cNvPr id="4" name="Table 3">
            <a:extLst>
              <a:ext uri="{FF2B5EF4-FFF2-40B4-BE49-F238E27FC236}">
                <a16:creationId xmlns:a16="http://schemas.microsoft.com/office/drawing/2014/main" id="{E51C667F-9678-6968-7F1C-FFDD4305385E}"/>
              </a:ext>
            </a:extLst>
          </p:cNvPr>
          <p:cNvGraphicFramePr>
            <a:graphicFrameLocks noGrp="1"/>
          </p:cNvGraphicFramePr>
          <p:nvPr/>
        </p:nvGraphicFramePr>
        <p:xfrm>
          <a:off x="94881" y="590557"/>
          <a:ext cx="8825160" cy="2463800"/>
        </p:xfrm>
        <a:graphic>
          <a:graphicData uri="http://schemas.openxmlformats.org/drawingml/2006/table">
            <a:tbl>
              <a:tblPr firstRow="1" bandRow="1">
                <a:tableStyleId>{073A0DAA-6AF3-43AB-8588-CEC1D06C72B9}</a:tableStyleId>
              </a:tblPr>
              <a:tblGrid>
                <a:gridCol w="667119">
                  <a:extLst>
                    <a:ext uri="{9D8B030D-6E8A-4147-A177-3AD203B41FA5}">
                      <a16:colId xmlns:a16="http://schemas.microsoft.com/office/drawing/2014/main" val="2010981218"/>
                    </a:ext>
                  </a:extLst>
                </a:gridCol>
                <a:gridCol w="1828800">
                  <a:extLst>
                    <a:ext uri="{9D8B030D-6E8A-4147-A177-3AD203B41FA5}">
                      <a16:colId xmlns:a16="http://schemas.microsoft.com/office/drawing/2014/main" val="2269149862"/>
                    </a:ext>
                  </a:extLst>
                </a:gridCol>
                <a:gridCol w="2819400">
                  <a:extLst>
                    <a:ext uri="{9D8B030D-6E8A-4147-A177-3AD203B41FA5}">
                      <a16:colId xmlns:a16="http://schemas.microsoft.com/office/drawing/2014/main" val="3764704665"/>
                    </a:ext>
                  </a:extLst>
                </a:gridCol>
                <a:gridCol w="3509841">
                  <a:extLst>
                    <a:ext uri="{9D8B030D-6E8A-4147-A177-3AD203B41FA5}">
                      <a16:colId xmlns:a16="http://schemas.microsoft.com/office/drawing/2014/main" val="1902497031"/>
                    </a:ext>
                  </a:extLst>
                </a:gridCol>
              </a:tblGrid>
              <a:tr h="152400">
                <a:tc>
                  <a:txBody>
                    <a:bodyPr/>
                    <a:lstStyle/>
                    <a:p>
                      <a:pPr algn="ctr"/>
                      <a:r>
                        <a:rPr lang="en-US" sz="800" dirty="0">
                          <a:latin typeface="Calibri" panose="020F0502020204030204" pitchFamily="34" charset="0"/>
                          <a:cs typeface="Calibri" panose="020F0502020204030204" pitchFamily="34" charset="0"/>
                        </a:rPr>
                        <a:t>Reference</a:t>
                      </a:r>
                    </a:p>
                  </a:txBody>
                  <a:tcPr anchor="ctr"/>
                </a:tc>
                <a:tc>
                  <a:txBody>
                    <a:bodyPr/>
                    <a:lstStyle/>
                    <a:p>
                      <a:pPr algn="ctr"/>
                      <a:r>
                        <a:rPr lang="en-US" sz="800" dirty="0">
                          <a:latin typeface="Calibri" panose="020F0502020204030204" pitchFamily="34" charset="0"/>
                          <a:cs typeface="Calibri" panose="020F0502020204030204" pitchFamily="34" charset="0"/>
                        </a:rPr>
                        <a:t>Main Approach</a:t>
                      </a:r>
                    </a:p>
                  </a:txBody>
                  <a:tcPr anchor="ctr"/>
                </a:tc>
                <a:tc>
                  <a:txBody>
                    <a:bodyPr/>
                    <a:lstStyle/>
                    <a:p>
                      <a:pPr algn="ctr"/>
                      <a:r>
                        <a:rPr lang="en-US" sz="800" dirty="0">
                          <a:latin typeface="Calibri" panose="020F0502020204030204" pitchFamily="34" charset="0"/>
                          <a:cs typeface="Calibri" panose="020F0502020204030204" pitchFamily="34" charset="0"/>
                        </a:rPr>
                        <a:t>Data Source</a:t>
                      </a:r>
                    </a:p>
                  </a:txBody>
                  <a:tcPr anchor="ctr"/>
                </a:tc>
                <a:tc>
                  <a:txBody>
                    <a:bodyPr/>
                    <a:lstStyle/>
                    <a:p>
                      <a:pPr algn="ctr"/>
                      <a:r>
                        <a:rPr lang="en-US" sz="800" dirty="0">
                          <a:latin typeface="Calibri" panose="020F0502020204030204" pitchFamily="34" charset="0"/>
                          <a:cs typeface="Calibri" panose="020F0502020204030204" pitchFamily="34" charset="0"/>
                        </a:rPr>
                        <a:t>Highlights</a:t>
                      </a:r>
                    </a:p>
                  </a:txBody>
                  <a:tcPr anchor="ctr"/>
                </a:tc>
                <a:extLst>
                  <a:ext uri="{0D108BD9-81ED-4DB2-BD59-A6C34878D82A}">
                    <a16:rowId xmlns:a16="http://schemas.microsoft.com/office/drawing/2014/main" val="1228886286"/>
                  </a:ext>
                </a:extLst>
              </a:tr>
              <a:tr h="370840">
                <a:tc>
                  <a:txBody>
                    <a:bodyPr/>
                    <a:lstStyle/>
                    <a:p>
                      <a:pPr algn="ctr"/>
                      <a:r>
                        <a:rPr lang="en-US" sz="900" b="0" dirty="0">
                          <a:latin typeface="Calibri" panose="020F0502020204030204" pitchFamily="34" charset="0"/>
                          <a:cs typeface="Calibri" panose="020F0502020204030204" pitchFamily="34" charset="0"/>
                        </a:rPr>
                        <a:t>[1]</a:t>
                      </a:r>
                    </a:p>
                  </a:txBody>
                  <a:tcPr anchor="ctr"/>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Calibri" panose="020F0502020204030204" pitchFamily="34" charset="0"/>
                          <a:ea typeface="+mn-ea"/>
                          <a:cs typeface="Calibri" panose="020F0502020204030204" pitchFamily="34" charset="0"/>
                        </a:rPr>
                        <a:t>Convolutional and recurrent neural network, Cross-correlation 	</a:t>
                      </a:r>
                    </a:p>
                  </a:txBody>
                  <a:tcPr anchor="ctr"/>
                </a:tc>
                <a:tc rowSpan="2">
                  <a:txBody>
                    <a:bodyPr/>
                    <a:lstStyle/>
                    <a:p>
                      <a:pPr algn="ctr"/>
                      <a:r>
                        <a:rPr lang="en-US" sz="900" b="0" dirty="0">
                          <a:latin typeface="Calibri" panose="020F0502020204030204" pitchFamily="34" charset="0"/>
                          <a:cs typeface="Calibri" panose="020F0502020204030204" pitchFamily="34" charset="0"/>
                        </a:rPr>
                        <a:t>Pecan Street labeled EV consumption data; Unlabeled Hourly P measurements from SM</a:t>
                      </a:r>
                    </a:p>
                  </a:txBody>
                  <a:tcPr anchor="ctr"/>
                </a:tc>
                <a:tc>
                  <a:txBody>
                    <a:bodyPr/>
                    <a:lstStyle/>
                    <a:p>
                      <a:pPr algn="ctr"/>
                      <a:r>
                        <a:rPr lang="en-US" sz="900" b="0" dirty="0">
                          <a:latin typeface="Calibri" panose="020F0502020204030204" pitchFamily="34" charset="0"/>
                          <a:cs typeface="Calibri" panose="020F0502020204030204" pitchFamily="34" charset="0"/>
                        </a:rPr>
                        <a:t>It calculates the correlation between a typical EV charging profile with the test data to identify if an EV charging is conducted.</a:t>
                      </a:r>
                    </a:p>
                  </a:txBody>
                  <a:tcPr anchor="ctr"/>
                </a:tc>
                <a:extLst>
                  <a:ext uri="{0D108BD9-81ED-4DB2-BD59-A6C34878D82A}">
                    <a16:rowId xmlns:a16="http://schemas.microsoft.com/office/drawing/2014/main" val="2074466434"/>
                  </a:ext>
                </a:extLst>
              </a:tr>
              <a:tr h="370840">
                <a:tc>
                  <a:txBody>
                    <a:bodyPr/>
                    <a:lstStyle/>
                    <a:p>
                      <a:pPr algn="ctr"/>
                      <a:r>
                        <a:rPr lang="en-US" sz="900" b="0" dirty="0">
                          <a:latin typeface="Calibri" panose="020F0502020204030204" pitchFamily="34" charset="0"/>
                          <a:cs typeface="Calibri" panose="020F0502020204030204" pitchFamily="34" charset="0"/>
                        </a:rPr>
                        <a:t>[2]</a:t>
                      </a:r>
                    </a:p>
                  </a:txBody>
                  <a:tcPr anchor="ctr"/>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Calibri" panose="020F0502020204030204" pitchFamily="34" charset="0"/>
                          <a:ea typeface="+mn-ea"/>
                          <a:cs typeface="Calibri" panose="020F0502020204030204" pitchFamily="34" charset="0"/>
                        </a:rPr>
                        <a:t>Convolutional Neural Network and Multilayer Perceptron</a:t>
                      </a:r>
                    </a:p>
                  </a:txBody>
                  <a:tcPr anchor="ctr"/>
                </a:tc>
                <a:tc vMerge="1">
                  <a:txBody>
                    <a:bodyPr/>
                    <a:lstStyle/>
                    <a:p>
                      <a:pPr algn="ctr"/>
                      <a:endParaRPr lang="en-US" sz="1400" dirty="0"/>
                    </a:p>
                  </a:txBody>
                  <a:tcPr anchor="ctr"/>
                </a:tc>
                <a:tc>
                  <a:txBody>
                    <a:bodyPr/>
                    <a:lstStyle/>
                    <a:p>
                      <a:pPr algn="ctr"/>
                      <a:r>
                        <a:rPr lang="en-US" sz="900" b="0" dirty="0">
                          <a:latin typeface="Calibri" panose="020F0502020204030204" pitchFamily="34" charset="0"/>
                          <a:cs typeface="Calibri" panose="020F0502020204030204" pitchFamily="34" charset="0"/>
                        </a:rPr>
                        <a:t>The combination of CNN and MLP has comprehensive results on EV charging detection. The calculation of feature importance related to the charging power is innovative.</a:t>
                      </a:r>
                    </a:p>
                  </a:txBody>
                  <a:tcPr anchor="ctr"/>
                </a:tc>
                <a:extLst>
                  <a:ext uri="{0D108BD9-81ED-4DB2-BD59-A6C34878D82A}">
                    <a16:rowId xmlns:a16="http://schemas.microsoft.com/office/drawing/2014/main" val="1649018563"/>
                  </a:ext>
                </a:extLst>
              </a:tr>
              <a:tr h="370840">
                <a:tc>
                  <a:txBody>
                    <a:bodyPr/>
                    <a:lstStyle/>
                    <a:p>
                      <a:pPr algn="ctr"/>
                      <a:r>
                        <a:rPr lang="en-US" sz="900" b="0" dirty="0">
                          <a:latin typeface="Calibri" panose="020F0502020204030204" pitchFamily="34" charset="0"/>
                          <a:cs typeface="Calibri" panose="020F0502020204030204" pitchFamily="34" charset="0"/>
                        </a:rPr>
                        <a:t>[3]</a:t>
                      </a:r>
                    </a:p>
                  </a:txBody>
                  <a:tcPr anchor="ctr"/>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Calibri" panose="020F0502020204030204" pitchFamily="34" charset="0"/>
                          <a:ea typeface="+mn-ea"/>
                          <a:cs typeface="Calibri" panose="020F0502020204030204" pitchFamily="34" charset="0"/>
                        </a:rPr>
                        <a:t>Pattern recognition, </a:t>
                      </a:r>
                      <a:r>
                        <a:rPr lang="en-US" sz="900" b="0" i="0" u="none" strike="noStrike" kern="1200" baseline="0" dirty="0" err="1">
                          <a:solidFill>
                            <a:schemeClr val="dk1"/>
                          </a:solidFill>
                          <a:latin typeface="Calibri" panose="020F0502020204030204" pitchFamily="34" charset="0"/>
                          <a:ea typeface="+mn-ea"/>
                          <a:cs typeface="Calibri" panose="020F0502020204030204" pitchFamily="34" charset="0"/>
                        </a:rPr>
                        <a:t>Kmedoids</a:t>
                      </a:r>
                      <a:r>
                        <a:rPr lang="en-US" sz="900" b="0" i="0" u="none" strike="noStrike" kern="1200" baseline="0" dirty="0">
                          <a:solidFill>
                            <a:schemeClr val="dk1"/>
                          </a:solidFill>
                          <a:latin typeface="Calibri" panose="020F0502020204030204" pitchFamily="34" charset="0"/>
                          <a:ea typeface="+mn-ea"/>
                          <a:cs typeface="Calibri" panose="020F0502020204030204" pitchFamily="34" charset="0"/>
                        </a:rPr>
                        <a:t>-dynamic time warping, ensemble classification model</a:t>
                      </a:r>
                    </a:p>
                  </a:txBody>
                  <a:tcPr anchor="ctr"/>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Calibri" panose="020F0502020204030204" pitchFamily="34" charset="0"/>
                          <a:ea typeface="+mn-ea"/>
                          <a:cs typeface="Calibri" panose="020F0502020204030204" pitchFamily="34" charset="0"/>
                        </a:rPr>
                        <a:t>SM data at 30-minute intervals with both EV and non-EV users in one dataset</a:t>
                      </a:r>
                    </a:p>
                  </a:txBody>
                  <a:tcPr anchor="ctr"/>
                </a:tc>
                <a:tc>
                  <a:txBody>
                    <a:bodyPr/>
                    <a:lstStyle/>
                    <a:p>
                      <a:pPr algn="ctr"/>
                      <a:r>
                        <a:rPr lang="en-US" sz="900" b="0" dirty="0">
                          <a:latin typeface="Calibri" panose="020F0502020204030204" pitchFamily="34" charset="0"/>
                          <a:cs typeface="Calibri" panose="020F0502020204030204" pitchFamily="34" charset="0"/>
                        </a:rPr>
                        <a:t>Use </a:t>
                      </a:r>
                      <a:r>
                        <a:rPr lang="en-US" sz="900" b="0" dirty="0" err="1">
                          <a:latin typeface="Calibri" panose="020F0502020204030204" pitchFamily="34" charset="0"/>
                          <a:cs typeface="Calibri" panose="020F0502020204030204" pitchFamily="34" charset="0"/>
                        </a:rPr>
                        <a:t>Kmedoids</a:t>
                      </a:r>
                      <a:r>
                        <a:rPr lang="en-US" sz="900" b="0" dirty="0">
                          <a:latin typeface="Calibri" panose="020F0502020204030204" pitchFamily="34" charset="0"/>
                          <a:cs typeface="Calibri" panose="020F0502020204030204" pitchFamily="34" charset="0"/>
                        </a:rPr>
                        <a:t> and DTW algorithms to identify the typical non-EV user pattern to balance the numbers of EV and non-EV samples in the training dataset.</a:t>
                      </a:r>
                    </a:p>
                  </a:txBody>
                  <a:tcPr anchor="ctr"/>
                </a:tc>
                <a:extLst>
                  <a:ext uri="{0D108BD9-81ED-4DB2-BD59-A6C34878D82A}">
                    <a16:rowId xmlns:a16="http://schemas.microsoft.com/office/drawing/2014/main" val="177616320"/>
                  </a:ext>
                </a:extLst>
              </a:tr>
              <a:tr h="370840">
                <a:tc>
                  <a:txBody>
                    <a:bodyPr/>
                    <a:lstStyle/>
                    <a:p>
                      <a:pPr algn="ctr"/>
                      <a:r>
                        <a:rPr lang="en-US" sz="900" b="0" dirty="0">
                          <a:latin typeface="Calibri" panose="020F0502020204030204" pitchFamily="34" charset="0"/>
                          <a:cs typeface="Calibri" panose="020F0502020204030204" pitchFamily="34" charset="0"/>
                        </a:rPr>
                        <a:t>[4]</a:t>
                      </a:r>
                    </a:p>
                  </a:txBody>
                  <a:tcPr anchor="ctr"/>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Calibri" panose="020F0502020204030204" pitchFamily="34" charset="0"/>
                          <a:ea typeface="+mn-ea"/>
                          <a:cs typeface="Calibri" panose="020F0502020204030204" pitchFamily="34" charset="0"/>
                        </a:rPr>
                        <a:t>Deep neural network, Transfer Learning</a:t>
                      </a:r>
                    </a:p>
                  </a:txBody>
                  <a:tcPr anchor="ctr"/>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Calibri" panose="020F0502020204030204" pitchFamily="34" charset="0"/>
                          <a:ea typeface="+mn-ea"/>
                          <a:cs typeface="Calibri" panose="020F0502020204030204" pitchFamily="34" charset="0"/>
                        </a:rPr>
                        <a:t>One-year Pecan Street P data from 6 EV owners, 31 resident synthetic P data with random EV charging behavior</a:t>
                      </a:r>
                    </a:p>
                  </a:txBody>
                  <a:tcPr anchor="ctr"/>
                </a:tc>
                <a:tc>
                  <a:txBody>
                    <a:bodyPr/>
                    <a:lstStyle/>
                    <a:p>
                      <a:pPr algn="ctr"/>
                      <a:r>
                        <a:rPr lang="en-US" sz="900" b="0" dirty="0">
                          <a:latin typeface="Calibri" panose="020F0502020204030204" pitchFamily="34" charset="0"/>
                          <a:cs typeface="Calibri" panose="020F0502020204030204" pitchFamily="34" charset="0"/>
                        </a:rPr>
                        <a:t>Customized filtering on output data may help to narrow down the EV detection search space further. Transfer learning helps the algorithm have more scalability across different dataset.</a:t>
                      </a:r>
                    </a:p>
                  </a:txBody>
                  <a:tcPr anchor="ctr"/>
                </a:tc>
                <a:extLst>
                  <a:ext uri="{0D108BD9-81ED-4DB2-BD59-A6C34878D82A}">
                    <a16:rowId xmlns:a16="http://schemas.microsoft.com/office/drawing/2014/main" val="892575543"/>
                  </a:ext>
                </a:extLst>
              </a:tr>
              <a:tr h="370840">
                <a:tc>
                  <a:txBody>
                    <a:bodyPr/>
                    <a:lstStyle/>
                    <a:p>
                      <a:pPr algn="ctr"/>
                      <a:r>
                        <a:rPr lang="en-US" sz="900" b="0" dirty="0">
                          <a:latin typeface="Calibri" panose="020F0502020204030204" pitchFamily="34" charset="0"/>
                          <a:cs typeface="Calibri" panose="020F0502020204030204" pitchFamily="34" charset="0"/>
                        </a:rPr>
                        <a:t>[5]</a:t>
                      </a:r>
                    </a:p>
                  </a:txBody>
                  <a:tcPr anchor="ctr"/>
                </a:tc>
                <a:tc>
                  <a:txBody>
                    <a:bodyPr/>
                    <a:lstStyle/>
                    <a:p>
                      <a:pPr marL="0" marR="0" lvl="0" indent="0" algn="ctr" defTabSz="457162" rtl="0" eaLnBrk="1" fontAlgn="auto" latinLnBrk="0" hangingPunct="1">
                        <a:lnSpc>
                          <a:spcPct val="100000"/>
                        </a:lnSpc>
                        <a:spcBef>
                          <a:spcPts val="0"/>
                        </a:spcBef>
                        <a:spcAft>
                          <a:spcPts val="0"/>
                        </a:spcAft>
                        <a:buClrTx/>
                        <a:buSzTx/>
                        <a:buFontTx/>
                        <a:buNone/>
                        <a:tabLst/>
                        <a:defRPr/>
                      </a:pPr>
                      <a:r>
                        <a:rPr lang="en-US" sz="900" b="0" i="0" u="none" strike="noStrike" kern="1200" baseline="0" dirty="0">
                          <a:solidFill>
                            <a:schemeClr val="dk1"/>
                          </a:solidFill>
                          <a:latin typeface="Calibri" panose="020F0502020204030204" pitchFamily="34" charset="0"/>
                          <a:ea typeface="+mn-ea"/>
                          <a:cs typeface="Calibri" panose="020F0502020204030204" pitchFamily="34" charset="0"/>
                        </a:rPr>
                        <a:t>Outlier detection-based deep neural network</a:t>
                      </a:r>
                    </a:p>
                  </a:txBody>
                  <a:tcPr anchor="ctr"/>
                </a:tc>
                <a:tc>
                  <a:txBody>
                    <a:bodyPr/>
                    <a:lstStyle/>
                    <a:p>
                      <a:pPr algn="ctr"/>
                      <a:r>
                        <a:rPr lang="en-US" sz="900" b="0" i="0" u="none" strike="noStrike" kern="1200" baseline="0" dirty="0">
                          <a:solidFill>
                            <a:schemeClr val="dk1"/>
                          </a:solidFill>
                          <a:latin typeface="Calibri" panose="020F0502020204030204" pitchFamily="34" charset="0"/>
                          <a:ea typeface="+mn-ea"/>
                          <a:cs typeface="Calibri" panose="020F0502020204030204" pitchFamily="34" charset="0"/>
                        </a:rPr>
                        <a:t>One-year </a:t>
                      </a:r>
                      <a:r>
                        <a:rPr lang="en-US" sz="900" b="0" dirty="0">
                          <a:latin typeface="Calibri" panose="020F0502020204030204" pitchFamily="34" charset="0"/>
                          <a:cs typeface="Calibri" panose="020F0502020204030204" pitchFamily="34" charset="0"/>
                        </a:rPr>
                        <a:t>30-minute interval P data. 39 EV users and 1008 non-EV users</a:t>
                      </a:r>
                    </a:p>
                  </a:txBody>
                  <a:tcPr anchor="ctr"/>
                </a:tc>
                <a:tc>
                  <a:txBody>
                    <a:bodyPr/>
                    <a:lstStyle/>
                    <a:p>
                      <a:pPr algn="ctr"/>
                      <a:r>
                        <a:rPr lang="en-US" sz="900" b="0" dirty="0">
                          <a:latin typeface="Calibri" panose="020F0502020204030204" pitchFamily="34" charset="0"/>
                          <a:cs typeface="Calibri" panose="020F0502020204030204" pitchFamily="34" charset="0"/>
                        </a:rPr>
                        <a:t>The approach regards the non-EV users as normal data and EV users as abnormal data (outliers) to reshape data imbalanced problem</a:t>
                      </a:r>
                    </a:p>
                  </a:txBody>
                  <a:tcPr anchor="ctr"/>
                </a:tc>
                <a:extLst>
                  <a:ext uri="{0D108BD9-81ED-4DB2-BD59-A6C34878D82A}">
                    <a16:rowId xmlns:a16="http://schemas.microsoft.com/office/drawing/2014/main" val="2689227528"/>
                  </a:ext>
                </a:extLst>
              </a:tr>
            </a:tbl>
          </a:graphicData>
        </a:graphic>
      </p:graphicFrame>
      <p:sp>
        <p:nvSpPr>
          <p:cNvPr id="6" name="TextBox 5">
            <a:extLst>
              <a:ext uri="{FF2B5EF4-FFF2-40B4-BE49-F238E27FC236}">
                <a16:creationId xmlns:a16="http://schemas.microsoft.com/office/drawing/2014/main" id="{8FD3BDBC-E602-2C2D-FEFA-EAF50AFED7B7}"/>
              </a:ext>
            </a:extLst>
          </p:cNvPr>
          <p:cNvSpPr txBox="1"/>
          <p:nvPr/>
        </p:nvSpPr>
        <p:spPr>
          <a:xfrm>
            <a:off x="92560" y="3257550"/>
            <a:ext cx="8829802" cy="1323439"/>
          </a:xfrm>
          <a:prstGeom prst="rect">
            <a:avLst/>
          </a:prstGeom>
          <a:noFill/>
        </p:spPr>
        <p:txBody>
          <a:bodyPr wrap="square" rtlCol="0">
            <a:spAutoFit/>
          </a:bodyPr>
          <a:lstStyle/>
          <a:p>
            <a:pPr marL="342900" indent="-342900">
              <a:buFont typeface="Wingdings" panose="05000000000000000000" pitchFamily="2" charset="2"/>
              <a:buChar char="Ø"/>
            </a:pPr>
            <a:r>
              <a:rPr lang="en-US" sz="1400" b="1" dirty="0">
                <a:solidFill>
                  <a:srgbClr val="FF0000"/>
                </a:solidFill>
                <a:latin typeface="Calibri" panose="020F0502020204030204" pitchFamily="34" charset="0"/>
                <a:cs typeface="Calibri" panose="020F0502020204030204" pitchFamily="34" charset="0"/>
              </a:rPr>
              <a:t>Limitations:</a:t>
            </a:r>
          </a:p>
          <a:p>
            <a:pPr marL="800026" lvl="1" indent="-342900">
              <a:spcBef>
                <a:spcPts val="300"/>
              </a:spcBef>
              <a:buFont typeface="Wingdings" panose="05000000000000000000" pitchFamily="2" charset="2"/>
              <a:buChar char="v"/>
            </a:pPr>
            <a:r>
              <a:rPr lang="en-US" sz="1400" dirty="0">
                <a:latin typeface="Calibri" panose="020F0502020204030204" pitchFamily="34" charset="0"/>
                <a:cs typeface="Calibri" panose="020F0502020204030204" pitchFamily="34" charset="0"/>
              </a:rPr>
              <a:t>None of the work used real local utility data.</a:t>
            </a:r>
          </a:p>
          <a:p>
            <a:pPr marL="800026" lvl="1" indent="-342900">
              <a:spcBef>
                <a:spcPts val="300"/>
              </a:spcBef>
              <a:buFont typeface="Wingdings" panose="05000000000000000000" pitchFamily="2" charset="2"/>
              <a:buChar char="v"/>
            </a:pPr>
            <a:r>
              <a:rPr lang="en-US" sz="1400" dirty="0">
                <a:latin typeface="Calibri" panose="020F0502020204030204" pitchFamily="34" charset="0"/>
                <a:cs typeface="Calibri" panose="020F0502020204030204" pitchFamily="34" charset="0"/>
              </a:rPr>
              <a:t>Only performed EV detection, did not develop EV charging interval identification methods.</a:t>
            </a:r>
          </a:p>
          <a:p>
            <a:pPr marL="800026" lvl="1" indent="-342900">
              <a:spcBef>
                <a:spcPts val="300"/>
              </a:spcBef>
              <a:buFont typeface="Wingdings" panose="05000000000000000000" pitchFamily="2" charset="2"/>
              <a:buChar char="v"/>
            </a:pPr>
            <a:r>
              <a:rPr lang="en-US" sz="1400" dirty="0">
                <a:latin typeface="Calibri" panose="020F0502020204030204" pitchFamily="34" charset="0"/>
                <a:cs typeface="Calibri" panose="020F0502020204030204" pitchFamily="34" charset="0"/>
              </a:rPr>
              <a:t>Did not utilize the hidden features of the dataset to discover temporal information.</a:t>
            </a:r>
          </a:p>
          <a:p>
            <a:pPr marL="800026" lvl="1" indent="-342900">
              <a:spcBef>
                <a:spcPts val="300"/>
              </a:spcBef>
              <a:buFont typeface="Wingdings" panose="05000000000000000000" pitchFamily="2" charset="2"/>
              <a:buChar char="v"/>
            </a:pPr>
            <a:r>
              <a:rPr lang="en-US" sz="1400" dirty="0">
                <a:latin typeface="Calibri" panose="020F0502020204030204" pitchFamily="34" charset="0"/>
                <a:cs typeface="Calibri" panose="020F0502020204030204" pitchFamily="34" charset="0"/>
              </a:rPr>
              <a:t>High computational burdens.</a:t>
            </a:r>
          </a:p>
        </p:txBody>
      </p:sp>
    </p:spTree>
    <p:extLst>
      <p:ext uri="{BB962C8B-B14F-4D97-AF65-F5344CB8AC3E}">
        <p14:creationId xmlns:p14="http://schemas.microsoft.com/office/powerpoint/2010/main" val="34102766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1A5E1-33A4-1928-25A1-7A2A217BB98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94EE8F-8EC1-3D70-E32D-EB876DA54FE9}"/>
              </a:ext>
            </a:extLst>
          </p:cNvPr>
          <p:cNvSpPr>
            <a:spLocks noGrp="1"/>
          </p:cNvSpPr>
          <p:nvPr>
            <p:ph type="title"/>
          </p:nvPr>
        </p:nvSpPr>
        <p:spPr/>
        <p:txBody>
          <a:bodyPr/>
          <a:lstStyle/>
          <a:p>
            <a:r>
              <a:rPr lang="en-US" dirty="0"/>
              <a:t>EV Detection Algorithm – Random Forest Method</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B0009F12-CAD2-8F0D-6798-D67B404CFC0A}"/>
                  </a:ext>
                </a:extLst>
              </p:cNvPr>
              <p:cNvSpPr>
                <a:spLocks noGrp="1"/>
              </p:cNvSpPr>
              <p:nvPr>
                <p:ph type="body" sz="quarter" idx="10"/>
              </p:nvPr>
            </p:nvSpPr>
            <p:spPr>
              <a:xfrm>
                <a:off x="84437" y="590550"/>
                <a:ext cx="8969324" cy="4038600"/>
              </a:xfrm>
            </p:spPr>
            <p:txBody>
              <a:bodyPr/>
              <a:lstStyle/>
              <a:p>
                <a:pPr algn="just">
                  <a:spcBef>
                    <a:spcPts val="0"/>
                  </a:spcBef>
                  <a:spcAft>
                    <a:spcPts val="300"/>
                  </a:spcAft>
                </a:pPr>
                <a:r>
                  <a:rPr lang="en-US" dirty="0">
                    <a:latin typeface="Calibri" panose="020F0502020204030204" pitchFamily="34" charset="0"/>
                    <a:cs typeface="Calibri" panose="020F0502020204030204" pitchFamily="34" charset="0"/>
                  </a:rPr>
                  <a:t>We employ a random forest ensemble classification method to detect the EV. </a:t>
                </a:r>
              </a:p>
              <a:p>
                <a:pPr algn="just">
                  <a:spcBef>
                    <a:spcPts val="0"/>
                  </a:spcBef>
                  <a:spcAft>
                    <a:spcPts val="300"/>
                  </a:spcAft>
                </a:pPr>
                <a:endParaRPr lang="en-US" dirty="0">
                  <a:latin typeface="Calibri" panose="020F0502020204030204" pitchFamily="34" charset="0"/>
                  <a:cs typeface="Calibri" panose="020F0502020204030204" pitchFamily="34" charset="0"/>
                </a:endParaRPr>
              </a:p>
              <a:p>
                <a:pPr algn="just">
                  <a:spcBef>
                    <a:spcPts val="0"/>
                  </a:spcBef>
                  <a:spcAft>
                    <a:spcPts val="300"/>
                  </a:spcAft>
                </a:pPr>
                <a:r>
                  <a:rPr lang="en-US" sz="1400" b="1" dirty="0">
                    <a:effectLst/>
                    <a:latin typeface="Calibri" panose="020F0502020204030204" pitchFamily="34" charset="0"/>
                    <a:ea typeface="Aptos" panose="020B0004020202020204" pitchFamily="34" charset="0"/>
                    <a:cs typeface="Calibri" panose="020F0502020204030204" pitchFamily="34" charset="0"/>
                  </a:rPr>
                  <a:t>Simulation Steps: </a:t>
                </a:r>
              </a:p>
              <a:p>
                <a:pPr marL="0" algn="just">
                  <a:spcBef>
                    <a:spcPts val="500"/>
                  </a:spcBef>
                  <a:spcAft>
                    <a:spcPts val="600"/>
                  </a:spcAft>
                </a:pPr>
                <a:r>
                  <a:rPr lang="en-US" dirty="0">
                    <a:effectLst/>
                    <a:latin typeface="Calibri" panose="020F0502020204030204" pitchFamily="34" charset="0"/>
                    <a:ea typeface="Aptos" panose="020B0004020202020204" pitchFamily="34" charset="0"/>
                    <a:cs typeface="Calibri" panose="020F0502020204030204" pitchFamily="34" charset="0"/>
                  </a:rPr>
                  <a:t>1. </a:t>
                </a:r>
                <a:r>
                  <a:rPr lang="en-US" b="1" dirty="0">
                    <a:effectLst/>
                    <a:latin typeface="Calibri" panose="020F0502020204030204" pitchFamily="34" charset="0"/>
                    <a:ea typeface="Aptos" panose="020B0004020202020204" pitchFamily="34" charset="0"/>
                    <a:cs typeface="Calibri" panose="020F0502020204030204" pitchFamily="34" charset="0"/>
                  </a:rPr>
                  <a:t>Training Data</a:t>
                </a:r>
                <a:r>
                  <a:rPr lang="en-US" dirty="0">
                    <a:effectLst/>
                    <a:latin typeface="Calibri" panose="020F0502020204030204" pitchFamily="34" charset="0"/>
                    <a:ea typeface="Aptos" panose="020B0004020202020204" pitchFamily="34" charset="0"/>
                    <a:cs typeface="Calibri" panose="020F0502020204030204" pitchFamily="34" charset="0"/>
                  </a:rPr>
                  <a:t>: </a:t>
                </a:r>
                <a:r>
                  <a:rPr lang="en-US" dirty="0">
                    <a:latin typeface="Calibri" panose="020F0502020204030204" pitchFamily="34" charset="0"/>
                    <a:ea typeface="Aptos" panose="020B0004020202020204" pitchFamily="34" charset="0"/>
                    <a:cs typeface="Calibri" panose="020F0502020204030204" pitchFamily="34" charset="0"/>
                  </a:rPr>
                  <a:t>The dataset is first divided into training and test sets. Let the feature matrix be represented as </a:t>
                </a:r>
                <a14:m>
                  <m:oMath xmlns:m="http://schemas.openxmlformats.org/officeDocument/2006/math">
                    <m:r>
                      <a:rPr lang="en-US" i="1" dirty="0">
                        <a:latin typeface="Cambria Math" panose="02040503050406030204" pitchFamily="18" charset="0"/>
                        <a:ea typeface="Aptos" panose="020B0004020202020204" pitchFamily="34" charset="0"/>
                        <a:cs typeface="Calibri" panose="020F0502020204030204" pitchFamily="34" charset="0"/>
                      </a:rPr>
                      <m:t>𝑋</m:t>
                    </m:r>
                  </m:oMath>
                </a14:m>
                <a:r>
                  <a:rPr lang="en-US" dirty="0">
                    <a:latin typeface="Calibri" panose="020F0502020204030204" pitchFamily="34" charset="0"/>
                    <a:ea typeface="Aptos" panose="020B0004020202020204" pitchFamily="34" charset="0"/>
                    <a:cs typeface="Calibri" panose="020F0502020204030204" pitchFamily="34" charset="0"/>
                  </a:rPr>
                  <a:t> and the corresponding labels as </a:t>
                </a:r>
                <a14:m>
                  <m:oMath xmlns:m="http://schemas.openxmlformats.org/officeDocument/2006/math">
                    <m:r>
                      <a:rPr lang="en-US" i="1" dirty="0">
                        <a:latin typeface="Cambria Math" panose="02040503050406030204" pitchFamily="18" charset="0"/>
                        <a:ea typeface="Aptos" panose="020B0004020202020204" pitchFamily="34" charset="0"/>
                        <a:cs typeface="Calibri" panose="020F0502020204030204" pitchFamily="34" charset="0"/>
                      </a:rPr>
                      <m:t>𝑦</m:t>
                    </m:r>
                  </m:oMath>
                </a14:m>
                <a:r>
                  <a:rPr lang="en-US" dirty="0">
                    <a:latin typeface="Calibri" panose="020F0502020204030204" pitchFamily="34" charset="0"/>
                    <a:ea typeface="Aptos" panose="020B0004020202020204" pitchFamily="34" charset="0"/>
                    <a:cs typeface="Calibri" panose="020F0502020204030204" pitchFamily="34" charset="0"/>
                  </a:rPr>
                  <a:t>, where each row in </a:t>
                </a:r>
                <a14:m>
                  <m:oMath xmlns:m="http://schemas.openxmlformats.org/officeDocument/2006/math">
                    <m:r>
                      <a:rPr lang="en-US" i="1" dirty="0">
                        <a:latin typeface="Cambria Math" panose="02040503050406030204" pitchFamily="18" charset="0"/>
                        <a:ea typeface="Aptos" panose="020B0004020202020204" pitchFamily="34" charset="0"/>
                        <a:cs typeface="Calibri" panose="020F0502020204030204" pitchFamily="34" charset="0"/>
                      </a:rPr>
                      <m:t>𝑋</m:t>
                    </m:r>
                  </m:oMath>
                </a14:m>
                <a:r>
                  <a:rPr lang="en-US" dirty="0">
                    <a:latin typeface="Calibri" panose="020F0502020204030204" pitchFamily="34" charset="0"/>
                    <a:ea typeface="Aptos" panose="020B0004020202020204" pitchFamily="34" charset="0"/>
                    <a:cs typeface="Calibri" panose="020F0502020204030204" pitchFamily="34" charset="0"/>
                  </a:rPr>
                  <a:t> represents a user’s features, and </a:t>
                </a:r>
                <a14:m>
                  <m:oMath xmlns:m="http://schemas.openxmlformats.org/officeDocument/2006/math">
                    <m:r>
                      <a:rPr lang="en-US" i="1" dirty="0">
                        <a:latin typeface="Cambria Math" panose="02040503050406030204" pitchFamily="18" charset="0"/>
                        <a:ea typeface="Aptos" panose="020B0004020202020204" pitchFamily="34" charset="0"/>
                        <a:cs typeface="Calibri" panose="020F0502020204030204" pitchFamily="34" charset="0"/>
                      </a:rPr>
                      <m:t>𝑦</m:t>
                    </m:r>
                  </m:oMath>
                </a14:m>
                <a:r>
                  <a:rPr lang="en-US" dirty="0">
                    <a:latin typeface="Calibri" panose="020F0502020204030204" pitchFamily="34" charset="0"/>
                    <a:ea typeface="Aptos" panose="020B0004020202020204" pitchFamily="34" charset="0"/>
                    <a:cs typeface="Calibri" panose="020F0502020204030204" pitchFamily="34" charset="0"/>
                  </a:rPr>
                  <a:t> indicates whether a user is an EV user (</a:t>
                </a:r>
                <a14:m>
                  <m:oMath xmlns:m="http://schemas.openxmlformats.org/officeDocument/2006/math">
                    <m:r>
                      <a:rPr lang="en-US" i="1" dirty="0">
                        <a:latin typeface="Cambria Math" panose="02040503050406030204" pitchFamily="18" charset="0"/>
                        <a:ea typeface="Aptos" panose="020B0004020202020204" pitchFamily="34" charset="0"/>
                        <a:cs typeface="Calibri" panose="020F0502020204030204" pitchFamily="34" charset="0"/>
                      </a:rPr>
                      <m:t>𝑦</m:t>
                    </m:r>
                  </m:oMath>
                </a14:m>
                <a:r>
                  <a:rPr lang="en-US" dirty="0">
                    <a:latin typeface="Calibri" panose="020F0502020204030204" pitchFamily="34" charset="0"/>
                    <a:ea typeface="Aptos" panose="020B0004020202020204" pitchFamily="34" charset="0"/>
                    <a:cs typeface="Calibri" panose="020F0502020204030204" pitchFamily="34" charset="0"/>
                  </a:rPr>
                  <a:t> = 1) or non-EV user (</a:t>
                </a:r>
                <a14:m>
                  <m:oMath xmlns:m="http://schemas.openxmlformats.org/officeDocument/2006/math">
                    <m:r>
                      <a:rPr lang="en-US" i="1" dirty="0">
                        <a:latin typeface="Cambria Math" panose="02040503050406030204" pitchFamily="18" charset="0"/>
                        <a:ea typeface="Aptos" panose="020B0004020202020204" pitchFamily="34" charset="0"/>
                        <a:cs typeface="Calibri" panose="020F0502020204030204" pitchFamily="34" charset="0"/>
                      </a:rPr>
                      <m:t>𝑦</m:t>
                    </m:r>
                  </m:oMath>
                </a14:m>
                <a:r>
                  <a:rPr lang="en-US" dirty="0">
                    <a:latin typeface="Calibri" panose="020F0502020204030204" pitchFamily="34" charset="0"/>
                    <a:ea typeface="Aptos" panose="020B0004020202020204" pitchFamily="34" charset="0"/>
                    <a:cs typeface="Calibri" panose="020F0502020204030204" pitchFamily="34" charset="0"/>
                  </a:rPr>
                  <a:t> = 0). </a:t>
                </a:r>
                <a:endParaRPr lang="en-US" b="0" dirty="0">
                  <a:latin typeface="Calibri" panose="020F0502020204030204" pitchFamily="34" charset="0"/>
                  <a:ea typeface="Aptos" panose="020B0004020202020204" pitchFamily="34" charset="0"/>
                  <a:cs typeface="Calibri" panose="020F0502020204030204" pitchFamily="34" charset="0"/>
                </a:endParaRPr>
              </a:p>
              <a:p>
                <a:pPr marL="0" algn="just">
                  <a:spcBef>
                    <a:spcPts val="500"/>
                  </a:spcBef>
                  <a:spcAft>
                    <a:spcPts val="600"/>
                  </a:spcAft>
                </a:pPr>
                <a:r>
                  <a:rPr lang="en-US" dirty="0">
                    <a:latin typeface="Calibri" panose="020F0502020204030204" pitchFamily="34" charset="0"/>
                    <a:ea typeface="Aptos" panose="020B0004020202020204" pitchFamily="34" charset="0"/>
                    <a:cs typeface="Calibri" panose="020F0502020204030204" pitchFamily="34" charset="0"/>
                  </a:rPr>
                  <a:t>2. </a:t>
                </a:r>
                <a:r>
                  <a:rPr lang="en-US" b="1" dirty="0">
                    <a:latin typeface="Calibri" panose="020F0502020204030204" pitchFamily="34" charset="0"/>
                    <a:ea typeface="Aptos" panose="020B0004020202020204" pitchFamily="34" charset="0"/>
                    <a:cs typeface="Calibri" panose="020F0502020204030204" pitchFamily="34" charset="0"/>
                  </a:rPr>
                  <a:t>Define Parameters</a:t>
                </a:r>
                <a:r>
                  <a:rPr lang="en-US" dirty="0">
                    <a:latin typeface="Calibri" panose="020F0502020204030204" pitchFamily="34" charset="0"/>
                    <a:ea typeface="Aptos" panose="020B0004020202020204" pitchFamily="34" charset="0"/>
                    <a:cs typeface="Calibri" panose="020F0502020204030204" pitchFamily="34" charset="0"/>
                  </a:rPr>
                  <a:t>: After testing, we defined the following parameters:</a:t>
                </a:r>
                <a:r>
                  <a:rPr lang="en-US" dirty="0"/>
                  <a:t> </a:t>
                </a:r>
                <a:r>
                  <a:rPr lang="en-US" b="1" dirty="0">
                    <a:latin typeface="Calibri" panose="020F0502020204030204" pitchFamily="34" charset="0"/>
                    <a:cs typeface="Calibri" panose="020F0502020204030204" pitchFamily="34" charset="0"/>
                  </a:rPr>
                  <a:t>Number of Trees</a:t>
                </a:r>
                <a:r>
                  <a:rPr lang="en-US" dirty="0">
                    <a:latin typeface="Calibri" panose="020F0502020204030204" pitchFamily="34" charset="0"/>
                    <a:cs typeface="Calibri" panose="020F0502020204030204" pitchFamily="34" charset="0"/>
                  </a:rPr>
                  <a:t>: 100; </a:t>
                </a:r>
                <a:r>
                  <a:rPr lang="en-US" b="1" dirty="0">
                    <a:latin typeface="Calibri" panose="020F0502020204030204" pitchFamily="34" charset="0"/>
                    <a:cs typeface="Calibri" panose="020F0502020204030204" pitchFamily="34" charset="0"/>
                  </a:rPr>
                  <a:t>Maximum Depth of Each Tree:</a:t>
                </a:r>
                <a:r>
                  <a:rPr lang="en-US" dirty="0">
                    <a:latin typeface="Calibri" panose="020F0502020204030204" pitchFamily="34" charset="0"/>
                    <a:cs typeface="Calibri" panose="020F0502020204030204" pitchFamily="34" charset="0"/>
                  </a:rPr>
                  <a:t> 10. Others remain default.</a:t>
                </a:r>
                <a:endParaRPr lang="en-US" dirty="0">
                  <a:latin typeface="Calibri" panose="020F0502020204030204" pitchFamily="34" charset="0"/>
                  <a:ea typeface="Aptos" panose="020B0004020202020204" pitchFamily="34" charset="0"/>
                  <a:cs typeface="Calibri" panose="020F0502020204030204" pitchFamily="34" charset="0"/>
                </a:endParaRPr>
              </a:p>
              <a:p>
                <a:pPr marL="0" algn="just">
                  <a:spcBef>
                    <a:spcPts val="500"/>
                  </a:spcBef>
                  <a:spcAft>
                    <a:spcPts val="600"/>
                  </a:spcAft>
                </a:pPr>
                <a:r>
                  <a:rPr lang="en-US" sz="1400" dirty="0">
                    <a:effectLst/>
                    <a:latin typeface="Calibri" panose="020F0502020204030204" pitchFamily="34" charset="0"/>
                    <a:ea typeface="Aptos" panose="020B0004020202020204" pitchFamily="34" charset="0"/>
                    <a:cs typeface="Calibri" panose="020F0502020204030204" pitchFamily="34" charset="0"/>
                  </a:rPr>
                  <a:t>3. </a:t>
                </a:r>
                <a:r>
                  <a:rPr lang="en-US" sz="1400" b="1" dirty="0">
                    <a:effectLst/>
                    <a:latin typeface="Calibri" panose="020F0502020204030204" pitchFamily="34" charset="0"/>
                    <a:ea typeface="Aptos" panose="020B0004020202020204" pitchFamily="34" charset="0"/>
                    <a:cs typeface="Calibri" panose="020F0502020204030204" pitchFamily="34" charset="0"/>
                  </a:rPr>
                  <a:t>Bootstrap Sampling</a:t>
                </a:r>
                <a:r>
                  <a:rPr lang="en-US" sz="1400" dirty="0">
                    <a:effectLst/>
                    <a:latin typeface="Calibri" panose="020F0502020204030204" pitchFamily="34" charset="0"/>
                    <a:ea typeface="Aptos" panose="020B0004020202020204" pitchFamily="34" charset="0"/>
                    <a:cs typeface="Calibri" panose="020F0502020204030204" pitchFamily="34" charset="0"/>
                  </a:rPr>
                  <a:t>: </a:t>
                </a:r>
                <a:r>
                  <a:rPr lang="en-US" dirty="0">
                    <a:latin typeface="Calibri" panose="020F0502020204030204" pitchFamily="34" charset="0"/>
                    <a:ea typeface="Aptos" panose="020B0004020202020204" pitchFamily="34" charset="0"/>
                    <a:cs typeface="Calibri" panose="020F0502020204030204" pitchFamily="34" charset="0"/>
                  </a:rPr>
                  <a:t>For each tree in the Random Forest, a bootstrap sample is created by randomly sampling with replacement from the training data. </a:t>
                </a:r>
              </a:p>
              <a:p>
                <a:pPr marL="800035" lvl="2" algn="just">
                  <a:spcBef>
                    <a:spcPts val="500"/>
                  </a:spcBef>
                  <a:spcAft>
                    <a:spcPts val="600"/>
                  </a:spcAft>
                </a:pPr>
                <a:r>
                  <a:rPr lang="en-US" b="1" dirty="0">
                    <a:latin typeface="Calibri" panose="020F0502020204030204" pitchFamily="34" charset="0"/>
                    <a:ea typeface="Aptos" panose="020B0004020202020204" pitchFamily="34" charset="0"/>
                    <a:cs typeface="Calibri" panose="020F0502020204030204" pitchFamily="34" charset="0"/>
                  </a:rPr>
                  <a:t>Sample size per tree</a:t>
                </a:r>
                <a:r>
                  <a:rPr lang="en-US" dirty="0">
                    <a:latin typeface="Calibri" panose="020F0502020204030204" pitchFamily="34" charset="0"/>
                    <a:ea typeface="Aptos" panose="020B0004020202020204" pitchFamily="34" charset="0"/>
                    <a:cs typeface="Calibri" panose="020F0502020204030204" pitchFamily="34" charset="0"/>
                  </a:rPr>
                  <a:t>: 24,764 (same as the number of customers in the training sets).</a:t>
                </a:r>
              </a:p>
              <a:p>
                <a:pPr marL="800035" lvl="2" algn="just">
                  <a:spcBef>
                    <a:spcPts val="500"/>
                  </a:spcBef>
                  <a:spcAft>
                    <a:spcPts val="600"/>
                  </a:spcAft>
                </a:pPr>
                <a:r>
                  <a:rPr lang="en-US" b="1" dirty="0">
                    <a:latin typeface="Calibri" panose="020F0502020204030204" pitchFamily="34" charset="0"/>
                    <a:ea typeface="Aptos" panose="020B0004020202020204" pitchFamily="34" charset="0"/>
                    <a:cs typeface="Calibri" panose="020F0502020204030204" pitchFamily="34" charset="0"/>
                  </a:rPr>
                  <a:t>Number of bootstrap samples</a:t>
                </a:r>
                <a:r>
                  <a:rPr lang="en-US" dirty="0">
                    <a:latin typeface="Calibri" panose="020F0502020204030204" pitchFamily="34" charset="0"/>
                    <a:ea typeface="Aptos" panose="020B0004020202020204" pitchFamily="34" charset="0"/>
                    <a:cs typeface="Calibri" panose="020F0502020204030204" pitchFamily="34" charset="0"/>
                  </a:rPr>
                  <a:t>: Equal to the number of trees, in our case, 100.</a:t>
                </a:r>
              </a:p>
              <a:p>
                <a:pPr algn="just">
                  <a:spcBef>
                    <a:spcPts val="0"/>
                  </a:spcBef>
                  <a:spcAft>
                    <a:spcPts val="300"/>
                  </a:spcAft>
                </a:pPr>
                <a:endParaRPr lang="en-US" dirty="0">
                  <a:latin typeface="Calibri" panose="020F0502020204030204" pitchFamily="34" charset="0"/>
                  <a:cs typeface="Calibri" panose="020F0502020204030204" pitchFamily="34" charset="0"/>
                </a:endParaRPr>
              </a:p>
            </p:txBody>
          </p:sp>
        </mc:Choice>
        <mc:Fallback xmlns="">
          <p:sp>
            <p:nvSpPr>
              <p:cNvPr id="3" name="Text Placeholder 2">
                <a:extLst>
                  <a:ext uri="{FF2B5EF4-FFF2-40B4-BE49-F238E27FC236}">
                    <a16:creationId xmlns:a16="http://schemas.microsoft.com/office/drawing/2014/main" id="{B0009F12-CAD2-8F0D-6798-D67B404CFC0A}"/>
                  </a:ext>
                </a:extLst>
              </p:cNvPr>
              <p:cNvSpPr>
                <a:spLocks noGrp="1" noRot="1" noChangeAspect="1" noMove="1" noResize="1" noEditPoints="1" noAdjustHandles="1" noChangeArrowheads="1" noChangeShapeType="1" noTextEdit="1"/>
              </p:cNvSpPr>
              <p:nvPr>
                <p:ph type="body" sz="quarter" idx="10"/>
              </p:nvPr>
            </p:nvSpPr>
            <p:spPr>
              <a:xfrm>
                <a:off x="84437" y="590550"/>
                <a:ext cx="8969324" cy="4038600"/>
              </a:xfrm>
              <a:blipFill>
                <a:blip r:embed="rId3"/>
                <a:stretch>
                  <a:fillRect l="-141" t="-313" r="-283"/>
                </a:stretch>
              </a:blipFill>
            </p:spPr>
            <p:txBody>
              <a:bodyPr/>
              <a:lstStyle/>
              <a:p>
                <a:r>
                  <a:rPr lang="en-US">
                    <a:noFill/>
                  </a:rPr>
                  <a:t> </a:t>
                </a:r>
              </a:p>
            </p:txBody>
          </p:sp>
        </mc:Fallback>
      </mc:AlternateContent>
    </p:spTree>
    <p:extLst>
      <p:ext uri="{BB962C8B-B14F-4D97-AF65-F5344CB8AC3E}">
        <p14:creationId xmlns:p14="http://schemas.microsoft.com/office/powerpoint/2010/main" val="6600529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B8168-0A12-223B-56F6-4FD4E4C7F64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523D65-2D89-EE12-388E-352A6070F1D5}"/>
              </a:ext>
            </a:extLst>
          </p:cNvPr>
          <p:cNvSpPr>
            <a:spLocks noGrp="1"/>
          </p:cNvSpPr>
          <p:nvPr>
            <p:ph type="title"/>
          </p:nvPr>
        </p:nvSpPr>
        <p:spPr/>
        <p:txBody>
          <a:bodyPr/>
          <a:lstStyle/>
          <a:p>
            <a:r>
              <a:rPr lang="en-US" dirty="0"/>
              <a:t>EV Detection Algorithm – Random Forest Method</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3B46D672-ACCA-C672-8713-A112B2FE8474}"/>
                  </a:ext>
                </a:extLst>
              </p:cNvPr>
              <p:cNvSpPr>
                <a:spLocks noGrp="1"/>
              </p:cNvSpPr>
              <p:nvPr>
                <p:ph type="body" sz="quarter" idx="10"/>
              </p:nvPr>
            </p:nvSpPr>
            <p:spPr>
              <a:xfrm>
                <a:off x="84437" y="590550"/>
                <a:ext cx="8969324" cy="4038600"/>
              </a:xfrm>
            </p:spPr>
            <p:txBody>
              <a:bodyPr/>
              <a:lstStyle/>
              <a:p>
                <a:pPr marL="0" algn="just">
                  <a:spcBef>
                    <a:spcPts val="500"/>
                  </a:spcBef>
                  <a:spcAft>
                    <a:spcPts val="600"/>
                  </a:spcAft>
                </a:pPr>
                <a:r>
                  <a:rPr lang="en-US" dirty="0">
                    <a:latin typeface="Calibri" panose="020F0502020204030204" pitchFamily="34" charset="0"/>
                    <a:ea typeface="Aptos" panose="020B0004020202020204" pitchFamily="34" charset="0"/>
                    <a:cs typeface="Calibri" panose="020F0502020204030204" pitchFamily="34" charset="0"/>
                  </a:rPr>
                  <a:t>4. </a:t>
                </a:r>
                <a:r>
                  <a:rPr lang="en-US" sz="1400" b="1" dirty="0">
                    <a:effectLst/>
                    <a:latin typeface="Calibri" panose="020F0502020204030204" pitchFamily="34" charset="0"/>
                    <a:ea typeface="Aptos" panose="020B0004020202020204" pitchFamily="34" charset="0"/>
                    <a:cs typeface="Calibri" panose="020F0502020204030204" pitchFamily="34" charset="0"/>
                  </a:rPr>
                  <a:t>Random Feature Selection: </a:t>
                </a:r>
                <a:r>
                  <a:rPr lang="en-US" sz="1400" dirty="0">
                    <a:effectLst/>
                    <a:latin typeface="Calibri" panose="020F0502020204030204" pitchFamily="34" charset="0"/>
                    <a:ea typeface="Aptos" panose="020B0004020202020204" pitchFamily="34" charset="0"/>
                    <a:cs typeface="Calibri" panose="020F0502020204030204" pitchFamily="34" charset="0"/>
                  </a:rPr>
                  <a:t>Next, for each bootstrap sample, a decision tree is trained. </a:t>
                </a:r>
                <a:r>
                  <a:rPr lang="en-US" dirty="0">
                    <a:latin typeface="Calibri" panose="020F0502020204030204" pitchFamily="34" charset="0"/>
                    <a:cs typeface="Calibri" panose="020F0502020204030204" pitchFamily="34" charset="0"/>
                  </a:rPr>
                  <a:t>In Random Forests, each tree does not use all features at every node (split points); instead, a </a:t>
                </a:r>
                <a:r>
                  <a:rPr lang="en-US" b="1" dirty="0">
                    <a:latin typeface="Calibri" panose="020F0502020204030204" pitchFamily="34" charset="0"/>
                    <a:cs typeface="Calibri" panose="020F0502020204030204" pitchFamily="34" charset="0"/>
                  </a:rPr>
                  <a:t>random subset of features</a:t>
                </a:r>
                <a:r>
                  <a:rPr lang="en-US" dirty="0">
                    <a:latin typeface="Calibri" panose="020F0502020204030204" pitchFamily="34" charset="0"/>
                    <a:cs typeface="Calibri" panose="020F0502020204030204" pitchFamily="34" charset="0"/>
                  </a:rPr>
                  <a:t> is selected for each node. By default, the </a:t>
                </a:r>
                <a:r>
                  <a:rPr lang="en-US" b="1" dirty="0">
                    <a:latin typeface="Calibri" panose="020F0502020204030204" pitchFamily="34" charset="0"/>
                    <a:cs typeface="Calibri" panose="020F0502020204030204" pitchFamily="34" charset="0"/>
                  </a:rPr>
                  <a:t>number of features </a:t>
                </a:r>
                <a:r>
                  <a:rPr lang="en-US" dirty="0">
                    <a:latin typeface="Calibri" panose="020F0502020204030204" pitchFamily="34" charset="0"/>
                    <a:cs typeface="Calibri" panose="020F0502020204030204" pitchFamily="34" charset="0"/>
                  </a:rPr>
                  <a:t>in this subset is often set to the square root of the total number of features for classification.</a:t>
                </a:r>
                <a:r>
                  <a:rPr lang="en-US" sz="1400" dirty="0">
                    <a:effectLst/>
                    <a:latin typeface="Calibri" panose="020F0502020204030204" pitchFamily="34" charset="0"/>
                    <a:ea typeface="Aptos" panose="020B0004020202020204" pitchFamily="34" charset="0"/>
                    <a:cs typeface="Calibri" panose="020F0502020204030204" pitchFamily="34" charset="0"/>
                  </a:rPr>
                  <a:t> In our case, after </a:t>
                </a:r>
                <a:r>
                  <a:rPr lang="en-US" dirty="0">
                    <a:latin typeface="Calibri" panose="020F0502020204030204" pitchFamily="34" charset="0"/>
                    <a:ea typeface="Aptos" panose="020B0004020202020204" pitchFamily="34" charset="0"/>
                    <a:cs typeface="Calibri" panose="020F0502020204030204" pitchFamily="34" charset="0"/>
                  </a:rPr>
                  <a:t>testing, </a:t>
                </a:r>
                <a:r>
                  <a:rPr lang="en-US" sz="1400" dirty="0">
                    <a:effectLst/>
                    <a:latin typeface="Calibri" panose="020F0502020204030204" pitchFamily="34" charset="0"/>
                    <a:ea typeface="Aptos" panose="020B0004020202020204" pitchFamily="34" charset="0"/>
                    <a:cs typeface="Calibri" panose="020F0502020204030204" pitchFamily="34" charset="0"/>
                  </a:rPr>
                  <a:t>we choos</a:t>
                </a:r>
                <a:r>
                  <a:rPr lang="en-US" dirty="0">
                    <a:latin typeface="Calibri" panose="020F0502020204030204" pitchFamily="34" charset="0"/>
                    <a:ea typeface="Aptos" panose="020B0004020202020204" pitchFamily="34" charset="0"/>
                    <a:cs typeface="Calibri" panose="020F0502020204030204" pitchFamily="34" charset="0"/>
                  </a:rPr>
                  <a:t>e the number of features per split to be 3.</a:t>
                </a:r>
              </a:p>
              <a:p>
                <a:pPr marL="0" algn="just">
                  <a:spcBef>
                    <a:spcPts val="500"/>
                  </a:spcBef>
                  <a:spcAft>
                    <a:spcPts val="600"/>
                  </a:spcAft>
                </a:pPr>
                <a:r>
                  <a:rPr lang="en-US" dirty="0">
                    <a:latin typeface="Calibri" panose="020F0502020204030204" pitchFamily="34" charset="0"/>
                    <a:ea typeface="Aptos" panose="020B0004020202020204" pitchFamily="34" charset="0"/>
                    <a:cs typeface="Calibri" panose="020F0502020204030204" pitchFamily="34" charset="0"/>
                  </a:rPr>
                  <a:t>5. </a:t>
                </a:r>
                <a:r>
                  <a:rPr lang="en-US" b="1" dirty="0">
                    <a:latin typeface="Calibri" panose="020F0502020204030204" pitchFamily="34" charset="0"/>
                    <a:ea typeface="Aptos" panose="020B0004020202020204" pitchFamily="34" charset="0"/>
                    <a:cs typeface="Calibri" panose="020F0502020204030204" pitchFamily="34" charset="0"/>
                  </a:rPr>
                  <a:t>Splitting the Tree</a:t>
                </a:r>
                <a:r>
                  <a:rPr lang="en-US" dirty="0">
                    <a:latin typeface="Calibri" panose="020F0502020204030204" pitchFamily="34" charset="0"/>
                    <a:ea typeface="Aptos" panose="020B0004020202020204" pitchFamily="34" charset="0"/>
                    <a:cs typeface="Calibri" panose="020F0502020204030204" pitchFamily="34" charset="0"/>
                  </a:rPr>
                  <a:t>: </a:t>
                </a:r>
                <a:r>
                  <a:rPr lang="en-US" sz="1400" dirty="0">
                    <a:effectLst/>
                    <a:latin typeface="Calibri" panose="020F0502020204030204" pitchFamily="34" charset="0"/>
                    <a:ea typeface="Aptos" panose="020B0004020202020204" pitchFamily="34" charset="0"/>
                    <a:cs typeface="Calibri" panose="020F0502020204030204" pitchFamily="34" charset="0"/>
                  </a:rPr>
                  <a:t>Among the randomly selected subset of features, the algorithm evaluates each selected feature based on its ability to split the data effectively. The feature that minimizes </a:t>
                </a:r>
                <a:r>
                  <a:rPr lang="en-US" sz="1400" b="1" dirty="0">
                    <a:effectLst/>
                    <a:latin typeface="Calibri" panose="020F0502020204030204" pitchFamily="34" charset="0"/>
                    <a:ea typeface="Aptos" panose="020B0004020202020204" pitchFamily="34" charset="0"/>
                    <a:cs typeface="Calibri" panose="020F0502020204030204" pitchFamily="34" charset="0"/>
                  </a:rPr>
                  <a:t>impurity</a:t>
                </a:r>
                <a:r>
                  <a:rPr lang="en-US" sz="1400" dirty="0">
                    <a:effectLst/>
                    <a:latin typeface="Calibri" panose="020F0502020204030204" pitchFamily="34" charset="0"/>
                    <a:ea typeface="Aptos" panose="020B0004020202020204" pitchFamily="34" charset="0"/>
                    <a:cs typeface="Calibri" panose="020F0502020204030204" pitchFamily="34" charset="0"/>
                  </a:rPr>
                  <a:t> (measured by metrics like </a:t>
                </a:r>
                <a:r>
                  <a:rPr lang="en-US" sz="1400" i="1" dirty="0">
                    <a:effectLst/>
                    <a:latin typeface="Calibri" panose="020F0502020204030204" pitchFamily="34" charset="0"/>
                    <a:ea typeface="Aptos" panose="020B0004020202020204" pitchFamily="34" charset="0"/>
                    <a:cs typeface="Calibri" panose="020F0502020204030204" pitchFamily="34" charset="0"/>
                  </a:rPr>
                  <a:t>Gini Impurity</a:t>
                </a:r>
                <a:r>
                  <a:rPr lang="en-US" sz="1400" dirty="0">
                    <a:effectLst/>
                    <a:latin typeface="Calibri" panose="020F0502020204030204" pitchFamily="34" charset="0"/>
                    <a:ea typeface="Aptos" panose="020B0004020202020204" pitchFamily="34" charset="0"/>
                    <a:cs typeface="Calibri" panose="020F0502020204030204" pitchFamily="34" charset="0"/>
                  </a:rPr>
                  <a:t>) is chosen to split the data at that node. This process repeats at each node.</a:t>
                </a:r>
              </a:p>
              <a:p>
                <a:pPr marL="0" indent="0" algn="just">
                  <a:spcBef>
                    <a:spcPts val="0"/>
                  </a:spcBef>
                  <a:spcAft>
                    <a:spcPts val="0"/>
                  </a:spcAft>
                  <a:buNone/>
                </a:pPr>
                <a14:m>
                  <m:oMathPara xmlns:m="http://schemas.openxmlformats.org/officeDocument/2006/math">
                    <m:oMathParaPr>
                      <m:jc m:val="centerGroup"/>
                    </m:oMathParaPr>
                    <m:oMath xmlns:m="http://schemas.openxmlformats.org/officeDocument/2006/math">
                      <m:r>
                        <m:rPr>
                          <m:sty m:val="p"/>
                        </m:rPr>
                        <a:rPr lang="en-US" smtClean="0">
                          <a:effectLst/>
                          <a:latin typeface="Cambria Math" panose="02040503050406030204" pitchFamily="18" charset="0"/>
                          <a:ea typeface="Aptos" panose="020B0004020202020204" pitchFamily="34" charset="0"/>
                          <a:cs typeface="Times New Roman" panose="02020603050405020304" pitchFamily="18" charset="0"/>
                        </a:rPr>
                        <m:t>Gini</m:t>
                      </m:r>
                      <m:r>
                        <a:rPr lang="en-US" smtClean="0">
                          <a:effectLst/>
                          <a:latin typeface="Cambria Math" panose="02040503050406030204" pitchFamily="18" charset="0"/>
                          <a:ea typeface="Aptos" panose="020B0004020202020204" pitchFamily="34" charset="0"/>
                          <a:cs typeface="Times New Roman" panose="02020603050405020304" pitchFamily="18" charset="0"/>
                        </a:rPr>
                        <m:t>⁡</m:t>
                      </m:r>
                      <m:r>
                        <m:rPr>
                          <m:sty m:val="p"/>
                        </m:rPr>
                        <a:rPr lang="en-US" smtClean="0">
                          <a:effectLst/>
                          <a:latin typeface="Cambria Math" panose="02040503050406030204" pitchFamily="18" charset="0"/>
                          <a:ea typeface="Aptos" panose="020B0004020202020204" pitchFamily="34" charset="0"/>
                          <a:cs typeface="Times New Roman" panose="02020603050405020304" pitchFamily="18" charset="0"/>
                        </a:rPr>
                        <m:t>Impurity</m:t>
                      </m:r>
                      <m:r>
                        <a:rPr lang="en-US" smtClean="0">
                          <a:effectLst/>
                          <a:latin typeface="Cambria Math" panose="02040503050406030204" pitchFamily="18" charset="0"/>
                          <a:ea typeface="Aptos" panose="020B0004020202020204" pitchFamily="34" charset="0"/>
                          <a:cs typeface="Times New Roman" panose="02020603050405020304" pitchFamily="18" charset="0"/>
                        </a:rPr>
                        <m:t>⁡(</m:t>
                      </m:r>
                      <m:r>
                        <a:rPr lang="en-US" i="1">
                          <a:effectLst/>
                          <a:latin typeface="Cambria Math" panose="02040503050406030204" pitchFamily="18" charset="0"/>
                          <a:ea typeface="Aptos" panose="020B0004020202020204" pitchFamily="34" charset="0"/>
                          <a:cs typeface="Times New Roman" panose="02020603050405020304" pitchFamily="18" charset="0"/>
                        </a:rPr>
                        <m:t>𝑡</m:t>
                      </m:r>
                      <m:r>
                        <a:rPr lang="en-US">
                          <a:effectLst/>
                          <a:latin typeface="Cambria Math" panose="02040503050406030204" pitchFamily="18" charset="0"/>
                          <a:ea typeface="Aptos" panose="020B0004020202020204" pitchFamily="34" charset="0"/>
                          <a:cs typeface="Times New Roman" panose="02020603050405020304" pitchFamily="18" charset="0"/>
                        </a:rPr>
                        <m:t>)=1</m:t>
                      </m:r>
                      <m:r>
                        <a:rPr lang="en-US" i="1">
                          <a:effectLst/>
                          <a:latin typeface="Cambria Math" panose="02040503050406030204" pitchFamily="18" charset="0"/>
                          <a:ea typeface="Aptos" panose="020B0004020202020204" pitchFamily="34" charset="0"/>
                          <a:cs typeface="Times New Roman" panose="02020603050405020304" pitchFamily="18" charset="0"/>
                        </a:rPr>
                        <m:t>−</m:t>
                      </m:r>
                      <m:nary>
                        <m:naryPr>
                          <m:chr m:val="∑"/>
                          <m:limLoc m:val="undOvr"/>
                          <m:grow m:val="on"/>
                          <m:ctrlPr>
                            <a:rPr lang="en-US" i="1">
                              <a:effectLst/>
                              <a:latin typeface="Cambria Math" panose="02040503050406030204" pitchFamily="18" charset="0"/>
                              <a:ea typeface="Aptos" panose="020B0004020202020204" pitchFamily="34" charset="0"/>
                              <a:cs typeface="Times New Roman" panose="02020603050405020304" pitchFamily="18" charset="0"/>
                            </a:rPr>
                          </m:ctrlPr>
                        </m:naryPr>
                        <m:sub>
                          <m:r>
                            <a:rPr lang="en-US" i="1">
                              <a:effectLst/>
                              <a:latin typeface="Cambria Math" panose="02040503050406030204" pitchFamily="18" charset="0"/>
                              <a:ea typeface="Aptos" panose="020B0004020202020204" pitchFamily="34" charset="0"/>
                              <a:cs typeface="Times New Roman" panose="02020603050405020304" pitchFamily="18" charset="0"/>
                            </a:rPr>
                            <m:t>𝑘</m:t>
                          </m:r>
                          <m:r>
                            <a:rPr lang="en-US">
                              <a:effectLst/>
                              <a:latin typeface="Cambria Math" panose="02040503050406030204" pitchFamily="18" charset="0"/>
                              <a:ea typeface="Aptos" panose="020B0004020202020204" pitchFamily="34" charset="0"/>
                              <a:cs typeface="Times New Roman" panose="02020603050405020304" pitchFamily="18" charset="0"/>
                            </a:rPr>
                            <m:t>=1</m:t>
                          </m:r>
                        </m:sub>
                        <m:sup>
                          <m:r>
                            <a:rPr lang="en-US" i="1">
                              <a:effectLst/>
                              <a:latin typeface="Cambria Math" panose="02040503050406030204" pitchFamily="18" charset="0"/>
                              <a:ea typeface="Aptos" panose="020B0004020202020204" pitchFamily="34" charset="0"/>
                              <a:cs typeface="Times New Roman" panose="02020603050405020304" pitchFamily="18" charset="0"/>
                            </a:rPr>
                            <m:t>𝐾</m:t>
                          </m:r>
                        </m:sup>
                        <m:e>
                          <m:r>
                            <a:rPr lang="en-US">
                              <a:effectLst/>
                              <a:latin typeface="Cambria Math" panose="02040503050406030204" pitchFamily="18" charset="0"/>
                              <a:ea typeface="Aptos" panose="020B0004020202020204" pitchFamily="34" charset="0"/>
                              <a:cs typeface="Times New Roman" panose="02020603050405020304" pitchFamily="18" charset="0"/>
                            </a:rPr>
                            <m:t> </m:t>
                          </m:r>
                        </m:e>
                      </m:nary>
                      <m:sSubSup>
                        <m:sSubSupPr>
                          <m:ctrlPr>
                            <a:rPr lang="en-US" i="1">
                              <a:effectLst/>
                              <a:latin typeface="Cambria Math" panose="02040503050406030204" pitchFamily="18" charset="0"/>
                              <a:ea typeface="Aptos" panose="020B0004020202020204" pitchFamily="34" charset="0"/>
                              <a:cs typeface="Times New Roman" panose="02020603050405020304" pitchFamily="18" charset="0"/>
                            </a:rPr>
                          </m:ctrlPr>
                        </m:sSubSupPr>
                        <m:e>
                          <m:r>
                            <a:rPr lang="en-US" i="1">
                              <a:effectLst/>
                              <a:latin typeface="Cambria Math" panose="02040503050406030204" pitchFamily="18" charset="0"/>
                              <a:ea typeface="Aptos" panose="020B0004020202020204" pitchFamily="34" charset="0"/>
                              <a:cs typeface="Times New Roman" panose="02020603050405020304" pitchFamily="18" charset="0"/>
                            </a:rPr>
                            <m:t>𝑝</m:t>
                          </m:r>
                        </m:e>
                        <m:sub>
                          <m:r>
                            <a:rPr lang="en-US" i="1">
                              <a:effectLst/>
                              <a:latin typeface="Cambria Math" panose="02040503050406030204" pitchFamily="18" charset="0"/>
                              <a:ea typeface="Aptos" panose="020B0004020202020204" pitchFamily="34" charset="0"/>
                              <a:cs typeface="Times New Roman" panose="02020603050405020304" pitchFamily="18" charset="0"/>
                            </a:rPr>
                            <m:t>𝑘</m:t>
                          </m:r>
                        </m:sub>
                        <m:sup>
                          <m:r>
                            <a:rPr lang="en-US">
                              <a:effectLst/>
                              <a:latin typeface="Cambria Math" panose="02040503050406030204" pitchFamily="18" charset="0"/>
                              <a:ea typeface="Aptos" panose="020B0004020202020204" pitchFamily="34" charset="0"/>
                              <a:cs typeface="Times New Roman" panose="02020603050405020304" pitchFamily="18" charset="0"/>
                            </a:rPr>
                            <m:t>2</m:t>
                          </m:r>
                        </m:sup>
                      </m:sSubSup>
                    </m:oMath>
                  </m:oMathPara>
                </a14:m>
                <a:endParaRPr lang="en-US" sz="1800" dirty="0">
                  <a:effectLst/>
                  <a:latin typeface="Georgia" panose="02040502050405020303" pitchFamily="18" charset="0"/>
                  <a:ea typeface="Aptos" panose="020B0004020202020204" pitchFamily="34" charset="0"/>
                  <a:cs typeface="Times New Roman" panose="02020603050405020304" pitchFamily="18" charset="0"/>
                </a:endParaRPr>
              </a:p>
              <a:p>
                <a:pPr marL="0" indent="0" algn="just">
                  <a:spcBef>
                    <a:spcPts val="500"/>
                  </a:spcBef>
                  <a:spcAft>
                    <a:spcPts val="1200"/>
                  </a:spcAft>
                  <a:buNone/>
                </a:pPr>
                <a:r>
                  <a:rPr lang="en-US" dirty="0">
                    <a:latin typeface="Calibri" panose="020F0502020204030204" pitchFamily="34" charset="0"/>
                    <a:ea typeface="Aptos" panose="020B0004020202020204" pitchFamily="34" charset="0"/>
                    <a:cs typeface="Calibri" panose="020F0502020204030204" pitchFamily="34" charset="0"/>
                  </a:rPr>
                  <a:t>where </a:t>
                </a:r>
                <a14:m>
                  <m:oMath xmlns:m="http://schemas.openxmlformats.org/officeDocument/2006/math">
                    <m:sSub>
                      <m:sSubPr>
                        <m:ctrlPr>
                          <a:rPr lang="en-US" i="1">
                            <a:latin typeface="Cambria Math" panose="02040503050406030204" pitchFamily="18" charset="0"/>
                            <a:ea typeface="Aptos" panose="020B0004020202020204" pitchFamily="34" charset="0"/>
                            <a:cs typeface="Calibri" panose="020F0502020204030204" pitchFamily="34" charset="0"/>
                          </a:rPr>
                        </m:ctrlPr>
                      </m:sSubPr>
                      <m:e>
                        <m:r>
                          <a:rPr lang="en-US">
                            <a:latin typeface="Cambria Math" panose="02040503050406030204" pitchFamily="18" charset="0"/>
                            <a:ea typeface="Aptos" panose="020B0004020202020204" pitchFamily="34" charset="0"/>
                            <a:cs typeface="Calibri" panose="020F0502020204030204" pitchFamily="34" charset="0"/>
                          </a:rPr>
                          <m:t>𝑝</m:t>
                        </m:r>
                      </m:e>
                      <m:sub>
                        <m:r>
                          <a:rPr lang="en-US">
                            <a:latin typeface="Cambria Math" panose="02040503050406030204" pitchFamily="18" charset="0"/>
                            <a:ea typeface="Aptos" panose="020B0004020202020204" pitchFamily="34" charset="0"/>
                            <a:cs typeface="Calibri" panose="020F0502020204030204" pitchFamily="34" charset="0"/>
                          </a:rPr>
                          <m:t>𝑘</m:t>
                        </m:r>
                      </m:sub>
                    </m:sSub>
                  </m:oMath>
                </a14:m>
                <a:r>
                  <a:rPr lang="en-US" dirty="0">
                    <a:latin typeface="Calibri" panose="020F0502020204030204" pitchFamily="34" charset="0"/>
                    <a:ea typeface="Aptos" panose="020B0004020202020204" pitchFamily="34" charset="0"/>
                    <a:cs typeface="Calibri" panose="020F0502020204030204" pitchFamily="34" charset="0"/>
                  </a:rPr>
                  <a:t> is the proportion of samples belonging to class </a:t>
                </a:r>
                <a14:m>
                  <m:oMath xmlns:m="http://schemas.openxmlformats.org/officeDocument/2006/math">
                    <m:r>
                      <a:rPr lang="en-US">
                        <a:latin typeface="Cambria Math" panose="02040503050406030204" pitchFamily="18" charset="0"/>
                        <a:ea typeface="Aptos" panose="020B0004020202020204" pitchFamily="34" charset="0"/>
                        <a:cs typeface="Calibri" panose="020F0502020204030204" pitchFamily="34" charset="0"/>
                      </a:rPr>
                      <m:t>𝑘</m:t>
                    </m:r>
                  </m:oMath>
                </a14:m>
                <a:r>
                  <a:rPr lang="en-US" dirty="0">
                    <a:latin typeface="Calibri" panose="020F0502020204030204" pitchFamily="34" charset="0"/>
                    <a:ea typeface="Aptos" panose="020B0004020202020204" pitchFamily="34" charset="0"/>
                    <a:cs typeface="Calibri" panose="020F0502020204030204" pitchFamily="34" charset="0"/>
                  </a:rPr>
                  <a:t> in node </a:t>
                </a:r>
                <a14:m>
                  <m:oMath xmlns:m="http://schemas.openxmlformats.org/officeDocument/2006/math">
                    <m:r>
                      <a:rPr lang="en-US">
                        <a:latin typeface="Cambria Math" panose="02040503050406030204" pitchFamily="18" charset="0"/>
                        <a:ea typeface="Aptos" panose="020B0004020202020204" pitchFamily="34" charset="0"/>
                        <a:cs typeface="Calibri" panose="020F0502020204030204" pitchFamily="34" charset="0"/>
                      </a:rPr>
                      <m:t>𝑡</m:t>
                    </m:r>
                  </m:oMath>
                </a14:m>
                <a:r>
                  <a:rPr lang="en-US" dirty="0">
                    <a:latin typeface="Calibri" panose="020F0502020204030204" pitchFamily="34" charset="0"/>
                    <a:ea typeface="Aptos" panose="020B0004020202020204" pitchFamily="34" charset="0"/>
                    <a:cs typeface="Calibri" panose="020F0502020204030204" pitchFamily="34" charset="0"/>
                  </a:rPr>
                  <a:t>, and </a:t>
                </a:r>
                <a14:m>
                  <m:oMath xmlns:m="http://schemas.openxmlformats.org/officeDocument/2006/math">
                    <m:r>
                      <a:rPr lang="en-US">
                        <a:latin typeface="Cambria Math" panose="02040503050406030204" pitchFamily="18" charset="0"/>
                        <a:ea typeface="Aptos" panose="020B0004020202020204" pitchFamily="34" charset="0"/>
                        <a:cs typeface="Calibri" panose="020F0502020204030204" pitchFamily="34" charset="0"/>
                      </a:rPr>
                      <m:t>𝐾</m:t>
                    </m:r>
                  </m:oMath>
                </a14:m>
                <a:r>
                  <a:rPr lang="en-US" dirty="0">
                    <a:latin typeface="Calibri" panose="020F0502020204030204" pitchFamily="34" charset="0"/>
                    <a:ea typeface="Aptos" panose="020B0004020202020204" pitchFamily="34" charset="0"/>
                    <a:cs typeface="Calibri" panose="020F0502020204030204" pitchFamily="34" charset="0"/>
                  </a:rPr>
                  <a:t> is the total number of classes ( 2 in this case: EV users and non-EV users).</a:t>
                </a:r>
              </a:p>
              <a:p>
                <a:pPr marL="0" marR="0" algn="just">
                  <a:spcBef>
                    <a:spcPts val="0"/>
                  </a:spcBef>
                  <a:spcAft>
                    <a:spcPts val="1200"/>
                  </a:spcAft>
                </a:pPr>
                <a:r>
                  <a:rPr lang="en-US" sz="1400" dirty="0">
                    <a:effectLst/>
                    <a:latin typeface="Calibri" panose="020F0502020204030204" pitchFamily="34" charset="0"/>
                    <a:ea typeface="Aptos" panose="020B0004020202020204" pitchFamily="34" charset="0"/>
                    <a:cs typeface="Calibri" panose="020F0502020204030204" pitchFamily="34" charset="0"/>
                  </a:rPr>
                  <a:t>6. </a:t>
                </a:r>
                <a:r>
                  <a:rPr lang="en-US" b="1" dirty="0">
                    <a:latin typeface="Calibri" panose="020F0502020204030204" pitchFamily="34" charset="0"/>
                    <a:ea typeface="Aptos" panose="020B0004020202020204" pitchFamily="34" charset="0"/>
                    <a:cs typeface="Calibri" panose="020F0502020204030204" pitchFamily="34" charset="0"/>
                  </a:rPr>
                  <a:t>Prediction</a:t>
                </a:r>
                <a:r>
                  <a:rPr lang="en-US" sz="1400" dirty="0">
                    <a:effectLst/>
                    <a:latin typeface="Calibri" panose="020F0502020204030204" pitchFamily="34" charset="0"/>
                    <a:ea typeface="Aptos" panose="020B0004020202020204" pitchFamily="34" charset="0"/>
                    <a:cs typeface="Calibri" panose="020F0502020204030204" pitchFamily="34" charset="0"/>
                  </a:rPr>
                  <a:t>: </a:t>
                </a:r>
                <a:r>
                  <a:rPr lang="en-US" dirty="0">
                    <a:latin typeface="Calibri" panose="020F0502020204030204" pitchFamily="34" charset="0"/>
                    <a:ea typeface="Aptos" panose="020B0004020202020204" pitchFamily="34" charset="0"/>
                    <a:cs typeface="Calibri" panose="020F0502020204030204" pitchFamily="34" charset="0"/>
                  </a:rPr>
                  <a:t>After that, each decision tree makes an individual prediction for a given input feature vector </a:t>
                </a:r>
                <a14:m>
                  <m:oMath xmlns:m="http://schemas.openxmlformats.org/officeDocument/2006/math">
                    <m:sSub>
                      <m:sSubPr>
                        <m:ctrlPr>
                          <a:rPr lang="en-US" i="1">
                            <a:latin typeface="Cambria Math" panose="02040503050406030204" pitchFamily="18" charset="0"/>
                            <a:ea typeface="Aptos" panose="020B0004020202020204" pitchFamily="34" charset="0"/>
                            <a:cs typeface="Calibri" panose="020F0502020204030204" pitchFamily="34" charset="0"/>
                          </a:rPr>
                        </m:ctrlPr>
                      </m:sSubPr>
                      <m:e>
                        <m:r>
                          <a:rPr lang="en-US">
                            <a:latin typeface="Cambria Math" panose="02040503050406030204" pitchFamily="18" charset="0"/>
                            <a:ea typeface="Aptos" panose="020B0004020202020204" pitchFamily="34" charset="0"/>
                            <a:cs typeface="Calibri" panose="020F0502020204030204" pitchFamily="34" charset="0"/>
                          </a:rPr>
                          <m:t>𝑋</m:t>
                        </m:r>
                      </m:e>
                      <m:sub>
                        <m:r>
                          <a:rPr lang="en-US">
                            <a:latin typeface="Cambria Math" panose="02040503050406030204" pitchFamily="18" charset="0"/>
                            <a:ea typeface="Aptos" panose="020B0004020202020204" pitchFamily="34" charset="0"/>
                            <a:cs typeface="Calibri" panose="020F0502020204030204" pitchFamily="34" charset="0"/>
                          </a:rPr>
                          <m:t>𝑖</m:t>
                        </m:r>
                      </m:sub>
                    </m:sSub>
                  </m:oMath>
                </a14:m>
                <a:r>
                  <a:rPr lang="en-US" dirty="0">
                    <a:latin typeface="Calibri" panose="020F0502020204030204" pitchFamily="34" charset="0"/>
                    <a:ea typeface="Aptos" panose="020B0004020202020204" pitchFamily="34" charset="0"/>
                    <a:cs typeface="Calibri" panose="020F0502020204030204" pitchFamily="34" charset="0"/>
                  </a:rPr>
                  <a:t>. The prediction from tree </a:t>
                </a:r>
                <a14:m>
                  <m:oMath xmlns:m="http://schemas.openxmlformats.org/officeDocument/2006/math">
                    <m:r>
                      <a:rPr lang="en-US">
                        <a:latin typeface="Cambria Math" panose="02040503050406030204" pitchFamily="18" charset="0"/>
                        <a:ea typeface="Aptos" panose="020B0004020202020204" pitchFamily="34" charset="0"/>
                        <a:cs typeface="Calibri" panose="020F0502020204030204" pitchFamily="34" charset="0"/>
                      </a:rPr>
                      <m:t>𝑏</m:t>
                    </m:r>
                  </m:oMath>
                </a14:m>
                <a:r>
                  <a:rPr lang="en-US" dirty="0">
                    <a:latin typeface="Calibri" panose="020F0502020204030204" pitchFamily="34" charset="0"/>
                    <a:ea typeface="Aptos" panose="020B0004020202020204" pitchFamily="34" charset="0"/>
                    <a:cs typeface="Calibri" panose="020F0502020204030204" pitchFamily="34" charset="0"/>
                  </a:rPr>
                  <a:t>, denoted as </a:t>
                </a:r>
                <a14:m>
                  <m:oMath xmlns:m="http://schemas.openxmlformats.org/officeDocument/2006/math">
                    <m:sSub>
                      <m:sSubPr>
                        <m:ctrlPr>
                          <a:rPr lang="en-US" i="1">
                            <a:latin typeface="Cambria Math" panose="02040503050406030204" pitchFamily="18" charset="0"/>
                            <a:ea typeface="Aptos" panose="020B0004020202020204" pitchFamily="34" charset="0"/>
                            <a:cs typeface="Calibri" panose="020F0502020204030204" pitchFamily="34" charset="0"/>
                          </a:rPr>
                        </m:ctrlPr>
                      </m:sSubPr>
                      <m:e>
                        <m:r>
                          <a:rPr lang="en-US">
                            <a:latin typeface="Cambria Math" panose="02040503050406030204" pitchFamily="18" charset="0"/>
                            <a:ea typeface="Aptos" panose="020B0004020202020204" pitchFamily="34" charset="0"/>
                            <a:cs typeface="Calibri" panose="020F0502020204030204" pitchFamily="34" charset="0"/>
                          </a:rPr>
                          <m:t>h</m:t>
                        </m:r>
                      </m:e>
                      <m:sub>
                        <m:r>
                          <a:rPr lang="en-US">
                            <a:latin typeface="Cambria Math" panose="02040503050406030204" pitchFamily="18" charset="0"/>
                            <a:ea typeface="Aptos" panose="020B0004020202020204" pitchFamily="34" charset="0"/>
                            <a:cs typeface="Calibri" panose="020F0502020204030204" pitchFamily="34" charset="0"/>
                          </a:rPr>
                          <m:t>𝑏</m:t>
                        </m:r>
                      </m:sub>
                    </m:sSub>
                    <m:d>
                      <m:dPr>
                        <m:ctrlPr>
                          <a:rPr lang="en-US" i="1">
                            <a:latin typeface="Cambria Math" panose="02040503050406030204" pitchFamily="18" charset="0"/>
                            <a:ea typeface="Aptos" panose="020B0004020202020204" pitchFamily="34" charset="0"/>
                            <a:cs typeface="Calibri" panose="020F0502020204030204" pitchFamily="34" charset="0"/>
                          </a:rPr>
                        </m:ctrlPr>
                      </m:dPr>
                      <m:e>
                        <m:sSub>
                          <m:sSubPr>
                            <m:ctrlPr>
                              <a:rPr lang="en-US" i="1">
                                <a:latin typeface="Cambria Math" panose="02040503050406030204" pitchFamily="18" charset="0"/>
                                <a:ea typeface="Aptos" panose="020B0004020202020204" pitchFamily="34" charset="0"/>
                                <a:cs typeface="Calibri" panose="020F0502020204030204" pitchFamily="34" charset="0"/>
                              </a:rPr>
                            </m:ctrlPr>
                          </m:sSubPr>
                          <m:e>
                            <m:r>
                              <a:rPr lang="en-US">
                                <a:latin typeface="Cambria Math" panose="02040503050406030204" pitchFamily="18" charset="0"/>
                                <a:ea typeface="Aptos" panose="020B0004020202020204" pitchFamily="34" charset="0"/>
                                <a:cs typeface="Calibri" panose="020F0502020204030204" pitchFamily="34" charset="0"/>
                              </a:rPr>
                              <m:t>𝑋</m:t>
                            </m:r>
                          </m:e>
                          <m:sub>
                            <m:r>
                              <a:rPr lang="en-US">
                                <a:latin typeface="Cambria Math" panose="02040503050406030204" pitchFamily="18" charset="0"/>
                                <a:ea typeface="Aptos" panose="020B0004020202020204" pitchFamily="34" charset="0"/>
                                <a:cs typeface="Calibri" panose="020F0502020204030204" pitchFamily="34" charset="0"/>
                              </a:rPr>
                              <m:t>𝑖</m:t>
                            </m:r>
                          </m:sub>
                        </m:sSub>
                      </m:e>
                    </m:d>
                  </m:oMath>
                </a14:m>
                <a:r>
                  <a:rPr lang="en-US" dirty="0">
                    <a:latin typeface="Calibri" panose="020F0502020204030204" pitchFamily="34" charset="0"/>
                    <a:ea typeface="Aptos" panose="020B0004020202020204" pitchFamily="34" charset="0"/>
                    <a:cs typeface="Calibri" panose="020F0502020204030204" pitchFamily="34" charset="0"/>
                  </a:rPr>
                  <a:t>, is a binary classification: </a:t>
                </a:r>
                <a14:m>
                  <m:oMath xmlns:m="http://schemas.openxmlformats.org/officeDocument/2006/math">
                    <m:sSub>
                      <m:sSubPr>
                        <m:ctrlPr>
                          <a:rPr lang="en-US" i="1">
                            <a:latin typeface="Cambria Math" panose="02040503050406030204" pitchFamily="18" charset="0"/>
                            <a:ea typeface="Aptos" panose="020B0004020202020204" pitchFamily="34" charset="0"/>
                            <a:cs typeface="Calibri" panose="020F0502020204030204" pitchFamily="34" charset="0"/>
                          </a:rPr>
                        </m:ctrlPr>
                      </m:sSubPr>
                      <m:e>
                        <m:r>
                          <a:rPr lang="en-US">
                            <a:latin typeface="Cambria Math" panose="02040503050406030204" pitchFamily="18" charset="0"/>
                            <a:ea typeface="Aptos" panose="020B0004020202020204" pitchFamily="34" charset="0"/>
                            <a:cs typeface="Calibri" panose="020F0502020204030204" pitchFamily="34" charset="0"/>
                          </a:rPr>
                          <m:t>h</m:t>
                        </m:r>
                      </m:e>
                      <m:sub>
                        <m:r>
                          <a:rPr lang="en-US">
                            <a:latin typeface="Cambria Math" panose="02040503050406030204" pitchFamily="18" charset="0"/>
                            <a:ea typeface="Aptos" panose="020B0004020202020204" pitchFamily="34" charset="0"/>
                            <a:cs typeface="Calibri" panose="020F0502020204030204" pitchFamily="34" charset="0"/>
                          </a:rPr>
                          <m:t>𝑏</m:t>
                        </m:r>
                      </m:sub>
                    </m:sSub>
                    <m:d>
                      <m:dPr>
                        <m:ctrlPr>
                          <a:rPr lang="en-US" i="1">
                            <a:latin typeface="Cambria Math" panose="02040503050406030204" pitchFamily="18" charset="0"/>
                            <a:ea typeface="Aptos" panose="020B0004020202020204" pitchFamily="34" charset="0"/>
                            <a:cs typeface="Calibri" panose="020F0502020204030204" pitchFamily="34" charset="0"/>
                          </a:rPr>
                        </m:ctrlPr>
                      </m:dPr>
                      <m:e>
                        <m:sSub>
                          <m:sSubPr>
                            <m:ctrlPr>
                              <a:rPr lang="en-US" i="1">
                                <a:latin typeface="Cambria Math" panose="02040503050406030204" pitchFamily="18" charset="0"/>
                                <a:ea typeface="Aptos" panose="020B0004020202020204" pitchFamily="34" charset="0"/>
                                <a:cs typeface="Calibri" panose="020F0502020204030204" pitchFamily="34" charset="0"/>
                              </a:rPr>
                            </m:ctrlPr>
                          </m:sSubPr>
                          <m:e>
                            <m:r>
                              <a:rPr lang="en-US">
                                <a:latin typeface="Cambria Math" panose="02040503050406030204" pitchFamily="18" charset="0"/>
                                <a:ea typeface="Aptos" panose="020B0004020202020204" pitchFamily="34" charset="0"/>
                                <a:cs typeface="Calibri" panose="020F0502020204030204" pitchFamily="34" charset="0"/>
                              </a:rPr>
                              <m:t>𝑋</m:t>
                            </m:r>
                          </m:e>
                          <m:sub>
                            <m:r>
                              <a:rPr lang="en-US">
                                <a:latin typeface="Cambria Math" panose="02040503050406030204" pitchFamily="18" charset="0"/>
                                <a:ea typeface="Aptos" panose="020B0004020202020204" pitchFamily="34" charset="0"/>
                                <a:cs typeface="Calibri" panose="020F0502020204030204" pitchFamily="34" charset="0"/>
                              </a:rPr>
                              <m:t>𝑖</m:t>
                            </m:r>
                          </m:sub>
                        </m:sSub>
                      </m:e>
                    </m:d>
                    <m:r>
                      <a:rPr lang="en-US">
                        <a:latin typeface="Cambria Math" panose="02040503050406030204" pitchFamily="18" charset="0"/>
                        <a:ea typeface="Aptos" panose="020B0004020202020204" pitchFamily="34" charset="0"/>
                        <a:cs typeface="Calibri" panose="020F0502020204030204" pitchFamily="34" charset="0"/>
                      </a:rPr>
                      <m:t>=1</m:t>
                    </m:r>
                  </m:oMath>
                </a14:m>
                <a:r>
                  <a:rPr lang="en-US" dirty="0">
                    <a:latin typeface="Calibri" panose="020F0502020204030204" pitchFamily="34" charset="0"/>
                    <a:ea typeface="Aptos" panose="020B0004020202020204" pitchFamily="34" charset="0"/>
                    <a:cs typeface="Calibri" panose="020F0502020204030204" pitchFamily="34" charset="0"/>
                  </a:rPr>
                  <a:t> for EV users and </a:t>
                </a:r>
                <a14:m>
                  <m:oMath xmlns:m="http://schemas.openxmlformats.org/officeDocument/2006/math">
                    <m:sSub>
                      <m:sSubPr>
                        <m:ctrlPr>
                          <a:rPr lang="en-US" i="1">
                            <a:latin typeface="Cambria Math" panose="02040503050406030204" pitchFamily="18" charset="0"/>
                            <a:ea typeface="Aptos" panose="020B0004020202020204" pitchFamily="34" charset="0"/>
                            <a:cs typeface="Calibri" panose="020F0502020204030204" pitchFamily="34" charset="0"/>
                          </a:rPr>
                        </m:ctrlPr>
                      </m:sSubPr>
                      <m:e>
                        <m:r>
                          <a:rPr lang="en-US">
                            <a:latin typeface="Cambria Math" panose="02040503050406030204" pitchFamily="18" charset="0"/>
                            <a:ea typeface="Aptos" panose="020B0004020202020204" pitchFamily="34" charset="0"/>
                            <a:cs typeface="Calibri" panose="020F0502020204030204" pitchFamily="34" charset="0"/>
                          </a:rPr>
                          <m:t>h</m:t>
                        </m:r>
                      </m:e>
                      <m:sub>
                        <m:r>
                          <a:rPr lang="en-US">
                            <a:latin typeface="Cambria Math" panose="02040503050406030204" pitchFamily="18" charset="0"/>
                            <a:ea typeface="Aptos" panose="020B0004020202020204" pitchFamily="34" charset="0"/>
                            <a:cs typeface="Calibri" panose="020F0502020204030204" pitchFamily="34" charset="0"/>
                          </a:rPr>
                          <m:t>𝑏</m:t>
                        </m:r>
                      </m:sub>
                    </m:sSub>
                    <m:d>
                      <m:dPr>
                        <m:ctrlPr>
                          <a:rPr lang="en-US" i="1">
                            <a:latin typeface="Cambria Math" panose="02040503050406030204" pitchFamily="18" charset="0"/>
                            <a:ea typeface="Aptos" panose="020B0004020202020204" pitchFamily="34" charset="0"/>
                            <a:cs typeface="Calibri" panose="020F0502020204030204" pitchFamily="34" charset="0"/>
                          </a:rPr>
                        </m:ctrlPr>
                      </m:dPr>
                      <m:e>
                        <m:sSub>
                          <m:sSubPr>
                            <m:ctrlPr>
                              <a:rPr lang="en-US" i="1">
                                <a:latin typeface="Cambria Math" panose="02040503050406030204" pitchFamily="18" charset="0"/>
                                <a:ea typeface="Aptos" panose="020B0004020202020204" pitchFamily="34" charset="0"/>
                                <a:cs typeface="Calibri" panose="020F0502020204030204" pitchFamily="34" charset="0"/>
                              </a:rPr>
                            </m:ctrlPr>
                          </m:sSubPr>
                          <m:e>
                            <m:r>
                              <a:rPr lang="en-US">
                                <a:latin typeface="Cambria Math" panose="02040503050406030204" pitchFamily="18" charset="0"/>
                                <a:ea typeface="Aptos" panose="020B0004020202020204" pitchFamily="34" charset="0"/>
                                <a:cs typeface="Calibri" panose="020F0502020204030204" pitchFamily="34" charset="0"/>
                              </a:rPr>
                              <m:t>𝑋</m:t>
                            </m:r>
                          </m:e>
                          <m:sub>
                            <m:r>
                              <a:rPr lang="en-US">
                                <a:latin typeface="Cambria Math" panose="02040503050406030204" pitchFamily="18" charset="0"/>
                                <a:ea typeface="Aptos" panose="020B0004020202020204" pitchFamily="34" charset="0"/>
                                <a:cs typeface="Calibri" panose="020F0502020204030204" pitchFamily="34" charset="0"/>
                              </a:rPr>
                              <m:t>𝑖</m:t>
                            </m:r>
                          </m:sub>
                        </m:sSub>
                      </m:e>
                    </m:d>
                    <m:r>
                      <a:rPr lang="en-US">
                        <a:latin typeface="Cambria Math" panose="02040503050406030204" pitchFamily="18" charset="0"/>
                        <a:ea typeface="Aptos" panose="020B0004020202020204" pitchFamily="34" charset="0"/>
                        <a:cs typeface="Calibri" panose="020F0502020204030204" pitchFamily="34" charset="0"/>
                      </a:rPr>
                      <m:t>=0</m:t>
                    </m:r>
                  </m:oMath>
                </a14:m>
                <a:r>
                  <a:rPr lang="en-US" dirty="0">
                    <a:latin typeface="Calibri" panose="020F0502020204030204" pitchFamily="34" charset="0"/>
                    <a:ea typeface="Aptos" panose="020B0004020202020204" pitchFamily="34" charset="0"/>
                    <a:cs typeface="Calibri" panose="020F0502020204030204" pitchFamily="34" charset="0"/>
                  </a:rPr>
                  <a:t> for non-EV users. The final prediction from the Random Forest classifier is based on the majority vote across all trees (total of 100 trees in our case). </a:t>
                </a:r>
                <a:endParaRPr lang="en-US" dirty="0">
                  <a:latin typeface="Calibri" panose="020F0502020204030204" pitchFamily="34" charset="0"/>
                  <a:cs typeface="Calibri" panose="020F0502020204030204" pitchFamily="34" charset="0"/>
                </a:endParaRPr>
              </a:p>
            </p:txBody>
          </p:sp>
        </mc:Choice>
        <mc:Fallback xmlns="">
          <p:sp>
            <p:nvSpPr>
              <p:cNvPr id="3" name="Text Placeholder 2">
                <a:extLst>
                  <a:ext uri="{FF2B5EF4-FFF2-40B4-BE49-F238E27FC236}">
                    <a16:creationId xmlns:a16="http://schemas.microsoft.com/office/drawing/2014/main" id="{3B46D672-ACCA-C672-8713-A112B2FE8474}"/>
                  </a:ext>
                </a:extLst>
              </p:cNvPr>
              <p:cNvSpPr>
                <a:spLocks noGrp="1" noRot="1" noChangeAspect="1" noMove="1" noResize="1" noEditPoints="1" noAdjustHandles="1" noChangeArrowheads="1" noChangeShapeType="1" noTextEdit="1"/>
              </p:cNvSpPr>
              <p:nvPr>
                <p:ph type="body" sz="quarter" idx="10"/>
              </p:nvPr>
            </p:nvSpPr>
            <p:spPr>
              <a:xfrm>
                <a:off x="84437" y="590550"/>
                <a:ext cx="8969324" cy="4038600"/>
              </a:xfrm>
              <a:blipFill>
                <a:blip r:embed="rId3"/>
                <a:stretch>
                  <a:fillRect l="-204" t="-302" r="-204"/>
                </a:stretch>
              </a:blipFill>
            </p:spPr>
            <p:txBody>
              <a:bodyPr/>
              <a:lstStyle/>
              <a:p>
                <a:r>
                  <a:rPr lang="en-US">
                    <a:noFill/>
                  </a:rPr>
                  <a:t> </a:t>
                </a:r>
              </a:p>
            </p:txBody>
          </p:sp>
        </mc:Fallback>
      </mc:AlternateContent>
    </p:spTree>
    <p:extLst>
      <p:ext uri="{BB962C8B-B14F-4D97-AF65-F5344CB8AC3E}">
        <p14:creationId xmlns:p14="http://schemas.microsoft.com/office/powerpoint/2010/main" val="24969231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51D362-D876-0987-6512-AE7F615B3492}"/>
              </a:ext>
            </a:extLst>
          </p:cNvPr>
          <p:cNvSpPr>
            <a:spLocks noGrp="1"/>
          </p:cNvSpPr>
          <p:nvPr>
            <p:ph type="title"/>
          </p:nvPr>
        </p:nvSpPr>
        <p:spPr/>
        <p:txBody>
          <a:bodyPr/>
          <a:lstStyle/>
          <a:p>
            <a:r>
              <a:rPr lang="en-US" dirty="0"/>
              <a:t>Conclusion</a:t>
            </a:r>
          </a:p>
        </p:txBody>
      </p:sp>
      <p:sp>
        <p:nvSpPr>
          <p:cNvPr id="3" name="Text Placeholder 2">
            <a:extLst>
              <a:ext uri="{FF2B5EF4-FFF2-40B4-BE49-F238E27FC236}">
                <a16:creationId xmlns:a16="http://schemas.microsoft.com/office/drawing/2014/main" id="{150D06E5-1B7C-8111-3D8D-C6FB2FFEE838}"/>
              </a:ext>
            </a:extLst>
          </p:cNvPr>
          <p:cNvSpPr>
            <a:spLocks noGrp="1"/>
          </p:cNvSpPr>
          <p:nvPr>
            <p:ph type="body" sz="quarter" idx="10"/>
          </p:nvPr>
        </p:nvSpPr>
        <p:spPr>
          <a:xfrm>
            <a:off x="90239" y="742950"/>
            <a:ext cx="8825161" cy="3810000"/>
          </a:xfrm>
        </p:spPr>
        <p:txBody>
          <a:bodyPr/>
          <a:lstStyle/>
          <a:p>
            <a:pPr algn="just"/>
            <a:r>
              <a:rPr lang="en-US" dirty="0">
                <a:latin typeface="Calibri" panose="020F0502020204030204" pitchFamily="34" charset="0"/>
                <a:cs typeface="Calibri" panose="020F0502020204030204" pitchFamily="34" charset="0"/>
              </a:rPr>
              <a:t>Successfully developed and tested a framework using real utility data for EV and heat pump detection.</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Feature engineering, including statistical metrics, temporal baselines, and seasonal decomposition, proved essential for accurate EV and heat pump identification.</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Random Forest classifier and rule-based detection provided reliable performance on imbalanced and high-resolution data, making these methods practical for utility applications.</a:t>
            </a:r>
          </a:p>
          <a:p>
            <a:pPr algn="just"/>
            <a:endParaRPr lang="en-US" dirty="0">
              <a:latin typeface="Calibri" panose="020F0502020204030204" pitchFamily="34" charset="0"/>
              <a:cs typeface="Calibri" panose="020F0502020204030204" pitchFamily="34" charset="0"/>
            </a:endParaRPr>
          </a:p>
          <a:p>
            <a:pPr algn="just"/>
            <a:r>
              <a:rPr lang="en-US" dirty="0">
                <a:latin typeface="Calibri" panose="020F0502020204030204" pitchFamily="34" charset="0"/>
                <a:cs typeface="Calibri" panose="020F0502020204030204" pitchFamily="34" charset="0"/>
              </a:rPr>
              <a:t>This work provides tools for utilities to monitor EV and heat pump usage patterns, providing more informed resource planning, demand forecasting, and infrastructure management.</a:t>
            </a:r>
          </a:p>
        </p:txBody>
      </p:sp>
    </p:spTree>
    <p:extLst>
      <p:ext uri="{BB962C8B-B14F-4D97-AF65-F5344CB8AC3E}">
        <p14:creationId xmlns:p14="http://schemas.microsoft.com/office/powerpoint/2010/main" val="14046359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368C-D854-D6B5-5B97-CCA9DDA3F6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43BF0-FF8E-8BCE-DBD3-5DA2598A472E}"/>
              </a:ext>
            </a:extLst>
          </p:cNvPr>
          <p:cNvSpPr>
            <a:spLocks noGrp="1"/>
          </p:cNvSpPr>
          <p:nvPr>
            <p:ph type="title"/>
          </p:nvPr>
        </p:nvSpPr>
        <p:spPr/>
        <p:txBody>
          <a:bodyPr/>
          <a:lstStyle/>
          <a:p>
            <a:r>
              <a:rPr lang="en-US" dirty="0"/>
              <a:t>Reference</a:t>
            </a:r>
          </a:p>
        </p:txBody>
      </p:sp>
      <p:sp>
        <p:nvSpPr>
          <p:cNvPr id="3" name="Text Placeholder 2">
            <a:extLst>
              <a:ext uri="{FF2B5EF4-FFF2-40B4-BE49-F238E27FC236}">
                <a16:creationId xmlns:a16="http://schemas.microsoft.com/office/drawing/2014/main" id="{C6097E5D-76ED-0C1E-1A25-082A8168BCE3}"/>
              </a:ext>
            </a:extLst>
          </p:cNvPr>
          <p:cNvSpPr>
            <a:spLocks noGrp="1"/>
          </p:cNvSpPr>
          <p:nvPr>
            <p:ph type="body" sz="quarter" idx="10"/>
          </p:nvPr>
        </p:nvSpPr>
        <p:spPr/>
        <p:txBody>
          <a:bodyPr/>
          <a:lstStyle/>
          <a:p>
            <a:pPr algn="just">
              <a:spcBef>
                <a:spcPts val="600"/>
              </a:spcBef>
              <a:spcAft>
                <a:spcPts val="600"/>
              </a:spcAft>
            </a:pPr>
            <a:r>
              <a:rPr lang="en-US" dirty="0">
                <a:latin typeface="Calibri" panose="020F0502020204030204" pitchFamily="34" charset="0"/>
                <a:cs typeface="Calibri" panose="020F0502020204030204" pitchFamily="34" charset="0"/>
              </a:rPr>
              <a:t>[1] V. Hoffmann, B. I. </a:t>
            </a:r>
            <a:r>
              <a:rPr lang="en-US" dirty="0" err="1">
                <a:latin typeface="Calibri" panose="020F0502020204030204" pitchFamily="34" charset="0"/>
                <a:cs typeface="Calibri" panose="020F0502020204030204" pitchFamily="34" charset="0"/>
              </a:rPr>
              <a:t>Fesche</a:t>
            </a:r>
            <a:r>
              <a:rPr lang="en-US" dirty="0">
                <a:latin typeface="Calibri" panose="020F0502020204030204" pitchFamily="34" charset="0"/>
                <a:cs typeface="Calibri" panose="020F0502020204030204" pitchFamily="34" charset="0"/>
              </a:rPr>
              <a:t>, K. Ingebrigtsen, I. N. Christie, and M. P. Engelstad, "Automated Detection of Electric Vehicles in Hourly Smart Meter Data," 25th International Conference on Electricity Distribution, Madrid, Spain, 2019, pp. 1-5.</a:t>
            </a:r>
          </a:p>
          <a:p>
            <a:pPr algn="just">
              <a:spcBef>
                <a:spcPts val="600"/>
              </a:spcBef>
              <a:spcAft>
                <a:spcPts val="600"/>
              </a:spcAft>
            </a:pPr>
            <a:r>
              <a:rPr lang="en-US" dirty="0">
                <a:latin typeface="Calibri" panose="020F0502020204030204" pitchFamily="34" charset="0"/>
                <a:cs typeface="Calibri" panose="020F0502020204030204" pitchFamily="34" charset="0"/>
              </a:rPr>
              <a:t>[2] Neubert, Martin, Oliver </a:t>
            </a:r>
            <a:r>
              <a:rPr lang="en-US" dirty="0" err="1">
                <a:latin typeface="Calibri" panose="020F0502020204030204" pitchFamily="34" charset="0"/>
                <a:cs typeface="Calibri" panose="020F0502020204030204" pitchFamily="34" charset="0"/>
              </a:rPr>
              <a:t>Gnepper</a:t>
            </a:r>
            <a:r>
              <a:rPr lang="en-US" dirty="0">
                <a:latin typeface="Calibri" panose="020F0502020204030204" pitchFamily="34" charset="0"/>
                <a:cs typeface="Calibri" panose="020F0502020204030204" pitchFamily="34" charset="0"/>
              </a:rPr>
              <a:t>, Oliver Mey, and André Schneider. 2022. "Detection of Electric Vehicles and Photovoltaic Systems in Smart Meter Data" Energies 15, no. 13: 4922. https://doi.org/10.3390/en15134922</a:t>
            </a:r>
          </a:p>
          <a:p>
            <a:pPr algn="just">
              <a:spcBef>
                <a:spcPts val="600"/>
              </a:spcBef>
              <a:spcAft>
                <a:spcPts val="600"/>
              </a:spcAft>
            </a:pPr>
            <a:r>
              <a:rPr lang="en-US" dirty="0">
                <a:latin typeface="Calibri" panose="020F0502020204030204" pitchFamily="34" charset="0"/>
                <a:cs typeface="Calibri" panose="020F0502020204030204" pitchFamily="34" charset="0"/>
              </a:rPr>
              <a:t>[3] H. Song, C. Liu, M. Jalili, X. Yu and P. McTaggart, "Ensemble Classification Model for EV Identification From Smart Meter Recordings," in IEEE Transactions on Industrial Informatics, vol. 19, no. 3, pp. 3274-3283, March 2023, </a:t>
            </a:r>
            <a:r>
              <a:rPr lang="en-US" dirty="0" err="1">
                <a:latin typeface="Calibri" panose="020F0502020204030204" pitchFamily="34" charset="0"/>
                <a:cs typeface="Calibri" panose="020F0502020204030204" pitchFamily="34" charset="0"/>
              </a:rPr>
              <a:t>doi</a:t>
            </a:r>
            <a:r>
              <a:rPr lang="en-US" dirty="0">
                <a:latin typeface="Calibri" panose="020F0502020204030204" pitchFamily="34" charset="0"/>
                <a:cs typeface="Calibri" panose="020F0502020204030204" pitchFamily="34" charset="0"/>
              </a:rPr>
              <a:t>: 10.1109/TII.2022.3175750.</a:t>
            </a:r>
          </a:p>
          <a:p>
            <a:pPr algn="just">
              <a:spcBef>
                <a:spcPts val="600"/>
              </a:spcBef>
              <a:spcAft>
                <a:spcPts val="600"/>
              </a:spcAft>
            </a:pPr>
            <a:r>
              <a:rPr lang="en-US" dirty="0">
                <a:latin typeface="Calibri" panose="020F0502020204030204" pitchFamily="34" charset="0"/>
                <a:cs typeface="Calibri" panose="020F0502020204030204" pitchFamily="34" charset="0"/>
              </a:rPr>
              <a:t>[4] Wang, </a:t>
            </a:r>
            <a:r>
              <a:rPr lang="en-US" dirty="0" err="1">
                <a:latin typeface="Calibri" panose="020F0502020204030204" pitchFamily="34" charset="0"/>
                <a:cs typeface="Calibri" panose="020F0502020204030204" pitchFamily="34" charset="0"/>
              </a:rPr>
              <a:t>Xudong</a:t>
            </a:r>
            <a:r>
              <a:rPr lang="en-US" dirty="0">
                <a:latin typeface="Calibri" panose="020F0502020204030204" pitchFamily="34" charset="0"/>
                <a:cs typeface="Calibri" panose="020F0502020204030204" pitchFamily="34" charset="0"/>
              </a:rPr>
              <a:t>, </a:t>
            </a:r>
            <a:r>
              <a:rPr lang="en-US" dirty="0" err="1">
                <a:latin typeface="Calibri" panose="020F0502020204030204" pitchFamily="34" charset="0"/>
                <a:cs typeface="Calibri" panose="020F0502020204030204" pitchFamily="34" charset="0"/>
              </a:rPr>
              <a:t>Guoming</a:t>
            </a:r>
            <a:r>
              <a:rPr lang="en-US" dirty="0">
                <a:latin typeface="Calibri" panose="020F0502020204030204" pitchFamily="34" charset="0"/>
                <a:cs typeface="Calibri" panose="020F0502020204030204" pitchFamily="34" charset="0"/>
              </a:rPr>
              <a:t> Tang, Yi Wang, Srinivasan Keshav, and Yu Zhang. "</a:t>
            </a:r>
            <a:r>
              <a:rPr lang="en-US" dirty="0" err="1">
                <a:latin typeface="Calibri" panose="020F0502020204030204" pitchFamily="34" charset="0"/>
                <a:cs typeface="Calibri" panose="020F0502020204030204" pitchFamily="34" charset="0"/>
              </a:rPr>
              <a:t>Evsense</a:t>
            </a:r>
            <a:r>
              <a:rPr lang="en-US" dirty="0">
                <a:latin typeface="Calibri" panose="020F0502020204030204" pitchFamily="34" charset="0"/>
                <a:cs typeface="Calibri" panose="020F0502020204030204" pitchFamily="34" charset="0"/>
              </a:rPr>
              <a:t>: A robust and scalable approach to non-intrusive </a:t>
            </a:r>
            <a:r>
              <a:rPr lang="en-US" dirty="0" err="1">
                <a:latin typeface="Calibri" panose="020F0502020204030204" pitchFamily="34" charset="0"/>
                <a:cs typeface="Calibri" panose="020F0502020204030204" pitchFamily="34" charset="0"/>
              </a:rPr>
              <a:t>ev</a:t>
            </a:r>
            <a:r>
              <a:rPr lang="en-US" dirty="0">
                <a:latin typeface="Calibri" panose="020F0502020204030204" pitchFamily="34" charset="0"/>
                <a:cs typeface="Calibri" panose="020F0502020204030204" pitchFamily="34" charset="0"/>
              </a:rPr>
              <a:t> charging detection." In Proceedings of the Thirteenth ACM International Conference on Future Energy Systems, pp. 307-319. 2022.</a:t>
            </a:r>
          </a:p>
          <a:p>
            <a:pPr algn="just">
              <a:spcBef>
                <a:spcPts val="600"/>
              </a:spcBef>
              <a:spcAft>
                <a:spcPts val="600"/>
              </a:spcAft>
            </a:pPr>
            <a:r>
              <a:rPr lang="en-US" dirty="0">
                <a:latin typeface="Calibri" panose="020F0502020204030204" pitchFamily="34" charset="0"/>
                <a:cs typeface="Calibri" panose="020F0502020204030204" pitchFamily="34" charset="0"/>
              </a:rPr>
              <a:t>[5] A. </a:t>
            </a:r>
            <a:r>
              <a:rPr lang="en-US" dirty="0" err="1">
                <a:latin typeface="Calibri" panose="020F0502020204030204" pitchFamily="34" charset="0"/>
                <a:cs typeface="Calibri" panose="020F0502020204030204" pitchFamily="34" charset="0"/>
              </a:rPr>
              <a:t>Babalhavaeji</a:t>
            </a:r>
            <a:r>
              <a:rPr lang="en-US" dirty="0">
                <a:latin typeface="Calibri" panose="020F0502020204030204" pitchFamily="34" charset="0"/>
                <a:cs typeface="Calibri" panose="020F0502020204030204" pitchFamily="34" charset="0"/>
              </a:rPr>
              <a:t>, H. Song, M. </a:t>
            </a:r>
            <a:r>
              <a:rPr lang="en-US" dirty="0" err="1">
                <a:latin typeface="Calibri" panose="020F0502020204030204" pitchFamily="34" charset="0"/>
                <a:cs typeface="Calibri" panose="020F0502020204030204" pitchFamily="34" charset="0"/>
              </a:rPr>
              <a:t>Radmanesh</a:t>
            </a:r>
            <a:r>
              <a:rPr lang="en-US" dirty="0">
                <a:latin typeface="Calibri" panose="020F0502020204030204" pitchFamily="34" charset="0"/>
                <a:cs typeface="Calibri" panose="020F0502020204030204" pitchFamily="34" charset="0"/>
              </a:rPr>
              <a:t>, and M. Jalili, "Identifying Electric Vehicles from Smart Meter Recordings," 11th IEEE International Conference on Smart Grid, Paris, France, 2023, pp. 1-5, DOI: 10.1109/ICSMARTGRID58556.2023.10171002.</a:t>
            </a:r>
          </a:p>
        </p:txBody>
      </p:sp>
    </p:spTree>
    <p:extLst>
      <p:ext uri="{BB962C8B-B14F-4D97-AF65-F5344CB8AC3E}">
        <p14:creationId xmlns:p14="http://schemas.microsoft.com/office/powerpoint/2010/main" val="27116212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792FA7-52D7-BB34-30AC-3343BF8C2362}"/>
              </a:ext>
            </a:extLst>
          </p:cNvPr>
          <p:cNvSpPr txBox="1"/>
          <p:nvPr/>
        </p:nvSpPr>
        <p:spPr>
          <a:xfrm>
            <a:off x="604520" y="339502"/>
            <a:ext cx="7207840" cy="492443"/>
          </a:xfrm>
          <a:prstGeom prst="rect">
            <a:avLst/>
          </a:prstGeom>
          <a:noFill/>
        </p:spPr>
        <p:txBody>
          <a:bodyPr wrap="square" rtlCol="0">
            <a:spAutoFit/>
          </a:bodyPr>
          <a:lstStyle/>
          <a:p>
            <a:r>
              <a:rPr lang="en-US" altLang="zh-CN" sz="2600" dirty="0">
                <a:solidFill>
                  <a:srgbClr val="C8102E"/>
                </a:solidFill>
                <a:latin typeface="+mj-lt"/>
                <a:ea typeface="+mj-ea"/>
                <a:cs typeface="+mj-cs"/>
              </a:rPr>
              <a:t>Physics-inspired Model-Free Voltage Estimation</a:t>
            </a:r>
          </a:p>
        </p:txBody>
      </p:sp>
      <p:cxnSp>
        <p:nvCxnSpPr>
          <p:cNvPr id="3" name="Straight Connector 2">
            <a:extLst>
              <a:ext uri="{FF2B5EF4-FFF2-40B4-BE49-F238E27FC236}">
                <a16:creationId xmlns:a16="http://schemas.microsoft.com/office/drawing/2014/main" id="{D700BB7A-2B83-362C-BCCF-A45BB05E91E8}"/>
              </a:ext>
            </a:extLst>
          </p:cNvPr>
          <p:cNvCxnSpPr/>
          <p:nvPr/>
        </p:nvCxnSpPr>
        <p:spPr bwMode="auto">
          <a:xfrm>
            <a:off x="685800" y="80833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grpSp>
        <p:nvGrpSpPr>
          <p:cNvPr id="51" name="Group 30">
            <a:extLst>
              <a:ext uri="{FF2B5EF4-FFF2-40B4-BE49-F238E27FC236}">
                <a16:creationId xmlns:a16="http://schemas.microsoft.com/office/drawing/2014/main" id="{7B69D07D-6C19-063B-405B-F81E86479999}"/>
              </a:ext>
            </a:extLst>
          </p:cNvPr>
          <p:cNvGrpSpPr/>
          <p:nvPr/>
        </p:nvGrpSpPr>
        <p:grpSpPr>
          <a:xfrm>
            <a:off x="5226559" y="866168"/>
            <a:ext cx="3691072" cy="3530255"/>
            <a:chOff x="5097424" y="698500"/>
            <a:chExt cx="3698914" cy="3690394"/>
          </a:xfrm>
        </p:grpSpPr>
        <p:pic>
          <p:nvPicPr>
            <p:cNvPr id="52" name="Graphic 31">
              <a:extLst>
                <a:ext uri="{FF2B5EF4-FFF2-40B4-BE49-F238E27FC236}">
                  <a16:creationId xmlns:a16="http://schemas.microsoft.com/office/drawing/2014/main" id="{16FA0230-E3BF-53C2-F682-A1F3F6B0AA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97424" y="1015212"/>
              <a:ext cx="3698914" cy="3373682"/>
            </a:xfrm>
            <a:prstGeom prst="rect">
              <a:avLst/>
            </a:prstGeom>
          </p:spPr>
        </p:pic>
        <p:sp>
          <p:nvSpPr>
            <p:cNvPr id="53" name="Rectangle: Rounded Corners 32">
              <a:extLst>
                <a:ext uri="{FF2B5EF4-FFF2-40B4-BE49-F238E27FC236}">
                  <a16:creationId xmlns:a16="http://schemas.microsoft.com/office/drawing/2014/main" id="{AF327074-1713-9664-116D-7BDB6787BE2A}"/>
                </a:ext>
              </a:extLst>
            </p:cNvPr>
            <p:cNvSpPr/>
            <p:nvPr/>
          </p:nvSpPr>
          <p:spPr bwMode="auto">
            <a:xfrm>
              <a:off x="5753098" y="1024565"/>
              <a:ext cx="664074" cy="632786"/>
            </a:xfrm>
            <a:prstGeom prst="roundRect">
              <a:avLst/>
            </a:prstGeom>
            <a:solidFill>
              <a:srgbClr val="EAEAF2">
                <a:alpha val="50000"/>
              </a:srgbClr>
            </a:solid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sp>
          <p:nvSpPr>
            <p:cNvPr id="54" name="Rectangle: Rounded Corners 33">
              <a:extLst>
                <a:ext uri="{FF2B5EF4-FFF2-40B4-BE49-F238E27FC236}">
                  <a16:creationId xmlns:a16="http://schemas.microsoft.com/office/drawing/2014/main" id="{65DA0767-DB9E-5EF3-E475-A32D0281E779}"/>
                </a:ext>
              </a:extLst>
            </p:cNvPr>
            <p:cNvSpPr/>
            <p:nvPr/>
          </p:nvSpPr>
          <p:spPr bwMode="auto">
            <a:xfrm>
              <a:off x="5753098" y="1671680"/>
              <a:ext cx="666317" cy="632786"/>
            </a:xfrm>
            <a:prstGeom prst="roundRect">
              <a:avLst/>
            </a:prstGeom>
            <a:solidFill>
              <a:srgbClr val="EAEAF2">
                <a:alpha val="50000"/>
              </a:srgbClr>
            </a:solid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sp>
          <p:nvSpPr>
            <p:cNvPr id="55" name="Rectangle: Rounded Corners 34">
              <a:extLst>
                <a:ext uri="{FF2B5EF4-FFF2-40B4-BE49-F238E27FC236}">
                  <a16:creationId xmlns:a16="http://schemas.microsoft.com/office/drawing/2014/main" id="{7936F9EA-9A87-6573-F4A2-A213615BDB4B}"/>
                </a:ext>
              </a:extLst>
            </p:cNvPr>
            <p:cNvSpPr/>
            <p:nvPr/>
          </p:nvSpPr>
          <p:spPr bwMode="auto">
            <a:xfrm>
              <a:off x="6762593" y="1323072"/>
              <a:ext cx="756955" cy="972592"/>
            </a:xfrm>
            <a:prstGeom prst="roundRect">
              <a:avLst/>
            </a:prstGeom>
            <a:solidFill>
              <a:srgbClr val="EAEAF2">
                <a:alpha val="50000"/>
              </a:srgbClr>
            </a:solid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graphicFrame>
          <p:nvGraphicFramePr>
            <p:cNvPr id="56" name="Object 35">
              <a:extLst>
                <a:ext uri="{FF2B5EF4-FFF2-40B4-BE49-F238E27FC236}">
                  <a16:creationId xmlns:a16="http://schemas.microsoft.com/office/drawing/2014/main" id="{5827A34F-CDB8-C2A8-87EF-22EDD5FB5C13}"/>
                </a:ext>
              </a:extLst>
            </p:cNvPr>
            <p:cNvGraphicFramePr>
              <a:graphicFrameLocks noChangeAspect="1"/>
            </p:cNvGraphicFramePr>
            <p:nvPr/>
          </p:nvGraphicFramePr>
          <p:xfrm>
            <a:off x="5905500" y="1233822"/>
            <a:ext cx="342900" cy="228600"/>
          </p:xfrm>
          <a:graphic>
            <a:graphicData uri="http://schemas.openxmlformats.org/presentationml/2006/ole">
              <mc:AlternateContent xmlns:mc="http://schemas.openxmlformats.org/markup-compatibility/2006">
                <mc:Choice xmlns:v="urn:schemas-microsoft-com:vml" Requires="v">
                  <p:oleObj name="Equation" r:id="rId5" imgW="342720" imgH="228600" progId="Equation.DSMT4">
                    <p:embed/>
                  </p:oleObj>
                </mc:Choice>
                <mc:Fallback>
                  <p:oleObj name="Equation" r:id="rId5" imgW="342720" imgH="228600" progId="Equation.DSMT4">
                    <p:embed/>
                    <p:pic>
                      <p:nvPicPr>
                        <p:cNvPr id="56" name="Object 35">
                          <a:extLst>
                            <a:ext uri="{FF2B5EF4-FFF2-40B4-BE49-F238E27FC236}">
                              <a16:creationId xmlns:a16="http://schemas.microsoft.com/office/drawing/2014/main" id="{5827A34F-CDB8-C2A8-87EF-22EDD5FB5C13}"/>
                            </a:ext>
                          </a:extLst>
                        </p:cNvPr>
                        <p:cNvPicPr/>
                        <p:nvPr/>
                      </p:nvPicPr>
                      <p:blipFill>
                        <a:blip r:embed="rId6"/>
                        <a:stretch>
                          <a:fillRect/>
                        </a:stretch>
                      </p:blipFill>
                      <p:spPr>
                        <a:xfrm>
                          <a:off x="5905500" y="1233822"/>
                          <a:ext cx="342900" cy="228600"/>
                        </a:xfrm>
                        <a:prstGeom prst="rect">
                          <a:avLst/>
                        </a:prstGeom>
                      </p:spPr>
                    </p:pic>
                  </p:oleObj>
                </mc:Fallback>
              </mc:AlternateContent>
            </a:graphicData>
          </a:graphic>
        </p:graphicFrame>
        <p:graphicFrame>
          <p:nvGraphicFramePr>
            <p:cNvPr id="57" name="Object 36">
              <a:extLst>
                <a:ext uri="{FF2B5EF4-FFF2-40B4-BE49-F238E27FC236}">
                  <a16:creationId xmlns:a16="http://schemas.microsoft.com/office/drawing/2014/main" id="{E69B6682-D315-4E41-DA34-A14555425E3F}"/>
                </a:ext>
              </a:extLst>
            </p:cNvPr>
            <p:cNvGraphicFramePr>
              <a:graphicFrameLocks noChangeAspect="1"/>
            </p:cNvGraphicFramePr>
            <p:nvPr/>
          </p:nvGraphicFramePr>
          <p:xfrm>
            <a:off x="5854700" y="1885950"/>
            <a:ext cx="393700" cy="228600"/>
          </p:xfrm>
          <a:graphic>
            <a:graphicData uri="http://schemas.openxmlformats.org/presentationml/2006/ole">
              <mc:AlternateContent xmlns:mc="http://schemas.openxmlformats.org/markup-compatibility/2006">
                <mc:Choice xmlns:v="urn:schemas-microsoft-com:vml" Requires="v">
                  <p:oleObj name="Equation" r:id="rId7" imgW="393480" imgH="228600" progId="Equation.DSMT4">
                    <p:embed/>
                  </p:oleObj>
                </mc:Choice>
                <mc:Fallback>
                  <p:oleObj name="Equation" r:id="rId7" imgW="393480" imgH="228600" progId="Equation.DSMT4">
                    <p:embed/>
                    <p:pic>
                      <p:nvPicPr>
                        <p:cNvPr id="57" name="Object 36">
                          <a:extLst>
                            <a:ext uri="{FF2B5EF4-FFF2-40B4-BE49-F238E27FC236}">
                              <a16:creationId xmlns:a16="http://schemas.microsoft.com/office/drawing/2014/main" id="{E69B6682-D315-4E41-DA34-A14555425E3F}"/>
                            </a:ext>
                          </a:extLst>
                        </p:cNvPr>
                        <p:cNvPicPr/>
                        <p:nvPr/>
                      </p:nvPicPr>
                      <p:blipFill>
                        <a:blip r:embed="rId8"/>
                        <a:stretch>
                          <a:fillRect/>
                        </a:stretch>
                      </p:blipFill>
                      <p:spPr>
                        <a:xfrm>
                          <a:off x="5854700" y="1885950"/>
                          <a:ext cx="393700" cy="228600"/>
                        </a:xfrm>
                        <a:prstGeom prst="rect">
                          <a:avLst/>
                        </a:prstGeom>
                      </p:spPr>
                    </p:pic>
                  </p:oleObj>
                </mc:Fallback>
              </mc:AlternateContent>
            </a:graphicData>
          </a:graphic>
        </p:graphicFrame>
        <p:graphicFrame>
          <p:nvGraphicFramePr>
            <p:cNvPr id="58" name="Object 37">
              <a:extLst>
                <a:ext uri="{FF2B5EF4-FFF2-40B4-BE49-F238E27FC236}">
                  <a16:creationId xmlns:a16="http://schemas.microsoft.com/office/drawing/2014/main" id="{C78E838E-F06A-9B3F-9105-6AE4A0410C9A}"/>
                </a:ext>
              </a:extLst>
            </p:cNvPr>
            <p:cNvGraphicFramePr>
              <a:graphicFrameLocks noChangeAspect="1"/>
            </p:cNvGraphicFramePr>
            <p:nvPr/>
          </p:nvGraphicFramePr>
          <p:xfrm>
            <a:off x="6934200" y="1631950"/>
            <a:ext cx="431800" cy="330200"/>
          </p:xfrm>
          <a:graphic>
            <a:graphicData uri="http://schemas.openxmlformats.org/presentationml/2006/ole">
              <mc:AlternateContent xmlns:mc="http://schemas.openxmlformats.org/markup-compatibility/2006">
                <mc:Choice xmlns:v="urn:schemas-microsoft-com:vml" Requires="v">
                  <p:oleObj name="Equation" r:id="rId9" imgW="431640" imgH="330120" progId="Equation.DSMT4">
                    <p:embed/>
                  </p:oleObj>
                </mc:Choice>
                <mc:Fallback>
                  <p:oleObj name="Equation" r:id="rId9" imgW="431640" imgH="330120" progId="Equation.DSMT4">
                    <p:embed/>
                    <p:pic>
                      <p:nvPicPr>
                        <p:cNvPr id="58" name="Object 37">
                          <a:extLst>
                            <a:ext uri="{FF2B5EF4-FFF2-40B4-BE49-F238E27FC236}">
                              <a16:creationId xmlns:a16="http://schemas.microsoft.com/office/drawing/2014/main" id="{C78E838E-F06A-9B3F-9105-6AE4A0410C9A}"/>
                            </a:ext>
                          </a:extLst>
                        </p:cNvPr>
                        <p:cNvPicPr/>
                        <p:nvPr/>
                      </p:nvPicPr>
                      <p:blipFill>
                        <a:blip r:embed="rId10"/>
                        <a:stretch>
                          <a:fillRect/>
                        </a:stretch>
                      </p:blipFill>
                      <p:spPr>
                        <a:xfrm>
                          <a:off x="6934200" y="1631950"/>
                          <a:ext cx="431800" cy="330200"/>
                        </a:xfrm>
                        <a:prstGeom prst="rect">
                          <a:avLst/>
                        </a:prstGeom>
                      </p:spPr>
                    </p:pic>
                  </p:oleObj>
                </mc:Fallback>
              </mc:AlternateContent>
            </a:graphicData>
          </a:graphic>
        </p:graphicFrame>
        <p:graphicFrame>
          <p:nvGraphicFramePr>
            <p:cNvPr id="59" name="Object 38">
              <a:extLst>
                <a:ext uri="{FF2B5EF4-FFF2-40B4-BE49-F238E27FC236}">
                  <a16:creationId xmlns:a16="http://schemas.microsoft.com/office/drawing/2014/main" id="{91416B42-0D25-8397-6791-FE166B5ECE94}"/>
                </a:ext>
              </a:extLst>
            </p:cNvPr>
            <p:cNvGraphicFramePr>
              <a:graphicFrameLocks noChangeAspect="1"/>
            </p:cNvGraphicFramePr>
            <p:nvPr/>
          </p:nvGraphicFramePr>
          <p:xfrm>
            <a:off x="6454775" y="698500"/>
            <a:ext cx="1727200" cy="279400"/>
          </p:xfrm>
          <a:graphic>
            <a:graphicData uri="http://schemas.openxmlformats.org/presentationml/2006/ole">
              <mc:AlternateContent xmlns:mc="http://schemas.openxmlformats.org/markup-compatibility/2006">
                <mc:Choice xmlns:v="urn:schemas-microsoft-com:vml" Requires="v">
                  <p:oleObj name="Equation" r:id="rId11" imgW="1726920" imgH="279360" progId="Equation.DSMT4">
                    <p:embed/>
                  </p:oleObj>
                </mc:Choice>
                <mc:Fallback>
                  <p:oleObj name="Equation" r:id="rId11" imgW="1726920" imgH="279360" progId="Equation.DSMT4">
                    <p:embed/>
                    <p:pic>
                      <p:nvPicPr>
                        <p:cNvPr id="59" name="Object 38">
                          <a:extLst>
                            <a:ext uri="{FF2B5EF4-FFF2-40B4-BE49-F238E27FC236}">
                              <a16:creationId xmlns:a16="http://schemas.microsoft.com/office/drawing/2014/main" id="{91416B42-0D25-8397-6791-FE166B5ECE94}"/>
                            </a:ext>
                          </a:extLst>
                        </p:cNvPr>
                        <p:cNvPicPr/>
                        <p:nvPr/>
                      </p:nvPicPr>
                      <p:blipFill>
                        <a:blip r:embed="rId12"/>
                        <a:stretch>
                          <a:fillRect/>
                        </a:stretch>
                      </p:blipFill>
                      <p:spPr>
                        <a:xfrm>
                          <a:off x="6454775" y="698500"/>
                          <a:ext cx="1727200" cy="279400"/>
                        </a:xfrm>
                        <a:prstGeom prst="rect">
                          <a:avLst/>
                        </a:prstGeom>
                      </p:spPr>
                    </p:pic>
                  </p:oleObj>
                </mc:Fallback>
              </mc:AlternateContent>
            </a:graphicData>
          </a:graphic>
        </p:graphicFrame>
        <p:sp>
          <p:nvSpPr>
            <p:cNvPr id="60" name="Arrow: Down 39">
              <a:extLst>
                <a:ext uri="{FF2B5EF4-FFF2-40B4-BE49-F238E27FC236}">
                  <a16:creationId xmlns:a16="http://schemas.microsoft.com/office/drawing/2014/main" id="{846C8C04-66B1-723F-19CD-58881B5F04D8}"/>
                </a:ext>
              </a:extLst>
            </p:cNvPr>
            <p:cNvSpPr/>
            <p:nvPr/>
          </p:nvSpPr>
          <p:spPr bwMode="auto">
            <a:xfrm>
              <a:off x="7147696" y="977902"/>
              <a:ext cx="170044" cy="146048"/>
            </a:xfrm>
            <a:prstGeom prst="downArrow">
              <a:avLst/>
            </a:prstGeom>
            <a:solidFill>
              <a:srgbClr val="F1BE48"/>
            </a:solidFill>
            <a:ln w="9525" cap="flat" cmpd="sng" algn="ctr">
              <a:solidFill>
                <a:srgbClr val="FFC000"/>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endParaRPr lang="en-US" sz="1800">
                <a:latin typeface="Calibri" panose="020F0502020204030204" pitchFamily="34" charset="0"/>
                <a:cs typeface="Calibri" panose="020F0502020204030204" pitchFamily="34" charset="0"/>
              </a:endParaRPr>
            </a:p>
          </p:txBody>
        </p:sp>
      </p:grpSp>
      <p:sp>
        <p:nvSpPr>
          <p:cNvPr id="63" name="TextBox 42">
            <a:extLst>
              <a:ext uri="{FF2B5EF4-FFF2-40B4-BE49-F238E27FC236}">
                <a16:creationId xmlns:a16="http://schemas.microsoft.com/office/drawing/2014/main" id="{88BCDD66-C6C9-2A93-A0A0-A084AD38E7AA}"/>
              </a:ext>
            </a:extLst>
          </p:cNvPr>
          <p:cNvSpPr txBox="1"/>
          <p:nvPr/>
        </p:nvSpPr>
        <p:spPr>
          <a:xfrm>
            <a:off x="685799" y="810266"/>
            <a:ext cx="4353347" cy="276999"/>
          </a:xfrm>
          <a:prstGeom prst="rect">
            <a:avLst/>
          </a:prstGeom>
          <a:noFill/>
        </p:spPr>
        <p:txBody>
          <a:bodyPr wrap="square">
            <a:spAutoFit/>
          </a:bodyPr>
          <a:lstStyle/>
          <a:p>
            <a:pPr marL="214313" indent="-214313">
              <a:buFont typeface="Arial" panose="020B0604020202020204" pitchFamily="34" charset="0"/>
              <a:buChar char="•"/>
            </a:pPr>
            <a:r>
              <a:rPr lang="en-US" altLang="zh-CN" sz="1200" dirty="0">
                <a:latin typeface="Calibri" panose="020F0502020204030204" pitchFamily="34" charset="0"/>
                <a:cs typeface="Calibri" panose="020F0502020204030204" pitchFamily="34" charset="0"/>
              </a:rPr>
              <a:t>Inspired by </a:t>
            </a:r>
            <a:r>
              <a:rPr lang="en-US" sz="1200" dirty="0">
                <a:latin typeface="Calibri" panose="020F0502020204030204" pitchFamily="34" charset="0"/>
                <a:cs typeface="Calibri" panose="020F0502020204030204" pitchFamily="34" charset="0"/>
              </a:rPr>
              <a:t>the coupled </a:t>
            </a:r>
            <a:r>
              <a:rPr lang="en-US" sz="1200" dirty="0" err="1">
                <a:latin typeface="Calibri" panose="020F0502020204030204" pitchFamily="34" charset="0"/>
                <a:cs typeface="Calibri" panose="020F0502020204030204" pitchFamily="34" charset="0"/>
              </a:rPr>
              <a:t>PFlw</a:t>
            </a:r>
            <a:r>
              <a:rPr lang="en-US" sz="1200" dirty="0">
                <a:latin typeface="Calibri" panose="020F0502020204030204" pitchFamily="34" charset="0"/>
                <a:cs typeface="Calibri" panose="020F0502020204030204" pitchFamily="34" charset="0"/>
              </a:rPr>
              <a:t> model, we design a PINN model</a:t>
            </a:r>
          </a:p>
        </p:txBody>
      </p:sp>
      <p:grpSp>
        <p:nvGrpSpPr>
          <p:cNvPr id="66" name="组合 65">
            <a:extLst>
              <a:ext uri="{FF2B5EF4-FFF2-40B4-BE49-F238E27FC236}">
                <a16:creationId xmlns:a16="http://schemas.microsoft.com/office/drawing/2014/main" id="{0E7CD746-1FA0-9F43-94C3-08B0EC308B22}"/>
              </a:ext>
            </a:extLst>
          </p:cNvPr>
          <p:cNvGrpSpPr/>
          <p:nvPr/>
        </p:nvGrpSpPr>
        <p:grpSpPr>
          <a:xfrm>
            <a:off x="323528" y="1084884"/>
            <a:ext cx="4815829" cy="3445889"/>
            <a:chOff x="251323" y="1084884"/>
            <a:chExt cx="4692323" cy="3664956"/>
          </a:xfrm>
        </p:grpSpPr>
        <p:graphicFrame>
          <p:nvGraphicFramePr>
            <p:cNvPr id="4" name="Object 5">
              <a:extLst>
                <a:ext uri="{FF2B5EF4-FFF2-40B4-BE49-F238E27FC236}">
                  <a16:creationId xmlns:a16="http://schemas.microsoft.com/office/drawing/2014/main" id="{8812255D-127C-29D5-3262-8AF0E6330CEE}"/>
                </a:ext>
              </a:extLst>
            </p:cNvPr>
            <p:cNvGraphicFramePr>
              <a:graphicFrameLocks noChangeAspect="1"/>
            </p:cNvGraphicFramePr>
            <p:nvPr/>
          </p:nvGraphicFramePr>
          <p:xfrm>
            <a:off x="369433" y="1087265"/>
            <a:ext cx="2828925" cy="228600"/>
          </p:xfrm>
          <a:graphic>
            <a:graphicData uri="http://schemas.openxmlformats.org/presentationml/2006/ole">
              <mc:AlternateContent xmlns:mc="http://schemas.openxmlformats.org/markup-compatibility/2006">
                <mc:Choice xmlns:v="urn:schemas-microsoft-com:vml" Requires="v">
                  <p:oleObj name="Equation" r:id="rId13" imgW="3771720" imgH="304560" progId="Equation.DSMT4">
                    <p:embed/>
                  </p:oleObj>
                </mc:Choice>
                <mc:Fallback>
                  <p:oleObj name="Equation" r:id="rId13" imgW="3771720" imgH="304560" progId="Equation.DSMT4">
                    <p:embed/>
                    <p:pic>
                      <p:nvPicPr>
                        <p:cNvPr id="4" name="Object 5">
                          <a:extLst>
                            <a:ext uri="{FF2B5EF4-FFF2-40B4-BE49-F238E27FC236}">
                              <a16:creationId xmlns:a16="http://schemas.microsoft.com/office/drawing/2014/main" id="{8812255D-127C-29D5-3262-8AF0E6330CEE}"/>
                            </a:ext>
                          </a:extLst>
                        </p:cNvPr>
                        <p:cNvPicPr/>
                        <p:nvPr/>
                      </p:nvPicPr>
                      <p:blipFill>
                        <a:blip r:embed="rId14"/>
                        <a:stretch>
                          <a:fillRect/>
                        </a:stretch>
                      </p:blipFill>
                      <p:spPr>
                        <a:xfrm>
                          <a:off x="369433" y="1087265"/>
                          <a:ext cx="2828925" cy="228600"/>
                        </a:xfrm>
                        <a:prstGeom prst="rect">
                          <a:avLst/>
                        </a:prstGeom>
                      </p:spPr>
                    </p:pic>
                  </p:oleObj>
                </mc:Fallback>
              </mc:AlternateContent>
            </a:graphicData>
          </a:graphic>
        </p:graphicFrame>
        <p:sp>
          <p:nvSpPr>
            <p:cNvPr id="7" name="Rectangle: Rounded Corners 9">
              <a:extLst>
                <a:ext uri="{FF2B5EF4-FFF2-40B4-BE49-F238E27FC236}">
                  <a16:creationId xmlns:a16="http://schemas.microsoft.com/office/drawing/2014/main" id="{58EFBA77-90CF-FA2A-76BF-BD413B590F7C}"/>
                </a:ext>
              </a:extLst>
            </p:cNvPr>
            <p:cNvSpPr/>
            <p:nvPr/>
          </p:nvSpPr>
          <p:spPr bwMode="auto">
            <a:xfrm>
              <a:off x="634228" y="1087265"/>
              <a:ext cx="983352" cy="228601"/>
            </a:xfrm>
            <a:prstGeom prst="roundRect">
              <a:avLst/>
            </a:prstGeom>
            <a:noFill/>
            <a:ln w="19050" cap="flat" cmpd="sng" algn="ctr">
              <a:solidFill>
                <a:srgbClr val="C00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cxnSp>
          <p:nvCxnSpPr>
            <p:cNvPr id="8" name="Straight Connector 10">
              <a:extLst>
                <a:ext uri="{FF2B5EF4-FFF2-40B4-BE49-F238E27FC236}">
                  <a16:creationId xmlns:a16="http://schemas.microsoft.com/office/drawing/2014/main" id="{AADC33BE-5B02-7091-8EAB-8E515C2317B5}"/>
                </a:ext>
              </a:extLst>
            </p:cNvPr>
            <p:cNvCxnSpPr>
              <a:cxnSpLocks/>
            </p:cNvCxnSpPr>
            <p:nvPr/>
          </p:nvCxnSpPr>
          <p:spPr bwMode="auto">
            <a:xfrm>
              <a:off x="1017133" y="1315866"/>
              <a:ext cx="0" cy="57150"/>
            </a:xfrm>
            <a:prstGeom prst="line">
              <a:avLst/>
            </a:prstGeom>
            <a:noFill/>
            <a:ln w="19050" cap="flat" cmpd="sng" algn="ctr">
              <a:solidFill>
                <a:srgbClr val="C00000"/>
              </a:solidFill>
              <a:prstDash val="sysDash"/>
              <a:round/>
              <a:headEnd type="none" w="med" len="med"/>
              <a:tailEnd type="none" w="med" len="med"/>
            </a:ln>
            <a:effectLst/>
          </p:spPr>
        </p:cxnSp>
        <p:cxnSp>
          <p:nvCxnSpPr>
            <p:cNvPr id="10" name="Straight Connector 11">
              <a:extLst>
                <a:ext uri="{FF2B5EF4-FFF2-40B4-BE49-F238E27FC236}">
                  <a16:creationId xmlns:a16="http://schemas.microsoft.com/office/drawing/2014/main" id="{2D21D0DC-E7FA-CA59-0CAE-D97E3169608F}"/>
                </a:ext>
              </a:extLst>
            </p:cNvPr>
            <p:cNvCxnSpPr>
              <a:cxnSpLocks/>
            </p:cNvCxnSpPr>
            <p:nvPr/>
          </p:nvCxnSpPr>
          <p:spPr bwMode="auto">
            <a:xfrm>
              <a:off x="251323" y="1373016"/>
              <a:ext cx="0" cy="374169"/>
            </a:xfrm>
            <a:prstGeom prst="line">
              <a:avLst/>
            </a:prstGeom>
            <a:noFill/>
            <a:ln w="19050" cap="flat" cmpd="sng" algn="ctr">
              <a:solidFill>
                <a:srgbClr val="C00000"/>
              </a:solidFill>
              <a:prstDash val="sysDash"/>
              <a:round/>
              <a:headEnd type="none" w="med" len="med"/>
              <a:tailEnd type="none" w="med" len="med"/>
            </a:ln>
            <a:effectLst/>
          </p:spPr>
        </p:cxnSp>
        <p:cxnSp>
          <p:nvCxnSpPr>
            <p:cNvPr id="13" name="Straight Arrow Connector 12">
              <a:extLst>
                <a:ext uri="{FF2B5EF4-FFF2-40B4-BE49-F238E27FC236}">
                  <a16:creationId xmlns:a16="http://schemas.microsoft.com/office/drawing/2014/main" id="{8950958F-51C8-317A-8D60-B1BF17E7389A}"/>
                </a:ext>
              </a:extLst>
            </p:cNvPr>
            <p:cNvCxnSpPr>
              <a:cxnSpLocks/>
            </p:cNvCxnSpPr>
            <p:nvPr/>
          </p:nvCxnSpPr>
          <p:spPr bwMode="auto">
            <a:xfrm>
              <a:off x="251323" y="1747185"/>
              <a:ext cx="365760" cy="0"/>
            </a:xfrm>
            <a:prstGeom prst="straightConnector1">
              <a:avLst/>
            </a:prstGeom>
            <a:noFill/>
            <a:ln w="19050" cap="flat" cmpd="sng" algn="ctr">
              <a:solidFill>
                <a:srgbClr val="C00000"/>
              </a:solidFill>
              <a:prstDash val="sysDash"/>
              <a:round/>
              <a:headEnd type="none" w="med" len="med"/>
              <a:tailEnd type="triangle" w="med" len="med"/>
            </a:ln>
            <a:effectLst/>
          </p:spPr>
        </p:cxnSp>
        <p:cxnSp>
          <p:nvCxnSpPr>
            <p:cNvPr id="15" name="Straight Connector 13">
              <a:extLst>
                <a:ext uri="{FF2B5EF4-FFF2-40B4-BE49-F238E27FC236}">
                  <a16:creationId xmlns:a16="http://schemas.microsoft.com/office/drawing/2014/main" id="{D8A1D531-BEF6-35B7-ED61-725F78083E03}"/>
                </a:ext>
              </a:extLst>
            </p:cNvPr>
            <p:cNvCxnSpPr>
              <a:cxnSpLocks/>
            </p:cNvCxnSpPr>
            <p:nvPr/>
          </p:nvCxnSpPr>
          <p:spPr bwMode="auto">
            <a:xfrm flipH="1">
              <a:off x="251323" y="1373016"/>
              <a:ext cx="765810" cy="0"/>
            </a:xfrm>
            <a:prstGeom prst="line">
              <a:avLst/>
            </a:prstGeom>
            <a:noFill/>
            <a:ln w="19050" cap="flat" cmpd="sng" algn="ctr">
              <a:solidFill>
                <a:srgbClr val="C00000"/>
              </a:solidFill>
              <a:prstDash val="sysDash"/>
              <a:round/>
              <a:headEnd type="none" w="med" len="med"/>
              <a:tailEnd type="none" w="med" len="med"/>
            </a:ln>
            <a:effectLst/>
          </p:spPr>
        </p:cxnSp>
        <p:sp>
          <p:nvSpPr>
            <p:cNvPr id="16" name="Text Placeholder 2">
              <a:extLst>
                <a:ext uri="{FF2B5EF4-FFF2-40B4-BE49-F238E27FC236}">
                  <a16:creationId xmlns:a16="http://schemas.microsoft.com/office/drawing/2014/main" id="{57E76608-9168-054D-6281-54CF3723166B}"/>
                </a:ext>
              </a:extLst>
            </p:cNvPr>
            <p:cNvSpPr txBox="1">
              <a:spLocks/>
            </p:cNvSpPr>
            <p:nvPr/>
          </p:nvSpPr>
          <p:spPr>
            <a:xfrm>
              <a:off x="571797" y="1875107"/>
              <a:ext cx="4346860" cy="332000"/>
            </a:xfrm>
            <a:prstGeom prst="rect">
              <a:avLst/>
            </a:prstGeom>
          </p:spPr>
          <p:txBody>
            <a:bodyPr/>
            <a:lstStyle>
              <a:defPPr>
                <a:defRPr lang="en-US"/>
              </a:defPPr>
              <a:lvl1pPr marL="0" indent="0" eaLnBrk="1" hangingPunct="1">
                <a:spcBef>
                  <a:spcPct val="20000"/>
                </a:spcBef>
                <a:buClr>
                  <a:srgbClr val="C00000"/>
                </a:buClr>
                <a:buSzPct val="100000"/>
                <a:buFont typeface="Arial" panose="020B0604020202020204" pitchFamily="34" charset="0"/>
                <a:buNone/>
                <a:defRPr sz="1400" kern="0">
                  <a:latin typeface="Times" panose="02020603050405020304" pitchFamily="18" charset="0"/>
                  <a:cs typeface="Times" panose="02020603050405020304" pitchFamily="18" charset="0"/>
                </a:defRPr>
              </a:lvl1pPr>
              <a:lvl2pPr marL="742890" indent="-285727"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2pPr>
              <a:lvl3pPr marL="1142907"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3pPr>
              <a:lvl4pPr marL="1600071"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4pPr>
              <a:lvl5pPr marL="2057233"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5pPr>
              <a:lvl6pPr marL="2514397"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128588" indent="-128588" algn="just">
                <a:buFont typeface="Wingdings" panose="05000000000000000000" pitchFamily="2" charset="2"/>
                <a:buChar char="ü"/>
              </a:pPr>
              <a:r>
                <a:rPr lang="en-US" sz="1200" dirty="0">
                  <a:latin typeface="Calibri" panose="020F0502020204030204" pitchFamily="34" charset="0"/>
                  <a:cs typeface="Calibri" panose="020F0502020204030204" pitchFamily="34" charset="0"/>
                </a:rPr>
                <a:t>We design the PIM module to capture the linearized power flow equations of the </a:t>
              </a:r>
              <a:r>
                <a:rPr lang="en-US" sz="1200" dirty="0" err="1">
                  <a:latin typeface="Calibri" panose="020F0502020204030204" pitchFamily="34" charset="0"/>
                  <a:cs typeface="Calibri" panose="020F0502020204030204" pitchFamily="34" charset="0"/>
                </a:rPr>
                <a:t>SNDets</a:t>
              </a:r>
              <a:r>
                <a:rPr lang="en-US" sz="1200" dirty="0">
                  <a:latin typeface="Calibri" panose="020F0502020204030204" pitchFamily="34" charset="0"/>
                  <a:cs typeface="Calibri" panose="020F0502020204030204" pitchFamily="34" charset="0"/>
                </a:rPr>
                <a:t>. </a:t>
              </a:r>
            </a:p>
          </p:txBody>
        </p:sp>
        <p:sp>
          <p:nvSpPr>
            <p:cNvPr id="17" name="Rectangle: Rounded Corners 15">
              <a:extLst>
                <a:ext uri="{FF2B5EF4-FFF2-40B4-BE49-F238E27FC236}">
                  <a16:creationId xmlns:a16="http://schemas.microsoft.com/office/drawing/2014/main" id="{A376098C-6A7C-D277-3254-E9F2E8097B0F}"/>
                </a:ext>
              </a:extLst>
            </p:cNvPr>
            <p:cNvSpPr/>
            <p:nvPr/>
          </p:nvSpPr>
          <p:spPr bwMode="auto">
            <a:xfrm>
              <a:off x="1726281" y="1084884"/>
              <a:ext cx="743865" cy="228601"/>
            </a:xfrm>
            <a:prstGeom prst="roundRect">
              <a:avLst/>
            </a:prstGeom>
            <a:noFill/>
            <a:ln w="19050" cap="flat" cmpd="sng" algn="ctr">
              <a:solidFill>
                <a:schemeClr val="accent5">
                  <a:lumMod val="50000"/>
                </a:schemeClr>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sp>
          <p:nvSpPr>
            <p:cNvPr id="18" name="Rectangle: Rounded Corners 16">
              <a:extLst>
                <a:ext uri="{FF2B5EF4-FFF2-40B4-BE49-F238E27FC236}">
                  <a16:creationId xmlns:a16="http://schemas.microsoft.com/office/drawing/2014/main" id="{EB315EE2-8124-587F-0D5D-00226CE44950}"/>
                </a:ext>
              </a:extLst>
            </p:cNvPr>
            <p:cNvSpPr/>
            <p:nvPr/>
          </p:nvSpPr>
          <p:spPr bwMode="auto">
            <a:xfrm>
              <a:off x="2578846" y="1089647"/>
              <a:ext cx="662453" cy="228601"/>
            </a:xfrm>
            <a:prstGeom prst="roundRect">
              <a:avLst/>
            </a:prstGeom>
            <a:noFill/>
            <a:ln w="19050" cap="flat" cmpd="sng" algn="ctr">
              <a:solidFill>
                <a:srgbClr val="FFC000"/>
              </a:solidFill>
              <a:prstDash val="sysDash"/>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a:endParaRPr lang="en-US" sz="1800">
                <a:latin typeface="Calibri" panose="020F0502020204030204" pitchFamily="34" charset="0"/>
                <a:cs typeface="Calibri" panose="020F0502020204030204" pitchFamily="34" charset="0"/>
              </a:endParaRPr>
            </a:p>
          </p:txBody>
        </p:sp>
        <p:cxnSp>
          <p:nvCxnSpPr>
            <p:cNvPr id="19" name="Straight Connector 17">
              <a:extLst>
                <a:ext uri="{FF2B5EF4-FFF2-40B4-BE49-F238E27FC236}">
                  <a16:creationId xmlns:a16="http://schemas.microsoft.com/office/drawing/2014/main" id="{D6109183-E5EA-77FC-9A46-17C0CBDEF59A}"/>
                </a:ext>
              </a:extLst>
            </p:cNvPr>
            <p:cNvCxnSpPr>
              <a:cxnSpLocks/>
            </p:cNvCxnSpPr>
            <p:nvPr/>
          </p:nvCxnSpPr>
          <p:spPr bwMode="auto">
            <a:xfrm>
              <a:off x="2017258" y="1315866"/>
              <a:ext cx="0" cy="171450"/>
            </a:xfrm>
            <a:prstGeom prst="line">
              <a:avLst/>
            </a:prstGeom>
            <a:noFill/>
            <a:ln w="19050" cap="flat" cmpd="sng" algn="ctr">
              <a:solidFill>
                <a:schemeClr val="accent5">
                  <a:lumMod val="50000"/>
                </a:schemeClr>
              </a:solidFill>
              <a:prstDash val="sysDash"/>
              <a:round/>
              <a:headEnd type="none" w="med" len="med"/>
              <a:tailEnd type="none" w="med" len="med"/>
            </a:ln>
            <a:effectLst/>
          </p:spPr>
        </p:cxnSp>
        <p:cxnSp>
          <p:nvCxnSpPr>
            <p:cNvPr id="20" name="Straight Connector 18">
              <a:extLst>
                <a:ext uri="{FF2B5EF4-FFF2-40B4-BE49-F238E27FC236}">
                  <a16:creationId xmlns:a16="http://schemas.microsoft.com/office/drawing/2014/main" id="{FB9F821D-513F-7797-8275-AAAC576C4EBB}"/>
                </a:ext>
              </a:extLst>
            </p:cNvPr>
            <p:cNvCxnSpPr>
              <a:cxnSpLocks/>
            </p:cNvCxnSpPr>
            <p:nvPr/>
          </p:nvCxnSpPr>
          <p:spPr bwMode="auto">
            <a:xfrm>
              <a:off x="2903083" y="1318248"/>
              <a:ext cx="0" cy="283368"/>
            </a:xfrm>
            <a:prstGeom prst="line">
              <a:avLst/>
            </a:prstGeom>
            <a:noFill/>
            <a:ln w="19050" cap="flat" cmpd="sng" algn="ctr">
              <a:solidFill>
                <a:srgbClr val="FFC000"/>
              </a:solidFill>
              <a:prstDash val="sysDash"/>
              <a:round/>
              <a:headEnd type="none" w="med" len="med"/>
              <a:tailEnd type="none" w="med" len="med"/>
            </a:ln>
            <a:effectLst/>
          </p:spPr>
        </p:cxnSp>
        <p:cxnSp>
          <p:nvCxnSpPr>
            <p:cNvPr id="21" name="Straight Connector 19">
              <a:extLst>
                <a:ext uri="{FF2B5EF4-FFF2-40B4-BE49-F238E27FC236}">
                  <a16:creationId xmlns:a16="http://schemas.microsoft.com/office/drawing/2014/main" id="{9D3C9C06-5978-D28E-5C33-A061EE427801}"/>
                </a:ext>
              </a:extLst>
            </p:cNvPr>
            <p:cNvCxnSpPr>
              <a:cxnSpLocks/>
            </p:cNvCxnSpPr>
            <p:nvPr/>
          </p:nvCxnSpPr>
          <p:spPr bwMode="auto">
            <a:xfrm flipH="1">
              <a:off x="358225" y="1487316"/>
              <a:ext cx="1659033" cy="0"/>
            </a:xfrm>
            <a:prstGeom prst="line">
              <a:avLst/>
            </a:prstGeom>
            <a:noFill/>
            <a:ln w="19050" cap="flat" cmpd="sng" algn="ctr">
              <a:solidFill>
                <a:schemeClr val="accent5">
                  <a:lumMod val="50000"/>
                </a:schemeClr>
              </a:solidFill>
              <a:prstDash val="sysDash"/>
              <a:round/>
              <a:headEnd type="none" w="med" len="med"/>
              <a:tailEnd type="none" w="med" len="med"/>
            </a:ln>
            <a:effectLst/>
          </p:spPr>
        </p:cxnSp>
        <p:cxnSp>
          <p:nvCxnSpPr>
            <p:cNvPr id="22" name="Straight Connector 20">
              <a:extLst>
                <a:ext uri="{FF2B5EF4-FFF2-40B4-BE49-F238E27FC236}">
                  <a16:creationId xmlns:a16="http://schemas.microsoft.com/office/drawing/2014/main" id="{2367A01B-D245-3C6A-995A-1BB9DF2C8047}"/>
                </a:ext>
              </a:extLst>
            </p:cNvPr>
            <p:cNvCxnSpPr>
              <a:cxnSpLocks/>
            </p:cNvCxnSpPr>
            <p:nvPr/>
          </p:nvCxnSpPr>
          <p:spPr bwMode="auto">
            <a:xfrm flipH="1">
              <a:off x="474208" y="1601616"/>
              <a:ext cx="2428875" cy="0"/>
            </a:xfrm>
            <a:prstGeom prst="line">
              <a:avLst/>
            </a:prstGeom>
            <a:noFill/>
            <a:ln w="19050" cap="flat" cmpd="sng" algn="ctr">
              <a:solidFill>
                <a:srgbClr val="FFC000"/>
              </a:solidFill>
              <a:prstDash val="sysDash"/>
              <a:round/>
              <a:headEnd type="none" w="med" len="med"/>
              <a:tailEnd type="none" w="med" len="med"/>
            </a:ln>
            <a:effectLst/>
          </p:spPr>
        </p:cxnSp>
        <p:cxnSp>
          <p:nvCxnSpPr>
            <p:cNvPr id="23" name="Straight Connector 21">
              <a:extLst>
                <a:ext uri="{FF2B5EF4-FFF2-40B4-BE49-F238E27FC236}">
                  <a16:creationId xmlns:a16="http://schemas.microsoft.com/office/drawing/2014/main" id="{EB46B561-CC7F-68F7-D59E-4C07A1F7644B}"/>
                </a:ext>
              </a:extLst>
            </p:cNvPr>
            <p:cNvCxnSpPr>
              <a:cxnSpLocks/>
            </p:cNvCxnSpPr>
            <p:nvPr/>
          </p:nvCxnSpPr>
          <p:spPr bwMode="auto">
            <a:xfrm flipH="1">
              <a:off x="369433" y="1487316"/>
              <a:ext cx="7186" cy="1242292"/>
            </a:xfrm>
            <a:prstGeom prst="line">
              <a:avLst/>
            </a:prstGeom>
            <a:noFill/>
            <a:ln w="19050" cap="flat" cmpd="sng" algn="ctr">
              <a:solidFill>
                <a:schemeClr val="accent5">
                  <a:lumMod val="50000"/>
                </a:schemeClr>
              </a:solidFill>
              <a:prstDash val="sysDash"/>
              <a:round/>
              <a:headEnd type="none" w="med" len="med"/>
              <a:tailEnd type="none" w="med" len="med"/>
            </a:ln>
            <a:effectLst/>
          </p:spPr>
        </p:cxnSp>
        <p:cxnSp>
          <p:nvCxnSpPr>
            <p:cNvPr id="42" name="Straight Connector 22">
              <a:extLst>
                <a:ext uri="{FF2B5EF4-FFF2-40B4-BE49-F238E27FC236}">
                  <a16:creationId xmlns:a16="http://schemas.microsoft.com/office/drawing/2014/main" id="{5109E527-7119-2E35-0F6D-B2543E3D81C0}"/>
                </a:ext>
              </a:extLst>
            </p:cNvPr>
            <p:cNvCxnSpPr>
              <a:cxnSpLocks/>
            </p:cNvCxnSpPr>
            <p:nvPr/>
          </p:nvCxnSpPr>
          <p:spPr bwMode="auto">
            <a:xfrm>
              <a:off x="474208" y="1601616"/>
              <a:ext cx="0" cy="2296801"/>
            </a:xfrm>
            <a:prstGeom prst="line">
              <a:avLst/>
            </a:prstGeom>
            <a:noFill/>
            <a:ln w="19050" cap="flat" cmpd="sng" algn="ctr">
              <a:solidFill>
                <a:srgbClr val="FFC000"/>
              </a:solidFill>
              <a:prstDash val="sysDash"/>
              <a:round/>
              <a:headEnd type="none" w="med" len="med"/>
              <a:tailEnd type="none" w="med" len="med"/>
            </a:ln>
            <a:effectLst/>
          </p:spPr>
        </p:cxnSp>
        <p:cxnSp>
          <p:nvCxnSpPr>
            <p:cNvPr id="44" name="Straight Arrow Connector 23">
              <a:extLst>
                <a:ext uri="{FF2B5EF4-FFF2-40B4-BE49-F238E27FC236}">
                  <a16:creationId xmlns:a16="http://schemas.microsoft.com/office/drawing/2014/main" id="{3E2C4E7D-D744-66C5-E4DD-C44B6678C6F3}"/>
                </a:ext>
              </a:extLst>
            </p:cNvPr>
            <p:cNvCxnSpPr>
              <a:cxnSpLocks/>
            </p:cNvCxnSpPr>
            <p:nvPr/>
          </p:nvCxnSpPr>
          <p:spPr bwMode="auto">
            <a:xfrm>
              <a:off x="369433" y="2722158"/>
              <a:ext cx="258858" cy="0"/>
            </a:xfrm>
            <a:prstGeom prst="straightConnector1">
              <a:avLst/>
            </a:prstGeom>
            <a:noFill/>
            <a:ln w="19050" cap="flat" cmpd="sng" algn="ctr">
              <a:solidFill>
                <a:schemeClr val="accent5">
                  <a:lumMod val="50000"/>
                </a:schemeClr>
              </a:solidFill>
              <a:prstDash val="sysDash"/>
              <a:round/>
              <a:headEnd type="none" w="med" len="med"/>
              <a:tailEnd type="triangle" w="med" len="med"/>
            </a:ln>
            <a:effectLst/>
          </p:spPr>
        </p:cxnSp>
        <p:cxnSp>
          <p:nvCxnSpPr>
            <p:cNvPr id="45" name="Straight Arrow Connector 24">
              <a:extLst>
                <a:ext uri="{FF2B5EF4-FFF2-40B4-BE49-F238E27FC236}">
                  <a16:creationId xmlns:a16="http://schemas.microsoft.com/office/drawing/2014/main" id="{8E01F18A-34A3-1F5B-8492-6DA0B24921E9}"/>
                </a:ext>
              </a:extLst>
            </p:cNvPr>
            <p:cNvCxnSpPr>
              <a:cxnSpLocks/>
            </p:cNvCxnSpPr>
            <p:nvPr/>
          </p:nvCxnSpPr>
          <p:spPr bwMode="auto">
            <a:xfrm>
              <a:off x="474208" y="3898416"/>
              <a:ext cx="154083" cy="0"/>
            </a:xfrm>
            <a:prstGeom prst="straightConnector1">
              <a:avLst/>
            </a:prstGeom>
            <a:noFill/>
            <a:ln w="19050" cap="flat" cmpd="sng" algn="ctr">
              <a:solidFill>
                <a:srgbClr val="FFC000"/>
              </a:solidFill>
              <a:prstDash val="sysDash"/>
              <a:round/>
              <a:headEnd type="none" w="med" len="med"/>
              <a:tailEnd type="triangle" w="med" len="med"/>
            </a:ln>
            <a:effectLst/>
          </p:spPr>
        </p:cxnSp>
        <p:sp>
          <p:nvSpPr>
            <p:cNvPr id="46" name="Text Placeholder 2">
              <a:extLst>
                <a:ext uri="{FF2B5EF4-FFF2-40B4-BE49-F238E27FC236}">
                  <a16:creationId xmlns:a16="http://schemas.microsoft.com/office/drawing/2014/main" id="{526D3619-1CB4-2E9F-58E0-209657DA6251}"/>
                </a:ext>
              </a:extLst>
            </p:cNvPr>
            <p:cNvSpPr txBox="1">
              <a:spLocks/>
            </p:cNvSpPr>
            <p:nvPr/>
          </p:nvSpPr>
          <p:spPr>
            <a:xfrm>
              <a:off x="563205" y="1617032"/>
              <a:ext cx="4380441" cy="203132"/>
            </a:xfrm>
            <a:prstGeom prst="rect">
              <a:avLst/>
            </a:prstGeom>
          </p:spPr>
          <p:txBody>
            <a:bodyPr/>
            <a:lstStyle>
              <a:defPPr>
                <a:defRPr lang="en-US"/>
              </a:defPPr>
              <a:lvl1pPr marL="0" indent="0" eaLnBrk="1" hangingPunct="1">
                <a:spcBef>
                  <a:spcPct val="20000"/>
                </a:spcBef>
                <a:buClr>
                  <a:srgbClr val="C00000"/>
                </a:buClr>
                <a:buSzPct val="100000"/>
                <a:buFont typeface="Arial" panose="020B0604020202020204" pitchFamily="34" charset="0"/>
                <a:buNone/>
                <a:defRPr sz="1400" kern="0">
                  <a:latin typeface="Times" panose="02020603050405020304" pitchFamily="18" charset="0"/>
                  <a:cs typeface="Times" panose="02020603050405020304" pitchFamily="18" charset="0"/>
                </a:defRPr>
              </a:lvl1pPr>
              <a:lvl2pPr marL="742890" indent="-285727"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2pPr>
              <a:lvl3pPr marL="1142907"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3pPr>
              <a:lvl4pPr marL="1600071"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4pPr>
              <a:lvl5pPr marL="2057233"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5pPr>
              <a:lvl6pPr marL="2514397"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214313" indent="-214313">
                <a:buFont typeface="Wingdings" panose="05000000000000000000" pitchFamily="2" charset="2"/>
                <a:buChar char="§"/>
              </a:pPr>
              <a:r>
                <a:rPr lang="en-US" sz="1350" b="1" i="1" dirty="0">
                  <a:latin typeface="Calibri" panose="020F0502020204030204" pitchFamily="34" charset="0"/>
                  <a:cs typeface="Calibri" panose="020F0502020204030204" pitchFamily="34" charset="0"/>
                </a:rPr>
                <a:t>Physics-inspired module (PIM)  </a:t>
              </a:r>
            </a:p>
          </p:txBody>
        </p:sp>
        <p:sp>
          <p:nvSpPr>
            <p:cNvPr id="47" name="Text Placeholder 2">
              <a:extLst>
                <a:ext uri="{FF2B5EF4-FFF2-40B4-BE49-F238E27FC236}">
                  <a16:creationId xmlns:a16="http://schemas.microsoft.com/office/drawing/2014/main" id="{CD5DB13B-EA1C-F68F-CA52-30FC18256810}"/>
                </a:ext>
              </a:extLst>
            </p:cNvPr>
            <p:cNvSpPr txBox="1">
              <a:spLocks/>
            </p:cNvSpPr>
            <p:nvPr/>
          </p:nvSpPr>
          <p:spPr>
            <a:xfrm>
              <a:off x="571798" y="2594383"/>
              <a:ext cx="4352241" cy="270449"/>
            </a:xfrm>
            <a:prstGeom prst="rect">
              <a:avLst/>
            </a:prstGeom>
          </p:spPr>
          <p:txBody>
            <a:bodyPr/>
            <a:lstStyle>
              <a:defPPr>
                <a:defRPr lang="en-US"/>
              </a:defPPr>
              <a:lvl1pPr marL="0" indent="0" eaLnBrk="1" hangingPunct="1">
                <a:spcBef>
                  <a:spcPct val="20000"/>
                </a:spcBef>
                <a:buClr>
                  <a:srgbClr val="C00000"/>
                </a:buClr>
                <a:buSzPct val="100000"/>
                <a:buFont typeface="Arial" panose="020B0604020202020204" pitchFamily="34" charset="0"/>
                <a:buNone/>
                <a:defRPr sz="1400" kern="0">
                  <a:latin typeface="Times" panose="02020603050405020304" pitchFamily="18" charset="0"/>
                  <a:cs typeface="Times" panose="02020603050405020304" pitchFamily="18" charset="0"/>
                </a:defRPr>
              </a:lvl1pPr>
              <a:lvl2pPr marL="742890" indent="-285727"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2pPr>
              <a:lvl3pPr marL="1142907"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3pPr>
              <a:lvl4pPr marL="1600071"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4pPr>
              <a:lvl5pPr marL="2057233"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5pPr>
              <a:lvl6pPr marL="2514397"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214313" indent="-214313">
                <a:buFont typeface="Wingdings" panose="05000000000000000000" pitchFamily="2" charset="2"/>
                <a:buChar char="§"/>
              </a:pPr>
              <a:r>
                <a:rPr lang="en-US" sz="1350" b="1" i="1" dirty="0">
                  <a:latin typeface="Calibri" panose="020F0502020204030204" pitchFamily="34" charset="0"/>
                  <a:cs typeface="Calibri" panose="020F0502020204030204" pitchFamily="34" charset="0"/>
                </a:rPr>
                <a:t>Linearized error compensation module (LECM)  </a:t>
              </a:r>
            </a:p>
          </p:txBody>
        </p:sp>
        <p:sp>
          <p:nvSpPr>
            <p:cNvPr id="48" name="Text Placeholder 2">
              <a:extLst>
                <a:ext uri="{FF2B5EF4-FFF2-40B4-BE49-F238E27FC236}">
                  <a16:creationId xmlns:a16="http://schemas.microsoft.com/office/drawing/2014/main" id="{F185610F-3E73-DCA8-9101-3DB2F81656D6}"/>
                </a:ext>
              </a:extLst>
            </p:cNvPr>
            <p:cNvSpPr txBox="1">
              <a:spLocks/>
            </p:cNvSpPr>
            <p:nvPr/>
          </p:nvSpPr>
          <p:spPr>
            <a:xfrm>
              <a:off x="566421" y="3777816"/>
              <a:ext cx="3772140" cy="189069"/>
            </a:xfrm>
            <a:prstGeom prst="rect">
              <a:avLst/>
            </a:prstGeom>
          </p:spPr>
          <p:txBody>
            <a:bodyPr/>
            <a:lstStyle>
              <a:defPPr>
                <a:defRPr lang="en-US"/>
              </a:defPPr>
              <a:lvl1pPr marL="0" indent="0" eaLnBrk="1" hangingPunct="1">
                <a:spcBef>
                  <a:spcPct val="20000"/>
                </a:spcBef>
                <a:buClr>
                  <a:srgbClr val="C00000"/>
                </a:buClr>
                <a:buSzPct val="100000"/>
                <a:buFont typeface="Arial" panose="020B0604020202020204" pitchFamily="34" charset="0"/>
                <a:buNone/>
                <a:defRPr sz="1400" kern="0">
                  <a:latin typeface="Times" panose="02020603050405020304" pitchFamily="18" charset="0"/>
                  <a:cs typeface="Times" panose="02020603050405020304" pitchFamily="18" charset="0"/>
                </a:defRPr>
              </a:lvl1pPr>
              <a:lvl2pPr marL="742890" indent="-285727"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2pPr>
              <a:lvl3pPr marL="1142907"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3pPr>
              <a:lvl4pPr marL="1600071"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4pPr>
              <a:lvl5pPr marL="2057233"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5pPr>
              <a:lvl6pPr marL="2514397"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214313" indent="-214313">
                <a:buFont typeface="Wingdings" panose="05000000000000000000" pitchFamily="2" charset="2"/>
                <a:buChar char="§"/>
              </a:pPr>
              <a:r>
                <a:rPr lang="en-US" sz="1350" b="1" i="1" dirty="0">
                  <a:latin typeface="Calibri" panose="020F0502020204030204" pitchFamily="34" charset="0"/>
                  <a:cs typeface="Calibri" panose="020F0502020204030204" pitchFamily="34" charset="0"/>
                </a:rPr>
                <a:t>Voltage variance capturing module (VVCM)  </a:t>
              </a:r>
            </a:p>
          </p:txBody>
        </p:sp>
        <p:sp>
          <p:nvSpPr>
            <p:cNvPr id="49" name="TextBox 28">
              <a:extLst>
                <a:ext uri="{FF2B5EF4-FFF2-40B4-BE49-F238E27FC236}">
                  <a16:creationId xmlns:a16="http://schemas.microsoft.com/office/drawing/2014/main" id="{5A20301A-DADB-06A0-AD57-688F6B837FE0}"/>
                </a:ext>
              </a:extLst>
            </p:cNvPr>
            <p:cNvSpPr txBox="1"/>
            <p:nvPr/>
          </p:nvSpPr>
          <p:spPr>
            <a:xfrm>
              <a:off x="571798" y="2901521"/>
              <a:ext cx="4354982" cy="453050"/>
            </a:xfrm>
            <a:prstGeom prst="rect">
              <a:avLst/>
            </a:prstGeom>
          </p:spPr>
          <p:txBody>
            <a:bodyPr/>
            <a:lstStyle>
              <a:defPPr>
                <a:defRPr lang="en-US"/>
              </a:defPPr>
              <a:lvl1pPr marL="0" indent="0" eaLnBrk="1" hangingPunct="1">
                <a:spcBef>
                  <a:spcPct val="20000"/>
                </a:spcBef>
                <a:buClr>
                  <a:srgbClr val="C00000"/>
                </a:buClr>
                <a:buSzPct val="100000"/>
                <a:buFont typeface="Arial" panose="020B0604020202020204" pitchFamily="34" charset="0"/>
                <a:buNone/>
                <a:defRPr sz="1200" kern="0">
                  <a:latin typeface="Times" panose="02020603050405020304" pitchFamily="18" charset="0"/>
                  <a:cs typeface="Times" panose="02020603050405020304" pitchFamily="18" charset="0"/>
                </a:defRPr>
              </a:lvl1pPr>
              <a:lvl2pPr marL="742890" indent="-285727"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2pPr>
              <a:lvl3pPr marL="1142907"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3pPr>
              <a:lvl4pPr marL="1600071"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4pPr>
              <a:lvl5pPr marL="2057233"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5pPr>
              <a:lvl6pPr marL="2514397"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128588" indent="-128588" algn="just">
                <a:buFont typeface="Wingdings" panose="05000000000000000000" pitchFamily="2" charset="2"/>
                <a:buChar char="ü"/>
              </a:pPr>
              <a:r>
                <a:rPr lang="en-US" altLang="zh-CN" dirty="0">
                  <a:latin typeface="Calibri" panose="020F0502020204030204" pitchFamily="34" charset="0"/>
                  <a:cs typeface="Calibri" panose="020F0502020204030204" pitchFamily="34" charset="0"/>
                </a:rPr>
                <a:t>We use a fully connected neural network to capture the l</a:t>
              </a:r>
              <a:r>
                <a:rPr lang="en-US" dirty="0">
                  <a:latin typeface="Calibri" panose="020F0502020204030204" pitchFamily="34" charset="0"/>
                  <a:cs typeface="Calibri" panose="020F0502020204030204" pitchFamily="34" charset="0"/>
                </a:rPr>
                <a:t>inearization error caused by lines’ and </a:t>
              </a:r>
              <a:r>
                <a:rPr lang="en-US" dirty="0" err="1">
                  <a:latin typeface="Calibri" panose="020F0502020204030204" pitchFamily="34" charset="0"/>
                  <a:cs typeface="Calibri" panose="020F0502020204030204" pitchFamily="34" charset="0"/>
                </a:rPr>
                <a:t>xfrms</a:t>
              </a:r>
              <a:r>
                <a:rPr lang="en-US" dirty="0">
                  <a:latin typeface="Calibri" panose="020F0502020204030204" pitchFamily="34" charset="0"/>
                  <a:cs typeface="Calibri" panose="020F0502020204030204" pitchFamily="34" charset="0"/>
                </a:rPr>
                <a:t>’ losses. </a:t>
              </a:r>
              <a:r>
                <a:rPr lang="en-US" altLang="zh-CN" dirty="0">
                  <a:latin typeface="Calibri" panose="020F0502020204030204" pitchFamily="34" charset="0"/>
                  <a:cs typeface="Calibri" panose="020F0502020204030204" pitchFamily="34" charset="0"/>
                </a:rPr>
                <a:t> </a:t>
              </a:r>
              <a:endParaRPr lang="en-US" dirty="0">
                <a:latin typeface="Calibri" panose="020F0502020204030204" pitchFamily="34" charset="0"/>
                <a:cs typeface="Calibri" panose="020F0502020204030204" pitchFamily="34" charset="0"/>
              </a:endParaRPr>
            </a:p>
          </p:txBody>
        </p:sp>
        <p:sp>
          <p:nvSpPr>
            <p:cNvPr id="50" name="TextBox 29">
              <a:extLst>
                <a:ext uri="{FF2B5EF4-FFF2-40B4-BE49-F238E27FC236}">
                  <a16:creationId xmlns:a16="http://schemas.microsoft.com/office/drawing/2014/main" id="{A84BEFA7-169F-86EF-97A2-B9189F1DF013}"/>
                </a:ext>
              </a:extLst>
            </p:cNvPr>
            <p:cNvSpPr txBox="1"/>
            <p:nvPr/>
          </p:nvSpPr>
          <p:spPr>
            <a:xfrm>
              <a:off x="566421" y="3990102"/>
              <a:ext cx="4360359" cy="334026"/>
            </a:xfrm>
            <a:prstGeom prst="rect">
              <a:avLst/>
            </a:prstGeom>
          </p:spPr>
          <p:txBody>
            <a:bodyPr/>
            <a:lstStyle>
              <a:defPPr>
                <a:defRPr lang="en-US"/>
              </a:defPPr>
              <a:lvl1pPr marL="0" indent="0" eaLnBrk="1" hangingPunct="1">
                <a:spcBef>
                  <a:spcPct val="20000"/>
                </a:spcBef>
                <a:buClr>
                  <a:srgbClr val="C00000"/>
                </a:buClr>
                <a:buSzPct val="100000"/>
                <a:buFont typeface="Arial" panose="020B0604020202020204" pitchFamily="34" charset="0"/>
                <a:buNone/>
                <a:defRPr sz="1200" kern="0">
                  <a:latin typeface="Times" panose="02020603050405020304" pitchFamily="18" charset="0"/>
                  <a:cs typeface="Times" panose="02020603050405020304" pitchFamily="18" charset="0"/>
                </a:defRPr>
              </a:lvl1pPr>
              <a:lvl2pPr marL="742890" indent="-285727"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2pPr>
              <a:lvl3pPr marL="1142907"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3pPr>
              <a:lvl4pPr marL="1600071"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4pPr>
              <a:lvl5pPr marL="2057233"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5pPr>
              <a:lvl6pPr marL="2514397"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128588" indent="-128588" algn="just">
                <a:buFont typeface="Wingdings" panose="05000000000000000000" pitchFamily="2" charset="2"/>
                <a:buChar char="ü"/>
              </a:pPr>
              <a:r>
                <a:rPr lang="en-US" altLang="zh-CN" dirty="0">
                  <a:latin typeface="Calibri" panose="020F0502020204030204" pitchFamily="34" charset="0"/>
                  <a:cs typeface="Calibri" panose="020F0502020204030204" pitchFamily="34" charset="0"/>
                </a:rPr>
                <a:t>We utilize a fully connected neural network to capture the customer voltage variance caused by </a:t>
              </a:r>
              <a:r>
                <a:rPr lang="en-US" dirty="0" err="1">
                  <a:latin typeface="Calibri" panose="020F0502020204030204" pitchFamily="34" charset="0"/>
                  <a:cs typeface="Calibri" panose="020F0502020204030204" pitchFamily="34" charset="0"/>
                </a:rPr>
                <a:t>PFlw</a:t>
              </a:r>
              <a:r>
                <a:rPr lang="en-US" dirty="0">
                  <a:latin typeface="Calibri" panose="020F0502020204030204" pitchFamily="34" charset="0"/>
                  <a:cs typeface="Calibri" panose="020F0502020204030204" pitchFamily="34" charset="0"/>
                </a:rPr>
                <a:t> changes in the </a:t>
              </a:r>
              <a:r>
                <a:rPr lang="en-US" dirty="0" err="1">
                  <a:latin typeface="Calibri" panose="020F0502020204030204" pitchFamily="34" charset="0"/>
                  <a:cs typeface="Calibri" panose="020F0502020204030204" pitchFamily="34" charset="0"/>
                </a:rPr>
                <a:t>PDNet</a:t>
              </a:r>
              <a:r>
                <a:rPr lang="en-US" dirty="0">
                  <a:latin typeface="Calibri" panose="020F0502020204030204" pitchFamily="34" charset="0"/>
                  <a:cs typeface="Calibri" panose="020F0502020204030204" pitchFamily="34" charset="0"/>
                </a:rPr>
                <a:t>.</a:t>
              </a:r>
            </a:p>
            <a:p>
              <a:pPr marL="128588" indent="-128588" algn="just">
                <a:buFont typeface="Wingdings" panose="05000000000000000000" pitchFamily="2" charset="2"/>
                <a:buChar char="ü"/>
              </a:pPr>
              <a:r>
                <a:rPr lang="en-US" dirty="0">
                  <a:latin typeface="Calibri" panose="020F0502020204030204" pitchFamily="34" charset="0"/>
                  <a:cs typeface="Calibri" panose="020F0502020204030204" pitchFamily="34" charset="0"/>
                </a:rPr>
                <a:t>The P, Q data of each customer and total P, Q loads of all customers are the inputs.  </a:t>
              </a:r>
            </a:p>
          </p:txBody>
        </p:sp>
        <p:sp>
          <p:nvSpPr>
            <p:cNvPr id="61" name="Text Placeholder 2">
              <a:extLst>
                <a:ext uri="{FF2B5EF4-FFF2-40B4-BE49-F238E27FC236}">
                  <a16:creationId xmlns:a16="http://schemas.microsoft.com/office/drawing/2014/main" id="{BEDE6061-8751-6A73-F67C-C600D9E2C6A6}"/>
                </a:ext>
              </a:extLst>
            </p:cNvPr>
            <p:cNvSpPr txBox="1">
              <a:spLocks/>
            </p:cNvSpPr>
            <p:nvPr/>
          </p:nvSpPr>
          <p:spPr>
            <a:xfrm>
              <a:off x="566421" y="2272602"/>
              <a:ext cx="4352240" cy="332000"/>
            </a:xfrm>
            <a:prstGeom prst="rect">
              <a:avLst/>
            </a:prstGeom>
          </p:spPr>
          <p:txBody>
            <a:bodyPr/>
            <a:lstStyle>
              <a:defPPr>
                <a:defRPr lang="en-US"/>
              </a:defPPr>
              <a:lvl1pPr marL="0" indent="0" eaLnBrk="1" hangingPunct="1">
                <a:spcBef>
                  <a:spcPct val="20000"/>
                </a:spcBef>
                <a:buClr>
                  <a:srgbClr val="C00000"/>
                </a:buClr>
                <a:buSzPct val="100000"/>
                <a:buFont typeface="Arial" panose="020B0604020202020204" pitchFamily="34" charset="0"/>
                <a:buNone/>
                <a:defRPr sz="1400" kern="0">
                  <a:latin typeface="Times" panose="02020603050405020304" pitchFamily="18" charset="0"/>
                  <a:cs typeface="Times" panose="02020603050405020304" pitchFamily="18" charset="0"/>
                </a:defRPr>
              </a:lvl1pPr>
              <a:lvl2pPr marL="742890" indent="-285727"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2pPr>
              <a:lvl3pPr marL="1142907"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3pPr>
              <a:lvl4pPr marL="1600071"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4pPr>
              <a:lvl5pPr marL="2057233"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5pPr>
              <a:lvl6pPr marL="2514397"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128588" indent="-128588" algn="just">
                <a:buFont typeface="Wingdings" panose="05000000000000000000" pitchFamily="2" charset="2"/>
                <a:buChar char="ü"/>
              </a:pPr>
              <a:r>
                <a:rPr lang="en-US" sz="1200" dirty="0">
                  <a:latin typeface="Calibri" panose="020F0502020204030204" pitchFamily="34" charset="0"/>
                  <a:cs typeface="Calibri" panose="020F0502020204030204" pitchFamily="34" charset="0"/>
                </a:rPr>
                <a:t>The inputs of the PIM module are P,Q data for all customers.   </a:t>
              </a:r>
            </a:p>
          </p:txBody>
        </p:sp>
        <p:sp>
          <p:nvSpPr>
            <p:cNvPr id="62" name="TextBox 41">
              <a:extLst>
                <a:ext uri="{FF2B5EF4-FFF2-40B4-BE49-F238E27FC236}">
                  <a16:creationId xmlns:a16="http://schemas.microsoft.com/office/drawing/2014/main" id="{C7F13B6F-4445-9660-7AEF-62AB34BC58CA}"/>
                </a:ext>
              </a:extLst>
            </p:cNvPr>
            <p:cNvSpPr txBox="1"/>
            <p:nvPr/>
          </p:nvSpPr>
          <p:spPr>
            <a:xfrm>
              <a:off x="571798" y="3377790"/>
              <a:ext cx="4354976" cy="334026"/>
            </a:xfrm>
            <a:prstGeom prst="rect">
              <a:avLst/>
            </a:prstGeom>
          </p:spPr>
          <p:txBody>
            <a:bodyPr/>
            <a:lstStyle>
              <a:defPPr>
                <a:defRPr lang="en-US"/>
              </a:defPPr>
              <a:lvl1pPr marL="0" indent="0" eaLnBrk="1" hangingPunct="1">
                <a:spcBef>
                  <a:spcPct val="20000"/>
                </a:spcBef>
                <a:buClr>
                  <a:srgbClr val="C00000"/>
                </a:buClr>
                <a:buSzPct val="100000"/>
                <a:buFont typeface="Arial" panose="020B0604020202020204" pitchFamily="34" charset="0"/>
                <a:buNone/>
                <a:defRPr sz="1200" kern="0">
                  <a:latin typeface="Times" panose="02020603050405020304" pitchFamily="18" charset="0"/>
                  <a:cs typeface="Times" panose="02020603050405020304" pitchFamily="18" charset="0"/>
                </a:defRPr>
              </a:lvl1pPr>
              <a:lvl2pPr marL="742890" indent="-285727"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2pPr>
              <a:lvl3pPr marL="1142907"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3pPr>
              <a:lvl4pPr marL="1600071"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4pPr>
              <a:lvl5pPr marL="2057233"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5pPr>
              <a:lvl6pPr marL="2514397"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128588" indent="-128588" algn="just">
                <a:buFont typeface="Wingdings" panose="05000000000000000000" pitchFamily="2" charset="2"/>
                <a:buChar char="ü"/>
              </a:pPr>
              <a:r>
                <a:rPr lang="en-US" dirty="0">
                  <a:latin typeface="Calibri" panose="020F0502020204030204" pitchFamily="34" charset="0"/>
                  <a:cs typeface="Calibri" panose="020F0502020204030204" pitchFamily="34" charset="0"/>
                </a:rPr>
                <a:t>Squared P, Q data and squared approximate V of each customer are considered as inputs. </a:t>
              </a:r>
            </a:p>
          </p:txBody>
        </p:sp>
        <p:sp>
          <p:nvSpPr>
            <p:cNvPr id="64" name="TextBox 56">
              <a:extLst>
                <a:ext uri="{FF2B5EF4-FFF2-40B4-BE49-F238E27FC236}">
                  <a16:creationId xmlns:a16="http://schemas.microsoft.com/office/drawing/2014/main" id="{608531D9-7C6A-866D-78A1-D73FC8CFE456}"/>
                </a:ext>
              </a:extLst>
            </p:cNvPr>
            <p:cNvSpPr txBox="1"/>
            <p:nvPr/>
          </p:nvSpPr>
          <p:spPr>
            <a:xfrm>
              <a:off x="571798" y="4415814"/>
              <a:ext cx="4354982" cy="334026"/>
            </a:xfrm>
            <a:prstGeom prst="rect">
              <a:avLst/>
            </a:prstGeom>
          </p:spPr>
          <p:txBody>
            <a:bodyPr/>
            <a:lstStyle>
              <a:defPPr>
                <a:defRPr lang="en-US"/>
              </a:defPPr>
              <a:lvl1pPr marL="0" indent="0" eaLnBrk="1" hangingPunct="1">
                <a:spcBef>
                  <a:spcPct val="20000"/>
                </a:spcBef>
                <a:buClr>
                  <a:srgbClr val="C00000"/>
                </a:buClr>
                <a:buSzPct val="100000"/>
                <a:buFont typeface="Arial" panose="020B0604020202020204" pitchFamily="34" charset="0"/>
                <a:buNone/>
                <a:defRPr sz="1200" kern="0">
                  <a:latin typeface="Times" panose="02020603050405020304" pitchFamily="18" charset="0"/>
                  <a:cs typeface="Times" panose="02020603050405020304" pitchFamily="18" charset="0"/>
                </a:defRPr>
              </a:lvl1pPr>
              <a:lvl2pPr marL="742890" indent="-285727"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2pPr>
              <a:lvl3pPr marL="1142907"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3pPr>
              <a:lvl4pPr marL="1600071"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4pPr>
              <a:lvl5pPr marL="2057233" indent="-228582" eaLnBrk="1" hangingPunct="1">
                <a:spcBef>
                  <a:spcPct val="20000"/>
                </a:spcBef>
                <a:buClr>
                  <a:srgbClr val="CE1126"/>
                </a:buClr>
                <a:buSzPct val="80000"/>
                <a:buFont typeface="Times" charset="0"/>
                <a:buChar char="•"/>
                <a:defRPr sz="1400">
                  <a:latin typeface="Times" panose="02020603050405020304" pitchFamily="18" charset="0"/>
                  <a:ea typeface="Geneva" charset="-128"/>
                  <a:cs typeface="Times" panose="02020603050405020304" pitchFamily="18" charset="0"/>
                </a:defRPr>
              </a:lvl5pPr>
              <a:lvl6pPr marL="2514397"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fontAlgn="base">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pPr marL="128588" indent="-128588" algn="just">
                <a:buFont typeface="Wingdings" panose="05000000000000000000" pitchFamily="2" charset="2"/>
                <a:buChar char="ü"/>
              </a:pPr>
              <a:endParaRPr lang="en-US" dirty="0">
                <a:latin typeface="Calibri" panose="020F0502020204030204" pitchFamily="34" charset="0"/>
                <a:cs typeface="Calibri" panose="020F0502020204030204" pitchFamily="34" charset="0"/>
              </a:endParaRPr>
            </a:p>
          </p:txBody>
        </p:sp>
      </p:grpSp>
      <p:sp>
        <p:nvSpPr>
          <p:cNvPr id="65" name="TextBox 73">
            <a:extLst>
              <a:ext uri="{FF2B5EF4-FFF2-40B4-BE49-F238E27FC236}">
                <a16:creationId xmlns:a16="http://schemas.microsoft.com/office/drawing/2014/main" id="{1A522BC7-0174-D6D9-CB82-63FF3B019439}"/>
              </a:ext>
            </a:extLst>
          </p:cNvPr>
          <p:cNvSpPr txBox="1"/>
          <p:nvPr/>
        </p:nvSpPr>
        <p:spPr>
          <a:xfrm>
            <a:off x="5687871" y="4382557"/>
            <a:ext cx="3132601" cy="253916"/>
          </a:xfrm>
          <a:prstGeom prst="rect">
            <a:avLst/>
          </a:prstGeom>
          <a:noFill/>
        </p:spPr>
        <p:txBody>
          <a:bodyPr wrap="square">
            <a:spAutoFit/>
          </a:bodyPr>
          <a:lstStyle>
            <a:defPPr>
              <a:defRPr lang="en-US"/>
            </a:defPPr>
            <a:lvl1pPr>
              <a:defRPr sz="1100">
                <a:latin typeface="Times New Roman" panose="02020603050405020304" pitchFamily="18" charset="0"/>
                <a:cs typeface="Times New Roman" panose="02020603050405020304" pitchFamily="18" charset="0"/>
              </a:defRPr>
            </a:lvl1pPr>
          </a:lstStyle>
          <a:p>
            <a:pPr algn="ctr"/>
            <a:r>
              <a:rPr lang="en-US" sz="1050" dirty="0">
                <a:latin typeface="Calibri" panose="020F0502020204030204" pitchFamily="34" charset="0"/>
                <a:cs typeface="Calibri" panose="020F0502020204030204" pitchFamily="34" charset="0"/>
              </a:rPr>
              <a:t>Fig. 13 The structure of the proposed PINN model</a:t>
            </a:r>
          </a:p>
        </p:txBody>
      </p:sp>
    </p:spTree>
    <p:extLst>
      <p:ext uri="{BB962C8B-B14F-4D97-AF65-F5344CB8AC3E}">
        <p14:creationId xmlns:p14="http://schemas.microsoft.com/office/powerpoint/2010/main" val="7005421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6533E2-A0B2-EB6B-E094-2DA69B60ED1E}"/>
              </a:ext>
            </a:extLst>
          </p:cNvPr>
          <p:cNvSpPr>
            <a:spLocks noGrp="1"/>
          </p:cNvSpPr>
          <p:nvPr>
            <p:ph type="title"/>
          </p:nvPr>
        </p:nvSpPr>
        <p:spPr/>
        <p:txBody>
          <a:bodyPr/>
          <a:lstStyle/>
          <a:p>
            <a:r>
              <a:rPr lang="en-US" dirty="0"/>
              <a:t>Seasonal Decomposition</a:t>
            </a: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97D554B0-2D97-D696-5C3A-8BCC3EBE9423}"/>
                  </a:ext>
                </a:extLst>
              </p:cNvPr>
              <p:cNvSpPr txBox="1"/>
              <p:nvPr/>
            </p:nvSpPr>
            <p:spPr>
              <a:xfrm>
                <a:off x="186821" y="666750"/>
                <a:ext cx="8770357" cy="3964290"/>
              </a:xfrm>
              <a:prstGeom prst="rect">
                <a:avLst/>
              </a:prstGeom>
              <a:noFill/>
            </p:spPr>
            <p:txBody>
              <a:bodyPr wrap="square">
                <a:spAutoFit/>
              </a:bodyPr>
              <a:lstStyle/>
              <a:p>
                <a:pPr marL="0" marR="0">
                  <a:spcBef>
                    <a:spcPts val="600"/>
                  </a:spcBef>
                  <a:spcAft>
                    <a:spcPts val="600"/>
                  </a:spcAft>
                </a:pPr>
                <a:r>
                  <a:rPr lang="en-US" sz="1600" dirty="0">
                    <a:effectLst/>
                    <a:latin typeface="Calibri" panose="020F0502020204030204" pitchFamily="34" charset="0"/>
                    <a:ea typeface="Aptos" panose="020B0004020202020204" pitchFamily="34" charset="0"/>
                    <a:cs typeface="Calibri" panose="020F0502020204030204" pitchFamily="34" charset="0"/>
                  </a:rPr>
                  <a:t>The original smart meter data </a:t>
                </a:r>
                <a14:m>
                  <m:oMath xmlns:m="http://schemas.openxmlformats.org/officeDocument/2006/math">
                    <m:sSub>
                      <m:sSubPr>
                        <m:ctrlPr>
                          <a:rPr lang="en-US" sz="1600" i="1" smtClean="0">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𝑌</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sub>
                    </m:sSub>
                  </m:oMath>
                </a14:m>
                <a:r>
                  <a:rPr lang="en-US" sz="1600" dirty="0">
                    <a:effectLst/>
                    <a:latin typeface="Calibri" panose="020F0502020204030204" pitchFamily="34" charset="0"/>
                    <a:ea typeface="Aptos" panose="020B0004020202020204" pitchFamily="34" charset="0"/>
                    <a:cs typeface="Calibri" panose="020F0502020204030204" pitchFamily="34" charset="0"/>
                  </a:rPr>
                  <a:t> can be represented as the sum of the trend, seasonal, and residual components.</a:t>
                </a:r>
              </a:p>
              <a:p>
                <a:pPr marL="0" marR="0">
                  <a:spcBef>
                    <a:spcPts val="600"/>
                  </a:spcBef>
                  <a:spcAft>
                    <a:spcPts val="600"/>
                  </a:spcAft>
                </a:pPr>
                <a:r>
                  <a:rPr lang="en-US" sz="1600" dirty="0">
                    <a:effectLst/>
                    <a:latin typeface="Calibri" panose="020F0502020204030204" pitchFamily="34" charset="0"/>
                    <a:ea typeface="Aptos" panose="020B0004020202020204" pitchFamily="34" charset="0"/>
                    <a:cs typeface="Calibri" panose="020F0502020204030204" pitchFamily="34" charset="0"/>
                  </a:rPr>
                  <a:t>The calculation of the trend components can be expressed as follows:</a:t>
                </a:r>
              </a:p>
              <a:p>
                <a:pPr marL="0" marR="0">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𝑇</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sub>
                      </m:sSub>
                      <m:r>
                        <a:rPr lang="en-US" sz="160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fPr>
                        <m:num>
                          <m:r>
                            <a:rPr lang="en-US" sz="1600">
                              <a:effectLst/>
                              <a:latin typeface="Cambria Math" panose="02040503050406030204" pitchFamily="18" charset="0"/>
                              <a:ea typeface="Aptos" panose="020B0004020202020204" pitchFamily="34" charset="0"/>
                              <a:cs typeface="Times New Roman" panose="02020603050405020304" pitchFamily="18" charset="0"/>
                            </a:rPr>
                            <m:t>1</m:t>
                          </m:r>
                        </m:num>
                        <m:den>
                          <m:r>
                            <a:rPr lang="en-US" sz="1600" i="1">
                              <a:effectLst/>
                              <a:latin typeface="Cambria Math" panose="02040503050406030204" pitchFamily="18" charset="0"/>
                              <a:ea typeface="Aptos" panose="020B0004020202020204" pitchFamily="34" charset="0"/>
                              <a:cs typeface="Times New Roman" panose="02020603050405020304" pitchFamily="18" charset="0"/>
                            </a:rPr>
                            <m:t>𝑃</m:t>
                          </m:r>
                        </m:den>
                      </m:f>
                      <m:nary>
                        <m:naryPr>
                          <m:chr m:val="∑"/>
                          <m:limLoc m:val="undOvr"/>
                          <m:grow m:val="on"/>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naryPr>
                        <m:sub>
                          <m:r>
                            <a:rPr lang="en-US" sz="1600" i="1">
                              <a:effectLst/>
                              <a:latin typeface="Cambria Math" panose="02040503050406030204" pitchFamily="18" charset="0"/>
                              <a:ea typeface="Aptos" panose="020B0004020202020204" pitchFamily="34" charset="0"/>
                              <a:cs typeface="Times New Roman" panose="02020603050405020304" pitchFamily="18" charset="0"/>
                            </a:rPr>
                            <m:t>𝑖</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a:rPr lang="en-US" sz="1600" i="1">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fPr>
                            <m:num>
                              <m:r>
                                <a:rPr lang="en-US" sz="1600" i="1">
                                  <a:effectLst/>
                                  <a:latin typeface="Cambria Math" panose="02040503050406030204" pitchFamily="18" charset="0"/>
                                  <a:ea typeface="Aptos" panose="020B0004020202020204" pitchFamily="34" charset="0"/>
                                  <a:cs typeface="Times New Roman" panose="02020603050405020304" pitchFamily="18" charset="0"/>
                                </a:rPr>
                                <m:t>𝑃</m:t>
                              </m:r>
                              <m:r>
                                <a:rPr lang="en-US" sz="1600" i="1">
                                  <a:effectLst/>
                                  <a:latin typeface="Cambria Math" panose="02040503050406030204" pitchFamily="18" charset="0"/>
                                  <a:ea typeface="Aptos" panose="020B0004020202020204" pitchFamily="34" charset="0"/>
                                  <a:cs typeface="Times New Roman" panose="02020603050405020304" pitchFamily="18" charset="0"/>
                                </a:rPr>
                                <m:t>−</m:t>
                              </m:r>
                              <m:r>
                                <a:rPr lang="en-US" sz="1600">
                                  <a:effectLst/>
                                  <a:latin typeface="Cambria Math" panose="02040503050406030204" pitchFamily="18" charset="0"/>
                                  <a:ea typeface="Aptos" panose="020B0004020202020204" pitchFamily="34" charset="0"/>
                                  <a:cs typeface="Times New Roman" panose="02020603050405020304" pitchFamily="18" charset="0"/>
                                </a:rPr>
                                <m:t>1</m:t>
                              </m:r>
                            </m:num>
                            <m:den>
                              <m:r>
                                <a:rPr lang="en-US" sz="1600">
                                  <a:effectLst/>
                                  <a:latin typeface="Cambria Math" panose="02040503050406030204" pitchFamily="18" charset="0"/>
                                  <a:ea typeface="Aptos" panose="020B0004020202020204" pitchFamily="34" charset="0"/>
                                  <a:cs typeface="Times New Roman" panose="02020603050405020304" pitchFamily="18" charset="0"/>
                                </a:rPr>
                                <m:t>2</m:t>
                              </m:r>
                            </m:den>
                          </m:f>
                        </m:sub>
                        <m:sup>
                          <m:f>
                            <m:f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fPr>
                            <m:num>
                              <m:r>
                                <a:rPr lang="en-US" sz="1600" i="1">
                                  <a:effectLst/>
                                  <a:latin typeface="Cambria Math" panose="02040503050406030204" pitchFamily="18" charset="0"/>
                                  <a:ea typeface="Aptos" panose="020B0004020202020204" pitchFamily="34" charset="0"/>
                                  <a:cs typeface="Times New Roman" panose="02020603050405020304" pitchFamily="18" charset="0"/>
                                </a:rPr>
                                <m:t>𝑃</m:t>
                              </m:r>
                              <m:r>
                                <a:rPr lang="en-US" sz="1600" i="1">
                                  <a:effectLst/>
                                  <a:latin typeface="Cambria Math" panose="02040503050406030204" pitchFamily="18" charset="0"/>
                                  <a:ea typeface="Aptos" panose="020B0004020202020204" pitchFamily="34" charset="0"/>
                                  <a:cs typeface="Times New Roman" panose="02020603050405020304" pitchFamily="18" charset="0"/>
                                </a:rPr>
                                <m:t>−</m:t>
                              </m:r>
                              <m:r>
                                <a:rPr lang="en-US" sz="1600">
                                  <a:effectLst/>
                                  <a:latin typeface="Cambria Math" panose="02040503050406030204" pitchFamily="18" charset="0"/>
                                  <a:ea typeface="Aptos" panose="020B0004020202020204" pitchFamily="34" charset="0"/>
                                  <a:cs typeface="Times New Roman" panose="02020603050405020304" pitchFamily="18" charset="0"/>
                                </a:rPr>
                                <m:t>1</m:t>
                              </m:r>
                            </m:num>
                            <m:den>
                              <m:r>
                                <a:rPr lang="en-US" sz="1600">
                                  <a:effectLst/>
                                  <a:latin typeface="Cambria Math" panose="02040503050406030204" pitchFamily="18" charset="0"/>
                                  <a:ea typeface="Aptos" panose="020B0004020202020204" pitchFamily="34" charset="0"/>
                                  <a:cs typeface="Times New Roman" panose="02020603050405020304" pitchFamily="18" charset="0"/>
                                </a:rPr>
                                <m:t>2</m:t>
                              </m:r>
                            </m:den>
                          </m:f>
                        </m:sup>
                        <m:e>
                          <m:r>
                            <a:rPr lang="en-US" sz="1600">
                              <a:effectLst/>
                              <a:latin typeface="Cambria Math" panose="02040503050406030204" pitchFamily="18" charset="0"/>
                              <a:ea typeface="Aptos" panose="020B0004020202020204" pitchFamily="34" charset="0"/>
                              <a:cs typeface="Times New Roman" panose="02020603050405020304" pitchFamily="18" charset="0"/>
                            </a:rPr>
                            <m:t> </m:t>
                          </m:r>
                        </m:e>
                      </m:nary>
                      <m:sSub>
                        <m:sSub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𝑌</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a:rPr lang="en-US" sz="1600" i="1">
                              <a:effectLst/>
                              <a:latin typeface="Cambria Math" panose="02040503050406030204" pitchFamily="18" charset="0"/>
                              <a:ea typeface="Aptos" panose="020B0004020202020204" pitchFamily="34" charset="0"/>
                              <a:cs typeface="Times New Roman" panose="02020603050405020304" pitchFamily="18" charset="0"/>
                            </a:rPr>
                            <m:t>𝑖</m:t>
                          </m:r>
                        </m:sub>
                      </m:sSub>
                    </m:oMath>
                  </m:oMathPara>
                </a14:m>
                <a:endParaRPr lang="en-US" sz="1600" dirty="0">
                  <a:effectLst/>
                  <a:latin typeface="Calibri" panose="020F0502020204030204" pitchFamily="34" charset="0"/>
                  <a:ea typeface="Aptos" panose="020B0004020202020204" pitchFamily="34" charset="0"/>
                  <a:cs typeface="Times New Roman" panose="02020603050405020304" pitchFamily="18" charset="0"/>
                </a:endParaRPr>
              </a:p>
              <a:p>
                <a:pPr marL="0" marR="0">
                  <a:spcBef>
                    <a:spcPts val="600"/>
                  </a:spcBef>
                  <a:spcAft>
                    <a:spcPts val="600"/>
                  </a:spcAft>
                </a:pPr>
                <a:r>
                  <a:rPr lang="en-US" sz="1600" dirty="0">
                    <a:effectLst/>
                    <a:latin typeface="Calibri" panose="020F0502020204030204" pitchFamily="34" charset="0"/>
                    <a:ea typeface="Aptos" panose="020B0004020202020204" pitchFamily="34" charset="0"/>
                    <a:cs typeface="Calibri" panose="020F0502020204030204" pitchFamily="34" charset="0"/>
                  </a:rPr>
                  <a:t>Here, </a:t>
                </a:r>
                <a14:m>
                  <m:oMath xmlns:m="http://schemas.openxmlformats.org/officeDocument/2006/math">
                    <m:r>
                      <a:rPr lang="en-US" sz="1600" i="1">
                        <a:effectLst/>
                        <a:latin typeface="Cambria Math" panose="02040503050406030204" pitchFamily="18" charset="0"/>
                        <a:ea typeface="Aptos" panose="020B0004020202020204" pitchFamily="34" charset="0"/>
                        <a:cs typeface="Times New Roman" panose="02020603050405020304" pitchFamily="18" charset="0"/>
                      </a:rPr>
                      <m:t>𝑃</m:t>
                    </m:r>
                  </m:oMath>
                </a14:m>
                <a:r>
                  <a:rPr lang="en-US" sz="1600" dirty="0">
                    <a:effectLst/>
                    <a:latin typeface="Calibri" panose="020F0502020204030204" pitchFamily="34" charset="0"/>
                    <a:ea typeface="Aptos" panose="020B0004020202020204" pitchFamily="34" charset="0"/>
                    <a:cs typeface="Calibri" panose="020F0502020204030204" pitchFamily="34" charset="0"/>
                  </a:rPr>
                  <a:t> is the length of the selected window period. We typically calculate the trend by applying a centered moving average with window size to the time series </a:t>
                </a:r>
                <a14:m>
                  <m:oMath xmlns:m="http://schemas.openxmlformats.org/officeDocument/2006/math">
                    <m:sSub>
                      <m:sSub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𝑌</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sub>
                    </m:sSub>
                  </m:oMath>
                </a14:m>
                <a:r>
                  <a:rPr lang="en-US" sz="1600" dirty="0">
                    <a:effectLst/>
                    <a:latin typeface="Calibri" panose="020F0502020204030204" pitchFamily="34" charset="0"/>
                    <a:ea typeface="Aptos" panose="020B0004020202020204" pitchFamily="34" charset="0"/>
                    <a:cs typeface="Calibri" panose="020F0502020204030204" pitchFamily="34" charset="0"/>
                  </a:rPr>
                  <a:t>, assuming a periodicity </a:t>
                </a:r>
                <a14:m>
                  <m:oMath xmlns:m="http://schemas.openxmlformats.org/officeDocument/2006/math">
                    <m:r>
                      <a:rPr lang="en-US" sz="1600" i="1">
                        <a:effectLst/>
                        <a:latin typeface="Cambria Math" panose="02040503050406030204" pitchFamily="18" charset="0"/>
                        <a:ea typeface="Aptos" panose="020B0004020202020204" pitchFamily="34" charset="0"/>
                        <a:cs typeface="Times New Roman" panose="02020603050405020304" pitchFamily="18" charset="0"/>
                      </a:rPr>
                      <m:t>𝑃</m:t>
                    </m:r>
                  </m:oMath>
                </a14:m>
                <a:r>
                  <a:rPr lang="en-US" sz="1600" dirty="0">
                    <a:effectLst/>
                    <a:latin typeface="Calibri" panose="020F0502020204030204" pitchFamily="34" charset="0"/>
                    <a:ea typeface="Aptos" panose="020B0004020202020204" pitchFamily="34" charset="0"/>
                    <a:cs typeface="Calibri" panose="020F0502020204030204" pitchFamily="34" charset="0"/>
                  </a:rPr>
                  <a:t> (e.g., 7 for weekly). </a:t>
                </a:r>
                <a:endParaRPr lang="en-US" sz="1600" dirty="0">
                  <a:latin typeface="Calibri" panose="020F0502020204030204" pitchFamily="34" charset="0"/>
                  <a:ea typeface="Aptos" panose="020B0004020202020204" pitchFamily="34" charset="0"/>
                  <a:cs typeface="Calibri" panose="020F0502020204030204" pitchFamily="34" charset="0"/>
                </a:endParaRPr>
              </a:p>
              <a:p>
                <a:pPr marL="0" marR="0">
                  <a:spcBef>
                    <a:spcPts val="600"/>
                  </a:spcBef>
                  <a:spcAft>
                    <a:spcPts val="600"/>
                  </a:spcAft>
                </a:pPr>
                <a:r>
                  <a:rPr lang="en-US" sz="1600" dirty="0">
                    <a:effectLst/>
                    <a:latin typeface="Calibri" panose="020F0502020204030204" pitchFamily="34" charset="0"/>
                    <a:ea typeface="Aptos" panose="020B0004020202020204" pitchFamily="34" charset="0"/>
                    <a:cs typeface="Calibri" panose="020F0502020204030204" pitchFamily="34" charset="0"/>
                  </a:rPr>
                  <a:t>To calculate the seasonal component, we first remove the trend from the original data by subtracting </a:t>
                </a:r>
                <a14:m>
                  <m:oMath xmlns:m="http://schemas.openxmlformats.org/officeDocument/2006/math">
                    <m:sSub>
                      <m:sSub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𝑇</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sub>
                    </m:sSub>
                  </m:oMath>
                </a14:m>
                <a:r>
                  <a:rPr lang="en-US" sz="1600" dirty="0">
                    <a:effectLst/>
                    <a:latin typeface="Calibri" panose="020F0502020204030204" pitchFamily="34" charset="0"/>
                    <a:ea typeface="Aptos" panose="020B0004020202020204" pitchFamily="34" charset="0"/>
                    <a:cs typeface="Calibri" panose="020F0502020204030204" pitchFamily="34" charset="0"/>
                  </a:rPr>
                  <a:t> from </a:t>
                </a:r>
                <a14:m>
                  <m:oMath xmlns:m="http://schemas.openxmlformats.org/officeDocument/2006/math">
                    <m:sSub>
                      <m:sSub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𝑌</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sub>
                    </m:sSub>
                  </m:oMath>
                </a14:m>
                <a:r>
                  <a:rPr lang="en-US" sz="1600" dirty="0">
                    <a:effectLst/>
                    <a:latin typeface="Calibri" panose="020F0502020204030204" pitchFamily="34" charset="0"/>
                    <a:ea typeface="Aptos" panose="020B0004020202020204" pitchFamily="34" charset="0"/>
                    <a:cs typeface="Calibri" panose="020F0502020204030204" pitchFamily="34" charset="0"/>
                  </a:rPr>
                  <a:t> to get the remaining data:</a:t>
                </a:r>
              </a:p>
              <a:p>
                <a:pPr marL="0" marR="0">
                  <a:spcBef>
                    <a:spcPts val="600"/>
                  </a:spcBef>
                  <a:spcAft>
                    <a:spcPts val="600"/>
                  </a:spcAft>
                </a:pPr>
                <a14:m>
                  <m:oMathPara xmlns:m="http://schemas.openxmlformats.org/officeDocument/2006/math">
                    <m:oMathParaPr>
                      <m:jc m:val="centerGroup"/>
                    </m:oMathParaPr>
                    <m:oMath xmlns:m="http://schemas.openxmlformats.org/officeDocument/2006/math">
                      <m:sSub>
                        <m:sSub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𝑌</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sub>
                      </m:sSub>
                      <m:r>
                        <a:rPr lang="en-US" sz="1600" i="1">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𝑇</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sub>
                      </m:sSub>
                      <m:r>
                        <a:rPr lang="en-US" sz="1600">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𝑆</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sub>
                      </m:sSub>
                      <m:r>
                        <a:rPr lang="en-US" sz="1600">
                          <a:effectLst/>
                          <a:latin typeface="Cambria Math" panose="02040503050406030204" pitchFamily="18" charset="0"/>
                          <a:ea typeface="Aptos" panose="020B0004020202020204" pitchFamily="34" charset="0"/>
                          <a:cs typeface="Times New Roman" panose="02020603050405020304" pitchFamily="18" charset="0"/>
                        </a:rPr>
                        <m:t>+</m:t>
                      </m:r>
                      <m:sSub>
                        <m:sSubPr>
                          <m:ctrlPr>
                            <a:rPr lang="en-US" sz="1600" i="1">
                              <a:effectLst/>
                              <a:latin typeface="Cambria Math" panose="02040503050406030204" pitchFamily="18" charset="0"/>
                              <a:ea typeface="Aptos" panose="020B0004020202020204" pitchFamily="34" charset="0"/>
                              <a:cs typeface="Times New Roman" panose="02020603050405020304" pitchFamily="18" charset="0"/>
                            </a:rPr>
                          </m:ctrlPr>
                        </m:sSubPr>
                        <m:e>
                          <m:r>
                            <a:rPr lang="en-US" sz="1600" i="1">
                              <a:effectLst/>
                              <a:latin typeface="Cambria Math" panose="02040503050406030204" pitchFamily="18" charset="0"/>
                              <a:ea typeface="Aptos" panose="020B0004020202020204" pitchFamily="34" charset="0"/>
                              <a:cs typeface="Times New Roman" panose="02020603050405020304" pitchFamily="18" charset="0"/>
                            </a:rPr>
                            <m:t>𝑅</m:t>
                          </m:r>
                        </m:e>
                        <m:sub>
                          <m:r>
                            <a:rPr lang="en-US" sz="1600" i="1">
                              <a:effectLst/>
                              <a:latin typeface="Cambria Math" panose="02040503050406030204" pitchFamily="18" charset="0"/>
                              <a:ea typeface="Aptos" panose="020B0004020202020204" pitchFamily="34" charset="0"/>
                              <a:cs typeface="Times New Roman" panose="02020603050405020304" pitchFamily="18" charset="0"/>
                            </a:rPr>
                            <m:t>𝑡</m:t>
                          </m:r>
                        </m:sub>
                      </m:sSub>
                    </m:oMath>
                  </m:oMathPara>
                </a14:m>
                <a:endParaRPr lang="en-US" sz="1600" dirty="0">
                  <a:effectLst/>
                  <a:latin typeface="Calibri" panose="020F0502020204030204" pitchFamily="34" charset="0"/>
                  <a:ea typeface="Aptos" panose="020B0004020202020204" pitchFamily="34" charset="0"/>
                  <a:cs typeface="Calibri" panose="020F0502020204030204" pitchFamily="34" charset="0"/>
                </a:endParaRPr>
              </a:p>
            </p:txBody>
          </p:sp>
        </mc:Choice>
        <mc:Fallback xmlns="">
          <p:sp>
            <p:nvSpPr>
              <p:cNvPr id="5" name="TextBox 4">
                <a:extLst>
                  <a:ext uri="{FF2B5EF4-FFF2-40B4-BE49-F238E27FC236}">
                    <a16:creationId xmlns:a16="http://schemas.microsoft.com/office/drawing/2014/main" id="{97D554B0-2D97-D696-5C3A-8BCC3EBE9423}"/>
                  </a:ext>
                </a:extLst>
              </p:cNvPr>
              <p:cNvSpPr txBox="1">
                <a:spLocks noRot="1" noChangeAspect="1" noMove="1" noResize="1" noEditPoints="1" noAdjustHandles="1" noChangeArrowheads="1" noChangeShapeType="1" noTextEdit="1"/>
              </p:cNvSpPr>
              <p:nvPr/>
            </p:nvSpPr>
            <p:spPr>
              <a:xfrm>
                <a:off x="186821" y="666750"/>
                <a:ext cx="8770357" cy="3964290"/>
              </a:xfrm>
              <a:prstGeom prst="rect">
                <a:avLst/>
              </a:prstGeom>
              <a:blipFill>
                <a:blip r:embed="rId2"/>
                <a:stretch>
                  <a:fillRect l="-417" t="-461"/>
                </a:stretch>
              </a:blipFill>
            </p:spPr>
            <p:txBody>
              <a:bodyPr/>
              <a:lstStyle/>
              <a:p>
                <a:r>
                  <a:rPr lang="en-US">
                    <a:noFill/>
                  </a:rPr>
                  <a:t> </a:t>
                </a:r>
              </a:p>
            </p:txBody>
          </p:sp>
        </mc:Fallback>
      </mc:AlternateContent>
    </p:spTree>
    <p:extLst>
      <p:ext uri="{BB962C8B-B14F-4D97-AF65-F5344CB8AC3E}">
        <p14:creationId xmlns:p14="http://schemas.microsoft.com/office/powerpoint/2010/main" val="250073558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FDA22-D131-F697-0F5F-6D7E05DFF3F3}"/>
              </a:ext>
            </a:extLst>
          </p:cNvPr>
          <p:cNvSpPr>
            <a:spLocks noGrp="1"/>
          </p:cNvSpPr>
          <p:nvPr>
            <p:ph type="title"/>
          </p:nvPr>
        </p:nvSpPr>
        <p:spPr/>
        <p:txBody>
          <a:bodyPr/>
          <a:lstStyle/>
          <a:p>
            <a:r>
              <a:rPr lang="en-US" dirty="0"/>
              <a:t>Seasonal Decomposition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74F3A13-4D0F-8173-1B31-13F6C07DD703}"/>
                  </a:ext>
                </a:extLst>
              </p:cNvPr>
              <p:cNvSpPr>
                <a:spLocks noGrp="1"/>
              </p:cNvSpPr>
              <p:nvPr>
                <p:ph type="body" sz="quarter" idx="10"/>
              </p:nvPr>
            </p:nvSpPr>
            <p:spPr>
              <a:xfrm>
                <a:off x="90239" y="742950"/>
                <a:ext cx="8839200" cy="3657600"/>
              </a:xfrm>
            </p:spPr>
            <p:txBody>
              <a:bodyPr/>
              <a:lstStyle/>
              <a:p>
                <a:pPr marL="0" marR="0" lvl="0" indent="0" algn="l" defTabSz="914400" rtl="0" eaLnBrk="0" fontAlgn="base" latinLnBrk="0" hangingPunct="0">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Next, we calculate the seasonal component </a:t>
                </a:r>
                <a14:m>
                  <m:oMath xmlns:m="http://schemas.openxmlformats.org/officeDocument/2006/math">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𝑆</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sub>
                    </m:sSub>
                  </m:oMath>
                </a14:m>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by averaging these de-trended values for each specific position in the seasonal cycle (e.g., every Monday in a weekly cycle). This can be expressed as:</a:t>
                </a:r>
              </a:p>
              <a:p>
                <a:pPr marL="0" marR="0" lvl="0" indent="0" algn="l" defTabSz="914400" rtl="0" eaLnBrk="0" fontAlgn="base" latinLnBrk="0" hangingPunct="0">
                  <a:spcBef>
                    <a:spcPts val="60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𝑆</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sub>
                      </m:sSub>
                      <m: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m:t>
                      </m:r>
                      <m:f>
                        <m:f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fPr>
                        <m:num>
                          <m: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1</m:t>
                          </m:r>
                        </m:num>
                        <m:den>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𝑁</m:t>
                          </m:r>
                        </m:den>
                      </m:f>
                      <m:nary>
                        <m:naryPr>
                          <m:chr m:val="∑"/>
                          <m:limLoc m:val="undOvr"/>
                          <m:grow m:val="on"/>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naryPr>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𝑗</m:t>
                          </m:r>
                          <m: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=1</m:t>
                          </m:r>
                        </m:sub>
                        <m:sup>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𝑁</m:t>
                          </m:r>
                        </m:sup>
                        <m:e>
                          <m: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 </m:t>
                          </m:r>
                        </m:e>
                      </m:nary>
                      <m:d>
                        <m:d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dPr>
                        <m:e>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𝑌</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m:t>
                              </m:r>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𝑗</m:t>
                              </m:r>
                              <m: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m:t>
                              </m:r>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𝑃</m:t>
                              </m:r>
                            </m:sub>
                          </m:s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m:t>
                          </m:r>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𝑇</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m:t>
                              </m:r>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𝑗</m:t>
                              </m:r>
                              <m: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m:t>
                              </m:r>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𝑃</m:t>
                              </m:r>
                            </m:sub>
                          </m:sSub>
                        </m:e>
                      </m:d>
                    </m:oMath>
                  </m:oMathPara>
                </a14:m>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0" fontAlgn="base" latinLnBrk="0" hangingPunct="0">
                  <a:spcBef>
                    <a:spcPts val="600"/>
                  </a:spcBef>
                  <a:spcAft>
                    <a:spcPts val="1200"/>
                  </a:spcAft>
                  <a:buClrTx/>
                  <a:buSzTx/>
                  <a:buFontTx/>
                  <a:buNone/>
                  <a:tabLst/>
                  <a:defRPr/>
                </a:pPr>
                <a14:m>
                  <m:oMath xmlns:m="http://schemas.openxmlformats.org/officeDocument/2006/math">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𝑁</m:t>
                    </m:r>
                  </m:oMath>
                </a14:m>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is the total number of cycles observed in the data. Once we have calculated the trend </a:t>
                </a:r>
                <a14:m>
                  <m:oMath xmlns:m="http://schemas.openxmlformats.org/officeDocument/2006/math">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𝑇</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sub>
                    </m:sSub>
                  </m:oMath>
                </a14:m>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and seasonal </a:t>
                </a:r>
                <a14:m>
                  <m:oMath xmlns:m="http://schemas.openxmlformats.org/officeDocument/2006/math">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𝑆</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sub>
                    </m:sSub>
                  </m:oMath>
                </a14:m>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components, we can derive the residual component by subtracting both the trend and seasonal components from the original data:</a:t>
                </a:r>
              </a:p>
              <a:p>
                <a:pPr marL="0" marR="0" lvl="0" indent="0" algn="l" defTabSz="914400" rtl="0" eaLnBrk="0" fontAlgn="base" latinLnBrk="0" hangingPunct="0">
                  <a:spcBef>
                    <a:spcPts val="600"/>
                  </a:spcBef>
                  <a:spcAft>
                    <a:spcPts val="120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𝑅</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sub>
                      </m:sSub>
                      <m:r>
                        <a:rPr kumimoji="0" lang="en-US" sz="1600" b="0" i="0"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m:t>
                      </m:r>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𝑌</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sub>
                      </m:s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m:t>
                      </m:r>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𝑇</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sub>
                      </m:s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m:t>
                      </m:r>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𝑆</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sub>
                      </m:sSub>
                    </m:oMath>
                  </m:oMathPara>
                </a14:m>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0" fontAlgn="base" latinLnBrk="0" hangingPunct="0">
                  <a:spcBef>
                    <a:spcPts val="600"/>
                  </a:spcBef>
                  <a:spcAft>
                    <a:spcPts val="120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In this equation, </a:t>
                </a:r>
                <a14:m>
                  <m:oMath xmlns:m="http://schemas.openxmlformats.org/officeDocument/2006/math">
                    <m:sSub>
                      <m:sSubPr>
                        <m:ctrlP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ctrlPr>
                      </m:sSubPr>
                      <m:e>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𝑅</m:t>
                        </m:r>
                      </m:e>
                      <m:sub>
                        <m:r>
                          <a:rPr kumimoji="0" lang="en-US" sz="1600" b="0" i="1" u="none" strike="noStrike" kern="1200" cap="none" spc="0" normalizeH="0" baseline="0" noProof="0">
                            <a:ln>
                              <a:noFill/>
                            </a:ln>
                            <a:solidFill>
                              <a:srgbClr val="000000"/>
                            </a:solidFill>
                            <a:effectLst/>
                            <a:uLnTx/>
                            <a:uFillTx/>
                            <a:latin typeface="Cambria Math" panose="02040503050406030204" pitchFamily="18" charset="0"/>
                            <a:ea typeface="Aptos" panose="020B0004020202020204" pitchFamily="34" charset="0"/>
                            <a:cs typeface="Times New Roman" panose="02020603050405020304" pitchFamily="18" charset="0"/>
                          </a:rPr>
                          <m:t>𝑡</m:t>
                        </m:r>
                      </m:sub>
                    </m:sSub>
                  </m:oMath>
                </a14:m>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 represents the remaining part of the data after accounting for both trend and seasonal variations, capturing irregular or random fluctuations in the data.</a:t>
                </a:r>
              </a:p>
              <a:p>
                <a:endParaRPr lang="en-US" sz="1600" dirty="0"/>
              </a:p>
            </p:txBody>
          </p:sp>
        </mc:Choice>
        <mc:Fallback xmlns="">
          <p:sp>
            <p:nvSpPr>
              <p:cNvPr id="3" name="Text Placeholder 2">
                <a:extLst>
                  <a:ext uri="{FF2B5EF4-FFF2-40B4-BE49-F238E27FC236}">
                    <a16:creationId xmlns:a16="http://schemas.microsoft.com/office/drawing/2014/main" id="{074F3A13-4D0F-8173-1B31-13F6C07DD703}"/>
                  </a:ext>
                </a:extLst>
              </p:cNvPr>
              <p:cNvSpPr>
                <a:spLocks noGrp="1" noRot="1" noChangeAspect="1" noMove="1" noResize="1" noEditPoints="1" noAdjustHandles="1" noChangeArrowheads="1" noChangeShapeType="1" noTextEdit="1"/>
              </p:cNvSpPr>
              <p:nvPr>
                <p:ph type="body" sz="quarter" idx="10"/>
              </p:nvPr>
            </p:nvSpPr>
            <p:spPr>
              <a:xfrm>
                <a:off x="90239" y="742950"/>
                <a:ext cx="8839200" cy="3657600"/>
              </a:xfrm>
              <a:blipFill>
                <a:blip r:embed="rId2"/>
                <a:stretch>
                  <a:fillRect l="-414" t="-500"/>
                </a:stretch>
              </a:blipFill>
            </p:spPr>
            <p:txBody>
              <a:bodyPr/>
              <a:lstStyle/>
              <a:p>
                <a:r>
                  <a:rPr lang="en-US">
                    <a:noFill/>
                  </a:rPr>
                  <a:t> </a:t>
                </a:r>
              </a:p>
            </p:txBody>
          </p:sp>
        </mc:Fallback>
      </mc:AlternateContent>
    </p:spTree>
    <p:extLst>
      <p:ext uri="{BB962C8B-B14F-4D97-AF65-F5344CB8AC3E}">
        <p14:creationId xmlns:p14="http://schemas.microsoft.com/office/powerpoint/2010/main" val="3487717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FE263E-6BF0-558C-D900-6CC481639E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AE0A38-BF65-49BA-1623-CC78807F49F2}"/>
              </a:ext>
            </a:extLst>
          </p:cNvPr>
          <p:cNvSpPr>
            <a:spLocks noGrp="1"/>
          </p:cNvSpPr>
          <p:nvPr>
            <p:ph type="title"/>
          </p:nvPr>
        </p:nvSpPr>
        <p:spPr/>
        <p:txBody>
          <a:bodyPr/>
          <a:lstStyle/>
          <a:p>
            <a:r>
              <a:rPr lang="en-US" dirty="0"/>
              <a:t>EV Detection Algorithm – Training result</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02A77485-69B1-2147-BAAD-045C69D8BD93}"/>
                  </a:ext>
                </a:extLst>
              </p:cNvPr>
              <p:cNvSpPr>
                <a:spLocks noGrp="1"/>
              </p:cNvSpPr>
              <p:nvPr>
                <p:ph type="body" sz="quarter" idx="10"/>
              </p:nvPr>
            </p:nvSpPr>
            <p:spPr>
              <a:xfrm>
                <a:off x="84437" y="590550"/>
                <a:ext cx="8969324" cy="2590800"/>
              </a:xfrm>
            </p:spPr>
            <p:txBody>
              <a:bodyPr/>
              <a:lstStyle/>
              <a:p>
                <a:pPr algn="just">
                  <a:spcBef>
                    <a:spcPts val="0"/>
                  </a:spcBef>
                  <a:spcAft>
                    <a:spcPts val="300"/>
                  </a:spcAft>
                </a:pPr>
                <a:r>
                  <a:rPr lang="en-US" dirty="0">
                    <a:latin typeface="Calibri" panose="020F0502020204030204" pitchFamily="34" charset="0"/>
                    <a:cs typeface="Calibri" panose="020F0502020204030204" pitchFamily="34" charset="0"/>
                  </a:rPr>
                  <a:t>We use performance matrices to show the training results:</a:t>
                </a:r>
              </a:p>
              <a:p>
                <a:pPr lvl="1" algn="just">
                  <a:spcBef>
                    <a:spcPts val="0"/>
                  </a:spcBef>
                  <a:spcAft>
                    <a:spcPts val="300"/>
                  </a:spcAft>
                </a:pPr>
                <a:r>
                  <a:rPr lang="en-US" sz="1600" b="1" dirty="0">
                    <a:latin typeface="Calibri" panose="020F0502020204030204" pitchFamily="34" charset="0"/>
                    <a:cs typeface="Calibri" panose="020F0502020204030204" pitchFamily="34" charset="0"/>
                  </a:rPr>
                  <a:t>Accuracy</a:t>
                </a:r>
                <a:r>
                  <a:rPr lang="en-US" sz="1600" dirty="0">
                    <a:latin typeface="Calibri" panose="020F0502020204030204" pitchFamily="34" charset="0"/>
                    <a:cs typeface="Calibri" panose="020F0502020204030204" pitchFamily="34" charset="0"/>
                  </a:rPr>
                  <a:t>:                          </a:t>
                </a:r>
                <a14:m>
                  <m:oMath xmlns:m="http://schemas.openxmlformats.org/officeDocument/2006/math">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Accuracy</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1600" i="1">
                            <a:effectLst/>
                            <a:latin typeface="Cambria Math" panose="02040503050406030204" pitchFamily="18" charset="0"/>
                          </a:rPr>
                        </m:ctrlPr>
                      </m:fPr>
                      <m:num>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Negatives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TN</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num>
                      <m:den>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Total</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Number</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of</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Observations</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den>
                    </m:f>
                    <m:r>
                      <a:rPr lang="en-US" sz="1600" b="0" i="1" smtClean="0">
                        <a:effectLst/>
                        <a:latin typeface="Cambria Math" panose="02040503050406030204" pitchFamily="18" charset="0"/>
                        <a:ea typeface="Aptos" panose="020B0004020202020204" pitchFamily="34" charset="0"/>
                        <a:cs typeface="Times New Roman" panose="02020603050405020304" pitchFamily="18" charset="0"/>
                      </a:rPr>
                      <m:t>  </m:t>
                    </m:r>
                  </m:oMath>
                </a14:m>
                <a:endParaRPr lang="en-US" sz="1600" b="1" dirty="0">
                  <a:latin typeface="Calibri" panose="020F0502020204030204" pitchFamily="34" charset="0"/>
                  <a:cs typeface="Calibri" panose="020F0502020204030204" pitchFamily="34" charset="0"/>
                </a:endParaRPr>
              </a:p>
              <a:p>
                <a:pPr lvl="1" algn="just">
                  <a:spcBef>
                    <a:spcPts val="0"/>
                  </a:spcBef>
                  <a:spcAft>
                    <a:spcPts val="300"/>
                  </a:spcAft>
                </a:pPr>
                <a:r>
                  <a:rPr lang="en-US" sz="1600" b="1" dirty="0">
                    <a:latin typeface="Calibri" panose="020F0502020204030204" pitchFamily="34" charset="0"/>
                    <a:cs typeface="Calibri" panose="020F0502020204030204" pitchFamily="34" charset="0"/>
                  </a:rPr>
                  <a:t>Precision</a:t>
                </a:r>
                <a:r>
                  <a:rPr lang="en-US" sz="1600" dirty="0">
                    <a:latin typeface="Calibri" panose="020F0502020204030204" pitchFamily="34" charset="0"/>
                    <a:cs typeface="Calibri" panose="020F0502020204030204" pitchFamily="34" charset="0"/>
                  </a:rPr>
                  <a:t>:                          </a:t>
                </a:r>
                <a14:m>
                  <m:oMath xmlns:m="http://schemas.openxmlformats.org/officeDocument/2006/math">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Precision</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1600" i="1">
                            <a:effectLst/>
                            <a:latin typeface="Cambria Math" panose="02040503050406030204" pitchFamily="18" charset="0"/>
                          </a:rPr>
                        </m:ctrlPr>
                      </m:fPr>
                      <m:num>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num>
                      <m:den>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 + </m:t>
                        </m:r>
                        <m:r>
                          <m:rPr>
                            <m:nor/>
                          </m:rPr>
                          <a:rPr lang="en-US" sz="1600">
                            <a:effectLst/>
                            <a:latin typeface="Calibri" panose="020F0502020204030204" pitchFamily="34" charset="0"/>
                            <a:ea typeface="Aptos" panose="020B0004020202020204" pitchFamily="34" charset="0"/>
                            <a:cs typeface="Calibri" panose="020F0502020204030204" pitchFamily="34" charset="0"/>
                          </a:rPr>
                          <m:t>False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FP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den>
                    </m:f>
                  </m:oMath>
                </a14:m>
                <a:endParaRPr lang="en-US" sz="1600" b="1" dirty="0">
                  <a:latin typeface="Calibri" panose="020F0502020204030204" pitchFamily="34" charset="0"/>
                  <a:cs typeface="Calibri" panose="020F0502020204030204" pitchFamily="34" charset="0"/>
                </a:endParaRPr>
              </a:p>
              <a:p>
                <a:pPr lvl="1" algn="just">
                  <a:spcBef>
                    <a:spcPts val="0"/>
                  </a:spcBef>
                  <a:spcAft>
                    <a:spcPts val="300"/>
                  </a:spcAft>
                </a:pPr>
                <a:r>
                  <a:rPr lang="en-US" sz="1600" b="1" dirty="0">
                    <a:latin typeface="Calibri" panose="020F0502020204030204" pitchFamily="34" charset="0"/>
                    <a:cs typeface="Calibri" panose="020F0502020204030204" pitchFamily="34" charset="0"/>
                  </a:rPr>
                  <a:t>Recall</a:t>
                </a:r>
                <a:r>
                  <a:rPr lang="en-US" sz="1600" dirty="0">
                    <a:latin typeface="Calibri" panose="020F0502020204030204" pitchFamily="34" charset="0"/>
                    <a:cs typeface="Calibri" panose="020F0502020204030204" pitchFamily="34" charset="0"/>
                  </a:rPr>
                  <a:t>:                                </a:t>
                </a:r>
                <a14:m>
                  <m:oMath xmlns:m="http://schemas.openxmlformats.org/officeDocument/2006/math">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Recall</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1600" i="1">
                            <a:effectLst/>
                            <a:latin typeface="Cambria Math" panose="02040503050406030204" pitchFamily="18" charset="0"/>
                          </a:rPr>
                        </m:ctrlPr>
                      </m:fPr>
                      <m:num>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num>
                      <m:den>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False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Negatives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FN</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den>
                    </m:f>
                  </m:oMath>
                </a14:m>
                <a:endParaRPr lang="en-US" sz="1600" b="1" dirty="0">
                  <a:latin typeface="Calibri" panose="020F0502020204030204" pitchFamily="34" charset="0"/>
                  <a:cs typeface="Calibri" panose="020F0502020204030204" pitchFamily="34" charset="0"/>
                </a:endParaRPr>
              </a:p>
              <a:p>
                <a:pPr lvl="1" algn="just">
                  <a:spcBef>
                    <a:spcPts val="0"/>
                  </a:spcBef>
                  <a:spcAft>
                    <a:spcPts val="300"/>
                  </a:spcAft>
                </a:pPr>
                <a:r>
                  <a:rPr lang="en-US" sz="1600" b="1" dirty="0">
                    <a:latin typeface="Calibri" panose="020F0502020204030204" pitchFamily="34" charset="0"/>
                    <a:cs typeface="Calibri" panose="020F0502020204030204" pitchFamily="34" charset="0"/>
                  </a:rPr>
                  <a:t>F1-Score</a:t>
                </a:r>
                <a:r>
                  <a:rPr lang="en-US" sz="1600" dirty="0">
                    <a:latin typeface="Calibri" panose="020F0502020204030204" pitchFamily="34" charset="0"/>
                    <a:cs typeface="Calibri" panose="020F0502020204030204" pitchFamily="34" charset="0"/>
                  </a:rPr>
                  <a:t>:                           </a:t>
                </a:r>
                <a14:m>
                  <m:oMath xmlns:m="http://schemas.openxmlformats.org/officeDocument/2006/math">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F</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1</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Score</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=2×</m:t>
                    </m:r>
                    <m:f>
                      <m:fPr>
                        <m:ctrlPr>
                          <a:rPr lang="en-US" sz="1600" i="1">
                            <a:effectLst/>
                            <a:latin typeface="Cambria Math" panose="02040503050406030204" pitchFamily="18" charset="0"/>
                          </a:rPr>
                        </m:ctrlPr>
                      </m:fPr>
                      <m:num>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Precision</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Recall</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num>
                      <m:den>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Precision</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Recall</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den>
                    </m:f>
                  </m:oMath>
                </a14:m>
                <a:endParaRPr lang="en-US" sz="1600" dirty="0">
                  <a:latin typeface="Calibri" panose="020F0502020204030204" pitchFamily="34" charset="0"/>
                  <a:cs typeface="Calibri" panose="020F0502020204030204" pitchFamily="34" charset="0"/>
                </a:endParaRPr>
              </a:p>
            </p:txBody>
          </p:sp>
        </mc:Choice>
        <mc:Fallback xmlns="">
          <p:sp>
            <p:nvSpPr>
              <p:cNvPr id="3" name="Text Placeholder 2">
                <a:extLst>
                  <a:ext uri="{FF2B5EF4-FFF2-40B4-BE49-F238E27FC236}">
                    <a16:creationId xmlns:a16="http://schemas.microsoft.com/office/drawing/2014/main" id="{B3C1A82A-1741-18CD-F291-00D4A97B7BAA}"/>
                  </a:ext>
                </a:extLst>
              </p:cNvPr>
              <p:cNvSpPr>
                <a:spLocks noGrp="1" noRot="1" noChangeAspect="1" noMove="1" noResize="1" noEditPoints="1" noAdjustHandles="1" noChangeArrowheads="1" noChangeShapeType="1" noTextEdit="1"/>
              </p:cNvSpPr>
              <p:nvPr>
                <p:ph type="body" sz="quarter" idx="10"/>
              </p:nvPr>
            </p:nvSpPr>
            <p:spPr>
              <a:xfrm>
                <a:off x="84437" y="590550"/>
                <a:ext cx="8969324" cy="2590800"/>
              </a:xfrm>
              <a:blipFill>
                <a:blip r:embed="rId3"/>
                <a:stretch>
                  <a:fillRect l="-136" t="-471"/>
                </a:stretch>
              </a:blipFill>
            </p:spPr>
            <p:txBody>
              <a:bodyPr/>
              <a:lstStyle/>
              <a:p>
                <a:r>
                  <a:rPr lang="en-US">
                    <a:noFill/>
                  </a:rPr>
                  <a:t> </a:t>
                </a:r>
              </a:p>
            </p:txBody>
          </p:sp>
        </mc:Fallback>
      </mc:AlternateContent>
      <p:graphicFrame>
        <p:nvGraphicFramePr>
          <p:cNvPr id="10" name="Table 9">
            <a:extLst>
              <a:ext uri="{FF2B5EF4-FFF2-40B4-BE49-F238E27FC236}">
                <a16:creationId xmlns:a16="http://schemas.microsoft.com/office/drawing/2014/main" id="{4180AF73-B991-4E32-EEE0-241F66F8522F}"/>
              </a:ext>
            </a:extLst>
          </p:cNvPr>
          <p:cNvGraphicFramePr>
            <a:graphicFrameLocks noGrp="1"/>
          </p:cNvGraphicFramePr>
          <p:nvPr/>
        </p:nvGraphicFramePr>
        <p:xfrm>
          <a:off x="609600" y="2952750"/>
          <a:ext cx="7924800" cy="1483360"/>
        </p:xfrm>
        <a:graphic>
          <a:graphicData uri="http://schemas.openxmlformats.org/drawingml/2006/table">
            <a:tbl>
              <a:tblPr firstRow="1" bandRow="1">
                <a:tableStyleId>{073A0DAA-6AF3-43AB-8588-CEC1D06C72B9}</a:tableStyleId>
              </a:tblPr>
              <a:tblGrid>
                <a:gridCol w="1981200">
                  <a:extLst>
                    <a:ext uri="{9D8B030D-6E8A-4147-A177-3AD203B41FA5}">
                      <a16:colId xmlns:a16="http://schemas.microsoft.com/office/drawing/2014/main" val="2201451079"/>
                    </a:ext>
                  </a:extLst>
                </a:gridCol>
                <a:gridCol w="1981200">
                  <a:extLst>
                    <a:ext uri="{9D8B030D-6E8A-4147-A177-3AD203B41FA5}">
                      <a16:colId xmlns:a16="http://schemas.microsoft.com/office/drawing/2014/main" val="2020435210"/>
                    </a:ext>
                  </a:extLst>
                </a:gridCol>
                <a:gridCol w="1981200">
                  <a:extLst>
                    <a:ext uri="{9D8B030D-6E8A-4147-A177-3AD203B41FA5}">
                      <a16:colId xmlns:a16="http://schemas.microsoft.com/office/drawing/2014/main" val="1114382062"/>
                    </a:ext>
                  </a:extLst>
                </a:gridCol>
                <a:gridCol w="1981200">
                  <a:extLst>
                    <a:ext uri="{9D8B030D-6E8A-4147-A177-3AD203B41FA5}">
                      <a16:colId xmlns:a16="http://schemas.microsoft.com/office/drawing/2014/main" val="3125209272"/>
                    </a:ext>
                  </a:extLst>
                </a:gridCol>
              </a:tblGrid>
              <a:tr h="370840">
                <a:tc>
                  <a:txBody>
                    <a:bodyPr/>
                    <a:lstStyle/>
                    <a:p>
                      <a:r>
                        <a:rPr lang="en-US" dirty="0"/>
                        <a:t>Class</a:t>
                      </a:r>
                    </a:p>
                  </a:txBody>
                  <a:tcPr/>
                </a:tc>
                <a:tc>
                  <a:txBody>
                    <a:bodyPr/>
                    <a:lstStyle/>
                    <a:p>
                      <a:r>
                        <a:rPr lang="en-US" dirty="0"/>
                        <a:t>Precision</a:t>
                      </a:r>
                    </a:p>
                  </a:txBody>
                  <a:tcPr/>
                </a:tc>
                <a:tc>
                  <a:txBody>
                    <a:bodyPr/>
                    <a:lstStyle/>
                    <a:p>
                      <a:r>
                        <a:rPr lang="en-US" dirty="0"/>
                        <a:t>Recall</a:t>
                      </a:r>
                    </a:p>
                  </a:txBody>
                  <a:tcPr/>
                </a:tc>
                <a:tc>
                  <a:txBody>
                    <a:bodyPr/>
                    <a:lstStyle/>
                    <a:p>
                      <a:r>
                        <a:rPr lang="en-US" dirty="0"/>
                        <a:t>F1-Score</a:t>
                      </a:r>
                    </a:p>
                  </a:txBody>
                  <a:tcPr/>
                </a:tc>
                <a:extLst>
                  <a:ext uri="{0D108BD9-81ED-4DB2-BD59-A6C34878D82A}">
                    <a16:rowId xmlns:a16="http://schemas.microsoft.com/office/drawing/2014/main" val="3866173206"/>
                  </a:ext>
                </a:extLst>
              </a:tr>
              <a:tr h="370840">
                <a:tc>
                  <a:txBody>
                    <a:bodyPr/>
                    <a:lstStyle/>
                    <a:p>
                      <a:r>
                        <a:rPr lang="en-US" dirty="0"/>
                        <a:t>Non-EV User</a:t>
                      </a:r>
                    </a:p>
                  </a:txBody>
                  <a:tcPr/>
                </a:tc>
                <a:tc>
                  <a:txBody>
                    <a:bodyPr/>
                    <a:lstStyle/>
                    <a:p>
                      <a:r>
                        <a:rPr lang="en-US" dirty="0"/>
                        <a:t>0.927</a:t>
                      </a:r>
                    </a:p>
                  </a:txBody>
                  <a:tcPr/>
                </a:tc>
                <a:tc>
                  <a:txBody>
                    <a:bodyPr/>
                    <a:lstStyle/>
                    <a:p>
                      <a:r>
                        <a:rPr lang="en-US" dirty="0"/>
                        <a:t>0.966</a:t>
                      </a:r>
                    </a:p>
                  </a:txBody>
                  <a:tcPr/>
                </a:tc>
                <a:tc>
                  <a:txBody>
                    <a:bodyPr/>
                    <a:lstStyle/>
                    <a:p>
                      <a:r>
                        <a:rPr lang="en-US" dirty="0"/>
                        <a:t>0.946</a:t>
                      </a:r>
                    </a:p>
                  </a:txBody>
                  <a:tcPr/>
                </a:tc>
                <a:extLst>
                  <a:ext uri="{0D108BD9-81ED-4DB2-BD59-A6C34878D82A}">
                    <a16:rowId xmlns:a16="http://schemas.microsoft.com/office/drawing/2014/main" val="406852667"/>
                  </a:ext>
                </a:extLst>
              </a:tr>
              <a:tr h="370840">
                <a:tc>
                  <a:txBody>
                    <a:bodyPr/>
                    <a:lstStyle/>
                    <a:p>
                      <a:r>
                        <a:rPr lang="en-US" dirty="0"/>
                        <a:t>EV User</a:t>
                      </a:r>
                    </a:p>
                  </a:txBody>
                  <a:tcPr/>
                </a:tc>
                <a:tc>
                  <a:txBody>
                    <a:bodyPr/>
                    <a:lstStyle/>
                    <a:p>
                      <a:r>
                        <a:rPr lang="en-US" dirty="0"/>
                        <a:t>0.866</a:t>
                      </a:r>
                    </a:p>
                  </a:txBody>
                  <a:tcPr/>
                </a:tc>
                <a:tc>
                  <a:txBody>
                    <a:bodyPr/>
                    <a:lstStyle/>
                    <a:p>
                      <a:r>
                        <a:rPr lang="en-US" dirty="0"/>
                        <a:t>0.845</a:t>
                      </a:r>
                    </a:p>
                  </a:txBody>
                  <a:tcPr/>
                </a:tc>
                <a:tc>
                  <a:txBody>
                    <a:bodyPr/>
                    <a:lstStyle/>
                    <a:p>
                      <a:r>
                        <a:rPr lang="en-US" dirty="0"/>
                        <a:t>0.855</a:t>
                      </a:r>
                    </a:p>
                  </a:txBody>
                  <a:tcPr/>
                </a:tc>
                <a:extLst>
                  <a:ext uri="{0D108BD9-81ED-4DB2-BD59-A6C34878D82A}">
                    <a16:rowId xmlns:a16="http://schemas.microsoft.com/office/drawing/2014/main" val="1923016005"/>
                  </a:ext>
                </a:extLst>
              </a:tr>
              <a:tr h="370840">
                <a:tc gridSpan="4">
                  <a:txBody>
                    <a:bodyPr/>
                    <a:lstStyle/>
                    <a:p>
                      <a:pPr algn="ctr"/>
                      <a:r>
                        <a:rPr lang="en-US" b="1" dirty="0"/>
                        <a:t>Accuracy: </a:t>
                      </a:r>
                      <a:r>
                        <a:rPr lang="en-US" dirty="0"/>
                        <a:t>0.916</a:t>
                      </a:r>
                    </a:p>
                  </a:txBody>
                  <a:tcPr/>
                </a:tc>
                <a:tc hMerge="1">
                  <a:txBody>
                    <a:bodyPr/>
                    <a:lstStyle/>
                    <a:p>
                      <a:endParaRPr lang="en-US" dirty="0"/>
                    </a:p>
                  </a:txBody>
                  <a:tcPr/>
                </a:tc>
                <a:tc hMerge="1">
                  <a:txBody>
                    <a:bodyPr/>
                    <a:lstStyle/>
                    <a:p>
                      <a:endParaRPr/>
                    </a:p>
                  </a:txBody>
                  <a:tcPr/>
                </a:tc>
                <a:tc hMerge="1">
                  <a:txBody>
                    <a:bodyPr/>
                    <a:lstStyle/>
                    <a:p>
                      <a:endParaRPr dirty="0"/>
                    </a:p>
                  </a:txBody>
                  <a:tcPr/>
                </a:tc>
                <a:extLst>
                  <a:ext uri="{0D108BD9-81ED-4DB2-BD59-A6C34878D82A}">
                    <a16:rowId xmlns:a16="http://schemas.microsoft.com/office/drawing/2014/main" val="3077841972"/>
                  </a:ext>
                </a:extLst>
              </a:tr>
            </a:tbl>
          </a:graphicData>
        </a:graphic>
      </p:graphicFrame>
    </p:spTree>
    <p:extLst>
      <p:ext uri="{BB962C8B-B14F-4D97-AF65-F5344CB8AC3E}">
        <p14:creationId xmlns:p14="http://schemas.microsoft.com/office/powerpoint/2010/main" val="23929107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F4312-7BD3-B22C-D1F5-46D2C8EB83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3E972E-881C-067F-0958-D8A7763B6906}"/>
              </a:ext>
            </a:extLst>
          </p:cNvPr>
          <p:cNvSpPr>
            <a:spLocks noGrp="1"/>
          </p:cNvSpPr>
          <p:nvPr>
            <p:ph type="title"/>
          </p:nvPr>
        </p:nvSpPr>
        <p:spPr/>
        <p:txBody>
          <a:bodyPr/>
          <a:lstStyle/>
          <a:p>
            <a:r>
              <a:rPr lang="en-US" dirty="0"/>
              <a:t>Residential Heat Pump Detection – Training result</a:t>
            </a:r>
          </a:p>
        </p:txBody>
      </p:sp>
      <p:graphicFrame>
        <p:nvGraphicFramePr>
          <p:cNvPr id="4" name="Table 3">
            <a:extLst>
              <a:ext uri="{FF2B5EF4-FFF2-40B4-BE49-F238E27FC236}">
                <a16:creationId xmlns:a16="http://schemas.microsoft.com/office/drawing/2014/main" id="{B4336F47-837E-1E53-D258-F66FCCD63533}"/>
              </a:ext>
            </a:extLst>
          </p:cNvPr>
          <p:cNvGraphicFramePr>
            <a:graphicFrameLocks noGrp="1"/>
          </p:cNvGraphicFramePr>
          <p:nvPr/>
        </p:nvGraphicFramePr>
        <p:xfrm>
          <a:off x="609600" y="3124198"/>
          <a:ext cx="7924800" cy="1464312"/>
        </p:xfrm>
        <a:graphic>
          <a:graphicData uri="http://schemas.openxmlformats.org/drawingml/2006/table">
            <a:tbl>
              <a:tblPr firstRow="1" bandRow="1">
                <a:tableStyleId>{073A0DAA-6AF3-43AB-8588-CEC1D06C72B9}</a:tableStyleId>
              </a:tblPr>
              <a:tblGrid>
                <a:gridCol w="1981200">
                  <a:extLst>
                    <a:ext uri="{9D8B030D-6E8A-4147-A177-3AD203B41FA5}">
                      <a16:colId xmlns:a16="http://schemas.microsoft.com/office/drawing/2014/main" val="2201451079"/>
                    </a:ext>
                  </a:extLst>
                </a:gridCol>
                <a:gridCol w="1981200">
                  <a:extLst>
                    <a:ext uri="{9D8B030D-6E8A-4147-A177-3AD203B41FA5}">
                      <a16:colId xmlns:a16="http://schemas.microsoft.com/office/drawing/2014/main" val="2020435210"/>
                    </a:ext>
                  </a:extLst>
                </a:gridCol>
                <a:gridCol w="1981200">
                  <a:extLst>
                    <a:ext uri="{9D8B030D-6E8A-4147-A177-3AD203B41FA5}">
                      <a16:colId xmlns:a16="http://schemas.microsoft.com/office/drawing/2014/main" val="1114382062"/>
                    </a:ext>
                  </a:extLst>
                </a:gridCol>
                <a:gridCol w="1981200">
                  <a:extLst>
                    <a:ext uri="{9D8B030D-6E8A-4147-A177-3AD203B41FA5}">
                      <a16:colId xmlns:a16="http://schemas.microsoft.com/office/drawing/2014/main" val="3125209272"/>
                    </a:ext>
                  </a:extLst>
                </a:gridCol>
              </a:tblGrid>
              <a:tr h="332740">
                <a:tc>
                  <a:txBody>
                    <a:bodyPr/>
                    <a:lstStyle/>
                    <a:p>
                      <a:r>
                        <a:rPr lang="en-US" dirty="0"/>
                        <a:t>Class</a:t>
                      </a:r>
                    </a:p>
                  </a:txBody>
                  <a:tcPr/>
                </a:tc>
                <a:tc>
                  <a:txBody>
                    <a:bodyPr/>
                    <a:lstStyle/>
                    <a:p>
                      <a:r>
                        <a:rPr lang="en-US" dirty="0"/>
                        <a:t>Precision</a:t>
                      </a:r>
                    </a:p>
                  </a:txBody>
                  <a:tcPr/>
                </a:tc>
                <a:tc>
                  <a:txBody>
                    <a:bodyPr/>
                    <a:lstStyle/>
                    <a:p>
                      <a:r>
                        <a:rPr lang="en-US" dirty="0"/>
                        <a:t>Recall</a:t>
                      </a:r>
                    </a:p>
                  </a:txBody>
                  <a:tcPr/>
                </a:tc>
                <a:tc>
                  <a:txBody>
                    <a:bodyPr/>
                    <a:lstStyle/>
                    <a:p>
                      <a:r>
                        <a:rPr lang="en-US" dirty="0"/>
                        <a:t>F1-Score</a:t>
                      </a:r>
                    </a:p>
                  </a:txBody>
                  <a:tcPr/>
                </a:tc>
                <a:extLst>
                  <a:ext uri="{0D108BD9-81ED-4DB2-BD59-A6C34878D82A}">
                    <a16:rowId xmlns:a16="http://schemas.microsoft.com/office/drawing/2014/main" val="3866173206"/>
                  </a:ext>
                </a:extLst>
              </a:tr>
              <a:tr h="332740">
                <a:tc>
                  <a:txBody>
                    <a:bodyPr/>
                    <a:lstStyle/>
                    <a:p>
                      <a:r>
                        <a:rPr lang="en-US" dirty="0"/>
                        <a:t>Non-HP User</a:t>
                      </a:r>
                    </a:p>
                  </a:txBody>
                  <a:tcPr/>
                </a:tc>
                <a:tc>
                  <a:txBody>
                    <a:bodyPr/>
                    <a:lstStyle/>
                    <a:p>
                      <a:r>
                        <a:rPr lang="en-US" dirty="0"/>
                        <a:t>0.909</a:t>
                      </a:r>
                    </a:p>
                  </a:txBody>
                  <a:tcPr/>
                </a:tc>
                <a:tc>
                  <a:txBody>
                    <a:bodyPr/>
                    <a:lstStyle/>
                    <a:p>
                      <a:r>
                        <a:rPr lang="en-US" dirty="0"/>
                        <a:t>0.912</a:t>
                      </a:r>
                    </a:p>
                  </a:txBody>
                  <a:tcPr/>
                </a:tc>
                <a:tc>
                  <a:txBody>
                    <a:bodyPr/>
                    <a:lstStyle/>
                    <a:p>
                      <a:r>
                        <a:rPr lang="en-US" dirty="0"/>
                        <a:t>0.910</a:t>
                      </a:r>
                    </a:p>
                  </a:txBody>
                  <a:tcPr/>
                </a:tc>
                <a:extLst>
                  <a:ext uri="{0D108BD9-81ED-4DB2-BD59-A6C34878D82A}">
                    <a16:rowId xmlns:a16="http://schemas.microsoft.com/office/drawing/2014/main" val="406852667"/>
                  </a:ext>
                </a:extLst>
              </a:tr>
              <a:tr h="332740">
                <a:tc>
                  <a:txBody>
                    <a:bodyPr/>
                    <a:lstStyle/>
                    <a:p>
                      <a:r>
                        <a:rPr lang="en-US" dirty="0"/>
                        <a:t>HP User</a:t>
                      </a:r>
                    </a:p>
                  </a:txBody>
                  <a:tcPr/>
                </a:tc>
                <a:tc>
                  <a:txBody>
                    <a:bodyPr/>
                    <a:lstStyle/>
                    <a:p>
                      <a:r>
                        <a:rPr lang="en-US" dirty="0"/>
                        <a:t>0.873</a:t>
                      </a:r>
                    </a:p>
                  </a:txBody>
                  <a:tcPr/>
                </a:tc>
                <a:tc>
                  <a:txBody>
                    <a:bodyPr/>
                    <a:lstStyle/>
                    <a:p>
                      <a:r>
                        <a:rPr lang="en-US" dirty="0"/>
                        <a:t>0.866</a:t>
                      </a:r>
                    </a:p>
                  </a:txBody>
                  <a:tcPr/>
                </a:tc>
                <a:tc>
                  <a:txBody>
                    <a:bodyPr/>
                    <a:lstStyle/>
                    <a:p>
                      <a:r>
                        <a:rPr lang="en-US" dirty="0"/>
                        <a:t>0.869</a:t>
                      </a:r>
                    </a:p>
                  </a:txBody>
                  <a:tcPr/>
                </a:tc>
                <a:extLst>
                  <a:ext uri="{0D108BD9-81ED-4DB2-BD59-A6C34878D82A}">
                    <a16:rowId xmlns:a16="http://schemas.microsoft.com/office/drawing/2014/main" val="1923016005"/>
                  </a:ext>
                </a:extLst>
              </a:tr>
              <a:tr h="332740">
                <a:tc gridSpan="4">
                  <a:txBody>
                    <a:bodyPr/>
                    <a:lstStyle/>
                    <a:p>
                      <a:pPr algn="ctr"/>
                      <a:r>
                        <a:rPr lang="en-US" b="1" dirty="0"/>
                        <a:t>Accuracy: </a:t>
                      </a:r>
                      <a:r>
                        <a:rPr lang="en-US" dirty="0"/>
                        <a:t>0.890</a:t>
                      </a:r>
                    </a:p>
                  </a:txBody>
                  <a:tcPr/>
                </a:tc>
                <a:tc hMerge="1">
                  <a:txBody>
                    <a:bodyPr/>
                    <a:lstStyle/>
                    <a:p>
                      <a:endParaRPr lang="en-US" dirty="0"/>
                    </a:p>
                  </a:txBody>
                  <a:tcPr/>
                </a:tc>
                <a:tc hMerge="1">
                  <a:txBody>
                    <a:bodyPr/>
                    <a:lstStyle/>
                    <a:p>
                      <a:endParaRPr/>
                    </a:p>
                  </a:txBody>
                  <a:tcPr/>
                </a:tc>
                <a:tc hMerge="1">
                  <a:txBody>
                    <a:bodyPr/>
                    <a:lstStyle/>
                    <a:p>
                      <a:endParaRPr dirty="0"/>
                    </a:p>
                  </a:txBody>
                  <a:tcPr/>
                </a:tc>
                <a:extLst>
                  <a:ext uri="{0D108BD9-81ED-4DB2-BD59-A6C34878D82A}">
                    <a16:rowId xmlns:a16="http://schemas.microsoft.com/office/drawing/2014/main" val="3077841972"/>
                  </a:ext>
                </a:extLst>
              </a:tr>
            </a:tbl>
          </a:graphicData>
        </a:graphic>
      </p:graphicFrame>
      <mc:AlternateContent xmlns:mc="http://schemas.openxmlformats.org/markup-compatibility/2006" xmlns:a14="http://schemas.microsoft.com/office/drawing/2010/main">
        <mc:Choice Requires="a14">
          <p:sp>
            <p:nvSpPr>
              <p:cNvPr id="8" name="Text Placeholder 2">
                <a:extLst>
                  <a:ext uri="{FF2B5EF4-FFF2-40B4-BE49-F238E27FC236}">
                    <a16:creationId xmlns:a16="http://schemas.microsoft.com/office/drawing/2014/main" id="{813A38E4-A670-0A1E-4E23-B39A6EE27C44}"/>
                  </a:ext>
                </a:extLst>
              </p:cNvPr>
              <p:cNvSpPr>
                <a:spLocks noGrp="1"/>
              </p:cNvSpPr>
              <p:nvPr>
                <p:ph type="body" sz="quarter" idx="10"/>
              </p:nvPr>
            </p:nvSpPr>
            <p:spPr>
              <a:xfrm>
                <a:off x="84437" y="590550"/>
                <a:ext cx="8969324" cy="2590800"/>
              </a:xfrm>
            </p:spPr>
            <p:txBody>
              <a:bodyPr/>
              <a:lstStyle/>
              <a:p>
                <a:pPr algn="just">
                  <a:spcBef>
                    <a:spcPts val="0"/>
                  </a:spcBef>
                  <a:spcAft>
                    <a:spcPts val="300"/>
                  </a:spcAft>
                </a:pPr>
                <a:r>
                  <a:rPr lang="en-US" dirty="0">
                    <a:latin typeface="Calibri" panose="020F0502020204030204" pitchFamily="34" charset="0"/>
                    <a:cs typeface="Calibri" panose="020F0502020204030204" pitchFamily="34" charset="0"/>
                  </a:rPr>
                  <a:t>We use performance matrices to show the training results:</a:t>
                </a:r>
              </a:p>
              <a:p>
                <a:pPr lvl="1" algn="just">
                  <a:spcBef>
                    <a:spcPts val="0"/>
                  </a:spcBef>
                  <a:spcAft>
                    <a:spcPts val="300"/>
                  </a:spcAft>
                </a:pPr>
                <a:r>
                  <a:rPr lang="en-US" sz="1600" b="1" dirty="0">
                    <a:latin typeface="Calibri" panose="020F0502020204030204" pitchFamily="34" charset="0"/>
                    <a:cs typeface="Calibri" panose="020F0502020204030204" pitchFamily="34" charset="0"/>
                  </a:rPr>
                  <a:t>Accuracy</a:t>
                </a:r>
                <a:r>
                  <a:rPr lang="en-US" sz="1600" dirty="0">
                    <a:latin typeface="Calibri" panose="020F0502020204030204" pitchFamily="34" charset="0"/>
                    <a:cs typeface="Calibri" panose="020F0502020204030204" pitchFamily="34" charset="0"/>
                  </a:rPr>
                  <a:t>:                          </a:t>
                </a:r>
                <a14:m>
                  <m:oMath xmlns:m="http://schemas.openxmlformats.org/officeDocument/2006/math">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Accuracy</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1600" i="1">
                            <a:effectLst/>
                            <a:latin typeface="Cambria Math" panose="02040503050406030204" pitchFamily="18" charset="0"/>
                          </a:rPr>
                        </m:ctrlPr>
                      </m:fPr>
                      <m:num>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Negatives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TN</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num>
                      <m:den>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Total</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Number</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of</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Observations</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den>
                    </m:f>
                    <m:r>
                      <a:rPr lang="en-US" sz="1600" b="0" i="1" smtClean="0">
                        <a:effectLst/>
                        <a:latin typeface="Cambria Math" panose="02040503050406030204" pitchFamily="18" charset="0"/>
                        <a:ea typeface="Aptos" panose="020B0004020202020204" pitchFamily="34" charset="0"/>
                        <a:cs typeface="Times New Roman" panose="02020603050405020304" pitchFamily="18" charset="0"/>
                      </a:rPr>
                      <m:t>  </m:t>
                    </m:r>
                  </m:oMath>
                </a14:m>
                <a:endParaRPr lang="en-US" sz="1600" b="1" dirty="0">
                  <a:latin typeface="Calibri" panose="020F0502020204030204" pitchFamily="34" charset="0"/>
                  <a:cs typeface="Calibri" panose="020F0502020204030204" pitchFamily="34" charset="0"/>
                </a:endParaRPr>
              </a:p>
              <a:p>
                <a:pPr lvl="1" algn="just">
                  <a:spcBef>
                    <a:spcPts val="0"/>
                  </a:spcBef>
                  <a:spcAft>
                    <a:spcPts val="300"/>
                  </a:spcAft>
                </a:pPr>
                <a:r>
                  <a:rPr lang="en-US" sz="1600" b="1" dirty="0">
                    <a:latin typeface="Calibri" panose="020F0502020204030204" pitchFamily="34" charset="0"/>
                    <a:cs typeface="Calibri" panose="020F0502020204030204" pitchFamily="34" charset="0"/>
                  </a:rPr>
                  <a:t>Precision</a:t>
                </a:r>
                <a:r>
                  <a:rPr lang="en-US" sz="1600" dirty="0">
                    <a:latin typeface="Calibri" panose="020F0502020204030204" pitchFamily="34" charset="0"/>
                    <a:cs typeface="Calibri" panose="020F0502020204030204" pitchFamily="34" charset="0"/>
                  </a:rPr>
                  <a:t>:                          </a:t>
                </a:r>
                <a14:m>
                  <m:oMath xmlns:m="http://schemas.openxmlformats.org/officeDocument/2006/math">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Precision</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1600" i="1">
                            <a:effectLst/>
                            <a:latin typeface="Cambria Math" panose="02040503050406030204" pitchFamily="18" charset="0"/>
                          </a:rPr>
                        </m:ctrlPr>
                      </m:fPr>
                      <m:num>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num>
                      <m:den>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 + </m:t>
                        </m:r>
                        <m:r>
                          <m:rPr>
                            <m:nor/>
                          </m:rPr>
                          <a:rPr lang="en-US" sz="1600">
                            <a:effectLst/>
                            <a:latin typeface="Calibri" panose="020F0502020204030204" pitchFamily="34" charset="0"/>
                            <a:ea typeface="Aptos" panose="020B0004020202020204" pitchFamily="34" charset="0"/>
                            <a:cs typeface="Calibri" panose="020F0502020204030204" pitchFamily="34" charset="0"/>
                          </a:rPr>
                          <m:t>False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FP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den>
                    </m:f>
                  </m:oMath>
                </a14:m>
                <a:endParaRPr lang="en-US" sz="1600" b="1" dirty="0">
                  <a:latin typeface="Calibri" panose="020F0502020204030204" pitchFamily="34" charset="0"/>
                  <a:cs typeface="Calibri" panose="020F0502020204030204" pitchFamily="34" charset="0"/>
                </a:endParaRPr>
              </a:p>
              <a:p>
                <a:pPr lvl="1" algn="just">
                  <a:spcBef>
                    <a:spcPts val="0"/>
                  </a:spcBef>
                  <a:spcAft>
                    <a:spcPts val="300"/>
                  </a:spcAft>
                </a:pPr>
                <a:r>
                  <a:rPr lang="en-US" sz="1600" b="1" dirty="0">
                    <a:latin typeface="Calibri" panose="020F0502020204030204" pitchFamily="34" charset="0"/>
                    <a:cs typeface="Calibri" panose="020F0502020204030204" pitchFamily="34" charset="0"/>
                  </a:rPr>
                  <a:t>Recall</a:t>
                </a:r>
                <a:r>
                  <a:rPr lang="en-US" sz="1600" dirty="0">
                    <a:latin typeface="Calibri" panose="020F0502020204030204" pitchFamily="34" charset="0"/>
                    <a:cs typeface="Calibri" panose="020F0502020204030204" pitchFamily="34" charset="0"/>
                  </a:rPr>
                  <a:t>:                                </a:t>
                </a:r>
                <a14:m>
                  <m:oMath xmlns:m="http://schemas.openxmlformats.org/officeDocument/2006/math">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Recall</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f>
                      <m:fPr>
                        <m:ctrlPr>
                          <a:rPr lang="en-US" sz="1600" i="1">
                            <a:effectLst/>
                            <a:latin typeface="Cambria Math" panose="02040503050406030204" pitchFamily="18" charset="0"/>
                          </a:rPr>
                        </m:ctrlPr>
                      </m:fPr>
                      <m:num>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num>
                      <m:den>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True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Positives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TP</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False</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Negatives</m:t>
                        </m:r>
                        <m:r>
                          <m:rPr>
                            <m:nor/>
                          </m:rPr>
                          <a:rPr lang="en-US" sz="1600">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FN</m:t>
                        </m:r>
                        <m:r>
                          <m:rPr>
                            <m:nor/>
                          </m:rPr>
                          <a:rPr lang="en-US" sz="1600">
                            <a:effectLst/>
                            <a:latin typeface="Calibri" panose="020F0502020204030204" pitchFamily="34" charset="0"/>
                            <a:ea typeface="Aptos" panose="020B0004020202020204" pitchFamily="34" charset="0"/>
                            <a:cs typeface="Calibri" panose="020F0502020204030204" pitchFamily="34"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den>
                    </m:f>
                  </m:oMath>
                </a14:m>
                <a:endParaRPr lang="en-US" sz="1600" b="1" dirty="0">
                  <a:latin typeface="Calibri" panose="020F0502020204030204" pitchFamily="34" charset="0"/>
                  <a:cs typeface="Calibri" panose="020F0502020204030204" pitchFamily="34" charset="0"/>
                </a:endParaRPr>
              </a:p>
              <a:p>
                <a:pPr lvl="1" algn="just">
                  <a:spcBef>
                    <a:spcPts val="0"/>
                  </a:spcBef>
                  <a:spcAft>
                    <a:spcPts val="300"/>
                  </a:spcAft>
                </a:pPr>
                <a:r>
                  <a:rPr lang="en-US" sz="1600" b="1" dirty="0">
                    <a:latin typeface="Calibri" panose="020F0502020204030204" pitchFamily="34" charset="0"/>
                    <a:cs typeface="Calibri" panose="020F0502020204030204" pitchFamily="34" charset="0"/>
                  </a:rPr>
                  <a:t>F1-Score</a:t>
                </a:r>
                <a:r>
                  <a:rPr lang="en-US" sz="1600" dirty="0">
                    <a:latin typeface="Calibri" panose="020F0502020204030204" pitchFamily="34" charset="0"/>
                    <a:cs typeface="Calibri" panose="020F0502020204030204" pitchFamily="34" charset="0"/>
                  </a:rPr>
                  <a:t>:                           </a:t>
                </a:r>
                <a14:m>
                  <m:oMath xmlns:m="http://schemas.openxmlformats.org/officeDocument/2006/math">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F</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1</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m:t>
                    </m:r>
                    <m:r>
                      <m:rPr>
                        <m:nor/>
                      </m:rPr>
                      <a:rPr lang="en-US" sz="1600" smtClean="0">
                        <a:effectLst/>
                        <a:latin typeface="Calibri" panose="020F0502020204030204" pitchFamily="34" charset="0"/>
                        <a:ea typeface="Aptos" panose="020B0004020202020204" pitchFamily="34" charset="0"/>
                        <a:cs typeface="Calibri" panose="020F0502020204030204" pitchFamily="34" charset="0"/>
                      </a:rPr>
                      <m:t>Score</m:t>
                    </m:r>
                    <m:r>
                      <m:rPr>
                        <m:nor/>
                      </m:rPr>
                      <a:rPr lang="en-US" sz="1600" i="1" smtClean="0">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=2×</m:t>
                    </m:r>
                    <m:f>
                      <m:fPr>
                        <m:ctrlPr>
                          <a:rPr lang="en-US" sz="1600" i="1">
                            <a:effectLst/>
                            <a:latin typeface="Cambria Math" panose="02040503050406030204" pitchFamily="18" charset="0"/>
                          </a:rPr>
                        </m:ctrlPr>
                      </m:fPr>
                      <m:num>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Precision</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Recall</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num>
                      <m:den>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Precision</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a:rPr lang="en-US" sz="1600">
                            <a:effectLst/>
                            <a:latin typeface="Cambria Math" panose="02040503050406030204" pitchFamily="18" charset="0"/>
                            <a:ea typeface="Aptos" panose="020B0004020202020204" pitchFamily="34" charset="0"/>
                            <a:cs typeface="Times New Roman" panose="02020603050405020304" pitchFamily="18" charset="0"/>
                          </a:rPr>
                          <m:t>+</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r>
                          <m:rPr>
                            <m:nor/>
                          </m:rPr>
                          <a:rPr lang="en-US" sz="1600">
                            <a:effectLst/>
                            <a:latin typeface="Calibri" panose="020F0502020204030204" pitchFamily="34" charset="0"/>
                            <a:ea typeface="Aptos" panose="020B0004020202020204" pitchFamily="34" charset="0"/>
                            <a:cs typeface="Calibri" panose="020F0502020204030204" pitchFamily="34" charset="0"/>
                          </a:rPr>
                          <m:t>Recall</m:t>
                        </m:r>
                        <m:r>
                          <m:rPr>
                            <m:nor/>
                          </m:rPr>
                          <a:rPr lang="en-US" sz="1600" i="1">
                            <a:effectLst/>
                            <a:latin typeface="Calibri" panose="020F0502020204030204" pitchFamily="34" charset="0"/>
                            <a:ea typeface="Aptos" panose="020B0004020202020204" pitchFamily="34" charset="0"/>
                            <a:cs typeface="Calibri" panose="020F0502020204030204" pitchFamily="34" charset="0"/>
                          </a:rPr>
                          <m:t> </m:t>
                        </m:r>
                      </m:den>
                    </m:f>
                  </m:oMath>
                </a14:m>
                <a:endParaRPr lang="en-US" sz="1600" dirty="0">
                  <a:latin typeface="Calibri" panose="020F0502020204030204" pitchFamily="34" charset="0"/>
                  <a:cs typeface="Calibri" panose="020F0502020204030204" pitchFamily="34" charset="0"/>
                </a:endParaRPr>
              </a:p>
            </p:txBody>
          </p:sp>
        </mc:Choice>
        <mc:Fallback xmlns="">
          <p:sp>
            <p:nvSpPr>
              <p:cNvPr id="8" name="Text Placeholder 2">
                <a:extLst>
                  <a:ext uri="{FF2B5EF4-FFF2-40B4-BE49-F238E27FC236}">
                    <a16:creationId xmlns:a16="http://schemas.microsoft.com/office/drawing/2014/main" id="{813A38E4-A670-0A1E-4E23-B39A6EE27C44}"/>
                  </a:ext>
                </a:extLst>
              </p:cNvPr>
              <p:cNvSpPr>
                <a:spLocks noGrp="1" noRot="1" noChangeAspect="1" noMove="1" noResize="1" noEditPoints="1" noAdjustHandles="1" noChangeArrowheads="1" noChangeShapeType="1" noTextEdit="1"/>
              </p:cNvSpPr>
              <p:nvPr>
                <p:ph type="body" sz="quarter" idx="10"/>
              </p:nvPr>
            </p:nvSpPr>
            <p:spPr>
              <a:xfrm>
                <a:off x="84437" y="590550"/>
                <a:ext cx="8969324" cy="2590800"/>
              </a:xfrm>
              <a:blipFill>
                <a:blip r:embed="rId2"/>
                <a:stretch>
                  <a:fillRect l="-136" t="-471"/>
                </a:stretch>
              </a:blipFill>
            </p:spPr>
            <p:txBody>
              <a:bodyPr/>
              <a:lstStyle/>
              <a:p>
                <a:r>
                  <a:rPr lang="en-US">
                    <a:noFill/>
                  </a:rPr>
                  <a:t> </a:t>
                </a:r>
              </a:p>
            </p:txBody>
          </p:sp>
        </mc:Fallback>
      </mc:AlternateContent>
    </p:spTree>
    <p:extLst>
      <p:ext uri="{BB962C8B-B14F-4D97-AF65-F5344CB8AC3E}">
        <p14:creationId xmlns:p14="http://schemas.microsoft.com/office/powerpoint/2010/main" val="356647741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9179AE-F772-39B3-DDB8-BB1791E47C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D3E43F-59E5-DFCB-B5AC-6C376E0A1977}"/>
              </a:ext>
            </a:extLst>
          </p:cNvPr>
          <p:cNvSpPr>
            <a:spLocks noGrp="1"/>
          </p:cNvSpPr>
          <p:nvPr>
            <p:ph type="title"/>
          </p:nvPr>
        </p:nvSpPr>
        <p:spPr/>
        <p:txBody>
          <a:bodyPr/>
          <a:lstStyle/>
          <a:p>
            <a:r>
              <a:rPr lang="en-US" dirty="0"/>
              <a:t>EV Charging Interval Identification</a:t>
            </a:r>
          </a:p>
        </p:txBody>
      </p:sp>
      <p:sp>
        <p:nvSpPr>
          <p:cNvPr id="4" name="Text Placeholder 4">
            <a:extLst>
              <a:ext uri="{FF2B5EF4-FFF2-40B4-BE49-F238E27FC236}">
                <a16:creationId xmlns:a16="http://schemas.microsoft.com/office/drawing/2014/main" id="{5569BAAB-957C-1D00-8BC0-7A0397C038A4}"/>
              </a:ext>
            </a:extLst>
          </p:cNvPr>
          <p:cNvSpPr>
            <a:spLocks noGrp="1"/>
          </p:cNvSpPr>
          <p:nvPr>
            <p:ph type="body" sz="quarter" idx="10"/>
          </p:nvPr>
        </p:nvSpPr>
        <p:spPr>
          <a:xfrm>
            <a:off x="90488" y="742950"/>
            <a:ext cx="8839200" cy="3733800"/>
          </a:xfrm>
        </p:spPr>
        <p:txBody>
          <a:bodyPr/>
          <a:lstStyle/>
          <a:p>
            <a:pPr algn="just">
              <a:spcBef>
                <a:spcPts val="600"/>
              </a:spcBef>
            </a:pPr>
            <a:r>
              <a:rPr lang="en-US" b="1" dirty="0">
                <a:latin typeface="Calibri" panose="020F0502020204030204" pitchFamily="34" charset="0"/>
                <a:cs typeface="Calibri" panose="020F0502020204030204" pitchFamily="34" charset="0"/>
              </a:rPr>
              <a:t>Problem Statement</a:t>
            </a:r>
            <a:r>
              <a:rPr lang="en-US" dirty="0">
                <a:latin typeface="Calibri" panose="020F0502020204030204" pitchFamily="34" charset="0"/>
                <a:cs typeface="Calibri" panose="020F0502020204030204" pitchFamily="34" charset="0"/>
              </a:rPr>
              <a:t>:</a:t>
            </a:r>
          </a:p>
          <a:p>
            <a:pPr lvl="1" algn="just">
              <a:spcBef>
                <a:spcPts val="600"/>
              </a:spcBef>
            </a:pPr>
            <a:r>
              <a:rPr lang="en-US" dirty="0">
                <a:latin typeface="Calibri" panose="020F0502020204030204" pitchFamily="34" charset="0"/>
                <a:cs typeface="Calibri" panose="020F0502020204030204" pitchFamily="34" charset="0"/>
              </a:rPr>
              <a:t>Identify the EV charging intervals by distinguishing their unique EV charging consumption patterns.</a:t>
            </a:r>
          </a:p>
          <a:p>
            <a:pPr lvl="1" algn="just">
              <a:spcBef>
                <a:spcPts val="600"/>
              </a:spcBef>
            </a:pPr>
            <a:r>
              <a:rPr lang="en-US" dirty="0">
                <a:latin typeface="Calibri" panose="020F0502020204030204" pitchFamily="34" charset="0"/>
                <a:cs typeface="Calibri" panose="020F0502020204030204" pitchFamily="34" charset="0"/>
              </a:rPr>
              <a:t>Help utilities manage load, predict demand, and optimize resources. Provides insights into user behavior patterns for infrastructure planning.</a:t>
            </a:r>
          </a:p>
          <a:p>
            <a:pPr algn="just">
              <a:spcBef>
                <a:spcPts val="600"/>
              </a:spcBef>
            </a:pPr>
            <a:r>
              <a:rPr lang="en-US" b="1" dirty="0">
                <a:solidFill>
                  <a:srgbClr val="FF0000"/>
                </a:solidFill>
                <a:latin typeface="Calibri" panose="020F0502020204030204" pitchFamily="34" charset="0"/>
                <a:cs typeface="Calibri" panose="020F0502020204030204" pitchFamily="34" charset="0"/>
              </a:rPr>
              <a:t>Challenges</a:t>
            </a:r>
            <a:r>
              <a:rPr lang="en-US" dirty="0">
                <a:solidFill>
                  <a:srgbClr val="FF0000"/>
                </a:solidFill>
                <a:latin typeface="Calibri" panose="020F0502020204030204" pitchFamily="34" charset="0"/>
                <a:cs typeface="Calibri" panose="020F0502020204030204" pitchFamily="34" charset="0"/>
              </a:rPr>
              <a:t>:</a:t>
            </a:r>
          </a:p>
          <a:p>
            <a:pPr lvl="1" algn="just">
              <a:spcBef>
                <a:spcPts val="600"/>
              </a:spcBef>
            </a:pPr>
            <a:r>
              <a:rPr lang="en-US" dirty="0">
                <a:latin typeface="Calibri" panose="020F0502020204030204" pitchFamily="34" charset="0"/>
                <a:cs typeface="Calibri" panose="020F0502020204030204" pitchFamily="34" charset="0"/>
              </a:rPr>
              <a:t>EV charging profiles can overlap with other high-energy-consuming appliances.</a:t>
            </a:r>
          </a:p>
          <a:p>
            <a:pPr lvl="1" algn="just">
              <a:spcBef>
                <a:spcPts val="600"/>
              </a:spcBef>
            </a:pPr>
            <a:r>
              <a:rPr lang="en-US" dirty="0">
                <a:latin typeface="Calibri" panose="020F0502020204030204" pitchFamily="34" charset="0"/>
                <a:cs typeface="Calibri" panose="020F0502020204030204" pitchFamily="34" charset="0"/>
              </a:rPr>
              <a:t>Utility data lacks labels for actual EV charging intervals. </a:t>
            </a:r>
          </a:p>
          <a:p>
            <a:pPr algn="just">
              <a:spcBef>
                <a:spcPts val="600"/>
              </a:spcBef>
            </a:pPr>
            <a:r>
              <a:rPr lang="en-US" b="1" dirty="0">
                <a:solidFill>
                  <a:srgbClr val="00B050"/>
                </a:solidFill>
                <a:latin typeface="Calibri" panose="020F0502020204030204" pitchFamily="34" charset="0"/>
                <a:cs typeface="Calibri" panose="020F0502020204030204" pitchFamily="34" charset="0"/>
              </a:rPr>
              <a:t>Solutions:</a:t>
            </a:r>
          </a:p>
          <a:p>
            <a:pPr lvl="1" algn="just">
              <a:spcBef>
                <a:spcPts val="600"/>
              </a:spcBef>
            </a:pPr>
            <a:r>
              <a:rPr lang="en-US" dirty="0">
                <a:latin typeface="Calibri" panose="020F0502020204030204" pitchFamily="34" charset="0"/>
                <a:cs typeface="Calibri" panose="020F0502020204030204" pitchFamily="34" charset="0"/>
              </a:rPr>
              <a:t>Use statistical method to create a temporal baseline and confidence interval of typical non-EV usage patterns.</a:t>
            </a:r>
          </a:p>
          <a:p>
            <a:pPr lvl="1" algn="just">
              <a:spcBef>
                <a:spcPts val="600"/>
              </a:spcBef>
            </a:pPr>
            <a:r>
              <a:rPr lang="en-US" dirty="0">
                <a:latin typeface="Calibri" panose="020F0502020204030204" pitchFamily="34" charset="0"/>
                <a:cs typeface="Calibri" panose="020F0502020204030204" pitchFamily="34" charset="0"/>
              </a:rPr>
              <a:t>Implemented a method to detect charging start and end times by tracking when EV user consumption crosses the baseline.</a:t>
            </a:r>
          </a:p>
          <a:p>
            <a:pPr lvl="1" algn="just">
              <a:spcBef>
                <a:spcPts val="600"/>
              </a:spcBef>
            </a:pPr>
            <a:endParaRPr lang="en-US" dirty="0">
              <a:latin typeface="Calibri" panose="020F0502020204030204" pitchFamily="34" charset="0"/>
              <a:cs typeface="Calibri" panose="020F0502020204030204" pitchFamily="34" charset="0"/>
            </a:endParaRPr>
          </a:p>
          <a:p>
            <a:pPr lvl="1" algn="just"/>
            <a:endParaRPr lang="en-US" b="1" dirty="0">
              <a:latin typeface="Calibri" panose="020F0502020204030204" pitchFamily="34" charset="0"/>
              <a:cs typeface="Calibri" panose="020F0502020204030204" pitchFamily="34" charset="0"/>
            </a:endParaRPr>
          </a:p>
          <a:p>
            <a:pPr lvl="1" algn="just"/>
            <a:endParaRPr lang="en-US"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439647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77AC6-87CC-D053-A86E-A3E02FB576C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7DAA68-157C-4F20-35F3-170147ED014C}"/>
              </a:ext>
            </a:extLst>
          </p:cNvPr>
          <p:cNvSpPr>
            <a:spLocks noGrp="1"/>
          </p:cNvSpPr>
          <p:nvPr>
            <p:ph type="title"/>
          </p:nvPr>
        </p:nvSpPr>
        <p:spPr/>
        <p:txBody>
          <a:bodyPr/>
          <a:lstStyle/>
          <a:p>
            <a:r>
              <a:rPr lang="en-US" dirty="0"/>
              <a:t>EV Charging Interval Identification Algorithm</a:t>
            </a:r>
          </a:p>
        </p:txBody>
      </p:sp>
      <p:sp>
        <p:nvSpPr>
          <p:cNvPr id="5" name="Text Placeholder 4">
            <a:extLst>
              <a:ext uri="{FF2B5EF4-FFF2-40B4-BE49-F238E27FC236}">
                <a16:creationId xmlns:a16="http://schemas.microsoft.com/office/drawing/2014/main" id="{F4560EC7-EBDF-4CD7-4949-9533BD10BE14}"/>
              </a:ext>
            </a:extLst>
          </p:cNvPr>
          <p:cNvSpPr>
            <a:spLocks noGrp="1"/>
          </p:cNvSpPr>
          <p:nvPr>
            <p:ph type="body" sz="quarter" idx="10"/>
          </p:nvPr>
        </p:nvSpPr>
        <p:spPr>
          <a:xfrm>
            <a:off x="90238" y="742950"/>
            <a:ext cx="8901361" cy="3886200"/>
          </a:xfrm>
        </p:spPr>
        <p:txBody>
          <a:bodyPr/>
          <a:lstStyle/>
          <a:p>
            <a:r>
              <a:rPr lang="en-US" dirty="0">
                <a:latin typeface="Calibri" panose="020F0502020204030204" pitchFamily="34" charset="0"/>
                <a:cs typeface="Calibri" panose="020F0502020204030204" pitchFamily="34" charset="0"/>
              </a:rPr>
              <a:t>Since we do not have labels for actual EV charging intervals, a rule-based algorithm is developed to find the charging start and end time.</a:t>
            </a:r>
          </a:p>
          <a:p>
            <a:r>
              <a:rPr lang="en-US" b="1" dirty="0">
                <a:latin typeface="Calibri" panose="020F0502020204030204" pitchFamily="34" charset="0"/>
                <a:cs typeface="Calibri" panose="020F0502020204030204" pitchFamily="34" charset="0"/>
              </a:rPr>
              <a:t>Simulation Steps:</a:t>
            </a:r>
          </a:p>
          <a:p>
            <a:pPr lvl="1"/>
            <a:r>
              <a:rPr lang="en-US" dirty="0">
                <a:latin typeface="Calibri" panose="020F0502020204030204" pitchFamily="34" charset="0"/>
                <a:cs typeface="Calibri" panose="020F0502020204030204" pitchFamily="34" charset="0"/>
              </a:rPr>
              <a:t>1. </a:t>
            </a:r>
            <a:r>
              <a:rPr lang="en-US" b="1" dirty="0">
                <a:latin typeface="Calibri" panose="020F0502020204030204" pitchFamily="34" charset="0"/>
                <a:cs typeface="Calibri" panose="020F0502020204030204" pitchFamily="34" charset="0"/>
              </a:rPr>
              <a:t>Assumptions: </a:t>
            </a:r>
            <a:r>
              <a:rPr lang="en-US" dirty="0">
                <a:latin typeface="Calibri" panose="020F0502020204030204" pitchFamily="34" charset="0"/>
                <a:cs typeface="Calibri" panose="020F0502020204030204" pitchFamily="34" charset="0"/>
              </a:rPr>
              <a:t>With abundant non-EV dataset, we assume that all non-EV users' consumptions at each time stamp follow a normal distribution and within a range.</a:t>
            </a:r>
          </a:p>
          <a:p>
            <a:pPr lvl="1"/>
            <a:r>
              <a:rPr lang="en-US" dirty="0">
                <a:latin typeface="Calibri" panose="020F0502020204030204" pitchFamily="34" charset="0"/>
                <a:cs typeface="Calibri" panose="020F0502020204030204" pitchFamily="34" charset="0"/>
              </a:rPr>
              <a:t>2. Compute the </a:t>
            </a:r>
            <a:r>
              <a:rPr lang="en-US" b="1" dirty="0">
                <a:latin typeface="Calibri" panose="020F0502020204030204" pitchFamily="34" charset="0"/>
                <a:cs typeface="Calibri" panose="020F0502020204030204" pitchFamily="34" charset="0"/>
              </a:rPr>
              <a:t>mean</a:t>
            </a:r>
            <a:r>
              <a:rPr lang="en-US" dirty="0">
                <a:latin typeface="Calibri" panose="020F0502020204030204" pitchFamily="34" charset="0"/>
                <a:cs typeface="Calibri" panose="020F0502020204030204" pitchFamily="34" charset="0"/>
              </a:rPr>
              <a:t> and </a:t>
            </a:r>
            <a:r>
              <a:rPr lang="en-US" b="1" dirty="0">
                <a:latin typeface="Calibri" panose="020F0502020204030204" pitchFamily="34" charset="0"/>
                <a:cs typeface="Calibri" panose="020F0502020204030204" pitchFamily="34" charset="0"/>
              </a:rPr>
              <a:t>standard deviation </a:t>
            </a:r>
            <a:r>
              <a:rPr lang="en-US" dirty="0">
                <a:latin typeface="Calibri" panose="020F0502020204030204" pitchFamily="34" charset="0"/>
                <a:cs typeface="Calibri" panose="020F0502020204030204" pitchFamily="34" charset="0"/>
              </a:rPr>
              <a:t>of non-EV user consumption for each time interval to establish a baseline.</a:t>
            </a:r>
          </a:p>
          <a:p>
            <a:pPr lvl="1"/>
            <a:r>
              <a:rPr lang="en-US" dirty="0">
                <a:latin typeface="Calibri" panose="020F0502020204030204" pitchFamily="34" charset="0"/>
                <a:cs typeface="Calibri" panose="020F0502020204030204" pitchFamily="34" charset="0"/>
              </a:rPr>
              <a:t>3. </a:t>
            </a:r>
            <a:r>
              <a:rPr lang="en-US" b="1" dirty="0">
                <a:latin typeface="Calibri" panose="020F0502020204030204" pitchFamily="34" charset="0"/>
                <a:cs typeface="Calibri" panose="020F0502020204030204" pitchFamily="34" charset="0"/>
              </a:rPr>
              <a:t>Define Detection Threshold: </a:t>
            </a:r>
            <a:r>
              <a:rPr lang="en-US" dirty="0">
                <a:latin typeface="Calibri" panose="020F0502020204030204" pitchFamily="34" charset="0"/>
                <a:cs typeface="Calibri" panose="020F0502020204030204" pitchFamily="34" charset="0"/>
              </a:rPr>
              <a:t>Calculate a 90% confidence interval upper bound for non-EV usage:</a:t>
            </a:r>
          </a:p>
          <a:p>
            <a:pPr marL="457163" lvl="1" indent="0">
              <a:buNone/>
            </a:pPr>
            <a:r>
              <a:rPr lang="en-US" dirty="0">
                <a:latin typeface="Calibri" panose="020F0502020204030204" pitchFamily="34" charset="0"/>
                <a:cs typeface="Calibri" panose="020F0502020204030204" pitchFamily="34" charset="0"/>
              </a:rPr>
              <a:t>                                                 Upper Bound= Mean + 1.44×Standard Deviation</a:t>
            </a:r>
          </a:p>
          <a:p>
            <a:pPr lvl="1"/>
            <a:r>
              <a:rPr lang="en-US" dirty="0">
                <a:latin typeface="Calibri" panose="020F0502020204030204" pitchFamily="34" charset="0"/>
                <a:cs typeface="Calibri" panose="020F0502020204030204" pitchFamily="34" charset="0"/>
              </a:rPr>
              <a:t>4. </a:t>
            </a:r>
            <a:r>
              <a:rPr lang="en-US" b="1" dirty="0">
                <a:latin typeface="Calibri" panose="020F0502020204030204" pitchFamily="34" charset="0"/>
                <a:cs typeface="Calibri" panose="020F0502020204030204" pitchFamily="34" charset="0"/>
              </a:rPr>
              <a:t>Charging Interval Detection: </a:t>
            </a:r>
          </a:p>
          <a:p>
            <a:pPr lvl="2"/>
            <a:r>
              <a:rPr lang="en-US" b="1" dirty="0">
                <a:latin typeface="Calibri" panose="020F0502020204030204" pitchFamily="34" charset="0"/>
                <a:cs typeface="Calibri" panose="020F0502020204030204" pitchFamily="34" charset="0"/>
              </a:rPr>
              <a:t>For each EV user:</a:t>
            </a:r>
          </a:p>
          <a:p>
            <a:pPr marL="457163" lvl="1" indent="0">
              <a:buNone/>
            </a:pPr>
            <a:r>
              <a:rPr lang="en-US" b="1" dirty="0">
                <a:latin typeface="Calibri" panose="020F0502020204030204" pitchFamily="34" charset="0"/>
                <a:cs typeface="Calibri" panose="020F0502020204030204" pitchFamily="34" charset="0"/>
              </a:rPr>
              <a:t>		- </a:t>
            </a:r>
            <a:r>
              <a:rPr lang="en-US" dirty="0">
                <a:latin typeface="Calibri" panose="020F0502020204030204" pitchFamily="34" charset="0"/>
                <a:cs typeface="Calibri" panose="020F0502020204030204" pitchFamily="34" charset="0"/>
              </a:rPr>
              <a:t>Start a charging interval when power consumption crosses the non-EV upper bound.</a:t>
            </a:r>
          </a:p>
          <a:p>
            <a:pPr marL="457163" lvl="1" indent="0">
              <a:buNone/>
            </a:pPr>
            <a:r>
              <a:rPr lang="en-US" dirty="0">
                <a:latin typeface="Calibri" panose="020F0502020204030204" pitchFamily="34" charset="0"/>
                <a:cs typeface="Calibri" panose="020F0502020204030204" pitchFamily="34" charset="0"/>
              </a:rPr>
              <a:t>		- End the interval when consumption returns below the upper bound.</a:t>
            </a:r>
          </a:p>
          <a:p>
            <a:pPr marL="457163" lvl="1" indent="0">
              <a:buNone/>
            </a:pPr>
            <a:r>
              <a:rPr lang="en-US" dirty="0">
                <a:latin typeface="Calibri" panose="020F0502020204030204" pitchFamily="34" charset="0"/>
                <a:cs typeface="Calibri" panose="020F0502020204030204" pitchFamily="34" charset="0"/>
              </a:rPr>
              <a:t>		- Record start time, end time, and duration of each interval.</a:t>
            </a:r>
          </a:p>
        </p:txBody>
      </p:sp>
    </p:spTree>
    <p:extLst>
      <p:ext uri="{BB962C8B-B14F-4D97-AF65-F5344CB8AC3E}">
        <p14:creationId xmlns:p14="http://schemas.microsoft.com/office/powerpoint/2010/main" val="329342178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CB7FFF-1B48-FB19-DEC1-512F30C015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CF64DDC-0ED2-0924-1953-5724AACCB12F}"/>
              </a:ext>
            </a:extLst>
          </p:cNvPr>
          <p:cNvSpPr>
            <a:spLocks noGrp="1"/>
          </p:cNvSpPr>
          <p:nvPr>
            <p:ph type="title"/>
          </p:nvPr>
        </p:nvSpPr>
        <p:spPr/>
        <p:txBody>
          <a:bodyPr/>
          <a:lstStyle/>
          <a:p>
            <a:r>
              <a:rPr lang="en-US" dirty="0"/>
              <a:t>EV Charging Interval Identification - Results</a:t>
            </a:r>
          </a:p>
        </p:txBody>
      </p:sp>
      <p:sp>
        <p:nvSpPr>
          <p:cNvPr id="5" name="Text Placeholder 4">
            <a:extLst>
              <a:ext uri="{FF2B5EF4-FFF2-40B4-BE49-F238E27FC236}">
                <a16:creationId xmlns:a16="http://schemas.microsoft.com/office/drawing/2014/main" id="{A0114D40-3D85-757E-8D4E-ADFEAAE514F4}"/>
              </a:ext>
            </a:extLst>
          </p:cNvPr>
          <p:cNvSpPr>
            <a:spLocks noGrp="1"/>
          </p:cNvSpPr>
          <p:nvPr>
            <p:ph type="body" sz="quarter" idx="10"/>
          </p:nvPr>
        </p:nvSpPr>
        <p:spPr>
          <a:xfrm>
            <a:off x="90238" y="742950"/>
            <a:ext cx="8901361" cy="381000"/>
          </a:xfrm>
        </p:spPr>
        <p:txBody>
          <a:bodyPr/>
          <a:lstStyle/>
          <a:p>
            <a:r>
              <a:rPr lang="en-US" dirty="0">
                <a:latin typeface="Calibri" panose="020F0502020204030204" pitchFamily="34" charset="0"/>
                <a:cs typeface="Calibri" panose="020F0502020204030204" pitchFamily="34" charset="0"/>
              </a:rPr>
              <a:t>Figures below demonstrate </a:t>
            </a:r>
            <a:r>
              <a:rPr lang="en-US" b="1" dirty="0">
                <a:latin typeface="Calibri" panose="020F0502020204030204" pitchFamily="34" charset="0"/>
                <a:cs typeface="Calibri" panose="020F0502020204030204" pitchFamily="34" charset="0"/>
              </a:rPr>
              <a:t>daily</a:t>
            </a:r>
            <a:r>
              <a:rPr lang="en-US" dirty="0">
                <a:latin typeface="Calibri" panose="020F0502020204030204" pitchFamily="34" charset="0"/>
                <a:cs typeface="Calibri" panose="020F0502020204030204" pitchFamily="34" charset="0"/>
              </a:rPr>
              <a:t> EV charging interval identification results for two example users.</a:t>
            </a:r>
          </a:p>
        </p:txBody>
      </p:sp>
      <p:sp>
        <p:nvSpPr>
          <p:cNvPr id="10" name="Text Placeholder 4">
            <a:extLst>
              <a:ext uri="{FF2B5EF4-FFF2-40B4-BE49-F238E27FC236}">
                <a16:creationId xmlns:a16="http://schemas.microsoft.com/office/drawing/2014/main" id="{04B89766-97B0-91FA-608D-EB161EF105B0}"/>
              </a:ext>
            </a:extLst>
          </p:cNvPr>
          <p:cNvSpPr txBox="1">
            <a:spLocks/>
          </p:cNvSpPr>
          <p:nvPr/>
        </p:nvSpPr>
        <p:spPr>
          <a:xfrm>
            <a:off x="90238" y="3638548"/>
            <a:ext cx="8901361" cy="914400"/>
          </a:xfrm>
          <a:prstGeom prst="rect">
            <a:avLst/>
          </a:prstGeom>
        </p:spPr>
        <p:txBody>
          <a:bodyPr/>
          <a:lstStyle>
            <a:lvl1pPr marL="342872" indent="-342872" algn="l" rtl="0" eaLnBrk="1" fontAlgn="base" hangingPunct="1">
              <a:spcBef>
                <a:spcPct val="20000"/>
              </a:spcBef>
              <a:spcAft>
                <a:spcPct val="0"/>
              </a:spcAft>
              <a:buClr>
                <a:srgbClr val="C00000"/>
              </a:buClr>
              <a:buSzPct val="100000"/>
              <a:buFont typeface="Arial" panose="020B0604020202020204" pitchFamily="34" charset="0"/>
              <a:buChar char="•"/>
              <a:defRPr sz="1400">
                <a:solidFill>
                  <a:schemeClr val="tx1"/>
                </a:solidFill>
                <a:latin typeface="Times" panose="02020603050405020304" pitchFamily="18" charset="0"/>
                <a:ea typeface="+mn-ea"/>
                <a:cs typeface="Times" panose="02020603050405020304" pitchFamily="18" charset="0"/>
              </a:defRPr>
            </a:lvl1pPr>
            <a:lvl2pPr marL="742890" indent="-285727"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2pPr>
            <a:lvl3pPr marL="1142907"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3pPr>
            <a:lvl4pPr marL="1600071"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4pPr>
            <a:lvl5pPr marL="2057233"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r>
              <a:rPr lang="en-US" kern="0" dirty="0">
                <a:latin typeface="Calibri" panose="020F0502020204030204" pitchFamily="34" charset="0"/>
                <a:cs typeface="Calibri" panose="020F0502020204030204" pitchFamily="34" charset="0"/>
              </a:rPr>
              <a:t>The red line shows the upper bound detection threshold.</a:t>
            </a:r>
          </a:p>
          <a:p>
            <a:r>
              <a:rPr lang="en-US" kern="0" dirty="0">
                <a:latin typeface="Calibri" panose="020F0502020204030204" pitchFamily="34" charset="0"/>
                <a:cs typeface="Calibri" panose="020F0502020204030204" pitchFamily="34" charset="0"/>
              </a:rPr>
              <a:t>The Left figure shows a charging behavior at 18:00. The middle figure shows a charging behavior at 23:00. The right figure shows multiple charging during a day.</a:t>
            </a:r>
          </a:p>
        </p:txBody>
      </p:sp>
      <p:pic>
        <p:nvPicPr>
          <p:cNvPr id="6" name="Picture 5" descr="A graph of a graph&#10;&#10;Description automatically generated with medium confidence">
            <a:extLst>
              <a:ext uri="{FF2B5EF4-FFF2-40B4-BE49-F238E27FC236}">
                <a16:creationId xmlns:a16="http://schemas.microsoft.com/office/drawing/2014/main" id="{373DCA40-2B2D-F283-3E31-5822126F0047}"/>
              </a:ext>
            </a:extLst>
          </p:cNvPr>
          <p:cNvPicPr>
            <a:picLocks noChangeAspect="1"/>
          </p:cNvPicPr>
          <p:nvPr/>
        </p:nvPicPr>
        <p:blipFill>
          <a:blip r:embed="rId2"/>
          <a:stretch>
            <a:fillRect/>
          </a:stretch>
        </p:blipFill>
        <p:spPr>
          <a:xfrm>
            <a:off x="326647" y="1047751"/>
            <a:ext cx="3932745" cy="2514599"/>
          </a:xfrm>
          <a:prstGeom prst="rect">
            <a:avLst/>
          </a:prstGeom>
        </p:spPr>
      </p:pic>
      <p:pic>
        <p:nvPicPr>
          <p:cNvPr id="13" name="Picture 12" descr="A graph of a graph&#10;&#10;Description automatically generated with medium confidence">
            <a:extLst>
              <a:ext uri="{FF2B5EF4-FFF2-40B4-BE49-F238E27FC236}">
                <a16:creationId xmlns:a16="http://schemas.microsoft.com/office/drawing/2014/main" id="{B63A365E-987A-3AF4-F9B6-78072731B65A}"/>
              </a:ext>
            </a:extLst>
          </p:cNvPr>
          <p:cNvPicPr>
            <a:picLocks noChangeAspect="1"/>
          </p:cNvPicPr>
          <p:nvPr/>
        </p:nvPicPr>
        <p:blipFill>
          <a:blip r:embed="rId3"/>
          <a:stretch>
            <a:fillRect/>
          </a:stretch>
        </p:blipFill>
        <p:spPr>
          <a:xfrm>
            <a:off x="4602641" y="1047752"/>
            <a:ext cx="3932744" cy="2514598"/>
          </a:xfrm>
          <a:prstGeom prst="rect">
            <a:avLst/>
          </a:prstGeom>
        </p:spPr>
      </p:pic>
    </p:spTree>
    <p:extLst>
      <p:ext uri="{BB962C8B-B14F-4D97-AF65-F5344CB8AC3E}">
        <p14:creationId xmlns:p14="http://schemas.microsoft.com/office/powerpoint/2010/main" val="34500654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7CC60B-1E0E-1071-0654-7454F7763DD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97F0A2-214D-8AD9-C6B5-0C28B85B75F6}"/>
              </a:ext>
            </a:extLst>
          </p:cNvPr>
          <p:cNvSpPr>
            <a:spLocks noGrp="1"/>
          </p:cNvSpPr>
          <p:nvPr>
            <p:ph type="title"/>
          </p:nvPr>
        </p:nvSpPr>
        <p:spPr/>
        <p:txBody>
          <a:bodyPr/>
          <a:lstStyle/>
          <a:p>
            <a:r>
              <a:rPr lang="en-US" dirty="0"/>
              <a:t>EV Charging Interval Identification - Results</a:t>
            </a:r>
          </a:p>
        </p:txBody>
      </p:sp>
      <p:sp>
        <p:nvSpPr>
          <p:cNvPr id="5" name="Text Placeholder 4">
            <a:extLst>
              <a:ext uri="{FF2B5EF4-FFF2-40B4-BE49-F238E27FC236}">
                <a16:creationId xmlns:a16="http://schemas.microsoft.com/office/drawing/2014/main" id="{A5A97120-2453-6C44-34DD-4B311EA3156C}"/>
              </a:ext>
            </a:extLst>
          </p:cNvPr>
          <p:cNvSpPr>
            <a:spLocks noGrp="1"/>
          </p:cNvSpPr>
          <p:nvPr>
            <p:ph type="body" sz="quarter" idx="10"/>
          </p:nvPr>
        </p:nvSpPr>
        <p:spPr>
          <a:xfrm>
            <a:off x="90238" y="742950"/>
            <a:ext cx="8901361" cy="381000"/>
          </a:xfrm>
        </p:spPr>
        <p:txBody>
          <a:bodyPr/>
          <a:lstStyle/>
          <a:p>
            <a:r>
              <a:rPr lang="en-US" dirty="0">
                <a:latin typeface="Calibri" panose="020F0502020204030204" pitchFamily="34" charset="0"/>
                <a:cs typeface="Calibri" panose="020F0502020204030204" pitchFamily="34" charset="0"/>
              </a:rPr>
              <a:t>Figures below demonstrate </a:t>
            </a:r>
            <a:r>
              <a:rPr lang="en-US" b="1" dirty="0">
                <a:latin typeface="Calibri" panose="020F0502020204030204" pitchFamily="34" charset="0"/>
                <a:cs typeface="Calibri" panose="020F0502020204030204" pitchFamily="34" charset="0"/>
              </a:rPr>
              <a:t>weekly</a:t>
            </a:r>
            <a:r>
              <a:rPr lang="en-US" dirty="0">
                <a:latin typeface="Calibri" panose="020F0502020204030204" pitchFamily="34" charset="0"/>
                <a:cs typeface="Calibri" panose="020F0502020204030204" pitchFamily="34" charset="0"/>
              </a:rPr>
              <a:t> EV charging interval Identification results for three different users.</a:t>
            </a:r>
          </a:p>
        </p:txBody>
      </p:sp>
      <p:sp>
        <p:nvSpPr>
          <p:cNvPr id="10" name="Text Placeholder 4">
            <a:extLst>
              <a:ext uri="{FF2B5EF4-FFF2-40B4-BE49-F238E27FC236}">
                <a16:creationId xmlns:a16="http://schemas.microsoft.com/office/drawing/2014/main" id="{94603A1B-3140-5E9A-834A-8F4F211CE3FB}"/>
              </a:ext>
            </a:extLst>
          </p:cNvPr>
          <p:cNvSpPr txBox="1">
            <a:spLocks/>
          </p:cNvSpPr>
          <p:nvPr/>
        </p:nvSpPr>
        <p:spPr>
          <a:xfrm>
            <a:off x="44242" y="3638550"/>
            <a:ext cx="8901361" cy="914400"/>
          </a:xfrm>
          <a:prstGeom prst="rect">
            <a:avLst/>
          </a:prstGeom>
        </p:spPr>
        <p:txBody>
          <a:bodyPr/>
          <a:lstStyle>
            <a:lvl1pPr marL="342872" indent="-342872" algn="l" rtl="0" eaLnBrk="1" fontAlgn="base" hangingPunct="1">
              <a:spcBef>
                <a:spcPct val="20000"/>
              </a:spcBef>
              <a:spcAft>
                <a:spcPct val="0"/>
              </a:spcAft>
              <a:buClr>
                <a:srgbClr val="C00000"/>
              </a:buClr>
              <a:buSzPct val="100000"/>
              <a:buFont typeface="Arial" panose="020B0604020202020204" pitchFamily="34" charset="0"/>
              <a:buChar char="•"/>
              <a:defRPr sz="1400">
                <a:solidFill>
                  <a:schemeClr val="tx1"/>
                </a:solidFill>
                <a:latin typeface="Times" panose="02020603050405020304" pitchFamily="18" charset="0"/>
                <a:ea typeface="+mn-ea"/>
                <a:cs typeface="Times" panose="02020603050405020304" pitchFamily="18" charset="0"/>
              </a:defRPr>
            </a:lvl1pPr>
            <a:lvl2pPr marL="742890" indent="-285727"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2pPr>
            <a:lvl3pPr marL="1142907"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3pPr>
            <a:lvl4pPr marL="1600071"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4pPr>
            <a:lvl5pPr marL="2057233"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endParaRPr lang="en-US" kern="0" dirty="0">
              <a:latin typeface="Calibri" panose="020F0502020204030204" pitchFamily="34" charset="0"/>
              <a:cs typeface="Calibri" panose="020F0502020204030204" pitchFamily="34" charset="0"/>
            </a:endParaRPr>
          </a:p>
        </p:txBody>
      </p:sp>
      <p:sp>
        <p:nvSpPr>
          <p:cNvPr id="14" name="Text Placeholder 4">
            <a:extLst>
              <a:ext uri="{FF2B5EF4-FFF2-40B4-BE49-F238E27FC236}">
                <a16:creationId xmlns:a16="http://schemas.microsoft.com/office/drawing/2014/main" id="{ACDAFF08-44B0-8265-C12E-4F09C883B3E2}"/>
              </a:ext>
            </a:extLst>
          </p:cNvPr>
          <p:cNvSpPr txBox="1">
            <a:spLocks/>
          </p:cNvSpPr>
          <p:nvPr/>
        </p:nvSpPr>
        <p:spPr>
          <a:xfrm>
            <a:off x="88483" y="3586329"/>
            <a:ext cx="8901361" cy="1066800"/>
          </a:xfrm>
          <a:prstGeom prst="rect">
            <a:avLst/>
          </a:prstGeom>
        </p:spPr>
        <p:txBody>
          <a:bodyPr/>
          <a:lstStyle>
            <a:lvl1pPr marL="342872" indent="-342872" algn="l" rtl="0" eaLnBrk="1" fontAlgn="base" hangingPunct="1">
              <a:spcBef>
                <a:spcPct val="20000"/>
              </a:spcBef>
              <a:spcAft>
                <a:spcPct val="0"/>
              </a:spcAft>
              <a:buClr>
                <a:srgbClr val="C00000"/>
              </a:buClr>
              <a:buSzPct val="100000"/>
              <a:buFont typeface="Arial" panose="020B0604020202020204" pitchFamily="34" charset="0"/>
              <a:buChar char="•"/>
              <a:defRPr sz="1400">
                <a:solidFill>
                  <a:schemeClr val="tx1"/>
                </a:solidFill>
                <a:latin typeface="Times" panose="02020603050405020304" pitchFamily="18" charset="0"/>
                <a:ea typeface="+mn-ea"/>
                <a:cs typeface="Times" panose="02020603050405020304" pitchFamily="18" charset="0"/>
              </a:defRPr>
            </a:lvl1pPr>
            <a:lvl2pPr marL="742890" indent="-285727"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2pPr>
            <a:lvl3pPr marL="1142907"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3pPr>
            <a:lvl4pPr marL="1600071"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4pPr>
            <a:lvl5pPr marL="2057233" indent="-228582" algn="l" rtl="0" eaLnBrk="1" fontAlgn="base" hangingPunct="1">
              <a:spcBef>
                <a:spcPct val="20000"/>
              </a:spcBef>
              <a:spcAft>
                <a:spcPct val="0"/>
              </a:spcAft>
              <a:buClr>
                <a:srgbClr val="CE1126"/>
              </a:buClr>
              <a:buSzPct val="80000"/>
              <a:buFont typeface="Times" charset="0"/>
              <a:buChar char="•"/>
              <a:defRPr sz="1400">
                <a:solidFill>
                  <a:schemeClr val="tx1"/>
                </a:solidFill>
                <a:latin typeface="Times" panose="02020603050405020304" pitchFamily="18" charset="0"/>
                <a:ea typeface="Geneva" charset="-128"/>
                <a:cs typeface="Times" panose="02020603050405020304" pitchFamily="18" charset="0"/>
              </a:defRPr>
            </a:lvl5pPr>
            <a:lvl6pPr marL="2514397"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6pPr>
            <a:lvl7pPr marL="2971562"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7pPr>
            <a:lvl8pPr marL="3428725"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8pPr>
            <a:lvl9pPr marL="3885886" indent="-228582" algn="l" rtl="0" eaLnBrk="1" fontAlgn="base" hangingPunct="1">
              <a:spcBef>
                <a:spcPct val="20000"/>
              </a:spcBef>
              <a:spcAft>
                <a:spcPct val="0"/>
              </a:spcAft>
              <a:buClr>
                <a:srgbClr val="CE1126"/>
              </a:buClr>
              <a:buSzPct val="80000"/>
              <a:buFont typeface="Times" charset="0"/>
              <a:buChar char="•"/>
              <a:defRPr sz="2600">
                <a:solidFill>
                  <a:srgbClr val="7A6E67"/>
                </a:solidFill>
                <a:latin typeface="+mn-lt"/>
                <a:ea typeface="Geneva" charset="-128"/>
              </a:defRPr>
            </a:lvl9pPr>
          </a:lstStyle>
          <a:p>
            <a:r>
              <a:rPr lang="en-US" kern="0" dirty="0">
                <a:latin typeface="Calibri" panose="020F0502020204030204" pitchFamily="34" charset="0"/>
                <a:cs typeface="Calibri" panose="020F0502020204030204" pitchFamily="34" charset="0"/>
              </a:rPr>
              <a:t>The weekly plots give more clear and distinguishable charging intervals across one week.</a:t>
            </a:r>
          </a:p>
          <a:p>
            <a:r>
              <a:rPr lang="en-US" kern="0" dirty="0">
                <a:latin typeface="Calibri" panose="020F0502020204030204" pitchFamily="34" charset="0"/>
                <a:cs typeface="Calibri" panose="020F0502020204030204" pitchFamily="34" charset="0"/>
              </a:rPr>
              <a:t>Most users are likely to charge the EV during nighttime.</a:t>
            </a:r>
          </a:p>
          <a:p>
            <a:r>
              <a:rPr lang="en-US" kern="0" dirty="0">
                <a:latin typeface="Calibri" panose="020F0502020204030204" pitchFamily="34" charset="0"/>
                <a:cs typeface="Calibri" panose="020F0502020204030204" pitchFamily="34" charset="0"/>
              </a:rPr>
              <a:t>The rule-based method performance are dependent by the </a:t>
            </a:r>
            <a:r>
              <a:rPr lang="en-US" dirty="0">
                <a:latin typeface="Calibri" panose="020F0502020204030204" pitchFamily="34" charset="0"/>
                <a:cs typeface="Calibri" panose="020F0502020204030204" pitchFamily="34" charset="0"/>
              </a:rPr>
              <a:t>other possible high-energy-consuming appliances, considering the lack of labels, the algorithm performed well.</a:t>
            </a:r>
            <a:endParaRPr lang="en-US" kern="0" dirty="0">
              <a:latin typeface="Calibri" panose="020F0502020204030204" pitchFamily="34" charset="0"/>
              <a:cs typeface="Calibri" panose="020F0502020204030204" pitchFamily="34" charset="0"/>
            </a:endParaRPr>
          </a:p>
        </p:txBody>
      </p:sp>
      <p:pic>
        <p:nvPicPr>
          <p:cNvPr id="4" name="Picture 3" descr="A graph of a graph&#10;&#10;Description automatically generated with medium confidence">
            <a:extLst>
              <a:ext uri="{FF2B5EF4-FFF2-40B4-BE49-F238E27FC236}">
                <a16:creationId xmlns:a16="http://schemas.microsoft.com/office/drawing/2014/main" id="{E817136E-7167-B7CC-3CEF-1A2AF36CE615}"/>
              </a:ext>
            </a:extLst>
          </p:cNvPr>
          <p:cNvPicPr>
            <a:picLocks noChangeAspect="1"/>
          </p:cNvPicPr>
          <p:nvPr/>
        </p:nvPicPr>
        <p:blipFill>
          <a:blip r:embed="rId3"/>
          <a:stretch>
            <a:fillRect/>
          </a:stretch>
        </p:blipFill>
        <p:spPr>
          <a:xfrm>
            <a:off x="381000" y="1035467"/>
            <a:ext cx="4022127" cy="2571750"/>
          </a:xfrm>
          <a:prstGeom prst="rect">
            <a:avLst/>
          </a:prstGeom>
        </p:spPr>
      </p:pic>
      <p:pic>
        <p:nvPicPr>
          <p:cNvPr id="8" name="Picture 7" descr="A graph of a graph&#10;&#10;Description automatically generated with medium confidence">
            <a:extLst>
              <a:ext uri="{FF2B5EF4-FFF2-40B4-BE49-F238E27FC236}">
                <a16:creationId xmlns:a16="http://schemas.microsoft.com/office/drawing/2014/main" id="{025CA24A-E162-49BC-5817-C7EE7868C926}"/>
              </a:ext>
            </a:extLst>
          </p:cNvPr>
          <p:cNvPicPr>
            <a:picLocks noChangeAspect="1"/>
          </p:cNvPicPr>
          <p:nvPr/>
        </p:nvPicPr>
        <p:blipFill>
          <a:blip r:embed="rId4"/>
          <a:stretch>
            <a:fillRect/>
          </a:stretch>
        </p:blipFill>
        <p:spPr>
          <a:xfrm>
            <a:off x="4539163" y="1019592"/>
            <a:ext cx="4022128" cy="2592848"/>
          </a:xfrm>
          <a:prstGeom prst="rect">
            <a:avLst/>
          </a:prstGeom>
        </p:spPr>
      </p:pic>
    </p:spTree>
    <p:extLst>
      <p:ext uri="{BB962C8B-B14F-4D97-AF65-F5344CB8AC3E}">
        <p14:creationId xmlns:p14="http://schemas.microsoft.com/office/powerpoint/2010/main" val="3864087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792FA7-52D7-BB34-30AC-3343BF8C2362}"/>
              </a:ext>
            </a:extLst>
          </p:cNvPr>
          <p:cNvSpPr txBox="1"/>
          <p:nvPr/>
        </p:nvSpPr>
        <p:spPr>
          <a:xfrm>
            <a:off x="604520" y="339502"/>
            <a:ext cx="7207840" cy="492443"/>
          </a:xfrm>
          <a:prstGeom prst="rect">
            <a:avLst/>
          </a:prstGeom>
          <a:noFill/>
        </p:spPr>
        <p:txBody>
          <a:bodyPr wrap="square" rtlCol="0">
            <a:spAutoFit/>
          </a:bodyPr>
          <a:lstStyle/>
          <a:p>
            <a:r>
              <a:rPr lang="en-US" altLang="zh-CN" sz="2600" dirty="0">
                <a:solidFill>
                  <a:srgbClr val="C8102E"/>
                </a:solidFill>
                <a:latin typeface="+mj-lt"/>
                <a:ea typeface="+mj-ea"/>
                <a:cs typeface="+mj-cs"/>
              </a:rPr>
              <a:t>Case Studies</a:t>
            </a:r>
          </a:p>
        </p:txBody>
      </p:sp>
      <p:cxnSp>
        <p:nvCxnSpPr>
          <p:cNvPr id="3" name="Straight Connector 2">
            <a:extLst>
              <a:ext uri="{FF2B5EF4-FFF2-40B4-BE49-F238E27FC236}">
                <a16:creationId xmlns:a16="http://schemas.microsoft.com/office/drawing/2014/main" id="{D700BB7A-2B83-362C-BCCF-A45BB05E91E8}"/>
              </a:ext>
            </a:extLst>
          </p:cNvPr>
          <p:cNvCxnSpPr/>
          <p:nvPr/>
        </p:nvCxnSpPr>
        <p:spPr bwMode="auto">
          <a:xfrm>
            <a:off x="685800" y="808335"/>
            <a:ext cx="7467600" cy="0"/>
          </a:xfrm>
          <a:prstGeom prst="line">
            <a:avLst/>
          </a:prstGeom>
          <a:solidFill>
            <a:schemeClr val="accent1"/>
          </a:solidFill>
          <a:ln w="12700" cap="flat" cmpd="sng" algn="ctr">
            <a:solidFill>
              <a:srgbClr val="F1BE48"/>
            </a:solidFill>
            <a:prstDash val="solid"/>
            <a:round/>
            <a:headEnd type="none" w="med" len="med"/>
            <a:tailEnd type="none" w="med" len="med"/>
          </a:ln>
          <a:effectLst/>
        </p:spPr>
      </p:cxnSp>
      <p:sp>
        <p:nvSpPr>
          <p:cNvPr id="5" name="TextBox 16">
            <a:extLst>
              <a:ext uri="{FF2B5EF4-FFF2-40B4-BE49-F238E27FC236}">
                <a16:creationId xmlns:a16="http://schemas.microsoft.com/office/drawing/2014/main" id="{FDA55961-3AEC-3566-AC48-A5C88D9886FC}"/>
              </a:ext>
            </a:extLst>
          </p:cNvPr>
          <p:cNvSpPr txBox="1"/>
          <p:nvPr/>
        </p:nvSpPr>
        <p:spPr>
          <a:xfrm>
            <a:off x="395536" y="808335"/>
            <a:ext cx="3846886" cy="4247317"/>
          </a:xfrm>
          <a:prstGeom prst="rect">
            <a:avLst/>
          </a:prstGeom>
          <a:noFill/>
        </p:spPr>
        <p:txBody>
          <a:bodyPr wrap="square">
            <a:spAutoFit/>
          </a:bodyPr>
          <a:lstStyle/>
          <a:p>
            <a:pPr marL="285750" indent="-285750" algn="just">
              <a:buFont typeface="Arial" panose="020B0604020202020204" pitchFamily="34" charset="0"/>
              <a:buChar char="•"/>
            </a:pPr>
            <a:r>
              <a:rPr lang="en-US" sz="1500" dirty="0">
                <a:latin typeface="Calibri" panose="020F0502020204030204" pitchFamily="34" charset="0"/>
                <a:cs typeface="Calibri" panose="020F0502020204030204" pitchFamily="34" charset="0"/>
              </a:rPr>
              <a:t>Three distribution feeder models are used to perform case studies, and each model integrates secondary </a:t>
            </a:r>
            <a:r>
              <a:rPr lang="en-US" sz="1500" dirty="0" err="1">
                <a:latin typeface="Calibri" panose="020F0502020204030204" pitchFamily="34" charset="0"/>
                <a:cs typeface="Calibri" panose="020F0502020204030204" pitchFamily="34" charset="0"/>
              </a:rPr>
              <a:t>xfrms</a:t>
            </a:r>
            <a:r>
              <a:rPr lang="en-US" sz="1500" dirty="0">
                <a:latin typeface="Calibri" panose="020F0502020204030204" pitchFamily="34" charset="0"/>
                <a:cs typeface="Calibri" panose="020F0502020204030204" pitchFamily="34" charset="0"/>
              </a:rPr>
              <a:t> and </a:t>
            </a:r>
            <a:r>
              <a:rPr lang="en-US" sz="1500" dirty="0" err="1">
                <a:latin typeface="Calibri" panose="020F0502020204030204" pitchFamily="34" charset="0"/>
                <a:cs typeface="Calibri" panose="020F0502020204030204" pitchFamily="34" charset="0"/>
              </a:rPr>
              <a:t>SDNets</a:t>
            </a:r>
            <a:r>
              <a:rPr lang="en-US" sz="1500" dirty="0">
                <a:latin typeface="Calibri" panose="020F0502020204030204" pitchFamily="34" charset="0"/>
                <a:cs typeface="Calibri" panose="020F0502020204030204" pitchFamily="34" charset="0"/>
              </a:rPr>
              <a:t>.</a:t>
            </a:r>
          </a:p>
          <a:p>
            <a:pPr marL="742950" lvl="1" indent="-285750" algn="just">
              <a:buFont typeface="Arial" panose="020B0604020202020204" pitchFamily="34" charset="0"/>
              <a:buChar char="•"/>
            </a:pPr>
            <a:r>
              <a:rPr lang="en-US" sz="1500" dirty="0">
                <a:latin typeface="Calibri" panose="020F0502020204030204" pitchFamily="34" charset="0"/>
                <a:cs typeface="Calibri" panose="020F0502020204030204" pitchFamily="34" charset="0"/>
              </a:rPr>
              <a:t>Two public testing circuits, namely, </a:t>
            </a:r>
            <a:r>
              <a:rPr lang="en-US" sz="1500" b="1" i="1" dirty="0">
                <a:latin typeface="Calibri" panose="020F0502020204030204" pitchFamily="34" charset="0"/>
                <a:cs typeface="Calibri" panose="020F0502020204030204" pitchFamily="34" charset="0"/>
              </a:rPr>
              <a:t>EPRI Secondary Topology Model</a:t>
            </a:r>
            <a:r>
              <a:rPr lang="en-US" sz="1500" dirty="0">
                <a:latin typeface="Calibri" panose="020F0502020204030204" pitchFamily="34" charset="0"/>
                <a:cs typeface="Calibri" panose="020F0502020204030204" pitchFamily="34" charset="0"/>
              </a:rPr>
              <a:t> marked as “EPRI12Bus” and </a:t>
            </a:r>
            <a:r>
              <a:rPr lang="en-US" sz="1500" b="1" i="1" dirty="0">
                <a:latin typeface="Calibri" panose="020F0502020204030204" pitchFamily="34" charset="0"/>
                <a:cs typeface="Calibri" panose="020F0502020204030204" pitchFamily="34" charset="0"/>
              </a:rPr>
              <a:t>EPRI Ck5</a:t>
            </a:r>
            <a:r>
              <a:rPr lang="en-US" sz="1500" dirty="0">
                <a:latin typeface="Calibri" panose="020F0502020204030204" pitchFamily="34" charset="0"/>
                <a:cs typeface="Calibri" panose="020F0502020204030204" pitchFamily="34" charset="0"/>
              </a:rPr>
              <a:t> circuit.</a:t>
            </a:r>
          </a:p>
          <a:p>
            <a:pPr marL="742950" lvl="1" indent="-285750" algn="just">
              <a:buFont typeface="Arial" panose="020B0604020202020204" pitchFamily="34" charset="0"/>
              <a:buChar char="•"/>
            </a:pPr>
            <a:r>
              <a:rPr lang="en-US" sz="1500" dirty="0">
                <a:latin typeface="Calibri" panose="020F0502020204030204" pitchFamily="34" charset="0"/>
                <a:cs typeface="Calibri" panose="020F0502020204030204" pitchFamily="34" charset="0"/>
              </a:rPr>
              <a:t>One real utility feeder marked as “Real40Bus”.</a:t>
            </a:r>
          </a:p>
          <a:p>
            <a:pPr marL="285750" indent="-285750" algn="just">
              <a:buFont typeface="Arial" panose="020B0604020202020204" pitchFamily="34" charset="0"/>
              <a:buChar char="•"/>
            </a:pPr>
            <a:r>
              <a:rPr lang="en-US" sz="1500" dirty="0">
                <a:latin typeface="Calibri" panose="020F0502020204030204" pitchFamily="34" charset="0"/>
                <a:cs typeface="Calibri" panose="020F0502020204030204" pitchFamily="34" charset="0"/>
              </a:rPr>
              <a:t>We test the proposed model in five scenarios, denoted as S1 to S5 in Table </a:t>
            </a:r>
            <a:r>
              <a:rPr lang="en-US" altLang="zh-CN" sz="1500" dirty="0">
                <a:latin typeface="Calibri" panose="020F0502020204030204" pitchFamily="34" charset="0"/>
                <a:cs typeface="Calibri" panose="020F0502020204030204" pitchFamily="34" charset="0"/>
              </a:rPr>
              <a:t>I</a:t>
            </a:r>
            <a:r>
              <a:rPr lang="en-US" sz="1500" dirty="0">
                <a:latin typeface="Calibri" panose="020F0502020204030204" pitchFamily="34" charset="0"/>
                <a:cs typeface="Calibri" panose="020F0502020204030204" pitchFamily="34" charset="0"/>
              </a:rPr>
              <a:t>.</a:t>
            </a:r>
          </a:p>
          <a:p>
            <a:pPr marL="285750" indent="-285750" algn="just">
              <a:buFont typeface="Arial" panose="020B0604020202020204" pitchFamily="34" charset="0"/>
              <a:buChar char="•"/>
            </a:pPr>
            <a:r>
              <a:rPr lang="en-US" sz="1500" dirty="0">
                <a:latin typeface="Calibri" panose="020F0502020204030204" pitchFamily="34" charset="0"/>
                <a:cs typeface="Calibri" panose="020F0502020204030204" pitchFamily="34" charset="0"/>
              </a:rPr>
              <a:t>The PV load data comes from over 300 solar inverters at 4-10 kW in Midwest U.S. The EV data is collected from various real datasets and has charging capacities at 3-10 kW.</a:t>
            </a:r>
          </a:p>
          <a:p>
            <a:pPr marL="285750" indent="-285750" algn="just">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a:p>
            <a:pPr marL="285750" indent="-285750" algn="just">
              <a:buFont typeface="Arial" panose="020B0604020202020204" pitchFamily="34" charset="0"/>
              <a:buChar char="•"/>
            </a:pPr>
            <a:endParaRPr lang="en-US" sz="1500" dirty="0">
              <a:latin typeface="Calibri" panose="020F0502020204030204" pitchFamily="34" charset="0"/>
              <a:cs typeface="Calibri" panose="020F0502020204030204" pitchFamily="34" charset="0"/>
            </a:endParaRPr>
          </a:p>
        </p:txBody>
      </p:sp>
      <p:pic>
        <p:nvPicPr>
          <p:cNvPr id="6" name="Picture 17">
            <a:extLst>
              <a:ext uri="{FF2B5EF4-FFF2-40B4-BE49-F238E27FC236}">
                <a16:creationId xmlns:a16="http://schemas.microsoft.com/office/drawing/2014/main" id="{FB5991C0-D217-6D0A-538E-62D272BD50FC}"/>
              </a:ext>
            </a:extLst>
          </p:cNvPr>
          <p:cNvPicPr>
            <a:picLocks noChangeAspect="1"/>
          </p:cNvPicPr>
          <p:nvPr/>
        </p:nvPicPr>
        <p:blipFill>
          <a:blip r:embed="rId3"/>
          <a:stretch>
            <a:fillRect/>
          </a:stretch>
        </p:blipFill>
        <p:spPr>
          <a:xfrm>
            <a:off x="6884397" y="889992"/>
            <a:ext cx="1939622" cy="1468404"/>
          </a:xfrm>
          <a:prstGeom prst="rect">
            <a:avLst/>
          </a:prstGeom>
        </p:spPr>
      </p:pic>
      <p:pic>
        <p:nvPicPr>
          <p:cNvPr id="9" name="Picture 18">
            <a:extLst>
              <a:ext uri="{FF2B5EF4-FFF2-40B4-BE49-F238E27FC236}">
                <a16:creationId xmlns:a16="http://schemas.microsoft.com/office/drawing/2014/main" id="{B8128407-C8C0-715D-C0A3-CFBB69A0DF52}"/>
              </a:ext>
            </a:extLst>
          </p:cNvPr>
          <p:cNvPicPr>
            <a:picLocks noChangeAspect="1"/>
          </p:cNvPicPr>
          <p:nvPr/>
        </p:nvPicPr>
        <p:blipFill>
          <a:blip r:embed="rId4"/>
          <a:stretch>
            <a:fillRect/>
          </a:stretch>
        </p:blipFill>
        <p:spPr>
          <a:xfrm>
            <a:off x="4370937" y="894126"/>
            <a:ext cx="2425016" cy="1464386"/>
          </a:xfrm>
          <a:prstGeom prst="rect">
            <a:avLst/>
          </a:prstGeom>
        </p:spPr>
      </p:pic>
      <p:sp>
        <p:nvSpPr>
          <p:cNvPr id="11" name="TextBox 19">
            <a:extLst>
              <a:ext uri="{FF2B5EF4-FFF2-40B4-BE49-F238E27FC236}">
                <a16:creationId xmlns:a16="http://schemas.microsoft.com/office/drawing/2014/main" id="{A532C2E4-1FF9-07DB-CCA0-B8F2BA2C7C5C}"/>
              </a:ext>
            </a:extLst>
          </p:cNvPr>
          <p:cNvSpPr txBox="1"/>
          <p:nvPr/>
        </p:nvSpPr>
        <p:spPr>
          <a:xfrm>
            <a:off x="4250013" y="2382652"/>
            <a:ext cx="4968552" cy="276999"/>
          </a:xfrm>
          <a:prstGeom prst="rect">
            <a:avLst/>
          </a:prstGeom>
          <a:noFill/>
        </p:spPr>
        <p:txBody>
          <a:bodyPr wrap="square">
            <a:spAutoFit/>
          </a:bodyPr>
          <a:lstStyle/>
          <a:p>
            <a:pPr algn="ctr"/>
            <a:r>
              <a:rPr lang="en-US" sz="1200" dirty="0">
                <a:latin typeface="Calibri" panose="020F0502020204030204" pitchFamily="34" charset="0"/>
                <a:cs typeface="Calibri" panose="020F0502020204030204" pitchFamily="34" charset="0"/>
              </a:rPr>
              <a:t>Fig. 14 Topologies of EPRI12Bus model (left) and Real40Bus model (right)  </a:t>
            </a:r>
          </a:p>
        </p:txBody>
      </p:sp>
      <p:pic>
        <p:nvPicPr>
          <p:cNvPr id="26" name="Picture 24">
            <a:extLst>
              <a:ext uri="{FF2B5EF4-FFF2-40B4-BE49-F238E27FC236}">
                <a16:creationId xmlns:a16="http://schemas.microsoft.com/office/drawing/2014/main" id="{0E7C0462-62DD-DBBE-D073-64A069941C7F}"/>
              </a:ext>
            </a:extLst>
          </p:cNvPr>
          <p:cNvPicPr>
            <a:picLocks noChangeAspect="1"/>
          </p:cNvPicPr>
          <p:nvPr/>
        </p:nvPicPr>
        <p:blipFill rotWithShape="1">
          <a:blip r:embed="rId5"/>
          <a:srcRect b="2804"/>
          <a:stretch/>
        </p:blipFill>
        <p:spPr>
          <a:xfrm>
            <a:off x="4716016" y="2682733"/>
            <a:ext cx="3846887" cy="1945724"/>
          </a:xfrm>
          <a:prstGeom prst="rect">
            <a:avLst/>
          </a:prstGeom>
        </p:spPr>
      </p:pic>
    </p:spTree>
    <p:extLst>
      <p:ext uri="{BB962C8B-B14F-4D97-AF65-F5344CB8AC3E}">
        <p14:creationId xmlns:p14="http://schemas.microsoft.com/office/powerpoint/2010/main" val="999824890"/>
      </p:ext>
    </p:extLst>
  </p:cSld>
  <p:clrMapOvr>
    <a:masterClrMapping/>
  </p:clrMapOvr>
</p:sld>
</file>

<file path=ppt/theme/theme1.xml><?xml version="1.0" encoding="utf-8"?>
<a:theme xmlns:a="http://schemas.openxmlformats.org/drawingml/2006/main" name="1_PowerPoint">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Univers 67 CondensedBold"/>
        <a:ea typeface=""/>
        <a:cs typeface=""/>
      </a:majorFont>
      <a:minorFont>
        <a:latin typeface="Univers 67 Condensed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1" id="{3FFCCBA0-A28F-4666-9E75-BC3924CE52F8}" vid="{6E76C09C-7227-4B4F-976F-09703542E1E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Prenstation Template</Template>
  <TotalTime>199</TotalTime>
  <Words>11765</Words>
  <Application>Microsoft Macintosh PowerPoint</Application>
  <PresentationFormat>On-screen Show (16:9)</PresentationFormat>
  <Paragraphs>1372</Paragraphs>
  <Slides>87</Slides>
  <Notes>32</Notes>
  <HiddenSlides>0</HiddenSlides>
  <MMClips>0</MMClips>
  <ScaleCrop>false</ScaleCrop>
  <HeadingPairs>
    <vt:vector size="8" baseType="variant">
      <vt:variant>
        <vt:lpstr>Fonts Used</vt:lpstr>
      </vt:variant>
      <vt:variant>
        <vt:i4>15</vt:i4>
      </vt:variant>
      <vt:variant>
        <vt:lpstr>Theme</vt:lpstr>
      </vt:variant>
      <vt:variant>
        <vt:i4>1</vt:i4>
      </vt:variant>
      <vt:variant>
        <vt:lpstr>Embedded OLE Servers</vt:lpstr>
      </vt:variant>
      <vt:variant>
        <vt:i4>1</vt:i4>
      </vt:variant>
      <vt:variant>
        <vt:lpstr>Slide Titles</vt:lpstr>
      </vt:variant>
      <vt:variant>
        <vt:i4>87</vt:i4>
      </vt:variant>
    </vt:vector>
  </HeadingPairs>
  <TitlesOfParts>
    <vt:vector size="104" baseType="lpstr">
      <vt:lpstr>等线</vt:lpstr>
      <vt:lpstr>ITC Berkeley Oldstyle</vt:lpstr>
      <vt:lpstr>ITC Berkeley Oldstyle Book</vt:lpstr>
      <vt:lpstr>KaTeX_Main</vt:lpstr>
      <vt:lpstr>Söhne</vt:lpstr>
      <vt:lpstr>Times</vt:lpstr>
      <vt:lpstr>Univers 57 Condensed</vt:lpstr>
      <vt:lpstr>Univers 67 CondensedBold</vt:lpstr>
      <vt:lpstr>Univers 75 Black</vt:lpstr>
      <vt:lpstr>Arial</vt:lpstr>
      <vt:lpstr>Calibri</vt:lpstr>
      <vt:lpstr>Cambria Math</vt:lpstr>
      <vt:lpstr>Georgia</vt:lpstr>
      <vt:lpstr>Symbol</vt:lpstr>
      <vt:lpstr>Wingdings</vt:lpstr>
      <vt:lpstr>1_PowerPoint</vt:lpstr>
      <vt:lpstr>Equation</vt:lpstr>
      <vt:lpstr>PowerPoint Presentation</vt:lpstr>
      <vt:lpstr>PowerPoint Presentation</vt:lpstr>
      <vt:lpstr>Contents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Introduction to Utility EV Dataset</vt:lpstr>
      <vt:lpstr>Introduction to Utility EV Dataset</vt:lpstr>
      <vt:lpstr>EV Detection Using Real Utility AMI Data</vt:lpstr>
      <vt:lpstr>EV Detection Algorithm – Feature Engineering</vt:lpstr>
      <vt:lpstr>EV Detection Algorithm – Feature Engineering</vt:lpstr>
      <vt:lpstr>EV Detection Algorithm – Training result</vt:lpstr>
      <vt:lpstr>EV Detection Algorithm – Training result</vt:lpstr>
      <vt:lpstr>PowerPoint Presentation</vt:lpstr>
      <vt:lpstr>Conservation Voltage Reduction </vt:lpstr>
      <vt:lpstr>IEEE Std. P3102 Standard for Conservation Voltage Reduction (CVR) Data Collection and Management Procedures  </vt:lpstr>
      <vt:lpstr>Methodologies </vt:lpstr>
      <vt:lpstr>Methodologies</vt:lpstr>
      <vt:lpstr>Regression-Based Method</vt:lpstr>
      <vt:lpstr>Regression-Based Method</vt:lpstr>
      <vt:lpstr>Methodologies</vt:lpstr>
      <vt:lpstr>Methodologies</vt:lpstr>
      <vt:lpstr>Methodologies</vt:lpstr>
      <vt:lpstr>Methodologies</vt:lpstr>
      <vt:lpstr>Methodologies</vt:lpstr>
      <vt:lpstr>Methodologies</vt:lpstr>
      <vt:lpstr>Methodologies</vt:lpstr>
      <vt:lpstr>Methodologies</vt:lpstr>
      <vt:lpstr>Case Studies</vt:lpstr>
      <vt:lpstr>Case Studies</vt:lpstr>
      <vt:lpstr>Case Studies</vt:lpstr>
      <vt:lpstr>Case Studies</vt:lpstr>
      <vt:lpstr>Case Studies</vt:lpstr>
      <vt:lpstr>PowerPoint Presentation</vt:lpstr>
      <vt:lpstr>PowerPoint Presentation</vt:lpstr>
      <vt:lpstr>PowerPoint Presentation</vt:lpstr>
      <vt:lpstr>PowerPoint Presentation</vt:lpstr>
      <vt:lpstr>Methodologies</vt:lpstr>
      <vt:lpstr>Methodologies </vt:lpstr>
      <vt:lpstr>Methodologies</vt:lpstr>
      <vt:lpstr>Regression-Based Method</vt:lpstr>
      <vt:lpstr>PowerPoint Presentation</vt:lpstr>
      <vt:lpstr>Methodologies</vt:lpstr>
      <vt:lpstr>Methodologies</vt:lpstr>
      <vt:lpstr>Methodologies</vt:lpstr>
      <vt:lpstr>Methodologies</vt:lpstr>
      <vt:lpstr>PowerPoint Presentation</vt:lpstr>
      <vt:lpstr>Methodologies</vt:lpstr>
      <vt:lpstr>Methodologies</vt:lpstr>
      <vt:lpstr>Methodologies</vt:lpstr>
      <vt:lpstr>Why we need the window size to be 𝑛≥3? </vt:lpstr>
      <vt:lpstr>Methodologies</vt:lpstr>
      <vt:lpstr>How do the soft constraints work? </vt:lpstr>
      <vt:lpstr>Why we need the window size to be 𝑛≥3? </vt:lpstr>
      <vt:lpstr>Methodologies</vt:lpstr>
      <vt:lpstr>Methodologies</vt:lpstr>
      <vt:lpstr>Methodologies</vt:lpstr>
      <vt:lpstr>Background and Motivation </vt:lpstr>
      <vt:lpstr>PowerPoint Presentation</vt:lpstr>
      <vt:lpstr>Review of CVR factor Range </vt:lpstr>
      <vt:lpstr>Case Studies </vt:lpstr>
      <vt:lpstr>Case Studies </vt:lpstr>
      <vt:lpstr>PowerPoint Presentation</vt:lpstr>
      <vt:lpstr>Creating a Ground Truth using Simulations </vt:lpstr>
      <vt:lpstr>Case Studies-Creating Ground Truth </vt:lpstr>
      <vt:lpstr>Case Studies </vt:lpstr>
      <vt:lpstr>Case Studies </vt:lpstr>
      <vt:lpstr>Conclusions </vt:lpstr>
      <vt:lpstr>PowerPoint Presentation</vt:lpstr>
      <vt:lpstr>EV and EV Charging Detection – Literature Review</vt:lpstr>
      <vt:lpstr>EV Detection Algorithm – Random Forest Method</vt:lpstr>
      <vt:lpstr>EV Detection Algorithm – Random Forest Method</vt:lpstr>
      <vt:lpstr>Conclusion</vt:lpstr>
      <vt:lpstr>Reference</vt:lpstr>
      <vt:lpstr>Seasonal Decomposition</vt:lpstr>
      <vt:lpstr>Seasonal Decomposition</vt:lpstr>
      <vt:lpstr>EV Detection Algorithm – Training result</vt:lpstr>
      <vt:lpstr>Residential Heat Pump Detection – Training result</vt:lpstr>
      <vt:lpstr>EV Charging Interval Identification</vt:lpstr>
      <vt:lpstr>EV Charging Interval Identification Algorithm</vt:lpstr>
      <vt:lpstr>EV Charging Interval Identification - Results</vt:lpstr>
      <vt:lpstr>EV Charging Interval Identification - Results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Wang, Dingwei [E CPE]</dc:creator>
  <cp:lastModifiedBy>Wang, Zhaoyu [E CPE]</cp:lastModifiedBy>
  <cp:revision>39</cp:revision>
  <cp:lastPrinted>2019-02-08T13:46:09Z</cp:lastPrinted>
  <dcterms:created xsi:type="dcterms:W3CDTF">2024-11-12T01:14:07Z</dcterms:created>
  <dcterms:modified xsi:type="dcterms:W3CDTF">2024-12-12T22:19:31Z</dcterms:modified>
</cp:coreProperties>
</file>