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2" r:id="rId1"/>
  </p:sldMasterIdLst>
  <p:notesMasterIdLst>
    <p:notesMasterId r:id="rId30"/>
  </p:notesMasterIdLst>
  <p:handoutMasterIdLst>
    <p:handoutMasterId r:id="rId31"/>
  </p:handoutMasterIdLst>
  <p:sldIdLst>
    <p:sldId id="261" r:id="rId2"/>
    <p:sldId id="262" r:id="rId3"/>
    <p:sldId id="310" r:id="rId4"/>
    <p:sldId id="311" r:id="rId5"/>
    <p:sldId id="307" r:id="rId6"/>
    <p:sldId id="312" r:id="rId7"/>
    <p:sldId id="308" r:id="rId8"/>
    <p:sldId id="314" r:id="rId9"/>
    <p:sldId id="315" r:id="rId10"/>
    <p:sldId id="335" r:id="rId11"/>
    <p:sldId id="316" r:id="rId12"/>
    <p:sldId id="317" r:id="rId13"/>
    <p:sldId id="324" r:id="rId14"/>
    <p:sldId id="323" r:id="rId15"/>
    <p:sldId id="334" r:id="rId16"/>
    <p:sldId id="325" r:id="rId17"/>
    <p:sldId id="326" r:id="rId18"/>
    <p:sldId id="327" r:id="rId19"/>
    <p:sldId id="328" r:id="rId20"/>
    <p:sldId id="336" r:id="rId21"/>
    <p:sldId id="337" r:id="rId22"/>
    <p:sldId id="333" r:id="rId23"/>
    <p:sldId id="338" r:id="rId24"/>
    <p:sldId id="329" r:id="rId25"/>
    <p:sldId id="330" r:id="rId26"/>
    <p:sldId id="331" r:id="rId27"/>
    <p:sldId id="332" r:id="rId28"/>
    <p:sldId id="305" r:id="rId29"/>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126" algn="l" rtl="0" eaLnBrk="0" fontAlgn="base" hangingPunct="0">
      <a:spcBef>
        <a:spcPct val="0"/>
      </a:spcBef>
      <a:spcAft>
        <a:spcPct val="0"/>
      </a:spcAft>
      <a:defRPr sz="2400" kern="1200">
        <a:solidFill>
          <a:schemeClr val="tx1"/>
        </a:solidFill>
        <a:latin typeface="Times" charset="0"/>
        <a:ea typeface="+mn-ea"/>
        <a:cs typeface="+mn-cs"/>
      </a:defRPr>
    </a:lvl2pPr>
    <a:lvl3pPr marL="914253" algn="l" rtl="0" eaLnBrk="0" fontAlgn="base" hangingPunct="0">
      <a:spcBef>
        <a:spcPct val="0"/>
      </a:spcBef>
      <a:spcAft>
        <a:spcPct val="0"/>
      </a:spcAft>
      <a:defRPr sz="2400" kern="1200">
        <a:solidFill>
          <a:schemeClr val="tx1"/>
        </a:solidFill>
        <a:latin typeface="Times" charset="0"/>
        <a:ea typeface="+mn-ea"/>
        <a:cs typeface="+mn-cs"/>
      </a:defRPr>
    </a:lvl3pPr>
    <a:lvl4pPr marL="1371376" algn="l" rtl="0" eaLnBrk="0" fontAlgn="base" hangingPunct="0">
      <a:spcBef>
        <a:spcPct val="0"/>
      </a:spcBef>
      <a:spcAft>
        <a:spcPct val="0"/>
      </a:spcAft>
      <a:defRPr sz="2400" kern="1200">
        <a:solidFill>
          <a:schemeClr val="tx1"/>
        </a:solidFill>
        <a:latin typeface="Times" charset="0"/>
        <a:ea typeface="+mn-ea"/>
        <a:cs typeface="+mn-cs"/>
      </a:defRPr>
    </a:lvl4pPr>
    <a:lvl5pPr marL="1828501" algn="l" rtl="0" eaLnBrk="0" fontAlgn="base" hangingPunct="0">
      <a:spcBef>
        <a:spcPct val="0"/>
      </a:spcBef>
      <a:spcAft>
        <a:spcPct val="0"/>
      </a:spcAft>
      <a:defRPr sz="2400" kern="1200">
        <a:solidFill>
          <a:schemeClr val="tx1"/>
        </a:solidFill>
        <a:latin typeface="Times" charset="0"/>
        <a:ea typeface="+mn-ea"/>
        <a:cs typeface="+mn-cs"/>
      </a:defRPr>
    </a:lvl5pPr>
    <a:lvl6pPr marL="2285625" algn="l" defTabSz="457126" rtl="0" eaLnBrk="1" latinLnBrk="0" hangingPunct="1">
      <a:defRPr sz="2400" kern="1200">
        <a:solidFill>
          <a:schemeClr val="tx1"/>
        </a:solidFill>
        <a:latin typeface="Times" charset="0"/>
        <a:ea typeface="+mn-ea"/>
        <a:cs typeface="+mn-cs"/>
      </a:defRPr>
    </a:lvl6pPr>
    <a:lvl7pPr marL="2742752" algn="l" defTabSz="457126" rtl="0" eaLnBrk="1" latinLnBrk="0" hangingPunct="1">
      <a:defRPr sz="2400" kern="1200">
        <a:solidFill>
          <a:schemeClr val="tx1"/>
        </a:solidFill>
        <a:latin typeface="Times" charset="0"/>
        <a:ea typeface="+mn-ea"/>
        <a:cs typeface="+mn-cs"/>
      </a:defRPr>
    </a:lvl7pPr>
    <a:lvl8pPr marL="3199876" algn="l" defTabSz="457126" rtl="0" eaLnBrk="1" latinLnBrk="0" hangingPunct="1">
      <a:defRPr sz="2400" kern="1200">
        <a:solidFill>
          <a:schemeClr val="tx1"/>
        </a:solidFill>
        <a:latin typeface="Times" charset="0"/>
        <a:ea typeface="+mn-ea"/>
        <a:cs typeface="+mn-cs"/>
      </a:defRPr>
    </a:lvl8pPr>
    <a:lvl9pPr marL="3657002" algn="l" defTabSz="457126"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02E"/>
    <a:srgbClr val="ACA39A"/>
    <a:srgbClr val="F1BE48"/>
    <a:srgbClr val="7A6E67"/>
    <a:srgbClr val="CE1126"/>
    <a:srgbClr val="6E6259"/>
    <a:srgbClr val="010000"/>
    <a:srgbClr val="F2BF49"/>
    <a:srgbClr val="ADA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81072" autoAdjust="0"/>
  </p:normalViewPr>
  <p:slideViewPr>
    <p:cSldViewPr>
      <p:cViewPr varScale="1">
        <p:scale>
          <a:sx n="166" d="100"/>
          <a:sy n="166" d="100"/>
        </p:scale>
        <p:origin x="4104" y="14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11/8/2024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11/8/2024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dt="0"/>
  <p:notesStyle>
    <a:lvl1pPr marL="0" algn="l" defTabSz="457126" rtl="0" eaLnBrk="1" latinLnBrk="0" hangingPunct="1">
      <a:defRPr sz="1200" kern="1200">
        <a:solidFill>
          <a:schemeClr val="tx1"/>
        </a:solidFill>
        <a:latin typeface="+mn-lt"/>
        <a:ea typeface="+mn-ea"/>
        <a:cs typeface="+mn-cs"/>
      </a:defRPr>
    </a:lvl1pPr>
    <a:lvl2pPr marL="457126" algn="l" defTabSz="457126" rtl="0" eaLnBrk="1" latinLnBrk="0" hangingPunct="1">
      <a:defRPr sz="1200" kern="1200">
        <a:solidFill>
          <a:schemeClr val="tx1"/>
        </a:solidFill>
        <a:latin typeface="+mn-lt"/>
        <a:ea typeface="+mn-ea"/>
        <a:cs typeface="+mn-cs"/>
      </a:defRPr>
    </a:lvl2pPr>
    <a:lvl3pPr marL="914253" algn="l" defTabSz="457126" rtl="0" eaLnBrk="1" latinLnBrk="0" hangingPunct="1">
      <a:defRPr sz="1200" kern="1200">
        <a:solidFill>
          <a:schemeClr val="tx1"/>
        </a:solidFill>
        <a:latin typeface="+mn-lt"/>
        <a:ea typeface="+mn-ea"/>
        <a:cs typeface="+mn-cs"/>
      </a:defRPr>
    </a:lvl3pPr>
    <a:lvl4pPr marL="1371376" algn="l" defTabSz="457126" rtl="0" eaLnBrk="1" latinLnBrk="0" hangingPunct="1">
      <a:defRPr sz="1200" kern="1200">
        <a:solidFill>
          <a:schemeClr val="tx1"/>
        </a:solidFill>
        <a:latin typeface="+mn-lt"/>
        <a:ea typeface="+mn-ea"/>
        <a:cs typeface="+mn-cs"/>
      </a:defRPr>
    </a:lvl4pPr>
    <a:lvl5pPr marL="1828501" algn="l" defTabSz="457126" rtl="0" eaLnBrk="1" latinLnBrk="0" hangingPunct="1">
      <a:defRPr sz="1200" kern="1200">
        <a:solidFill>
          <a:schemeClr val="tx1"/>
        </a:solidFill>
        <a:latin typeface="+mn-lt"/>
        <a:ea typeface="+mn-ea"/>
        <a:cs typeface="+mn-cs"/>
      </a:defRPr>
    </a:lvl5pPr>
    <a:lvl6pPr marL="2285625" algn="l" defTabSz="457126" rtl="0" eaLnBrk="1" latinLnBrk="0" hangingPunct="1">
      <a:defRPr sz="1200" kern="1200">
        <a:solidFill>
          <a:schemeClr val="tx1"/>
        </a:solidFill>
        <a:latin typeface="+mn-lt"/>
        <a:ea typeface="+mn-ea"/>
        <a:cs typeface="+mn-cs"/>
      </a:defRPr>
    </a:lvl6pPr>
    <a:lvl7pPr marL="2742752" algn="l" defTabSz="457126" rtl="0" eaLnBrk="1" latinLnBrk="0" hangingPunct="1">
      <a:defRPr sz="1200" kern="1200">
        <a:solidFill>
          <a:schemeClr val="tx1"/>
        </a:solidFill>
        <a:latin typeface="+mn-lt"/>
        <a:ea typeface="+mn-ea"/>
        <a:cs typeface="+mn-cs"/>
      </a:defRPr>
    </a:lvl7pPr>
    <a:lvl8pPr marL="3199876" algn="l" defTabSz="457126" rtl="0" eaLnBrk="1" latinLnBrk="0" hangingPunct="1">
      <a:defRPr sz="1200" kern="1200">
        <a:solidFill>
          <a:schemeClr val="tx1"/>
        </a:solidFill>
        <a:latin typeface="+mn-lt"/>
        <a:ea typeface="+mn-ea"/>
        <a:cs typeface="+mn-cs"/>
      </a:defRPr>
    </a:lvl8pPr>
    <a:lvl9pPr marL="3657002" algn="l" defTabSz="4571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840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9F8F3-1A89-E1A0-2FC1-12E2613FD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ED74B-825C-1EA3-AD18-CC23476A8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F56C9-EE0A-6BF8-CF85-5FD09461681F}"/>
              </a:ext>
            </a:extLst>
          </p:cNvPr>
          <p:cNvSpPr>
            <a:spLocks noGrp="1"/>
          </p:cNvSpPr>
          <p:nvPr>
            <p:ph type="body" idx="1"/>
          </p:nvPr>
        </p:nvSpPr>
        <p:spPr/>
        <p:txBody>
          <a:bodyPr>
            <a:normAutofit/>
          </a:bodyPr>
          <a:lstStyle/>
          <a:p>
            <a:r>
              <a:rPr lang="en-US" dirty="0"/>
              <a:t>Detailed performance metrics in backup slides.</a:t>
            </a:r>
          </a:p>
        </p:txBody>
      </p:sp>
      <p:sp>
        <p:nvSpPr>
          <p:cNvPr id="4" name="Footer Placeholder 3">
            <a:extLst>
              <a:ext uri="{FF2B5EF4-FFF2-40B4-BE49-F238E27FC236}">
                <a16:creationId xmlns:a16="http://schemas.microsoft.com/office/drawing/2014/main" id="{0F70EA09-6A29-E6D3-8545-F608FE2B968B}"/>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0BA69418-0AA7-1EA6-0406-1FA71E36BBD5}"/>
              </a:ext>
            </a:extLst>
          </p:cNvPr>
          <p:cNvSpPr>
            <a:spLocks noGrp="1"/>
          </p:cNvSpPr>
          <p:nvPr>
            <p:ph type="sldNum" sz="quarter" idx="5"/>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272678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our HP data is sub-metered, we must add some AMI data to create the aggregated load profile.</a:t>
            </a:r>
          </a:p>
          <a:p>
            <a:endParaRPr lang="en-US" dirty="0"/>
          </a:p>
          <a:p>
            <a:pPr marL="0" marR="0" lvl="0" indent="0" algn="l" defTabSz="457126"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In this work, pure heat pump data was aggregated with random residential AMI data to create cumulative load patterns. The total number of customers without HP in this study is 33,500.</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333239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30707-E275-4FB8-EDBC-2236B646D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DA460-CE30-F2E7-876F-3FC6BFE6EC3A}"/>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0621495C-764A-3475-1A0A-7FB379FF98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23EA64-F4DE-E0B5-B35A-0AFE873A2F00}"/>
              </a:ext>
            </a:extLst>
          </p:cNvPr>
          <p:cNvSpPr>
            <a:spLocks noGrp="1"/>
          </p:cNvSpPr>
          <p:nvPr>
            <p:ph type="sldNum" sz="quarter" idx="10"/>
          </p:nvPr>
        </p:nvSpPr>
        <p:spPr/>
        <p:txBody>
          <a:bodyPr/>
          <a:lstStyle/>
          <a:p>
            <a:fld id="{24A6D18E-8B09-B24B-9169-4FC527B8D84F}" type="slidenum">
              <a:rPr lang="en-US" smtClean="0"/>
              <a:pPr/>
              <a:t>19</a:t>
            </a:fld>
            <a:endParaRPr lang="en-US"/>
          </a:p>
        </p:txBody>
      </p:sp>
      <p:sp>
        <p:nvSpPr>
          <p:cNvPr id="5" name="Footer Placeholder 4">
            <a:extLst>
              <a:ext uri="{FF2B5EF4-FFF2-40B4-BE49-F238E27FC236}">
                <a16:creationId xmlns:a16="http://schemas.microsoft.com/office/drawing/2014/main" id="{430ACC6B-D0D1-687A-78A1-CB796AC813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734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07399-B893-C8A2-76FA-5148D220B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2A2AA-CC37-5FB2-7EF8-E096744E8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B96E7-D7FD-523D-418C-6E009E772DCD}"/>
              </a:ext>
            </a:extLst>
          </p:cNvPr>
          <p:cNvSpPr>
            <a:spLocks noGrp="1"/>
          </p:cNvSpPr>
          <p:nvPr>
            <p:ph type="body" idx="1"/>
          </p:nvPr>
        </p:nvSpPr>
        <p:spPr/>
        <p:txBody>
          <a:bodyPr>
            <a:normAutofit fontScale="40000" lnSpcReduction="20000"/>
          </a:bodyPr>
          <a:lstStyle/>
          <a:p>
            <a:pPr marL="0" marR="0" lvl="0" indent="0">
              <a:lnSpc>
                <a:spcPts val="1200"/>
              </a:lnSpc>
              <a:spcAft>
                <a:spcPts val="600"/>
              </a:spcAft>
              <a:buFont typeface="+mj-lt"/>
              <a:buNone/>
              <a:tabLst>
                <a:tab pos="457200" algn="l"/>
              </a:tabLst>
            </a:pPr>
            <a:r>
              <a:rPr lang="en-US" sz="1800" dirty="0">
                <a:effectLst/>
                <a:latin typeface="Georgia" panose="02040502050405020303" pitchFamily="18" charset="0"/>
                <a:ea typeface="Aptos" panose="020B0004020202020204" pitchFamily="34" charset="0"/>
                <a:cs typeface="Times New Roman" panose="02020603050405020304" pitchFamily="18" charset="0"/>
              </a:rPr>
              <a:t>Accuracy</a:t>
            </a:r>
          </a:p>
          <a:p>
            <a:pPr marL="342900" marR="0" lvl="0" indent="-342900">
              <a:lnSpc>
                <a:spcPts val="1200"/>
              </a:lnSpc>
              <a:spcAft>
                <a:spcPts val="600"/>
              </a:spcAft>
              <a:buFont typeface="Symbol" panose="05050102010706020507" pitchFamily="18" charset="2"/>
              <a:buChar char=""/>
              <a:tabLst>
                <a:tab pos="457200" algn="l"/>
              </a:tabLst>
            </a:pPr>
            <a:r>
              <a:rPr lang="en-US" sz="1800" dirty="0">
                <a:effectLst/>
                <a:latin typeface="Georgia" panose="02040502050405020303" pitchFamily="18" charset="0"/>
                <a:ea typeface="Aptos" panose="020B0004020202020204" pitchFamily="34" charset="0"/>
                <a:cs typeface="Times New Roman" panose="02020603050405020304" pitchFamily="18" charset="0"/>
              </a:rPr>
              <a:t>Definition: Accuracy is the ratio of correctly predicted observations to the total observations.</a:t>
            </a:r>
          </a:p>
          <a:p>
            <a:pPr marL="342900" marR="0" lvl="0" indent="-342900">
              <a:lnSpc>
                <a:spcPts val="1200"/>
              </a:lnSpc>
              <a:spcAft>
                <a:spcPts val="600"/>
              </a:spcAft>
              <a:buFont typeface="Symbol" panose="05050102010706020507" pitchFamily="18" charset="2"/>
              <a:buChar char=""/>
              <a:tabLst>
                <a:tab pos="457200" algn="l"/>
              </a:tabLst>
            </a:pPr>
            <a:endParaRPr lang="en-US" sz="1800" dirty="0">
              <a:effectLst/>
              <a:latin typeface="Georgia" panose="02040502050405020303" pitchFamily="18" charset="0"/>
              <a:ea typeface="Aptos" panose="020B0004020202020204" pitchFamily="34" charset="0"/>
              <a:cs typeface="Times New Roman" panose="02020603050405020304" pitchFamily="18" charset="0"/>
            </a:endParaRPr>
          </a:p>
          <a:p>
            <a:pPr marL="0" marR="0" lvl="0" indent="0">
              <a:lnSpc>
                <a:spcPts val="1200"/>
              </a:lnSpc>
              <a:spcAft>
                <a:spcPts val="600"/>
              </a:spcAft>
              <a:buFont typeface="Symbol" panose="05050102010706020507" pitchFamily="18" charset="2"/>
              <a:buNone/>
              <a:tabLst>
                <a:tab pos="457200" algn="l"/>
              </a:tabLst>
            </a:pPr>
            <a:r>
              <a:rPr lang="en-US" sz="1800" dirty="0">
                <a:effectLst/>
                <a:latin typeface="Georgia" panose="02040502050405020303" pitchFamily="18" charset="0"/>
                <a:ea typeface="Aptos" panose="020B0004020202020204" pitchFamily="34" charset="0"/>
                <a:cs typeface="Times New Roman" panose="02020603050405020304" pitchFamily="18" charset="0"/>
              </a:rPr>
              <a:t>Precision</a:t>
            </a:r>
          </a:p>
          <a:p>
            <a:pPr marL="342900" marR="0" lvl="0" indent="-342900">
              <a:lnSpc>
                <a:spcPts val="1200"/>
              </a:lnSpc>
              <a:spcAft>
                <a:spcPts val="600"/>
              </a:spcAft>
              <a:buFont typeface="Symbol" panose="05050102010706020507" pitchFamily="18" charset="2"/>
              <a:buChar char=""/>
              <a:tabLst>
                <a:tab pos="457200" algn="l"/>
              </a:tabLst>
            </a:pPr>
            <a:r>
              <a:rPr lang="en-US" sz="1800" dirty="0">
                <a:effectLst/>
                <a:latin typeface="Georgia" panose="02040502050405020303" pitchFamily="18" charset="0"/>
                <a:ea typeface="Aptos" panose="020B0004020202020204" pitchFamily="34" charset="0"/>
                <a:cs typeface="Times New Roman" panose="02020603050405020304" pitchFamily="18" charset="0"/>
              </a:rPr>
              <a:t>Definition: Precision (or Positive Predictive Value) is the ratio of correctly predicted positive observations to the total predicted positive observations.</a:t>
            </a:r>
          </a:p>
          <a:p>
            <a:pPr marL="342900" marR="0" lvl="0" indent="-342900">
              <a:lnSpc>
                <a:spcPts val="1200"/>
              </a:lnSpc>
              <a:spcAft>
                <a:spcPts val="600"/>
              </a:spcAft>
              <a:buFont typeface="Symbol" panose="05050102010706020507" pitchFamily="18" charset="2"/>
              <a:buChar char=""/>
              <a:tabLst>
                <a:tab pos="457200" algn="l"/>
              </a:tabLst>
            </a:pPr>
            <a:r>
              <a:rPr lang="en-US" sz="1800" dirty="0">
                <a:effectLst/>
                <a:latin typeface="Georgia" panose="02040502050405020303" pitchFamily="18" charset="0"/>
                <a:ea typeface="Aptos" panose="020B0004020202020204" pitchFamily="34" charset="0"/>
                <a:cs typeface="Times New Roman" panose="02020603050405020304" pitchFamily="18" charset="0"/>
              </a:rPr>
              <a:t>Precision answers the question, "Of all the observations predicted as positive, how many were actually positive?" High precision is crucial when the cost of false positives is high.</a:t>
            </a:r>
          </a:p>
          <a:p>
            <a:pPr marL="342900" marR="0" lvl="0" indent="-342900">
              <a:lnSpc>
                <a:spcPts val="1200"/>
              </a:lnSpc>
              <a:spcAft>
                <a:spcPts val="600"/>
              </a:spcAft>
              <a:buFont typeface="+mj-lt"/>
              <a:buAutoNum type="arabicPeriod" startAt="3"/>
              <a:tabLst>
                <a:tab pos="457200" algn="l"/>
              </a:tabLst>
            </a:pPr>
            <a:endParaRPr lang="en-US" sz="18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ts val="1200"/>
              </a:lnSpc>
              <a:spcAft>
                <a:spcPts val="600"/>
              </a:spcAft>
              <a:buFont typeface="+mj-lt"/>
              <a:buAutoNum type="arabicPeriod" startAt="3"/>
              <a:tabLst>
                <a:tab pos="457200" algn="l"/>
              </a:tabLst>
            </a:pPr>
            <a:endParaRPr lang="en-US" sz="1800" dirty="0">
              <a:effectLst/>
              <a:latin typeface="Georgia" panose="02040502050405020303" pitchFamily="18" charset="0"/>
              <a:ea typeface="Aptos" panose="020B0004020202020204" pitchFamily="34" charset="0"/>
              <a:cs typeface="Times New Roman" panose="02020603050405020304" pitchFamily="18" charset="0"/>
            </a:endParaRPr>
          </a:p>
          <a:p>
            <a:pPr marL="0" marR="0" lvl="0" indent="0">
              <a:lnSpc>
                <a:spcPts val="1200"/>
              </a:lnSpc>
              <a:spcAft>
                <a:spcPts val="600"/>
              </a:spcAft>
              <a:buFont typeface="+mj-lt"/>
              <a:buNone/>
              <a:tabLst>
                <a:tab pos="457200" algn="l"/>
              </a:tabLst>
            </a:pPr>
            <a:r>
              <a:rPr lang="en-US" sz="1800" dirty="0">
                <a:effectLst/>
                <a:latin typeface="Georgia" panose="02040502050405020303" pitchFamily="18" charset="0"/>
                <a:ea typeface="Aptos" panose="020B0004020202020204" pitchFamily="34" charset="0"/>
                <a:cs typeface="Times New Roman" panose="02020603050405020304" pitchFamily="18" charset="0"/>
              </a:rPr>
              <a:t>Recall (Sensitivity or True Positive Rate)</a:t>
            </a:r>
          </a:p>
          <a:p>
            <a:pPr marL="342900" marR="0" lvl="0" indent="-342900">
              <a:lnSpc>
                <a:spcPts val="1200"/>
              </a:lnSpc>
              <a:spcAft>
                <a:spcPts val="600"/>
              </a:spcAft>
              <a:buFont typeface="Symbol" panose="05050102010706020507" pitchFamily="18" charset="2"/>
              <a:buChar char=""/>
              <a:tabLst>
                <a:tab pos="457200" algn="l"/>
              </a:tabLst>
            </a:pPr>
            <a:r>
              <a:rPr lang="en-US" sz="1800" dirty="0">
                <a:effectLst/>
                <a:latin typeface="Georgia" panose="02040502050405020303" pitchFamily="18" charset="0"/>
                <a:ea typeface="Aptos" panose="020B0004020202020204" pitchFamily="34" charset="0"/>
                <a:cs typeface="Times New Roman" panose="02020603050405020304" pitchFamily="18" charset="0"/>
              </a:rPr>
              <a:t>Definition: Recall is the ratio of correctly predicted positive observations to all observations in the actual class.</a:t>
            </a:r>
          </a:p>
          <a:p>
            <a:pPr marL="342900" marR="0" lvl="0" indent="-342900">
              <a:lnSpc>
                <a:spcPts val="1200"/>
              </a:lnSpc>
              <a:spcAft>
                <a:spcPts val="600"/>
              </a:spcAft>
              <a:buFont typeface="Symbol" panose="05050102010706020507" pitchFamily="18" charset="2"/>
              <a:buChar char=""/>
              <a:tabLst>
                <a:tab pos="457200" algn="l"/>
              </a:tabLst>
            </a:pPr>
            <a:r>
              <a:rPr lang="en-US" sz="1800" dirty="0">
                <a:effectLst/>
                <a:latin typeface="Georgia" panose="02040502050405020303" pitchFamily="18" charset="0"/>
                <a:ea typeface="Aptos" panose="020B0004020202020204" pitchFamily="34" charset="0"/>
                <a:cs typeface="Times New Roman" panose="02020603050405020304" pitchFamily="18" charset="0"/>
              </a:rPr>
              <a:t>Recall answers the question, "Of all the actual positive observations, how many did the model capture?" High recall is essential when missing positives (false negatives) is costly.</a:t>
            </a:r>
          </a:p>
          <a:p>
            <a:pPr marL="342900" marR="0" lvl="0" indent="-342900">
              <a:lnSpc>
                <a:spcPts val="1200"/>
              </a:lnSpc>
              <a:spcAft>
                <a:spcPts val="600"/>
              </a:spcAft>
              <a:buFont typeface="+mj-lt"/>
              <a:buAutoNum type="arabicPeriod" startAt="4"/>
              <a:tabLst>
                <a:tab pos="457200" algn="l"/>
              </a:tabLst>
            </a:pPr>
            <a:endParaRPr lang="en-US" sz="18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ts val="1200"/>
              </a:lnSpc>
              <a:spcAft>
                <a:spcPts val="600"/>
              </a:spcAft>
              <a:buFont typeface="+mj-lt"/>
              <a:buAutoNum type="arabicPeriod" startAt="4"/>
              <a:tabLst>
                <a:tab pos="457200" algn="l"/>
              </a:tabLst>
            </a:pPr>
            <a:endParaRPr lang="en-US" sz="1800" dirty="0">
              <a:effectLst/>
              <a:latin typeface="Georgia" panose="02040502050405020303" pitchFamily="18" charset="0"/>
              <a:ea typeface="Aptos" panose="020B0004020202020204" pitchFamily="34" charset="0"/>
              <a:cs typeface="Times New Roman" panose="02020603050405020304" pitchFamily="18" charset="0"/>
            </a:endParaRPr>
          </a:p>
          <a:p>
            <a:pPr marL="0" marR="0" lvl="0" indent="0">
              <a:lnSpc>
                <a:spcPts val="1200"/>
              </a:lnSpc>
              <a:spcAft>
                <a:spcPts val="600"/>
              </a:spcAft>
              <a:buFont typeface="+mj-lt"/>
              <a:buNone/>
              <a:tabLst>
                <a:tab pos="457200" algn="l"/>
              </a:tabLst>
            </a:pPr>
            <a:r>
              <a:rPr lang="en-US" sz="1800" dirty="0">
                <a:effectLst/>
                <a:latin typeface="Georgia" panose="02040502050405020303" pitchFamily="18" charset="0"/>
                <a:ea typeface="Aptos" panose="020B0004020202020204" pitchFamily="34" charset="0"/>
                <a:cs typeface="Times New Roman" panose="02020603050405020304" pitchFamily="18" charset="0"/>
              </a:rPr>
              <a:t>F1-Score</a:t>
            </a:r>
          </a:p>
          <a:p>
            <a:pPr marL="342900" marR="0" lvl="0" indent="-342900">
              <a:lnSpc>
                <a:spcPts val="1200"/>
              </a:lnSpc>
              <a:spcAft>
                <a:spcPts val="600"/>
              </a:spcAft>
              <a:buFont typeface="Symbol" panose="05050102010706020507" pitchFamily="18" charset="2"/>
              <a:buChar char=""/>
              <a:tabLst>
                <a:tab pos="457200" algn="l"/>
              </a:tabLst>
            </a:pPr>
            <a:r>
              <a:rPr lang="en-US" sz="1800" dirty="0">
                <a:effectLst/>
                <a:latin typeface="Georgia" panose="02040502050405020303" pitchFamily="18" charset="0"/>
                <a:ea typeface="Aptos" panose="020B0004020202020204" pitchFamily="34" charset="0"/>
                <a:cs typeface="Times New Roman" panose="02020603050405020304" pitchFamily="18" charset="0"/>
              </a:rPr>
              <a:t>Definition: The F1-score is the harmonic mean of precision and recall, providing a balance between the two metrics.</a:t>
            </a:r>
          </a:p>
          <a:p>
            <a:endParaRPr lang="en-US" dirty="0"/>
          </a:p>
        </p:txBody>
      </p:sp>
      <p:sp>
        <p:nvSpPr>
          <p:cNvPr id="4" name="Footer Placeholder 3">
            <a:extLst>
              <a:ext uri="{FF2B5EF4-FFF2-40B4-BE49-F238E27FC236}">
                <a16:creationId xmlns:a16="http://schemas.microsoft.com/office/drawing/2014/main" id="{2B798F7A-C8B3-E5A9-C734-63D6D8340432}"/>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ACB25FD5-8944-AED2-7E98-D31E3B4CED75}"/>
              </a:ext>
            </a:extLst>
          </p:cNvPr>
          <p:cNvSpPr>
            <a:spLocks noGrp="1"/>
          </p:cNvSpPr>
          <p:nvPr>
            <p:ph type="sldNum" sz="quarter" idx="5"/>
          </p:nvPr>
        </p:nvSpPr>
        <p:spPr/>
        <p:txBody>
          <a:bodyPr/>
          <a:lstStyle/>
          <a:p>
            <a:fld id="{24A6D18E-8B09-B24B-9169-4FC527B8D84F}" type="slidenum">
              <a:rPr lang="en-US" smtClean="0"/>
              <a:pPr/>
              <a:t>22</a:t>
            </a:fld>
            <a:endParaRPr lang="en-US"/>
          </a:p>
        </p:txBody>
      </p:sp>
    </p:spTree>
    <p:extLst>
      <p:ext uri="{BB962C8B-B14F-4D97-AF65-F5344CB8AC3E}">
        <p14:creationId xmlns:p14="http://schemas.microsoft.com/office/powerpoint/2010/main" val="354548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80836-A696-5A22-7661-8618D0FA4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EA719-3047-B5AA-9CBF-2605CF0471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48E1B-E09C-2FD2-6B52-119CCE27ABDB}"/>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DD2D22B2-6AEA-E69E-5718-7B6CFF698F4F}"/>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714B5929-571E-51E7-C178-33A9AF74A5F2}"/>
              </a:ext>
            </a:extLst>
          </p:cNvPr>
          <p:cNvSpPr>
            <a:spLocks noGrp="1"/>
          </p:cNvSpPr>
          <p:nvPr>
            <p:ph type="sldNum" sz="quarter" idx="5"/>
          </p:nvPr>
        </p:nvSpPr>
        <p:spPr/>
        <p:txBody>
          <a:bodyPr/>
          <a:lstStyle/>
          <a:p>
            <a:fld id="{24A6D18E-8B09-B24B-9169-4FC527B8D84F}" type="slidenum">
              <a:rPr lang="en-US" smtClean="0"/>
              <a:pPr/>
              <a:t>27</a:t>
            </a:fld>
            <a:endParaRPr lang="en-US"/>
          </a:p>
        </p:txBody>
      </p:sp>
    </p:spTree>
    <p:extLst>
      <p:ext uri="{BB962C8B-B14F-4D97-AF65-F5344CB8AC3E}">
        <p14:creationId xmlns:p14="http://schemas.microsoft.com/office/powerpoint/2010/main" val="2895520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959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2864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4</a:t>
            </a:fld>
            <a:endParaRPr lang="en-US"/>
          </a:p>
        </p:txBody>
      </p:sp>
    </p:spTree>
    <p:extLst>
      <p:ext uri="{BB962C8B-B14F-4D97-AF65-F5344CB8AC3E}">
        <p14:creationId xmlns:p14="http://schemas.microsoft.com/office/powerpoint/2010/main" val="257153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200" dirty="0">
                <a:latin typeface="Calibri" panose="020F0502020204030204" pitchFamily="34" charset="0"/>
                <a:cs typeface="Calibri" panose="020F0502020204030204" pitchFamily="34" charset="0"/>
              </a:rPr>
              <a:t>hidden features include: mean, min/max, standard dev; </a:t>
            </a:r>
            <a:r>
              <a:rPr lang="en-US" dirty="0"/>
              <a:t>recurring charging behaviors over specific intervals, daily, weekly, or monthly cycles; increase in power consumption over time due to consistent charging behavior; frequent charging behaviors, etc. These will further introduced in the seasonal decomposition later.</a:t>
            </a:r>
          </a:p>
          <a:p>
            <a:endParaRPr lang="en-US" dirty="0"/>
          </a:p>
          <a:p>
            <a:r>
              <a:rPr lang="en-US" sz="1200" dirty="0">
                <a:latin typeface="Calibri" panose="020F0502020204030204" pitchFamily="34" charset="0"/>
                <a:cs typeface="Calibri" panose="020F0502020204030204" pitchFamily="34" charset="0"/>
              </a:rPr>
              <a:t>computational burdens: 1. compared to support vector machines (SVM), </a:t>
            </a:r>
            <a:r>
              <a:rPr lang="en-US" dirty="0"/>
              <a:t>SVM are computationally more intensive than RF for larger datasets. SVMs is slower to train than RF for large-scale data such as time-series SM data. 2. Neural networks such as convolutional and recurrent neural networks, have a high computational and memory burden. Both CNNs and RNNs typically require significantly longer training times than RF.</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6</a:t>
            </a:fld>
            <a:endParaRPr lang="en-US"/>
          </a:p>
        </p:txBody>
      </p:sp>
    </p:spTree>
    <p:extLst>
      <p:ext uri="{BB962C8B-B14F-4D97-AF65-F5344CB8AC3E}">
        <p14:creationId xmlns:p14="http://schemas.microsoft.com/office/powerpoint/2010/main" val="410047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global mean and moving window mean: </a:t>
            </a:r>
          </a:p>
          <a:p>
            <a:endParaRPr lang="en-US" dirty="0"/>
          </a:p>
          <a:p>
            <a:r>
              <a:rPr lang="en-US" dirty="0"/>
              <a:t>- The global mean is the average for each customer across the entire time span. </a:t>
            </a:r>
          </a:p>
          <a:p>
            <a:endParaRPr lang="en-US" dirty="0"/>
          </a:p>
          <a:p>
            <a:r>
              <a:rPr lang="en-US" dirty="0"/>
              <a:t>- The average for each sliding window is the mean for each window. After testing, we choose the window size to be 1 day (96 data points), and each time we slide a window by 6 hours (24 points) ahead to create overlapping windows, capturing more granular, continuous changes in the data. This can be useful for capturing short-term variations that might indicate EV charging events.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7</a:t>
            </a:fld>
            <a:endParaRPr lang="en-US"/>
          </a:p>
        </p:txBody>
      </p:sp>
    </p:spTree>
    <p:extLst>
      <p:ext uri="{BB962C8B-B14F-4D97-AF65-F5344CB8AC3E}">
        <p14:creationId xmlns:p14="http://schemas.microsoft.com/office/powerpoint/2010/main" val="40848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Seasonal Component</a:t>
            </a:r>
            <a:endParaRPr lang="en-US" dirty="0"/>
          </a:p>
          <a:p>
            <a:r>
              <a:rPr lang="en-US" dirty="0"/>
              <a:t>The trend component could indicate when an EV is frequently charged, this trend becoming stable over time, indicating the charging pattern is more detectable.</a:t>
            </a:r>
          </a:p>
          <a:p>
            <a:endParaRPr lang="en-US" dirty="0"/>
          </a:p>
          <a:p>
            <a:r>
              <a:rPr lang="en-US" b="1" dirty="0"/>
              <a:t>Seasonal Component</a:t>
            </a:r>
            <a:r>
              <a:rPr lang="en-US" dirty="0"/>
              <a:t>: </a:t>
            </a:r>
          </a:p>
          <a:p>
            <a:r>
              <a:rPr lang="en-US" dirty="0"/>
              <a:t>For EV users, the seasonal component captures regular charging patterns, such as daily or weekly peaks at specific hours or days (e.g., overnight charging).</a:t>
            </a:r>
          </a:p>
          <a:p>
            <a:endParaRPr lang="en-US" dirty="0"/>
          </a:p>
          <a:p>
            <a:r>
              <a:rPr lang="en-US" b="1" dirty="0"/>
              <a:t>Residual (or Irregular) Component</a:t>
            </a:r>
          </a:p>
          <a:p>
            <a:pPr>
              <a:buFont typeface="Arial" panose="020B0604020202020204" pitchFamily="34" charset="0"/>
              <a:buNone/>
            </a:pPr>
            <a:r>
              <a:rPr lang="en-US" dirty="0"/>
              <a:t>The residual component might indicate unscheduled EV charging sessions, irregular appliance use, or other unexpected high-power events. This helps filter the data.</a:t>
            </a:r>
          </a:p>
          <a:p>
            <a:pPr>
              <a:buFont typeface="Arial" panose="020B0604020202020204" pitchFamily="34" charset="0"/>
              <a:buNone/>
            </a:pPr>
            <a:endParaRPr lang="en-US" dirty="0"/>
          </a:p>
          <a:p>
            <a:pPr>
              <a:buFont typeface="Arial" panose="020B0604020202020204" pitchFamily="34" charset="0"/>
              <a:buNone/>
            </a:pPr>
            <a:r>
              <a:rPr lang="en-US" b="1" dirty="0"/>
              <a:t>Equations for calculating those three components are in the backup slides.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24A6D18E-8B09-B24B-9169-4FC527B8D84F}" type="slidenum">
              <a:rPr lang="en-US" smtClean="0"/>
              <a:pPr/>
              <a:t>8</a:t>
            </a:fld>
            <a:endParaRPr lang="en-US"/>
          </a:p>
        </p:txBody>
      </p:sp>
    </p:spTree>
    <p:extLst>
      <p:ext uri="{BB962C8B-B14F-4D97-AF65-F5344CB8AC3E}">
        <p14:creationId xmlns:p14="http://schemas.microsoft.com/office/powerpoint/2010/main" val="289040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02879-3FFD-791D-4212-8C31087F9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7373B-E6EF-FE00-4383-AB5F83315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840F3-85FB-1897-6228-735F3069F306}"/>
              </a:ext>
            </a:extLst>
          </p:cNvPr>
          <p:cNvSpPr>
            <a:spLocks noGrp="1"/>
          </p:cNvSpPr>
          <p:nvPr>
            <p:ph type="body" idx="1"/>
          </p:nvPr>
        </p:nvSpPr>
        <p:spPr/>
        <p:txBody>
          <a:bodyPr>
            <a:normAutofit/>
          </a:bodyPr>
          <a:lstStyle/>
          <a:p>
            <a:pPr marL="0" marR="0" lvl="0" indent="0" algn="l" defTabSz="457126" rtl="0" eaLnBrk="1" fontAlgn="auto" latinLnBrk="0" hangingPunct="1">
              <a:lnSpc>
                <a:spcPct val="100000"/>
              </a:lnSpc>
              <a:spcBef>
                <a:spcPts val="0"/>
              </a:spcBef>
              <a:spcAft>
                <a:spcPts val="0"/>
              </a:spcAft>
              <a:buClrTx/>
              <a:buSzTx/>
              <a:buFontTx/>
              <a:buNone/>
              <a:tabLst/>
              <a:defRPr/>
            </a:pPr>
            <a:r>
              <a:rPr lang="en-US" dirty="0"/>
              <a:t>We first divide the data into training sets (70%) and test sets (30%). In our case, training sets contain 24764 customers, and testing sets contain 10614 customers.</a:t>
            </a:r>
          </a:p>
          <a:p>
            <a:endParaRPr lang="en-US" dirty="0"/>
          </a:p>
          <a:p>
            <a:r>
              <a:rPr lang="en-US" b="1" dirty="0"/>
              <a:t>Maximum Depth of Each Tree </a:t>
            </a:r>
            <a:r>
              <a:rPr lang="en-US" dirty="0"/>
              <a:t>Controls the maximum number of splits (or levels) in each tree.</a:t>
            </a:r>
          </a:p>
          <a:p>
            <a:endParaRPr lang="en-US" dirty="0"/>
          </a:p>
          <a:p>
            <a:r>
              <a:rPr lang="en-US" b="1" dirty="0"/>
              <a:t>Bootstrap Sampling with Replacement</a:t>
            </a:r>
            <a:r>
              <a:rPr lang="en-US" dirty="0"/>
              <a:t>: For each tree in the forest, a new dataset is created by randomly selecting data points from the original dataset. Since the sampling is </a:t>
            </a:r>
            <a:r>
              <a:rPr lang="en-US" b="1" dirty="0"/>
              <a:t>with replacement</a:t>
            </a:r>
            <a:r>
              <a:rPr lang="en-US" dirty="0"/>
              <a:t>, each data point in the original dataset has an equal probability of being selected multiple times in the same bootstrap sample, while some data points may not be selected at all.</a:t>
            </a:r>
          </a:p>
          <a:p>
            <a:endParaRPr lang="en-US" dirty="0"/>
          </a:p>
          <a:p>
            <a:pPr>
              <a:buFont typeface="Arial" panose="020B0604020202020204" pitchFamily="34" charset="0"/>
              <a:buNone/>
            </a:pPr>
            <a:r>
              <a:rPr lang="en-US" dirty="0"/>
              <a:t>Typically, </a:t>
            </a:r>
            <a:r>
              <a:rPr lang="en-US" b="1" dirty="0"/>
              <a:t>each bootstrap sample is the same size as the original dataset</a:t>
            </a:r>
            <a:r>
              <a:rPr lang="en-US" dirty="0"/>
              <a:t>, but because it’s sampled with replacement, about </a:t>
            </a:r>
            <a:r>
              <a:rPr lang="en-US" b="1" dirty="0"/>
              <a:t>63%</a:t>
            </a:r>
            <a:r>
              <a:rPr lang="en-US" dirty="0"/>
              <a:t> of the original data points are included in each sample (with some data points appearing multiple times). This sampling introduces slight variations between the datasets used to train each tree, resulting in a set of trees that are similar but have learned different patterns due to variations in their training data.</a:t>
            </a:r>
          </a:p>
          <a:p>
            <a:r>
              <a:rPr lang="en-US" b="1" dirty="0"/>
              <a:t>Out-of-Bag (OOB) Samples</a:t>
            </a:r>
            <a:r>
              <a:rPr lang="en-US" dirty="0"/>
              <a:t>: Since approximately 37% of data points are left out of each bootstrap sample, these remaining data points (known as </a:t>
            </a:r>
            <a:r>
              <a:rPr lang="en-US" b="1" dirty="0"/>
              <a:t>out-of-bag</a:t>
            </a:r>
            <a:r>
              <a:rPr lang="en-US" dirty="0"/>
              <a:t> or </a:t>
            </a:r>
            <a:r>
              <a:rPr lang="en-US" b="1" dirty="0"/>
              <a:t>OOB samples</a:t>
            </a:r>
            <a:r>
              <a:rPr lang="en-US" dirty="0"/>
              <a:t>) can be used to validate the performance of each tree.</a:t>
            </a:r>
          </a:p>
          <a:p>
            <a:endParaRPr lang="en-US" dirty="0"/>
          </a:p>
        </p:txBody>
      </p:sp>
      <p:sp>
        <p:nvSpPr>
          <p:cNvPr id="4" name="Footer Placeholder 3">
            <a:extLst>
              <a:ext uri="{FF2B5EF4-FFF2-40B4-BE49-F238E27FC236}">
                <a16:creationId xmlns:a16="http://schemas.microsoft.com/office/drawing/2014/main" id="{ECC35751-B92D-0077-D512-FB3096A2E8B6}"/>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EB1C55DF-CDA9-5112-3650-3F61CAF045EF}"/>
              </a:ext>
            </a:extLst>
          </p:cNvPr>
          <p:cNvSpPr>
            <a:spLocks noGrp="1"/>
          </p:cNvSpPr>
          <p:nvPr>
            <p:ph type="sldNum" sz="quarter" idx="5"/>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101384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6A864-27E4-0FBB-D225-F1F944716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B25D1-2633-F5F8-C8DE-DF5E86968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4EF17-C6A5-76A9-B942-3F8D094B6572}"/>
              </a:ext>
            </a:extLst>
          </p:cNvPr>
          <p:cNvSpPr>
            <a:spLocks noGrp="1"/>
          </p:cNvSpPr>
          <p:nvPr>
            <p:ph type="body" idx="1"/>
          </p:nvPr>
        </p:nvSpPr>
        <p:spPr/>
        <p:txBody>
          <a:bodyPr>
            <a:normAutofit/>
          </a:bodyPr>
          <a:lstStyle/>
          <a:p>
            <a:r>
              <a:rPr lang="en-US" dirty="0"/>
              <a:t>A </a:t>
            </a:r>
            <a:r>
              <a:rPr lang="en-US" b="1" dirty="0"/>
              <a:t>node</a:t>
            </a:r>
            <a:r>
              <a:rPr lang="en-US" dirty="0"/>
              <a:t> represents a point in the tree where a decision is made about splitting data based on feature values. Nodes guide the data flow through the tree to reach a final classification output. </a:t>
            </a:r>
          </a:p>
          <a:p>
            <a:endParaRPr lang="en-US" dirty="0"/>
          </a:p>
          <a:p>
            <a:r>
              <a:rPr lang="en-US" dirty="0"/>
              <a:t>The </a:t>
            </a:r>
            <a:r>
              <a:rPr lang="en-US" b="1" dirty="0"/>
              <a:t>root node</a:t>
            </a:r>
            <a:r>
              <a:rPr lang="en-US" dirty="0"/>
              <a:t> is the topmost node in the tree and represents the entire dataset. It contains the first decision (or split) based on a feature that best divides the data into two or more groups, maximizing separation between different classes.</a:t>
            </a:r>
          </a:p>
          <a:p>
            <a:endParaRPr lang="en-US" dirty="0"/>
          </a:p>
          <a:p>
            <a:r>
              <a:rPr lang="en-US" b="1" dirty="0"/>
              <a:t>Internal nodes </a:t>
            </a:r>
            <a:r>
              <a:rPr lang="en-US" dirty="0"/>
              <a:t>(or decision nodes) are nodes where the data is further split based on specific features. Each internal node applies a condition (e.g., “Is feature X&gt;5”) to partition the data into subsets. </a:t>
            </a:r>
          </a:p>
          <a:p>
            <a:endParaRPr lang="en-US" dirty="0"/>
          </a:p>
          <a:p>
            <a:r>
              <a:rPr lang="en-US" b="1" dirty="0"/>
              <a:t>Leaf nodes </a:t>
            </a:r>
            <a:r>
              <a:rPr lang="en-US" dirty="0"/>
              <a:t>are the final nodes in the tree, where no further splitting occurs. Each leaf node represents a final output or classification for the data points that reached it. In classification, a leaf node often represents a specific class label (e.g., “EV user” or “Non-EV user”), based on the majority class of data points within that node.</a:t>
            </a:r>
          </a:p>
          <a:p>
            <a:endParaRPr lang="en-US" dirty="0"/>
          </a:p>
          <a:p>
            <a:r>
              <a:rPr lang="en-US" sz="1200" b="1" dirty="0">
                <a:effectLst/>
                <a:latin typeface="Calibri" panose="020F0502020204030204" pitchFamily="34" charset="0"/>
                <a:ea typeface="Aptos" panose="020B0004020202020204" pitchFamily="34" charset="0"/>
                <a:cs typeface="Calibri" panose="020F0502020204030204" pitchFamily="34" charset="0"/>
              </a:rPr>
              <a:t>Random Feature Selection: </a:t>
            </a:r>
            <a:r>
              <a:rPr lang="en-US" dirty="0"/>
              <a:t>In Random Forests, each tree does not use all features at every split; instead, a </a:t>
            </a:r>
            <a:r>
              <a:rPr lang="en-US" b="1" dirty="0"/>
              <a:t>random subset of features</a:t>
            </a:r>
            <a:r>
              <a:rPr lang="en-US" dirty="0"/>
              <a:t> is selected for each split. By default, the </a:t>
            </a:r>
            <a:r>
              <a:rPr lang="en-US" b="1" dirty="0"/>
              <a:t>number of features in this subset </a:t>
            </a:r>
            <a:r>
              <a:rPr lang="en-US" dirty="0"/>
              <a:t>is often set to the square root of the total number of features for classification.</a:t>
            </a:r>
          </a:p>
          <a:p>
            <a:endParaRPr lang="en-US" dirty="0"/>
          </a:p>
          <a:p>
            <a:r>
              <a:rPr lang="en-US" b="1" dirty="0"/>
              <a:t>The best feature to split</a:t>
            </a:r>
            <a:r>
              <a:rPr lang="en-US" dirty="0"/>
              <a:t>: Among the randomly selected subset of features, the algorithm evaluates each feature based on its ability to split the data effectively. The feature that minimizes </a:t>
            </a:r>
            <a:r>
              <a:rPr lang="en-US" b="1" dirty="0"/>
              <a:t>impurity</a:t>
            </a:r>
            <a:r>
              <a:rPr lang="en-US" dirty="0"/>
              <a:t> (measured by metrics like </a:t>
            </a:r>
            <a:r>
              <a:rPr lang="en-US" b="1" dirty="0"/>
              <a:t>Gini Impurity</a:t>
            </a:r>
            <a:r>
              <a:rPr lang="en-US" dirty="0"/>
              <a:t> for classification) is chosen to split the data at that node. </a:t>
            </a:r>
            <a:r>
              <a:rPr lang="en-US" sz="1800" dirty="0">
                <a:effectLst/>
                <a:latin typeface="Georgia" panose="02040502050405020303" pitchFamily="18" charset="0"/>
                <a:ea typeface="Aptos" panose="020B0004020202020204" pitchFamily="34" charset="0"/>
                <a:cs typeface="Times New Roman" panose="02020603050405020304" pitchFamily="18" charset="0"/>
              </a:rPr>
              <a:t>This recursive process continues until a stopping criterion is met, such as reaching a maximum depth or a minimum number of samples per leaf node. </a:t>
            </a:r>
          </a:p>
          <a:p>
            <a:endParaRPr lang="en-US" sz="1800" dirty="0">
              <a:effectLst/>
              <a:latin typeface="Georgia" panose="02040502050405020303" pitchFamily="18" charset="0"/>
              <a:cs typeface="Times New Roman" panose="02020603050405020304" pitchFamily="18" charset="0"/>
            </a:endParaRPr>
          </a:p>
          <a:p>
            <a:r>
              <a:rPr lang="en-US" b="1" dirty="0"/>
              <a:t>Gini Impurity</a:t>
            </a:r>
            <a:r>
              <a:rPr lang="en-US" dirty="0"/>
              <a:t> is a measure used in decision trees to quantify the disorder of a dataset, reflecting how mixed the classes are within a node. A lower Gini Impurity value indicates a purer node (where most data points belong to a single class), helping the tree make more accurate splits for classification. This number is between 0 – 0.5. A Gini Impurity value of 0 means the node is </a:t>
            </a:r>
            <a:r>
              <a:rPr lang="en-US" b="1" dirty="0"/>
              <a:t>pure</a:t>
            </a:r>
            <a:r>
              <a:rPr lang="en-US" dirty="0"/>
              <a:t>, containing only samples of a single class, while higher values indicate more class mixture.</a:t>
            </a:r>
          </a:p>
        </p:txBody>
      </p:sp>
      <p:sp>
        <p:nvSpPr>
          <p:cNvPr id="4" name="Footer Placeholder 3">
            <a:extLst>
              <a:ext uri="{FF2B5EF4-FFF2-40B4-BE49-F238E27FC236}">
                <a16:creationId xmlns:a16="http://schemas.microsoft.com/office/drawing/2014/main" id="{B9DE0899-FFEA-5EEF-AB56-11A1618E4080}"/>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FD1A1440-4E2B-BB16-9DEF-9581999275FD}"/>
              </a:ext>
            </a:extLst>
          </p:cNvPr>
          <p:cNvSpPr>
            <a:spLocks noGrp="1"/>
          </p:cNvSpPr>
          <p:nvPr>
            <p:ph type="sldNum" sz="quarter" idx="5"/>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289743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01516-5370-FFD5-336A-50EFA3420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15594-559E-7592-1F6E-05F567EFE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BB912-C5AC-9B2D-FA49-C79DE2927F70}"/>
              </a:ext>
            </a:extLst>
          </p:cNvPr>
          <p:cNvSpPr>
            <a:spLocks noGrp="1"/>
          </p:cNvSpPr>
          <p:nvPr>
            <p:ph type="body" idx="1"/>
          </p:nvPr>
        </p:nvSpPr>
        <p:spPr/>
        <p:txBody>
          <a:bodyPr>
            <a:normAutofit/>
          </a:bodyPr>
          <a:lstStyle/>
          <a:p>
            <a:endParaRPr lang="en-US" dirty="0"/>
          </a:p>
        </p:txBody>
      </p:sp>
      <p:sp>
        <p:nvSpPr>
          <p:cNvPr id="4" name="Footer Placeholder 3">
            <a:extLst>
              <a:ext uri="{FF2B5EF4-FFF2-40B4-BE49-F238E27FC236}">
                <a16:creationId xmlns:a16="http://schemas.microsoft.com/office/drawing/2014/main" id="{21EA33A7-B1A4-F8BD-4470-6FC1D04AD40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DE5FFBB1-B304-C622-7725-87B2F25468F5}"/>
              </a:ext>
            </a:extLst>
          </p:cNvPr>
          <p:cNvSpPr>
            <a:spLocks noGrp="1"/>
          </p:cNvSpPr>
          <p:nvPr>
            <p:ph type="sldNum" sz="quarter" idx="5"/>
          </p:nvPr>
        </p:nvSpPr>
        <p:spPr/>
        <p:txBody>
          <a:bodyPr/>
          <a:lstStyle/>
          <a:p>
            <a:fld id="{24A6D18E-8B09-B24B-9169-4FC527B8D84F}" type="slidenum">
              <a:rPr lang="en-US" smtClean="0"/>
              <a:pPr/>
              <a:t>11</a:t>
            </a:fld>
            <a:endParaRPr lang="en-US"/>
          </a:p>
        </p:txBody>
      </p:sp>
    </p:spTree>
    <p:extLst>
      <p:ext uri="{BB962C8B-B14F-4D97-AF65-F5344CB8AC3E}">
        <p14:creationId xmlns:p14="http://schemas.microsoft.com/office/powerpoint/2010/main" val="224154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24332"/>
            <a:ext cx="8680784" cy="466225"/>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742950"/>
            <a:ext cx="8839200" cy="201579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64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24332"/>
            <a:ext cx="8680784" cy="466225"/>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742950"/>
            <a:ext cx="8839200" cy="201579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070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24332"/>
            <a:ext cx="8680784" cy="466225"/>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742950"/>
            <a:ext cx="8839200" cy="201579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2968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24332"/>
            <a:ext cx="8680784" cy="466225"/>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742950"/>
            <a:ext cx="8839200" cy="201579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192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825D90-C5A2-4463-ACB8-558A03502454}"/>
              </a:ext>
            </a:extLst>
          </p:cNvPr>
          <p:cNvSpPr>
            <a:spLocks noGrp="1"/>
          </p:cNvSpPr>
          <p:nvPr>
            <p:ph type="title"/>
          </p:nvPr>
        </p:nvSpPr>
        <p:spPr>
          <a:xfrm>
            <a:off x="90239" y="124332"/>
            <a:ext cx="8680784" cy="466225"/>
          </a:xfrm>
          <a:prstGeom prst="rect">
            <a:avLst/>
          </a:prstGeom>
        </p:spPr>
        <p:txBody>
          <a:bodyPr/>
          <a:lstStyle>
            <a:lvl1pPr>
              <a:defRPr sz="2600"/>
            </a:lvl1pPr>
          </a:lstStyle>
          <a:p>
            <a:r>
              <a:rPr lang="en-US"/>
              <a:t>Click to edit Master title style</a:t>
            </a:r>
            <a:endParaRPr lang="en-US" dirty="0"/>
          </a:p>
        </p:txBody>
      </p:sp>
      <p:sp>
        <p:nvSpPr>
          <p:cNvPr id="6" name="Text Placeholder 6">
            <a:extLst>
              <a:ext uri="{FF2B5EF4-FFF2-40B4-BE49-F238E27FC236}">
                <a16:creationId xmlns:a16="http://schemas.microsoft.com/office/drawing/2014/main" id="{8916D21A-A9B8-44E9-BE8B-6F3C2A1433BF}"/>
              </a:ext>
            </a:extLst>
          </p:cNvPr>
          <p:cNvSpPr>
            <a:spLocks noGrp="1"/>
          </p:cNvSpPr>
          <p:nvPr>
            <p:ph type="body" sz="quarter" idx="10"/>
          </p:nvPr>
        </p:nvSpPr>
        <p:spPr>
          <a:xfrm>
            <a:off x="90239" y="742950"/>
            <a:ext cx="8839200" cy="2015791"/>
          </a:xfrm>
          <a:prstGeom prst="rect">
            <a:avLst/>
          </a:prstGeom>
        </p:spPr>
        <p:txBody>
          <a:bodyPr/>
          <a:lstStyle>
            <a:lvl1pPr marL="342872" indent="-342872">
              <a:buClr>
                <a:srgbClr val="C00000"/>
              </a:buClr>
              <a:buSzPct val="100000"/>
              <a:buFont typeface="Arial" panose="020B0604020202020204" pitchFamily="34" charset="0"/>
              <a:buChar char="•"/>
              <a:defRPr sz="1400">
                <a:solidFill>
                  <a:schemeClr val="tx1"/>
                </a:solidFill>
                <a:latin typeface="Times" panose="02020603050405020304" pitchFamily="18" charset="0"/>
                <a:cs typeface="Times" panose="02020603050405020304" pitchFamily="18" charset="0"/>
              </a:defRPr>
            </a:lvl1pPr>
            <a:lvl2pPr>
              <a:defRPr sz="1400">
                <a:solidFill>
                  <a:schemeClr val="tx1"/>
                </a:solidFill>
                <a:latin typeface="Times" panose="02020603050405020304" pitchFamily="18" charset="0"/>
                <a:cs typeface="Times" panose="02020603050405020304" pitchFamily="18" charset="0"/>
              </a:defRPr>
            </a:lvl2pPr>
            <a:lvl3pPr>
              <a:defRPr sz="1400">
                <a:solidFill>
                  <a:schemeClr val="tx1"/>
                </a:solidFill>
                <a:latin typeface="Times" panose="02020603050405020304" pitchFamily="18" charset="0"/>
                <a:cs typeface="Times" panose="02020603050405020304" pitchFamily="18" charset="0"/>
              </a:defRPr>
            </a:lvl3pPr>
            <a:lvl4pPr>
              <a:defRPr sz="1400">
                <a:solidFill>
                  <a:schemeClr val="tx1"/>
                </a:solidFill>
                <a:latin typeface="Times" panose="02020603050405020304" pitchFamily="18" charset="0"/>
                <a:cs typeface="Times" panose="02020603050405020304" pitchFamily="18" charset="0"/>
              </a:defRPr>
            </a:lvl4pPr>
            <a:lvl5pPr>
              <a:defRPr sz="1400">
                <a:solidFill>
                  <a:schemeClr val="tx1"/>
                </a:solidFill>
                <a:latin typeface="Times" panose="02020603050405020304" pitchFamily="18" charset="0"/>
                <a:cs typeface="Times"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797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55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4633941"/>
            <a:ext cx="9144000" cy="509569"/>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2815"/>
          </a:p>
        </p:txBody>
      </p:sp>
      <p:sp>
        <p:nvSpPr>
          <p:cNvPr id="1035" name="Text Box 11"/>
          <p:cNvSpPr txBox="1">
            <a:spLocks noChangeArrowheads="1"/>
          </p:cNvSpPr>
          <p:nvPr/>
        </p:nvSpPr>
        <p:spPr bwMode="auto">
          <a:xfrm>
            <a:off x="212733" y="2616997"/>
            <a:ext cx="184731" cy="525528"/>
          </a:xfrm>
          <a:prstGeom prst="rect">
            <a:avLst/>
          </a:prstGeom>
          <a:noFill/>
          <a:ln w="9525">
            <a:noFill/>
            <a:miter lim="800000"/>
            <a:headEnd/>
            <a:tailEnd/>
          </a:ln>
          <a:effectLst/>
        </p:spPr>
        <p:txBody>
          <a:bodyPr wrap="none">
            <a:prstTxWarp prst="textNoShape">
              <a:avLst/>
            </a:prstTxWarp>
            <a:spAutoFit/>
          </a:bodyPr>
          <a:lstStyle/>
          <a:p>
            <a:endParaRPr lang="en-US" sz="2815"/>
          </a:p>
        </p:txBody>
      </p:sp>
      <p:pic>
        <p:nvPicPr>
          <p:cNvPr id="12" name="Picture 11" descr="ISU LEFT white.eps"/>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81000" y="4788723"/>
            <a:ext cx="2396490" cy="197359"/>
          </a:xfrm>
          <a:prstGeom prst="rect">
            <a:avLst/>
          </a:prstGeom>
          <a:noFill/>
          <a:ln w="9525">
            <a:noFill/>
            <a:miter lim="800000"/>
            <a:headEnd/>
            <a:tailEnd/>
          </a:ln>
        </p:spPr>
      </p:pic>
      <p:cxnSp>
        <p:nvCxnSpPr>
          <p:cNvPr id="10" name="Straight Connector 9"/>
          <p:cNvCxnSpPr/>
          <p:nvPr userDrawn="1"/>
        </p:nvCxnSpPr>
        <p:spPr bwMode="auto">
          <a:xfrm>
            <a:off x="8458200" y="4816475"/>
            <a:ext cx="0" cy="152400"/>
          </a:xfrm>
          <a:prstGeom prst="line">
            <a:avLst/>
          </a:prstGeom>
          <a:solidFill>
            <a:schemeClr val="accent1"/>
          </a:solidFill>
          <a:ln w="9525" cap="flat" cmpd="sng" algn="ctr">
            <a:solidFill>
              <a:srgbClr val="F1BE48"/>
            </a:solidFill>
            <a:prstDash val="solid"/>
            <a:round/>
            <a:headEnd type="none" w="med" len="med"/>
            <a:tailEnd type="none" w="med" len="med"/>
          </a:ln>
          <a:effectLst/>
        </p:spPr>
      </p:cxnSp>
      <p:sp>
        <p:nvSpPr>
          <p:cNvPr id="18" name="Slide Number Placeholder 5"/>
          <p:cNvSpPr txBox="1">
            <a:spLocks/>
          </p:cNvSpPr>
          <p:nvPr userDrawn="1"/>
        </p:nvSpPr>
        <p:spPr>
          <a:xfrm>
            <a:off x="8534400" y="4755364"/>
            <a:ext cx="533400" cy="274637"/>
          </a:xfrm>
          <a:prstGeom prst="rect">
            <a:avLst/>
          </a:prstGeom>
        </p:spPr>
        <p:txBody>
          <a:bodyPr vert="horz" lIns="91441" tIns="45720" rIns="91441"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algn="l"/>
            <a:fld id="{60FAC648-EA3A-9C41-B47D-FEC33027B8CE}" type="slidenum">
              <a:rPr lang="en-US" sz="1200" smtClean="0">
                <a:solidFill>
                  <a:schemeClr val="bg1"/>
                </a:solidFill>
              </a:rPr>
              <a:pPr algn="l"/>
              <a:t>‹#›</a:t>
            </a:fld>
            <a:endParaRPr lang="en-US" sz="1200" dirty="0">
              <a:solidFill>
                <a:schemeClr val="bg1"/>
              </a:solidFill>
            </a:endParaRPr>
          </a:p>
        </p:txBody>
      </p:sp>
    </p:spTree>
    <p:extLst>
      <p:ext uri="{BB962C8B-B14F-4D97-AF65-F5344CB8AC3E}">
        <p14:creationId xmlns:p14="http://schemas.microsoft.com/office/powerpoint/2010/main" val="2999353892"/>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8" r:id="rId5"/>
    <p:sldLayoutId id="2147483654" r:id="rId6"/>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62" algn="l" rtl="0" eaLnBrk="1" fontAlgn="base" hangingPunct="1">
        <a:spcBef>
          <a:spcPct val="0"/>
        </a:spcBef>
        <a:spcAft>
          <a:spcPct val="0"/>
        </a:spcAft>
        <a:defRPr sz="3500">
          <a:solidFill>
            <a:srgbClr val="CE1126"/>
          </a:solidFill>
          <a:latin typeface="Univers 67 CondensedBold" charset="0"/>
        </a:defRPr>
      </a:lvl6pPr>
      <a:lvl7pPr marL="914329" algn="l" rtl="0" eaLnBrk="1" fontAlgn="base" hangingPunct="1">
        <a:spcBef>
          <a:spcPct val="0"/>
        </a:spcBef>
        <a:spcAft>
          <a:spcPct val="0"/>
        </a:spcAft>
        <a:defRPr sz="3500">
          <a:solidFill>
            <a:srgbClr val="CE1126"/>
          </a:solidFill>
          <a:latin typeface="Univers 67 CondensedBold" charset="0"/>
        </a:defRPr>
      </a:lvl7pPr>
      <a:lvl8pPr marL="1371488" algn="l" rtl="0" eaLnBrk="1" fontAlgn="base" hangingPunct="1">
        <a:spcBef>
          <a:spcPct val="0"/>
        </a:spcBef>
        <a:spcAft>
          <a:spcPct val="0"/>
        </a:spcAft>
        <a:defRPr sz="3500">
          <a:solidFill>
            <a:srgbClr val="CE1126"/>
          </a:solidFill>
          <a:latin typeface="Univers 67 CondensedBold" charset="0"/>
        </a:defRPr>
      </a:lvl8pPr>
      <a:lvl9pPr marL="1828652" algn="l" rtl="0" eaLnBrk="1" fontAlgn="base" hangingPunct="1">
        <a:spcBef>
          <a:spcPct val="0"/>
        </a:spcBef>
        <a:spcAft>
          <a:spcPct val="0"/>
        </a:spcAft>
        <a:defRPr sz="3500">
          <a:solidFill>
            <a:srgbClr val="CE1126"/>
          </a:solidFill>
          <a:latin typeface="Univers 67 CondensedBold" charset="0"/>
        </a:defRPr>
      </a:lvl9pPr>
    </p:titleStyle>
    <p:bodyStyle>
      <a:lvl1pPr marL="342872" indent="-34287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890" indent="-285727"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07" indent="-2285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071" indent="-2285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233" indent="-2285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397"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562"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725"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5886"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62" rtl="0" eaLnBrk="1" latinLnBrk="0" hangingPunct="1">
        <a:defRPr sz="1802" kern="1200">
          <a:solidFill>
            <a:schemeClr val="tx1"/>
          </a:solidFill>
          <a:latin typeface="+mn-lt"/>
          <a:ea typeface="+mn-ea"/>
          <a:cs typeface="+mn-cs"/>
        </a:defRPr>
      </a:lvl1pPr>
      <a:lvl2pPr marL="457162" algn="l" defTabSz="457162" rtl="0" eaLnBrk="1" latinLnBrk="0" hangingPunct="1">
        <a:defRPr sz="1802" kern="1200">
          <a:solidFill>
            <a:schemeClr val="tx1"/>
          </a:solidFill>
          <a:latin typeface="+mn-lt"/>
          <a:ea typeface="+mn-ea"/>
          <a:cs typeface="+mn-cs"/>
        </a:defRPr>
      </a:lvl2pPr>
      <a:lvl3pPr marL="914329" algn="l" defTabSz="457162" rtl="0" eaLnBrk="1" latinLnBrk="0" hangingPunct="1">
        <a:defRPr sz="1802" kern="1200">
          <a:solidFill>
            <a:schemeClr val="tx1"/>
          </a:solidFill>
          <a:latin typeface="+mn-lt"/>
          <a:ea typeface="+mn-ea"/>
          <a:cs typeface="+mn-cs"/>
        </a:defRPr>
      </a:lvl3pPr>
      <a:lvl4pPr marL="1371488" algn="l" defTabSz="457162" rtl="0" eaLnBrk="1" latinLnBrk="0" hangingPunct="1">
        <a:defRPr sz="1802" kern="1200">
          <a:solidFill>
            <a:schemeClr val="tx1"/>
          </a:solidFill>
          <a:latin typeface="+mn-lt"/>
          <a:ea typeface="+mn-ea"/>
          <a:cs typeface="+mn-cs"/>
        </a:defRPr>
      </a:lvl4pPr>
      <a:lvl5pPr marL="1828652" algn="l" defTabSz="457162" rtl="0" eaLnBrk="1" latinLnBrk="0" hangingPunct="1">
        <a:defRPr sz="1802" kern="1200">
          <a:solidFill>
            <a:schemeClr val="tx1"/>
          </a:solidFill>
          <a:latin typeface="+mn-lt"/>
          <a:ea typeface="+mn-ea"/>
          <a:cs typeface="+mn-cs"/>
        </a:defRPr>
      </a:lvl5pPr>
      <a:lvl6pPr marL="2285817" algn="l" defTabSz="457162" rtl="0" eaLnBrk="1" latinLnBrk="0" hangingPunct="1">
        <a:defRPr sz="1802" kern="1200">
          <a:solidFill>
            <a:schemeClr val="tx1"/>
          </a:solidFill>
          <a:latin typeface="+mn-lt"/>
          <a:ea typeface="+mn-ea"/>
          <a:cs typeface="+mn-cs"/>
        </a:defRPr>
      </a:lvl6pPr>
      <a:lvl7pPr marL="2742980" algn="l" defTabSz="457162" rtl="0" eaLnBrk="1" latinLnBrk="0" hangingPunct="1">
        <a:defRPr sz="1802" kern="1200">
          <a:solidFill>
            <a:schemeClr val="tx1"/>
          </a:solidFill>
          <a:latin typeface="+mn-lt"/>
          <a:ea typeface="+mn-ea"/>
          <a:cs typeface="+mn-cs"/>
        </a:defRPr>
      </a:lvl7pPr>
      <a:lvl8pPr marL="3200141" algn="l" defTabSz="457162" rtl="0" eaLnBrk="1" latinLnBrk="0" hangingPunct="1">
        <a:defRPr sz="1802" kern="1200">
          <a:solidFill>
            <a:schemeClr val="tx1"/>
          </a:solidFill>
          <a:latin typeface="+mn-lt"/>
          <a:ea typeface="+mn-ea"/>
          <a:cs typeface="+mn-cs"/>
        </a:defRPr>
      </a:lvl8pPr>
      <a:lvl9pPr marL="3657305" algn="l" defTabSz="457162" rtl="0" eaLnBrk="1" latinLnBrk="0" hangingPunct="1">
        <a:defRPr sz="180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 y="9"/>
            <a:ext cx="9144000" cy="5143501"/>
          </a:xfrm>
          <a:prstGeom prst="rect">
            <a:avLst/>
          </a:prstGeom>
        </p:spPr>
      </p:pic>
      <p:sp>
        <p:nvSpPr>
          <p:cNvPr id="11" name="Rectangle 10"/>
          <p:cNvSpPr/>
          <p:nvPr/>
        </p:nvSpPr>
        <p:spPr bwMode="auto">
          <a:xfrm>
            <a:off x="11" y="9"/>
            <a:ext cx="9144000" cy="5143501"/>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1" tIns="45720" rIns="91441" bIns="45720" numCol="1" rtlCol="0" anchor="t" anchorCtr="0" compatLnSpc="1">
            <a:prstTxWarp prst="textNoShape">
              <a:avLst/>
            </a:prstTxWarp>
          </a:bodyPr>
          <a:lstStyle/>
          <a:p>
            <a:endParaRPr lang="en-US">
              <a:solidFill>
                <a:srgbClr val="C8102E"/>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9" y="6360"/>
            <a:ext cx="6656294" cy="5143501"/>
          </a:xfrm>
          <a:prstGeom prst="rect">
            <a:avLst/>
          </a:prstGeom>
        </p:spPr>
      </p:pic>
      <p:sp>
        <p:nvSpPr>
          <p:cNvPr id="8" name="TextBox 7"/>
          <p:cNvSpPr txBox="1"/>
          <p:nvPr/>
        </p:nvSpPr>
        <p:spPr>
          <a:xfrm>
            <a:off x="914407" y="2673359"/>
            <a:ext cx="6781800" cy="361637"/>
          </a:xfrm>
          <a:prstGeom prst="rect">
            <a:avLst/>
          </a:prstGeom>
          <a:noFill/>
        </p:spPr>
        <p:txBody>
          <a:bodyPr wrap="square" rtlCol="0">
            <a:spAutoFit/>
          </a:bodyPr>
          <a:lstStyle/>
          <a:p>
            <a:r>
              <a:rPr lang="en-US" sz="1750" b="1" dirty="0">
                <a:solidFill>
                  <a:schemeClr val="bg1"/>
                </a:solidFill>
                <a:latin typeface="Univers 75 Black" charset="0"/>
                <a:ea typeface="Univers 75 Black" charset="0"/>
                <a:cs typeface="Univers 75 Black" charset="0"/>
              </a:rPr>
              <a:t>Department of Electrical and Computer Engineering</a:t>
            </a:r>
          </a:p>
        </p:txBody>
      </p:sp>
      <p:cxnSp>
        <p:nvCxnSpPr>
          <p:cNvPr id="22" name="Straight Connector 21"/>
          <p:cNvCxnSpPr/>
          <p:nvPr/>
        </p:nvCxnSpPr>
        <p:spPr bwMode="auto">
          <a:xfrm>
            <a:off x="11" y="35115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cxnSp>
        <p:nvCxnSpPr>
          <p:cNvPr id="26" name="Straight Connector 25"/>
          <p:cNvCxnSpPr/>
          <p:nvPr/>
        </p:nvCxnSpPr>
        <p:spPr bwMode="auto">
          <a:xfrm>
            <a:off x="11" y="16827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2" name="TextBox 11"/>
          <p:cNvSpPr txBox="1"/>
          <p:nvPr/>
        </p:nvSpPr>
        <p:spPr>
          <a:xfrm>
            <a:off x="934464" y="3943360"/>
            <a:ext cx="7162800" cy="338554"/>
          </a:xfrm>
          <a:prstGeom prst="rect">
            <a:avLst/>
          </a:prstGeom>
          <a:noFill/>
        </p:spPr>
        <p:txBody>
          <a:bodyPr wrap="square" rtlCol="0">
            <a:spAutoFit/>
          </a:bodyPr>
          <a:lstStyle/>
          <a:p>
            <a:pPr fontAlgn="b"/>
            <a:r>
              <a:rPr lang="en-US" sz="1600" i="1" dirty="0">
                <a:solidFill>
                  <a:schemeClr val="bg1"/>
                </a:solidFill>
                <a:latin typeface="Univers 55 Oblique" charset="0"/>
                <a:ea typeface="Univers 55 Oblique" charset="0"/>
                <a:cs typeface="Univers 55 Oblique" charset="0"/>
              </a:rPr>
              <a:t>Have no fear! The room you’re looking for is right here.</a:t>
            </a:r>
          </a:p>
        </p:txBody>
      </p:sp>
    </p:spTree>
    <p:extLst>
      <p:ext uri="{BB962C8B-B14F-4D97-AF65-F5344CB8AC3E}">
        <p14:creationId xmlns:p14="http://schemas.microsoft.com/office/powerpoint/2010/main" val="74656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B8168-0A12-223B-56F6-4FD4E4C7F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23D65-2D89-EE12-388E-352A6070F1D5}"/>
              </a:ext>
            </a:extLst>
          </p:cNvPr>
          <p:cNvSpPr>
            <a:spLocks noGrp="1"/>
          </p:cNvSpPr>
          <p:nvPr>
            <p:ph type="title"/>
          </p:nvPr>
        </p:nvSpPr>
        <p:spPr/>
        <p:txBody>
          <a:bodyPr/>
          <a:lstStyle/>
          <a:p>
            <a:r>
              <a:rPr lang="en-US" dirty="0"/>
              <a:t>EV Detection Algorithm – Random Forest Method</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3B46D672-ACCA-C672-8713-A112B2FE8474}"/>
                  </a:ext>
                </a:extLst>
              </p:cNvPr>
              <p:cNvSpPr>
                <a:spLocks noGrp="1"/>
              </p:cNvSpPr>
              <p:nvPr>
                <p:ph type="body" sz="quarter" idx="10"/>
              </p:nvPr>
            </p:nvSpPr>
            <p:spPr>
              <a:xfrm>
                <a:off x="84437" y="590550"/>
                <a:ext cx="8969324" cy="4038600"/>
              </a:xfrm>
            </p:spPr>
            <p:txBody>
              <a:bodyPr/>
              <a:lstStyle/>
              <a:p>
                <a:pPr marL="0" algn="just">
                  <a:spcBef>
                    <a:spcPts val="500"/>
                  </a:spcBef>
                  <a:spcAft>
                    <a:spcPts val="600"/>
                  </a:spcAft>
                </a:pPr>
                <a:r>
                  <a:rPr lang="en-US" dirty="0">
                    <a:latin typeface="Calibri" panose="020F0502020204030204" pitchFamily="34" charset="0"/>
                    <a:ea typeface="Aptos" panose="020B0004020202020204" pitchFamily="34" charset="0"/>
                    <a:cs typeface="Calibri" panose="020F0502020204030204" pitchFamily="34" charset="0"/>
                  </a:rPr>
                  <a:t>4. </a:t>
                </a:r>
                <a:r>
                  <a:rPr lang="en-US" sz="1400" b="1" dirty="0">
                    <a:effectLst/>
                    <a:latin typeface="Calibri" panose="020F0502020204030204" pitchFamily="34" charset="0"/>
                    <a:ea typeface="Aptos" panose="020B0004020202020204" pitchFamily="34" charset="0"/>
                    <a:cs typeface="Calibri" panose="020F0502020204030204" pitchFamily="34" charset="0"/>
                  </a:rPr>
                  <a:t>Random Feature Selection: </a:t>
                </a:r>
                <a:r>
                  <a:rPr lang="en-US" sz="1400" dirty="0">
                    <a:effectLst/>
                    <a:latin typeface="Calibri" panose="020F0502020204030204" pitchFamily="34" charset="0"/>
                    <a:ea typeface="Aptos" panose="020B0004020202020204" pitchFamily="34" charset="0"/>
                    <a:cs typeface="Calibri" panose="020F0502020204030204" pitchFamily="34" charset="0"/>
                  </a:rPr>
                  <a:t>Next, for each bootstrap sample, a decision tree is trained. </a:t>
                </a:r>
                <a:r>
                  <a:rPr lang="en-US" dirty="0">
                    <a:latin typeface="Calibri" panose="020F0502020204030204" pitchFamily="34" charset="0"/>
                    <a:cs typeface="Calibri" panose="020F0502020204030204" pitchFamily="34" charset="0"/>
                  </a:rPr>
                  <a:t>In Random Forests, each tree does not use all features at every node (split points); instead, a </a:t>
                </a:r>
                <a:r>
                  <a:rPr lang="en-US" b="1" dirty="0">
                    <a:latin typeface="Calibri" panose="020F0502020204030204" pitchFamily="34" charset="0"/>
                    <a:cs typeface="Calibri" panose="020F0502020204030204" pitchFamily="34" charset="0"/>
                  </a:rPr>
                  <a:t>random subset of features</a:t>
                </a:r>
                <a:r>
                  <a:rPr lang="en-US" dirty="0">
                    <a:latin typeface="Calibri" panose="020F0502020204030204" pitchFamily="34" charset="0"/>
                    <a:cs typeface="Calibri" panose="020F0502020204030204" pitchFamily="34" charset="0"/>
                  </a:rPr>
                  <a:t> is selected for each node. By default, the </a:t>
                </a:r>
                <a:r>
                  <a:rPr lang="en-US" b="1" dirty="0">
                    <a:latin typeface="Calibri" panose="020F0502020204030204" pitchFamily="34" charset="0"/>
                    <a:cs typeface="Calibri" panose="020F0502020204030204" pitchFamily="34" charset="0"/>
                  </a:rPr>
                  <a:t>number of features </a:t>
                </a:r>
                <a:r>
                  <a:rPr lang="en-US" dirty="0">
                    <a:latin typeface="Calibri" panose="020F0502020204030204" pitchFamily="34" charset="0"/>
                    <a:cs typeface="Calibri" panose="020F0502020204030204" pitchFamily="34" charset="0"/>
                  </a:rPr>
                  <a:t>in this subset is often set to the square root of the total number of features for classification.</a:t>
                </a:r>
                <a:r>
                  <a:rPr lang="en-US" sz="1400" dirty="0">
                    <a:effectLst/>
                    <a:latin typeface="Calibri" panose="020F0502020204030204" pitchFamily="34" charset="0"/>
                    <a:ea typeface="Aptos" panose="020B0004020202020204" pitchFamily="34" charset="0"/>
                    <a:cs typeface="Calibri" panose="020F0502020204030204" pitchFamily="34" charset="0"/>
                  </a:rPr>
                  <a:t> In our case, after </a:t>
                </a:r>
                <a:r>
                  <a:rPr lang="en-US" dirty="0">
                    <a:latin typeface="Calibri" panose="020F0502020204030204" pitchFamily="34" charset="0"/>
                    <a:ea typeface="Aptos" panose="020B0004020202020204" pitchFamily="34" charset="0"/>
                    <a:cs typeface="Calibri" panose="020F0502020204030204" pitchFamily="34" charset="0"/>
                  </a:rPr>
                  <a:t>testing, </a:t>
                </a:r>
                <a:r>
                  <a:rPr lang="en-US" sz="1400" dirty="0">
                    <a:effectLst/>
                    <a:latin typeface="Calibri" panose="020F0502020204030204" pitchFamily="34" charset="0"/>
                    <a:ea typeface="Aptos" panose="020B0004020202020204" pitchFamily="34" charset="0"/>
                    <a:cs typeface="Calibri" panose="020F0502020204030204" pitchFamily="34" charset="0"/>
                  </a:rPr>
                  <a:t>we choos</a:t>
                </a:r>
                <a:r>
                  <a:rPr lang="en-US" dirty="0">
                    <a:latin typeface="Calibri" panose="020F0502020204030204" pitchFamily="34" charset="0"/>
                    <a:ea typeface="Aptos" panose="020B0004020202020204" pitchFamily="34" charset="0"/>
                    <a:cs typeface="Calibri" panose="020F0502020204030204" pitchFamily="34" charset="0"/>
                  </a:rPr>
                  <a:t>e the number of features per split to be 3.</a:t>
                </a:r>
              </a:p>
              <a:p>
                <a:pPr marL="0" algn="just">
                  <a:spcBef>
                    <a:spcPts val="500"/>
                  </a:spcBef>
                  <a:spcAft>
                    <a:spcPts val="600"/>
                  </a:spcAft>
                </a:pPr>
                <a:r>
                  <a:rPr lang="en-US" dirty="0">
                    <a:latin typeface="Calibri" panose="020F0502020204030204" pitchFamily="34" charset="0"/>
                    <a:ea typeface="Aptos" panose="020B0004020202020204" pitchFamily="34" charset="0"/>
                    <a:cs typeface="Calibri" panose="020F0502020204030204" pitchFamily="34" charset="0"/>
                  </a:rPr>
                  <a:t>5. </a:t>
                </a:r>
                <a:r>
                  <a:rPr lang="en-US" b="1" dirty="0">
                    <a:latin typeface="Calibri" panose="020F0502020204030204" pitchFamily="34" charset="0"/>
                    <a:ea typeface="Aptos" panose="020B0004020202020204" pitchFamily="34" charset="0"/>
                    <a:cs typeface="Calibri" panose="020F0502020204030204" pitchFamily="34" charset="0"/>
                  </a:rPr>
                  <a:t>Splitting the Tree</a:t>
                </a:r>
                <a:r>
                  <a:rPr lang="en-US" dirty="0">
                    <a:latin typeface="Calibri" panose="020F0502020204030204" pitchFamily="34" charset="0"/>
                    <a:ea typeface="Aptos" panose="020B0004020202020204" pitchFamily="34" charset="0"/>
                    <a:cs typeface="Calibri" panose="020F0502020204030204" pitchFamily="34" charset="0"/>
                  </a:rPr>
                  <a:t>: </a:t>
                </a:r>
                <a:r>
                  <a:rPr lang="en-US" sz="1400" dirty="0">
                    <a:effectLst/>
                    <a:latin typeface="Calibri" panose="020F0502020204030204" pitchFamily="34" charset="0"/>
                    <a:ea typeface="Aptos" panose="020B0004020202020204" pitchFamily="34" charset="0"/>
                    <a:cs typeface="Calibri" panose="020F0502020204030204" pitchFamily="34" charset="0"/>
                  </a:rPr>
                  <a:t>Among the randomly selected subset of features, the algorithm evaluates each selected feature based on its ability to split the data effectively. The feature that minimizes </a:t>
                </a:r>
                <a:r>
                  <a:rPr lang="en-US" sz="1400" b="1" dirty="0">
                    <a:effectLst/>
                    <a:latin typeface="Calibri" panose="020F0502020204030204" pitchFamily="34" charset="0"/>
                    <a:ea typeface="Aptos" panose="020B0004020202020204" pitchFamily="34" charset="0"/>
                    <a:cs typeface="Calibri" panose="020F0502020204030204" pitchFamily="34" charset="0"/>
                  </a:rPr>
                  <a:t>impurity</a:t>
                </a:r>
                <a:r>
                  <a:rPr lang="en-US" sz="1400" dirty="0">
                    <a:effectLst/>
                    <a:latin typeface="Calibri" panose="020F0502020204030204" pitchFamily="34" charset="0"/>
                    <a:ea typeface="Aptos" panose="020B0004020202020204" pitchFamily="34" charset="0"/>
                    <a:cs typeface="Calibri" panose="020F0502020204030204" pitchFamily="34" charset="0"/>
                  </a:rPr>
                  <a:t> (measured by metrics like </a:t>
                </a:r>
                <a:r>
                  <a:rPr lang="en-US" sz="1400" i="1" dirty="0">
                    <a:effectLst/>
                    <a:latin typeface="Calibri" panose="020F0502020204030204" pitchFamily="34" charset="0"/>
                    <a:ea typeface="Aptos" panose="020B0004020202020204" pitchFamily="34" charset="0"/>
                    <a:cs typeface="Calibri" panose="020F0502020204030204" pitchFamily="34" charset="0"/>
                  </a:rPr>
                  <a:t>Gini Impurity</a:t>
                </a:r>
                <a:r>
                  <a:rPr lang="en-US" sz="1400" dirty="0">
                    <a:effectLst/>
                    <a:latin typeface="Calibri" panose="020F0502020204030204" pitchFamily="34" charset="0"/>
                    <a:ea typeface="Aptos" panose="020B0004020202020204" pitchFamily="34" charset="0"/>
                    <a:cs typeface="Calibri" panose="020F0502020204030204" pitchFamily="34" charset="0"/>
                  </a:rPr>
                  <a:t>) is chosen to split the data at that node. This process repeats at each node.</a:t>
                </a:r>
              </a:p>
              <a:p>
                <a:pPr marL="0" indent="0" algn="just">
                  <a:spcBef>
                    <a:spcPts val="0"/>
                  </a:spcBef>
                  <a:spcAft>
                    <a:spcPts val="0"/>
                  </a:spcAft>
                  <a:buNone/>
                </a:pPr>
                <a14:m>
                  <m:oMathPara xmlns:m="http://schemas.openxmlformats.org/officeDocument/2006/math">
                    <m:oMathParaPr>
                      <m:jc m:val="centerGroup"/>
                    </m:oMathParaPr>
                    <m:oMath xmlns:m="http://schemas.openxmlformats.org/officeDocument/2006/math">
                      <m:r>
                        <m:rPr>
                          <m:sty m:val="p"/>
                        </m:rPr>
                        <a:rPr lang="en-US" smtClean="0">
                          <a:effectLst/>
                          <a:latin typeface="Cambria Math" panose="02040503050406030204" pitchFamily="18" charset="0"/>
                          <a:ea typeface="Aptos" panose="020B0004020202020204" pitchFamily="34" charset="0"/>
                          <a:cs typeface="Times New Roman" panose="02020603050405020304" pitchFamily="18" charset="0"/>
                        </a:rPr>
                        <m:t>Gini</m:t>
                      </m:r>
                      <m:r>
                        <a:rPr lang="en-US" smtClean="0">
                          <a:effectLst/>
                          <a:latin typeface="Cambria Math" panose="02040503050406030204" pitchFamily="18" charset="0"/>
                          <a:ea typeface="Aptos" panose="020B0004020202020204" pitchFamily="34" charset="0"/>
                          <a:cs typeface="Times New Roman" panose="02020603050405020304" pitchFamily="18" charset="0"/>
                        </a:rPr>
                        <m:t>⁡</m:t>
                      </m:r>
                      <m:r>
                        <m:rPr>
                          <m:sty m:val="p"/>
                        </m:rPr>
                        <a:rPr lang="en-US" smtClean="0">
                          <a:effectLst/>
                          <a:latin typeface="Cambria Math" panose="02040503050406030204" pitchFamily="18" charset="0"/>
                          <a:ea typeface="Aptos" panose="020B0004020202020204" pitchFamily="34" charset="0"/>
                          <a:cs typeface="Times New Roman" panose="02020603050405020304" pitchFamily="18" charset="0"/>
                        </a:rPr>
                        <m:t>Impurity</m:t>
                      </m:r>
                      <m:r>
                        <a:rPr lang="en-US" smtClean="0">
                          <a:effectLst/>
                          <a:latin typeface="Cambria Math" panose="02040503050406030204" pitchFamily="18" charset="0"/>
                          <a:ea typeface="Aptos" panose="020B0004020202020204" pitchFamily="34" charset="0"/>
                          <a:cs typeface="Times New Roman" panose="02020603050405020304" pitchFamily="18" charset="0"/>
                        </a:rPr>
                        <m:t>⁡(</m:t>
                      </m:r>
                      <m:r>
                        <a:rPr lang="en-US" i="1">
                          <a:effectLst/>
                          <a:latin typeface="Cambria Math" panose="02040503050406030204" pitchFamily="18" charset="0"/>
                          <a:ea typeface="Aptos" panose="020B0004020202020204" pitchFamily="34" charset="0"/>
                          <a:cs typeface="Times New Roman" panose="02020603050405020304" pitchFamily="18" charset="0"/>
                        </a:rPr>
                        <m:t>𝑡</m:t>
                      </m:r>
                      <m:r>
                        <a:rPr lang="en-US">
                          <a:effectLst/>
                          <a:latin typeface="Cambria Math" panose="02040503050406030204" pitchFamily="18" charset="0"/>
                          <a:ea typeface="Aptos" panose="020B0004020202020204" pitchFamily="34" charset="0"/>
                          <a:cs typeface="Times New Roman" panose="02020603050405020304" pitchFamily="18" charset="0"/>
                        </a:rPr>
                        <m:t>)=1</m:t>
                      </m:r>
                      <m:r>
                        <a:rPr lang="en-US" i="1">
                          <a:effectLst/>
                          <a:latin typeface="Cambria Math" panose="02040503050406030204" pitchFamily="18" charset="0"/>
                          <a:ea typeface="Aptos" panose="020B0004020202020204" pitchFamily="34" charset="0"/>
                          <a:cs typeface="Times New Roman" panose="02020603050405020304" pitchFamily="18" charset="0"/>
                        </a:rPr>
                        <m:t>−</m:t>
                      </m:r>
                      <m:nary>
                        <m:naryPr>
                          <m:chr m:val="∑"/>
                          <m:limLoc m:val="undOvr"/>
                          <m:grow m:val="on"/>
                          <m:ctrlPr>
                            <a:rPr lang="en-US" i="1">
                              <a:effectLst/>
                              <a:latin typeface="Cambria Math" panose="02040503050406030204" pitchFamily="18" charset="0"/>
                              <a:ea typeface="Aptos" panose="020B0004020202020204" pitchFamily="34" charset="0"/>
                              <a:cs typeface="Times New Roman" panose="02020603050405020304" pitchFamily="18" charset="0"/>
                            </a:rPr>
                          </m:ctrlPr>
                        </m:naryPr>
                        <m:sub>
                          <m:r>
                            <a:rPr lang="en-US" i="1">
                              <a:effectLst/>
                              <a:latin typeface="Cambria Math" panose="02040503050406030204" pitchFamily="18" charset="0"/>
                              <a:ea typeface="Aptos" panose="020B0004020202020204" pitchFamily="34" charset="0"/>
                              <a:cs typeface="Times New Roman" panose="02020603050405020304" pitchFamily="18" charset="0"/>
                            </a:rPr>
                            <m:t>𝑘</m:t>
                          </m:r>
                          <m:r>
                            <a:rPr lang="en-US">
                              <a:effectLst/>
                              <a:latin typeface="Cambria Math" panose="02040503050406030204" pitchFamily="18" charset="0"/>
                              <a:ea typeface="Aptos" panose="020B0004020202020204" pitchFamily="34" charset="0"/>
                              <a:cs typeface="Times New Roman" panose="02020603050405020304" pitchFamily="18" charset="0"/>
                            </a:rPr>
                            <m:t>=1</m:t>
                          </m:r>
                        </m:sub>
                        <m:sup>
                          <m:r>
                            <a:rPr lang="en-US" i="1">
                              <a:effectLst/>
                              <a:latin typeface="Cambria Math" panose="02040503050406030204" pitchFamily="18" charset="0"/>
                              <a:ea typeface="Aptos" panose="020B0004020202020204" pitchFamily="34" charset="0"/>
                              <a:cs typeface="Times New Roman" panose="02020603050405020304" pitchFamily="18" charset="0"/>
                            </a:rPr>
                            <m:t>𝐾</m:t>
                          </m:r>
                        </m:sup>
                        <m:e>
                          <m:r>
                            <a:rPr lang="en-US">
                              <a:effectLst/>
                              <a:latin typeface="Cambria Math" panose="02040503050406030204" pitchFamily="18" charset="0"/>
                              <a:ea typeface="Aptos" panose="020B0004020202020204" pitchFamily="34" charset="0"/>
                              <a:cs typeface="Times New Roman" panose="02020603050405020304" pitchFamily="18" charset="0"/>
                            </a:rPr>
                            <m:t> </m:t>
                          </m:r>
                        </m:e>
                      </m:nary>
                      <m:sSubSup>
                        <m:sSubSupPr>
                          <m:ctrlPr>
                            <a:rPr lang="en-US" i="1">
                              <a:effectLst/>
                              <a:latin typeface="Cambria Math" panose="02040503050406030204" pitchFamily="18" charset="0"/>
                              <a:ea typeface="Aptos" panose="020B0004020202020204" pitchFamily="34" charset="0"/>
                              <a:cs typeface="Times New Roman" panose="02020603050405020304" pitchFamily="18" charset="0"/>
                            </a:rPr>
                          </m:ctrlPr>
                        </m:sSubSupPr>
                        <m:e>
                          <m:r>
                            <a:rPr lang="en-US" i="1">
                              <a:effectLst/>
                              <a:latin typeface="Cambria Math" panose="02040503050406030204" pitchFamily="18" charset="0"/>
                              <a:ea typeface="Aptos" panose="020B0004020202020204" pitchFamily="34" charset="0"/>
                              <a:cs typeface="Times New Roman" panose="02020603050405020304" pitchFamily="18" charset="0"/>
                            </a:rPr>
                            <m:t>𝑝</m:t>
                          </m:r>
                        </m:e>
                        <m:sub>
                          <m:r>
                            <a:rPr lang="en-US" i="1">
                              <a:effectLst/>
                              <a:latin typeface="Cambria Math" panose="02040503050406030204" pitchFamily="18" charset="0"/>
                              <a:ea typeface="Aptos" panose="020B0004020202020204" pitchFamily="34" charset="0"/>
                              <a:cs typeface="Times New Roman" panose="02020603050405020304" pitchFamily="18" charset="0"/>
                            </a:rPr>
                            <m:t>𝑘</m:t>
                          </m:r>
                        </m:sub>
                        <m:sup>
                          <m:r>
                            <a:rPr lang="en-US">
                              <a:effectLst/>
                              <a:latin typeface="Cambria Math" panose="02040503050406030204" pitchFamily="18" charset="0"/>
                              <a:ea typeface="Aptos" panose="020B0004020202020204" pitchFamily="34" charset="0"/>
                              <a:cs typeface="Times New Roman" panose="02020603050405020304" pitchFamily="18" charset="0"/>
                            </a:rPr>
                            <m:t>2</m:t>
                          </m:r>
                        </m:sup>
                      </m:sSubSup>
                    </m:oMath>
                  </m:oMathPara>
                </a14:m>
                <a:endParaRPr lang="en-US" sz="1800" dirty="0">
                  <a:effectLst/>
                  <a:latin typeface="Georgia" panose="02040502050405020303" pitchFamily="18" charset="0"/>
                  <a:ea typeface="Aptos" panose="020B0004020202020204" pitchFamily="34" charset="0"/>
                  <a:cs typeface="Times New Roman" panose="02020603050405020304" pitchFamily="18" charset="0"/>
                </a:endParaRPr>
              </a:p>
              <a:p>
                <a:pPr marL="0" indent="0" algn="just">
                  <a:spcBef>
                    <a:spcPts val="500"/>
                  </a:spcBef>
                  <a:spcAft>
                    <a:spcPts val="1200"/>
                  </a:spcAft>
                  <a:buNone/>
                </a:pPr>
                <a:r>
                  <a:rPr lang="en-US" dirty="0">
                    <a:latin typeface="Calibri" panose="020F0502020204030204" pitchFamily="34" charset="0"/>
                    <a:ea typeface="Aptos" panose="020B0004020202020204" pitchFamily="34" charset="0"/>
                    <a:cs typeface="Calibri" panose="020F0502020204030204" pitchFamily="34" charset="0"/>
                  </a:rPr>
                  <a:t>where </a:t>
                </a:r>
                <a14:m>
                  <m:oMath xmlns:m="http://schemas.openxmlformats.org/officeDocument/2006/math">
                    <m:sSub>
                      <m:sSubPr>
                        <m:ctrlPr>
                          <a:rPr lang="en-US">
                            <a:latin typeface="Calibri" panose="020F0502020204030204" pitchFamily="34" charset="0"/>
                            <a:ea typeface="Aptos" panose="020B0004020202020204" pitchFamily="34" charset="0"/>
                            <a:cs typeface="Calibri" panose="020F0502020204030204" pitchFamily="34" charset="0"/>
                          </a:rPr>
                        </m:ctrlPr>
                      </m:sSubPr>
                      <m:e>
                        <m:r>
                          <a:rPr lang="en-US">
                            <a:latin typeface="Calibri" panose="020F0502020204030204" pitchFamily="34" charset="0"/>
                            <a:ea typeface="Aptos" panose="020B0004020202020204" pitchFamily="34" charset="0"/>
                            <a:cs typeface="Calibri" panose="020F0502020204030204" pitchFamily="34" charset="0"/>
                          </a:rPr>
                          <m:t>𝑝</m:t>
                        </m:r>
                      </m:e>
                      <m:sub>
                        <m:r>
                          <a:rPr lang="en-US">
                            <a:latin typeface="Calibri" panose="020F0502020204030204" pitchFamily="34" charset="0"/>
                            <a:ea typeface="Aptos" panose="020B0004020202020204" pitchFamily="34" charset="0"/>
                            <a:cs typeface="Calibri" panose="020F0502020204030204" pitchFamily="34" charset="0"/>
                          </a:rPr>
                          <m:t>𝑘</m:t>
                        </m:r>
                      </m:sub>
                    </m:sSub>
                  </m:oMath>
                </a14:m>
                <a:r>
                  <a:rPr lang="en-US" dirty="0">
                    <a:latin typeface="Calibri" panose="020F0502020204030204" pitchFamily="34" charset="0"/>
                    <a:ea typeface="Aptos" panose="020B0004020202020204" pitchFamily="34" charset="0"/>
                    <a:cs typeface="Calibri" panose="020F0502020204030204" pitchFamily="34" charset="0"/>
                  </a:rPr>
                  <a:t> is the proportion of samples belonging to class </a:t>
                </a:r>
                <a14:m>
                  <m:oMath xmlns:m="http://schemas.openxmlformats.org/officeDocument/2006/math">
                    <m:r>
                      <a:rPr lang="en-US">
                        <a:latin typeface="Calibri" panose="020F0502020204030204" pitchFamily="34" charset="0"/>
                        <a:ea typeface="Aptos" panose="020B0004020202020204" pitchFamily="34" charset="0"/>
                        <a:cs typeface="Calibri" panose="020F0502020204030204" pitchFamily="34" charset="0"/>
                      </a:rPr>
                      <m:t>𝑘</m:t>
                    </m:r>
                  </m:oMath>
                </a14:m>
                <a:r>
                  <a:rPr lang="en-US" dirty="0">
                    <a:latin typeface="Calibri" panose="020F0502020204030204" pitchFamily="34" charset="0"/>
                    <a:ea typeface="Aptos" panose="020B0004020202020204" pitchFamily="34" charset="0"/>
                    <a:cs typeface="Calibri" panose="020F0502020204030204" pitchFamily="34" charset="0"/>
                  </a:rPr>
                  <a:t> in node </a:t>
                </a:r>
                <a14:m>
                  <m:oMath xmlns:m="http://schemas.openxmlformats.org/officeDocument/2006/math">
                    <m:r>
                      <a:rPr lang="en-US">
                        <a:latin typeface="Calibri" panose="020F0502020204030204" pitchFamily="34" charset="0"/>
                        <a:ea typeface="Aptos" panose="020B0004020202020204" pitchFamily="34" charset="0"/>
                        <a:cs typeface="Calibri" panose="020F0502020204030204" pitchFamily="34" charset="0"/>
                      </a:rPr>
                      <m:t>𝑡</m:t>
                    </m:r>
                  </m:oMath>
                </a14:m>
                <a:r>
                  <a:rPr lang="en-US" dirty="0">
                    <a:latin typeface="Calibri" panose="020F0502020204030204" pitchFamily="34" charset="0"/>
                    <a:ea typeface="Aptos" panose="020B0004020202020204" pitchFamily="34" charset="0"/>
                    <a:cs typeface="Calibri" panose="020F0502020204030204" pitchFamily="34" charset="0"/>
                  </a:rPr>
                  <a:t>, and </a:t>
                </a:r>
                <a14:m>
                  <m:oMath xmlns:m="http://schemas.openxmlformats.org/officeDocument/2006/math">
                    <m:r>
                      <a:rPr lang="en-US">
                        <a:latin typeface="Calibri" panose="020F0502020204030204" pitchFamily="34" charset="0"/>
                        <a:ea typeface="Aptos" panose="020B0004020202020204" pitchFamily="34" charset="0"/>
                        <a:cs typeface="Calibri" panose="020F0502020204030204" pitchFamily="34" charset="0"/>
                      </a:rPr>
                      <m:t>𝐾</m:t>
                    </m:r>
                  </m:oMath>
                </a14:m>
                <a:r>
                  <a:rPr lang="en-US" dirty="0">
                    <a:latin typeface="Calibri" panose="020F0502020204030204" pitchFamily="34" charset="0"/>
                    <a:ea typeface="Aptos" panose="020B0004020202020204" pitchFamily="34" charset="0"/>
                    <a:cs typeface="Calibri" panose="020F0502020204030204" pitchFamily="34" charset="0"/>
                  </a:rPr>
                  <a:t> is the total number of classes ( 2 in this case: EV users and non-EV users).</a:t>
                </a:r>
              </a:p>
              <a:p>
                <a:pPr marL="0" marR="0" algn="just">
                  <a:spcBef>
                    <a:spcPts val="0"/>
                  </a:spcBef>
                  <a:spcAft>
                    <a:spcPts val="1200"/>
                  </a:spcAft>
                </a:pPr>
                <a:r>
                  <a:rPr lang="en-US" sz="1400" dirty="0">
                    <a:effectLst/>
                    <a:latin typeface="Calibri" panose="020F0502020204030204" pitchFamily="34" charset="0"/>
                    <a:ea typeface="Aptos" panose="020B0004020202020204" pitchFamily="34" charset="0"/>
                    <a:cs typeface="Calibri" panose="020F0502020204030204" pitchFamily="34" charset="0"/>
                  </a:rPr>
                  <a:t>6. </a:t>
                </a:r>
                <a:r>
                  <a:rPr lang="en-US" b="1" dirty="0">
                    <a:latin typeface="Calibri" panose="020F0502020204030204" pitchFamily="34" charset="0"/>
                    <a:ea typeface="Aptos" panose="020B0004020202020204" pitchFamily="34" charset="0"/>
                    <a:cs typeface="Calibri" panose="020F0502020204030204" pitchFamily="34" charset="0"/>
                  </a:rPr>
                  <a:t>Prediction</a:t>
                </a:r>
                <a:r>
                  <a:rPr lang="en-US" sz="1400" dirty="0">
                    <a:effectLst/>
                    <a:latin typeface="Calibri" panose="020F0502020204030204" pitchFamily="34" charset="0"/>
                    <a:ea typeface="Aptos" panose="020B0004020202020204" pitchFamily="34" charset="0"/>
                    <a:cs typeface="Calibri" panose="020F0502020204030204" pitchFamily="34" charset="0"/>
                  </a:rPr>
                  <a:t>: </a:t>
                </a:r>
                <a:r>
                  <a:rPr lang="en-US" dirty="0">
                    <a:latin typeface="Calibri" panose="020F0502020204030204" pitchFamily="34" charset="0"/>
                    <a:ea typeface="Aptos" panose="020B0004020202020204" pitchFamily="34" charset="0"/>
                    <a:cs typeface="Calibri" panose="020F0502020204030204" pitchFamily="34" charset="0"/>
                  </a:rPr>
                  <a:t>After that, each decision tree makes an individual prediction for a given input feature vector </a:t>
                </a:r>
                <a14:m>
                  <m:oMath xmlns:m="http://schemas.openxmlformats.org/officeDocument/2006/math">
                    <m:sSub>
                      <m:sSubPr>
                        <m:ctrlPr>
                          <a:rPr lang="en-US">
                            <a:latin typeface="Calibri" panose="020F0502020204030204" pitchFamily="34" charset="0"/>
                            <a:ea typeface="Aptos" panose="020B0004020202020204" pitchFamily="34" charset="0"/>
                            <a:cs typeface="Calibri" panose="020F0502020204030204" pitchFamily="34" charset="0"/>
                          </a:rPr>
                        </m:ctrlPr>
                      </m:sSubPr>
                      <m:e>
                        <m:r>
                          <a:rPr lang="en-US">
                            <a:latin typeface="Calibri" panose="020F0502020204030204" pitchFamily="34" charset="0"/>
                            <a:ea typeface="Aptos" panose="020B0004020202020204" pitchFamily="34" charset="0"/>
                            <a:cs typeface="Calibri" panose="020F0502020204030204" pitchFamily="34" charset="0"/>
                          </a:rPr>
                          <m:t>𝑋</m:t>
                        </m:r>
                      </m:e>
                      <m:sub>
                        <m:r>
                          <a:rPr lang="en-US">
                            <a:latin typeface="Calibri" panose="020F0502020204030204" pitchFamily="34" charset="0"/>
                            <a:ea typeface="Aptos" panose="020B0004020202020204" pitchFamily="34" charset="0"/>
                            <a:cs typeface="Calibri" panose="020F0502020204030204" pitchFamily="34" charset="0"/>
                          </a:rPr>
                          <m:t>𝑖</m:t>
                        </m:r>
                      </m:sub>
                    </m:sSub>
                  </m:oMath>
                </a14:m>
                <a:r>
                  <a:rPr lang="en-US" dirty="0">
                    <a:latin typeface="Calibri" panose="020F0502020204030204" pitchFamily="34" charset="0"/>
                    <a:ea typeface="Aptos" panose="020B0004020202020204" pitchFamily="34" charset="0"/>
                    <a:cs typeface="Calibri" panose="020F0502020204030204" pitchFamily="34" charset="0"/>
                  </a:rPr>
                  <a:t>. The prediction from tree </a:t>
                </a:r>
                <a14:m>
                  <m:oMath xmlns:m="http://schemas.openxmlformats.org/officeDocument/2006/math">
                    <m:r>
                      <a:rPr lang="en-US">
                        <a:latin typeface="Calibri" panose="020F0502020204030204" pitchFamily="34" charset="0"/>
                        <a:ea typeface="Aptos" panose="020B0004020202020204" pitchFamily="34" charset="0"/>
                        <a:cs typeface="Calibri" panose="020F0502020204030204" pitchFamily="34" charset="0"/>
                      </a:rPr>
                      <m:t>𝑏</m:t>
                    </m:r>
                  </m:oMath>
                </a14:m>
                <a:r>
                  <a:rPr lang="en-US" dirty="0">
                    <a:latin typeface="Calibri" panose="020F0502020204030204" pitchFamily="34" charset="0"/>
                    <a:ea typeface="Aptos" panose="020B0004020202020204" pitchFamily="34" charset="0"/>
                    <a:cs typeface="Calibri" panose="020F0502020204030204" pitchFamily="34" charset="0"/>
                  </a:rPr>
                  <a:t>, denoted as </a:t>
                </a:r>
                <a14:m>
                  <m:oMath xmlns:m="http://schemas.openxmlformats.org/officeDocument/2006/math">
                    <m:sSub>
                      <m:sSubPr>
                        <m:ctrlPr>
                          <a:rPr lang="en-US">
                            <a:latin typeface="Calibri" panose="020F0502020204030204" pitchFamily="34" charset="0"/>
                            <a:ea typeface="Aptos" panose="020B0004020202020204" pitchFamily="34" charset="0"/>
                            <a:cs typeface="Calibri" panose="020F0502020204030204" pitchFamily="34" charset="0"/>
                          </a:rPr>
                        </m:ctrlPr>
                      </m:sSubPr>
                      <m:e>
                        <m:r>
                          <a:rPr lang="en-US">
                            <a:latin typeface="Calibri" panose="020F0502020204030204" pitchFamily="34" charset="0"/>
                            <a:ea typeface="Aptos" panose="020B0004020202020204" pitchFamily="34" charset="0"/>
                            <a:cs typeface="Calibri" panose="020F0502020204030204" pitchFamily="34" charset="0"/>
                          </a:rPr>
                          <m:t>h</m:t>
                        </m:r>
                      </m:e>
                      <m:sub>
                        <m:r>
                          <a:rPr lang="en-US">
                            <a:latin typeface="Calibri" panose="020F0502020204030204" pitchFamily="34" charset="0"/>
                            <a:ea typeface="Aptos" panose="020B0004020202020204" pitchFamily="34" charset="0"/>
                            <a:cs typeface="Calibri" panose="020F0502020204030204" pitchFamily="34" charset="0"/>
                          </a:rPr>
                          <m:t>𝑏</m:t>
                        </m:r>
                      </m:sub>
                    </m:sSub>
                    <m:d>
                      <m:dPr>
                        <m:ctrlPr>
                          <a:rPr lang="en-US">
                            <a:latin typeface="Calibri" panose="020F0502020204030204" pitchFamily="34" charset="0"/>
                            <a:ea typeface="Aptos" panose="020B0004020202020204" pitchFamily="34" charset="0"/>
                            <a:cs typeface="Calibri" panose="020F0502020204030204" pitchFamily="34" charset="0"/>
                          </a:rPr>
                        </m:ctrlPr>
                      </m:dPr>
                      <m:e>
                        <m:sSub>
                          <m:sSubPr>
                            <m:ctrlPr>
                              <a:rPr lang="en-US">
                                <a:latin typeface="Calibri" panose="020F0502020204030204" pitchFamily="34" charset="0"/>
                                <a:ea typeface="Aptos" panose="020B0004020202020204" pitchFamily="34" charset="0"/>
                                <a:cs typeface="Calibri" panose="020F0502020204030204" pitchFamily="34" charset="0"/>
                              </a:rPr>
                            </m:ctrlPr>
                          </m:sSubPr>
                          <m:e>
                            <m:r>
                              <a:rPr lang="en-US">
                                <a:latin typeface="Calibri" panose="020F0502020204030204" pitchFamily="34" charset="0"/>
                                <a:ea typeface="Aptos" panose="020B0004020202020204" pitchFamily="34" charset="0"/>
                                <a:cs typeface="Calibri" panose="020F0502020204030204" pitchFamily="34" charset="0"/>
                              </a:rPr>
                              <m:t>𝑋</m:t>
                            </m:r>
                          </m:e>
                          <m:sub>
                            <m:r>
                              <a:rPr lang="en-US">
                                <a:latin typeface="Calibri" panose="020F0502020204030204" pitchFamily="34" charset="0"/>
                                <a:ea typeface="Aptos" panose="020B0004020202020204" pitchFamily="34" charset="0"/>
                                <a:cs typeface="Calibri" panose="020F0502020204030204" pitchFamily="34" charset="0"/>
                              </a:rPr>
                              <m:t>𝑖</m:t>
                            </m:r>
                          </m:sub>
                        </m:sSub>
                      </m:e>
                    </m:d>
                  </m:oMath>
                </a14:m>
                <a:r>
                  <a:rPr lang="en-US" dirty="0">
                    <a:latin typeface="Calibri" panose="020F0502020204030204" pitchFamily="34" charset="0"/>
                    <a:ea typeface="Aptos" panose="020B0004020202020204" pitchFamily="34" charset="0"/>
                    <a:cs typeface="Calibri" panose="020F0502020204030204" pitchFamily="34" charset="0"/>
                  </a:rPr>
                  <a:t>, is a binary classification: </a:t>
                </a:r>
                <a14:m>
                  <m:oMath xmlns:m="http://schemas.openxmlformats.org/officeDocument/2006/math">
                    <m:sSub>
                      <m:sSubPr>
                        <m:ctrlPr>
                          <a:rPr lang="en-US">
                            <a:latin typeface="Calibri" panose="020F0502020204030204" pitchFamily="34" charset="0"/>
                            <a:ea typeface="Aptos" panose="020B0004020202020204" pitchFamily="34" charset="0"/>
                            <a:cs typeface="Calibri" panose="020F0502020204030204" pitchFamily="34" charset="0"/>
                          </a:rPr>
                        </m:ctrlPr>
                      </m:sSubPr>
                      <m:e>
                        <m:r>
                          <a:rPr lang="en-US">
                            <a:latin typeface="Calibri" panose="020F0502020204030204" pitchFamily="34" charset="0"/>
                            <a:ea typeface="Aptos" panose="020B0004020202020204" pitchFamily="34" charset="0"/>
                            <a:cs typeface="Calibri" panose="020F0502020204030204" pitchFamily="34" charset="0"/>
                          </a:rPr>
                          <m:t>h</m:t>
                        </m:r>
                      </m:e>
                      <m:sub>
                        <m:r>
                          <a:rPr lang="en-US">
                            <a:latin typeface="Calibri" panose="020F0502020204030204" pitchFamily="34" charset="0"/>
                            <a:ea typeface="Aptos" panose="020B0004020202020204" pitchFamily="34" charset="0"/>
                            <a:cs typeface="Calibri" panose="020F0502020204030204" pitchFamily="34" charset="0"/>
                          </a:rPr>
                          <m:t>𝑏</m:t>
                        </m:r>
                      </m:sub>
                    </m:sSub>
                    <m:d>
                      <m:dPr>
                        <m:ctrlPr>
                          <a:rPr lang="en-US">
                            <a:latin typeface="Calibri" panose="020F0502020204030204" pitchFamily="34" charset="0"/>
                            <a:ea typeface="Aptos" panose="020B0004020202020204" pitchFamily="34" charset="0"/>
                            <a:cs typeface="Calibri" panose="020F0502020204030204" pitchFamily="34" charset="0"/>
                          </a:rPr>
                        </m:ctrlPr>
                      </m:dPr>
                      <m:e>
                        <m:sSub>
                          <m:sSubPr>
                            <m:ctrlPr>
                              <a:rPr lang="en-US">
                                <a:latin typeface="Calibri" panose="020F0502020204030204" pitchFamily="34" charset="0"/>
                                <a:ea typeface="Aptos" panose="020B0004020202020204" pitchFamily="34" charset="0"/>
                                <a:cs typeface="Calibri" panose="020F0502020204030204" pitchFamily="34" charset="0"/>
                              </a:rPr>
                            </m:ctrlPr>
                          </m:sSubPr>
                          <m:e>
                            <m:r>
                              <a:rPr lang="en-US">
                                <a:latin typeface="Calibri" panose="020F0502020204030204" pitchFamily="34" charset="0"/>
                                <a:ea typeface="Aptos" panose="020B0004020202020204" pitchFamily="34" charset="0"/>
                                <a:cs typeface="Calibri" panose="020F0502020204030204" pitchFamily="34" charset="0"/>
                              </a:rPr>
                              <m:t>𝑋</m:t>
                            </m:r>
                          </m:e>
                          <m:sub>
                            <m:r>
                              <a:rPr lang="en-US">
                                <a:latin typeface="Calibri" panose="020F0502020204030204" pitchFamily="34" charset="0"/>
                                <a:ea typeface="Aptos" panose="020B0004020202020204" pitchFamily="34" charset="0"/>
                                <a:cs typeface="Calibri" panose="020F0502020204030204" pitchFamily="34" charset="0"/>
                              </a:rPr>
                              <m:t>𝑖</m:t>
                            </m:r>
                          </m:sub>
                        </m:sSub>
                      </m:e>
                    </m:d>
                    <m:r>
                      <a:rPr lang="en-US">
                        <a:latin typeface="Calibri" panose="020F0502020204030204" pitchFamily="34" charset="0"/>
                        <a:ea typeface="Aptos" panose="020B0004020202020204" pitchFamily="34" charset="0"/>
                        <a:cs typeface="Calibri" panose="020F0502020204030204" pitchFamily="34" charset="0"/>
                      </a:rPr>
                      <m:t>=1</m:t>
                    </m:r>
                  </m:oMath>
                </a14:m>
                <a:r>
                  <a:rPr lang="en-US" dirty="0">
                    <a:latin typeface="Calibri" panose="020F0502020204030204" pitchFamily="34" charset="0"/>
                    <a:ea typeface="Aptos" panose="020B0004020202020204" pitchFamily="34" charset="0"/>
                    <a:cs typeface="Calibri" panose="020F0502020204030204" pitchFamily="34" charset="0"/>
                  </a:rPr>
                  <a:t> for EV users and </a:t>
                </a:r>
                <a14:m>
                  <m:oMath xmlns:m="http://schemas.openxmlformats.org/officeDocument/2006/math">
                    <m:sSub>
                      <m:sSubPr>
                        <m:ctrlPr>
                          <a:rPr lang="en-US">
                            <a:latin typeface="Calibri" panose="020F0502020204030204" pitchFamily="34" charset="0"/>
                            <a:ea typeface="Aptos" panose="020B0004020202020204" pitchFamily="34" charset="0"/>
                            <a:cs typeface="Calibri" panose="020F0502020204030204" pitchFamily="34" charset="0"/>
                          </a:rPr>
                        </m:ctrlPr>
                      </m:sSubPr>
                      <m:e>
                        <m:r>
                          <a:rPr lang="en-US">
                            <a:latin typeface="Calibri" panose="020F0502020204030204" pitchFamily="34" charset="0"/>
                            <a:ea typeface="Aptos" panose="020B0004020202020204" pitchFamily="34" charset="0"/>
                            <a:cs typeface="Calibri" panose="020F0502020204030204" pitchFamily="34" charset="0"/>
                          </a:rPr>
                          <m:t>h</m:t>
                        </m:r>
                      </m:e>
                      <m:sub>
                        <m:r>
                          <a:rPr lang="en-US">
                            <a:latin typeface="Calibri" panose="020F0502020204030204" pitchFamily="34" charset="0"/>
                            <a:ea typeface="Aptos" panose="020B0004020202020204" pitchFamily="34" charset="0"/>
                            <a:cs typeface="Calibri" panose="020F0502020204030204" pitchFamily="34" charset="0"/>
                          </a:rPr>
                          <m:t>𝑏</m:t>
                        </m:r>
                      </m:sub>
                    </m:sSub>
                    <m:d>
                      <m:dPr>
                        <m:ctrlPr>
                          <a:rPr lang="en-US">
                            <a:latin typeface="Calibri" panose="020F0502020204030204" pitchFamily="34" charset="0"/>
                            <a:ea typeface="Aptos" panose="020B0004020202020204" pitchFamily="34" charset="0"/>
                            <a:cs typeface="Calibri" panose="020F0502020204030204" pitchFamily="34" charset="0"/>
                          </a:rPr>
                        </m:ctrlPr>
                      </m:dPr>
                      <m:e>
                        <m:sSub>
                          <m:sSubPr>
                            <m:ctrlPr>
                              <a:rPr lang="en-US">
                                <a:latin typeface="Calibri" panose="020F0502020204030204" pitchFamily="34" charset="0"/>
                                <a:ea typeface="Aptos" panose="020B0004020202020204" pitchFamily="34" charset="0"/>
                                <a:cs typeface="Calibri" panose="020F0502020204030204" pitchFamily="34" charset="0"/>
                              </a:rPr>
                            </m:ctrlPr>
                          </m:sSubPr>
                          <m:e>
                            <m:r>
                              <a:rPr lang="en-US">
                                <a:latin typeface="Calibri" panose="020F0502020204030204" pitchFamily="34" charset="0"/>
                                <a:ea typeface="Aptos" panose="020B0004020202020204" pitchFamily="34" charset="0"/>
                                <a:cs typeface="Calibri" panose="020F0502020204030204" pitchFamily="34" charset="0"/>
                              </a:rPr>
                              <m:t>𝑋</m:t>
                            </m:r>
                          </m:e>
                          <m:sub>
                            <m:r>
                              <a:rPr lang="en-US">
                                <a:latin typeface="Calibri" panose="020F0502020204030204" pitchFamily="34" charset="0"/>
                                <a:ea typeface="Aptos" panose="020B0004020202020204" pitchFamily="34" charset="0"/>
                                <a:cs typeface="Calibri" panose="020F0502020204030204" pitchFamily="34" charset="0"/>
                              </a:rPr>
                              <m:t>𝑖</m:t>
                            </m:r>
                          </m:sub>
                        </m:sSub>
                      </m:e>
                    </m:d>
                    <m:r>
                      <a:rPr lang="en-US">
                        <a:latin typeface="Calibri" panose="020F0502020204030204" pitchFamily="34" charset="0"/>
                        <a:ea typeface="Aptos" panose="020B0004020202020204" pitchFamily="34" charset="0"/>
                        <a:cs typeface="Calibri" panose="020F0502020204030204" pitchFamily="34" charset="0"/>
                      </a:rPr>
                      <m:t>=0</m:t>
                    </m:r>
                  </m:oMath>
                </a14:m>
                <a:r>
                  <a:rPr lang="en-US" dirty="0">
                    <a:latin typeface="Calibri" panose="020F0502020204030204" pitchFamily="34" charset="0"/>
                    <a:ea typeface="Aptos" panose="020B0004020202020204" pitchFamily="34" charset="0"/>
                    <a:cs typeface="Calibri" panose="020F0502020204030204" pitchFamily="34" charset="0"/>
                  </a:rPr>
                  <a:t> for non-EV users. The final prediction from the Random Forest classifier is based on the majority vote across all trees (total of 100 trees in our case). </a:t>
                </a:r>
                <a:endParaRPr lang="en-US" dirty="0">
                  <a:latin typeface="Calibri" panose="020F0502020204030204" pitchFamily="34" charset="0"/>
                  <a:cs typeface="Calibri" panose="020F0502020204030204" pitchFamily="34" charset="0"/>
                </a:endParaRPr>
              </a:p>
            </p:txBody>
          </p:sp>
        </mc:Choice>
        <mc:Fallback>
          <p:sp>
            <p:nvSpPr>
              <p:cNvPr id="3" name="Text Placeholder 2">
                <a:extLst>
                  <a:ext uri="{FF2B5EF4-FFF2-40B4-BE49-F238E27FC236}">
                    <a16:creationId xmlns:a16="http://schemas.microsoft.com/office/drawing/2014/main" id="{3B46D672-ACCA-C672-8713-A112B2FE8474}"/>
                  </a:ext>
                </a:extLst>
              </p:cNvPr>
              <p:cNvSpPr>
                <a:spLocks noGrp="1" noRot="1" noChangeAspect="1" noMove="1" noResize="1" noEditPoints="1" noAdjustHandles="1" noChangeArrowheads="1" noChangeShapeType="1" noTextEdit="1"/>
              </p:cNvSpPr>
              <p:nvPr>
                <p:ph type="body" sz="quarter" idx="10"/>
              </p:nvPr>
            </p:nvSpPr>
            <p:spPr>
              <a:xfrm>
                <a:off x="84437" y="590550"/>
                <a:ext cx="8969324" cy="4038600"/>
              </a:xfrm>
              <a:blipFill>
                <a:blip r:embed="rId3"/>
                <a:stretch>
                  <a:fillRect l="-204" t="-302" r="-204"/>
                </a:stretch>
              </a:blipFill>
            </p:spPr>
            <p:txBody>
              <a:bodyPr/>
              <a:lstStyle/>
              <a:p>
                <a:r>
                  <a:rPr lang="en-US">
                    <a:noFill/>
                  </a:rPr>
                  <a:t> </a:t>
                </a:r>
              </a:p>
            </p:txBody>
          </p:sp>
        </mc:Fallback>
      </mc:AlternateContent>
    </p:spTree>
    <p:extLst>
      <p:ext uri="{BB962C8B-B14F-4D97-AF65-F5344CB8AC3E}">
        <p14:creationId xmlns:p14="http://schemas.microsoft.com/office/powerpoint/2010/main" val="367506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6EB0A-CC50-D813-A358-A42E1EA70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35D6D-C10E-AD1A-66C6-6101092998CE}"/>
              </a:ext>
            </a:extLst>
          </p:cNvPr>
          <p:cNvSpPr>
            <a:spLocks noGrp="1"/>
          </p:cNvSpPr>
          <p:nvPr>
            <p:ph type="title"/>
          </p:nvPr>
        </p:nvSpPr>
        <p:spPr/>
        <p:txBody>
          <a:bodyPr/>
          <a:lstStyle/>
          <a:p>
            <a:r>
              <a:rPr lang="en-US" dirty="0"/>
              <a:t>EV Detection Algorithm – Training result</a:t>
            </a:r>
          </a:p>
        </p:txBody>
      </p:sp>
      <p:sp>
        <p:nvSpPr>
          <p:cNvPr id="3" name="Text Placeholder 2">
            <a:extLst>
              <a:ext uri="{FF2B5EF4-FFF2-40B4-BE49-F238E27FC236}">
                <a16:creationId xmlns:a16="http://schemas.microsoft.com/office/drawing/2014/main" id="{08E86490-981E-4967-87BC-0D5954668D4F}"/>
              </a:ext>
            </a:extLst>
          </p:cNvPr>
          <p:cNvSpPr>
            <a:spLocks noGrp="1"/>
          </p:cNvSpPr>
          <p:nvPr>
            <p:ph type="body" sz="quarter" idx="10"/>
          </p:nvPr>
        </p:nvSpPr>
        <p:spPr>
          <a:xfrm>
            <a:off x="84437" y="590550"/>
            <a:ext cx="8969324" cy="381000"/>
          </a:xfrm>
        </p:spPr>
        <p:txBody>
          <a:bodyPr/>
          <a:lstStyle/>
          <a:p>
            <a:pPr algn="just">
              <a:spcBef>
                <a:spcPts val="0"/>
              </a:spcBef>
              <a:spcAft>
                <a:spcPts val="300"/>
              </a:spcAft>
            </a:pPr>
            <a:r>
              <a:rPr lang="en-US" dirty="0">
                <a:latin typeface="Calibri" panose="020F0502020204030204" pitchFamily="34" charset="0"/>
                <a:cs typeface="Calibri" panose="020F0502020204030204" pitchFamily="34" charset="0"/>
              </a:rPr>
              <a:t>By using Random Forest, we can observe the feature importance: </a:t>
            </a:r>
          </a:p>
        </p:txBody>
      </p:sp>
      <p:sp>
        <p:nvSpPr>
          <p:cNvPr id="6" name="Text Placeholder 2">
            <a:extLst>
              <a:ext uri="{FF2B5EF4-FFF2-40B4-BE49-F238E27FC236}">
                <a16:creationId xmlns:a16="http://schemas.microsoft.com/office/drawing/2014/main" id="{1E7C6340-6A90-3ECB-08B6-D7B15EAEF827}"/>
              </a:ext>
            </a:extLst>
          </p:cNvPr>
          <p:cNvSpPr txBox="1">
            <a:spLocks/>
          </p:cNvSpPr>
          <p:nvPr/>
        </p:nvSpPr>
        <p:spPr>
          <a:xfrm>
            <a:off x="5672902" y="1056775"/>
            <a:ext cx="3318698" cy="3410950"/>
          </a:xfrm>
          <a:prstGeom prst="rect">
            <a:avLst/>
          </a:prstGeom>
        </p:spPr>
        <p:txBody>
          <a:bodyPr/>
          <a:lstStyle>
            <a:lvl1pPr marL="342872" indent="-342872" algn="l" rtl="0" eaLnBrk="1" fontAlgn="base" hangingPunct="1">
              <a:spcBef>
                <a:spcPct val="20000"/>
              </a:spcBef>
              <a:spcAft>
                <a:spcPct val="0"/>
              </a:spcAft>
              <a:buClr>
                <a:srgbClr val="C00000"/>
              </a:buClr>
              <a:buSzPct val="100000"/>
              <a:buFont typeface="Arial" panose="020B0604020202020204" pitchFamily="34" charset="0"/>
              <a:buChar char="•"/>
              <a:defRPr sz="1400">
                <a:solidFill>
                  <a:schemeClr val="tx1"/>
                </a:solidFill>
                <a:latin typeface="Times" panose="02020603050405020304" pitchFamily="18" charset="0"/>
                <a:ea typeface="+mn-ea"/>
                <a:cs typeface="Times" panose="02020603050405020304" pitchFamily="18" charset="0"/>
              </a:defRPr>
            </a:lvl1pPr>
            <a:lvl2pPr marL="742890" indent="-285727"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2pPr>
            <a:lvl3pPr marL="1142907"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3pPr>
            <a:lvl4pPr marL="1600071"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4pPr>
            <a:lvl5pPr marL="2057233"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5pPr>
            <a:lvl6pPr marL="2514397"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562"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725"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5886"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spcBef>
                <a:spcPts val="0"/>
              </a:spcBef>
              <a:spcAft>
                <a:spcPts val="300"/>
              </a:spcAft>
            </a:pPr>
            <a:r>
              <a:rPr lang="en-US" kern="0" dirty="0">
                <a:latin typeface="Calibri" panose="020F0502020204030204" pitchFamily="34" charset="0"/>
                <a:cs typeface="Calibri" panose="020F0502020204030204" pitchFamily="34" charset="0"/>
              </a:rPr>
              <a:t>We can see that the </a:t>
            </a:r>
            <a:r>
              <a:rPr lang="en-US" b="1" kern="0" dirty="0">
                <a:latin typeface="Calibri" panose="020F0502020204030204" pitchFamily="34" charset="0"/>
                <a:cs typeface="Calibri" panose="020F0502020204030204" pitchFamily="34" charset="0"/>
              </a:rPr>
              <a:t>trend</a:t>
            </a:r>
            <a:r>
              <a:rPr lang="en-US" kern="0" dirty="0">
                <a:latin typeface="Calibri" panose="020F0502020204030204" pitchFamily="34" charset="0"/>
                <a:cs typeface="Calibri" panose="020F0502020204030204" pitchFamily="34" charset="0"/>
              </a:rPr>
              <a:t> (consistent high-power usage when an EV is frequently charged), </a:t>
            </a:r>
            <a:r>
              <a:rPr lang="en-US" b="1" kern="0" dirty="0">
                <a:latin typeface="Calibri" panose="020F0502020204030204" pitchFamily="34" charset="0"/>
                <a:cs typeface="Calibri" panose="020F0502020204030204" pitchFamily="34" charset="0"/>
              </a:rPr>
              <a:t>max value</a:t>
            </a:r>
            <a:r>
              <a:rPr lang="en-US" kern="0" dirty="0">
                <a:latin typeface="Calibri" panose="020F0502020204030204" pitchFamily="34" charset="0"/>
                <a:cs typeface="Calibri" panose="020F0502020204030204" pitchFamily="34" charset="0"/>
              </a:rPr>
              <a:t>, and </a:t>
            </a:r>
            <a:r>
              <a:rPr lang="en-US" b="1" kern="0" dirty="0">
                <a:latin typeface="Calibri" panose="020F0502020204030204" pitchFamily="34" charset="0"/>
                <a:cs typeface="Calibri" panose="020F0502020204030204" pitchFamily="34" charset="0"/>
              </a:rPr>
              <a:t>seasonal </a:t>
            </a:r>
            <a:r>
              <a:rPr lang="en-US" kern="0" dirty="0">
                <a:latin typeface="Calibri" panose="020F0502020204030204" pitchFamily="34" charset="0"/>
                <a:cs typeface="Calibri" panose="020F0502020204030204" pitchFamily="34" charset="0"/>
              </a:rPr>
              <a:t>(regular charging patterns, such as daily or weekly peaks at specific hours or days) plays important role in the RF training.</a:t>
            </a:r>
          </a:p>
          <a:p>
            <a:pPr algn="just">
              <a:spcBef>
                <a:spcPts val="0"/>
              </a:spcBef>
              <a:spcAft>
                <a:spcPts val="300"/>
              </a:spcAft>
            </a:pPr>
            <a:endParaRPr lang="en-US" kern="0" dirty="0">
              <a:latin typeface="Calibri" panose="020F0502020204030204" pitchFamily="34" charset="0"/>
              <a:cs typeface="Calibri" panose="020F0502020204030204" pitchFamily="34" charset="0"/>
            </a:endParaRPr>
          </a:p>
          <a:p>
            <a:pPr algn="just">
              <a:spcBef>
                <a:spcPts val="0"/>
              </a:spcBef>
              <a:spcAft>
                <a:spcPts val="300"/>
              </a:spcAft>
            </a:pPr>
            <a:r>
              <a:rPr lang="en-US" kern="0" dirty="0">
                <a:latin typeface="Calibri" panose="020F0502020204030204" pitchFamily="34" charset="0"/>
                <a:cs typeface="Calibri" panose="020F0502020204030204" pitchFamily="34" charset="0"/>
              </a:rPr>
              <a:t>The added feature engineering approach proved to be useful in the RF training process.</a:t>
            </a:r>
          </a:p>
        </p:txBody>
      </p:sp>
      <p:pic>
        <p:nvPicPr>
          <p:cNvPr id="7" name="Picture 6" descr="A graph with blue bars&#10;&#10;Description automatically generated with medium confidence">
            <a:extLst>
              <a:ext uri="{FF2B5EF4-FFF2-40B4-BE49-F238E27FC236}">
                <a16:creationId xmlns:a16="http://schemas.microsoft.com/office/drawing/2014/main" id="{AFE9CBAF-F228-9AD5-A97D-DB05002F55C6}"/>
              </a:ext>
            </a:extLst>
          </p:cNvPr>
          <p:cNvPicPr>
            <a:picLocks noChangeAspect="1"/>
          </p:cNvPicPr>
          <p:nvPr/>
        </p:nvPicPr>
        <p:blipFill>
          <a:blip r:embed="rId3"/>
          <a:stretch>
            <a:fillRect/>
          </a:stretch>
        </p:blipFill>
        <p:spPr>
          <a:xfrm>
            <a:off x="304800" y="895350"/>
            <a:ext cx="5105400" cy="3699285"/>
          </a:xfrm>
          <a:prstGeom prst="rect">
            <a:avLst/>
          </a:prstGeom>
        </p:spPr>
      </p:pic>
    </p:spTree>
    <p:extLst>
      <p:ext uri="{BB962C8B-B14F-4D97-AF65-F5344CB8AC3E}">
        <p14:creationId xmlns:p14="http://schemas.microsoft.com/office/powerpoint/2010/main" val="315451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BAC1C-DB55-811B-0EF6-D8B207524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B2EBB-3A8A-5D6A-8BDE-AF8B62586711}"/>
              </a:ext>
            </a:extLst>
          </p:cNvPr>
          <p:cNvSpPr>
            <a:spLocks noGrp="1"/>
          </p:cNvSpPr>
          <p:nvPr>
            <p:ph type="title"/>
          </p:nvPr>
        </p:nvSpPr>
        <p:spPr/>
        <p:txBody>
          <a:bodyPr/>
          <a:lstStyle/>
          <a:p>
            <a:r>
              <a:rPr lang="en-US" dirty="0"/>
              <a:t>EV Detection Algorithm – Training result</a:t>
            </a:r>
          </a:p>
        </p:txBody>
      </p:sp>
      <p:sp>
        <p:nvSpPr>
          <p:cNvPr id="3" name="Text Placeholder 2">
            <a:extLst>
              <a:ext uri="{FF2B5EF4-FFF2-40B4-BE49-F238E27FC236}">
                <a16:creationId xmlns:a16="http://schemas.microsoft.com/office/drawing/2014/main" id="{B3C1A82A-1741-18CD-F291-00D4A97B7BAA}"/>
              </a:ext>
            </a:extLst>
          </p:cNvPr>
          <p:cNvSpPr>
            <a:spLocks noGrp="1"/>
          </p:cNvSpPr>
          <p:nvPr>
            <p:ph type="body" sz="quarter" idx="10"/>
          </p:nvPr>
        </p:nvSpPr>
        <p:spPr>
          <a:xfrm>
            <a:off x="84437" y="590550"/>
            <a:ext cx="8969324" cy="1295400"/>
          </a:xfrm>
        </p:spPr>
        <p:txBody>
          <a:bodyPr/>
          <a:lstStyle/>
          <a:p>
            <a:pPr algn="just">
              <a:spcBef>
                <a:spcPts val="0"/>
              </a:spcBef>
              <a:spcAft>
                <a:spcPts val="300"/>
              </a:spcAft>
            </a:pPr>
            <a:r>
              <a:rPr lang="en-US" sz="1600" dirty="0">
                <a:latin typeface="Calibri" panose="020F0502020204030204" pitchFamily="34" charset="0"/>
                <a:cs typeface="Calibri" panose="020F0502020204030204" pitchFamily="34" charset="0"/>
              </a:rPr>
              <a:t>The prediction results show that the detection accuracy using the test set (10614 customers) is 91.6%.</a:t>
            </a:r>
          </a:p>
          <a:p>
            <a:pPr algn="just">
              <a:spcBef>
                <a:spcPts val="0"/>
              </a:spcBef>
              <a:spcAft>
                <a:spcPts val="300"/>
              </a:spcAft>
            </a:pPr>
            <a:r>
              <a:rPr lang="en-US" sz="1600" dirty="0">
                <a:latin typeface="Calibri" panose="020F0502020204030204" pitchFamily="34" charset="0"/>
                <a:cs typeface="Calibri" panose="020F0502020204030204" pitchFamily="34" charset="0"/>
              </a:rPr>
              <a:t>We conducted a comparison test using two widely used methods: Support Vector Machine (SVM) and Logistic Regression.</a:t>
            </a:r>
          </a:p>
          <a:p>
            <a:pPr algn="just">
              <a:spcBef>
                <a:spcPts val="0"/>
              </a:spcBef>
              <a:spcAft>
                <a:spcPts val="300"/>
              </a:spcAft>
            </a:pPr>
            <a:r>
              <a:rPr lang="en-US" sz="1600" dirty="0">
                <a:latin typeface="Calibri" panose="020F0502020204030204" pitchFamily="34" charset="0"/>
                <a:cs typeface="Calibri" panose="020F0502020204030204" pitchFamily="34" charset="0"/>
              </a:rPr>
              <a:t>The results indicate that the proposed method achieves the highest accuracy in EV detection, outperforming SVM and Logistic Regression.</a:t>
            </a:r>
          </a:p>
        </p:txBody>
      </p:sp>
      <p:pic>
        <p:nvPicPr>
          <p:cNvPr id="8" name="Picture 7">
            <a:extLst>
              <a:ext uri="{FF2B5EF4-FFF2-40B4-BE49-F238E27FC236}">
                <a16:creationId xmlns:a16="http://schemas.microsoft.com/office/drawing/2014/main" id="{0FD5E0AE-FB90-D63E-6630-0829488015DB}"/>
              </a:ext>
            </a:extLst>
          </p:cNvPr>
          <p:cNvPicPr>
            <a:picLocks noChangeAspect="1"/>
          </p:cNvPicPr>
          <p:nvPr/>
        </p:nvPicPr>
        <p:blipFill>
          <a:blip r:embed="rId3"/>
          <a:stretch>
            <a:fillRect/>
          </a:stretch>
        </p:blipFill>
        <p:spPr>
          <a:xfrm>
            <a:off x="2095500" y="2038350"/>
            <a:ext cx="4953000" cy="2596113"/>
          </a:xfrm>
          <a:prstGeom prst="rect">
            <a:avLst/>
          </a:prstGeom>
        </p:spPr>
      </p:pic>
    </p:spTree>
    <p:extLst>
      <p:ext uri="{BB962C8B-B14F-4D97-AF65-F5344CB8AC3E}">
        <p14:creationId xmlns:p14="http://schemas.microsoft.com/office/powerpoint/2010/main" val="97698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82F46-D2CD-8F4C-D630-86FD0973AB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35E5DA-2A5F-9CBA-4546-1E9EF86F3D68}"/>
              </a:ext>
            </a:extLst>
          </p:cNvPr>
          <p:cNvSpPr>
            <a:spLocks noGrp="1"/>
          </p:cNvSpPr>
          <p:nvPr>
            <p:ph type="title"/>
          </p:nvPr>
        </p:nvSpPr>
        <p:spPr/>
        <p:txBody>
          <a:bodyPr/>
          <a:lstStyle/>
          <a:p>
            <a:r>
              <a:rPr lang="en-US" dirty="0"/>
              <a:t>Introduction to Utility Heat Pump Dataset</a:t>
            </a:r>
          </a:p>
        </p:txBody>
      </p:sp>
      <p:sp>
        <p:nvSpPr>
          <p:cNvPr id="5" name="Text Placeholder 4">
            <a:extLst>
              <a:ext uri="{FF2B5EF4-FFF2-40B4-BE49-F238E27FC236}">
                <a16:creationId xmlns:a16="http://schemas.microsoft.com/office/drawing/2014/main" id="{D15116C5-BAE4-1722-6011-B6938717456E}"/>
              </a:ext>
            </a:extLst>
          </p:cNvPr>
          <p:cNvSpPr>
            <a:spLocks noGrp="1"/>
          </p:cNvSpPr>
          <p:nvPr>
            <p:ph type="body" sz="quarter" idx="10"/>
          </p:nvPr>
        </p:nvSpPr>
        <p:spPr>
          <a:xfrm>
            <a:off x="90239" y="742950"/>
            <a:ext cx="8839200" cy="1295400"/>
          </a:xfrm>
        </p:spPr>
        <p:txBody>
          <a:bodyPr/>
          <a:lstStyle/>
          <a:p>
            <a:pPr algn="just"/>
            <a:r>
              <a:rPr lang="en-US" sz="1600" dirty="0">
                <a:latin typeface="Calibri" panose="020F0502020204030204" pitchFamily="34" charset="0"/>
                <a:cs typeface="Calibri" panose="020F0502020204030204" pitchFamily="34" charset="0"/>
              </a:rPr>
              <a:t>One-year (2022/04/01 – 2023/04/01) sub-metered heat pump data with 15-min resolution are provided by our utility partner.</a:t>
            </a:r>
          </a:p>
          <a:p>
            <a:pPr algn="just"/>
            <a:r>
              <a:rPr lang="en-US" sz="1600" dirty="0">
                <a:latin typeface="Calibri" panose="020F0502020204030204" pitchFamily="34" charset="0"/>
                <a:cs typeface="Calibri" panose="020F0502020204030204" pitchFamily="34" charset="0"/>
              </a:rPr>
              <a:t>After data pre-processing, the dataset includes 1,896 residential heat pump users.</a:t>
            </a:r>
          </a:p>
          <a:p>
            <a:pPr algn="just"/>
            <a:r>
              <a:rPr lang="en-US" sz="1600" dirty="0">
                <a:latin typeface="Calibri" panose="020F0502020204030204" pitchFamily="34" charset="0"/>
                <a:cs typeface="Calibri" panose="020F0502020204030204" pitchFamily="34" charset="0"/>
              </a:rPr>
              <a:t>The figure below shows the example of three users’ </a:t>
            </a:r>
            <a:r>
              <a:rPr lang="en-US" sz="1600" b="1" dirty="0">
                <a:latin typeface="Calibri" panose="020F0502020204030204" pitchFamily="34" charset="0"/>
                <a:cs typeface="Calibri" panose="020F0502020204030204" pitchFamily="34" charset="0"/>
              </a:rPr>
              <a:t>daily</a:t>
            </a:r>
            <a:r>
              <a:rPr lang="en-US" sz="1600" dirty="0">
                <a:latin typeface="Calibri" panose="020F0502020204030204" pitchFamily="34" charset="0"/>
                <a:cs typeface="Calibri" panose="020F0502020204030204" pitchFamily="34" charset="0"/>
              </a:rPr>
              <a:t> consumption plots from the dataset.</a:t>
            </a:r>
          </a:p>
        </p:txBody>
      </p:sp>
      <p:sp>
        <p:nvSpPr>
          <p:cNvPr id="20" name="Text Placeholder 4">
            <a:extLst>
              <a:ext uri="{FF2B5EF4-FFF2-40B4-BE49-F238E27FC236}">
                <a16:creationId xmlns:a16="http://schemas.microsoft.com/office/drawing/2014/main" id="{0388E7ED-9711-5875-3F92-5C26D4B09552}"/>
              </a:ext>
            </a:extLst>
          </p:cNvPr>
          <p:cNvSpPr txBox="1">
            <a:spLocks/>
          </p:cNvSpPr>
          <p:nvPr/>
        </p:nvSpPr>
        <p:spPr>
          <a:xfrm>
            <a:off x="90239" y="4324351"/>
            <a:ext cx="8839200" cy="304800"/>
          </a:xfrm>
          <a:prstGeom prst="rect">
            <a:avLst/>
          </a:prstGeom>
        </p:spPr>
        <p:txBody>
          <a:bodyPr/>
          <a:lstStyle>
            <a:lvl1pPr marL="342872" indent="-342872" algn="l" rtl="0" eaLnBrk="1" fontAlgn="base" hangingPunct="1">
              <a:spcBef>
                <a:spcPct val="20000"/>
              </a:spcBef>
              <a:spcAft>
                <a:spcPct val="0"/>
              </a:spcAft>
              <a:buClr>
                <a:srgbClr val="C00000"/>
              </a:buClr>
              <a:buSzPct val="100000"/>
              <a:buFont typeface="Arial" panose="020B0604020202020204" pitchFamily="34" charset="0"/>
              <a:buChar char="•"/>
              <a:defRPr sz="1400">
                <a:solidFill>
                  <a:schemeClr val="tx1"/>
                </a:solidFill>
                <a:latin typeface="Times" panose="02020603050405020304" pitchFamily="18" charset="0"/>
                <a:ea typeface="+mn-ea"/>
                <a:cs typeface="Times" panose="02020603050405020304" pitchFamily="18" charset="0"/>
              </a:defRPr>
            </a:lvl1pPr>
            <a:lvl2pPr marL="742890" indent="-285727"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2pPr>
            <a:lvl3pPr marL="1142907"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3pPr>
            <a:lvl4pPr marL="1600071"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4pPr>
            <a:lvl5pPr marL="2057233"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5pPr>
            <a:lvl6pPr marL="2514397"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562"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725"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5886"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r>
              <a:rPr lang="en-US" kern="0" dirty="0">
                <a:latin typeface="Calibri" panose="020F0502020204030204" pitchFamily="34" charset="0"/>
                <a:cs typeface="Calibri" panose="020F0502020204030204" pitchFamily="34" charset="0"/>
              </a:rPr>
              <a:t>A daily heat pump’s operation tends to follow the typical daily load curve, but with more frequent cycling.</a:t>
            </a:r>
            <a:endParaRPr lang="en-US" sz="1600" kern="0" dirty="0">
              <a:latin typeface="Calibri" panose="020F0502020204030204" pitchFamily="34" charset="0"/>
              <a:cs typeface="Calibri" panose="020F0502020204030204" pitchFamily="34" charset="0"/>
            </a:endParaRPr>
          </a:p>
        </p:txBody>
      </p:sp>
      <p:pic>
        <p:nvPicPr>
          <p:cNvPr id="12" name="Picture 11" descr="A graph showing the temperature of a heat pump&#10;&#10;Description automatically generated">
            <a:extLst>
              <a:ext uri="{FF2B5EF4-FFF2-40B4-BE49-F238E27FC236}">
                <a16:creationId xmlns:a16="http://schemas.microsoft.com/office/drawing/2014/main" id="{9AFD86F1-2247-37A5-F2C4-3A547655E2BF}"/>
              </a:ext>
            </a:extLst>
          </p:cNvPr>
          <p:cNvPicPr>
            <a:picLocks noChangeAspect="1"/>
          </p:cNvPicPr>
          <p:nvPr/>
        </p:nvPicPr>
        <p:blipFill>
          <a:blip r:embed="rId2"/>
          <a:stretch>
            <a:fillRect/>
          </a:stretch>
        </p:blipFill>
        <p:spPr>
          <a:xfrm>
            <a:off x="2834634" y="1958724"/>
            <a:ext cx="3338980" cy="1999999"/>
          </a:xfrm>
          <a:prstGeom prst="rect">
            <a:avLst/>
          </a:prstGeom>
        </p:spPr>
      </p:pic>
      <p:pic>
        <p:nvPicPr>
          <p:cNvPr id="2" name="Picture 1">
            <a:extLst>
              <a:ext uri="{FF2B5EF4-FFF2-40B4-BE49-F238E27FC236}">
                <a16:creationId xmlns:a16="http://schemas.microsoft.com/office/drawing/2014/main" id="{775FA4BD-6597-55A6-D92D-FA150A6DC05A}"/>
              </a:ext>
            </a:extLst>
          </p:cNvPr>
          <p:cNvPicPr>
            <a:picLocks noChangeAspect="1"/>
          </p:cNvPicPr>
          <p:nvPr/>
        </p:nvPicPr>
        <p:blipFill>
          <a:blip r:embed="rId3"/>
          <a:stretch>
            <a:fillRect/>
          </a:stretch>
        </p:blipFill>
        <p:spPr>
          <a:xfrm>
            <a:off x="6144297" y="1940131"/>
            <a:ext cx="2993988" cy="1999999"/>
          </a:xfrm>
          <a:prstGeom prst="rect">
            <a:avLst/>
          </a:prstGeom>
        </p:spPr>
      </p:pic>
      <p:pic>
        <p:nvPicPr>
          <p:cNvPr id="7" name="Picture 6" descr="A graph showing the temperature of a heat pump&#10;&#10;Description automatically generated">
            <a:extLst>
              <a:ext uri="{FF2B5EF4-FFF2-40B4-BE49-F238E27FC236}">
                <a16:creationId xmlns:a16="http://schemas.microsoft.com/office/drawing/2014/main" id="{BDD885AD-5BCB-0ABF-E2DC-45B890DBA5EB}"/>
              </a:ext>
            </a:extLst>
          </p:cNvPr>
          <p:cNvPicPr>
            <a:picLocks noChangeAspect="1"/>
          </p:cNvPicPr>
          <p:nvPr/>
        </p:nvPicPr>
        <p:blipFill>
          <a:blip r:embed="rId4"/>
          <a:stretch>
            <a:fillRect/>
          </a:stretch>
        </p:blipFill>
        <p:spPr>
          <a:xfrm>
            <a:off x="90239" y="1915369"/>
            <a:ext cx="2695583" cy="2003217"/>
          </a:xfrm>
          <a:prstGeom prst="rect">
            <a:avLst/>
          </a:prstGeom>
        </p:spPr>
      </p:pic>
      <p:sp>
        <p:nvSpPr>
          <p:cNvPr id="8" name="TextBox 7">
            <a:extLst>
              <a:ext uri="{FF2B5EF4-FFF2-40B4-BE49-F238E27FC236}">
                <a16:creationId xmlns:a16="http://schemas.microsoft.com/office/drawing/2014/main" id="{9074F5DA-8537-6DDA-7E0E-A97C3DB9BC62}"/>
              </a:ext>
            </a:extLst>
          </p:cNvPr>
          <p:cNvSpPr txBox="1"/>
          <p:nvPr/>
        </p:nvSpPr>
        <p:spPr>
          <a:xfrm>
            <a:off x="929365" y="3906381"/>
            <a:ext cx="101733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Spring Profile</a:t>
            </a:r>
          </a:p>
        </p:txBody>
      </p:sp>
      <p:sp>
        <p:nvSpPr>
          <p:cNvPr id="9" name="TextBox 8">
            <a:extLst>
              <a:ext uri="{FF2B5EF4-FFF2-40B4-BE49-F238E27FC236}">
                <a16:creationId xmlns:a16="http://schemas.microsoft.com/office/drawing/2014/main" id="{74B80099-A969-3B40-0EBC-B2A061B88C18}"/>
              </a:ext>
            </a:extLst>
          </p:cNvPr>
          <p:cNvSpPr txBox="1"/>
          <p:nvPr/>
        </p:nvSpPr>
        <p:spPr>
          <a:xfrm>
            <a:off x="3995207" y="3918586"/>
            <a:ext cx="115358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Summer Profile</a:t>
            </a:r>
          </a:p>
        </p:txBody>
      </p:sp>
      <p:sp>
        <p:nvSpPr>
          <p:cNvPr id="11" name="TextBox 10">
            <a:extLst>
              <a:ext uri="{FF2B5EF4-FFF2-40B4-BE49-F238E27FC236}">
                <a16:creationId xmlns:a16="http://schemas.microsoft.com/office/drawing/2014/main" id="{2A77EE88-DC57-509D-AB9E-77810DE8AA48}"/>
              </a:ext>
            </a:extLst>
          </p:cNvPr>
          <p:cNvSpPr txBox="1"/>
          <p:nvPr/>
        </p:nvSpPr>
        <p:spPr>
          <a:xfrm>
            <a:off x="7158705" y="3915720"/>
            <a:ext cx="105593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Winter Profile</a:t>
            </a:r>
          </a:p>
        </p:txBody>
      </p:sp>
    </p:spTree>
    <p:extLst>
      <p:ext uri="{BB962C8B-B14F-4D97-AF65-F5344CB8AC3E}">
        <p14:creationId xmlns:p14="http://schemas.microsoft.com/office/powerpoint/2010/main" val="136307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D38A-66EC-37D9-DF98-3F3B498CDD4D}"/>
              </a:ext>
            </a:extLst>
          </p:cNvPr>
          <p:cNvSpPr>
            <a:spLocks noGrp="1"/>
          </p:cNvSpPr>
          <p:nvPr>
            <p:ph type="title"/>
          </p:nvPr>
        </p:nvSpPr>
        <p:spPr/>
        <p:txBody>
          <a:bodyPr/>
          <a:lstStyle/>
          <a:p>
            <a:r>
              <a:rPr lang="en-US" dirty="0"/>
              <a:t>Residential Heat Pump Detection – Features</a:t>
            </a:r>
          </a:p>
        </p:txBody>
      </p:sp>
      <p:sp>
        <p:nvSpPr>
          <p:cNvPr id="3" name="Text Placeholder 2">
            <a:extLst>
              <a:ext uri="{FF2B5EF4-FFF2-40B4-BE49-F238E27FC236}">
                <a16:creationId xmlns:a16="http://schemas.microsoft.com/office/drawing/2014/main" id="{E197EE52-22AA-53B7-3343-C409DE9FDE49}"/>
              </a:ext>
            </a:extLst>
          </p:cNvPr>
          <p:cNvSpPr>
            <a:spLocks noGrp="1"/>
          </p:cNvSpPr>
          <p:nvPr>
            <p:ph type="body" sz="quarter" idx="10"/>
          </p:nvPr>
        </p:nvSpPr>
        <p:spPr>
          <a:xfrm>
            <a:off x="90238" y="742950"/>
            <a:ext cx="8901361" cy="3657600"/>
          </a:xfrm>
        </p:spPr>
        <p:txBody>
          <a:bodyPr/>
          <a:lstStyle/>
          <a:p>
            <a:pPr algn="just">
              <a:spcBef>
                <a:spcPts val="600"/>
              </a:spcBef>
              <a:spcAft>
                <a:spcPts val="600"/>
              </a:spcAft>
            </a:pPr>
            <a:r>
              <a:rPr lang="en-US" dirty="0">
                <a:latin typeface="Calibri" panose="020F0502020204030204" pitchFamily="34" charset="0"/>
                <a:cs typeface="Calibri" panose="020F0502020204030204" pitchFamily="34" charset="0"/>
              </a:rPr>
              <a:t>The ensemble classification algorithm for EV detection is adjusted and extended to the heat pump detection work.</a:t>
            </a:r>
          </a:p>
          <a:p>
            <a:pPr algn="just">
              <a:spcBef>
                <a:spcPts val="600"/>
              </a:spcBef>
              <a:spcAft>
                <a:spcPts val="600"/>
              </a:spcAft>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preserved the </a:t>
            </a: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statistical</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1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seasonal decomposition features</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conducted in the EV detection work. </a:t>
            </a:r>
          </a:p>
          <a:p>
            <a:pPr algn="just"/>
            <a:r>
              <a:rPr lang="en-US" dirty="0">
                <a:latin typeface="Calibri" panose="020F0502020204030204" pitchFamily="34" charset="0"/>
                <a:cs typeface="Calibri" panose="020F0502020204030204" pitchFamily="34" charset="0"/>
              </a:rPr>
              <a:t>In addition, to incorporate the unique periodic cycling behavior of heat pumps, we perform several feature adjustments to capture these patterns </a:t>
            </a:r>
            <a:r>
              <a:rPr lang="en-US" altLang="zh-CN" dirty="0">
                <a:latin typeface="Calibri" panose="020F0502020204030204" pitchFamily="34" charset="0"/>
                <a:cs typeface="Calibri" panose="020F0502020204030204" pitchFamily="34" charset="0"/>
              </a:rPr>
              <a:t>for </a:t>
            </a:r>
            <a:r>
              <a:rPr lang="en-US" altLang="zh-CN" b="1" dirty="0">
                <a:latin typeface="Calibri" panose="020F0502020204030204" pitchFamily="34" charset="0"/>
                <a:cs typeface="Calibri" panose="020F0502020204030204" pitchFamily="34" charset="0"/>
              </a:rPr>
              <a:t>each customer</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 the RF classifier:</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lvl="1" algn="just">
              <a:spcBef>
                <a:spcPts val="600"/>
              </a:spcBef>
              <a:spcAft>
                <a:spcPts val="600"/>
              </a:spcAft>
            </a:pPr>
            <a:r>
              <a:rPr lang="en-US" b="1" dirty="0">
                <a:solidFill>
                  <a:srgbClr val="000000"/>
                </a:solidFill>
                <a:latin typeface="Calibri" panose="020F0502020204030204" pitchFamily="34" charset="0"/>
                <a:cs typeface="Calibri" panose="020F0502020204030204" pitchFamily="34" charset="0"/>
              </a:rPr>
              <a:t>Average Cycle Count</a:t>
            </a:r>
            <a:r>
              <a:rPr lang="en-US" dirty="0">
                <a:solidFill>
                  <a:srgbClr val="000000"/>
                </a:solidFill>
                <a:latin typeface="Calibri" panose="020F0502020204030204" pitchFamily="34" charset="0"/>
                <a:cs typeface="Calibri" panose="020F0502020204030204" pitchFamily="34" charset="0"/>
              </a:rPr>
              <a:t>: Counts the average daily number of cycles (a working + idle count as one cycle). Heat pumps have a periodic on/off behavior, which may result in frequent cycling compared to other household appliances.</a:t>
            </a:r>
          </a:p>
          <a:p>
            <a:pPr lvl="1" algn="just">
              <a:spcBef>
                <a:spcPts val="600"/>
              </a:spcBef>
              <a:spcAft>
                <a:spcPts val="600"/>
              </a:spcAft>
            </a:pPr>
            <a:r>
              <a:rPr lang="en-US" b="1" dirty="0">
                <a:solidFill>
                  <a:srgbClr val="000000"/>
                </a:solidFill>
                <a:latin typeface="Calibri" panose="020F0502020204030204" pitchFamily="34" charset="0"/>
                <a:cs typeface="Calibri" panose="020F0502020204030204" pitchFamily="34" charset="0"/>
              </a:rPr>
              <a:t>Average Working Duration</a:t>
            </a:r>
            <a:r>
              <a:rPr lang="en-US" dirty="0">
                <a:solidFill>
                  <a:srgbClr val="000000"/>
                </a:solidFill>
                <a:latin typeface="Calibri" panose="020F0502020204030204" pitchFamily="34" charset="0"/>
                <a:cs typeface="Calibri" panose="020F0502020204030204" pitchFamily="34" charset="0"/>
              </a:rPr>
              <a:t>: Measures the average working duration. </a:t>
            </a:r>
          </a:p>
          <a:p>
            <a:pPr lvl="1" algn="just">
              <a:spcBef>
                <a:spcPts val="600"/>
              </a:spcBef>
              <a:spcAft>
                <a:spcPts val="600"/>
              </a:spcAft>
            </a:pPr>
            <a:r>
              <a:rPr lang="en-US" b="1" dirty="0">
                <a:solidFill>
                  <a:srgbClr val="000000"/>
                </a:solidFill>
                <a:latin typeface="Calibri" panose="020F0502020204030204" pitchFamily="34" charset="0"/>
                <a:cs typeface="Calibri" panose="020F0502020204030204" pitchFamily="34" charset="0"/>
              </a:rPr>
              <a:t>Average Idle Duration</a:t>
            </a:r>
            <a:r>
              <a:rPr lang="en-US" dirty="0">
                <a:solidFill>
                  <a:srgbClr val="000000"/>
                </a:solidFill>
                <a:latin typeface="Calibri" panose="020F0502020204030204" pitchFamily="34" charset="0"/>
                <a:cs typeface="Calibri" panose="020F0502020204030204" pitchFamily="34" charset="0"/>
              </a:rPr>
              <a:t>: Measures the duration of periods between working status where no significant consumption occurs, characteristic of heat pumps that have off times. </a:t>
            </a:r>
          </a:p>
          <a:p>
            <a:pPr lvl="1" algn="just">
              <a:spcBef>
                <a:spcPts val="600"/>
              </a:spcBef>
              <a:spcAft>
                <a:spcPts val="600"/>
              </a:spcAft>
            </a:pP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Heat pump usage is seasonally dependent. Therefore, we employed</a:t>
            </a:r>
            <a:r>
              <a:rPr kumimoji="0" lang="en-US"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ambient temperature</a:t>
            </a: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as an additional feature.</a:t>
            </a:r>
            <a:endParaRPr lang="en-US" sz="1400" kern="0" dirty="0">
              <a:solidFill>
                <a:srgbClr val="000000"/>
              </a:solidFill>
              <a:latin typeface="Calibri" panose="020F0502020204030204" pitchFamily="34" charset="0"/>
              <a:cs typeface="Calibri" panose="020F0502020204030204" pitchFamily="34" charset="0"/>
            </a:endParaRPr>
          </a:p>
          <a:p>
            <a:pPr algn="just">
              <a:spcBef>
                <a:spcPts val="600"/>
              </a:spcBef>
              <a:spcAft>
                <a:spcPts val="600"/>
              </a:spcAft>
            </a:pPr>
            <a:endParaRPr lang="en-US" dirty="0">
              <a:latin typeface="Calibri" panose="020F0502020204030204" pitchFamily="34" charset="0"/>
              <a:cs typeface="Calibri" panose="020F0502020204030204" pitchFamily="34" charset="0"/>
            </a:endParaRPr>
          </a:p>
          <a:p>
            <a:pPr algn="just">
              <a:spcBef>
                <a:spcPts val="600"/>
              </a:spcBef>
              <a:spcAft>
                <a:spcPts val="600"/>
              </a:spcAft>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algn="just">
              <a:spcBef>
                <a:spcPts val="600"/>
              </a:spcBef>
              <a:spcAft>
                <a:spcPts val="600"/>
              </a:spcAft>
            </a:pPr>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1037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04388-F6FB-0C85-1C2D-45277FB6C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EDC77-1294-FC59-1B5C-C96028C8A6BD}"/>
              </a:ext>
            </a:extLst>
          </p:cNvPr>
          <p:cNvSpPr>
            <a:spLocks noGrp="1"/>
          </p:cNvSpPr>
          <p:nvPr>
            <p:ph type="title"/>
          </p:nvPr>
        </p:nvSpPr>
        <p:spPr/>
        <p:txBody>
          <a:bodyPr/>
          <a:lstStyle/>
          <a:p>
            <a:r>
              <a:rPr lang="en-US" dirty="0"/>
              <a:t>Residential Heat Pump Detection – Features Visualization</a:t>
            </a:r>
          </a:p>
        </p:txBody>
      </p:sp>
      <p:sp>
        <p:nvSpPr>
          <p:cNvPr id="3" name="Text Placeholder 2">
            <a:extLst>
              <a:ext uri="{FF2B5EF4-FFF2-40B4-BE49-F238E27FC236}">
                <a16:creationId xmlns:a16="http://schemas.microsoft.com/office/drawing/2014/main" id="{C648081F-1E8F-B7B6-BF51-93E5726B67CE}"/>
              </a:ext>
            </a:extLst>
          </p:cNvPr>
          <p:cNvSpPr>
            <a:spLocks noGrp="1"/>
          </p:cNvSpPr>
          <p:nvPr>
            <p:ph type="body" sz="quarter" idx="10"/>
          </p:nvPr>
        </p:nvSpPr>
        <p:spPr>
          <a:xfrm>
            <a:off x="152400" y="2952750"/>
            <a:ext cx="8901361" cy="1447800"/>
          </a:xfrm>
        </p:spPr>
        <p:txBody>
          <a:bodyPr/>
          <a:lstStyle/>
          <a:p>
            <a:pPr algn="just">
              <a:spcBef>
                <a:spcPts val="600"/>
              </a:spcBef>
              <a:spcAft>
                <a:spcPts val="600"/>
              </a:spcAft>
            </a:pPr>
            <a:r>
              <a:rPr lang="en-US" dirty="0">
                <a:latin typeface="Calibri" panose="020F0502020204030204" pitchFamily="34" charset="0"/>
                <a:cs typeface="Calibri" panose="020F0502020204030204" pitchFamily="34" charset="0"/>
              </a:rPr>
              <a:t>In this work, pure heat pump data was aggregated with random residential AMI data to create cumulative load patterns. The total number of customers without HP in this study is 33,500.</a:t>
            </a:r>
          </a:p>
          <a:p>
            <a:pPr algn="just">
              <a:spcBef>
                <a:spcPts val="600"/>
              </a:spcBef>
              <a:spcAft>
                <a:spcPts val="600"/>
              </a:spcAft>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create the label (0 or 1) to indicate the presence of heat pumps for each time interval.</a:t>
            </a:r>
          </a:p>
          <a:p>
            <a:pPr algn="just">
              <a:spcBef>
                <a:spcPts val="600"/>
              </a:spcBef>
              <a:spcAft>
                <a:spcPts val="600"/>
              </a:spcAft>
            </a:pPr>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3DD1C7B9-CFAB-201A-5111-EDA539B3EA99}"/>
              </a:ext>
            </a:extLst>
          </p:cNvPr>
          <p:cNvGraphicFramePr>
            <a:graphicFrameLocks noGrp="1"/>
          </p:cNvGraphicFramePr>
          <p:nvPr>
            <p:extLst>
              <p:ext uri="{D42A27DB-BD31-4B8C-83A1-F6EECF244321}">
                <p14:modId xmlns:p14="http://schemas.microsoft.com/office/powerpoint/2010/main" val="1941854764"/>
              </p:ext>
            </p:extLst>
          </p:nvPr>
        </p:nvGraphicFramePr>
        <p:xfrm>
          <a:off x="1311946" y="590557"/>
          <a:ext cx="6237369" cy="2263140"/>
        </p:xfrm>
        <a:graphic>
          <a:graphicData uri="http://schemas.openxmlformats.org/drawingml/2006/table">
            <a:tbl>
              <a:tblPr firstRow="1" bandRow="1">
                <a:tableStyleId>{073A0DAA-6AF3-43AB-8588-CEC1D06C72B9}</a:tableStyleId>
              </a:tblPr>
              <a:tblGrid>
                <a:gridCol w="2503569">
                  <a:extLst>
                    <a:ext uri="{9D8B030D-6E8A-4147-A177-3AD203B41FA5}">
                      <a16:colId xmlns:a16="http://schemas.microsoft.com/office/drawing/2014/main" val="983527442"/>
                    </a:ext>
                  </a:extLst>
                </a:gridCol>
                <a:gridCol w="3733800">
                  <a:extLst>
                    <a:ext uri="{9D8B030D-6E8A-4147-A177-3AD203B41FA5}">
                      <a16:colId xmlns:a16="http://schemas.microsoft.com/office/drawing/2014/main" val="3471911840"/>
                    </a:ext>
                  </a:extLst>
                </a:gridCol>
              </a:tblGrid>
              <a:tr h="135193">
                <a:tc>
                  <a:txBody>
                    <a:bodyPr/>
                    <a:lstStyle/>
                    <a:p>
                      <a:r>
                        <a:rPr lang="en-US" sz="1050" dirty="0"/>
                        <a:t> Statistic (For all customers with HP)</a:t>
                      </a:r>
                    </a:p>
                  </a:txBody>
                  <a:tcPr/>
                </a:tc>
                <a:tc>
                  <a:txBody>
                    <a:bodyPr/>
                    <a:lstStyle/>
                    <a:p>
                      <a:r>
                        <a:rPr lang="en-US" sz="1050" dirty="0"/>
                        <a:t>Value</a:t>
                      </a:r>
                    </a:p>
                  </a:txBody>
                  <a:tcPr/>
                </a:tc>
                <a:extLst>
                  <a:ext uri="{0D108BD9-81ED-4DB2-BD59-A6C34878D82A}">
                    <a16:rowId xmlns:a16="http://schemas.microsoft.com/office/drawing/2014/main" val="1760399900"/>
                  </a:ext>
                </a:extLst>
              </a:tr>
              <a:tr h="221225">
                <a:tc>
                  <a:txBody>
                    <a:bodyPr/>
                    <a:lstStyle/>
                    <a:p>
                      <a:r>
                        <a:rPr lang="en-US" sz="1050" dirty="0"/>
                        <a:t>Min Working Consumption</a:t>
                      </a:r>
                    </a:p>
                  </a:txBody>
                  <a:tcPr/>
                </a:tc>
                <a:tc>
                  <a:txBody>
                    <a:bodyPr/>
                    <a:lstStyle/>
                    <a:p>
                      <a:r>
                        <a:rPr lang="en-US" sz="1050" dirty="0"/>
                        <a:t>0.104 kW</a:t>
                      </a:r>
                    </a:p>
                  </a:txBody>
                  <a:tcPr/>
                </a:tc>
                <a:extLst>
                  <a:ext uri="{0D108BD9-81ED-4DB2-BD59-A6C34878D82A}">
                    <a16:rowId xmlns:a16="http://schemas.microsoft.com/office/drawing/2014/main" val="150110961"/>
                  </a:ext>
                </a:extLst>
              </a:tr>
              <a:tr h="221225">
                <a:tc>
                  <a:txBody>
                    <a:bodyPr/>
                    <a:lstStyle/>
                    <a:p>
                      <a:r>
                        <a:rPr lang="en-US" sz="1050" dirty="0"/>
                        <a:t>Max Working Consumption</a:t>
                      </a:r>
                    </a:p>
                  </a:txBody>
                  <a:tcPr/>
                </a:tc>
                <a:tc>
                  <a:txBody>
                    <a:bodyPr/>
                    <a:lstStyle/>
                    <a:p>
                      <a:r>
                        <a:rPr lang="en-US" sz="1050" dirty="0"/>
                        <a:t>5.92 kW</a:t>
                      </a:r>
                    </a:p>
                  </a:txBody>
                  <a:tcPr/>
                </a:tc>
                <a:extLst>
                  <a:ext uri="{0D108BD9-81ED-4DB2-BD59-A6C34878D82A}">
                    <a16:rowId xmlns:a16="http://schemas.microsoft.com/office/drawing/2014/main" val="1485841835"/>
                  </a:ext>
                </a:extLst>
              </a:tr>
              <a:tr h="221225">
                <a:tc>
                  <a:txBody>
                    <a:bodyPr/>
                    <a:lstStyle/>
                    <a:p>
                      <a:r>
                        <a:rPr lang="en-US" sz="1050" dirty="0"/>
                        <a:t>Standard Deviation (excluding zeros)</a:t>
                      </a:r>
                    </a:p>
                  </a:txBody>
                  <a:tcPr/>
                </a:tc>
                <a:tc>
                  <a:txBody>
                    <a:bodyPr/>
                    <a:lstStyle/>
                    <a:p>
                      <a:r>
                        <a:rPr lang="en-US" sz="1050" dirty="0"/>
                        <a:t>0.89 kW</a:t>
                      </a:r>
                    </a:p>
                  </a:txBody>
                  <a:tcPr/>
                </a:tc>
                <a:extLst>
                  <a:ext uri="{0D108BD9-81ED-4DB2-BD59-A6C34878D82A}">
                    <a16:rowId xmlns:a16="http://schemas.microsoft.com/office/drawing/2014/main" val="1094415886"/>
                  </a:ext>
                </a:extLst>
              </a:tr>
              <a:tr h="221225">
                <a:tc>
                  <a:txBody>
                    <a:bodyPr/>
                    <a:lstStyle/>
                    <a:p>
                      <a:r>
                        <a:rPr lang="en-US" sz="1050" dirty="0"/>
                        <a:t>Average Working Consumption</a:t>
                      </a:r>
                    </a:p>
                  </a:txBody>
                  <a:tcPr/>
                </a:tc>
                <a:tc>
                  <a:txBody>
                    <a:bodyPr/>
                    <a:lstStyle/>
                    <a:p>
                      <a:r>
                        <a:rPr lang="en-US" sz="1050" dirty="0"/>
                        <a:t>1.478 kW</a:t>
                      </a:r>
                    </a:p>
                  </a:txBody>
                  <a:tcPr/>
                </a:tc>
                <a:extLst>
                  <a:ext uri="{0D108BD9-81ED-4DB2-BD59-A6C34878D82A}">
                    <a16:rowId xmlns:a16="http://schemas.microsoft.com/office/drawing/2014/main" val="1942328865"/>
                  </a:ext>
                </a:extLst>
              </a:tr>
              <a:tr h="221225">
                <a:tc>
                  <a:txBody>
                    <a:bodyPr/>
                    <a:lstStyle/>
                    <a:p>
                      <a:r>
                        <a:rPr lang="en-US" sz="1050" dirty="0"/>
                        <a:t>Median (excluding zeros)</a:t>
                      </a:r>
                    </a:p>
                  </a:txBody>
                  <a:tcPr/>
                </a:tc>
                <a:tc>
                  <a:txBody>
                    <a:bodyPr/>
                    <a:lstStyle/>
                    <a:p>
                      <a:r>
                        <a:rPr lang="en-US" sz="1050" dirty="0"/>
                        <a:t>1.344 kW</a:t>
                      </a:r>
                    </a:p>
                  </a:txBody>
                  <a:tcPr/>
                </a:tc>
                <a:extLst>
                  <a:ext uri="{0D108BD9-81ED-4DB2-BD59-A6C34878D82A}">
                    <a16:rowId xmlns:a16="http://schemas.microsoft.com/office/drawing/2014/main" val="3623644890"/>
                  </a:ext>
                </a:extLst>
              </a:tr>
              <a:tr h="221225">
                <a:tc>
                  <a:txBody>
                    <a:bodyPr/>
                    <a:lstStyle/>
                    <a:p>
                      <a:r>
                        <a:rPr lang="en-US" sz="1050" dirty="0"/>
                        <a:t>Average Cycle Count per Day </a:t>
                      </a:r>
                    </a:p>
                  </a:txBody>
                  <a:tcPr/>
                </a:tc>
                <a:tc>
                  <a:txBody>
                    <a:bodyPr/>
                    <a:lstStyle/>
                    <a:p>
                      <a:r>
                        <a:rPr lang="en-US" sz="1050" dirty="0"/>
                        <a:t>23.7 Cycles</a:t>
                      </a:r>
                    </a:p>
                  </a:txBody>
                  <a:tcPr/>
                </a:tc>
                <a:extLst>
                  <a:ext uri="{0D108BD9-81ED-4DB2-BD59-A6C34878D82A}">
                    <a16:rowId xmlns:a16="http://schemas.microsoft.com/office/drawing/2014/main" val="2133791630"/>
                  </a:ext>
                </a:extLst>
              </a:tr>
              <a:tr h="221225">
                <a:tc>
                  <a:txBody>
                    <a:bodyPr/>
                    <a:lstStyle/>
                    <a:p>
                      <a:r>
                        <a:rPr lang="en-US" sz="1050" dirty="0"/>
                        <a:t>Average Working Duration</a:t>
                      </a:r>
                    </a:p>
                  </a:txBody>
                  <a:tcPr/>
                </a:tc>
                <a:tc>
                  <a:txBody>
                    <a:bodyPr/>
                    <a:lstStyle/>
                    <a:p>
                      <a:r>
                        <a:rPr lang="en-US" sz="1050" dirty="0"/>
                        <a:t>35.5 Minutes</a:t>
                      </a:r>
                    </a:p>
                  </a:txBody>
                  <a:tcPr/>
                </a:tc>
                <a:extLst>
                  <a:ext uri="{0D108BD9-81ED-4DB2-BD59-A6C34878D82A}">
                    <a16:rowId xmlns:a16="http://schemas.microsoft.com/office/drawing/2014/main" val="78769010"/>
                  </a:ext>
                </a:extLst>
              </a:tr>
              <a:tr h="221225">
                <a:tc>
                  <a:txBody>
                    <a:bodyPr/>
                    <a:lstStyle/>
                    <a:p>
                      <a:r>
                        <a:rPr lang="en-US" sz="1050" dirty="0"/>
                        <a:t>Average Idle Duration</a:t>
                      </a:r>
                    </a:p>
                  </a:txBody>
                  <a:tcPr/>
                </a:tc>
                <a:tc>
                  <a:txBody>
                    <a:bodyPr/>
                    <a:lstStyle/>
                    <a:p>
                      <a:r>
                        <a:rPr lang="en-US" sz="1050" dirty="0"/>
                        <a:t>25.2 Minutes</a:t>
                      </a:r>
                    </a:p>
                  </a:txBody>
                  <a:tcPr/>
                </a:tc>
                <a:extLst>
                  <a:ext uri="{0D108BD9-81ED-4DB2-BD59-A6C34878D82A}">
                    <a16:rowId xmlns:a16="http://schemas.microsoft.com/office/drawing/2014/main" val="1638403700"/>
                  </a:ext>
                </a:extLst>
              </a:tr>
            </a:tbl>
          </a:graphicData>
        </a:graphic>
      </p:graphicFrame>
    </p:spTree>
    <p:extLst>
      <p:ext uri="{BB962C8B-B14F-4D97-AF65-F5344CB8AC3E}">
        <p14:creationId xmlns:p14="http://schemas.microsoft.com/office/powerpoint/2010/main" val="375234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7F0F-CC0B-2E4B-7F16-B741E26D1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B010A-E2C6-E739-B0B8-AE9715CC9C10}"/>
              </a:ext>
            </a:extLst>
          </p:cNvPr>
          <p:cNvSpPr>
            <a:spLocks noGrp="1"/>
          </p:cNvSpPr>
          <p:nvPr>
            <p:ph type="title"/>
          </p:nvPr>
        </p:nvSpPr>
        <p:spPr/>
        <p:txBody>
          <a:bodyPr/>
          <a:lstStyle/>
          <a:p>
            <a:r>
              <a:rPr lang="en-US" dirty="0"/>
              <a:t>Residential Heat Pump Detection – Results</a:t>
            </a:r>
          </a:p>
        </p:txBody>
      </p:sp>
      <p:sp>
        <p:nvSpPr>
          <p:cNvPr id="3" name="Text Placeholder 2">
            <a:extLst>
              <a:ext uri="{FF2B5EF4-FFF2-40B4-BE49-F238E27FC236}">
                <a16:creationId xmlns:a16="http://schemas.microsoft.com/office/drawing/2014/main" id="{BBAB7171-4B79-EAE2-7EAD-FBEB04A1C734}"/>
              </a:ext>
            </a:extLst>
          </p:cNvPr>
          <p:cNvSpPr>
            <a:spLocks noGrp="1"/>
          </p:cNvSpPr>
          <p:nvPr>
            <p:ph type="body" sz="quarter" idx="10"/>
          </p:nvPr>
        </p:nvSpPr>
        <p:spPr>
          <a:xfrm>
            <a:off x="90239" y="554990"/>
            <a:ext cx="8901361" cy="1178560"/>
          </a:xfrm>
        </p:spPr>
        <p:txBody>
          <a:bodyPr/>
          <a:lstStyle/>
          <a:p>
            <a:pPr algn="just"/>
            <a:r>
              <a:rPr lang="en-US" dirty="0">
                <a:latin typeface="Calibri" panose="020F0502020204030204" pitchFamily="34" charset="0"/>
                <a:cs typeface="Calibri" panose="020F0502020204030204" pitchFamily="34" charset="0"/>
              </a:rPr>
              <a:t>Similar to the EV detection, we split the dataset to Training and testing dataset by 70%/30%.</a:t>
            </a:r>
          </a:p>
          <a:p>
            <a:pPr algn="just"/>
            <a:r>
              <a:rPr lang="en-US" dirty="0">
                <a:latin typeface="Calibri" panose="020F0502020204030204" pitchFamily="34" charset="0"/>
                <a:cs typeface="Calibri" panose="020F0502020204030204" pitchFamily="34" charset="0"/>
              </a:rPr>
              <a:t>The training set contains 24777 customers, and the testing set contains 10619 customers.</a:t>
            </a:r>
          </a:p>
          <a:p>
            <a:pPr algn="just"/>
            <a:r>
              <a:rPr lang="en-US" dirty="0">
                <a:latin typeface="Calibri" panose="020F0502020204030204" pitchFamily="34" charset="0"/>
                <a:cs typeface="Calibri" panose="020F0502020204030204" pitchFamily="34" charset="0"/>
              </a:rPr>
              <a:t>The prediction results show that the detection accuracy using the test set is 89%.</a:t>
            </a:r>
          </a:p>
          <a:p>
            <a:pPr algn="just"/>
            <a:r>
              <a:rPr lang="en-US" dirty="0">
                <a:latin typeface="Calibri" panose="020F0502020204030204" pitchFamily="34" charset="0"/>
                <a:cs typeface="Calibri" panose="020F0502020204030204" pitchFamily="34" charset="0"/>
              </a:rPr>
              <a:t>We also conducted a comparison test using Support Vector Machine (SVM) and Logistic Regression.</a:t>
            </a:r>
          </a:p>
          <a:p>
            <a:pPr algn="just"/>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316D375-4807-0D62-1406-FA8CD0BF1FC4}"/>
              </a:ext>
            </a:extLst>
          </p:cNvPr>
          <p:cNvPicPr>
            <a:picLocks noChangeAspect="1"/>
          </p:cNvPicPr>
          <p:nvPr/>
        </p:nvPicPr>
        <p:blipFill>
          <a:blip r:embed="rId2"/>
          <a:stretch>
            <a:fillRect/>
          </a:stretch>
        </p:blipFill>
        <p:spPr>
          <a:xfrm>
            <a:off x="1828800" y="1657350"/>
            <a:ext cx="5486400" cy="2875694"/>
          </a:xfrm>
          <a:prstGeom prst="rect">
            <a:avLst/>
          </a:prstGeom>
        </p:spPr>
      </p:pic>
    </p:spTree>
    <p:extLst>
      <p:ext uri="{BB962C8B-B14F-4D97-AF65-F5344CB8AC3E}">
        <p14:creationId xmlns:p14="http://schemas.microsoft.com/office/powerpoint/2010/main" val="454988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D362-D876-0987-6512-AE7F615B3492}"/>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150D06E5-1B7C-8111-3D8D-C6FB2FFEE838}"/>
              </a:ext>
            </a:extLst>
          </p:cNvPr>
          <p:cNvSpPr>
            <a:spLocks noGrp="1"/>
          </p:cNvSpPr>
          <p:nvPr>
            <p:ph type="body" sz="quarter" idx="10"/>
          </p:nvPr>
        </p:nvSpPr>
        <p:spPr>
          <a:xfrm>
            <a:off x="90239" y="742950"/>
            <a:ext cx="8825161" cy="3810000"/>
          </a:xfrm>
        </p:spPr>
        <p:txBody>
          <a:bodyPr/>
          <a:lstStyle/>
          <a:p>
            <a:pPr algn="just"/>
            <a:r>
              <a:rPr lang="en-US" dirty="0">
                <a:latin typeface="Calibri" panose="020F0502020204030204" pitchFamily="34" charset="0"/>
                <a:cs typeface="Calibri" panose="020F0502020204030204" pitchFamily="34" charset="0"/>
              </a:rPr>
              <a:t>Successfully developed and tested a framework using real utility data for EV and heat pump detection.</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Feature engineering, including statistical metrics, temporal baselines, and seasonal decomposition, proved essential for accurate EV and heat pump identification.</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Random Forest classifier and rule-based detection provided reliable performance on imbalanced and high-resolution data, making these methods practical for utility applications.</a:t>
            </a:r>
          </a:p>
          <a:p>
            <a:pPr algn="just"/>
            <a:endParaRPr lang="en-US" dirty="0">
              <a:latin typeface="Calibri" panose="020F050202020403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This work provides tools for utilities to monitor EV and heat pump usage patterns, providing more informed resource planning, demand forecasting, and infrastructure management.</a:t>
            </a:r>
          </a:p>
        </p:txBody>
      </p:sp>
    </p:spTree>
    <p:extLst>
      <p:ext uri="{BB962C8B-B14F-4D97-AF65-F5344CB8AC3E}">
        <p14:creationId xmlns:p14="http://schemas.microsoft.com/office/powerpoint/2010/main" val="1585179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F368C-D854-D6B5-5B97-CCA9DDA3F6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43BF0-FF8E-8BCE-DBD3-5DA2598A472E}"/>
              </a:ext>
            </a:extLst>
          </p:cNvPr>
          <p:cNvSpPr>
            <a:spLocks noGrp="1"/>
          </p:cNvSpPr>
          <p:nvPr>
            <p:ph type="title"/>
          </p:nvPr>
        </p:nvSpPr>
        <p:spPr/>
        <p:txBody>
          <a:bodyPr/>
          <a:lstStyle/>
          <a:p>
            <a:r>
              <a:rPr lang="en-US" dirty="0"/>
              <a:t>Reference</a:t>
            </a:r>
          </a:p>
        </p:txBody>
      </p:sp>
      <p:sp>
        <p:nvSpPr>
          <p:cNvPr id="3" name="Text Placeholder 2">
            <a:extLst>
              <a:ext uri="{FF2B5EF4-FFF2-40B4-BE49-F238E27FC236}">
                <a16:creationId xmlns:a16="http://schemas.microsoft.com/office/drawing/2014/main" id="{C6097E5D-76ED-0C1E-1A25-082A8168BCE3}"/>
              </a:ext>
            </a:extLst>
          </p:cNvPr>
          <p:cNvSpPr>
            <a:spLocks noGrp="1"/>
          </p:cNvSpPr>
          <p:nvPr>
            <p:ph type="body" sz="quarter" idx="10"/>
          </p:nvPr>
        </p:nvSpPr>
        <p:spPr/>
        <p:txBody>
          <a:bodyPr/>
          <a:lstStyle/>
          <a:p>
            <a:pPr algn="just">
              <a:spcBef>
                <a:spcPts val="600"/>
              </a:spcBef>
              <a:spcAft>
                <a:spcPts val="600"/>
              </a:spcAft>
            </a:pPr>
            <a:r>
              <a:rPr lang="en-US" dirty="0">
                <a:latin typeface="Calibri" panose="020F0502020204030204" pitchFamily="34" charset="0"/>
                <a:cs typeface="Calibri" panose="020F0502020204030204" pitchFamily="34" charset="0"/>
              </a:rPr>
              <a:t>[1] V. Hoffmann, B. I. </a:t>
            </a:r>
            <a:r>
              <a:rPr lang="en-US" dirty="0" err="1">
                <a:latin typeface="Calibri" panose="020F0502020204030204" pitchFamily="34" charset="0"/>
                <a:cs typeface="Calibri" panose="020F0502020204030204" pitchFamily="34" charset="0"/>
              </a:rPr>
              <a:t>Fesche</a:t>
            </a:r>
            <a:r>
              <a:rPr lang="en-US" dirty="0">
                <a:latin typeface="Calibri" panose="020F0502020204030204" pitchFamily="34" charset="0"/>
                <a:cs typeface="Calibri" panose="020F0502020204030204" pitchFamily="34" charset="0"/>
              </a:rPr>
              <a:t>, K. Ingebrigtsen, I. N. Christie, and M. P. Engelstad, "Automated Detection of Electric Vehicles in Hourly Smart Meter Data," 25th International Conference on Electricity Distribution, Madrid, Spain, 2019, pp. 1-5.</a:t>
            </a:r>
          </a:p>
          <a:p>
            <a:pPr algn="just">
              <a:spcBef>
                <a:spcPts val="600"/>
              </a:spcBef>
              <a:spcAft>
                <a:spcPts val="600"/>
              </a:spcAft>
            </a:pPr>
            <a:r>
              <a:rPr lang="en-US" dirty="0">
                <a:latin typeface="Calibri" panose="020F0502020204030204" pitchFamily="34" charset="0"/>
                <a:cs typeface="Calibri" panose="020F0502020204030204" pitchFamily="34" charset="0"/>
              </a:rPr>
              <a:t>[2] Neubert, Martin, Oliver </a:t>
            </a:r>
            <a:r>
              <a:rPr lang="en-US" dirty="0" err="1">
                <a:latin typeface="Calibri" panose="020F0502020204030204" pitchFamily="34" charset="0"/>
                <a:cs typeface="Calibri" panose="020F0502020204030204" pitchFamily="34" charset="0"/>
              </a:rPr>
              <a:t>Gnepper</a:t>
            </a:r>
            <a:r>
              <a:rPr lang="en-US" dirty="0">
                <a:latin typeface="Calibri" panose="020F0502020204030204" pitchFamily="34" charset="0"/>
                <a:cs typeface="Calibri" panose="020F0502020204030204" pitchFamily="34" charset="0"/>
              </a:rPr>
              <a:t>, Oliver Mey, and André Schneider. 2022. "Detection of Electric Vehicles and Photovoltaic Systems in Smart Meter Data" Energies 15, no. 13: 4922. https://doi.org/10.3390/en15134922</a:t>
            </a:r>
          </a:p>
          <a:p>
            <a:pPr algn="just">
              <a:spcBef>
                <a:spcPts val="600"/>
              </a:spcBef>
              <a:spcAft>
                <a:spcPts val="600"/>
              </a:spcAft>
            </a:pPr>
            <a:r>
              <a:rPr lang="en-US" dirty="0">
                <a:latin typeface="Calibri" panose="020F0502020204030204" pitchFamily="34" charset="0"/>
                <a:cs typeface="Calibri" panose="020F0502020204030204" pitchFamily="34" charset="0"/>
              </a:rPr>
              <a:t>[3] H. Song, C. Liu, M. Jalili, X. Yu and P. McTaggart, "Ensemble Classification Model for EV Identification From Smart Meter Recordings," in IEEE Transactions on Industrial Informatics, vol. 19, no. 3, pp. 3274-3283, March 2023, </a:t>
            </a:r>
            <a:r>
              <a:rPr lang="en-US" dirty="0" err="1">
                <a:latin typeface="Calibri" panose="020F0502020204030204" pitchFamily="34" charset="0"/>
                <a:cs typeface="Calibri" panose="020F0502020204030204" pitchFamily="34" charset="0"/>
              </a:rPr>
              <a:t>doi</a:t>
            </a:r>
            <a:r>
              <a:rPr lang="en-US" dirty="0">
                <a:latin typeface="Calibri" panose="020F0502020204030204" pitchFamily="34" charset="0"/>
                <a:cs typeface="Calibri" panose="020F0502020204030204" pitchFamily="34" charset="0"/>
              </a:rPr>
              <a:t>: 10.1109/TII.2022.3175750.</a:t>
            </a:r>
          </a:p>
          <a:p>
            <a:pPr algn="just">
              <a:spcBef>
                <a:spcPts val="600"/>
              </a:spcBef>
              <a:spcAft>
                <a:spcPts val="600"/>
              </a:spcAft>
            </a:pPr>
            <a:r>
              <a:rPr lang="en-US" dirty="0">
                <a:latin typeface="Calibri" panose="020F0502020204030204" pitchFamily="34" charset="0"/>
                <a:cs typeface="Calibri" panose="020F0502020204030204" pitchFamily="34" charset="0"/>
              </a:rPr>
              <a:t>[4] Wang, </a:t>
            </a:r>
            <a:r>
              <a:rPr lang="en-US" dirty="0" err="1">
                <a:latin typeface="Calibri" panose="020F0502020204030204" pitchFamily="34" charset="0"/>
                <a:cs typeface="Calibri" panose="020F0502020204030204" pitchFamily="34" charset="0"/>
              </a:rPr>
              <a:t>Xudong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Guoming</a:t>
            </a:r>
            <a:r>
              <a:rPr lang="en-US" dirty="0">
                <a:latin typeface="Calibri" panose="020F0502020204030204" pitchFamily="34" charset="0"/>
                <a:cs typeface="Calibri" panose="020F0502020204030204" pitchFamily="34" charset="0"/>
              </a:rPr>
              <a:t> Tang, Yi Wang, Srinivasan Keshav, and Yu Zhang. "</a:t>
            </a:r>
            <a:r>
              <a:rPr lang="en-US" dirty="0" err="1">
                <a:latin typeface="Calibri" panose="020F0502020204030204" pitchFamily="34" charset="0"/>
                <a:cs typeface="Calibri" panose="020F0502020204030204" pitchFamily="34" charset="0"/>
              </a:rPr>
              <a:t>Evsense</a:t>
            </a:r>
            <a:r>
              <a:rPr lang="en-US" dirty="0">
                <a:latin typeface="Calibri" panose="020F0502020204030204" pitchFamily="34" charset="0"/>
                <a:cs typeface="Calibri" panose="020F0502020204030204" pitchFamily="34" charset="0"/>
              </a:rPr>
              <a:t>: A robust and scalable approach to non-intrusive </a:t>
            </a:r>
            <a:r>
              <a:rPr lang="en-US" dirty="0" err="1">
                <a:latin typeface="Calibri" panose="020F0502020204030204" pitchFamily="34" charset="0"/>
                <a:cs typeface="Calibri" panose="020F0502020204030204" pitchFamily="34" charset="0"/>
              </a:rPr>
              <a:t>ev</a:t>
            </a:r>
            <a:r>
              <a:rPr lang="en-US" dirty="0">
                <a:latin typeface="Calibri" panose="020F0502020204030204" pitchFamily="34" charset="0"/>
                <a:cs typeface="Calibri" panose="020F0502020204030204" pitchFamily="34" charset="0"/>
              </a:rPr>
              <a:t> charging detection." In Proceedings of the Thirteenth ACM International Conference on Future Energy Systems, pp. 307-319. 2022.</a:t>
            </a:r>
          </a:p>
          <a:p>
            <a:pPr algn="just">
              <a:spcBef>
                <a:spcPts val="600"/>
              </a:spcBef>
              <a:spcAft>
                <a:spcPts val="600"/>
              </a:spcAft>
            </a:pPr>
            <a:r>
              <a:rPr lang="en-US" dirty="0">
                <a:latin typeface="Calibri" panose="020F0502020204030204" pitchFamily="34" charset="0"/>
                <a:cs typeface="Calibri" panose="020F0502020204030204" pitchFamily="34" charset="0"/>
              </a:rPr>
              <a:t>[5] A. </a:t>
            </a:r>
            <a:r>
              <a:rPr lang="en-US" dirty="0" err="1">
                <a:latin typeface="Calibri" panose="020F0502020204030204" pitchFamily="34" charset="0"/>
                <a:cs typeface="Calibri" panose="020F0502020204030204" pitchFamily="34" charset="0"/>
              </a:rPr>
              <a:t>Babalhavaeji</a:t>
            </a:r>
            <a:r>
              <a:rPr lang="en-US" dirty="0">
                <a:latin typeface="Calibri" panose="020F0502020204030204" pitchFamily="34" charset="0"/>
                <a:cs typeface="Calibri" panose="020F0502020204030204" pitchFamily="34" charset="0"/>
              </a:rPr>
              <a:t>, H. Song, M. </a:t>
            </a:r>
            <a:r>
              <a:rPr lang="en-US" dirty="0" err="1">
                <a:latin typeface="Calibri" panose="020F0502020204030204" pitchFamily="34" charset="0"/>
                <a:cs typeface="Calibri" panose="020F0502020204030204" pitchFamily="34" charset="0"/>
              </a:rPr>
              <a:t>Radmanesh</a:t>
            </a:r>
            <a:r>
              <a:rPr lang="en-US" dirty="0">
                <a:latin typeface="Calibri" panose="020F0502020204030204" pitchFamily="34" charset="0"/>
                <a:cs typeface="Calibri" panose="020F0502020204030204" pitchFamily="34" charset="0"/>
              </a:rPr>
              <a:t>, and M. Jalili, "Identifying Electric Vehicles from Smart Meter Recordings," 11th IEEE International Conference on Smart Grid, Paris, France, 2023, pp. 1-5, DOI: 10.1109/ICSMARTGRID58556.2023.10171002.</a:t>
            </a:r>
          </a:p>
        </p:txBody>
      </p:sp>
    </p:spTree>
    <p:extLst>
      <p:ext uri="{BB962C8B-B14F-4D97-AF65-F5344CB8AC3E}">
        <p14:creationId xmlns:p14="http://schemas.microsoft.com/office/powerpoint/2010/main" val="391762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C2512-CA81-33ED-DABD-0C927406602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16979D5-FB28-E2FF-66AA-38B798D0B4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 y="9"/>
            <a:ext cx="9144000" cy="5143501"/>
          </a:xfrm>
          <a:prstGeom prst="rect">
            <a:avLst/>
          </a:prstGeom>
        </p:spPr>
      </p:pic>
      <p:sp>
        <p:nvSpPr>
          <p:cNvPr id="12" name="Rectangle 11">
            <a:extLst>
              <a:ext uri="{FF2B5EF4-FFF2-40B4-BE49-F238E27FC236}">
                <a16:creationId xmlns:a16="http://schemas.microsoft.com/office/drawing/2014/main" id="{0148F981-4353-3F52-7A6C-35A66C7E5A85}"/>
              </a:ext>
            </a:extLst>
          </p:cNvPr>
          <p:cNvSpPr/>
          <p:nvPr/>
        </p:nvSpPr>
        <p:spPr bwMode="auto">
          <a:xfrm>
            <a:off x="6360" y="9"/>
            <a:ext cx="9144000" cy="5143501"/>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1" tIns="45720" rIns="91441" bIns="45720" numCol="1" rtlCol="0" anchor="t" anchorCtr="0" compatLnSpc="1">
            <a:prstTxWarp prst="textNoShape">
              <a:avLst/>
            </a:prstTxWarp>
          </a:bodyPr>
          <a:lstStyle/>
          <a:p>
            <a:endParaRPr lang="en-US">
              <a:solidFill>
                <a:srgbClr val="C8102E"/>
              </a:solidFill>
            </a:endParaRPr>
          </a:p>
        </p:txBody>
      </p:sp>
      <p:cxnSp>
        <p:nvCxnSpPr>
          <p:cNvPr id="49" name="Straight Connector 48">
            <a:extLst>
              <a:ext uri="{FF2B5EF4-FFF2-40B4-BE49-F238E27FC236}">
                <a16:creationId xmlns:a16="http://schemas.microsoft.com/office/drawing/2014/main" id="{87A25966-172D-A864-081E-5D24D6A93E4D}"/>
              </a:ext>
            </a:extLst>
          </p:cNvPr>
          <p:cNvCxnSpPr/>
          <p:nvPr/>
        </p:nvCxnSpPr>
        <p:spPr bwMode="auto">
          <a:xfrm>
            <a:off x="11" y="35115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B6FFECA4-0CD9-20BE-B51B-DCFB4801ADA2}"/>
              </a:ext>
            </a:extLst>
          </p:cNvPr>
          <p:cNvSpPr txBox="1"/>
          <p:nvPr/>
        </p:nvSpPr>
        <p:spPr>
          <a:xfrm>
            <a:off x="3200411" y="1428503"/>
            <a:ext cx="2743200" cy="1446806"/>
          </a:xfrm>
          <a:prstGeom prst="rect">
            <a:avLst/>
          </a:prstGeom>
          <a:noFill/>
        </p:spPr>
        <p:txBody>
          <a:bodyPr wrap="square" rtlCol="0" anchor="b" anchorCtr="0">
            <a:spAutoFit/>
          </a:bodyPr>
          <a:lstStyle/>
          <a:p>
            <a:pPr algn="ctr"/>
            <a:r>
              <a:rPr lang="en-US" sz="4401" dirty="0">
                <a:solidFill>
                  <a:schemeClr val="bg1"/>
                </a:solidFill>
                <a:latin typeface="Univers 57 Condensed" charset="0"/>
                <a:ea typeface="Univers 57 Condensed" charset="0"/>
                <a:cs typeface="Univers 57 Condensed" charset="0"/>
              </a:rPr>
              <a:t>Backup Slides</a:t>
            </a:r>
          </a:p>
        </p:txBody>
      </p:sp>
      <p:pic>
        <p:nvPicPr>
          <p:cNvPr id="13" name="Picture 12" descr="ISU LEFT white.eps">
            <a:extLst>
              <a:ext uri="{FF2B5EF4-FFF2-40B4-BE49-F238E27FC236}">
                <a16:creationId xmlns:a16="http://schemas.microsoft.com/office/drawing/2014/main" id="{310E80BA-A901-9087-0D35-FA5363E3E9E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10" y="4788722"/>
            <a:ext cx="2396490" cy="197361"/>
          </a:xfrm>
          <a:prstGeom prst="rect">
            <a:avLst/>
          </a:prstGeom>
          <a:noFill/>
          <a:ln w="9525">
            <a:noFill/>
            <a:miter lim="800000"/>
            <a:headEnd/>
            <a:tailEnd/>
          </a:ln>
        </p:spPr>
      </p:pic>
    </p:spTree>
    <p:extLst>
      <p:ext uri="{BB962C8B-B14F-4D97-AF65-F5344CB8AC3E}">
        <p14:creationId xmlns:p14="http://schemas.microsoft.com/office/powerpoint/2010/main" val="177829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 y="9"/>
            <a:ext cx="9144000" cy="5143501"/>
          </a:xfrm>
          <a:prstGeom prst="rect">
            <a:avLst/>
          </a:prstGeom>
        </p:spPr>
      </p:pic>
      <p:sp>
        <p:nvSpPr>
          <p:cNvPr id="12" name="Rectangle 11"/>
          <p:cNvSpPr/>
          <p:nvPr/>
        </p:nvSpPr>
        <p:spPr bwMode="auto">
          <a:xfrm>
            <a:off x="-11" y="-10"/>
            <a:ext cx="9144000" cy="5143501"/>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1" tIns="45720" rIns="91441" bIns="45720" numCol="1" rtlCol="0" anchor="t" anchorCtr="0" compatLnSpc="1">
            <a:prstTxWarp prst="textNoShape">
              <a:avLst/>
            </a:prstTxWarp>
          </a:bodyPr>
          <a:lstStyle/>
          <a:p>
            <a:endParaRPr lang="en-US">
              <a:solidFill>
                <a:srgbClr val="C8102E"/>
              </a:solidFill>
            </a:endParaRPr>
          </a:p>
        </p:txBody>
      </p:sp>
      <p:cxnSp>
        <p:nvCxnSpPr>
          <p:cNvPr id="49" name="Straight Connector 48"/>
          <p:cNvCxnSpPr/>
          <p:nvPr/>
        </p:nvCxnSpPr>
        <p:spPr bwMode="auto">
          <a:xfrm>
            <a:off x="11" y="35115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p:cNvSpPr txBox="1"/>
          <p:nvPr/>
        </p:nvSpPr>
        <p:spPr>
          <a:xfrm>
            <a:off x="838200" y="742950"/>
            <a:ext cx="8001000" cy="2554545"/>
          </a:xfrm>
          <a:prstGeom prst="rect">
            <a:avLst/>
          </a:prstGeom>
          <a:noFill/>
        </p:spPr>
        <p:txBody>
          <a:bodyPr wrap="square" rtlCol="0" anchor="b" anchorCtr="0">
            <a:spAutoFit/>
          </a:bodyPr>
          <a:lstStyle/>
          <a:p>
            <a:r>
              <a:rPr lang="en-US" sz="4000" dirty="0">
                <a:solidFill>
                  <a:schemeClr val="bg1"/>
                </a:solidFill>
                <a:latin typeface="Univers 57 Condensed" charset="0"/>
                <a:ea typeface="Univers 57 Condensed" charset="0"/>
                <a:cs typeface="Univers 57 Condensed" charset="0"/>
              </a:rPr>
              <a:t>EV </a:t>
            </a:r>
            <a:r>
              <a:rPr lang="en-US" altLang="zh-CN" sz="4000" dirty="0">
                <a:solidFill>
                  <a:schemeClr val="bg1"/>
                </a:solidFill>
                <a:latin typeface="Univers 57 Condensed" charset="0"/>
                <a:ea typeface="Univers 57 Condensed" charset="0"/>
                <a:cs typeface="Univers 57 Condensed" charset="0"/>
              </a:rPr>
              <a:t>and Heat Pump</a:t>
            </a:r>
            <a:r>
              <a:rPr lang="en-US" sz="4000" dirty="0">
                <a:solidFill>
                  <a:schemeClr val="bg1"/>
                </a:solidFill>
                <a:latin typeface="Univers 57 Condensed" charset="0"/>
                <a:ea typeface="Univers 57 Condensed" charset="0"/>
                <a:cs typeface="Univers 57 Condensed" charset="0"/>
              </a:rPr>
              <a:t> Detection via Feature-Enhanced Ensemble Classification Using Real Utility SM Data</a:t>
            </a:r>
          </a:p>
        </p:txBody>
      </p:sp>
      <p:pic>
        <p:nvPicPr>
          <p:cNvPr id="13" name="Picture 12" descr="ISU LEFT white.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10" y="4788722"/>
            <a:ext cx="2396490" cy="197361"/>
          </a:xfrm>
          <a:prstGeom prst="rect">
            <a:avLst/>
          </a:prstGeom>
          <a:noFill/>
          <a:ln w="9525">
            <a:noFill/>
            <a:miter lim="800000"/>
            <a:headEnd/>
            <a:tailEnd/>
          </a:ln>
        </p:spPr>
      </p:pic>
    </p:spTree>
    <p:extLst>
      <p:ext uri="{BB962C8B-B14F-4D97-AF65-F5344CB8AC3E}">
        <p14:creationId xmlns:p14="http://schemas.microsoft.com/office/powerpoint/2010/main" val="69381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33E2-A0B2-EB6B-E094-2DA69B60ED1E}"/>
              </a:ext>
            </a:extLst>
          </p:cNvPr>
          <p:cNvSpPr>
            <a:spLocks noGrp="1"/>
          </p:cNvSpPr>
          <p:nvPr>
            <p:ph type="title"/>
          </p:nvPr>
        </p:nvSpPr>
        <p:spPr/>
        <p:txBody>
          <a:bodyPr/>
          <a:lstStyle/>
          <a:p>
            <a:r>
              <a:rPr lang="en-US" dirty="0"/>
              <a:t>Seasonal Decomposition</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7D554B0-2D97-D696-5C3A-8BCC3EBE9423}"/>
                  </a:ext>
                </a:extLst>
              </p:cNvPr>
              <p:cNvSpPr txBox="1"/>
              <p:nvPr/>
            </p:nvSpPr>
            <p:spPr>
              <a:xfrm>
                <a:off x="186821" y="666750"/>
                <a:ext cx="8770357" cy="3964290"/>
              </a:xfrm>
              <a:prstGeom prst="rect">
                <a:avLst/>
              </a:prstGeom>
              <a:noFill/>
            </p:spPr>
            <p:txBody>
              <a:bodyPr wrap="square">
                <a:spAutoFit/>
              </a:bodyPr>
              <a:lstStyle/>
              <a:p>
                <a:pPr marL="0" marR="0">
                  <a:spcBef>
                    <a:spcPts val="600"/>
                  </a:spcBef>
                  <a:spcAft>
                    <a:spcPts val="600"/>
                  </a:spcAft>
                </a:pPr>
                <a:r>
                  <a:rPr lang="en-US" sz="1600" dirty="0">
                    <a:effectLst/>
                    <a:latin typeface="Calibri" panose="020F0502020204030204" pitchFamily="34" charset="0"/>
                    <a:ea typeface="Aptos" panose="020B0004020202020204" pitchFamily="34" charset="0"/>
                    <a:cs typeface="Calibri" panose="020F0502020204030204" pitchFamily="34" charset="0"/>
                  </a:rPr>
                  <a:t>The original smart meter data </a:t>
                </a:r>
                <a14:m>
                  <m:oMath xmlns:m="http://schemas.openxmlformats.org/officeDocument/2006/math">
                    <m:sSub>
                      <m:sSubPr>
                        <m:ctrlPr>
                          <a:rPr lang="en-US" sz="1600" i="1" smtClean="0">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600" i="1">
                            <a:effectLst/>
                            <a:latin typeface="Cambria Math" panose="02040503050406030204" pitchFamily="18" charset="0"/>
                            <a:ea typeface="Aptos" panose="020B0004020202020204" pitchFamily="34" charset="0"/>
                            <a:cs typeface="Times New Roman" panose="02020603050405020304" pitchFamily="18" charset="0"/>
                          </a:rPr>
                          <m:t>𝑌</m:t>
                        </m:r>
                      </m:e>
                      <m:sub>
                        <m:r>
                          <a:rPr lang="en-US" sz="1600" i="1">
                            <a:effectLst/>
                            <a:latin typeface="Cambria Math" panose="02040503050406030204" pitchFamily="18" charset="0"/>
                            <a:ea typeface="Aptos" panose="020B0004020202020204" pitchFamily="34" charset="0"/>
                            <a:cs typeface="Times New Roman" panose="02020603050405020304" pitchFamily="18" charset="0"/>
                          </a:rPr>
                          <m:t>𝑡</m:t>
                        </m:r>
                      </m:sub>
                    </m:sSub>
                  </m:oMath>
                </a14:m>
                <a:r>
                  <a:rPr lang="en-US" sz="1600" dirty="0">
                    <a:effectLst/>
                    <a:latin typeface="Calibri" panose="020F0502020204030204" pitchFamily="34" charset="0"/>
                    <a:ea typeface="Aptos" panose="020B0004020202020204" pitchFamily="34" charset="0"/>
                    <a:cs typeface="Calibri" panose="020F0502020204030204" pitchFamily="34" charset="0"/>
                  </a:rPr>
                  <a:t> can be represented as the sum of the trend, seasonal, and residual components.</a:t>
                </a:r>
              </a:p>
              <a:p>
                <a:pPr marL="0" marR="0">
                  <a:spcBef>
                    <a:spcPts val="600"/>
                  </a:spcBef>
                  <a:spcAft>
                    <a:spcPts val="600"/>
                  </a:spcAft>
                </a:pPr>
                <a:r>
                  <a:rPr lang="en-US" sz="1600" dirty="0">
                    <a:effectLst/>
                    <a:latin typeface="Calibri" panose="020F0502020204030204" pitchFamily="34" charset="0"/>
                    <a:ea typeface="Aptos" panose="020B0004020202020204" pitchFamily="34" charset="0"/>
                    <a:cs typeface="Calibri" panose="020F0502020204030204" pitchFamily="34" charset="0"/>
                  </a:rPr>
                  <a:t>The calculation of the trend components can be expressed as follows:</a:t>
                </a:r>
              </a:p>
              <a:p>
                <a:pPr marL="0" marR="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600" i="1">
                              <a:effectLst/>
                              <a:latin typeface="Cambria Math" panose="02040503050406030204" pitchFamily="18" charset="0"/>
                              <a:ea typeface="Aptos" panose="020B0004020202020204" pitchFamily="34" charset="0"/>
                              <a:cs typeface="Times New Roman" panose="02020603050405020304" pitchFamily="18" charset="0"/>
                            </a:rPr>
                            <m:t>𝑇</m:t>
                          </m:r>
                        </m:e>
                        <m:sub>
                          <m:r>
                            <a:rPr lang="en-US" sz="1600" i="1">
                              <a:effectLst/>
                              <a:latin typeface="Cambria Math" panose="02040503050406030204" pitchFamily="18" charset="0"/>
                              <a:ea typeface="Aptos" panose="020B0004020202020204" pitchFamily="34" charset="0"/>
                              <a:cs typeface="Times New Roman" panose="02020603050405020304" pitchFamily="18" charset="0"/>
                            </a:rPr>
                            <m:t>𝑡</m:t>
                          </m:r>
                        </m:sub>
                      </m:sSub>
                      <m:r>
                        <a:rPr lang="en-US" sz="1600">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fPr>
                        <m:num>
                          <m:r>
                            <a:rPr lang="en-US" sz="1600">
                              <a:effectLst/>
                              <a:latin typeface="Cambria Math" panose="02040503050406030204" pitchFamily="18" charset="0"/>
                              <a:ea typeface="Aptos" panose="020B0004020202020204" pitchFamily="34" charset="0"/>
                              <a:cs typeface="Times New Roman" panose="02020603050405020304" pitchFamily="18" charset="0"/>
                            </a:rPr>
                            <m:t>1</m:t>
                          </m:r>
                        </m:num>
                        <m:den>
                          <m:r>
                            <a:rPr lang="en-US" sz="1600" i="1">
                              <a:effectLst/>
                              <a:latin typeface="Cambria Math" panose="02040503050406030204" pitchFamily="18" charset="0"/>
                              <a:ea typeface="Aptos" panose="020B0004020202020204" pitchFamily="34" charset="0"/>
                              <a:cs typeface="Times New Roman" panose="02020603050405020304" pitchFamily="18" charset="0"/>
                            </a:rPr>
                            <m:t>𝑃</m:t>
                          </m:r>
                        </m:den>
                      </m:f>
                      <m:nary>
                        <m:naryPr>
                          <m:chr m:val="∑"/>
                          <m:limLoc m:val="undOvr"/>
                          <m:grow m:val="on"/>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naryPr>
                        <m:sub>
                          <m:r>
                            <a:rPr lang="en-US" sz="1600" i="1">
                              <a:effectLst/>
                              <a:latin typeface="Cambria Math" panose="02040503050406030204" pitchFamily="18" charset="0"/>
                              <a:ea typeface="Aptos" panose="020B0004020202020204" pitchFamily="34" charset="0"/>
                              <a:cs typeface="Times New Roman" panose="02020603050405020304" pitchFamily="18" charset="0"/>
                            </a:rPr>
                            <m:t>𝑖</m:t>
                          </m:r>
                          <m:r>
                            <a:rPr lang="en-US" sz="1600">
                              <a:effectLst/>
                              <a:latin typeface="Cambria Math" panose="02040503050406030204" pitchFamily="18" charset="0"/>
                              <a:ea typeface="Aptos" panose="020B0004020202020204" pitchFamily="34" charset="0"/>
                              <a:cs typeface="Times New Roman" panose="02020603050405020304" pitchFamily="18" charset="0"/>
                            </a:rPr>
                            <m:t>=</m:t>
                          </m:r>
                          <m:r>
                            <a:rPr lang="en-US" sz="1600" i="1">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fPr>
                            <m:num>
                              <m:r>
                                <a:rPr lang="en-US" sz="1600" i="1">
                                  <a:effectLst/>
                                  <a:latin typeface="Cambria Math" panose="02040503050406030204" pitchFamily="18" charset="0"/>
                                  <a:ea typeface="Aptos" panose="020B0004020202020204" pitchFamily="34" charset="0"/>
                                  <a:cs typeface="Times New Roman" panose="02020603050405020304" pitchFamily="18" charset="0"/>
                                </a:rPr>
                                <m:t>𝑃</m:t>
                              </m:r>
                              <m:r>
                                <a:rPr lang="en-US" sz="1600" i="1">
                                  <a:effectLst/>
                                  <a:latin typeface="Cambria Math" panose="02040503050406030204" pitchFamily="18" charset="0"/>
                                  <a:ea typeface="Aptos" panose="020B0004020202020204" pitchFamily="34" charset="0"/>
                                  <a:cs typeface="Times New Roman" panose="02020603050405020304" pitchFamily="18" charset="0"/>
                                </a:rPr>
                                <m:t>−</m:t>
                              </m:r>
                              <m:r>
                                <a:rPr lang="en-US" sz="1600">
                                  <a:effectLst/>
                                  <a:latin typeface="Cambria Math" panose="02040503050406030204" pitchFamily="18" charset="0"/>
                                  <a:ea typeface="Aptos" panose="020B0004020202020204" pitchFamily="34" charset="0"/>
                                  <a:cs typeface="Times New Roman" panose="02020603050405020304" pitchFamily="18" charset="0"/>
                                </a:rPr>
                                <m:t>1</m:t>
                              </m:r>
                            </m:num>
                            <m:den>
                              <m:r>
                                <a:rPr lang="en-US" sz="1600">
                                  <a:effectLst/>
                                  <a:latin typeface="Cambria Math" panose="02040503050406030204" pitchFamily="18" charset="0"/>
                                  <a:ea typeface="Aptos" panose="020B0004020202020204" pitchFamily="34" charset="0"/>
                                  <a:cs typeface="Times New Roman" panose="02020603050405020304" pitchFamily="18" charset="0"/>
                                </a:rPr>
                                <m:t>2</m:t>
                              </m:r>
                            </m:den>
                          </m:f>
                        </m:sub>
                        <m:sup>
                          <m:f>
                            <m:f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fPr>
                            <m:num>
                              <m:r>
                                <a:rPr lang="en-US" sz="1600" i="1">
                                  <a:effectLst/>
                                  <a:latin typeface="Cambria Math" panose="02040503050406030204" pitchFamily="18" charset="0"/>
                                  <a:ea typeface="Aptos" panose="020B0004020202020204" pitchFamily="34" charset="0"/>
                                  <a:cs typeface="Times New Roman" panose="02020603050405020304" pitchFamily="18" charset="0"/>
                                </a:rPr>
                                <m:t>𝑃</m:t>
                              </m:r>
                              <m:r>
                                <a:rPr lang="en-US" sz="1600" i="1">
                                  <a:effectLst/>
                                  <a:latin typeface="Cambria Math" panose="02040503050406030204" pitchFamily="18" charset="0"/>
                                  <a:ea typeface="Aptos" panose="020B0004020202020204" pitchFamily="34" charset="0"/>
                                  <a:cs typeface="Times New Roman" panose="02020603050405020304" pitchFamily="18" charset="0"/>
                                </a:rPr>
                                <m:t>−</m:t>
                              </m:r>
                              <m:r>
                                <a:rPr lang="en-US" sz="1600">
                                  <a:effectLst/>
                                  <a:latin typeface="Cambria Math" panose="02040503050406030204" pitchFamily="18" charset="0"/>
                                  <a:ea typeface="Aptos" panose="020B0004020202020204" pitchFamily="34" charset="0"/>
                                  <a:cs typeface="Times New Roman" panose="02020603050405020304" pitchFamily="18" charset="0"/>
                                </a:rPr>
                                <m:t>1</m:t>
                              </m:r>
                            </m:num>
                            <m:den>
                              <m:r>
                                <a:rPr lang="en-US" sz="1600">
                                  <a:effectLst/>
                                  <a:latin typeface="Cambria Math" panose="02040503050406030204" pitchFamily="18" charset="0"/>
                                  <a:ea typeface="Aptos" panose="020B0004020202020204" pitchFamily="34" charset="0"/>
                                  <a:cs typeface="Times New Roman" panose="02020603050405020304" pitchFamily="18" charset="0"/>
                                </a:rPr>
                                <m:t>2</m:t>
                              </m:r>
                            </m:den>
                          </m:f>
                        </m:sup>
                        <m:e>
                          <m:r>
                            <a:rPr lang="en-US" sz="1600">
                              <a:effectLst/>
                              <a:latin typeface="Cambria Math" panose="02040503050406030204" pitchFamily="18" charset="0"/>
                              <a:ea typeface="Aptos" panose="020B0004020202020204" pitchFamily="34" charset="0"/>
                              <a:cs typeface="Times New Roman" panose="02020603050405020304" pitchFamily="18" charset="0"/>
                            </a:rPr>
                            <m:t> </m:t>
                          </m:r>
                        </m:e>
                      </m:nary>
                      <m:sSub>
                        <m:sSub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600" i="1">
                              <a:effectLst/>
                              <a:latin typeface="Cambria Math" panose="02040503050406030204" pitchFamily="18" charset="0"/>
                              <a:ea typeface="Aptos" panose="020B0004020202020204" pitchFamily="34" charset="0"/>
                              <a:cs typeface="Times New Roman" panose="02020603050405020304" pitchFamily="18" charset="0"/>
                            </a:rPr>
                            <m:t>𝑌</m:t>
                          </m:r>
                        </m:e>
                        <m:sub>
                          <m:r>
                            <a:rPr lang="en-US" sz="1600" i="1">
                              <a:effectLst/>
                              <a:latin typeface="Cambria Math" panose="02040503050406030204" pitchFamily="18" charset="0"/>
                              <a:ea typeface="Aptos" panose="020B0004020202020204" pitchFamily="34" charset="0"/>
                              <a:cs typeface="Times New Roman" panose="02020603050405020304" pitchFamily="18" charset="0"/>
                            </a:rPr>
                            <m:t>𝑡</m:t>
                          </m:r>
                          <m:r>
                            <a:rPr lang="en-US" sz="1600">
                              <a:effectLst/>
                              <a:latin typeface="Cambria Math" panose="02040503050406030204" pitchFamily="18" charset="0"/>
                              <a:ea typeface="Aptos" panose="020B0004020202020204" pitchFamily="34" charset="0"/>
                              <a:cs typeface="Times New Roman" panose="02020603050405020304" pitchFamily="18" charset="0"/>
                            </a:rPr>
                            <m:t>+</m:t>
                          </m:r>
                          <m:r>
                            <a:rPr lang="en-US" sz="1600" i="1">
                              <a:effectLst/>
                              <a:latin typeface="Cambria Math" panose="02040503050406030204" pitchFamily="18" charset="0"/>
                              <a:ea typeface="Aptos" panose="020B0004020202020204" pitchFamily="34" charset="0"/>
                              <a:cs typeface="Times New Roman" panose="02020603050405020304" pitchFamily="18" charset="0"/>
                            </a:rPr>
                            <m:t>𝑖</m:t>
                          </m:r>
                        </m:sub>
                      </m:sSub>
                    </m:oMath>
                  </m:oMathPara>
                </a14:m>
                <a:endParaRPr lang="en-US" sz="1600" dirty="0">
                  <a:effectLst/>
                  <a:latin typeface="Calibri" panose="020F0502020204030204" pitchFamily="34" charset="0"/>
                  <a:ea typeface="Aptos" panose="020B0004020202020204" pitchFamily="34" charset="0"/>
                  <a:cs typeface="Times New Roman" panose="02020603050405020304" pitchFamily="18" charset="0"/>
                </a:endParaRPr>
              </a:p>
              <a:p>
                <a:pPr marL="0" marR="0">
                  <a:spcBef>
                    <a:spcPts val="600"/>
                  </a:spcBef>
                  <a:spcAft>
                    <a:spcPts val="600"/>
                  </a:spcAft>
                </a:pPr>
                <a:r>
                  <a:rPr lang="en-US" sz="1600" dirty="0">
                    <a:effectLst/>
                    <a:latin typeface="Calibri" panose="020F0502020204030204" pitchFamily="34" charset="0"/>
                    <a:ea typeface="Aptos" panose="020B0004020202020204" pitchFamily="34" charset="0"/>
                    <a:cs typeface="Calibri" panose="020F0502020204030204" pitchFamily="34" charset="0"/>
                  </a:rPr>
                  <a:t>Here, </a:t>
                </a:r>
                <a14:m>
                  <m:oMath xmlns:m="http://schemas.openxmlformats.org/officeDocument/2006/math">
                    <m:r>
                      <a:rPr lang="en-US" sz="1600" i="1">
                        <a:effectLst/>
                        <a:latin typeface="Cambria Math" panose="02040503050406030204" pitchFamily="18" charset="0"/>
                        <a:ea typeface="Aptos" panose="020B0004020202020204" pitchFamily="34" charset="0"/>
                        <a:cs typeface="Times New Roman" panose="02020603050405020304" pitchFamily="18" charset="0"/>
                      </a:rPr>
                      <m:t>𝑃</m:t>
                    </m:r>
                  </m:oMath>
                </a14:m>
                <a:r>
                  <a:rPr lang="en-US" sz="1600" dirty="0">
                    <a:effectLst/>
                    <a:latin typeface="Calibri" panose="020F0502020204030204" pitchFamily="34" charset="0"/>
                    <a:ea typeface="Aptos" panose="020B0004020202020204" pitchFamily="34" charset="0"/>
                    <a:cs typeface="Calibri" panose="020F0502020204030204" pitchFamily="34" charset="0"/>
                  </a:rPr>
                  <a:t> is the length of the selected window period. We typically calculate the trend by applying a centered moving average with window size to the time series </a:t>
                </a:r>
                <a14:m>
                  <m:oMath xmlns:m="http://schemas.openxmlformats.org/officeDocument/2006/math">
                    <m:sSub>
                      <m:sSub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600" i="1">
                            <a:effectLst/>
                            <a:latin typeface="Cambria Math" panose="02040503050406030204" pitchFamily="18" charset="0"/>
                            <a:ea typeface="Aptos" panose="020B0004020202020204" pitchFamily="34" charset="0"/>
                            <a:cs typeface="Times New Roman" panose="02020603050405020304" pitchFamily="18" charset="0"/>
                          </a:rPr>
                          <m:t>𝑌</m:t>
                        </m:r>
                      </m:e>
                      <m:sub>
                        <m:r>
                          <a:rPr lang="en-US" sz="1600" i="1">
                            <a:effectLst/>
                            <a:latin typeface="Cambria Math" panose="02040503050406030204" pitchFamily="18" charset="0"/>
                            <a:ea typeface="Aptos" panose="020B0004020202020204" pitchFamily="34" charset="0"/>
                            <a:cs typeface="Times New Roman" panose="02020603050405020304" pitchFamily="18" charset="0"/>
                          </a:rPr>
                          <m:t>𝑡</m:t>
                        </m:r>
                      </m:sub>
                    </m:sSub>
                  </m:oMath>
                </a14:m>
                <a:r>
                  <a:rPr lang="en-US" sz="1600" dirty="0">
                    <a:effectLst/>
                    <a:latin typeface="Calibri" panose="020F0502020204030204" pitchFamily="34" charset="0"/>
                    <a:ea typeface="Aptos" panose="020B0004020202020204" pitchFamily="34" charset="0"/>
                    <a:cs typeface="Calibri" panose="020F0502020204030204" pitchFamily="34" charset="0"/>
                  </a:rPr>
                  <a:t>, assuming a periodicity </a:t>
                </a:r>
                <a14:m>
                  <m:oMath xmlns:m="http://schemas.openxmlformats.org/officeDocument/2006/math">
                    <m:r>
                      <a:rPr lang="en-US" sz="1600" i="1">
                        <a:effectLst/>
                        <a:latin typeface="Cambria Math" panose="02040503050406030204" pitchFamily="18" charset="0"/>
                        <a:ea typeface="Aptos" panose="020B0004020202020204" pitchFamily="34" charset="0"/>
                        <a:cs typeface="Times New Roman" panose="02020603050405020304" pitchFamily="18" charset="0"/>
                      </a:rPr>
                      <m:t>𝑃</m:t>
                    </m:r>
                  </m:oMath>
                </a14:m>
                <a:r>
                  <a:rPr lang="en-US" sz="1600" dirty="0">
                    <a:effectLst/>
                    <a:latin typeface="Calibri" panose="020F0502020204030204" pitchFamily="34" charset="0"/>
                    <a:ea typeface="Aptos" panose="020B0004020202020204" pitchFamily="34" charset="0"/>
                    <a:cs typeface="Calibri" panose="020F0502020204030204" pitchFamily="34" charset="0"/>
                  </a:rPr>
                  <a:t> (e.g., 7 for weekly). </a:t>
                </a:r>
                <a:endParaRPr lang="en-US" sz="1600" dirty="0">
                  <a:latin typeface="Calibri" panose="020F0502020204030204" pitchFamily="34" charset="0"/>
                  <a:ea typeface="Aptos" panose="020B0004020202020204" pitchFamily="34" charset="0"/>
                  <a:cs typeface="Calibri" panose="020F0502020204030204" pitchFamily="34" charset="0"/>
                </a:endParaRPr>
              </a:p>
              <a:p>
                <a:pPr marL="0" marR="0">
                  <a:spcBef>
                    <a:spcPts val="600"/>
                  </a:spcBef>
                  <a:spcAft>
                    <a:spcPts val="600"/>
                  </a:spcAft>
                </a:pPr>
                <a:r>
                  <a:rPr lang="en-US" sz="1600" dirty="0">
                    <a:effectLst/>
                    <a:latin typeface="Calibri" panose="020F0502020204030204" pitchFamily="34" charset="0"/>
                    <a:ea typeface="Aptos" panose="020B0004020202020204" pitchFamily="34" charset="0"/>
                    <a:cs typeface="Calibri" panose="020F0502020204030204" pitchFamily="34" charset="0"/>
                  </a:rPr>
                  <a:t>To calculate the seasonal component, we first remove the trend from the original data by subtracting </a:t>
                </a:r>
                <a14:m>
                  <m:oMath xmlns:m="http://schemas.openxmlformats.org/officeDocument/2006/math">
                    <m:sSub>
                      <m:sSub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600" i="1">
                            <a:effectLst/>
                            <a:latin typeface="Cambria Math" panose="02040503050406030204" pitchFamily="18" charset="0"/>
                            <a:ea typeface="Aptos" panose="020B0004020202020204" pitchFamily="34" charset="0"/>
                            <a:cs typeface="Times New Roman" panose="02020603050405020304" pitchFamily="18" charset="0"/>
                          </a:rPr>
                          <m:t>𝑇</m:t>
                        </m:r>
                      </m:e>
                      <m:sub>
                        <m:r>
                          <a:rPr lang="en-US" sz="1600" i="1">
                            <a:effectLst/>
                            <a:latin typeface="Cambria Math" panose="02040503050406030204" pitchFamily="18" charset="0"/>
                            <a:ea typeface="Aptos" panose="020B0004020202020204" pitchFamily="34" charset="0"/>
                            <a:cs typeface="Times New Roman" panose="02020603050405020304" pitchFamily="18" charset="0"/>
                          </a:rPr>
                          <m:t>𝑡</m:t>
                        </m:r>
                      </m:sub>
                    </m:sSub>
                  </m:oMath>
                </a14:m>
                <a:r>
                  <a:rPr lang="en-US" sz="1600" dirty="0">
                    <a:effectLst/>
                    <a:latin typeface="Calibri" panose="020F0502020204030204" pitchFamily="34" charset="0"/>
                    <a:ea typeface="Aptos" panose="020B0004020202020204" pitchFamily="34" charset="0"/>
                    <a:cs typeface="Calibri" panose="020F0502020204030204" pitchFamily="34" charset="0"/>
                  </a:rPr>
                  <a:t> from </a:t>
                </a:r>
                <a14:m>
                  <m:oMath xmlns:m="http://schemas.openxmlformats.org/officeDocument/2006/math">
                    <m:sSub>
                      <m:sSub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600" i="1">
                            <a:effectLst/>
                            <a:latin typeface="Cambria Math" panose="02040503050406030204" pitchFamily="18" charset="0"/>
                            <a:ea typeface="Aptos" panose="020B0004020202020204" pitchFamily="34" charset="0"/>
                            <a:cs typeface="Times New Roman" panose="02020603050405020304" pitchFamily="18" charset="0"/>
                          </a:rPr>
                          <m:t>𝑌</m:t>
                        </m:r>
                      </m:e>
                      <m:sub>
                        <m:r>
                          <a:rPr lang="en-US" sz="1600" i="1">
                            <a:effectLst/>
                            <a:latin typeface="Cambria Math" panose="02040503050406030204" pitchFamily="18" charset="0"/>
                            <a:ea typeface="Aptos" panose="020B0004020202020204" pitchFamily="34" charset="0"/>
                            <a:cs typeface="Times New Roman" panose="02020603050405020304" pitchFamily="18" charset="0"/>
                          </a:rPr>
                          <m:t>𝑡</m:t>
                        </m:r>
                      </m:sub>
                    </m:sSub>
                  </m:oMath>
                </a14:m>
                <a:r>
                  <a:rPr lang="en-US" sz="1600" dirty="0">
                    <a:effectLst/>
                    <a:latin typeface="Calibri" panose="020F0502020204030204" pitchFamily="34" charset="0"/>
                    <a:ea typeface="Aptos" panose="020B0004020202020204" pitchFamily="34" charset="0"/>
                    <a:cs typeface="Calibri" panose="020F0502020204030204" pitchFamily="34" charset="0"/>
                  </a:rPr>
                  <a:t> to get the remaining data:</a:t>
                </a:r>
              </a:p>
              <a:p>
                <a:pPr marL="0" marR="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600" i="1">
                              <a:effectLst/>
                              <a:latin typeface="Cambria Math" panose="02040503050406030204" pitchFamily="18" charset="0"/>
                              <a:ea typeface="Aptos" panose="020B0004020202020204" pitchFamily="34" charset="0"/>
                              <a:cs typeface="Times New Roman" panose="02020603050405020304" pitchFamily="18" charset="0"/>
                            </a:rPr>
                            <m:t>𝑌</m:t>
                          </m:r>
                        </m:e>
                        <m:sub>
                          <m:r>
                            <a:rPr lang="en-US" sz="1600" i="1">
                              <a:effectLst/>
                              <a:latin typeface="Cambria Math" panose="02040503050406030204" pitchFamily="18" charset="0"/>
                              <a:ea typeface="Aptos" panose="020B0004020202020204" pitchFamily="34" charset="0"/>
                              <a:cs typeface="Times New Roman" panose="02020603050405020304" pitchFamily="18" charset="0"/>
                            </a:rPr>
                            <m:t>𝑡</m:t>
                          </m:r>
                        </m:sub>
                      </m:sSub>
                      <m:r>
                        <a:rPr lang="en-US" sz="1600" i="1">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600" i="1">
                              <a:effectLst/>
                              <a:latin typeface="Cambria Math" panose="02040503050406030204" pitchFamily="18" charset="0"/>
                              <a:ea typeface="Aptos" panose="020B0004020202020204" pitchFamily="34" charset="0"/>
                              <a:cs typeface="Times New Roman" panose="02020603050405020304" pitchFamily="18" charset="0"/>
                            </a:rPr>
                            <m:t>𝑇</m:t>
                          </m:r>
                        </m:e>
                        <m:sub>
                          <m:r>
                            <a:rPr lang="en-US" sz="1600" i="1">
                              <a:effectLst/>
                              <a:latin typeface="Cambria Math" panose="02040503050406030204" pitchFamily="18" charset="0"/>
                              <a:ea typeface="Aptos" panose="020B0004020202020204" pitchFamily="34" charset="0"/>
                              <a:cs typeface="Times New Roman" panose="02020603050405020304" pitchFamily="18" charset="0"/>
                            </a:rPr>
                            <m:t>𝑡</m:t>
                          </m:r>
                        </m:sub>
                      </m:sSub>
                      <m:r>
                        <a:rPr lang="en-US" sz="16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600" i="1">
                              <a:effectLst/>
                              <a:latin typeface="Cambria Math" panose="02040503050406030204" pitchFamily="18" charset="0"/>
                              <a:ea typeface="Aptos" panose="020B0004020202020204" pitchFamily="34" charset="0"/>
                              <a:cs typeface="Times New Roman" panose="02020603050405020304" pitchFamily="18" charset="0"/>
                            </a:rPr>
                            <m:t>𝑆</m:t>
                          </m:r>
                        </m:e>
                        <m:sub>
                          <m:r>
                            <a:rPr lang="en-US" sz="1600" i="1">
                              <a:effectLst/>
                              <a:latin typeface="Cambria Math" panose="02040503050406030204" pitchFamily="18" charset="0"/>
                              <a:ea typeface="Aptos" panose="020B0004020202020204" pitchFamily="34" charset="0"/>
                              <a:cs typeface="Times New Roman" panose="02020603050405020304" pitchFamily="18" charset="0"/>
                            </a:rPr>
                            <m:t>𝑡</m:t>
                          </m:r>
                        </m:sub>
                      </m:sSub>
                      <m:r>
                        <a:rPr lang="en-US" sz="1600">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US" sz="1600" i="1">
                              <a:effectLst/>
                              <a:latin typeface="Cambria Math" panose="02040503050406030204" pitchFamily="18" charset="0"/>
                              <a:ea typeface="Aptos" panose="020B0004020202020204" pitchFamily="34" charset="0"/>
                              <a:cs typeface="Times New Roman" panose="02020603050405020304" pitchFamily="18" charset="0"/>
                            </a:rPr>
                          </m:ctrlPr>
                        </m:sSubPr>
                        <m:e>
                          <m:r>
                            <a:rPr lang="en-US" sz="1600" i="1">
                              <a:effectLst/>
                              <a:latin typeface="Cambria Math" panose="02040503050406030204" pitchFamily="18" charset="0"/>
                              <a:ea typeface="Aptos" panose="020B0004020202020204" pitchFamily="34" charset="0"/>
                              <a:cs typeface="Times New Roman" panose="02020603050405020304" pitchFamily="18" charset="0"/>
                            </a:rPr>
                            <m:t>𝑅</m:t>
                          </m:r>
                        </m:e>
                        <m:sub>
                          <m:r>
                            <a:rPr lang="en-US" sz="1600" i="1">
                              <a:effectLst/>
                              <a:latin typeface="Cambria Math" panose="02040503050406030204" pitchFamily="18" charset="0"/>
                              <a:ea typeface="Aptos" panose="020B0004020202020204" pitchFamily="34" charset="0"/>
                              <a:cs typeface="Times New Roman" panose="02020603050405020304" pitchFamily="18" charset="0"/>
                            </a:rPr>
                            <m:t>𝑡</m:t>
                          </m:r>
                        </m:sub>
                      </m:sSub>
                    </m:oMath>
                  </m:oMathPara>
                </a14:m>
                <a:endParaRPr lang="en-US" sz="1600" dirty="0">
                  <a:effectLst/>
                  <a:latin typeface="Calibri" panose="020F0502020204030204" pitchFamily="34" charset="0"/>
                  <a:ea typeface="Aptos" panose="020B0004020202020204" pitchFamily="34" charset="0"/>
                  <a:cs typeface="Calibri" panose="020F0502020204030204" pitchFamily="34" charset="0"/>
                </a:endParaRPr>
              </a:p>
            </p:txBody>
          </p:sp>
        </mc:Choice>
        <mc:Fallback>
          <p:sp>
            <p:nvSpPr>
              <p:cNvPr id="5" name="TextBox 4">
                <a:extLst>
                  <a:ext uri="{FF2B5EF4-FFF2-40B4-BE49-F238E27FC236}">
                    <a16:creationId xmlns:a16="http://schemas.microsoft.com/office/drawing/2014/main" id="{97D554B0-2D97-D696-5C3A-8BCC3EBE9423}"/>
                  </a:ext>
                </a:extLst>
              </p:cNvPr>
              <p:cNvSpPr txBox="1">
                <a:spLocks noRot="1" noChangeAspect="1" noMove="1" noResize="1" noEditPoints="1" noAdjustHandles="1" noChangeArrowheads="1" noChangeShapeType="1" noTextEdit="1"/>
              </p:cNvSpPr>
              <p:nvPr/>
            </p:nvSpPr>
            <p:spPr>
              <a:xfrm>
                <a:off x="186821" y="666750"/>
                <a:ext cx="8770357" cy="3964290"/>
              </a:xfrm>
              <a:prstGeom prst="rect">
                <a:avLst/>
              </a:prstGeom>
              <a:blipFill>
                <a:blip r:embed="rId2"/>
                <a:stretch>
                  <a:fillRect l="-417" t="-461"/>
                </a:stretch>
              </a:blipFill>
            </p:spPr>
            <p:txBody>
              <a:bodyPr/>
              <a:lstStyle/>
              <a:p>
                <a:r>
                  <a:rPr lang="en-US">
                    <a:noFill/>
                  </a:rPr>
                  <a:t> </a:t>
                </a:r>
              </a:p>
            </p:txBody>
          </p:sp>
        </mc:Fallback>
      </mc:AlternateContent>
    </p:spTree>
    <p:extLst>
      <p:ext uri="{BB962C8B-B14F-4D97-AF65-F5344CB8AC3E}">
        <p14:creationId xmlns:p14="http://schemas.microsoft.com/office/powerpoint/2010/main" val="1620826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DA22-D131-F697-0F5F-6D7E05DFF3F3}"/>
              </a:ext>
            </a:extLst>
          </p:cNvPr>
          <p:cNvSpPr>
            <a:spLocks noGrp="1"/>
          </p:cNvSpPr>
          <p:nvPr>
            <p:ph type="title"/>
          </p:nvPr>
        </p:nvSpPr>
        <p:spPr/>
        <p:txBody>
          <a:bodyPr/>
          <a:lstStyle/>
          <a:p>
            <a:r>
              <a:rPr lang="en-US" dirty="0"/>
              <a:t>Seasonal Decomposition</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74F3A13-4D0F-8173-1B31-13F6C07DD703}"/>
                  </a:ext>
                </a:extLst>
              </p:cNvPr>
              <p:cNvSpPr>
                <a:spLocks noGrp="1"/>
              </p:cNvSpPr>
              <p:nvPr>
                <p:ph type="body" sz="quarter" idx="10"/>
              </p:nvPr>
            </p:nvSpPr>
            <p:spPr>
              <a:xfrm>
                <a:off x="90239" y="742950"/>
                <a:ext cx="8839200" cy="3657600"/>
              </a:xfrm>
            </p:spPr>
            <p:txBody>
              <a:bodyPr/>
              <a:lstStyle/>
              <a:p>
                <a:pPr marL="0" marR="0" lvl="0" indent="0" algn="l" defTabSz="914400" rtl="0" eaLnBrk="0" fontAlgn="base" latinLnBrk="0" hangingPunct="0">
                  <a:spcBef>
                    <a:spcPts val="600"/>
                  </a:spcBef>
                  <a:spcAft>
                    <a:spcPts val="12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rPr>
                  <a:t>Next, we calculate the seasonal component </a:t>
                </a:r>
                <a14:m>
                  <m:oMath xmlns:m="http://schemas.openxmlformats.org/officeDocument/2006/math">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𝑆</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sub>
                    </m:sSub>
                  </m:oMath>
                </a14:m>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rPr>
                  <a:t> by averaging these de-trended values for each specific position in the seasonal cycle (e.g., every Monday in a weekly cycle). This can be expressed as:</a:t>
                </a:r>
              </a:p>
              <a:p>
                <a:pPr marL="0" marR="0" lvl="0" indent="0" algn="l" defTabSz="914400" rtl="0" eaLnBrk="0" fontAlgn="base" latinLnBrk="0" hangingPunct="0">
                  <a:spcBef>
                    <a:spcPts val="60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𝑆</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sub>
                      </m:sSub>
                      <m:r>
                        <a:rPr kumimoji="0" lang="en-US" sz="1600" b="0" i="0"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m:t>
                      </m:r>
                      <m:f>
                        <m:f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fPr>
                        <m:num>
                          <m:r>
                            <a:rPr kumimoji="0" lang="en-US" sz="1600" b="0" i="0"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1</m:t>
                          </m:r>
                        </m:num>
                        <m:den>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𝑁</m:t>
                          </m:r>
                        </m:den>
                      </m:f>
                      <m:nary>
                        <m:naryPr>
                          <m:chr m:val="∑"/>
                          <m:limLoc m:val="undOvr"/>
                          <m:grow m:val="on"/>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naryPr>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𝑗</m:t>
                          </m:r>
                          <m:r>
                            <a:rPr kumimoji="0" lang="en-US" sz="1600" b="0" i="0"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=1</m:t>
                          </m:r>
                        </m:sub>
                        <m:sup>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𝑁</m:t>
                          </m:r>
                        </m:sup>
                        <m:e>
                          <m:r>
                            <a:rPr kumimoji="0" lang="en-US" sz="1600" b="0" i="0"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 </m:t>
                          </m:r>
                        </m:e>
                      </m:nary>
                      <m:d>
                        <m:d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𝑌</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r>
                                <a:rPr kumimoji="0" lang="en-US" sz="1600" b="0" i="0"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𝑗</m:t>
                              </m:r>
                              <m:r>
                                <a:rPr kumimoji="0" lang="en-US" sz="1600" b="0" i="0"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𝑃</m:t>
                              </m:r>
                            </m:sub>
                          </m:s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𝑇</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r>
                                <a:rPr kumimoji="0" lang="en-US" sz="1600" b="0" i="0"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𝑗</m:t>
                              </m:r>
                              <m:r>
                                <a:rPr kumimoji="0" lang="en-US" sz="1600" b="0" i="0"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𝑃</m:t>
                              </m:r>
                            </m:sub>
                          </m:sSub>
                        </m:e>
                      </m:d>
                    </m:oMath>
                  </m:oMathPara>
                </a14:m>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0" fontAlgn="base" latinLnBrk="0" hangingPunct="0">
                  <a:spcBef>
                    <a:spcPts val="600"/>
                  </a:spcBef>
                  <a:spcAft>
                    <a:spcPts val="1200"/>
                  </a:spcAft>
                  <a:buClrTx/>
                  <a:buSzTx/>
                  <a:buFontTx/>
                  <a:buNone/>
                  <a:tabLst/>
                  <a:defRPr/>
                </a:pPr>
                <a14:m>
                  <m:oMath xmlns:m="http://schemas.openxmlformats.org/officeDocument/2006/math">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𝑁</m:t>
                    </m:r>
                  </m:oMath>
                </a14:m>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rPr>
                  <a:t> is the total number of cycles observed in the data. Once we have calculated the trend </a:t>
                </a:r>
                <a14:m>
                  <m:oMath xmlns:m="http://schemas.openxmlformats.org/officeDocument/2006/math">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𝑇</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sub>
                    </m:sSub>
                  </m:oMath>
                </a14:m>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rPr>
                  <a:t> and seasonal </a:t>
                </a:r>
                <a14:m>
                  <m:oMath xmlns:m="http://schemas.openxmlformats.org/officeDocument/2006/math">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𝑆</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sub>
                    </m:sSub>
                  </m:oMath>
                </a14:m>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rPr>
                  <a:t> components, we can derive the residual component by subtracting both the trend and seasonal components from the original data:</a:t>
                </a:r>
              </a:p>
              <a:p>
                <a:pPr marL="0" marR="0" lvl="0" indent="0" algn="l" defTabSz="914400" rtl="0" eaLnBrk="0" fontAlgn="base" latinLnBrk="0" hangingPunct="0">
                  <a:spcBef>
                    <a:spcPts val="60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𝑅</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sub>
                      </m:sSub>
                      <m:r>
                        <a:rPr kumimoji="0" lang="en-US" sz="1600" b="0" i="0"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𝑌</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sub>
                      </m:s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𝑇</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sub>
                      </m:s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𝑆</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sub>
                      </m:sSub>
                    </m:oMath>
                  </m:oMathPara>
                </a14:m>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0" fontAlgn="base" latinLnBrk="0" hangingPunct="0">
                  <a:spcBef>
                    <a:spcPts val="600"/>
                  </a:spcBef>
                  <a:spcAft>
                    <a:spcPts val="12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rPr>
                  <a:t>In this equation, </a:t>
                </a:r>
                <a14:m>
                  <m:oMath xmlns:m="http://schemas.openxmlformats.org/officeDocument/2006/math">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𝑅</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Aptos" panose="020B0004020202020204" pitchFamily="34" charset="0"/>
                            <a:cs typeface="Times New Roman" panose="02020603050405020304" pitchFamily="18" charset="0"/>
                          </a:rPr>
                          <m:t>𝑡</m:t>
                        </m:r>
                      </m:sub>
                    </m:sSub>
                  </m:oMath>
                </a14:m>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Aptos" panose="020B0004020202020204" pitchFamily="34" charset="0"/>
                    <a:cs typeface="Calibri" panose="020F0502020204030204" pitchFamily="34" charset="0"/>
                  </a:rPr>
                  <a:t> represents the remaining part of the data after accounting for both trend and seasonal variations, capturing irregular or random fluctuations in the data.</a:t>
                </a:r>
              </a:p>
              <a:p>
                <a:endParaRPr lang="en-US" sz="1600" dirty="0"/>
              </a:p>
            </p:txBody>
          </p:sp>
        </mc:Choice>
        <mc:Fallback>
          <p:sp>
            <p:nvSpPr>
              <p:cNvPr id="3" name="Text Placeholder 2">
                <a:extLst>
                  <a:ext uri="{FF2B5EF4-FFF2-40B4-BE49-F238E27FC236}">
                    <a16:creationId xmlns:a16="http://schemas.microsoft.com/office/drawing/2014/main" id="{074F3A13-4D0F-8173-1B31-13F6C07DD703}"/>
                  </a:ext>
                </a:extLst>
              </p:cNvPr>
              <p:cNvSpPr>
                <a:spLocks noGrp="1" noRot="1" noChangeAspect="1" noMove="1" noResize="1" noEditPoints="1" noAdjustHandles="1" noChangeArrowheads="1" noChangeShapeType="1" noTextEdit="1"/>
              </p:cNvSpPr>
              <p:nvPr>
                <p:ph type="body" sz="quarter" idx="10"/>
              </p:nvPr>
            </p:nvSpPr>
            <p:spPr>
              <a:xfrm>
                <a:off x="90239" y="742950"/>
                <a:ext cx="8839200" cy="3657600"/>
              </a:xfrm>
              <a:blipFill>
                <a:blip r:embed="rId2"/>
                <a:stretch>
                  <a:fillRect l="-414" t="-500"/>
                </a:stretch>
              </a:blipFill>
            </p:spPr>
            <p:txBody>
              <a:bodyPr/>
              <a:lstStyle/>
              <a:p>
                <a:r>
                  <a:rPr lang="en-US">
                    <a:noFill/>
                  </a:rPr>
                  <a:t> </a:t>
                </a:r>
              </a:p>
            </p:txBody>
          </p:sp>
        </mc:Fallback>
      </mc:AlternateContent>
    </p:spTree>
    <p:extLst>
      <p:ext uri="{BB962C8B-B14F-4D97-AF65-F5344CB8AC3E}">
        <p14:creationId xmlns:p14="http://schemas.microsoft.com/office/powerpoint/2010/main" val="511973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E263E-6BF0-558C-D900-6CC481639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E0A38-BF65-49BA-1623-CC78807F49F2}"/>
              </a:ext>
            </a:extLst>
          </p:cNvPr>
          <p:cNvSpPr>
            <a:spLocks noGrp="1"/>
          </p:cNvSpPr>
          <p:nvPr>
            <p:ph type="title"/>
          </p:nvPr>
        </p:nvSpPr>
        <p:spPr/>
        <p:txBody>
          <a:bodyPr/>
          <a:lstStyle/>
          <a:p>
            <a:r>
              <a:rPr lang="en-US" dirty="0"/>
              <a:t>EV Detection Algorithm – Training result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2A77485-69B1-2147-BAAD-045C69D8BD93}"/>
                  </a:ext>
                </a:extLst>
              </p:cNvPr>
              <p:cNvSpPr>
                <a:spLocks noGrp="1"/>
              </p:cNvSpPr>
              <p:nvPr>
                <p:ph type="body" sz="quarter" idx="10"/>
              </p:nvPr>
            </p:nvSpPr>
            <p:spPr>
              <a:xfrm>
                <a:off x="84437" y="590550"/>
                <a:ext cx="8969324" cy="2590800"/>
              </a:xfrm>
            </p:spPr>
            <p:txBody>
              <a:bodyPr/>
              <a:lstStyle/>
              <a:p>
                <a:pPr algn="just">
                  <a:spcBef>
                    <a:spcPts val="0"/>
                  </a:spcBef>
                  <a:spcAft>
                    <a:spcPts val="300"/>
                  </a:spcAft>
                </a:pPr>
                <a:r>
                  <a:rPr lang="en-US" dirty="0">
                    <a:latin typeface="Calibri" panose="020F0502020204030204" pitchFamily="34" charset="0"/>
                    <a:cs typeface="Calibri" panose="020F0502020204030204" pitchFamily="34" charset="0"/>
                  </a:rPr>
                  <a:t>We use performance matrices to show the training results:</a:t>
                </a:r>
              </a:p>
              <a:p>
                <a:pPr lvl="1" algn="just">
                  <a:spcBef>
                    <a:spcPts val="0"/>
                  </a:spcBef>
                  <a:spcAft>
                    <a:spcPts val="300"/>
                  </a:spcAft>
                </a:pPr>
                <a:r>
                  <a:rPr lang="en-US" sz="1600" b="1" dirty="0">
                    <a:latin typeface="Calibri" panose="020F0502020204030204" pitchFamily="34" charset="0"/>
                    <a:cs typeface="Calibri" panose="020F0502020204030204" pitchFamily="34" charset="0"/>
                  </a:rPr>
                  <a:t>Accuracy</a:t>
                </a:r>
                <a:r>
                  <a:rPr lang="en-US" sz="1600" dirty="0">
                    <a:latin typeface="Calibri" panose="020F0502020204030204" pitchFamily="34" charset="0"/>
                    <a:cs typeface="Calibri" panose="020F0502020204030204" pitchFamily="34" charset="0"/>
                  </a:rPr>
                  <a:t>:                          </a:t>
                </a:r>
                <a14:m>
                  <m:oMath xmlns:m="http://schemas.openxmlformats.org/officeDocument/2006/math">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Accuracy</m:t>
                    </m:r>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600" i="1">
                            <a:effectLst/>
                            <a:latin typeface="Cambria Math" panose="02040503050406030204" pitchFamily="18" charset="0"/>
                          </a:rPr>
                        </m:ctrlPr>
                      </m:fPr>
                      <m:num>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TP</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Negatives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TN</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num>
                      <m:den>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Total</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Number</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of</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Observations</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den>
                    </m:f>
                    <m:r>
                      <a:rPr lang="en-US" sz="1600" b="0" i="1" smtClean="0">
                        <a:effectLst/>
                        <a:latin typeface="Cambria Math" panose="02040503050406030204" pitchFamily="18" charset="0"/>
                        <a:ea typeface="Aptos" panose="020B0004020202020204" pitchFamily="34" charset="0"/>
                        <a:cs typeface="Times New Roman" panose="02020603050405020304" pitchFamily="18" charset="0"/>
                      </a:rPr>
                      <m:t>  </m:t>
                    </m:r>
                  </m:oMath>
                </a14:m>
                <a:endParaRPr lang="en-US" sz="1600" b="1" dirty="0">
                  <a:latin typeface="Calibri" panose="020F0502020204030204" pitchFamily="34" charset="0"/>
                  <a:cs typeface="Calibri" panose="020F0502020204030204" pitchFamily="34" charset="0"/>
                </a:endParaRPr>
              </a:p>
              <a:p>
                <a:pPr lvl="1" algn="just">
                  <a:spcBef>
                    <a:spcPts val="0"/>
                  </a:spcBef>
                  <a:spcAft>
                    <a:spcPts val="300"/>
                  </a:spcAft>
                </a:pPr>
                <a:r>
                  <a:rPr lang="en-US" sz="1600" b="1" dirty="0">
                    <a:latin typeface="Calibri" panose="020F0502020204030204" pitchFamily="34" charset="0"/>
                    <a:cs typeface="Calibri" panose="020F0502020204030204" pitchFamily="34" charset="0"/>
                  </a:rPr>
                  <a:t>Precision</a:t>
                </a:r>
                <a:r>
                  <a:rPr lang="en-US" sz="1600" dirty="0">
                    <a:latin typeface="Calibri" panose="020F0502020204030204" pitchFamily="34" charset="0"/>
                    <a:cs typeface="Calibri" panose="020F0502020204030204" pitchFamily="34" charset="0"/>
                  </a:rPr>
                  <a:t>:                          </a:t>
                </a:r>
                <a14:m>
                  <m:oMath xmlns:m="http://schemas.openxmlformats.org/officeDocument/2006/math">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Precision</m:t>
                    </m:r>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600" i="1">
                            <a:effectLst/>
                            <a:latin typeface="Cambria Math" panose="02040503050406030204" pitchFamily="18" charset="0"/>
                          </a:rPr>
                        </m:ctrlPr>
                      </m:fPr>
                      <m:num>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TP</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num>
                      <m:den>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TP</m:t>
                        </m:r>
                        <m:r>
                          <m:rPr>
                            <m:nor/>
                          </m:rPr>
                          <a:rPr lang="en-US" sz="1600">
                            <a:effectLst/>
                            <a:latin typeface="Calibri" panose="020F0502020204030204" pitchFamily="34" charset="0"/>
                            <a:ea typeface="Aptos" panose="020B0004020202020204" pitchFamily="34" charset="0"/>
                            <a:cs typeface="Calibri" panose="020F0502020204030204" pitchFamily="34" charset="0"/>
                          </a:rPr>
                          <m:t>) + </m:t>
                        </m:r>
                        <m:r>
                          <m:rPr>
                            <m:nor/>
                          </m:rPr>
                          <a:rPr lang="en-US" sz="1600">
                            <a:effectLst/>
                            <a:latin typeface="Calibri" panose="020F0502020204030204" pitchFamily="34" charset="0"/>
                            <a:ea typeface="Aptos" panose="020B0004020202020204" pitchFamily="34" charset="0"/>
                            <a:cs typeface="Calibri" panose="020F0502020204030204" pitchFamily="34" charset="0"/>
                          </a:rPr>
                          <m:t>False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FP</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den>
                    </m:f>
                  </m:oMath>
                </a14:m>
                <a:endParaRPr lang="en-US" sz="1600" b="1" dirty="0">
                  <a:latin typeface="Calibri" panose="020F0502020204030204" pitchFamily="34" charset="0"/>
                  <a:cs typeface="Calibri" panose="020F0502020204030204" pitchFamily="34" charset="0"/>
                </a:endParaRPr>
              </a:p>
              <a:p>
                <a:pPr lvl="1" algn="just">
                  <a:spcBef>
                    <a:spcPts val="0"/>
                  </a:spcBef>
                  <a:spcAft>
                    <a:spcPts val="300"/>
                  </a:spcAft>
                </a:pPr>
                <a:r>
                  <a:rPr lang="en-US" sz="1600" b="1" dirty="0">
                    <a:latin typeface="Calibri" panose="020F0502020204030204" pitchFamily="34" charset="0"/>
                    <a:cs typeface="Calibri" panose="020F0502020204030204" pitchFamily="34" charset="0"/>
                  </a:rPr>
                  <a:t>Recall</a:t>
                </a:r>
                <a:r>
                  <a:rPr lang="en-US" sz="1600" dirty="0">
                    <a:latin typeface="Calibri" panose="020F0502020204030204" pitchFamily="34" charset="0"/>
                    <a:cs typeface="Calibri" panose="020F0502020204030204" pitchFamily="34" charset="0"/>
                  </a:rPr>
                  <a:t>:                                </a:t>
                </a:r>
                <a14:m>
                  <m:oMath xmlns:m="http://schemas.openxmlformats.org/officeDocument/2006/math">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Recall</m:t>
                    </m:r>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600" i="1">
                            <a:effectLst/>
                            <a:latin typeface="Cambria Math" panose="02040503050406030204" pitchFamily="18" charset="0"/>
                          </a:rPr>
                        </m:ctrlPr>
                      </m:fPr>
                      <m:num>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TP</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num>
                      <m:den>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TP</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False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Negatives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FN</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den>
                    </m:f>
                  </m:oMath>
                </a14:m>
                <a:endParaRPr lang="en-US" sz="1600" b="1" dirty="0">
                  <a:latin typeface="Calibri" panose="020F0502020204030204" pitchFamily="34" charset="0"/>
                  <a:cs typeface="Calibri" panose="020F0502020204030204" pitchFamily="34" charset="0"/>
                </a:endParaRPr>
              </a:p>
              <a:p>
                <a:pPr lvl="1" algn="just">
                  <a:spcBef>
                    <a:spcPts val="0"/>
                  </a:spcBef>
                  <a:spcAft>
                    <a:spcPts val="300"/>
                  </a:spcAft>
                </a:pPr>
                <a:r>
                  <a:rPr lang="en-US" sz="1600" b="1" dirty="0">
                    <a:latin typeface="Calibri" panose="020F0502020204030204" pitchFamily="34" charset="0"/>
                    <a:cs typeface="Calibri" panose="020F0502020204030204" pitchFamily="34" charset="0"/>
                  </a:rPr>
                  <a:t>F1-Score</a:t>
                </a:r>
                <a:r>
                  <a:rPr lang="en-US" sz="1600" dirty="0">
                    <a:latin typeface="Calibri" panose="020F0502020204030204" pitchFamily="34" charset="0"/>
                    <a:cs typeface="Calibri" panose="020F0502020204030204" pitchFamily="34" charset="0"/>
                  </a:rPr>
                  <a:t>:                           </a:t>
                </a:r>
                <a14:m>
                  <m:oMath xmlns:m="http://schemas.openxmlformats.org/officeDocument/2006/math">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F</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1</m:t>
                    </m:r>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Score</m:t>
                    </m:r>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=2×</m:t>
                    </m:r>
                    <m:f>
                      <m:fPr>
                        <m:ctrlPr>
                          <a:rPr lang="en-US" sz="1600" i="1">
                            <a:effectLst/>
                            <a:latin typeface="Cambria Math" panose="02040503050406030204" pitchFamily="18" charset="0"/>
                          </a:rPr>
                        </m:ctrlPr>
                      </m:fPr>
                      <m:num>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Precision</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Recall</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num>
                      <m:den>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Precision</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Recall</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den>
                    </m:f>
                  </m:oMath>
                </a14:m>
                <a:endParaRPr lang="en-US" sz="1600" dirty="0">
                  <a:latin typeface="Calibri" panose="020F0502020204030204" pitchFamily="34" charset="0"/>
                  <a:cs typeface="Calibri" panose="020F0502020204030204" pitchFamily="34" charset="0"/>
                </a:endParaRPr>
              </a:p>
            </p:txBody>
          </p:sp>
        </mc:Choice>
        <mc:Fallback xmlns="">
          <p:sp>
            <p:nvSpPr>
              <p:cNvPr id="3" name="Text Placeholder 2">
                <a:extLst>
                  <a:ext uri="{FF2B5EF4-FFF2-40B4-BE49-F238E27FC236}">
                    <a16:creationId xmlns:a16="http://schemas.microsoft.com/office/drawing/2014/main" id="{B3C1A82A-1741-18CD-F291-00D4A97B7BAA}"/>
                  </a:ext>
                </a:extLst>
              </p:cNvPr>
              <p:cNvSpPr>
                <a:spLocks noGrp="1" noRot="1" noChangeAspect="1" noMove="1" noResize="1" noEditPoints="1" noAdjustHandles="1" noChangeArrowheads="1" noChangeShapeType="1" noTextEdit="1"/>
              </p:cNvSpPr>
              <p:nvPr>
                <p:ph type="body" sz="quarter" idx="10"/>
              </p:nvPr>
            </p:nvSpPr>
            <p:spPr>
              <a:xfrm>
                <a:off x="84437" y="590550"/>
                <a:ext cx="8969324" cy="2590800"/>
              </a:xfrm>
              <a:blipFill>
                <a:blip r:embed="rId3"/>
                <a:stretch>
                  <a:fillRect l="-136" t="-471"/>
                </a:stretch>
              </a:blipFill>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4180AF73-B991-4E32-EEE0-241F66F8522F}"/>
              </a:ext>
            </a:extLst>
          </p:cNvPr>
          <p:cNvGraphicFramePr>
            <a:graphicFrameLocks noGrp="1"/>
          </p:cNvGraphicFramePr>
          <p:nvPr>
            <p:extLst>
              <p:ext uri="{D42A27DB-BD31-4B8C-83A1-F6EECF244321}">
                <p14:modId xmlns:p14="http://schemas.microsoft.com/office/powerpoint/2010/main" val="2518648828"/>
              </p:ext>
            </p:extLst>
          </p:nvPr>
        </p:nvGraphicFramePr>
        <p:xfrm>
          <a:off x="609600" y="2952750"/>
          <a:ext cx="7924800" cy="1483360"/>
        </p:xfrm>
        <a:graphic>
          <a:graphicData uri="http://schemas.openxmlformats.org/drawingml/2006/table">
            <a:tbl>
              <a:tblPr firstRow="1" bandRow="1">
                <a:tableStyleId>{073A0DAA-6AF3-43AB-8588-CEC1D06C72B9}</a:tableStyleId>
              </a:tblPr>
              <a:tblGrid>
                <a:gridCol w="1981200">
                  <a:extLst>
                    <a:ext uri="{9D8B030D-6E8A-4147-A177-3AD203B41FA5}">
                      <a16:colId xmlns:a16="http://schemas.microsoft.com/office/drawing/2014/main" val="2201451079"/>
                    </a:ext>
                  </a:extLst>
                </a:gridCol>
                <a:gridCol w="1981200">
                  <a:extLst>
                    <a:ext uri="{9D8B030D-6E8A-4147-A177-3AD203B41FA5}">
                      <a16:colId xmlns:a16="http://schemas.microsoft.com/office/drawing/2014/main" val="2020435210"/>
                    </a:ext>
                  </a:extLst>
                </a:gridCol>
                <a:gridCol w="1981200">
                  <a:extLst>
                    <a:ext uri="{9D8B030D-6E8A-4147-A177-3AD203B41FA5}">
                      <a16:colId xmlns:a16="http://schemas.microsoft.com/office/drawing/2014/main" val="1114382062"/>
                    </a:ext>
                  </a:extLst>
                </a:gridCol>
                <a:gridCol w="1981200">
                  <a:extLst>
                    <a:ext uri="{9D8B030D-6E8A-4147-A177-3AD203B41FA5}">
                      <a16:colId xmlns:a16="http://schemas.microsoft.com/office/drawing/2014/main" val="3125209272"/>
                    </a:ext>
                  </a:extLst>
                </a:gridCol>
              </a:tblGrid>
              <a:tr h="370840">
                <a:tc>
                  <a:txBody>
                    <a:bodyPr/>
                    <a:lstStyle/>
                    <a:p>
                      <a:r>
                        <a:rPr lang="en-US" dirty="0"/>
                        <a:t>Class</a:t>
                      </a:r>
                    </a:p>
                  </a:txBody>
                  <a:tcPr/>
                </a:tc>
                <a:tc>
                  <a:txBody>
                    <a:bodyPr/>
                    <a:lstStyle/>
                    <a:p>
                      <a:r>
                        <a:rPr lang="en-US" dirty="0"/>
                        <a:t>Precision</a:t>
                      </a:r>
                    </a:p>
                  </a:txBody>
                  <a:tcPr/>
                </a:tc>
                <a:tc>
                  <a:txBody>
                    <a:bodyPr/>
                    <a:lstStyle/>
                    <a:p>
                      <a:r>
                        <a:rPr lang="en-US" dirty="0"/>
                        <a:t>Recall</a:t>
                      </a:r>
                    </a:p>
                  </a:txBody>
                  <a:tcPr/>
                </a:tc>
                <a:tc>
                  <a:txBody>
                    <a:bodyPr/>
                    <a:lstStyle/>
                    <a:p>
                      <a:r>
                        <a:rPr lang="en-US" dirty="0"/>
                        <a:t>F1-Score</a:t>
                      </a:r>
                    </a:p>
                  </a:txBody>
                  <a:tcPr/>
                </a:tc>
                <a:extLst>
                  <a:ext uri="{0D108BD9-81ED-4DB2-BD59-A6C34878D82A}">
                    <a16:rowId xmlns:a16="http://schemas.microsoft.com/office/drawing/2014/main" val="3866173206"/>
                  </a:ext>
                </a:extLst>
              </a:tr>
              <a:tr h="370840">
                <a:tc>
                  <a:txBody>
                    <a:bodyPr/>
                    <a:lstStyle/>
                    <a:p>
                      <a:r>
                        <a:rPr lang="en-US" dirty="0"/>
                        <a:t>Non-EV User</a:t>
                      </a:r>
                    </a:p>
                  </a:txBody>
                  <a:tcPr/>
                </a:tc>
                <a:tc>
                  <a:txBody>
                    <a:bodyPr/>
                    <a:lstStyle/>
                    <a:p>
                      <a:r>
                        <a:rPr lang="en-US" dirty="0"/>
                        <a:t>0.927</a:t>
                      </a:r>
                    </a:p>
                  </a:txBody>
                  <a:tcPr/>
                </a:tc>
                <a:tc>
                  <a:txBody>
                    <a:bodyPr/>
                    <a:lstStyle/>
                    <a:p>
                      <a:r>
                        <a:rPr lang="en-US" dirty="0"/>
                        <a:t>0.966</a:t>
                      </a:r>
                    </a:p>
                  </a:txBody>
                  <a:tcPr/>
                </a:tc>
                <a:tc>
                  <a:txBody>
                    <a:bodyPr/>
                    <a:lstStyle/>
                    <a:p>
                      <a:r>
                        <a:rPr lang="en-US" dirty="0"/>
                        <a:t>0.946</a:t>
                      </a:r>
                    </a:p>
                  </a:txBody>
                  <a:tcPr/>
                </a:tc>
                <a:extLst>
                  <a:ext uri="{0D108BD9-81ED-4DB2-BD59-A6C34878D82A}">
                    <a16:rowId xmlns:a16="http://schemas.microsoft.com/office/drawing/2014/main" val="406852667"/>
                  </a:ext>
                </a:extLst>
              </a:tr>
              <a:tr h="370840">
                <a:tc>
                  <a:txBody>
                    <a:bodyPr/>
                    <a:lstStyle/>
                    <a:p>
                      <a:r>
                        <a:rPr lang="en-US" dirty="0"/>
                        <a:t>EV User</a:t>
                      </a:r>
                    </a:p>
                  </a:txBody>
                  <a:tcPr/>
                </a:tc>
                <a:tc>
                  <a:txBody>
                    <a:bodyPr/>
                    <a:lstStyle/>
                    <a:p>
                      <a:r>
                        <a:rPr lang="en-US" dirty="0"/>
                        <a:t>0.866</a:t>
                      </a:r>
                    </a:p>
                  </a:txBody>
                  <a:tcPr/>
                </a:tc>
                <a:tc>
                  <a:txBody>
                    <a:bodyPr/>
                    <a:lstStyle/>
                    <a:p>
                      <a:r>
                        <a:rPr lang="en-US" dirty="0"/>
                        <a:t>0.845</a:t>
                      </a:r>
                    </a:p>
                  </a:txBody>
                  <a:tcPr/>
                </a:tc>
                <a:tc>
                  <a:txBody>
                    <a:bodyPr/>
                    <a:lstStyle/>
                    <a:p>
                      <a:r>
                        <a:rPr lang="en-US" dirty="0"/>
                        <a:t>0.855</a:t>
                      </a:r>
                    </a:p>
                  </a:txBody>
                  <a:tcPr/>
                </a:tc>
                <a:extLst>
                  <a:ext uri="{0D108BD9-81ED-4DB2-BD59-A6C34878D82A}">
                    <a16:rowId xmlns:a16="http://schemas.microsoft.com/office/drawing/2014/main" val="1923016005"/>
                  </a:ext>
                </a:extLst>
              </a:tr>
              <a:tr h="370840">
                <a:tc gridSpan="4">
                  <a:txBody>
                    <a:bodyPr/>
                    <a:lstStyle/>
                    <a:p>
                      <a:pPr algn="ctr"/>
                      <a:r>
                        <a:rPr lang="en-US" b="1" dirty="0"/>
                        <a:t>Accuracy: </a:t>
                      </a:r>
                      <a:r>
                        <a:rPr lang="en-US" dirty="0"/>
                        <a:t>0.916</a:t>
                      </a:r>
                    </a:p>
                  </a:txBody>
                  <a:tcPr/>
                </a:tc>
                <a:tc hMerge="1">
                  <a:txBody>
                    <a:bodyPr/>
                    <a:lstStyle/>
                    <a:p>
                      <a:endParaRPr lang="en-US" dirty="0"/>
                    </a:p>
                  </a:txBody>
                  <a:tcPr/>
                </a:tc>
                <a:tc hMerge="1">
                  <a:txBody>
                    <a:bodyPr/>
                    <a:lstStyle/>
                    <a:p>
                      <a:endParaRPr/>
                    </a:p>
                  </a:txBody>
                  <a:tcPr/>
                </a:tc>
                <a:tc hMerge="1">
                  <a:txBody>
                    <a:bodyPr/>
                    <a:lstStyle/>
                    <a:p>
                      <a:endParaRPr dirty="0"/>
                    </a:p>
                  </a:txBody>
                  <a:tcPr/>
                </a:tc>
                <a:extLst>
                  <a:ext uri="{0D108BD9-81ED-4DB2-BD59-A6C34878D82A}">
                    <a16:rowId xmlns:a16="http://schemas.microsoft.com/office/drawing/2014/main" val="3077841972"/>
                  </a:ext>
                </a:extLst>
              </a:tr>
            </a:tbl>
          </a:graphicData>
        </a:graphic>
      </p:graphicFrame>
    </p:spTree>
    <p:extLst>
      <p:ext uri="{BB962C8B-B14F-4D97-AF65-F5344CB8AC3E}">
        <p14:creationId xmlns:p14="http://schemas.microsoft.com/office/powerpoint/2010/main" val="422405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F4312-7BD3-B22C-D1F5-46D2C8EB8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E972E-881C-067F-0958-D8A7763B6906}"/>
              </a:ext>
            </a:extLst>
          </p:cNvPr>
          <p:cNvSpPr>
            <a:spLocks noGrp="1"/>
          </p:cNvSpPr>
          <p:nvPr>
            <p:ph type="title"/>
          </p:nvPr>
        </p:nvSpPr>
        <p:spPr/>
        <p:txBody>
          <a:bodyPr/>
          <a:lstStyle/>
          <a:p>
            <a:r>
              <a:rPr lang="en-US" dirty="0"/>
              <a:t>Residential Heat Pump Detection – Training result</a:t>
            </a:r>
          </a:p>
        </p:txBody>
      </p:sp>
      <p:graphicFrame>
        <p:nvGraphicFramePr>
          <p:cNvPr id="4" name="Table 3">
            <a:extLst>
              <a:ext uri="{FF2B5EF4-FFF2-40B4-BE49-F238E27FC236}">
                <a16:creationId xmlns:a16="http://schemas.microsoft.com/office/drawing/2014/main" id="{B4336F47-837E-1E53-D258-F66FCCD63533}"/>
              </a:ext>
            </a:extLst>
          </p:cNvPr>
          <p:cNvGraphicFramePr>
            <a:graphicFrameLocks noGrp="1"/>
          </p:cNvGraphicFramePr>
          <p:nvPr>
            <p:extLst>
              <p:ext uri="{D42A27DB-BD31-4B8C-83A1-F6EECF244321}">
                <p14:modId xmlns:p14="http://schemas.microsoft.com/office/powerpoint/2010/main" val="1293232915"/>
              </p:ext>
            </p:extLst>
          </p:nvPr>
        </p:nvGraphicFramePr>
        <p:xfrm>
          <a:off x="609600" y="3124198"/>
          <a:ext cx="7924800" cy="1464312"/>
        </p:xfrm>
        <a:graphic>
          <a:graphicData uri="http://schemas.openxmlformats.org/drawingml/2006/table">
            <a:tbl>
              <a:tblPr firstRow="1" bandRow="1">
                <a:tableStyleId>{073A0DAA-6AF3-43AB-8588-CEC1D06C72B9}</a:tableStyleId>
              </a:tblPr>
              <a:tblGrid>
                <a:gridCol w="1981200">
                  <a:extLst>
                    <a:ext uri="{9D8B030D-6E8A-4147-A177-3AD203B41FA5}">
                      <a16:colId xmlns:a16="http://schemas.microsoft.com/office/drawing/2014/main" val="2201451079"/>
                    </a:ext>
                  </a:extLst>
                </a:gridCol>
                <a:gridCol w="1981200">
                  <a:extLst>
                    <a:ext uri="{9D8B030D-6E8A-4147-A177-3AD203B41FA5}">
                      <a16:colId xmlns:a16="http://schemas.microsoft.com/office/drawing/2014/main" val="2020435210"/>
                    </a:ext>
                  </a:extLst>
                </a:gridCol>
                <a:gridCol w="1981200">
                  <a:extLst>
                    <a:ext uri="{9D8B030D-6E8A-4147-A177-3AD203B41FA5}">
                      <a16:colId xmlns:a16="http://schemas.microsoft.com/office/drawing/2014/main" val="1114382062"/>
                    </a:ext>
                  </a:extLst>
                </a:gridCol>
                <a:gridCol w="1981200">
                  <a:extLst>
                    <a:ext uri="{9D8B030D-6E8A-4147-A177-3AD203B41FA5}">
                      <a16:colId xmlns:a16="http://schemas.microsoft.com/office/drawing/2014/main" val="3125209272"/>
                    </a:ext>
                  </a:extLst>
                </a:gridCol>
              </a:tblGrid>
              <a:tr h="332740">
                <a:tc>
                  <a:txBody>
                    <a:bodyPr/>
                    <a:lstStyle/>
                    <a:p>
                      <a:r>
                        <a:rPr lang="en-US" dirty="0"/>
                        <a:t>Class</a:t>
                      </a:r>
                    </a:p>
                  </a:txBody>
                  <a:tcPr/>
                </a:tc>
                <a:tc>
                  <a:txBody>
                    <a:bodyPr/>
                    <a:lstStyle/>
                    <a:p>
                      <a:r>
                        <a:rPr lang="en-US" dirty="0"/>
                        <a:t>Precision</a:t>
                      </a:r>
                    </a:p>
                  </a:txBody>
                  <a:tcPr/>
                </a:tc>
                <a:tc>
                  <a:txBody>
                    <a:bodyPr/>
                    <a:lstStyle/>
                    <a:p>
                      <a:r>
                        <a:rPr lang="en-US" dirty="0"/>
                        <a:t>Recall</a:t>
                      </a:r>
                    </a:p>
                  </a:txBody>
                  <a:tcPr/>
                </a:tc>
                <a:tc>
                  <a:txBody>
                    <a:bodyPr/>
                    <a:lstStyle/>
                    <a:p>
                      <a:r>
                        <a:rPr lang="en-US" dirty="0"/>
                        <a:t>F1-Score</a:t>
                      </a:r>
                    </a:p>
                  </a:txBody>
                  <a:tcPr/>
                </a:tc>
                <a:extLst>
                  <a:ext uri="{0D108BD9-81ED-4DB2-BD59-A6C34878D82A}">
                    <a16:rowId xmlns:a16="http://schemas.microsoft.com/office/drawing/2014/main" val="3866173206"/>
                  </a:ext>
                </a:extLst>
              </a:tr>
              <a:tr h="332740">
                <a:tc>
                  <a:txBody>
                    <a:bodyPr/>
                    <a:lstStyle/>
                    <a:p>
                      <a:r>
                        <a:rPr lang="en-US" dirty="0"/>
                        <a:t>Non-HP User</a:t>
                      </a:r>
                    </a:p>
                  </a:txBody>
                  <a:tcPr/>
                </a:tc>
                <a:tc>
                  <a:txBody>
                    <a:bodyPr/>
                    <a:lstStyle/>
                    <a:p>
                      <a:r>
                        <a:rPr lang="en-US" dirty="0"/>
                        <a:t>0.909</a:t>
                      </a:r>
                    </a:p>
                  </a:txBody>
                  <a:tcPr/>
                </a:tc>
                <a:tc>
                  <a:txBody>
                    <a:bodyPr/>
                    <a:lstStyle/>
                    <a:p>
                      <a:r>
                        <a:rPr lang="en-US" dirty="0"/>
                        <a:t>0.912</a:t>
                      </a:r>
                    </a:p>
                  </a:txBody>
                  <a:tcPr/>
                </a:tc>
                <a:tc>
                  <a:txBody>
                    <a:bodyPr/>
                    <a:lstStyle/>
                    <a:p>
                      <a:r>
                        <a:rPr lang="en-US" dirty="0"/>
                        <a:t>0.910</a:t>
                      </a:r>
                    </a:p>
                  </a:txBody>
                  <a:tcPr/>
                </a:tc>
                <a:extLst>
                  <a:ext uri="{0D108BD9-81ED-4DB2-BD59-A6C34878D82A}">
                    <a16:rowId xmlns:a16="http://schemas.microsoft.com/office/drawing/2014/main" val="406852667"/>
                  </a:ext>
                </a:extLst>
              </a:tr>
              <a:tr h="332740">
                <a:tc>
                  <a:txBody>
                    <a:bodyPr/>
                    <a:lstStyle/>
                    <a:p>
                      <a:r>
                        <a:rPr lang="en-US" dirty="0"/>
                        <a:t>HP User</a:t>
                      </a:r>
                    </a:p>
                  </a:txBody>
                  <a:tcPr/>
                </a:tc>
                <a:tc>
                  <a:txBody>
                    <a:bodyPr/>
                    <a:lstStyle/>
                    <a:p>
                      <a:r>
                        <a:rPr lang="en-US" dirty="0"/>
                        <a:t>0.873</a:t>
                      </a:r>
                    </a:p>
                  </a:txBody>
                  <a:tcPr/>
                </a:tc>
                <a:tc>
                  <a:txBody>
                    <a:bodyPr/>
                    <a:lstStyle/>
                    <a:p>
                      <a:r>
                        <a:rPr lang="en-US" dirty="0"/>
                        <a:t>0.866</a:t>
                      </a:r>
                    </a:p>
                  </a:txBody>
                  <a:tcPr/>
                </a:tc>
                <a:tc>
                  <a:txBody>
                    <a:bodyPr/>
                    <a:lstStyle/>
                    <a:p>
                      <a:r>
                        <a:rPr lang="en-US" dirty="0"/>
                        <a:t>0.869</a:t>
                      </a:r>
                    </a:p>
                  </a:txBody>
                  <a:tcPr/>
                </a:tc>
                <a:extLst>
                  <a:ext uri="{0D108BD9-81ED-4DB2-BD59-A6C34878D82A}">
                    <a16:rowId xmlns:a16="http://schemas.microsoft.com/office/drawing/2014/main" val="1923016005"/>
                  </a:ext>
                </a:extLst>
              </a:tr>
              <a:tr h="332740">
                <a:tc gridSpan="4">
                  <a:txBody>
                    <a:bodyPr/>
                    <a:lstStyle/>
                    <a:p>
                      <a:pPr algn="ctr"/>
                      <a:r>
                        <a:rPr lang="en-US" b="1" dirty="0"/>
                        <a:t>Accuracy: </a:t>
                      </a:r>
                      <a:r>
                        <a:rPr lang="en-US" dirty="0"/>
                        <a:t>0.890</a:t>
                      </a:r>
                    </a:p>
                  </a:txBody>
                  <a:tcPr/>
                </a:tc>
                <a:tc hMerge="1">
                  <a:txBody>
                    <a:bodyPr/>
                    <a:lstStyle/>
                    <a:p>
                      <a:endParaRPr lang="en-US" dirty="0"/>
                    </a:p>
                  </a:txBody>
                  <a:tcPr/>
                </a:tc>
                <a:tc hMerge="1">
                  <a:txBody>
                    <a:bodyPr/>
                    <a:lstStyle/>
                    <a:p>
                      <a:endParaRPr/>
                    </a:p>
                  </a:txBody>
                  <a:tcPr/>
                </a:tc>
                <a:tc hMerge="1">
                  <a:txBody>
                    <a:bodyPr/>
                    <a:lstStyle/>
                    <a:p>
                      <a:endParaRPr dirty="0"/>
                    </a:p>
                  </a:txBody>
                  <a:tcPr/>
                </a:tc>
                <a:extLst>
                  <a:ext uri="{0D108BD9-81ED-4DB2-BD59-A6C34878D82A}">
                    <a16:rowId xmlns:a16="http://schemas.microsoft.com/office/drawing/2014/main" val="3077841972"/>
                  </a:ext>
                </a:extLst>
              </a:tr>
            </a:tbl>
          </a:graphicData>
        </a:graphic>
      </p:graphicFrame>
      <mc:AlternateContent xmlns:mc="http://schemas.openxmlformats.org/markup-compatibility/2006">
        <mc:Choice xmlns:a14="http://schemas.microsoft.com/office/drawing/2010/main" Requires="a14">
          <p:sp>
            <p:nvSpPr>
              <p:cNvPr id="8" name="Text Placeholder 2">
                <a:extLst>
                  <a:ext uri="{FF2B5EF4-FFF2-40B4-BE49-F238E27FC236}">
                    <a16:creationId xmlns:a16="http://schemas.microsoft.com/office/drawing/2014/main" id="{813A38E4-A670-0A1E-4E23-B39A6EE27C44}"/>
                  </a:ext>
                </a:extLst>
              </p:cNvPr>
              <p:cNvSpPr>
                <a:spLocks noGrp="1"/>
              </p:cNvSpPr>
              <p:nvPr>
                <p:ph type="body" sz="quarter" idx="10"/>
              </p:nvPr>
            </p:nvSpPr>
            <p:spPr>
              <a:xfrm>
                <a:off x="84437" y="590550"/>
                <a:ext cx="8969324" cy="2590800"/>
              </a:xfrm>
            </p:spPr>
            <p:txBody>
              <a:bodyPr/>
              <a:lstStyle/>
              <a:p>
                <a:pPr algn="just">
                  <a:spcBef>
                    <a:spcPts val="0"/>
                  </a:spcBef>
                  <a:spcAft>
                    <a:spcPts val="300"/>
                  </a:spcAft>
                </a:pPr>
                <a:r>
                  <a:rPr lang="en-US" dirty="0">
                    <a:latin typeface="Calibri" panose="020F0502020204030204" pitchFamily="34" charset="0"/>
                    <a:cs typeface="Calibri" panose="020F0502020204030204" pitchFamily="34" charset="0"/>
                  </a:rPr>
                  <a:t>We use performance matrices to show the training results:</a:t>
                </a:r>
              </a:p>
              <a:p>
                <a:pPr lvl="1" algn="just">
                  <a:spcBef>
                    <a:spcPts val="0"/>
                  </a:spcBef>
                  <a:spcAft>
                    <a:spcPts val="300"/>
                  </a:spcAft>
                </a:pPr>
                <a:r>
                  <a:rPr lang="en-US" sz="1600" b="1" dirty="0">
                    <a:latin typeface="Calibri" panose="020F0502020204030204" pitchFamily="34" charset="0"/>
                    <a:cs typeface="Calibri" panose="020F0502020204030204" pitchFamily="34" charset="0"/>
                  </a:rPr>
                  <a:t>Accuracy</a:t>
                </a:r>
                <a:r>
                  <a:rPr lang="en-US" sz="1600" dirty="0">
                    <a:latin typeface="Calibri" panose="020F0502020204030204" pitchFamily="34" charset="0"/>
                    <a:cs typeface="Calibri" panose="020F0502020204030204" pitchFamily="34" charset="0"/>
                  </a:rPr>
                  <a:t>:                          </a:t>
                </a:r>
                <a14:m>
                  <m:oMath xmlns:m="http://schemas.openxmlformats.org/officeDocument/2006/math">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Accuracy</m:t>
                    </m:r>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600" i="1">
                            <a:effectLst/>
                            <a:latin typeface="Cambria Math" panose="02040503050406030204" pitchFamily="18" charset="0"/>
                          </a:rPr>
                        </m:ctrlPr>
                      </m:fPr>
                      <m:num>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TP</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Negatives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TN</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num>
                      <m:den>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Total</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Number</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of</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Observations</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den>
                    </m:f>
                    <m:r>
                      <a:rPr lang="en-US" sz="1600" b="0" i="1" smtClean="0">
                        <a:effectLst/>
                        <a:latin typeface="Cambria Math" panose="02040503050406030204" pitchFamily="18" charset="0"/>
                        <a:ea typeface="Aptos" panose="020B0004020202020204" pitchFamily="34" charset="0"/>
                        <a:cs typeface="Times New Roman" panose="02020603050405020304" pitchFamily="18" charset="0"/>
                      </a:rPr>
                      <m:t>  </m:t>
                    </m:r>
                  </m:oMath>
                </a14:m>
                <a:endParaRPr lang="en-US" sz="1600" b="1" dirty="0">
                  <a:latin typeface="Calibri" panose="020F0502020204030204" pitchFamily="34" charset="0"/>
                  <a:cs typeface="Calibri" panose="020F0502020204030204" pitchFamily="34" charset="0"/>
                </a:endParaRPr>
              </a:p>
              <a:p>
                <a:pPr lvl="1" algn="just">
                  <a:spcBef>
                    <a:spcPts val="0"/>
                  </a:spcBef>
                  <a:spcAft>
                    <a:spcPts val="300"/>
                  </a:spcAft>
                </a:pPr>
                <a:r>
                  <a:rPr lang="en-US" sz="1600" b="1" dirty="0">
                    <a:latin typeface="Calibri" panose="020F0502020204030204" pitchFamily="34" charset="0"/>
                    <a:cs typeface="Calibri" panose="020F0502020204030204" pitchFamily="34" charset="0"/>
                  </a:rPr>
                  <a:t>Precision</a:t>
                </a:r>
                <a:r>
                  <a:rPr lang="en-US" sz="1600" dirty="0">
                    <a:latin typeface="Calibri" panose="020F0502020204030204" pitchFamily="34" charset="0"/>
                    <a:cs typeface="Calibri" panose="020F0502020204030204" pitchFamily="34" charset="0"/>
                  </a:rPr>
                  <a:t>:                          </a:t>
                </a:r>
                <a14:m>
                  <m:oMath xmlns:m="http://schemas.openxmlformats.org/officeDocument/2006/math">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Precision</m:t>
                    </m:r>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600" i="1">
                            <a:effectLst/>
                            <a:latin typeface="Cambria Math" panose="02040503050406030204" pitchFamily="18" charset="0"/>
                          </a:rPr>
                        </m:ctrlPr>
                      </m:fPr>
                      <m:num>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TP</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num>
                      <m:den>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TP</m:t>
                        </m:r>
                        <m:r>
                          <m:rPr>
                            <m:nor/>
                          </m:rPr>
                          <a:rPr lang="en-US" sz="1600">
                            <a:effectLst/>
                            <a:latin typeface="Calibri" panose="020F0502020204030204" pitchFamily="34" charset="0"/>
                            <a:ea typeface="Aptos" panose="020B0004020202020204" pitchFamily="34" charset="0"/>
                            <a:cs typeface="Calibri" panose="020F0502020204030204" pitchFamily="34" charset="0"/>
                          </a:rPr>
                          <m:t>) + </m:t>
                        </m:r>
                        <m:r>
                          <m:rPr>
                            <m:nor/>
                          </m:rPr>
                          <a:rPr lang="en-US" sz="1600">
                            <a:effectLst/>
                            <a:latin typeface="Calibri" panose="020F0502020204030204" pitchFamily="34" charset="0"/>
                            <a:ea typeface="Aptos" panose="020B0004020202020204" pitchFamily="34" charset="0"/>
                            <a:cs typeface="Calibri" panose="020F0502020204030204" pitchFamily="34" charset="0"/>
                          </a:rPr>
                          <m:t>False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FP</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den>
                    </m:f>
                  </m:oMath>
                </a14:m>
                <a:endParaRPr lang="en-US" sz="1600" b="1" dirty="0">
                  <a:latin typeface="Calibri" panose="020F0502020204030204" pitchFamily="34" charset="0"/>
                  <a:cs typeface="Calibri" panose="020F0502020204030204" pitchFamily="34" charset="0"/>
                </a:endParaRPr>
              </a:p>
              <a:p>
                <a:pPr lvl="1" algn="just">
                  <a:spcBef>
                    <a:spcPts val="0"/>
                  </a:spcBef>
                  <a:spcAft>
                    <a:spcPts val="300"/>
                  </a:spcAft>
                </a:pPr>
                <a:r>
                  <a:rPr lang="en-US" sz="1600" b="1" dirty="0">
                    <a:latin typeface="Calibri" panose="020F0502020204030204" pitchFamily="34" charset="0"/>
                    <a:cs typeface="Calibri" panose="020F0502020204030204" pitchFamily="34" charset="0"/>
                  </a:rPr>
                  <a:t>Recall</a:t>
                </a:r>
                <a:r>
                  <a:rPr lang="en-US" sz="1600" dirty="0">
                    <a:latin typeface="Calibri" panose="020F0502020204030204" pitchFamily="34" charset="0"/>
                    <a:cs typeface="Calibri" panose="020F0502020204030204" pitchFamily="34" charset="0"/>
                  </a:rPr>
                  <a:t>:                                </a:t>
                </a:r>
                <a14:m>
                  <m:oMath xmlns:m="http://schemas.openxmlformats.org/officeDocument/2006/math">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Recall</m:t>
                    </m:r>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1600" i="1">
                            <a:effectLst/>
                            <a:latin typeface="Cambria Math" panose="02040503050406030204" pitchFamily="18" charset="0"/>
                          </a:rPr>
                        </m:ctrlPr>
                      </m:fPr>
                      <m:num>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TP</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num>
                      <m:den>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True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Positives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TP</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False</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Negatives</m:t>
                        </m:r>
                        <m:r>
                          <m:rPr>
                            <m:nor/>
                          </m:rPr>
                          <a:rPr lang="en-US" sz="1600">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FN</m:t>
                        </m:r>
                        <m:r>
                          <m:rPr>
                            <m:nor/>
                          </m:rPr>
                          <a:rPr lang="en-US" sz="1600">
                            <a:effectLst/>
                            <a:latin typeface="Calibri" panose="020F0502020204030204" pitchFamily="34" charset="0"/>
                            <a:ea typeface="Aptos" panose="020B0004020202020204" pitchFamily="34" charset="0"/>
                            <a:cs typeface="Calibri" panose="020F0502020204030204" pitchFamily="34"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den>
                    </m:f>
                  </m:oMath>
                </a14:m>
                <a:endParaRPr lang="en-US" sz="1600" b="1" dirty="0">
                  <a:latin typeface="Calibri" panose="020F0502020204030204" pitchFamily="34" charset="0"/>
                  <a:cs typeface="Calibri" panose="020F0502020204030204" pitchFamily="34" charset="0"/>
                </a:endParaRPr>
              </a:p>
              <a:p>
                <a:pPr lvl="1" algn="just">
                  <a:spcBef>
                    <a:spcPts val="0"/>
                  </a:spcBef>
                  <a:spcAft>
                    <a:spcPts val="300"/>
                  </a:spcAft>
                </a:pPr>
                <a:r>
                  <a:rPr lang="en-US" sz="1600" b="1" dirty="0">
                    <a:latin typeface="Calibri" panose="020F0502020204030204" pitchFamily="34" charset="0"/>
                    <a:cs typeface="Calibri" panose="020F0502020204030204" pitchFamily="34" charset="0"/>
                  </a:rPr>
                  <a:t>F1-Score</a:t>
                </a:r>
                <a:r>
                  <a:rPr lang="en-US" sz="1600" dirty="0">
                    <a:latin typeface="Calibri" panose="020F0502020204030204" pitchFamily="34" charset="0"/>
                    <a:cs typeface="Calibri" panose="020F0502020204030204" pitchFamily="34" charset="0"/>
                  </a:rPr>
                  <a:t>:                           </a:t>
                </a:r>
                <a14:m>
                  <m:oMath xmlns:m="http://schemas.openxmlformats.org/officeDocument/2006/math">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F</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1</m:t>
                    </m:r>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m:t>
                    </m:r>
                    <m:r>
                      <m:rPr>
                        <m:nor/>
                      </m:rPr>
                      <a:rPr lang="en-US" sz="1600" smtClean="0">
                        <a:effectLst/>
                        <a:latin typeface="Calibri" panose="020F0502020204030204" pitchFamily="34" charset="0"/>
                        <a:ea typeface="Aptos" panose="020B0004020202020204" pitchFamily="34" charset="0"/>
                        <a:cs typeface="Calibri" panose="020F0502020204030204" pitchFamily="34" charset="0"/>
                      </a:rPr>
                      <m:t>Score</m:t>
                    </m:r>
                    <m:r>
                      <m:rPr>
                        <m:nor/>
                      </m:rPr>
                      <a:rPr lang="en-US" sz="1600" i="1" smtClean="0">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=2×</m:t>
                    </m:r>
                    <m:f>
                      <m:fPr>
                        <m:ctrlPr>
                          <a:rPr lang="en-US" sz="1600" i="1">
                            <a:effectLst/>
                            <a:latin typeface="Cambria Math" panose="02040503050406030204" pitchFamily="18" charset="0"/>
                          </a:rPr>
                        </m:ctrlPr>
                      </m:fPr>
                      <m:num>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Precision</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Recall</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num>
                      <m:den>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Precision</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a:rPr lang="en-US" sz="1600">
                            <a:effectLst/>
                            <a:latin typeface="Cambria Math" panose="02040503050406030204" pitchFamily="18" charset="0"/>
                            <a:ea typeface="Aptos" panose="020B0004020202020204" pitchFamily="34" charset="0"/>
                            <a:cs typeface="Times New Roman" panose="02020603050405020304" pitchFamily="18" charset="0"/>
                          </a:rPr>
                          <m:t>+</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r>
                          <m:rPr>
                            <m:nor/>
                          </m:rPr>
                          <a:rPr lang="en-US" sz="1600">
                            <a:effectLst/>
                            <a:latin typeface="Calibri" panose="020F0502020204030204" pitchFamily="34" charset="0"/>
                            <a:ea typeface="Aptos" panose="020B0004020202020204" pitchFamily="34" charset="0"/>
                            <a:cs typeface="Calibri" panose="020F0502020204030204" pitchFamily="34" charset="0"/>
                          </a:rPr>
                          <m:t>Recall</m:t>
                        </m:r>
                        <m:r>
                          <m:rPr>
                            <m:nor/>
                          </m:rPr>
                          <a:rPr lang="en-US" sz="1600" i="1">
                            <a:effectLst/>
                            <a:latin typeface="Calibri" panose="020F0502020204030204" pitchFamily="34" charset="0"/>
                            <a:ea typeface="Aptos" panose="020B0004020202020204" pitchFamily="34" charset="0"/>
                            <a:cs typeface="Calibri" panose="020F0502020204030204" pitchFamily="34" charset="0"/>
                          </a:rPr>
                          <m:t> </m:t>
                        </m:r>
                      </m:den>
                    </m:f>
                  </m:oMath>
                </a14:m>
                <a:endParaRPr lang="en-US" sz="1600" dirty="0">
                  <a:latin typeface="Calibri" panose="020F0502020204030204" pitchFamily="34" charset="0"/>
                  <a:cs typeface="Calibri" panose="020F0502020204030204" pitchFamily="34" charset="0"/>
                </a:endParaRPr>
              </a:p>
            </p:txBody>
          </p:sp>
        </mc:Choice>
        <mc:Fallback>
          <p:sp>
            <p:nvSpPr>
              <p:cNvPr id="8" name="Text Placeholder 2">
                <a:extLst>
                  <a:ext uri="{FF2B5EF4-FFF2-40B4-BE49-F238E27FC236}">
                    <a16:creationId xmlns:a16="http://schemas.microsoft.com/office/drawing/2014/main" id="{813A38E4-A670-0A1E-4E23-B39A6EE27C44}"/>
                  </a:ext>
                </a:extLst>
              </p:cNvPr>
              <p:cNvSpPr>
                <a:spLocks noGrp="1" noRot="1" noChangeAspect="1" noMove="1" noResize="1" noEditPoints="1" noAdjustHandles="1" noChangeArrowheads="1" noChangeShapeType="1" noTextEdit="1"/>
              </p:cNvSpPr>
              <p:nvPr>
                <p:ph type="body" sz="quarter" idx="10"/>
              </p:nvPr>
            </p:nvSpPr>
            <p:spPr>
              <a:xfrm>
                <a:off x="84437" y="590550"/>
                <a:ext cx="8969324" cy="2590800"/>
              </a:xfrm>
              <a:blipFill>
                <a:blip r:embed="rId2"/>
                <a:stretch>
                  <a:fillRect l="-136" t="-471"/>
                </a:stretch>
              </a:blipFill>
            </p:spPr>
            <p:txBody>
              <a:bodyPr/>
              <a:lstStyle/>
              <a:p>
                <a:r>
                  <a:rPr lang="en-US">
                    <a:noFill/>
                  </a:rPr>
                  <a:t> </a:t>
                </a:r>
              </a:p>
            </p:txBody>
          </p:sp>
        </mc:Fallback>
      </mc:AlternateContent>
    </p:spTree>
    <p:extLst>
      <p:ext uri="{BB962C8B-B14F-4D97-AF65-F5344CB8AC3E}">
        <p14:creationId xmlns:p14="http://schemas.microsoft.com/office/powerpoint/2010/main" val="107943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179AE-F772-39B3-DDB8-BB1791E47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3E43F-59E5-DFCB-B5AC-6C376E0A1977}"/>
              </a:ext>
            </a:extLst>
          </p:cNvPr>
          <p:cNvSpPr>
            <a:spLocks noGrp="1"/>
          </p:cNvSpPr>
          <p:nvPr>
            <p:ph type="title"/>
          </p:nvPr>
        </p:nvSpPr>
        <p:spPr/>
        <p:txBody>
          <a:bodyPr/>
          <a:lstStyle/>
          <a:p>
            <a:r>
              <a:rPr lang="en-US" dirty="0"/>
              <a:t>EV Charging Interval Identification</a:t>
            </a:r>
          </a:p>
        </p:txBody>
      </p:sp>
      <p:sp>
        <p:nvSpPr>
          <p:cNvPr id="4" name="Text Placeholder 4">
            <a:extLst>
              <a:ext uri="{FF2B5EF4-FFF2-40B4-BE49-F238E27FC236}">
                <a16:creationId xmlns:a16="http://schemas.microsoft.com/office/drawing/2014/main" id="{5569BAAB-957C-1D00-8BC0-7A0397C038A4}"/>
              </a:ext>
            </a:extLst>
          </p:cNvPr>
          <p:cNvSpPr>
            <a:spLocks noGrp="1"/>
          </p:cNvSpPr>
          <p:nvPr>
            <p:ph type="body" sz="quarter" idx="10"/>
          </p:nvPr>
        </p:nvSpPr>
        <p:spPr>
          <a:xfrm>
            <a:off x="90488" y="742950"/>
            <a:ext cx="8839200" cy="3733800"/>
          </a:xfrm>
        </p:spPr>
        <p:txBody>
          <a:bodyPr/>
          <a:lstStyle/>
          <a:p>
            <a:pPr algn="just">
              <a:spcBef>
                <a:spcPts val="600"/>
              </a:spcBef>
            </a:pPr>
            <a:r>
              <a:rPr lang="en-US" b="1" dirty="0">
                <a:latin typeface="Calibri" panose="020F0502020204030204" pitchFamily="34" charset="0"/>
                <a:cs typeface="Calibri" panose="020F0502020204030204" pitchFamily="34" charset="0"/>
              </a:rPr>
              <a:t>Problem Statement</a:t>
            </a:r>
            <a:r>
              <a:rPr lang="en-US" dirty="0">
                <a:latin typeface="Calibri" panose="020F0502020204030204" pitchFamily="34" charset="0"/>
                <a:cs typeface="Calibri" panose="020F0502020204030204" pitchFamily="34" charset="0"/>
              </a:rPr>
              <a:t>:</a:t>
            </a:r>
          </a:p>
          <a:p>
            <a:pPr lvl="1" algn="just">
              <a:spcBef>
                <a:spcPts val="600"/>
              </a:spcBef>
            </a:pPr>
            <a:r>
              <a:rPr lang="en-US" dirty="0">
                <a:latin typeface="Calibri" panose="020F0502020204030204" pitchFamily="34" charset="0"/>
                <a:cs typeface="Calibri" panose="020F0502020204030204" pitchFamily="34" charset="0"/>
              </a:rPr>
              <a:t>Identify the EV charging intervals by distinguishing their unique EV charging consumption patterns.</a:t>
            </a:r>
          </a:p>
          <a:p>
            <a:pPr lvl="1" algn="just">
              <a:spcBef>
                <a:spcPts val="600"/>
              </a:spcBef>
            </a:pPr>
            <a:r>
              <a:rPr lang="en-US" dirty="0">
                <a:latin typeface="Calibri" panose="020F0502020204030204" pitchFamily="34" charset="0"/>
                <a:cs typeface="Calibri" panose="020F0502020204030204" pitchFamily="34" charset="0"/>
              </a:rPr>
              <a:t>Help utilities manage load, predict demand, and optimize resources. Provides insights into user behavior patterns for infrastructure planning.</a:t>
            </a:r>
          </a:p>
          <a:p>
            <a:pPr algn="just">
              <a:spcBef>
                <a:spcPts val="600"/>
              </a:spcBef>
            </a:pPr>
            <a:r>
              <a:rPr lang="en-US" b="1" dirty="0">
                <a:solidFill>
                  <a:srgbClr val="FF0000"/>
                </a:solidFill>
                <a:latin typeface="Calibri" panose="020F0502020204030204" pitchFamily="34" charset="0"/>
                <a:cs typeface="Calibri" panose="020F0502020204030204" pitchFamily="34" charset="0"/>
              </a:rPr>
              <a:t>Challenges</a:t>
            </a:r>
            <a:r>
              <a:rPr lang="en-US" dirty="0">
                <a:solidFill>
                  <a:srgbClr val="FF0000"/>
                </a:solidFill>
                <a:latin typeface="Calibri" panose="020F0502020204030204" pitchFamily="34" charset="0"/>
                <a:cs typeface="Calibri" panose="020F0502020204030204" pitchFamily="34" charset="0"/>
              </a:rPr>
              <a:t>:</a:t>
            </a:r>
          </a:p>
          <a:p>
            <a:pPr lvl="1" algn="just">
              <a:spcBef>
                <a:spcPts val="600"/>
              </a:spcBef>
            </a:pPr>
            <a:r>
              <a:rPr lang="en-US" dirty="0">
                <a:latin typeface="Calibri" panose="020F0502020204030204" pitchFamily="34" charset="0"/>
                <a:cs typeface="Calibri" panose="020F0502020204030204" pitchFamily="34" charset="0"/>
              </a:rPr>
              <a:t>EV charging profiles can overlap with other high-energy-consuming appliances.</a:t>
            </a:r>
          </a:p>
          <a:p>
            <a:pPr lvl="1" algn="just">
              <a:spcBef>
                <a:spcPts val="600"/>
              </a:spcBef>
            </a:pPr>
            <a:r>
              <a:rPr lang="en-US" dirty="0">
                <a:latin typeface="Calibri" panose="020F0502020204030204" pitchFamily="34" charset="0"/>
                <a:cs typeface="Calibri" panose="020F0502020204030204" pitchFamily="34" charset="0"/>
              </a:rPr>
              <a:t>Utility data lacks labels for actual EV charging intervals. </a:t>
            </a:r>
          </a:p>
          <a:p>
            <a:pPr algn="just">
              <a:spcBef>
                <a:spcPts val="600"/>
              </a:spcBef>
            </a:pPr>
            <a:r>
              <a:rPr lang="en-US" b="1" dirty="0">
                <a:solidFill>
                  <a:srgbClr val="00B050"/>
                </a:solidFill>
                <a:latin typeface="Calibri" panose="020F0502020204030204" pitchFamily="34" charset="0"/>
                <a:cs typeface="Calibri" panose="020F0502020204030204" pitchFamily="34" charset="0"/>
              </a:rPr>
              <a:t>Solutions:</a:t>
            </a:r>
          </a:p>
          <a:p>
            <a:pPr lvl="1" algn="just">
              <a:spcBef>
                <a:spcPts val="600"/>
              </a:spcBef>
            </a:pPr>
            <a:r>
              <a:rPr lang="en-US" dirty="0">
                <a:latin typeface="Calibri" panose="020F0502020204030204" pitchFamily="34" charset="0"/>
                <a:cs typeface="Calibri" panose="020F0502020204030204" pitchFamily="34" charset="0"/>
              </a:rPr>
              <a:t>Use statistical method to create a temporal baseline and confidence interval of typical non-EV usage patterns.</a:t>
            </a:r>
          </a:p>
          <a:p>
            <a:pPr lvl="1" algn="just">
              <a:spcBef>
                <a:spcPts val="600"/>
              </a:spcBef>
            </a:pPr>
            <a:r>
              <a:rPr lang="en-US" dirty="0">
                <a:latin typeface="Calibri" panose="020F0502020204030204" pitchFamily="34" charset="0"/>
                <a:cs typeface="Calibri" panose="020F0502020204030204" pitchFamily="34" charset="0"/>
              </a:rPr>
              <a:t>Implemented a method to detect charging start and end times by tracking when EV user consumption crosses the baseline.</a:t>
            </a:r>
          </a:p>
          <a:p>
            <a:pPr lvl="1" algn="just">
              <a:spcBef>
                <a:spcPts val="600"/>
              </a:spcBef>
            </a:pPr>
            <a:endParaRPr lang="en-US" dirty="0">
              <a:latin typeface="Calibri" panose="020F0502020204030204" pitchFamily="34" charset="0"/>
              <a:cs typeface="Calibri" panose="020F0502020204030204" pitchFamily="34" charset="0"/>
            </a:endParaRPr>
          </a:p>
          <a:p>
            <a:pPr lvl="1" algn="just"/>
            <a:endParaRPr lang="en-US" b="1" dirty="0">
              <a:latin typeface="Calibri" panose="020F0502020204030204" pitchFamily="34" charset="0"/>
              <a:cs typeface="Calibri" panose="020F0502020204030204" pitchFamily="34" charset="0"/>
            </a:endParaRPr>
          </a:p>
          <a:p>
            <a:pPr lvl="1" algn="just"/>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7420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77AC6-87CC-D053-A86E-A3E02FB57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DAA68-157C-4F20-35F3-170147ED014C}"/>
              </a:ext>
            </a:extLst>
          </p:cNvPr>
          <p:cNvSpPr>
            <a:spLocks noGrp="1"/>
          </p:cNvSpPr>
          <p:nvPr>
            <p:ph type="title"/>
          </p:nvPr>
        </p:nvSpPr>
        <p:spPr/>
        <p:txBody>
          <a:bodyPr/>
          <a:lstStyle/>
          <a:p>
            <a:r>
              <a:rPr lang="en-US" dirty="0"/>
              <a:t>EV Charging Interval Identification Algorithm</a:t>
            </a:r>
          </a:p>
        </p:txBody>
      </p:sp>
      <p:sp>
        <p:nvSpPr>
          <p:cNvPr id="5" name="Text Placeholder 4">
            <a:extLst>
              <a:ext uri="{FF2B5EF4-FFF2-40B4-BE49-F238E27FC236}">
                <a16:creationId xmlns:a16="http://schemas.microsoft.com/office/drawing/2014/main" id="{F4560EC7-EBDF-4CD7-4949-9533BD10BE14}"/>
              </a:ext>
            </a:extLst>
          </p:cNvPr>
          <p:cNvSpPr>
            <a:spLocks noGrp="1"/>
          </p:cNvSpPr>
          <p:nvPr>
            <p:ph type="body" sz="quarter" idx="10"/>
          </p:nvPr>
        </p:nvSpPr>
        <p:spPr>
          <a:xfrm>
            <a:off x="90238" y="742950"/>
            <a:ext cx="8901361" cy="3886200"/>
          </a:xfrm>
        </p:spPr>
        <p:txBody>
          <a:bodyPr/>
          <a:lstStyle/>
          <a:p>
            <a:r>
              <a:rPr lang="en-US" dirty="0">
                <a:latin typeface="Calibri" panose="020F0502020204030204" pitchFamily="34" charset="0"/>
                <a:cs typeface="Calibri" panose="020F0502020204030204" pitchFamily="34" charset="0"/>
              </a:rPr>
              <a:t>Since we do not have labels for actual EV charging intervals, a rule-based algorithm is developed to find the charging start and end time.</a:t>
            </a:r>
          </a:p>
          <a:p>
            <a:r>
              <a:rPr lang="en-US" b="1" dirty="0">
                <a:latin typeface="Calibri" panose="020F0502020204030204" pitchFamily="34" charset="0"/>
                <a:cs typeface="Calibri" panose="020F0502020204030204" pitchFamily="34" charset="0"/>
              </a:rPr>
              <a:t>Simulation Steps:</a:t>
            </a:r>
          </a:p>
          <a:p>
            <a:pPr lvl="1"/>
            <a:r>
              <a:rPr lang="en-US" dirty="0">
                <a:latin typeface="Calibri" panose="020F0502020204030204" pitchFamily="34" charset="0"/>
                <a:cs typeface="Calibri" panose="020F0502020204030204" pitchFamily="34" charset="0"/>
              </a:rPr>
              <a:t>1. </a:t>
            </a:r>
            <a:r>
              <a:rPr lang="en-US" b="1" dirty="0">
                <a:latin typeface="Calibri" panose="020F0502020204030204" pitchFamily="34" charset="0"/>
                <a:cs typeface="Calibri" panose="020F0502020204030204" pitchFamily="34" charset="0"/>
              </a:rPr>
              <a:t>Assumptions: </a:t>
            </a:r>
            <a:r>
              <a:rPr lang="en-US" dirty="0">
                <a:latin typeface="Calibri" panose="020F0502020204030204" pitchFamily="34" charset="0"/>
                <a:cs typeface="Calibri" panose="020F0502020204030204" pitchFamily="34" charset="0"/>
              </a:rPr>
              <a:t>With abundant non-EV dataset, we assume that all non-EV users' consumptions at each time stamp follow a normal distribution and within a range.</a:t>
            </a:r>
          </a:p>
          <a:p>
            <a:pPr lvl="1"/>
            <a:r>
              <a:rPr lang="en-US" dirty="0">
                <a:latin typeface="Calibri" panose="020F0502020204030204" pitchFamily="34" charset="0"/>
                <a:cs typeface="Calibri" panose="020F0502020204030204" pitchFamily="34" charset="0"/>
              </a:rPr>
              <a:t>2. Compute the </a:t>
            </a:r>
            <a:r>
              <a:rPr lang="en-US" b="1" dirty="0">
                <a:latin typeface="Calibri" panose="020F0502020204030204" pitchFamily="34" charset="0"/>
                <a:cs typeface="Calibri" panose="020F0502020204030204" pitchFamily="34" charset="0"/>
              </a:rPr>
              <a:t>mean</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standard deviation </a:t>
            </a:r>
            <a:r>
              <a:rPr lang="en-US" dirty="0">
                <a:latin typeface="Calibri" panose="020F0502020204030204" pitchFamily="34" charset="0"/>
                <a:cs typeface="Calibri" panose="020F0502020204030204" pitchFamily="34" charset="0"/>
              </a:rPr>
              <a:t>of non-EV user consumption for each time interval to establish a baseline.</a:t>
            </a:r>
          </a:p>
          <a:p>
            <a:pPr lvl="1"/>
            <a:r>
              <a:rPr lang="en-US" dirty="0">
                <a:latin typeface="Calibri" panose="020F0502020204030204" pitchFamily="34" charset="0"/>
                <a:cs typeface="Calibri" panose="020F0502020204030204" pitchFamily="34" charset="0"/>
              </a:rPr>
              <a:t>3. </a:t>
            </a:r>
            <a:r>
              <a:rPr lang="en-US" b="1" dirty="0">
                <a:latin typeface="Calibri" panose="020F0502020204030204" pitchFamily="34" charset="0"/>
                <a:cs typeface="Calibri" panose="020F0502020204030204" pitchFamily="34" charset="0"/>
              </a:rPr>
              <a:t>Define Detection Threshold: </a:t>
            </a:r>
            <a:r>
              <a:rPr lang="en-US" dirty="0">
                <a:latin typeface="Calibri" panose="020F0502020204030204" pitchFamily="34" charset="0"/>
                <a:cs typeface="Calibri" panose="020F0502020204030204" pitchFamily="34" charset="0"/>
              </a:rPr>
              <a:t>Calculate a 90% confidence interval upper bound for non-EV usage:</a:t>
            </a:r>
          </a:p>
          <a:p>
            <a:pPr marL="457163" lvl="1" indent="0">
              <a:buNone/>
            </a:pPr>
            <a:r>
              <a:rPr lang="en-US" dirty="0">
                <a:latin typeface="Calibri" panose="020F0502020204030204" pitchFamily="34" charset="0"/>
                <a:cs typeface="Calibri" panose="020F0502020204030204" pitchFamily="34" charset="0"/>
              </a:rPr>
              <a:t>                                                 Upper Bound= Mean + 1.44×Standard Deviation</a:t>
            </a:r>
          </a:p>
          <a:p>
            <a:pPr lvl="1"/>
            <a:r>
              <a:rPr lang="en-US" dirty="0">
                <a:latin typeface="Calibri" panose="020F0502020204030204" pitchFamily="34" charset="0"/>
                <a:cs typeface="Calibri" panose="020F0502020204030204" pitchFamily="34" charset="0"/>
              </a:rPr>
              <a:t>4. </a:t>
            </a:r>
            <a:r>
              <a:rPr lang="en-US" b="1" dirty="0">
                <a:latin typeface="Calibri" panose="020F0502020204030204" pitchFamily="34" charset="0"/>
                <a:cs typeface="Calibri" panose="020F0502020204030204" pitchFamily="34" charset="0"/>
              </a:rPr>
              <a:t>Charging Interval Detection: </a:t>
            </a:r>
          </a:p>
          <a:p>
            <a:pPr lvl="2"/>
            <a:r>
              <a:rPr lang="en-US" b="1" dirty="0">
                <a:latin typeface="Calibri" panose="020F0502020204030204" pitchFamily="34" charset="0"/>
                <a:cs typeface="Calibri" panose="020F0502020204030204" pitchFamily="34" charset="0"/>
              </a:rPr>
              <a:t>For each EV user:</a:t>
            </a:r>
          </a:p>
          <a:p>
            <a:pPr marL="457163" lvl="1" indent="0">
              <a:buNone/>
            </a:pPr>
            <a:r>
              <a:rPr lang="en-US" b="1" dirty="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rPr>
              <a:t>Start a charging interval when power consumption crosses the non-EV upper bound.</a:t>
            </a:r>
          </a:p>
          <a:p>
            <a:pPr marL="457163" lvl="1" indent="0">
              <a:buNone/>
            </a:pPr>
            <a:r>
              <a:rPr lang="en-US" dirty="0">
                <a:latin typeface="Calibri" panose="020F0502020204030204" pitchFamily="34" charset="0"/>
                <a:cs typeface="Calibri" panose="020F0502020204030204" pitchFamily="34" charset="0"/>
              </a:rPr>
              <a:t>		- End the interval when consumption returns below the upper bound.</a:t>
            </a:r>
          </a:p>
          <a:p>
            <a:pPr marL="457163" lvl="1" indent="0">
              <a:buNone/>
            </a:pPr>
            <a:r>
              <a:rPr lang="en-US" dirty="0">
                <a:latin typeface="Calibri" panose="020F0502020204030204" pitchFamily="34" charset="0"/>
                <a:cs typeface="Calibri" panose="020F0502020204030204" pitchFamily="34" charset="0"/>
              </a:rPr>
              <a:t>		- Record start time, end time, and duration of each interval.</a:t>
            </a:r>
          </a:p>
        </p:txBody>
      </p:sp>
    </p:spTree>
    <p:extLst>
      <p:ext uri="{BB962C8B-B14F-4D97-AF65-F5344CB8AC3E}">
        <p14:creationId xmlns:p14="http://schemas.microsoft.com/office/powerpoint/2010/main" val="1038317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7FFF-1B48-FB19-DEC1-512F30C01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64DDC-0ED2-0924-1953-5724AACCB12F}"/>
              </a:ext>
            </a:extLst>
          </p:cNvPr>
          <p:cNvSpPr>
            <a:spLocks noGrp="1"/>
          </p:cNvSpPr>
          <p:nvPr>
            <p:ph type="title"/>
          </p:nvPr>
        </p:nvSpPr>
        <p:spPr/>
        <p:txBody>
          <a:bodyPr/>
          <a:lstStyle/>
          <a:p>
            <a:r>
              <a:rPr lang="en-US" dirty="0"/>
              <a:t>EV Charging Interval Identification - Results</a:t>
            </a:r>
          </a:p>
        </p:txBody>
      </p:sp>
      <p:sp>
        <p:nvSpPr>
          <p:cNvPr id="5" name="Text Placeholder 4">
            <a:extLst>
              <a:ext uri="{FF2B5EF4-FFF2-40B4-BE49-F238E27FC236}">
                <a16:creationId xmlns:a16="http://schemas.microsoft.com/office/drawing/2014/main" id="{A0114D40-3D85-757E-8D4E-ADFEAAE514F4}"/>
              </a:ext>
            </a:extLst>
          </p:cNvPr>
          <p:cNvSpPr>
            <a:spLocks noGrp="1"/>
          </p:cNvSpPr>
          <p:nvPr>
            <p:ph type="body" sz="quarter" idx="10"/>
          </p:nvPr>
        </p:nvSpPr>
        <p:spPr>
          <a:xfrm>
            <a:off x="90238" y="742950"/>
            <a:ext cx="8901361" cy="381000"/>
          </a:xfrm>
        </p:spPr>
        <p:txBody>
          <a:bodyPr/>
          <a:lstStyle/>
          <a:p>
            <a:r>
              <a:rPr lang="en-US" dirty="0">
                <a:latin typeface="Calibri" panose="020F0502020204030204" pitchFamily="34" charset="0"/>
                <a:cs typeface="Calibri" panose="020F0502020204030204" pitchFamily="34" charset="0"/>
              </a:rPr>
              <a:t>Figures below demonstrate </a:t>
            </a:r>
            <a:r>
              <a:rPr lang="en-US" b="1" dirty="0">
                <a:latin typeface="Calibri" panose="020F0502020204030204" pitchFamily="34" charset="0"/>
                <a:cs typeface="Calibri" panose="020F0502020204030204" pitchFamily="34" charset="0"/>
              </a:rPr>
              <a:t>daily</a:t>
            </a:r>
            <a:r>
              <a:rPr lang="en-US" dirty="0">
                <a:latin typeface="Calibri" panose="020F0502020204030204" pitchFamily="34" charset="0"/>
                <a:cs typeface="Calibri" panose="020F0502020204030204" pitchFamily="34" charset="0"/>
              </a:rPr>
              <a:t> EV charging interval identification results for two example users.</a:t>
            </a:r>
          </a:p>
        </p:txBody>
      </p:sp>
      <p:sp>
        <p:nvSpPr>
          <p:cNvPr id="10" name="Text Placeholder 4">
            <a:extLst>
              <a:ext uri="{FF2B5EF4-FFF2-40B4-BE49-F238E27FC236}">
                <a16:creationId xmlns:a16="http://schemas.microsoft.com/office/drawing/2014/main" id="{04B89766-97B0-91FA-608D-EB161EF105B0}"/>
              </a:ext>
            </a:extLst>
          </p:cNvPr>
          <p:cNvSpPr txBox="1">
            <a:spLocks/>
          </p:cNvSpPr>
          <p:nvPr/>
        </p:nvSpPr>
        <p:spPr>
          <a:xfrm>
            <a:off x="90238" y="3638548"/>
            <a:ext cx="8901361" cy="914400"/>
          </a:xfrm>
          <a:prstGeom prst="rect">
            <a:avLst/>
          </a:prstGeom>
        </p:spPr>
        <p:txBody>
          <a:bodyPr/>
          <a:lstStyle>
            <a:lvl1pPr marL="342872" indent="-342872" algn="l" rtl="0" eaLnBrk="1" fontAlgn="base" hangingPunct="1">
              <a:spcBef>
                <a:spcPct val="20000"/>
              </a:spcBef>
              <a:spcAft>
                <a:spcPct val="0"/>
              </a:spcAft>
              <a:buClr>
                <a:srgbClr val="C00000"/>
              </a:buClr>
              <a:buSzPct val="100000"/>
              <a:buFont typeface="Arial" panose="020B0604020202020204" pitchFamily="34" charset="0"/>
              <a:buChar char="•"/>
              <a:defRPr sz="1400">
                <a:solidFill>
                  <a:schemeClr val="tx1"/>
                </a:solidFill>
                <a:latin typeface="Times" panose="02020603050405020304" pitchFamily="18" charset="0"/>
                <a:ea typeface="+mn-ea"/>
                <a:cs typeface="Times" panose="02020603050405020304" pitchFamily="18" charset="0"/>
              </a:defRPr>
            </a:lvl1pPr>
            <a:lvl2pPr marL="742890" indent="-285727"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2pPr>
            <a:lvl3pPr marL="1142907"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3pPr>
            <a:lvl4pPr marL="1600071"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4pPr>
            <a:lvl5pPr marL="2057233"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5pPr>
            <a:lvl6pPr marL="2514397"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562"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725"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5886"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kern="0" dirty="0">
                <a:latin typeface="Calibri" panose="020F0502020204030204" pitchFamily="34" charset="0"/>
                <a:cs typeface="Calibri" panose="020F0502020204030204" pitchFamily="34" charset="0"/>
              </a:rPr>
              <a:t>The red line shows the upper bound detection threshold.</a:t>
            </a:r>
          </a:p>
          <a:p>
            <a:r>
              <a:rPr lang="en-US" kern="0" dirty="0">
                <a:latin typeface="Calibri" panose="020F0502020204030204" pitchFamily="34" charset="0"/>
                <a:cs typeface="Calibri" panose="020F0502020204030204" pitchFamily="34" charset="0"/>
              </a:rPr>
              <a:t>The Left figure shows a charging behavior at 18:00. The middle figure shows a charging behavior at 23:00. The right figure shows multiple charging during a day.</a:t>
            </a:r>
          </a:p>
        </p:txBody>
      </p:sp>
      <p:pic>
        <p:nvPicPr>
          <p:cNvPr id="6" name="Picture 5" descr="A graph of a graph&#10;&#10;Description automatically generated with medium confidence">
            <a:extLst>
              <a:ext uri="{FF2B5EF4-FFF2-40B4-BE49-F238E27FC236}">
                <a16:creationId xmlns:a16="http://schemas.microsoft.com/office/drawing/2014/main" id="{373DCA40-2B2D-F283-3E31-5822126F0047}"/>
              </a:ext>
            </a:extLst>
          </p:cNvPr>
          <p:cNvPicPr>
            <a:picLocks noChangeAspect="1"/>
          </p:cNvPicPr>
          <p:nvPr/>
        </p:nvPicPr>
        <p:blipFill>
          <a:blip r:embed="rId2"/>
          <a:stretch>
            <a:fillRect/>
          </a:stretch>
        </p:blipFill>
        <p:spPr>
          <a:xfrm>
            <a:off x="326647" y="1047751"/>
            <a:ext cx="3932745" cy="2514599"/>
          </a:xfrm>
          <a:prstGeom prst="rect">
            <a:avLst/>
          </a:prstGeom>
        </p:spPr>
      </p:pic>
      <p:pic>
        <p:nvPicPr>
          <p:cNvPr id="13" name="Picture 12" descr="A graph of a graph&#10;&#10;Description automatically generated with medium confidence">
            <a:extLst>
              <a:ext uri="{FF2B5EF4-FFF2-40B4-BE49-F238E27FC236}">
                <a16:creationId xmlns:a16="http://schemas.microsoft.com/office/drawing/2014/main" id="{B63A365E-987A-3AF4-F9B6-78072731B65A}"/>
              </a:ext>
            </a:extLst>
          </p:cNvPr>
          <p:cNvPicPr>
            <a:picLocks noChangeAspect="1"/>
          </p:cNvPicPr>
          <p:nvPr/>
        </p:nvPicPr>
        <p:blipFill>
          <a:blip r:embed="rId3"/>
          <a:stretch>
            <a:fillRect/>
          </a:stretch>
        </p:blipFill>
        <p:spPr>
          <a:xfrm>
            <a:off x="4602641" y="1047752"/>
            <a:ext cx="3932744" cy="2514598"/>
          </a:xfrm>
          <a:prstGeom prst="rect">
            <a:avLst/>
          </a:prstGeom>
        </p:spPr>
      </p:pic>
    </p:spTree>
    <p:extLst>
      <p:ext uri="{BB962C8B-B14F-4D97-AF65-F5344CB8AC3E}">
        <p14:creationId xmlns:p14="http://schemas.microsoft.com/office/powerpoint/2010/main" val="297636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CC60B-1E0E-1071-0654-7454F7763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7F0A2-214D-8AD9-C6B5-0C28B85B75F6}"/>
              </a:ext>
            </a:extLst>
          </p:cNvPr>
          <p:cNvSpPr>
            <a:spLocks noGrp="1"/>
          </p:cNvSpPr>
          <p:nvPr>
            <p:ph type="title"/>
          </p:nvPr>
        </p:nvSpPr>
        <p:spPr/>
        <p:txBody>
          <a:bodyPr/>
          <a:lstStyle/>
          <a:p>
            <a:r>
              <a:rPr lang="en-US" dirty="0"/>
              <a:t>EV Charging Interval Identification - Results</a:t>
            </a:r>
          </a:p>
        </p:txBody>
      </p:sp>
      <p:sp>
        <p:nvSpPr>
          <p:cNvPr id="5" name="Text Placeholder 4">
            <a:extLst>
              <a:ext uri="{FF2B5EF4-FFF2-40B4-BE49-F238E27FC236}">
                <a16:creationId xmlns:a16="http://schemas.microsoft.com/office/drawing/2014/main" id="{A5A97120-2453-6C44-34DD-4B311EA3156C}"/>
              </a:ext>
            </a:extLst>
          </p:cNvPr>
          <p:cNvSpPr>
            <a:spLocks noGrp="1"/>
          </p:cNvSpPr>
          <p:nvPr>
            <p:ph type="body" sz="quarter" idx="10"/>
          </p:nvPr>
        </p:nvSpPr>
        <p:spPr>
          <a:xfrm>
            <a:off x="90238" y="742950"/>
            <a:ext cx="8901361" cy="381000"/>
          </a:xfrm>
        </p:spPr>
        <p:txBody>
          <a:bodyPr/>
          <a:lstStyle/>
          <a:p>
            <a:r>
              <a:rPr lang="en-US" dirty="0">
                <a:latin typeface="Calibri" panose="020F0502020204030204" pitchFamily="34" charset="0"/>
                <a:cs typeface="Calibri" panose="020F0502020204030204" pitchFamily="34" charset="0"/>
              </a:rPr>
              <a:t>Figures below demonstrate </a:t>
            </a:r>
            <a:r>
              <a:rPr lang="en-US" b="1" dirty="0">
                <a:latin typeface="Calibri" panose="020F0502020204030204" pitchFamily="34" charset="0"/>
                <a:cs typeface="Calibri" panose="020F0502020204030204" pitchFamily="34" charset="0"/>
              </a:rPr>
              <a:t>weekly</a:t>
            </a:r>
            <a:r>
              <a:rPr lang="en-US" dirty="0">
                <a:latin typeface="Calibri" panose="020F0502020204030204" pitchFamily="34" charset="0"/>
                <a:cs typeface="Calibri" panose="020F0502020204030204" pitchFamily="34" charset="0"/>
              </a:rPr>
              <a:t> EV charging interval Identification results for three different users.</a:t>
            </a:r>
          </a:p>
        </p:txBody>
      </p:sp>
      <p:sp>
        <p:nvSpPr>
          <p:cNvPr id="10" name="Text Placeholder 4">
            <a:extLst>
              <a:ext uri="{FF2B5EF4-FFF2-40B4-BE49-F238E27FC236}">
                <a16:creationId xmlns:a16="http://schemas.microsoft.com/office/drawing/2014/main" id="{94603A1B-3140-5E9A-834A-8F4F211CE3FB}"/>
              </a:ext>
            </a:extLst>
          </p:cNvPr>
          <p:cNvSpPr txBox="1">
            <a:spLocks/>
          </p:cNvSpPr>
          <p:nvPr/>
        </p:nvSpPr>
        <p:spPr>
          <a:xfrm>
            <a:off x="44242" y="3638550"/>
            <a:ext cx="8901361" cy="914400"/>
          </a:xfrm>
          <a:prstGeom prst="rect">
            <a:avLst/>
          </a:prstGeom>
        </p:spPr>
        <p:txBody>
          <a:bodyPr/>
          <a:lstStyle>
            <a:lvl1pPr marL="342872" indent="-342872" algn="l" rtl="0" eaLnBrk="1" fontAlgn="base" hangingPunct="1">
              <a:spcBef>
                <a:spcPct val="20000"/>
              </a:spcBef>
              <a:spcAft>
                <a:spcPct val="0"/>
              </a:spcAft>
              <a:buClr>
                <a:srgbClr val="C00000"/>
              </a:buClr>
              <a:buSzPct val="100000"/>
              <a:buFont typeface="Arial" panose="020B0604020202020204" pitchFamily="34" charset="0"/>
              <a:buChar char="•"/>
              <a:defRPr sz="1400">
                <a:solidFill>
                  <a:schemeClr val="tx1"/>
                </a:solidFill>
                <a:latin typeface="Times" panose="02020603050405020304" pitchFamily="18" charset="0"/>
                <a:ea typeface="+mn-ea"/>
                <a:cs typeface="Times" panose="02020603050405020304" pitchFamily="18" charset="0"/>
              </a:defRPr>
            </a:lvl1pPr>
            <a:lvl2pPr marL="742890" indent="-285727"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2pPr>
            <a:lvl3pPr marL="1142907"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3pPr>
            <a:lvl4pPr marL="1600071"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4pPr>
            <a:lvl5pPr marL="2057233"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5pPr>
            <a:lvl6pPr marL="2514397"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562"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725"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5886"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endParaRPr lang="en-US" kern="0" dirty="0">
              <a:latin typeface="Calibri" panose="020F0502020204030204" pitchFamily="34" charset="0"/>
              <a:cs typeface="Calibri" panose="020F0502020204030204" pitchFamily="34" charset="0"/>
            </a:endParaRPr>
          </a:p>
        </p:txBody>
      </p:sp>
      <p:sp>
        <p:nvSpPr>
          <p:cNvPr id="14" name="Text Placeholder 4">
            <a:extLst>
              <a:ext uri="{FF2B5EF4-FFF2-40B4-BE49-F238E27FC236}">
                <a16:creationId xmlns:a16="http://schemas.microsoft.com/office/drawing/2014/main" id="{ACDAFF08-44B0-8265-C12E-4F09C883B3E2}"/>
              </a:ext>
            </a:extLst>
          </p:cNvPr>
          <p:cNvSpPr txBox="1">
            <a:spLocks/>
          </p:cNvSpPr>
          <p:nvPr/>
        </p:nvSpPr>
        <p:spPr>
          <a:xfrm>
            <a:off x="88483" y="3586329"/>
            <a:ext cx="8901361" cy="1066800"/>
          </a:xfrm>
          <a:prstGeom prst="rect">
            <a:avLst/>
          </a:prstGeom>
        </p:spPr>
        <p:txBody>
          <a:bodyPr/>
          <a:lstStyle>
            <a:lvl1pPr marL="342872" indent="-342872" algn="l" rtl="0" eaLnBrk="1" fontAlgn="base" hangingPunct="1">
              <a:spcBef>
                <a:spcPct val="20000"/>
              </a:spcBef>
              <a:spcAft>
                <a:spcPct val="0"/>
              </a:spcAft>
              <a:buClr>
                <a:srgbClr val="C00000"/>
              </a:buClr>
              <a:buSzPct val="100000"/>
              <a:buFont typeface="Arial" panose="020B0604020202020204" pitchFamily="34" charset="0"/>
              <a:buChar char="•"/>
              <a:defRPr sz="1400">
                <a:solidFill>
                  <a:schemeClr val="tx1"/>
                </a:solidFill>
                <a:latin typeface="Times" panose="02020603050405020304" pitchFamily="18" charset="0"/>
                <a:ea typeface="+mn-ea"/>
                <a:cs typeface="Times" panose="02020603050405020304" pitchFamily="18" charset="0"/>
              </a:defRPr>
            </a:lvl1pPr>
            <a:lvl2pPr marL="742890" indent="-285727"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2pPr>
            <a:lvl3pPr marL="1142907"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3pPr>
            <a:lvl4pPr marL="1600071"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4pPr>
            <a:lvl5pPr marL="2057233" indent="-228582" algn="l" rtl="0" eaLnBrk="1" fontAlgn="base" hangingPunct="1">
              <a:spcBef>
                <a:spcPct val="20000"/>
              </a:spcBef>
              <a:spcAft>
                <a:spcPct val="0"/>
              </a:spcAft>
              <a:buClr>
                <a:srgbClr val="CE1126"/>
              </a:buClr>
              <a:buSzPct val="80000"/>
              <a:buFont typeface="Times" charset="0"/>
              <a:buChar char="•"/>
              <a:defRPr sz="1400">
                <a:solidFill>
                  <a:schemeClr val="tx1"/>
                </a:solidFill>
                <a:latin typeface="Times" panose="02020603050405020304" pitchFamily="18" charset="0"/>
                <a:ea typeface="Geneva" charset="-128"/>
                <a:cs typeface="Times" panose="02020603050405020304" pitchFamily="18" charset="0"/>
              </a:defRPr>
            </a:lvl5pPr>
            <a:lvl6pPr marL="2514397"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562"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725"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5886" indent="-228582"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kern="0" dirty="0">
                <a:latin typeface="Calibri" panose="020F0502020204030204" pitchFamily="34" charset="0"/>
                <a:cs typeface="Calibri" panose="020F0502020204030204" pitchFamily="34" charset="0"/>
              </a:rPr>
              <a:t>The weekly plots give more clear and distinguishable charging intervals across one week.</a:t>
            </a:r>
          </a:p>
          <a:p>
            <a:r>
              <a:rPr lang="en-US" kern="0" dirty="0">
                <a:latin typeface="Calibri" panose="020F0502020204030204" pitchFamily="34" charset="0"/>
                <a:cs typeface="Calibri" panose="020F0502020204030204" pitchFamily="34" charset="0"/>
              </a:rPr>
              <a:t>Most users are likely to charge the EV during nighttime.</a:t>
            </a:r>
          </a:p>
          <a:p>
            <a:r>
              <a:rPr lang="en-US" kern="0" dirty="0">
                <a:latin typeface="Calibri" panose="020F0502020204030204" pitchFamily="34" charset="0"/>
                <a:cs typeface="Calibri" panose="020F0502020204030204" pitchFamily="34" charset="0"/>
              </a:rPr>
              <a:t>The rule-based method performance are dependent by the </a:t>
            </a:r>
            <a:r>
              <a:rPr lang="en-US" dirty="0">
                <a:latin typeface="Calibri" panose="020F0502020204030204" pitchFamily="34" charset="0"/>
                <a:cs typeface="Calibri" panose="020F0502020204030204" pitchFamily="34" charset="0"/>
              </a:rPr>
              <a:t>other possible high-energy-consuming appliances, considering the lack of labels, the algorithm performed well.</a:t>
            </a:r>
            <a:endParaRPr lang="en-US" kern="0" dirty="0">
              <a:latin typeface="Calibri" panose="020F0502020204030204" pitchFamily="34" charset="0"/>
              <a:cs typeface="Calibri" panose="020F0502020204030204" pitchFamily="34" charset="0"/>
            </a:endParaRPr>
          </a:p>
        </p:txBody>
      </p:sp>
      <p:pic>
        <p:nvPicPr>
          <p:cNvPr id="4" name="Picture 3" descr="A graph of a graph&#10;&#10;Description automatically generated with medium confidence">
            <a:extLst>
              <a:ext uri="{FF2B5EF4-FFF2-40B4-BE49-F238E27FC236}">
                <a16:creationId xmlns:a16="http://schemas.microsoft.com/office/drawing/2014/main" id="{E817136E-7167-B7CC-3CEF-1A2AF36CE615}"/>
              </a:ext>
            </a:extLst>
          </p:cNvPr>
          <p:cNvPicPr>
            <a:picLocks noChangeAspect="1"/>
          </p:cNvPicPr>
          <p:nvPr/>
        </p:nvPicPr>
        <p:blipFill>
          <a:blip r:embed="rId3"/>
          <a:stretch>
            <a:fillRect/>
          </a:stretch>
        </p:blipFill>
        <p:spPr>
          <a:xfrm>
            <a:off x="381000" y="1035467"/>
            <a:ext cx="4022127" cy="2571750"/>
          </a:xfrm>
          <a:prstGeom prst="rect">
            <a:avLst/>
          </a:prstGeom>
        </p:spPr>
      </p:pic>
      <p:pic>
        <p:nvPicPr>
          <p:cNvPr id="8" name="Picture 7" descr="A graph of a graph&#10;&#10;Description automatically generated with medium confidence">
            <a:extLst>
              <a:ext uri="{FF2B5EF4-FFF2-40B4-BE49-F238E27FC236}">
                <a16:creationId xmlns:a16="http://schemas.microsoft.com/office/drawing/2014/main" id="{025CA24A-E162-49BC-5817-C7EE7868C926}"/>
              </a:ext>
            </a:extLst>
          </p:cNvPr>
          <p:cNvPicPr>
            <a:picLocks noChangeAspect="1"/>
          </p:cNvPicPr>
          <p:nvPr/>
        </p:nvPicPr>
        <p:blipFill>
          <a:blip r:embed="rId4"/>
          <a:stretch>
            <a:fillRect/>
          </a:stretch>
        </p:blipFill>
        <p:spPr>
          <a:xfrm>
            <a:off x="4539163" y="1019592"/>
            <a:ext cx="4022128" cy="2592848"/>
          </a:xfrm>
          <a:prstGeom prst="rect">
            <a:avLst/>
          </a:prstGeom>
        </p:spPr>
      </p:pic>
    </p:spTree>
    <p:extLst>
      <p:ext uri="{BB962C8B-B14F-4D97-AF65-F5344CB8AC3E}">
        <p14:creationId xmlns:p14="http://schemas.microsoft.com/office/powerpoint/2010/main" val="2635291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 y="9"/>
            <a:ext cx="9144000" cy="5143501"/>
          </a:xfrm>
          <a:prstGeom prst="rect">
            <a:avLst/>
          </a:prstGeom>
        </p:spPr>
      </p:pic>
      <p:sp>
        <p:nvSpPr>
          <p:cNvPr id="12" name="Rectangle 11"/>
          <p:cNvSpPr/>
          <p:nvPr/>
        </p:nvSpPr>
        <p:spPr bwMode="auto">
          <a:xfrm>
            <a:off x="6360" y="9"/>
            <a:ext cx="9144000" cy="5143501"/>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1" tIns="45720" rIns="91441" bIns="45720" numCol="1" rtlCol="0" anchor="t" anchorCtr="0" compatLnSpc="1">
            <a:prstTxWarp prst="textNoShape">
              <a:avLst/>
            </a:prstTxWarp>
          </a:bodyPr>
          <a:lstStyle/>
          <a:p>
            <a:endParaRPr lang="en-US">
              <a:solidFill>
                <a:srgbClr val="C8102E"/>
              </a:solidFill>
            </a:endParaRPr>
          </a:p>
        </p:txBody>
      </p:sp>
      <p:cxnSp>
        <p:nvCxnSpPr>
          <p:cNvPr id="49" name="Straight Connector 48"/>
          <p:cNvCxnSpPr/>
          <p:nvPr/>
        </p:nvCxnSpPr>
        <p:spPr bwMode="auto">
          <a:xfrm>
            <a:off x="11" y="35115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p:cNvSpPr txBox="1"/>
          <p:nvPr/>
        </p:nvSpPr>
        <p:spPr>
          <a:xfrm>
            <a:off x="3200411" y="1428503"/>
            <a:ext cx="2743200" cy="1446806"/>
          </a:xfrm>
          <a:prstGeom prst="rect">
            <a:avLst/>
          </a:prstGeom>
          <a:noFill/>
        </p:spPr>
        <p:txBody>
          <a:bodyPr wrap="square" rtlCol="0" anchor="b" anchorCtr="0">
            <a:spAutoFit/>
          </a:bodyPr>
          <a:lstStyle/>
          <a:p>
            <a:r>
              <a:rPr lang="en-US" sz="4401" dirty="0">
                <a:solidFill>
                  <a:schemeClr val="bg1"/>
                </a:solidFill>
                <a:latin typeface="Univers 57 Condensed" charset="0"/>
                <a:ea typeface="Univers 57 Condensed" charset="0"/>
                <a:cs typeface="Univers 57 Condensed" charset="0"/>
              </a:rPr>
              <a:t>Thank You!</a:t>
            </a:r>
          </a:p>
          <a:p>
            <a:pPr algn="ctr"/>
            <a:r>
              <a:rPr lang="en-US" sz="4401" dirty="0">
                <a:solidFill>
                  <a:schemeClr val="bg1"/>
                </a:solidFill>
                <a:latin typeface="Univers 57 Condensed" charset="0"/>
                <a:ea typeface="Univers 57 Condensed" charset="0"/>
                <a:cs typeface="Univers 57 Condensed" charset="0"/>
              </a:rPr>
              <a:t>Q&amp;A</a:t>
            </a:r>
          </a:p>
        </p:txBody>
      </p:sp>
      <p:pic>
        <p:nvPicPr>
          <p:cNvPr id="13" name="Picture 12" descr="ISU LEFT white.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10" y="4788722"/>
            <a:ext cx="2396490" cy="197361"/>
          </a:xfrm>
          <a:prstGeom prst="rect">
            <a:avLst/>
          </a:prstGeom>
          <a:noFill/>
          <a:ln w="9525">
            <a:noFill/>
            <a:miter lim="800000"/>
            <a:headEnd/>
            <a:tailEnd/>
          </a:ln>
        </p:spPr>
      </p:pic>
    </p:spTree>
    <p:extLst>
      <p:ext uri="{BB962C8B-B14F-4D97-AF65-F5344CB8AC3E}">
        <p14:creationId xmlns:p14="http://schemas.microsoft.com/office/powerpoint/2010/main" val="99048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E378A-03D3-777C-AC00-D8A2116536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9ABD0C-A2A7-F28F-53EB-C9446C887AFF}"/>
              </a:ext>
            </a:extLst>
          </p:cNvPr>
          <p:cNvSpPr>
            <a:spLocks noGrp="1"/>
          </p:cNvSpPr>
          <p:nvPr>
            <p:ph type="title"/>
          </p:nvPr>
        </p:nvSpPr>
        <p:spPr/>
        <p:txBody>
          <a:bodyPr/>
          <a:lstStyle/>
          <a:p>
            <a:r>
              <a:rPr lang="en-US" dirty="0"/>
              <a:t>Introduction to Utility EV Dataset</a:t>
            </a:r>
          </a:p>
        </p:txBody>
      </p:sp>
      <p:sp>
        <p:nvSpPr>
          <p:cNvPr id="5" name="Text Placeholder 4">
            <a:extLst>
              <a:ext uri="{FF2B5EF4-FFF2-40B4-BE49-F238E27FC236}">
                <a16:creationId xmlns:a16="http://schemas.microsoft.com/office/drawing/2014/main" id="{8291768B-879D-37EA-7C87-30C0FDB3524E}"/>
              </a:ext>
            </a:extLst>
          </p:cNvPr>
          <p:cNvSpPr>
            <a:spLocks noGrp="1"/>
          </p:cNvSpPr>
          <p:nvPr>
            <p:ph type="body" sz="quarter" idx="10"/>
          </p:nvPr>
        </p:nvSpPr>
        <p:spPr>
          <a:xfrm>
            <a:off x="90239" y="742950"/>
            <a:ext cx="8839200" cy="1752600"/>
          </a:xfrm>
        </p:spPr>
        <p:txBody>
          <a:bodyPr/>
          <a:lstStyle/>
          <a:p>
            <a:pPr algn="just"/>
            <a:r>
              <a:rPr lang="en-US" sz="1600" dirty="0">
                <a:latin typeface="Calibri" panose="020F0502020204030204" pitchFamily="34" charset="0"/>
                <a:cs typeface="Calibri" panose="020F0502020204030204" pitchFamily="34" charset="0"/>
              </a:rPr>
              <a:t>One year (2023/10/01 – 2024/09/30) of customer AMI data from both customers with/without EV (no sub-meter for EV), with 15-minute resolution, was provided by our utility partner. </a:t>
            </a:r>
          </a:p>
          <a:p>
            <a:pPr algn="just"/>
            <a:r>
              <a:rPr lang="en-US" sz="1600" dirty="0">
                <a:latin typeface="Calibri" panose="020F0502020204030204" pitchFamily="34" charset="0"/>
                <a:cs typeface="Calibri" panose="020F0502020204030204" pitchFamily="34" charset="0"/>
              </a:rPr>
              <a:t>After data pre-processing, the dataset includes 298 aggregated load data from customers with EVs and 35,000+ load data from customers without EVs. </a:t>
            </a:r>
          </a:p>
          <a:p>
            <a:pPr algn="just"/>
            <a:r>
              <a:rPr lang="en-US" sz="1600" dirty="0">
                <a:latin typeface="Calibri" panose="020F0502020204030204" pitchFamily="34" charset="0"/>
                <a:cs typeface="Calibri" panose="020F0502020204030204" pitchFamily="34" charset="0"/>
              </a:rPr>
              <a:t>The figure below shows six users’ </a:t>
            </a:r>
            <a:r>
              <a:rPr lang="en-US" sz="1600" b="1" dirty="0">
                <a:latin typeface="Calibri" panose="020F0502020204030204" pitchFamily="34" charset="0"/>
                <a:cs typeface="Calibri" panose="020F0502020204030204" pitchFamily="34" charset="0"/>
              </a:rPr>
              <a:t>daily</a:t>
            </a:r>
            <a:r>
              <a:rPr lang="en-US" sz="1600" dirty="0">
                <a:latin typeface="Calibri" panose="020F0502020204030204" pitchFamily="34" charset="0"/>
                <a:cs typeface="Calibri" panose="020F0502020204030204" pitchFamily="34" charset="0"/>
              </a:rPr>
              <a:t> consumption plots from the dataset.</a:t>
            </a:r>
          </a:p>
        </p:txBody>
      </p:sp>
      <p:pic>
        <p:nvPicPr>
          <p:cNvPr id="3" name="Picture 2" descr="A graph of a number of people&#10;&#10;Description automatically generated">
            <a:extLst>
              <a:ext uri="{FF2B5EF4-FFF2-40B4-BE49-F238E27FC236}">
                <a16:creationId xmlns:a16="http://schemas.microsoft.com/office/drawing/2014/main" id="{A304C964-F7D6-9B93-E470-DD7FB3B2E2BE}"/>
              </a:ext>
            </a:extLst>
          </p:cNvPr>
          <p:cNvPicPr>
            <a:picLocks noChangeAspect="1"/>
          </p:cNvPicPr>
          <p:nvPr/>
        </p:nvPicPr>
        <p:blipFill>
          <a:blip r:embed="rId2"/>
          <a:stretch>
            <a:fillRect/>
          </a:stretch>
        </p:blipFill>
        <p:spPr>
          <a:xfrm>
            <a:off x="14705" y="2266950"/>
            <a:ext cx="2977605" cy="2253387"/>
          </a:xfrm>
          <a:prstGeom prst="rect">
            <a:avLst/>
          </a:prstGeom>
        </p:spPr>
      </p:pic>
      <p:pic>
        <p:nvPicPr>
          <p:cNvPr id="8" name="Picture 7" descr="A graph of a number of people&#10;&#10;Description automatically generated">
            <a:extLst>
              <a:ext uri="{FF2B5EF4-FFF2-40B4-BE49-F238E27FC236}">
                <a16:creationId xmlns:a16="http://schemas.microsoft.com/office/drawing/2014/main" id="{BE552D1A-4D51-3CB2-E834-3578CF50D5C8}"/>
              </a:ext>
            </a:extLst>
          </p:cNvPr>
          <p:cNvPicPr>
            <a:picLocks noChangeAspect="1"/>
          </p:cNvPicPr>
          <p:nvPr/>
        </p:nvPicPr>
        <p:blipFill>
          <a:blip r:embed="rId3"/>
          <a:stretch>
            <a:fillRect/>
          </a:stretch>
        </p:blipFill>
        <p:spPr>
          <a:xfrm>
            <a:off x="3062139" y="2266949"/>
            <a:ext cx="2977606" cy="2253388"/>
          </a:xfrm>
          <a:prstGeom prst="rect">
            <a:avLst/>
          </a:prstGeom>
        </p:spPr>
      </p:pic>
      <p:pic>
        <p:nvPicPr>
          <p:cNvPr id="11" name="Picture 10" descr="A graph of a graph showing the amount of time&#10;&#10;Description automatically generated with medium confidence">
            <a:extLst>
              <a:ext uri="{FF2B5EF4-FFF2-40B4-BE49-F238E27FC236}">
                <a16:creationId xmlns:a16="http://schemas.microsoft.com/office/drawing/2014/main" id="{0764EEFD-2EE6-165C-EA3F-F618FAFCEBB6}"/>
              </a:ext>
            </a:extLst>
          </p:cNvPr>
          <p:cNvPicPr>
            <a:picLocks noChangeAspect="1"/>
          </p:cNvPicPr>
          <p:nvPr/>
        </p:nvPicPr>
        <p:blipFill>
          <a:blip r:embed="rId4"/>
          <a:stretch>
            <a:fillRect/>
          </a:stretch>
        </p:blipFill>
        <p:spPr>
          <a:xfrm>
            <a:off x="6109575" y="2267952"/>
            <a:ext cx="2977607" cy="2253388"/>
          </a:xfrm>
          <a:prstGeom prst="rect">
            <a:avLst/>
          </a:prstGeom>
        </p:spPr>
      </p:pic>
    </p:spTree>
    <p:extLst>
      <p:ext uri="{BB962C8B-B14F-4D97-AF65-F5344CB8AC3E}">
        <p14:creationId xmlns:p14="http://schemas.microsoft.com/office/powerpoint/2010/main" val="246650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A33AC-85AA-B402-0B8B-50E74373D8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F556C1-9598-AD69-C7E6-DB83F1FE26A9}"/>
              </a:ext>
            </a:extLst>
          </p:cNvPr>
          <p:cNvSpPr>
            <a:spLocks noGrp="1"/>
          </p:cNvSpPr>
          <p:nvPr>
            <p:ph type="title"/>
          </p:nvPr>
        </p:nvSpPr>
        <p:spPr/>
        <p:txBody>
          <a:bodyPr/>
          <a:lstStyle/>
          <a:p>
            <a:r>
              <a:rPr lang="en-US" dirty="0"/>
              <a:t>Introduction to Utility EV Dataset</a:t>
            </a:r>
          </a:p>
        </p:txBody>
      </p:sp>
      <p:sp>
        <p:nvSpPr>
          <p:cNvPr id="5" name="Text Placeholder 4">
            <a:extLst>
              <a:ext uri="{FF2B5EF4-FFF2-40B4-BE49-F238E27FC236}">
                <a16:creationId xmlns:a16="http://schemas.microsoft.com/office/drawing/2014/main" id="{6724A2AE-9BFE-D8E5-C576-5795C934F4FD}"/>
              </a:ext>
            </a:extLst>
          </p:cNvPr>
          <p:cNvSpPr>
            <a:spLocks noGrp="1"/>
          </p:cNvSpPr>
          <p:nvPr>
            <p:ph type="body" sz="quarter" idx="10"/>
          </p:nvPr>
        </p:nvSpPr>
        <p:spPr>
          <a:xfrm>
            <a:off x="90239" y="742950"/>
            <a:ext cx="8839200" cy="609600"/>
          </a:xfrm>
        </p:spPr>
        <p:txBody>
          <a:bodyPr/>
          <a:lstStyle/>
          <a:p>
            <a:pPr algn="just"/>
            <a:r>
              <a:rPr lang="en-US" sz="1600" dirty="0">
                <a:latin typeface="Calibri" panose="020F0502020204030204" pitchFamily="34" charset="0"/>
                <a:cs typeface="Calibri" panose="020F0502020204030204" pitchFamily="34" charset="0"/>
              </a:rPr>
              <a:t>The figure below illustrates the </a:t>
            </a:r>
            <a:r>
              <a:rPr lang="en-US" sz="1600" b="1" dirty="0">
                <a:latin typeface="Calibri" panose="020F0502020204030204" pitchFamily="34" charset="0"/>
                <a:cs typeface="Calibri" panose="020F0502020204030204" pitchFamily="34" charset="0"/>
              </a:rPr>
              <a:t>weekly</a:t>
            </a:r>
            <a:r>
              <a:rPr lang="en-US" sz="1600" dirty="0">
                <a:latin typeface="Calibri" panose="020F0502020204030204" pitchFamily="34" charset="0"/>
                <a:cs typeface="Calibri" panose="020F0502020204030204" pitchFamily="34" charset="0"/>
              </a:rPr>
              <a:t> consumption of six users from the dataset, where EV charging behavior is more distinguishable.</a:t>
            </a:r>
          </a:p>
        </p:txBody>
      </p:sp>
      <p:sp>
        <p:nvSpPr>
          <p:cNvPr id="13" name="TextBox 12">
            <a:extLst>
              <a:ext uri="{FF2B5EF4-FFF2-40B4-BE49-F238E27FC236}">
                <a16:creationId xmlns:a16="http://schemas.microsoft.com/office/drawing/2014/main" id="{6B83D2C4-E8C0-BB02-131B-11DB640E60DA}"/>
              </a:ext>
            </a:extLst>
          </p:cNvPr>
          <p:cNvSpPr txBox="1"/>
          <p:nvPr/>
        </p:nvSpPr>
        <p:spPr>
          <a:xfrm>
            <a:off x="90239" y="3927479"/>
            <a:ext cx="8959027" cy="584775"/>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en-US" sz="1600" dirty="0">
                <a:latin typeface="Calibri" panose="020F0502020204030204" pitchFamily="34" charset="0"/>
                <a:cs typeface="Calibri" panose="020F0502020204030204" pitchFamily="34" charset="0"/>
              </a:rPr>
              <a:t>Despite visible differences between the two user types, access to an up-to-date dataset is not always available to confirm which users own EVs. An algorithm for EV detection is needed.</a:t>
            </a:r>
          </a:p>
        </p:txBody>
      </p:sp>
      <p:pic>
        <p:nvPicPr>
          <p:cNvPr id="6" name="Picture 5" descr="A graph of a graph showing the time of a week&#10;&#10;Description automatically generated with medium confidence">
            <a:extLst>
              <a:ext uri="{FF2B5EF4-FFF2-40B4-BE49-F238E27FC236}">
                <a16:creationId xmlns:a16="http://schemas.microsoft.com/office/drawing/2014/main" id="{6DDE92D8-67B1-5AB1-9CD5-7FFC244E6CA1}"/>
              </a:ext>
            </a:extLst>
          </p:cNvPr>
          <p:cNvPicPr>
            <a:picLocks noChangeAspect="1"/>
          </p:cNvPicPr>
          <p:nvPr/>
        </p:nvPicPr>
        <p:blipFill>
          <a:blip r:embed="rId3"/>
          <a:stretch>
            <a:fillRect/>
          </a:stretch>
        </p:blipFill>
        <p:spPr>
          <a:xfrm>
            <a:off x="29411" y="1483441"/>
            <a:ext cx="3027470" cy="2337729"/>
          </a:xfrm>
          <a:prstGeom prst="rect">
            <a:avLst/>
          </a:prstGeom>
        </p:spPr>
      </p:pic>
      <p:pic>
        <p:nvPicPr>
          <p:cNvPr id="9" name="Picture 8" descr="A graph of a graph showing the time of a consumption&#10;&#10;Description automatically generated with medium confidence">
            <a:extLst>
              <a:ext uri="{FF2B5EF4-FFF2-40B4-BE49-F238E27FC236}">
                <a16:creationId xmlns:a16="http://schemas.microsoft.com/office/drawing/2014/main" id="{564F43EC-88F2-B1D8-45DF-5E2CC60CE474}"/>
              </a:ext>
            </a:extLst>
          </p:cNvPr>
          <p:cNvPicPr>
            <a:picLocks noChangeAspect="1"/>
          </p:cNvPicPr>
          <p:nvPr/>
        </p:nvPicPr>
        <p:blipFill>
          <a:blip r:embed="rId4"/>
          <a:stretch>
            <a:fillRect/>
          </a:stretch>
        </p:blipFill>
        <p:spPr>
          <a:xfrm>
            <a:off x="3076194" y="1483441"/>
            <a:ext cx="3058087" cy="2361371"/>
          </a:xfrm>
          <a:prstGeom prst="rect">
            <a:avLst/>
          </a:prstGeom>
        </p:spPr>
      </p:pic>
      <p:pic>
        <p:nvPicPr>
          <p:cNvPr id="12" name="Picture 11" descr="A graph of a number of people&#10;&#10;Description automatically generated with medium confidence">
            <a:extLst>
              <a:ext uri="{FF2B5EF4-FFF2-40B4-BE49-F238E27FC236}">
                <a16:creationId xmlns:a16="http://schemas.microsoft.com/office/drawing/2014/main" id="{2E08C064-B205-326A-6A87-C155C6310DA2}"/>
              </a:ext>
            </a:extLst>
          </p:cNvPr>
          <p:cNvPicPr>
            <a:picLocks noChangeAspect="1"/>
          </p:cNvPicPr>
          <p:nvPr/>
        </p:nvPicPr>
        <p:blipFill>
          <a:blip r:embed="rId5"/>
          <a:stretch>
            <a:fillRect/>
          </a:stretch>
        </p:blipFill>
        <p:spPr>
          <a:xfrm>
            <a:off x="6127473" y="1483441"/>
            <a:ext cx="2987116" cy="2362311"/>
          </a:xfrm>
          <a:prstGeom prst="rect">
            <a:avLst/>
          </a:prstGeom>
        </p:spPr>
      </p:pic>
    </p:spTree>
    <p:extLst>
      <p:ext uri="{BB962C8B-B14F-4D97-AF65-F5344CB8AC3E}">
        <p14:creationId xmlns:p14="http://schemas.microsoft.com/office/powerpoint/2010/main" val="364621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C119E9-F30D-461E-AD34-88D525006B4B}"/>
              </a:ext>
            </a:extLst>
          </p:cNvPr>
          <p:cNvSpPr>
            <a:spLocks noGrp="1"/>
          </p:cNvSpPr>
          <p:nvPr>
            <p:ph type="title"/>
          </p:nvPr>
        </p:nvSpPr>
        <p:spPr/>
        <p:txBody>
          <a:bodyPr/>
          <a:lstStyle/>
          <a:p>
            <a:r>
              <a:rPr lang="en-US" dirty="0"/>
              <a:t>EV Detection U</a:t>
            </a:r>
            <a:r>
              <a:rPr lang="en-US" altLang="zh-CN" dirty="0"/>
              <a:t>sing Real Utility AMI Data</a:t>
            </a:r>
            <a:endParaRPr lang="en-US" dirty="0"/>
          </a:p>
        </p:txBody>
      </p:sp>
      <p:sp>
        <p:nvSpPr>
          <p:cNvPr id="5" name="Text Placeholder 4">
            <a:extLst>
              <a:ext uri="{FF2B5EF4-FFF2-40B4-BE49-F238E27FC236}">
                <a16:creationId xmlns:a16="http://schemas.microsoft.com/office/drawing/2014/main" id="{F8CBA7EC-79AA-4E87-8F36-9EEFF8465110}"/>
              </a:ext>
            </a:extLst>
          </p:cNvPr>
          <p:cNvSpPr>
            <a:spLocks noGrp="1"/>
          </p:cNvSpPr>
          <p:nvPr>
            <p:ph type="body" sz="quarter" idx="10"/>
          </p:nvPr>
        </p:nvSpPr>
        <p:spPr>
          <a:xfrm>
            <a:off x="90239" y="742950"/>
            <a:ext cx="8839200" cy="3505200"/>
          </a:xfrm>
        </p:spPr>
        <p:txBody>
          <a:bodyPr/>
          <a:lstStyle/>
          <a:p>
            <a:pPr algn="just">
              <a:spcBef>
                <a:spcPts val="600"/>
              </a:spcBef>
            </a:pPr>
            <a:r>
              <a:rPr lang="en-US" b="1" dirty="0">
                <a:latin typeface="Calibri" panose="020F0502020204030204" pitchFamily="34" charset="0"/>
                <a:cs typeface="Calibri" panose="020F0502020204030204" pitchFamily="34" charset="0"/>
              </a:rPr>
              <a:t>Problem Statement</a:t>
            </a:r>
            <a:r>
              <a:rPr lang="en-US" dirty="0">
                <a:latin typeface="Calibri" panose="020F0502020204030204" pitchFamily="34" charset="0"/>
                <a:cs typeface="Calibri" panose="020F0502020204030204" pitchFamily="34" charset="0"/>
              </a:rPr>
              <a:t>:</a:t>
            </a:r>
          </a:p>
          <a:p>
            <a:pPr lvl="1" algn="just">
              <a:spcBef>
                <a:spcPts val="600"/>
              </a:spcBef>
            </a:pPr>
            <a:r>
              <a:rPr lang="en-US" dirty="0">
                <a:latin typeface="Calibri" panose="020F0502020204030204" pitchFamily="34" charset="0"/>
                <a:cs typeface="Calibri" panose="020F0502020204030204" pitchFamily="34" charset="0"/>
              </a:rPr>
              <a:t>Identify EV users in the distribution network based on unique consumption patterns.</a:t>
            </a:r>
          </a:p>
          <a:p>
            <a:pPr lvl="1" algn="just">
              <a:spcBef>
                <a:spcPts val="600"/>
              </a:spcBef>
            </a:pPr>
            <a:r>
              <a:rPr lang="en-US" dirty="0">
                <a:latin typeface="Calibri" panose="020F0502020204030204" pitchFamily="34" charset="0"/>
                <a:cs typeface="Calibri" panose="020F0502020204030204" pitchFamily="34" charset="0"/>
              </a:rPr>
              <a:t>Develop an open-source tool to enable utilities to quickly visualize user consumption patterns and identify EV penetration levels.</a:t>
            </a:r>
          </a:p>
          <a:p>
            <a:pPr algn="just">
              <a:spcBef>
                <a:spcPts val="600"/>
              </a:spcBef>
            </a:pPr>
            <a:r>
              <a:rPr lang="en-US" b="1" dirty="0">
                <a:solidFill>
                  <a:srgbClr val="FF0000"/>
                </a:solidFill>
                <a:latin typeface="Calibri" panose="020F0502020204030204" pitchFamily="34" charset="0"/>
                <a:cs typeface="Calibri" panose="020F0502020204030204" pitchFamily="34" charset="0"/>
              </a:rPr>
              <a:t>Challenges</a:t>
            </a:r>
            <a:r>
              <a:rPr lang="en-US" dirty="0">
                <a:solidFill>
                  <a:srgbClr val="FF0000"/>
                </a:solidFill>
                <a:latin typeface="Calibri" panose="020F0502020204030204" pitchFamily="34" charset="0"/>
                <a:cs typeface="Calibri" panose="020F0502020204030204" pitchFamily="34" charset="0"/>
              </a:rPr>
              <a:t>:</a:t>
            </a:r>
          </a:p>
          <a:p>
            <a:pPr lvl="1" algn="just">
              <a:spcBef>
                <a:spcPts val="600"/>
              </a:spcBef>
            </a:pPr>
            <a:r>
              <a:rPr lang="en-US" dirty="0">
                <a:latin typeface="Calibri" panose="020F0502020204030204" pitchFamily="34" charset="0"/>
                <a:cs typeface="Calibri" panose="020F0502020204030204" pitchFamily="34" charset="0"/>
              </a:rPr>
              <a:t>Imbalance between EV and non-EV data (non-EV data &gt;&gt; EV data).</a:t>
            </a:r>
          </a:p>
          <a:p>
            <a:pPr lvl="1" algn="just">
              <a:spcBef>
                <a:spcPts val="600"/>
              </a:spcBef>
            </a:pPr>
            <a:r>
              <a:rPr lang="en-US" dirty="0">
                <a:latin typeface="Calibri" panose="020F0502020204030204" pitchFamily="34" charset="0"/>
                <a:cs typeface="Calibri" panose="020F0502020204030204" pitchFamily="34" charset="0"/>
              </a:rPr>
              <a:t>EV charging behavior is random, requiring methods to discover hidden features in the EV data.</a:t>
            </a:r>
          </a:p>
          <a:p>
            <a:pPr algn="just">
              <a:spcBef>
                <a:spcPts val="600"/>
              </a:spcBef>
            </a:pPr>
            <a:r>
              <a:rPr lang="en-US" b="1" dirty="0">
                <a:solidFill>
                  <a:srgbClr val="00B050"/>
                </a:solidFill>
                <a:latin typeface="Calibri" panose="020F0502020204030204" pitchFamily="34" charset="0"/>
                <a:cs typeface="Calibri" panose="020F0502020204030204" pitchFamily="34" charset="0"/>
              </a:rPr>
              <a:t>Solutions:</a:t>
            </a:r>
          </a:p>
          <a:p>
            <a:pPr lvl="1" algn="just">
              <a:spcBef>
                <a:spcPts val="600"/>
              </a:spcBef>
            </a:pPr>
            <a:r>
              <a:rPr lang="en-US" dirty="0">
                <a:latin typeface="Calibri" panose="020F0502020204030204" pitchFamily="34" charset="0"/>
                <a:cs typeface="Calibri" panose="020F0502020204030204" pitchFamily="34" charset="0"/>
              </a:rPr>
              <a:t>Apply a </a:t>
            </a:r>
            <a:r>
              <a:rPr lang="en-US" b="1" dirty="0">
                <a:latin typeface="Calibri" panose="020F0502020204030204" pitchFamily="34" charset="0"/>
                <a:cs typeface="Calibri" panose="020F0502020204030204" pitchFamily="34" charset="0"/>
              </a:rPr>
              <a:t>Random Forest classifier</a:t>
            </a:r>
            <a:r>
              <a:rPr lang="en-US" dirty="0">
                <a:latin typeface="Calibri" panose="020F0502020204030204" pitchFamily="34" charset="0"/>
                <a:cs typeface="Calibri" panose="020F0502020204030204" pitchFamily="34" charset="0"/>
              </a:rPr>
              <a:t>, which performs well with imbalanced datasets and temporal features, reduces overfitting, and handles large datasets efficiently.</a:t>
            </a:r>
          </a:p>
          <a:p>
            <a:pPr lvl="1" algn="just">
              <a:spcBef>
                <a:spcPts val="600"/>
              </a:spcBef>
            </a:pPr>
            <a:r>
              <a:rPr lang="en-US" dirty="0">
                <a:latin typeface="Calibri" panose="020F0502020204030204" pitchFamily="34" charset="0"/>
                <a:cs typeface="Calibri" panose="020F0502020204030204" pitchFamily="34" charset="0"/>
              </a:rPr>
              <a:t>Use </a:t>
            </a:r>
            <a:r>
              <a:rPr lang="en-US" b="1" dirty="0">
                <a:latin typeface="Calibri" panose="020F0502020204030204" pitchFamily="34" charset="0"/>
                <a:cs typeface="Calibri" panose="020F0502020204030204" pitchFamily="34" charset="0"/>
              </a:rPr>
              <a:t>sliding window </a:t>
            </a:r>
            <a:r>
              <a:rPr lang="en-US" dirty="0">
                <a:latin typeface="Calibri" panose="020F0502020204030204" pitchFamily="34" charset="0"/>
                <a:cs typeface="Calibri" panose="020F0502020204030204" pitchFamily="34" charset="0"/>
              </a:rPr>
              <a:t>and </a:t>
            </a:r>
            <a:r>
              <a:rPr lang="en-US" b="1" dirty="0">
                <a:latin typeface="Calibri" panose="020F0502020204030204" pitchFamily="34" charset="0"/>
                <a:cs typeface="Calibri" panose="020F0502020204030204" pitchFamily="34" charset="0"/>
              </a:rPr>
              <a:t>feature engineering </a:t>
            </a:r>
            <a:r>
              <a:rPr lang="en-US" dirty="0">
                <a:latin typeface="Calibri" panose="020F0502020204030204" pitchFamily="34" charset="0"/>
                <a:cs typeface="Calibri" panose="020F0502020204030204" pitchFamily="34" charset="0"/>
              </a:rPr>
              <a:t>techniques to capture temporal dynamics and enhance feature representation.</a:t>
            </a:r>
            <a:endParaRPr lang="en-US" b="1" dirty="0">
              <a:latin typeface="Calibri" panose="020F0502020204030204" pitchFamily="34" charset="0"/>
              <a:cs typeface="Calibri" panose="020F0502020204030204" pitchFamily="34" charset="0"/>
            </a:endParaRPr>
          </a:p>
          <a:p>
            <a:pPr lvl="1" algn="just"/>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377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AB73-12D4-5F29-84C4-FFF0C7A17F21}"/>
              </a:ext>
            </a:extLst>
          </p:cNvPr>
          <p:cNvSpPr>
            <a:spLocks noGrp="1"/>
          </p:cNvSpPr>
          <p:nvPr>
            <p:ph type="title"/>
          </p:nvPr>
        </p:nvSpPr>
        <p:spPr/>
        <p:txBody>
          <a:bodyPr/>
          <a:lstStyle/>
          <a:p>
            <a:r>
              <a:rPr lang="en-US" dirty="0"/>
              <a:t>EV and EV Charging Detection – Literature Review</a:t>
            </a:r>
          </a:p>
        </p:txBody>
      </p:sp>
      <p:graphicFrame>
        <p:nvGraphicFramePr>
          <p:cNvPr id="4" name="Table 3">
            <a:extLst>
              <a:ext uri="{FF2B5EF4-FFF2-40B4-BE49-F238E27FC236}">
                <a16:creationId xmlns:a16="http://schemas.microsoft.com/office/drawing/2014/main" id="{E51C667F-9678-6968-7F1C-FFDD4305385E}"/>
              </a:ext>
            </a:extLst>
          </p:cNvPr>
          <p:cNvGraphicFramePr>
            <a:graphicFrameLocks noGrp="1"/>
          </p:cNvGraphicFramePr>
          <p:nvPr>
            <p:extLst>
              <p:ext uri="{D42A27DB-BD31-4B8C-83A1-F6EECF244321}">
                <p14:modId xmlns:p14="http://schemas.microsoft.com/office/powerpoint/2010/main" val="630996167"/>
              </p:ext>
            </p:extLst>
          </p:nvPr>
        </p:nvGraphicFramePr>
        <p:xfrm>
          <a:off x="94881" y="590557"/>
          <a:ext cx="8825160" cy="2463800"/>
        </p:xfrm>
        <a:graphic>
          <a:graphicData uri="http://schemas.openxmlformats.org/drawingml/2006/table">
            <a:tbl>
              <a:tblPr firstRow="1" bandRow="1">
                <a:tableStyleId>{073A0DAA-6AF3-43AB-8588-CEC1D06C72B9}</a:tableStyleId>
              </a:tblPr>
              <a:tblGrid>
                <a:gridCol w="667119">
                  <a:extLst>
                    <a:ext uri="{9D8B030D-6E8A-4147-A177-3AD203B41FA5}">
                      <a16:colId xmlns:a16="http://schemas.microsoft.com/office/drawing/2014/main" val="2010981218"/>
                    </a:ext>
                  </a:extLst>
                </a:gridCol>
                <a:gridCol w="1828800">
                  <a:extLst>
                    <a:ext uri="{9D8B030D-6E8A-4147-A177-3AD203B41FA5}">
                      <a16:colId xmlns:a16="http://schemas.microsoft.com/office/drawing/2014/main" val="2269149862"/>
                    </a:ext>
                  </a:extLst>
                </a:gridCol>
                <a:gridCol w="2819400">
                  <a:extLst>
                    <a:ext uri="{9D8B030D-6E8A-4147-A177-3AD203B41FA5}">
                      <a16:colId xmlns:a16="http://schemas.microsoft.com/office/drawing/2014/main" val="3764704665"/>
                    </a:ext>
                  </a:extLst>
                </a:gridCol>
                <a:gridCol w="3509841">
                  <a:extLst>
                    <a:ext uri="{9D8B030D-6E8A-4147-A177-3AD203B41FA5}">
                      <a16:colId xmlns:a16="http://schemas.microsoft.com/office/drawing/2014/main" val="1902497031"/>
                    </a:ext>
                  </a:extLst>
                </a:gridCol>
              </a:tblGrid>
              <a:tr h="152400">
                <a:tc>
                  <a:txBody>
                    <a:bodyPr/>
                    <a:lstStyle/>
                    <a:p>
                      <a:pPr algn="ctr"/>
                      <a:r>
                        <a:rPr lang="en-US" sz="800" dirty="0">
                          <a:latin typeface="Calibri" panose="020F0502020204030204" pitchFamily="34" charset="0"/>
                          <a:cs typeface="Calibri" panose="020F0502020204030204" pitchFamily="34" charset="0"/>
                        </a:rPr>
                        <a:t>Reference</a:t>
                      </a:r>
                    </a:p>
                  </a:txBody>
                  <a:tcPr anchor="ctr"/>
                </a:tc>
                <a:tc>
                  <a:txBody>
                    <a:bodyPr/>
                    <a:lstStyle/>
                    <a:p>
                      <a:pPr algn="ctr"/>
                      <a:r>
                        <a:rPr lang="en-US" sz="800" dirty="0">
                          <a:latin typeface="Calibri" panose="020F0502020204030204" pitchFamily="34" charset="0"/>
                          <a:cs typeface="Calibri" panose="020F0502020204030204" pitchFamily="34" charset="0"/>
                        </a:rPr>
                        <a:t>Main Approach</a:t>
                      </a:r>
                    </a:p>
                  </a:txBody>
                  <a:tcPr anchor="ctr"/>
                </a:tc>
                <a:tc>
                  <a:txBody>
                    <a:bodyPr/>
                    <a:lstStyle/>
                    <a:p>
                      <a:pPr algn="ctr"/>
                      <a:r>
                        <a:rPr lang="en-US" sz="800" dirty="0">
                          <a:latin typeface="Calibri" panose="020F0502020204030204" pitchFamily="34" charset="0"/>
                          <a:cs typeface="Calibri" panose="020F0502020204030204" pitchFamily="34" charset="0"/>
                        </a:rPr>
                        <a:t>Data Source</a:t>
                      </a:r>
                    </a:p>
                  </a:txBody>
                  <a:tcPr anchor="ctr"/>
                </a:tc>
                <a:tc>
                  <a:txBody>
                    <a:bodyPr/>
                    <a:lstStyle/>
                    <a:p>
                      <a:pPr algn="ctr"/>
                      <a:r>
                        <a:rPr lang="en-US" sz="800" dirty="0">
                          <a:latin typeface="Calibri" panose="020F0502020204030204" pitchFamily="34" charset="0"/>
                          <a:cs typeface="Calibri" panose="020F0502020204030204" pitchFamily="34" charset="0"/>
                        </a:rPr>
                        <a:t>Highlights</a:t>
                      </a:r>
                    </a:p>
                  </a:txBody>
                  <a:tcPr anchor="ctr"/>
                </a:tc>
                <a:extLst>
                  <a:ext uri="{0D108BD9-81ED-4DB2-BD59-A6C34878D82A}">
                    <a16:rowId xmlns:a16="http://schemas.microsoft.com/office/drawing/2014/main" val="1228886286"/>
                  </a:ext>
                </a:extLst>
              </a:tr>
              <a:tr h="370840">
                <a:tc>
                  <a:txBody>
                    <a:bodyPr/>
                    <a:lstStyle/>
                    <a:p>
                      <a:pPr algn="ctr"/>
                      <a:r>
                        <a:rPr lang="en-US" sz="900" b="0" dirty="0">
                          <a:latin typeface="Calibri" panose="020F0502020204030204" pitchFamily="34" charset="0"/>
                          <a:cs typeface="Calibri" panose="020F0502020204030204" pitchFamily="34" charset="0"/>
                        </a:rPr>
                        <a:t>[1]</a:t>
                      </a:r>
                    </a:p>
                  </a:txBody>
                  <a:tcPr anchor="ctr"/>
                </a:tc>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Calibri" panose="020F0502020204030204" pitchFamily="34" charset="0"/>
                          <a:ea typeface="+mn-ea"/>
                          <a:cs typeface="Calibri" panose="020F0502020204030204" pitchFamily="34" charset="0"/>
                        </a:rPr>
                        <a:t>Convolutional and recurrent neural network, Cross-correlation 	</a:t>
                      </a:r>
                    </a:p>
                  </a:txBody>
                  <a:tcPr anchor="ctr"/>
                </a:tc>
                <a:tc rowSpan="2">
                  <a:txBody>
                    <a:bodyPr/>
                    <a:lstStyle/>
                    <a:p>
                      <a:pPr algn="ctr"/>
                      <a:r>
                        <a:rPr lang="en-US" sz="900" b="0" dirty="0">
                          <a:latin typeface="Calibri" panose="020F0502020204030204" pitchFamily="34" charset="0"/>
                          <a:cs typeface="Calibri" panose="020F0502020204030204" pitchFamily="34" charset="0"/>
                        </a:rPr>
                        <a:t>Pecan Street labeled EV consumption data; Unlabeled Hourly P measurements from SM</a:t>
                      </a:r>
                    </a:p>
                  </a:txBody>
                  <a:tcPr anchor="ctr"/>
                </a:tc>
                <a:tc>
                  <a:txBody>
                    <a:bodyPr/>
                    <a:lstStyle/>
                    <a:p>
                      <a:pPr algn="ctr"/>
                      <a:r>
                        <a:rPr lang="en-US" sz="900" b="0" dirty="0">
                          <a:latin typeface="Calibri" panose="020F0502020204030204" pitchFamily="34" charset="0"/>
                          <a:cs typeface="Calibri" panose="020F0502020204030204" pitchFamily="34" charset="0"/>
                        </a:rPr>
                        <a:t>It calculates the correlation between a typical EV charging profile with the test data to identify if an EV charging is conducted.</a:t>
                      </a:r>
                    </a:p>
                  </a:txBody>
                  <a:tcPr anchor="ctr"/>
                </a:tc>
                <a:extLst>
                  <a:ext uri="{0D108BD9-81ED-4DB2-BD59-A6C34878D82A}">
                    <a16:rowId xmlns:a16="http://schemas.microsoft.com/office/drawing/2014/main" val="2074466434"/>
                  </a:ext>
                </a:extLst>
              </a:tr>
              <a:tr h="370840">
                <a:tc>
                  <a:txBody>
                    <a:bodyPr/>
                    <a:lstStyle/>
                    <a:p>
                      <a:pPr algn="ctr"/>
                      <a:r>
                        <a:rPr lang="en-US" sz="900" b="0" dirty="0">
                          <a:latin typeface="Calibri" panose="020F0502020204030204" pitchFamily="34" charset="0"/>
                          <a:cs typeface="Calibri" panose="020F0502020204030204" pitchFamily="34" charset="0"/>
                        </a:rPr>
                        <a:t>[2]</a:t>
                      </a:r>
                    </a:p>
                  </a:txBody>
                  <a:tcPr anchor="ctr"/>
                </a:tc>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Calibri" panose="020F0502020204030204" pitchFamily="34" charset="0"/>
                          <a:ea typeface="+mn-ea"/>
                          <a:cs typeface="Calibri" panose="020F0502020204030204" pitchFamily="34" charset="0"/>
                        </a:rPr>
                        <a:t>Convolutional Neural Network and Multilayer Perceptron</a:t>
                      </a:r>
                    </a:p>
                  </a:txBody>
                  <a:tcPr anchor="ctr"/>
                </a:tc>
                <a:tc vMerge="1">
                  <a:txBody>
                    <a:bodyPr/>
                    <a:lstStyle/>
                    <a:p>
                      <a:pPr algn="ctr"/>
                      <a:endParaRPr lang="en-US" sz="1400" dirty="0"/>
                    </a:p>
                  </a:txBody>
                  <a:tcPr anchor="ctr"/>
                </a:tc>
                <a:tc>
                  <a:txBody>
                    <a:bodyPr/>
                    <a:lstStyle/>
                    <a:p>
                      <a:pPr algn="ctr"/>
                      <a:r>
                        <a:rPr lang="en-US" sz="900" b="0" dirty="0">
                          <a:latin typeface="Calibri" panose="020F0502020204030204" pitchFamily="34" charset="0"/>
                          <a:cs typeface="Calibri" panose="020F0502020204030204" pitchFamily="34" charset="0"/>
                        </a:rPr>
                        <a:t>The combination of CNN and MLP has comprehensive results on EV charging detection. The calculation of feature importance related to the charging power is innovative.</a:t>
                      </a:r>
                    </a:p>
                  </a:txBody>
                  <a:tcPr anchor="ctr"/>
                </a:tc>
                <a:extLst>
                  <a:ext uri="{0D108BD9-81ED-4DB2-BD59-A6C34878D82A}">
                    <a16:rowId xmlns:a16="http://schemas.microsoft.com/office/drawing/2014/main" val="1649018563"/>
                  </a:ext>
                </a:extLst>
              </a:tr>
              <a:tr h="370840">
                <a:tc>
                  <a:txBody>
                    <a:bodyPr/>
                    <a:lstStyle/>
                    <a:p>
                      <a:pPr algn="ctr"/>
                      <a:r>
                        <a:rPr lang="en-US" sz="900" b="0" dirty="0">
                          <a:latin typeface="Calibri" panose="020F0502020204030204" pitchFamily="34" charset="0"/>
                          <a:cs typeface="Calibri" panose="020F0502020204030204" pitchFamily="34" charset="0"/>
                        </a:rPr>
                        <a:t>[3]</a:t>
                      </a:r>
                    </a:p>
                  </a:txBody>
                  <a:tcPr anchor="ctr"/>
                </a:tc>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Calibri" panose="020F0502020204030204" pitchFamily="34" charset="0"/>
                          <a:ea typeface="+mn-ea"/>
                          <a:cs typeface="Calibri" panose="020F0502020204030204" pitchFamily="34" charset="0"/>
                        </a:rPr>
                        <a:t>Pattern recognition, </a:t>
                      </a:r>
                      <a:r>
                        <a:rPr lang="en-US" sz="900" b="0" i="0" u="none" strike="noStrike" kern="1200" baseline="0" dirty="0" err="1">
                          <a:solidFill>
                            <a:schemeClr val="dk1"/>
                          </a:solidFill>
                          <a:latin typeface="Calibri" panose="020F0502020204030204" pitchFamily="34" charset="0"/>
                          <a:ea typeface="+mn-ea"/>
                          <a:cs typeface="Calibri" panose="020F0502020204030204" pitchFamily="34" charset="0"/>
                        </a:rPr>
                        <a:t>Kmedoids</a:t>
                      </a:r>
                      <a:r>
                        <a:rPr lang="en-US" sz="900" b="0" i="0" u="none" strike="noStrike" kern="1200" baseline="0" dirty="0">
                          <a:solidFill>
                            <a:schemeClr val="dk1"/>
                          </a:solidFill>
                          <a:latin typeface="Calibri" panose="020F0502020204030204" pitchFamily="34" charset="0"/>
                          <a:ea typeface="+mn-ea"/>
                          <a:cs typeface="Calibri" panose="020F0502020204030204" pitchFamily="34" charset="0"/>
                        </a:rPr>
                        <a:t>-dynamic time warping, ensemble classification model</a:t>
                      </a:r>
                    </a:p>
                  </a:txBody>
                  <a:tcPr anchor="ctr"/>
                </a:tc>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Calibri" panose="020F0502020204030204" pitchFamily="34" charset="0"/>
                          <a:ea typeface="+mn-ea"/>
                          <a:cs typeface="Calibri" panose="020F0502020204030204" pitchFamily="34" charset="0"/>
                        </a:rPr>
                        <a:t>SM data at 30-minute intervals with both EV and non-EV users in one dataset</a:t>
                      </a:r>
                    </a:p>
                  </a:txBody>
                  <a:tcPr anchor="ctr"/>
                </a:tc>
                <a:tc>
                  <a:txBody>
                    <a:bodyPr/>
                    <a:lstStyle/>
                    <a:p>
                      <a:pPr algn="ctr"/>
                      <a:r>
                        <a:rPr lang="en-US" sz="900" b="0" dirty="0">
                          <a:latin typeface="Calibri" panose="020F0502020204030204" pitchFamily="34" charset="0"/>
                          <a:cs typeface="Calibri" panose="020F0502020204030204" pitchFamily="34" charset="0"/>
                        </a:rPr>
                        <a:t>Use </a:t>
                      </a:r>
                      <a:r>
                        <a:rPr lang="en-US" sz="900" b="0" dirty="0" err="1">
                          <a:latin typeface="Calibri" panose="020F0502020204030204" pitchFamily="34" charset="0"/>
                          <a:cs typeface="Calibri" panose="020F0502020204030204" pitchFamily="34" charset="0"/>
                        </a:rPr>
                        <a:t>Kmedoids</a:t>
                      </a:r>
                      <a:r>
                        <a:rPr lang="en-US" sz="900" b="0" dirty="0">
                          <a:latin typeface="Calibri" panose="020F0502020204030204" pitchFamily="34" charset="0"/>
                          <a:cs typeface="Calibri" panose="020F0502020204030204" pitchFamily="34" charset="0"/>
                        </a:rPr>
                        <a:t> and DTW algorithms to identify the typical non-EV user pattern to balance the numbers of EV and non-EV samples in the training dataset.</a:t>
                      </a:r>
                    </a:p>
                  </a:txBody>
                  <a:tcPr anchor="ctr"/>
                </a:tc>
                <a:extLst>
                  <a:ext uri="{0D108BD9-81ED-4DB2-BD59-A6C34878D82A}">
                    <a16:rowId xmlns:a16="http://schemas.microsoft.com/office/drawing/2014/main" val="177616320"/>
                  </a:ext>
                </a:extLst>
              </a:tr>
              <a:tr h="370840">
                <a:tc>
                  <a:txBody>
                    <a:bodyPr/>
                    <a:lstStyle/>
                    <a:p>
                      <a:pPr algn="ctr"/>
                      <a:r>
                        <a:rPr lang="en-US" sz="900" b="0" dirty="0">
                          <a:latin typeface="Calibri" panose="020F0502020204030204" pitchFamily="34" charset="0"/>
                          <a:cs typeface="Calibri" panose="020F0502020204030204" pitchFamily="34" charset="0"/>
                        </a:rPr>
                        <a:t>[4]</a:t>
                      </a:r>
                    </a:p>
                  </a:txBody>
                  <a:tcPr anchor="ctr"/>
                </a:tc>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Calibri" panose="020F0502020204030204" pitchFamily="34" charset="0"/>
                          <a:ea typeface="+mn-ea"/>
                          <a:cs typeface="Calibri" panose="020F0502020204030204" pitchFamily="34" charset="0"/>
                        </a:rPr>
                        <a:t>Deep neural network, Transfer Learning</a:t>
                      </a:r>
                    </a:p>
                  </a:txBody>
                  <a:tcPr anchor="ctr"/>
                </a:tc>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Calibri" panose="020F0502020204030204" pitchFamily="34" charset="0"/>
                          <a:ea typeface="+mn-ea"/>
                          <a:cs typeface="Calibri" panose="020F0502020204030204" pitchFamily="34" charset="0"/>
                        </a:rPr>
                        <a:t>One-year Pecan Street P data from 6 EV owners, 31 resident synthetic P data with random EV charging behavior</a:t>
                      </a:r>
                    </a:p>
                  </a:txBody>
                  <a:tcPr anchor="ctr"/>
                </a:tc>
                <a:tc>
                  <a:txBody>
                    <a:bodyPr/>
                    <a:lstStyle/>
                    <a:p>
                      <a:pPr algn="ctr"/>
                      <a:r>
                        <a:rPr lang="en-US" sz="900" b="0" dirty="0">
                          <a:latin typeface="Calibri" panose="020F0502020204030204" pitchFamily="34" charset="0"/>
                          <a:cs typeface="Calibri" panose="020F0502020204030204" pitchFamily="34" charset="0"/>
                        </a:rPr>
                        <a:t>Customized filtering on output data may help to narrow down the EV detection search space further. Transfer learning helps the algorithm have more scalability across different dataset.</a:t>
                      </a:r>
                    </a:p>
                  </a:txBody>
                  <a:tcPr anchor="ctr"/>
                </a:tc>
                <a:extLst>
                  <a:ext uri="{0D108BD9-81ED-4DB2-BD59-A6C34878D82A}">
                    <a16:rowId xmlns:a16="http://schemas.microsoft.com/office/drawing/2014/main" val="892575543"/>
                  </a:ext>
                </a:extLst>
              </a:tr>
              <a:tr h="370840">
                <a:tc>
                  <a:txBody>
                    <a:bodyPr/>
                    <a:lstStyle/>
                    <a:p>
                      <a:pPr algn="ctr"/>
                      <a:r>
                        <a:rPr lang="en-US" sz="900" b="0" dirty="0">
                          <a:latin typeface="Calibri" panose="020F0502020204030204" pitchFamily="34" charset="0"/>
                          <a:cs typeface="Calibri" panose="020F0502020204030204" pitchFamily="34" charset="0"/>
                        </a:rPr>
                        <a:t>[5]</a:t>
                      </a:r>
                    </a:p>
                  </a:txBody>
                  <a:tcPr anchor="ctr"/>
                </a:tc>
                <a:tc>
                  <a:txBody>
                    <a:bodyPr/>
                    <a:lstStyle/>
                    <a:p>
                      <a:pPr marL="0" marR="0" lvl="0" indent="0" algn="ctr" defTabSz="457162"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dk1"/>
                          </a:solidFill>
                          <a:latin typeface="Calibri" panose="020F0502020204030204" pitchFamily="34" charset="0"/>
                          <a:ea typeface="+mn-ea"/>
                          <a:cs typeface="Calibri" panose="020F0502020204030204" pitchFamily="34" charset="0"/>
                        </a:rPr>
                        <a:t>Outlier detection-based deep neural network</a:t>
                      </a:r>
                    </a:p>
                  </a:txBody>
                  <a:tcPr anchor="ctr"/>
                </a:tc>
                <a:tc>
                  <a:txBody>
                    <a:bodyPr/>
                    <a:lstStyle/>
                    <a:p>
                      <a:pPr algn="ctr"/>
                      <a:r>
                        <a:rPr lang="en-US" sz="900" b="0" i="0" u="none" strike="noStrike" kern="1200" baseline="0" dirty="0">
                          <a:solidFill>
                            <a:schemeClr val="dk1"/>
                          </a:solidFill>
                          <a:latin typeface="Calibri" panose="020F0502020204030204" pitchFamily="34" charset="0"/>
                          <a:ea typeface="+mn-ea"/>
                          <a:cs typeface="Calibri" panose="020F0502020204030204" pitchFamily="34" charset="0"/>
                        </a:rPr>
                        <a:t>One-year </a:t>
                      </a:r>
                      <a:r>
                        <a:rPr lang="en-US" sz="900" b="0" dirty="0">
                          <a:latin typeface="Calibri" panose="020F0502020204030204" pitchFamily="34" charset="0"/>
                          <a:cs typeface="Calibri" panose="020F0502020204030204" pitchFamily="34" charset="0"/>
                        </a:rPr>
                        <a:t>30-minute interval P data. 39 EV users and 1008 non-EV users</a:t>
                      </a:r>
                    </a:p>
                  </a:txBody>
                  <a:tcPr anchor="ctr"/>
                </a:tc>
                <a:tc>
                  <a:txBody>
                    <a:bodyPr/>
                    <a:lstStyle/>
                    <a:p>
                      <a:pPr algn="ctr"/>
                      <a:r>
                        <a:rPr lang="en-US" sz="900" b="0" dirty="0">
                          <a:latin typeface="Calibri" panose="020F0502020204030204" pitchFamily="34" charset="0"/>
                          <a:cs typeface="Calibri" panose="020F0502020204030204" pitchFamily="34" charset="0"/>
                        </a:rPr>
                        <a:t>The approach regards the non-EV users as normal data and EV users as abnormal data (outliers) to reshape data imbalanced problem</a:t>
                      </a:r>
                    </a:p>
                  </a:txBody>
                  <a:tcPr anchor="ctr"/>
                </a:tc>
                <a:extLst>
                  <a:ext uri="{0D108BD9-81ED-4DB2-BD59-A6C34878D82A}">
                    <a16:rowId xmlns:a16="http://schemas.microsoft.com/office/drawing/2014/main" val="2689227528"/>
                  </a:ext>
                </a:extLst>
              </a:tr>
            </a:tbl>
          </a:graphicData>
        </a:graphic>
      </p:graphicFrame>
      <p:sp>
        <p:nvSpPr>
          <p:cNvPr id="6" name="TextBox 5">
            <a:extLst>
              <a:ext uri="{FF2B5EF4-FFF2-40B4-BE49-F238E27FC236}">
                <a16:creationId xmlns:a16="http://schemas.microsoft.com/office/drawing/2014/main" id="{8FD3BDBC-E602-2C2D-FEFA-EAF50AFED7B7}"/>
              </a:ext>
            </a:extLst>
          </p:cNvPr>
          <p:cNvSpPr txBox="1"/>
          <p:nvPr/>
        </p:nvSpPr>
        <p:spPr>
          <a:xfrm>
            <a:off x="92560" y="3257550"/>
            <a:ext cx="8829802" cy="1323439"/>
          </a:xfrm>
          <a:prstGeom prst="rect">
            <a:avLst/>
          </a:prstGeom>
          <a:noFill/>
        </p:spPr>
        <p:txBody>
          <a:bodyPr wrap="square" rtlCol="0">
            <a:spAutoFit/>
          </a:bodyPr>
          <a:lstStyle/>
          <a:p>
            <a:pPr marL="342900" indent="-342900">
              <a:buFont typeface="Wingdings" panose="05000000000000000000" pitchFamily="2" charset="2"/>
              <a:buChar char="Ø"/>
            </a:pPr>
            <a:r>
              <a:rPr lang="en-US" sz="1400" b="1" dirty="0">
                <a:solidFill>
                  <a:srgbClr val="FF0000"/>
                </a:solidFill>
                <a:latin typeface="Calibri" panose="020F0502020204030204" pitchFamily="34" charset="0"/>
                <a:cs typeface="Calibri" panose="020F0502020204030204" pitchFamily="34" charset="0"/>
              </a:rPr>
              <a:t>Limitations:</a:t>
            </a:r>
          </a:p>
          <a:p>
            <a:pPr marL="800026" lvl="1" indent="-342900">
              <a:spcBef>
                <a:spcPts val="300"/>
              </a:spcBef>
              <a:buFont typeface="Wingdings" panose="05000000000000000000" pitchFamily="2" charset="2"/>
              <a:buChar char="v"/>
            </a:pPr>
            <a:r>
              <a:rPr lang="en-US" sz="1400" dirty="0">
                <a:latin typeface="Calibri" panose="020F0502020204030204" pitchFamily="34" charset="0"/>
                <a:cs typeface="Calibri" panose="020F0502020204030204" pitchFamily="34" charset="0"/>
              </a:rPr>
              <a:t>None of the work used real local utility data.</a:t>
            </a:r>
          </a:p>
          <a:p>
            <a:pPr marL="800026" lvl="1" indent="-342900">
              <a:spcBef>
                <a:spcPts val="300"/>
              </a:spcBef>
              <a:buFont typeface="Wingdings" panose="05000000000000000000" pitchFamily="2" charset="2"/>
              <a:buChar char="v"/>
            </a:pPr>
            <a:r>
              <a:rPr lang="en-US" sz="1400" dirty="0">
                <a:latin typeface="Calibri" panose="020F0502020204030204" pitchFamily="34" charset="0"/>
                <a:cs typeface="Calibri" panose="020F0502020204030204" pitchFamily="34" charset="0"/>
              </a:rPr>
              <a:t>Only performed EV detection, did not develop EV charging interval identification methods.</a:t>
            </a:r>
          </a:p>
          <a:p>
            <a:pPr marL="800026" lvl="1" indent="-342900">
              <a:spcBef>
                <a:spcPts val="300"/>
              </a:spcBef>
              <a:buFont typeface="Wingdings" panose="05000000000000000000" pitchFamily="2" charset="2"/>
              <a:buChar char="v"/>
            </a:pPr>
            <a:r>
              <a:rPr lang="en-US" sz="1400" dirty="0">
                <a:latin typeface="Calibri" panose="020F0502020204030204" pitchFamily="34" charset="0"/>
                <a:cs typeface="Calibri" panose="020F0502020204030204" pitchFamily="34" charset="0"/>
              </a:rPr>
              <a:t>Did not utilize the hidden features of the dataset to discover temporal information.</a:t>
            </a:r>
          </a:p>
          <a:p>
            <a:pPr marL="800026" lvl="1" indent="-342900">
              <a:spcBef>
                <a:spcPts val="300"/>
              </a:spcBef>
              <a:buFont typeface="Wingdings" panose="05000000000000000000" pitchFamily="2" charset="2"/>
              <a:buChar char="v"/>
            </a:pPr>
            <a:r>
              <a:rPr lang="en-US" sz="1400" dirty="0">
                <a:latin typeface="Calibri" panose="020F0502020204030204" pitchFamily="34" charset="0"/>
                <a:cs typeface="Calibri" panose="020F0502020204030204" pitchFamily="34" charset="0"/>
              </a:rPr>
              <a:t>High computational burdens for utilities attempting to replicate their work.</a:t>
            </a:r>
          </a:p>
        </p:txBody>
      </p:sp>
    </p:spTree>
    <p:extLst>
      <p:ext uri="{BB962C8B-B14F-4D97-AF65-F5344CB8AC3E}">
        <p14:creationId xmlns:p14="http://schemas.microsoft.com/office/powerpoint/2010/main" val="339434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A596-EF64-4B5D-A9FD-7881BB479161}"/>
              </a:ext>
            </a:extLst>
          </p:cNvPr>
          <p:cNvSpPr>
            <a:spLocks noGrp="1"/>
          </p:cNvSpPr>
          <p:nvPr>
            <p:ph type="title"/>
          </p:nvPr>
        </p:nvSpPr>
        <p:spPr/>
        <p:txBody>
          <a:bodyPr/>
          <a:lstStyle/>
          <a:p>
            <a:r>
              <a:rPr lang="en-US" dirty="0"/>
              <a:t>EV Detection Algorithm – Feature Engineering</a:t>
            </a:r>
          </a:p>
        </p:txBody>
      </p:sp>
      <p:sp>
        <p:nvSpPr>
          <p:cNvPr id="3" name="Text Placeholder 2">
            <a:extLst>
              <a:ext uri="{FF2B5EF4-FFF2-40B4-BE49-F238E27FC236}">
                <a16:creationId xmlns:a16="http://schemas.microsoft.com/office/drawing/2014/main" id="{9D1160A7-FABD-4052-B730-F7CA956CD852}"/>
              </a:ext>
            </a:extLst>
          </p:cNvPr>
          <p:cNvSpPr>
            <a:spLocks noGrp="1"/>
          </p:cNvSpPr>
          <p:nvPr>
            <p:ph type="body" sz="quarter" idx="10"/>
          </p:nvPr>
        </p:nvSpPr>
        <p:spPr>
          <a:xfrm>
            <a:off x="84437" y="590550"/>
            <a:ext cx="8901361" cy="1905000"/>
          </a:xfrm>
        </p:spPr>
        <p:txBody>
          <a:bodyPr/>
          <a:lstStyle/>
          <a:p>
            <a:pPr algn="just">
              <a:spcBef>
                <a:spcPts val="0"/>
              </a:spcBef>
              <a:spcAft>
                <a:spcPts val="300"/>
              </a:spcAft>
            </a:pPr>
            <a:r>
              <a:rPr lang="en-US" dirty="0">
                <a:latin typeface="Calibri" panose="020F0502020204030204" pitchFamily="34" charset="0"/>
                <a:cs typeface="Calibri" panose="020F0502020204030204" pitchFamily="34" charset="0"/>
              </a:rPr>
              <a:t>We employed feature engineering to explore temporal information and hidden features.</a:t>
            </a:r>
          </a:p>
          <a:p>
            <a:pPr algn="just">
              <a:spcBef>
                <a:spcPts val="0"/>
              </a:spcBef>
              <a:spcAft>
                <a:spcPts val="300"/>
              </a:spcAft>
            </a:pPr>
            <a:r>
              <a:rPr lang="en-US" b="1" dirty="0">
                <a:latin typeface="Calibri" panose="020F0502020204030204" pitchFamily="34" charset="0"/>
                <a:cs typeface="Calibri" panose="020F0502020204030204" pitchFamily="34" charset="0"/>
              </a:rPr>
              <a:t>Statistical Features</a:t>
            </a:r>
            <a:r>
              <a:rPr lang="en-US" dirty="0">
                <a:latin typeface="Calibri" panose="020F0502020204030204" pitchFamily="34" charset="0"/>
                <a:cs typeface="Calibri" panose="020F0502020204030204" pitchFamily="34" charset="0"/>
              </a:rPr>
              <a:t>:</a:t>
            </a:r>
          </a:p>
          <a:p>
            <a:pPr lvl="1" algn="just"/>
            <a:r>
              <a:rPr lang="en-US" dirty="0">
                <a:latin typeface="Calibri" panose="020F0502020204030204" pitchFamily="34" charset="0"/>
                <a:cs typeface="Calibri" panose="020F0502020204030204" pitchFamily="34" charset="0"/>
              </a:rPr>
              <a:t>Calculate statistical features such as global mean, maximum, and standard deviation for each customer across the entire time span; and averages for each sliding window to capture overall usage patterns.</a:t>
            </a:r>
          </a:p>
          <a:p>
            <a:pPr lvl="1" algn="just"/>
            <a:r>
              <a:rPr lang="en-US" dirty="0">
                <a:latin typeface="Calibri" panose="020F0502020204030204" pitchFamily="34" charset="0"/>
                <a:cs typeface="Calibri" panose="020F0502020204030204" pitchFamily="34" charset="0"/>
              </a:rPr>
              <a:t>These features distinguish between high-consumption spikes (from EV charging) and non-EV usage patterns.</a:t>
            </a:r>
          </a:p>
          <a:p>
            <a:pPr lvl="1" algn="just"/>
            <a:r>
              <a:rPr lang="en-US" dirty="0">
                <a:latin typeface="Calibri" panose="020F0502020204030204" pitchFamily="34" charset="0"/>
                <a:cs typeface="Calibri" panose="020F0502020204030204" pitchFamily="34" charset="0"/>
              </a:rPr>
              <a:t>The plots illustrate the distribution of global mean and standard deviation for EV and non-EV users.</a:t>
            </a:r>
          </a:p>
        </p:txBody>
      </p:sp>
      <p:sp>
        <p:nvSpPr>
          <p:cNvPr id="8" name="TextBox 7">
            <a:extLst>
              <a:ext uri="{FF2B5EF4-FFF2-40B4-BE49-F238E27FC236}">
                <a16:creationId xmlns:a16="http://schemas.microsoft.com/office/drawing/2014/main" id="{89A07AF9-BAC3-F986-CBDE-FC72BBA312D2}"/>
              </a:ext>
            </a:extLst>
          </p:cNvPr>
          <p:cNvSpPr txBox="1"/>
          <p:nvPr/>
        </p:nvSpPr>
        <p:spPr>
          <a:xfrm>
            <a:off x="5562601" y="2495550"/>
            <a:ext cx="3473592" cy="1461939"/>
          </a:xfrm>
          <a:prstGeom prst="rect">
            <a:avLst/>
          </a:prstGeom>
          <a:noFill/>
        </p:spPr>
        <p:txBody>
          <a:bodyPr wrap="square" rtlCol="0">
            <a:spAutoFit/>
          </a:bodyPr>
          <a:lstStyle/>
          <a:p>
            <a:pPr marL="342900" indent="-342900" algn="just">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The level 2 EV charger can reach 15-19 kW power, which appears in some customer data. </a:t>
            </a:r>
          </a:p>
          <a:p>
            <a:pPr marL="342900" indent="-342900" algn="just">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 users usually have a higher standard deviation.</a:t>
            </a:r>
          </a:p>
          <a:p>
            <a:pPr marL="342900" indent="-342900" algn="just">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Similar global mean value distribution.</a:t>
            </a:r>
          </a:p>
        </p:txBody>
      </p:sp>
      <p:pic>
        <p:nvPicPr>
          <p:cNvPr id="6" name="Picture 5" descr="A comparison of a graph&#10;&#10;Description automatically generated with medium confidence">
            <a:extLst>
              <a:ext uri="{FF2B5EF4-FFF2-40B4-BE49-F238E27FC236}">
                <a16:creationId xmlns:a16="http://schemas.microsoft.com/office/drawing/2014/main" id="{AC793542-A6C9-19D3-48D5-27FECC844F51}"/>
              </a:ext>
            </a:extLst>
          </p:cNvPr>
          <p:cNvPicPr>
            <a:picLocks noChangeAspect="1"/>
          </p:cNvPicPr>
          <p:nvPr/>
        </p:nvPicPr>
        <p:blipFill>
          <a:blip r:embed="rId3"/>
          <a:stretch>
            <a:fillRect/>
          </a:stretch>
        </p:blipFill>
        <p:spPr>
          <a:xfrm>
            <a:off x="609600" y="2144045"/>
            <a:ext cx="2235607" cy="2471192"/>
          </a:xfrm>
          <a:prstGeom prst="rect">
            <a:avLst/>
          </a:prstGeom>
        </p:spPr>
      </p:pic>
      <p:pic>
        <p:nvPicPr>
          <p:cNvPr id="10" name="Picture 9" descr="A graph of frequency and frequency&#10;&#10;Description automatically generated">
            <a:extLst>
              <a:ext uri="{FF2B5EF4-FFF2-40B4-BE49-F238E27FC236}">
                <a16:creationId xmlns:a16="http://schemas.microsoft.com/office/drawing/2014/main" id="{46630B52-58D7-19A9-0961-B051CC4C180F}"/>
              </a:ext>
            </a:extLst>
          </p:cNvPr>
          <p:cNvPicPr>
            <a:picLocks noChangeAspect="1"/>
          </p:cNvPicPr>
          <p:nvPr/>
        </p:nvPicPr>
        <p:blipFill>
          <a:blip r:embed="rId4"/>
          <a:stretch>
            <a:fillRect/>
          </a:stretch>
        </p:blipFill>
        <p:spPr>
          <a:xfrm>
            <a:off x="3090385" y="2144045"/>
            <a:ext cx="2252784" cy="2471192"/>
          </a:xfrm>
          <a:prstGeom prst="rect">
            <a:avLst/>
          </a:prstGeom>
        </p:spPr>
      </p:pic>
      <p:sp>
        <p:nvSpPr>
          <p:cNvPr id="11" name="TextBox 10">
            <a:extLst>
              <a:ext uri="{FF2B5EF4-FFF2-40B4-BE49-F238E27FC236}">
                <a16:creationId xmlns:a16="http://schemas.microsoft.com/office/drawing/2014/main" id="{8C64BE7E-61F0-1777-DDFF-84C3C08F209F}"/>
              </a:ext>
            </a:extLst>
          </p:cNvPr>
          <p:cNvSpPr txBox="1"/>
          <p:nvPr/>
        </p:nvSpPr>
        <p:spPr>
          <a:xfrm rot="16200000">
            <a:off x="140107" y="2322686"/>
            <a:ext cx="83820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EV Users</a:t>
            </a:r>
          </a:p>
        </p:txBody>
      </p:sp>
      <p:sp>
        <p:nvSpPr>
          <p:cNvPr id="12" name="TextBox 11">
            <a:extLst>
              <a:ext uri="{FF2B5EF4-FFF2-40B4-BE49-F238E27FC236}">
                <a16:creationId xmlns:a16="http://schemas.microsoft.com/office/drawing/2014/main" id="{FE433329-81DA-F35D-8D0D-DB9E2B186345}"/>
              </a:ext>
            </a:extLst>
          </p:cNvPr>
          <p:cNvSpPr txBox="1"/>
          <p:nvPr/>
        </p:nvSpPr>
        <p:spPr>
          <a:xfrm rot="16200000">
            <a:off x="2403551" y="2499132"/>
            <a:ext cx="119109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Non-EV Users</a:t>
            </a:r>
          </a:p>
        </p:txBody>
      </p:sp>
    </p:spTree>
    <p:extLst>
      <p:ext uri="{BB962C8B-B14F-4D97-AF65-F5344CB8AC3E}">
        <p14:creationId xmlns:p14="http://schemas.microsoft.com/office/powerpoint/2010/main" val="15970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846BC-7B35-9428-9D9B-980F71B6FD2A}"/>
            </a:ext>
          </a:extLst>
        </p:cNvPr>
        <p:cNvGrpSpPr/>
        <p:nvPr/>
      </p:nvGrpSpPr>
      <p:grpSpPr>
        <a:xfrm>
          <a:off x="0" y="0"/>
          <a:ext cx="0" cy="0"/>
          <a:chOff x="0" y="0"/>
          <a:chExt cx="0" cy="0"/>
        </a:xfrm>
      </p:grpSpPr>
      <p:pic>
        <p:nvPicPr>
          <p:cNvPr id="8" name="Picture 7" descr="A graph of a graph showing a number of blue lines&#10;&#10;Description automatically generated with medium confidence">
            <a:extLst>
              <a:ext uri="{FF2B5EF4-FFF2-40B4-BE49-F238E27FC236}">
                <a16:creationId xmlns:a16="http://schemas.microsoft.com/office/drawing/2014/main" id="{4A3C7719-0B95-C527-8429-17EE49B99AB4}"/>
              </a:ext>
            </a:extLst>
          </p:cNvPr>
          <p:cNvPicPr>
            <a:picLocks noChangeAspect="1"/>
          </p:cNvPicPr>
          <p:nvPr/>
        </p:nvPicPr>
        <p:blipFill>
          <a:blip r:embed="rId3"/>
          <a:stretch>
            <a:fillRect/>
          </a:stretch>
        </p:blipFill>
        <p:spPr>
          <a:xfrm>
            <a:off x="3937004" y="2118803"/>
            <a:ext cx="3852567" cy="2472845"/>
          </a:xfrm>
          <a:prstGeom prst="rect">
            <a:avLst/>
          </a:prstGeom>
        </p:spPr>
      </p:pic>
      <p:pic>
        <p:nvPicPr>
          <p:cNvPr id="5" name="Picture 4" descr="A graph of a graph showing a stamp&#10;&#10;Description automatically generated with medium confidence">
            <a:extLst>
              <a:ext uri="{FF2B5EF4-FFF2-40B4-BE49-F238E27FC236}">
                <a16:creationId xmlns:a16="http://schemas.microsoft.com/office/drawing/2014/main" id="{983EB0E2-DE8C-CF83-87B2-506AA80B4561}"/>
              </a:ext>
            </a:extLst>
          </p:cNvPr>
          <p:cNvPicPr>
            <a:picLocks noChangeAspect="1"/>
          </p:cNvPicPr>
          <p:nvPr/>
        </p:nvPicPr>
        <p:blipFill>
          <a:blip r:embed="rId4"/>
          <a:stretch>
            <a:fillRect/>
          </a:stretch>
        </p:blipFill>
        <p:spPr>
          <a:xfrm>
            <a:off x="33633" y="2118803"/>
            <a:ext cx="3852567" cy="2472844"/>
          </a:xfrm>
          <a:prstGeom prst="rect">
            <a:avLst/>
          </a:prstGeom>
        </p:spPr>
      </p:pic>
      <p:sp>
        <p:nvSpPr>
          <p:cNvPr id="2" name="Title 1">
            <a:extLst>
              <a:ext uri="{FF2B5EF4-FFF2-40B4-BE49-F238E27FC236}">
                <a16:creationId xmlns:a16="http://schemas.microsoft.com/office/drawing/2014/main" id="{80A1B1C8-0B03-AB6A-33FA-3F347CA12B57}"/>
              </a:ext>
            </a:extLst>
          </p:cNvPr>
          <p:cNvSpPr>
            <a:spLocks noGrp="1"/>
          </p:cNvSpPr>
          <p:nvPr>
            <p:ph type="title"/>
          </p:nvPr>
        </p:nvSpPr>
        <p:spPr/>
        <p:txBody>
          <a:bodyPr/>
          <a:lstStyle/>
          <a:p>
            <a:r>
              <a:rPr lang="en-US" dirty="0"/>
              <a:t>EV Detection Algorithm – Feature Engineering</a:t>
            </a:r>
          </a:p>
        </p:txBody>
      </p:sp>
      <p:sp>
        <p:nvSpPr>
          <p:cNvPr id="3" name="Text Placeholder 2">
            <a:extLst>
              <a:ext uri="{FF2B5EF4-FFF2-40B4-BE49-F238E27FC236}">
                <a16:creationId xmlns:a16="http://schemas.microsoft.com/office/drawing/2014/main" id="{44427C63-763A-5424-064D-7D842EAE88BF}"/>
              </a:ext>
            </a:extLst>
          </p:cNvPr>
          <p:cNvSpPr>
            <a:spLocks noGrp="1"/>
          </p:cNvSpPr>
          <p:nvPr>
            <p:ph type="body" sz="quarter" idx="10"/>
          </p:nvPr>
        </p:nvSpPr>
        <p:spPr>
          <a:xfrm>
            <a:off x="84437" y="590550"/>
            <a:ext cx="8901361" cy="1905000"/>
          </a:xfrm>
        </p:spPr>
        <p:txBody>
          <a:bodyPr/>
          <a:lstStyle/>
          <a:p>
            <a:pPr algn="just">
              <a:spcBef>
                <a:spcPts val="0"/>
              </a:spcBef>
              <a:spcAft>
                <a:spcPts val="300"/>
              </a:spcAft>
            </a:pPr>
            <a:r>
              <a:rPr lang="en-US" dirty="0">
                <a:latin typeface="Calibri" panose="020F0502020204030204" pitchFamily="34" charset="0"/>
                <a:cs typeface="Calibri" panose="020F0502020204030204" pitchFamily="34" charset="0"/>
              </a:rPr>
              <a:t>We know that EV charging is a repeated behavior, and we want to discover the trend in the dataset.</a:t>
            </a:r>
          </a:p>
          <a:p>
            <a:pPr algn="just">
              <a:spcBef>
                <a:spcPts val="0"/>
              </a:spcBef>
              <a:spcAft>
                <a:spcPts val="300"/>
              </a:spcAft>
            </a:pPr>
            <a:r>
              <a:rPr lang="en-US" b="1" dirty="0">
                <a:latin typeface="Calibri" panose="020F0502020204030204" pitchFamily="34" charset="0"/>
                <a:cs typeface="Calibri" panose="020F0502020204030204" pitchFamily="34" charset="0"/>
              </a:rPr>
              <a:t>Seasonal Decomposition:</a:t>
            </a:r>
            <a:endParaRPr lang="en-US" dirty="0">
              <a:latin typeface="Calibri" panose="020F0502020204030204" pitchFamily="34" charset="0"/>
              <a:cs typeface="Calibri" panose="020F0502020204030204" pitchFamily="34" charset="0"/>
            </a:endParaRPr>
          </a:p>
          <a:p>
            <a:pPr lvl="1" algn="just">
              <a:spcBef>
                <a:spcPts val="0"/>
              </a:spcBef>
              <a:spcAft>
                <a:spcPts val="300"/>
              </a:spcAft>
            </a:pPr>
            <a:r>
              <a:rPr lang="en-US" dirty="0">
                <a:latin typeface="Calibri" panose="020F0502020204030204" pitchFamily="34" charset="0"/>
                <a:cs typeface="Calibri" panose="020F0502020204030204" pitchFamily="34" charset="0"/>
              </a:rPr>
              <a:t>Decomposed time-series data into trend, seasonal, and residual components to capture recurring patterns.</a:t>
            </a:r>
          </a:p>
          <a:p>
            <a:pPr lvl="1" algn="just">
              <a:spcBef>
                <a:spcPts val="0"/>
              </a:spcBef>
              <a:spcAft>
                <a:spcPts val="300"/>
              </a:spcAft>
            </a:pPr>
            <a:r>
              <a:rPr lang="en-US" b="1" dirty="0">
                <a:latin typeface="Calibri" panose="020F0502020204030204" pitchFamily="34" charset="0"/>
                <a:cs typeface="Calibri" panose="020F0502020204030204" pitchFamily="34" charset="0"/>
              </a:rPr>
              <a:t>Trend</a:t>
            </a:r>
            <a:r>
              <a:rPr lang="en-US" dirty="0">
                <a:latin typeface="Calibri" panose="020F0502020204030204" pitchFamily="34" charset="0"/>
                <a:cs typeface="Calibri" panose="020F0502020204030204" pitchFamily="34" charset="0"/>
              </a:rPr>
              <a:t> shows long-term changes that may correlate with consistent charging habits.</a:t>
            </a:r>
          </a:p>
          <a:p>
            <a:pPr lvl="1" algn="just">
              <a:spcBef>
                <a:spcPts val="0"/>
              </a:spcBef>
              <a:spcAft>
                <a:spcPts val="300"/>
              </a:spcAft>
            </a:pPr>
            <a:r>
              <a:rPr lang="en-US" b="1" dirty="0">
                <a:latin typeface="Calibri" panose="020F0502020204030204" pitchFamily="34" charset="0"/>
                <a:cs typeface="Calibri" panose="020F0502020204030204" pitchFamily="34" charset="0"/>
              </a:rPr>
              <a:t>Seasonal</a:t>
            </a:r>
            <a:r>
              <a:rPr lang="en-US" dirty="0">
                <a:latin typeface="Calibri" panose="020F0502020204030204" pitchFamily="34" charset="0"/>
                <a:cs typeface="Calibri" panose="020F0502020204030204" pitchFamily="34" charset="0"/>
              </a:rPr>
              <a:t> reveals recurring behaviors, such as regular charging times.</a:t>
            </a:r>
          </a:p>
          <a:p>
            <a:pPr lvl="1" algn="just">
              <a:spcBef>
                <a:spcPts val="0"/>
              </a:spcBef>
              <a:spcAft>
                <a:spcPts val="300"/>
              </a:spcAft>
            </a:pPr>
            <a:r>
              <a:rPr lang="en-US" b="1" dirty="0">
                <a:latin typeface="Calibri" panose="020F0502020204030204" pitchFamily="34" charset="0"/>
                <a:cs typeface="Calibri" panose="020F0502020204030204" pitchFamily="34" charset="0"/>
              </a:rPr>
              <a:t>Residuals </a:t>
            </a:r>
            <a:r>
              <a:rPr lang="en-US" dirty="0">
                <a:latin typeface="Calibri" panose="020F0502020204030204" pitchFamily="34" charset="0"/>
                <a:cs typeface="Calibri" panose="020F0502020204030204" pitchFamily="34" charset="0"/>
              </a:rPr>
              <a:t>capture anomalies or irregular spikes that could indicate irregular EV charging sessions.</a:t>
            </a:r>
          </a:p>
        </p:txBody>
      </p:sp>
      <p:sp>
        <p:nvSpPr>
          <p:cNvPr id="11" name="TextBox 10">
            <a:extLst>
              <a:ext uri="{FF2B5EF4-FFF2-40B4-BE49-F238E27FC236}">
                <a16:creationId xmlns:a16="http://schemas.microsoft.com/office/drawing/2014/main" id="{2FEB173A-1EC0-AA8E-F383-31A665C11A51}"/>
              </a:ext>
            </a:extLst>
          </p:cNvPr>
          <p:cNvSpPr txBox="1"/>
          <p:nvPr/>
        </p:nvSpPr>
        <p:spPr>
          <a:xfrm>
            <a:off x="2094113" y="2139992"/>
            <a:ext cx="864339" cy="253916"/>
          </a:xfrm>
          <a:prstGeom prst="rect">
            <a:avLst/>
          </a:prstGeom>
          <a:noFill/>
        </p:spPr>
        <p:txBody>
          <a:bodyPr wrap="none" rtlCol="0">
            <a:spAutoFit/>
          </a:bodyPr>
          <a:lstStyle/>
          <a:p>
            <a:r>
              <a:rPr lang="en-US" sz="1050" dirty="0">
                <a:latin typeface="Calibri" panose="020F0502020204030204" pitchFamily="34" charset="0"/>
                <a:cs typeface="Calibri" panose="020F0502020204030204" pitchFamily="34" charset="0"/>
              </a:rPr>
              <a:t>Non-EV user</a:t>
            </a:r>
          </a:p>
        </p:txBody>
      </p:sp>
      <p:sp>
        <p:nvSpPr>
          <p:cNvPr id="12" name="TextBox 11">
            <a:extLst>
              <a:ext uri="{FF2B5EF4-FFF2-40B4-BE49-F238E27FC236}">
                <a16:creationId xmlns:a16="http://schemas.microsoft.com/office/drawing/2014/main" id="{59D9CEE3-7870-5A60-37CF-C09D660D5A5E}"/>
              </a:ext>
            </a:extLst>
          </p:cNvPr>
          <p:cNvSpPr txBox="1"/>
          <p:nvPr/>
        </p:nvSpPr>
        <p:spPr>
          <a:xfrm>
            <a:off x="6324600" y="2171293"/>
            <a:ext cx="595035" cy="253916"/>
          </a:xfrm>
          <a:prstGeom prst="rect">
            <a:avLst/>
          </a:prstGeom>
          <a:noFill/>
        </p:spPr>
        <p:txBody>
          <a:bodyPr wrap="none" rtlCol="0">
            <a:spAutoFit/>
          </a:bodyPr>
          <a:lstStyle/>
          <a:p>
            <a:r>
              <a:rPr lang="en-US" sz="1050" dirty="0">
                <a:latin typeface="Calibri" panose="020F0502020204030204" pitchFamily="34" charset="0"/>
                <a:cs typeface="Calibri" panose="020F0502020204030204" pitchFamily="34" charset="0"/>
              </a:rPr>
              <a:t>EV user</a:t>
            </a:r>
          </a:p>
        </p:txBody>
      </p:sp>
      <p:sp>
        <p:nvSpPr>
          <p:cNvPr id="14" name="TextBox 13">
            <a:extLst>
              <a:ext uri="{FF2B5EF4-FFF2-40B4-BE49-F238E27FC236}">
                <a16:creationId xmlns:a16="http://schemas.microsoft.com/office/drawing/2014/main" id="{4E615377-7816-B86C-A5D5-A45C0656A514}"/>
              </a:ext>
            </a:extLst>
          </p:cNvPr>
          <p:cNvSpPr txBox="1"/>
          <p:nvPr/>
        </p:nvSpPr>
        <p:spPr>
          <a:xfrm>
            <a:off x="7795071" y="2724150"/>
            <a:ext cx="1289546" cy="938719"/>
          </a:xfrm>
          <a:prstGeom prst="rect">
            <a:avLst/>
          </a:prstGeom>
          <a:noFill/>
        </p:spPr>
        <p:txBody>
          <a:bodyPr wrap="square">
            <a:spAutoFit/>
          </a:bodyPr>
          <a:lstStyle/>
          <a:p>
            <a:r>
              <a:rPr lang="en-US" sz="1100" dirty="0">
                <a:latin typeface="Calibri" panose="020F0502020204030204" pitchFamily="34" charset="0"/>
                <a:cs typeface="Calibri" panose="020F0502020204030204" pitchFamily="34" charset="0"/>
              </a:rPr>
              <a:t>Seasonal Decomposition Components reveal the hidden pattern of the data</a:t>
            </a:r>
          </a:p>
        </p:txBody>
      </p:sp>
      <p:cxnSp>
        <p:nvCxnSpPr>
          <p:cNvPr id="13" name="Straight Arrow Connector 12">
            <a:extLst>
              <a:ext uri="{FF2B5EF4-FFF2-40B4-BE49-F238E27FC236}">
                <a16:creationId xmlns:a16="http://schemas.microsoft.com/office/drawing/2014/main" id="{663F5860-39FF-A7C9-2AFE-D59A0EE60057}"/>
              </a:ext>
            </a:extLst>
          </p:cNvPr>
          <p:cNvCxnSpPr/>
          <p:nvPr/>
        </p:nvCxnSpPr>
        <p:spPr bwMode="auto">
          <a:xfrm flipH="1">
            <a:off x="6919635" y="2266950"/>
            <a:ext cx="1157565" cy="381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TextBox 14">
            <a:extLst>
              <a:ext uri="{FF2B5EF4-FFF2-40B4-BE49-F238E27FC236}">
                <a16:creationId xmlns:a16="http://schemas.microsoft.com/office/drawing/2014/main" id="{7F591C3A-ED21-1631-EE92-7B37E2479F33}"/>
              </a:ext>
            </a:extLst>
          </p:cNvPr>
          <p:cNvSpPr txBox="1"/>
          <p:nvPr/>
        </p:nvSpPr>
        <p:spPr>
          <a:xfrm>
            <a:off x="8001000" y="2054377"/>
            <a:ext cx="121920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Stable EV usage</a:t>
            </a:r>
          </a:p>
        </p:txBody>
      </p:sp>
    </p:spTree>
    <p:extLst>
      <p:ext uri="{BB962C8B-B14F-4D97-AF65-F5344CB8AC3E}">
        <p14:creationId xmlns:p14="http://schemas.microsoft.com/office/powerpoint/2010/main" val="286150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1A5E1-33A4-1928-25A1-7A2A217BB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4EE8F-8EC1-3D70-E32D-EB876DA54FE9}"/>
              </a:ext>
            </a:extLst>
          </p:cNvPr>
          <p:cNvSpPr>
            <a:spLocks noGrp="1"/>
          </p:cNvSpPr>
          <p:nvPr>
            <p:ph type="title"/>
          </p:nvPr>
        </p:nvSpPr>
        <p:spPr/>
        <p:txBody>
          <a:bodyPr/>
          <a:lstStyle/>
          <a:p>
            <a:r>
              <a:rPr lang="en-US" dirty="0"/>
              <a:t>EV Detection Algorithm – Random Forest Method</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0009F12-CAD2-8F0D-6798-D67B404CFC0A}"/>
                  </a:ext>
                </a:extLst>
              </p:cNvPr>
              <p:cNvSpPr>
                <a:spLocks noGrp="1"/>
              </p:cNvSpPr>
              <p:nvPr>
                <p:ph type="body" sz="quarter" idx="10"/>
              </p:nvPr>
            </p:nvSpPr>
            <p:spPr>
              <a:xfrm>
                <a:off x="84437" y="590550"/>
                <a:ext cx="8969324" cy="4038600"/>
              </a:xfrm>
            </p:spPr>
            <p:txBody>
              <a:bodyPr/>
              <a:lstStyle/>
              <a:p>
                <a:pPr algn="just">
                  <a:spcBef>
                    <a:spcPts val="0"/>
                  </a:spcBef>
                  <a:spcAft>
                    <a:spcPts val="300"/>
                  </a:spcAft>
                </a:pPr>
                <a:r>
                  <a:rPr lang="en-US" dirty="0">
                    <a:latin typeface="Calibri" panose="020F0502020204030204" pitchFamily="34" charset="0"/>
                    <a:cs typeface="Calibri" panose="020F0502020204030204" pitchFamily="34" charset="0"/>
                  </a:rPr>
                  <a:t>We employ a random forest ensemble classification method to detect the EV. </a:t>
                </a:r>
              </a:p>
              <a:p>
                <a:pPr algn="just">
                  <a:spcBef>
                    <a:spcPts val="0"/>
                  </a:spcBef>
                  <a:spcAft>
                    <a:spcPts val="300"/>
                  </a:spcAft>
                </a:pPr>
                <a:endParaRPr lang="en-US" dirty="0">
                  <a:latin typeface="Calibri" panose="020F0502020204030204" pitchFamily="34" charset="0"/>
                  <a:cs typeface="Calibri" panose="020F0502020204030204" pitchFamily="34" charset="0"/>
                </a:endParaRPr>
              </a:p>
              <a:p>
                <a:pPr algn="just">
                  <a:spcBef>
                    <a:spcPts val="0"/>
                  </a:spcBef>
                  <a:spcAft>
                    <a:spcPts val="300"/>
                  </a:spcAft>
                </a:pPr>
                <a:r>
                  <a:rPr lang="en-US" sz="1400" b="1" dirty="0">
                    <a:effectLst/>
                    <a:latin typeface="Calibri" panose="020F0502020204030204" pitchFamily="34" charset="0"/>
                    <a:ea typeface="Aptos" panose="020B0004020202020204" pitchFamily="34" charset="0"/>
                    <a:cs typeface="Calibri" panose="020F0502020204030204" pitchFamily="34" charset="0"/>
                  </a:rPr>
                  <a:t>Simulation Steps: </a:t>
                </a:r>
              </a:p>
              <a:p>
                <a:pPr marL="0" algn="just">
                  <a:spcBef>
                    <a:spcPts val="500"/>
                  </a:spcBef>
                  <a:spcAft>
                    <a:spcPts val="600"/>
                  </a:spcAft>
                </a:pPr>
                <a:r>
                  <a:rPr lang="en-US" dirty="0">
                    <a:effectLst/>
                    <a:latin typeface="Calibri" panose="020F0502020204030204" pitchFamily="34" charset="0"/>
                    <a:ea typeface="Aptos" panose="020B0004020202020204" pitchFamily="34" charset="0"/>
                    <a:cs typeface="Calibri" panose="020F0502020204030204" pitchFamily="34" charset="0"/>
                  </a:rPr>
                  <a:t>1. </a:t>
                </a:r>
                <a:r>
                  <a:rPr lang="en-US" b="1" dirty="0">
                    <a:effectLst/>
                    <a:latin typeface="Calibri" panose="020F0502020204030204" pitchFamily="34" charset="0"/>
                    <a:ea typeface="Aptos" panose="020B0004020202020204" pitchFamily="34" charset="0"/>
                    <a:cs typeface="Calibri" panose="020F0502020204030204" pitchFamily="34" charset="0"/>
                  </a:rPr>
                  <a:t>Training Data</a:t>
                </a:r>
                <a:r>
                  <a:rPr lang="en-US" dirty="0">
                    <a:effectLst/>
                    <a:latin typeface="Calibri" panose="020F0502020204030204" pitchFamily="34" charset="0"/>
                    <a:ea typeface="Aptos" panose="020B0004020202020204" pitchFamily="34" charset="0"/>
                    <a:cs typeface="Calibri" panose="020F0502020204030204" pitchFamily="34" charset="0"/>
                  </a:rPr>
                  <a:t>: </a:t>
                </a:r>
                <a:r>
                  <a:rPr lang="en-US" dirty="0">
                    <a:latin typeface="Calibri" panose="020F0502020204030204" pitchFamily="34" charset="0"/>
                    <a:ea typeface="Aptos" panose="020B0004020202020204" pitchFamily="34" charset="0"/>
                    <a:cs typeface="Calibri" panose="020F0502020204030204" pitchFamily="34" charset="0"/>
                  </a:rPr>
                  <a:t>The dataset is first divided into training and test sets. Let the feature matrix be represented as </a:t>
                </a:r>
                <a14:m>
                  <m:oMath xmlns:m="http://schemas.openxmlformats.org/officeDocument/2006/math">
                    <m:r>
                      <a:rPr lang="en-US" i="1" dirty="0">
                        <a:latin typeface="Cambria Math" panose="02040503050406030204" pitchFamily="18" charset="0"/>
                        <a:ea typeface="Aptos" panose="020B0004020202020204" pitchFamily="34" charset="0"/>
                        <a:cs typeface="Calibri" panose="020F0502020204030204" pitchFamily="34" charset="0"/>
                      </a:rPr>
                      <m:t>𝑋</m:t>
                    </m:r>
                  </m:oMath>
                </a14:m>
                <a:r>
                  <a:rPr lang="en-US" dirty="0">
                    <a:latin typeface="Calibri" panose="020F0502020204030204" pitchFamily="34" charset="0"/>
                    <a:ea typeface="Aptos" panose="020B0004020202020204" pitchFamily="34" charset="0"/>
                    <a:cs typeface="Calibri" panose="020F0502020204030204" pitchFamily="34" charset="0"/>
                  </a:rPr>
                  <a:t> and the corresponding labels as </a:t>
                </a:r>
                <a14:m>
                  <m:oMath xmlns:m="http://schemas.openxmlformats.org/officeDocument/2006/math">
                    <m:r>
                      <a:rPr lang="en-US" i="1" dirty="0">
                        <a:latin typeface="Cambria Math" panose="02040503050406030204" pitchFamily="18" charset="0"/>
                        <a:ea typeface="Aptos" panose="020B0004020202020204" pitchFamily="34" charset="0"/>
                        <a:cs typeface="Calibri" panose="020F0502020204030204" pitchFamily="34" charset="0"/>
                      </a:rPr>
                      <m:t>𝑦</m:t>
                    </m:r>
                  </m:oMath>
                </a14:m>
                <a:r>
                  <a:rPr lang="en-US" dirty="0">
                    <a:latin typeface="Calibri" panose="020F0502020204030204" pitchFamily="34" charset="0"/>
                    <a:ea typeface="Aptos" panose="020B0004020202020204" pitchFamily="34" charset="0"/>
                    <a:cs typeface="Calibri" panose="020F0502020204030204" pitchFamily="34" charset="0"/>
                  </a:rPr>
                  <a:t>, where each row in </a:t>
                </a:r>
                <a14:m>
                  <m:oMath xmlns:m="http://schemas.openxmlformats.org/officeDocument/2006/math">
                    <m:r>
                      <a:rPr lang="en-US" i="1" dirty="0">
                        <a:latin typeface="Cambria Math" panose="02040503050406030204" pitchFamily="18" charset="0"/>
                        <a:ea typeface="Aptos" panose="020B0004020202020204" pitchFamily="34" charset="0"/>
                        <a:cs typeface="Calibri" panose="020F0502020204030204" pitchFamily="34" charset="0"/>
                      </a:rPr>
                      <m:t>𝑋</m:t>
                    </m:r>
                  </m:oMath>
                </a14:m>
                <a:r>
                  <a:rPr lang="en-US" dirty="0">
                    <a:latin typeface="Calibri" panose="020F0502020204030204" pitchFamily="34" charset="0"/>
                    <a:ea typeface="Aptos" panose="020B0004020202020204" pitchFamily="34" charset="0"/>
                    <a:cs typeface="Calibri" panose="020F0502020204030204" pitchFamily="34" charset="0"/>
                  </a:rPr>
                  <a:t> represents a user’s features, and </a:t>
                </a:r>
                <a14:m>
                  <m:oMath xmlns:m="http://schemas.openxmlformats.org/officeDocument/2006/math">
                    <m:r>
                      <a:rPr lang="en-US" i="1" dirty="0">
                        <a:latin typeface="Cambria Math" panose="02040503050406030204" pitchFamily="18" charset="0"/>
                        <a:ea typeface="Aptos" panose="020B0004020202020204" pitchFamily="34" charset="0"/>
                        <a:cs typeface="Calibri" panose="020F0502020204030204" pitchFamily="34" charset="0"/>
                      </a:rPr>
                      <m:t>𝑦</m:t>
                    </m:r>
                  </m:oMath>
                </a14:m>
                <a:r>
                  <a:rPr lang="en-US" dirty="0">
                    <a:latin typeface="Calibri" panose="020F0502020204030204" pitchFamily="34" charset="0"/>
                    <a:ea typeface="Aptos" panose="020B0004020202020204" pitchFamily="34" charset="0"/>
                    <a:cs typeface="Calibri" panose="020F0502020204030204" pitchFamily="34" charset="0"/>
                  </a:rPr>
                  <a:t> indicates whether a user is an EV user (</a:t>
                </a:r>
                <a14:m>
                  <m:oMath xmlns:m="http://schemas.openxmlformats.org/officeDocument/2006/math">
                    <m:r>
                      <a:rPr lang="en-US" i="1" dirty="0">
                        <a:latin typeface="Cambria Math" panose="02040503050406030204" pitchFamily="18" charset="0"/>
                        <a:ea typeface="Aptos" panose="020B0004020202020204" pitchFamily="34" charset="0"/>
                        <a:cs typeface="Calibri" panose="020F0502020204030204" pitchFamily="34" charset="0"/>
                      </a:rPr>
                      <m:t>𝑦</m:t>
                    </m:r>
                  </m:oMath>
                </a14:m>
                <a:r>
                  <a:rPr lang="en-US" dirty="0">
                    <a:latin typeface="Calibri" panose="020F0502020204030204" pitchFamily="34" charset="0"/>
                    <a:ea typeface="Aptos" panose="020B0004020202020204" pitchFamily="34" charset="0"/>
                    <a:cs typeface="Calibri" panose="020F0502020204030204" pitchFamily="34" charset="0"/>
                  </a:rPr>
                  <a:t> = 1) or non-EV user (</a:t>
                </a:r>
                <a14:m>
                  <m:oMath xmlns:m="http://schemas.openxmlformats.org/officeDocument/2006/math">
                    <m:r>
                      <a:rPr lang="en-US" i="1" dirty="0">
                        <a:latin typeface="Cambria Math" panose="02040503050406030204" pitchFamily="18" charset="0"/>
                        <a:ea typeface="Aptos" panose="020B0004020202020204" pitchFamily="34" charset="0"/>
                        <a:cs typeface="Calibri" panose="020F0502020204030204" pitchFamily="34" charset="0"/>
                      </a:rPr>
                      <m:t>𝑦</m:t>
                    </m:r>
                  </m:oMath>
                </a14:m>
                <a:r>
                  <a:rPr lang="en-US" dirty="0">
                    <a:latin typeface="Calibri" panose="020F0502020204030204" pitchFamily="34" charset="0"/>
                    <a:ea typeface="Aptos" panose="020B0004020202020204" pitchFamily="34" charset="0"/>
                    <a:cs typeface="Calibri" panose="020F0502020204030204" pitchFamily="34" charset="0"/>
                  </a:rPr>
                  <a:t> = 0). </a:t>
                </a:r>
                <a:endParaRPr lang="en-US" b="0" dirty="0">
                  <a:latin typeface="Calibri" panose="020F0502020204030204" pitchFamily="34" charset="0"/>
                  <a:ea typeface="Aptos" panose="020B0004020202020204" pitchFamily="34" charset="0"/>
                  <a:cs typeface="Calibri" panose="020F0502020204030204" pitchFamily="34" charset="0"/>
                </a:endParaRPr>
              </a:p>
              <a:p>
                <a:pPr marL="0" algn="just">
                  <a:spcBef>
                    <a:spcPts val="500"/>
                  </a:spcBef>
                  <a:spcAft>
                    <a:spcPts val="600"/>
                  </a:spcAft>
                </a:pPr>
                <a:r>
                  <a:rPr lang="en-US" dirty="0">
                    <a:latin typeface="Calibri" panose="020F0502020204030204" pitchFamily="34" charset="0"/>
                    <a:ea typeface="Aptos" panose="020B0004020202020204" pitchFamily="34" charset="0"/>
                    <a:cs typeface="Calibri" panose="020F0502020204030204" pitchFamily="34" charset="0"/>
                  </a:rPr>
                  <a:t>2. </a:t>
                </a:r>
                <a:r>
                  <a:rPr lang="en-US" b="1" dirty="0">
                    <a:latin typeface="Calibri" panose="020F0502020204030204" pitchFamily="34" charset="0"/>
                    <a:ea typeface="Aptos" panose="020B0004020202020204" pitchFamily="34" charset="0"/>
                    <a:cs typeface="Calibri" panose="020F0502020204030204" pitchFamily="34" charset="0"/>
                  </a:rPr>
                  <a:t>Define Parameters</a:t>
                </a:r>
                <a:r>
                  <a:rPr lang="en-US" dirty="0">
                    <a:latin typeface="Calibri" panose="020F0502020204030204" pitchFamily="34" charset="0"/>
                    <a:ea typeface="Aptos" panose="020B0004020202020204" pitchFamily="34" charset="0"/>
                    <a:cs typeface="Calibri" panose="020F0502020204030204" pitchFamily="34" charset="0"/>
                  </a:rPr>
                  <a:t>: After testing, we defined the following parameters:</a:t>
                </a:r>
                <a:r>
                  <a:rPr lang="en-US" dirty="0"/>
                  <a:t> </a:t>
                </a:r>
                <a:r>
                  <a:rPr lang="en-US" b="1" dirty="0">
                    <a:latin typeface="Calibri" panose="020F0502020204030204" pitchFamily="34" charset="0"/>
                    <a:cs typeface="Calibri" panose="020F0502020204030204" pitchFamily="34" charset="0"/>
                  </a:rPr>
                  <a:t>Number of Trees</a:t>
                </a:r>
                <a:r>
                  <a:rPr lang="en-US" dirty="0">
                    <a:latin typeface="Calibri" panose="020F0502020204030204" pitchFamily="34" charset="0"/>
                    <a:cs typeface="Calibri" panose="020F0502020204030204" pitchFamily="34" charset="0"/>
                  </a:rPr>
                  <a:t>: 100; </a:t>
                </a:r>
                <a:r>
                  <a:rPr lang="en-US" b="1" dirty="0">
                    <a:latin typeface="Calibri" panose="020F0502020204030204" pitchFamily="34" charset="0"/>
                    <a:cs typeface="Calibri" panose="020F0502020204030204" pitchFamily="34" charset="0"/>
                  </a:rPr>
                  <a:t>Maximum Depth of Each Tree:</a:t>
                </a:r>
                <a:r>
                  <a:rPr lang="en-US" dirty="0">
                    <a:latin typeface="Calibri" panose="020F0502020204030204" pitchFamily="34" charset="0"/>
                    <a:cs typeface="Calibri" panose="020F0502020204030204" pitchFamily="34" charset="0"/>
                  </a:rPr>
                  <a:t> 10. Others remain default.</a:t>
                </a:r>
                <a:endParaRPr lang="en-US" dirty="0">
                  <a:latin typeface="Calibri" panose="020F0502020204030204" pitchFamily="34" charset="0"/>
                  <a:ea typeface="Aptos" panose="020B0004020202020204" pitchFamily="34" charset="0"/>
                  <a:cs typeface="Calibri" panose="020F0502020204030204" pitchFamily="34" charset="0"/>
                </a:endParaRPr>
              </a:p>
              <a:p>
                <a:pPr marL="0" algn="just">
                  <a:spcBef>
                    <a:spcPts val="500"/>
                  </a:spcBef>
                  <a:spcAft>
                    <a:spcPts val="600"/>
                  </a:spcAft>
                </a:pPr>
                <a:r>
                  <a:rPr lang="en-US" sz="1400" dirty="0">
                    <a:effectLst/>
                    <a:latin typeface="Calibri" panose="020F0502020204030204" pitchFamily="34" charset="0"/>
                    <a:ea typeface="Aptos" panose="020B0004020202020204" pitchFamily="34" charset="0"/>
                    <a:cs typeface="Calibri" panose="020F0502020204030204" pitchFamily="34" charset="0"/>
                  </a:rPr>
                  <a:t>3. </a:t>
                </a:r>
                <a:r>
                  <a:rPr lang="en-US" sz="1400" b="1" dirty="0">
                    <a:effectLst/>
                    <a:latin typeface="Calibri" panose="020F0502020204030204" pitchFamily="34" charset="0"/>
                    <a:ea typeface="Aptos" panose="020B0004020202020204" pitchFamily="34" charset="0"/>
                    <a:cs typeface="Calibri" panose="020F0502020204030204" pitchFamily="34" charset="0"/>
                  </a:rPr>
                  <a:t>Bootstrap Sampling</a:t>
                </a:r>
                <a:r>
                  <a:rPr lang="en-US" sz="1400" dirty="0">
                    <a:effectLst/>
                    <a:latin typeface="Calibri" panose="020F0502020204030204" pitchFamily="34" charset="0"/>
                    <a:ea typeface="Aptos" panose="020B0004020202020204" pitchFamily="34" charset="0"/>
                    <a:cs typeface="Calibri" panose="020F0502020204030204" pitchFamily="34" charset="0"/>
                  </a:rPr>
                  <a:t>: </a:t>
                </a:r>
                <a:r>
                  <a:rPr lang="en-US" dirty="0">
                    <a:latin typeface="Calibri" panose="020F0502020204030204" pitchFamily="34" charset="0"/>
                    <a:ea typeface="Aptos" panose="020B0004020202020204" pitchFamily="34" charset="0"/>
                    <a:cs typeface="Calibri" panose="020F0502020204030204" pitchFamily="34" charset="0"/>
                  </a:rPr>
                  <a:t>For each tree in the Random Forest, a bootstrap sample is created by random sampling with replacement from the training data. </a:t>
                </a:r>
              </a:p>
              <a:p>
                <a:pPr marL="800035" lvl="2" algn="just">
                  <a:spcBef>
                    <a:spcPts val="500"/>
                  </a:spcBef>
                  <a:spcAft>
                    <a:spcPts val="600"/>
                  </a:spcAft>
                </a:pPr>
                <a:r>
                  <a:rPr lang="en-US" b="1" dirty="0">
                    <a:latin typeface="Calibri" panose="020F0502020204030204" pitchFamily="34" charset="0"/>
                    <a:ea typeface="Aptos" panose="020B0004020202020204" pitchFamily="34" charset="0"/>
                    <a:cs typeface="Calibri" panose="020F0502020204030204" pitchFamily="34" charset="0"/>
                  </a:rPr>
                  <a:t>Sample size per tree</a:t>
                </a:r>
                <a:r>
                  <a:rPr lang="en-US" dirty="0">
                    <a:latin typeface="Calibri" panose="020F0502020204030204" pitchFamily="34" charset="0"/>
                    <a:ea typeface="Aptos" panose="020B0004020202020204" pitchFamily="34" charset="0"/>
                    <a:cs typeface="Calibri" panose="020F0502020204030204" pitchFamily="34" charset="0"/>
                  </a:rPr>
                  <a:t>: 24,764 (same as the number of customers in the training sets).</a:t>
                </a:r>
              </a:p>
              <a:p>
                <a:pPr marL="800035" lvl="2" algn="just">
                  <a:spcBef>
                    <a:spcPts val="500"/>
                  </a:spcBef>
                  <a:spcAft>
                    <a:spcPts val="600"/>
                  </a:spcAft>
                </a:pPr>
                <a:r>
                  <a:rPr lang="en-US" b="1" dirty="0">
                    <a:latin typeface="Calibri" panose="020F0502020204030204" pitchFamily="34" charset="0"/>
                    <a:ea typeface="Aptos" panose="020B0004020202020204" pitchFamily="34" charset="0"/>
                    <a:cs typeface="Calibri" panose="020F0502020204030204" pitchFamily="34" charset="0"/>
                  </a:rPr>
                  <a:t>Number of bootstrap samples</a:t>
                </a:r>
                <a:r>
                  <a:rPr lang="en-US" dirty="0">
                    <a:latin typeface="Calibri" panose="020F0502020204030204" pitchFamily="34" charset="0"/>
                    <a:ea typeface="Aptos" panose="020B0004020202020204" pitchFamily="34" charset="0"/>
                    <a:cs typeface="Calibri" panose="020F0502020204030204" pitchFamily="34" charset="0"/>
                  </a:rPr>
                  <a:t>: Equal to the number of trees, in our case, 100.</a:t>
                </a:r>
              </a:p>
              <a:p>
                <a:pPr algn="just">
                  <a:spcBef>
                    <a:spcPts val="0"/>
                  </a:spcBef>
                  <a:spcAft>
                    <a:spcPts val="300"/>
                  </a:spcAft>
                </a:pPr>
                <a:endParaRPr lang="en-US" dirty="0">
                  <a:latin typeface="Calibri" panose="020F0502020204030204" pitchFamily="34" charset="0"/>
                  <a:cs typeface="Calibri" panose="020F0502020204030204" pitchFamily="34" charset="0"/>
                </a:endParaRPr>
              </a:p>
            </p:txBody>
          </p:sp>
        </mc:Choice>
        <mc:Fallback>
          <p:sp>
            <p:nvSpPr>
              <p:cNvPr id="3" name="Text Placeholder 2">
                <a:extLst>
                  <a:ext uri="{FF2B5EF4-FFF2-40B4-BE49-F238E27FC236}">
                    <a16:creationId xmlns:a16="http://schemas.microsoft.com/office/drawing/2014/main" id="{B0009F12-CAD2-8F0D-6798-D67B404CFC0A}"/>
                  </a:ext>
                </a:extLst>
              </p:cNvPr>
              <p:cNvSpPr>
                <a:spLocks noGrp="1" noRot="1" noChangeAspect="1" noMove="1" noResize="1" noEditPoints="1" noAdjustHandles="1" noChangeArrowheads="1" noChangeShapeType="1" noTextEdit="1"/>
              </p:cNvSpPr>
              <p:nvPr>
                <p:ph type="body" sz="quarter" idx="10"/>
              </p:nvPr>
            </p:nvSpPr>
            <p:spPr>
              <a:xfrm>
                <a:off x="84437" y="590550"/>
                <a:ext cx="8969324" cy="4038600"/>
              </a:xfrm>
              <a:blipFill>
                <a:blip r:embed="rId3"/>
                <a:stretch>
                  <a:fillRect l="-204" t="-302" r="-204"/>
                </a:stretch>
              </a:blipFill>
            </p:spPr>
            <p:txBody>
              <a:bodyPr/>
              <a:lstStyle/>
              <a:p>
                <a:r>
                  <a:rPr lang="en-US">
                    <a:noFill/>
                  </a:rPr>
                  <a:t> </a:t>
                </a:r>
              </a:p>
            </p:txBody>
          </p:sp>
        </mc:Fallback>
      </mc:AlternateContent>
    </p:spTree>
    <p:extLst>
      <p:ext uri="{BB962C8B-B14F-4D97-AF65-F5344CB8AC3E}">
        <p14:creationId xmlns:p14="http://schemas.microsoft.com/office/powerpoint/2010/main" val="1844623031"/>
      </p:ext>
    </p:extLst>
  </p:cSld>
  <p:clrMapOvr>
    <a:masterClrMapping/>
  </p:clrMapOvr>
</p:sld>
</file>

<file path=ppt/theme/theme1.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FFCCBA0-A28F-4666-9E75-BC3924CE52F8}" vid="{6E76C09C-7227-4B4F-976F-09703542E1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Prenstation Template</Template>
  <TotalTime>4747</TotalTime>
  <Words>4266</Words>
  <Application>Microsoft Office PowerPoint</Application>
  <PresentationFormat>On-screen Show (16:9)</PresentationFormat>
  <Paragraphs>314</Paragraphs>
  <Slides>28</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Univers 55 Oblique</vt:lpstr>
      <vt:lpstr>Univers 57 Condensed</vt:lpstr>
      <vt:lpstr>Univers 67 CondensedBold</vt:lpstr>
      <vt:lpstr>Univers 75 Black</vt:lpstr>
      <vt:lpstr>Arial</vt:lpstr>
      <vt:lpstr>Calibri</vt:lpstr>
      <vt:lpstr>Cambria Math</vt:lpstr>
      <vt:lpstr>Georgia</vt:lpstr>
      <vt:lpstr>Symbol</vt:lpstr>
      <vt:lpstr>Times</vt:lpstr>
      <vt:lpstr>Wingdings</vt:lpstr>
      <vt:lpstr>1_PowerPoint</vt:lpstr>
      <vt:lpstr>PowerPoint Presentation</vt:lpstr>
      <vt:lpstr>PowerPoint Presentation</vt:lpstr>
      <vt:lpstr>Introduction to Utility EV Dataset</vt:lpstr>
      <vt:lpstr>Introduction to Utility EV Dataset</vt:lpstr>
      <vt:lpstr>EV Detection Using Real Utility AMI Data</vt:lpstr>
      <vt:lpstr>EV and EV Charging Detection – Literature Review</vt:lpstr>
      <vt:lpstr>EV Detection Algorithm – Feature Engineering</vt:lpstr>
      <vt:lpstr>EV Detection Algorithm – Feature Engineering</vt:lpstr>
      <vt:lpstr>EV Detection Algorithm – Random Forest Method</vt:lpstr>
      <vt:lpstr>EV Detection Algorithm – Random Forest Method</vt:lpstr>
      <vt:lpstr>EV Detection Algorithm – Training result</vt:lpstr>
      <vt:lpstr>EV Detection Algorithm – Training result</vt:lpstr>
      <vt:lpstr>Introduction to Utility Heat Pump Dataset</vt:lpstr>
      <vt:lpstr>Residential Heat Pump Detection – Features</vt:lpstr>
      <vt:lpstr>Residential Heat Pump Detection – Features Visualization</vt:lpstr>
      <vt:lpstr>Residential Heat Pump Detection – Results</vt:lpstr>
      <vt:lpstr>Conclusion</vt:lpstr>
      <vt:lpstr>Reference</vt:lpstr>
      <vt:lpstr>PowerPoint Presentation</vt:lpstr>
      <vt:lpstr>Seasonal Decomposition</vt:lpstr>
      <vt:lpstr>Seasonal Decomposition</vt:lpstr>
      <vt:lpstr>EV Detection Algorithm – Training result</vt:lpstr>
      <vt:lpstr>Residential Heat Pump Detection – Training result</vt:lpstr>
      <vt:lpstr>EV Charging Interval Identification</vt:lpstr>
      <vt:lpstr>EV Charging Interval Identification Algorithm</vt:lpstr>
      <vt:lpstr>EV Charging Interval Identification - Results</vt:lpstr>
      <vt:lpstr>EV Charging Interval Identification - 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Wang, Dingwei [E CPE]</dc:creator>
  <cp:lastModifiedBy>Wang, Dingwei [E CPE]</cp:lastModifiedBy>
  <cp:revision>103</cp:revision>
  <cp:lastPrinted>2019-02-08T13:46:09Z</cp:lastPrinted>
  <dcterms:created xsi:type="dcterms:W3CDTF">2024-11-07T01:38:31Z</dcterms:created>
  <dcterms:modified xsi:type="dcterms:W3CDTF">2024-11-11T16:56:39Z</dcterms:modified>
</cp:coreProperties>
</file>