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89" r:id="rId2"/>
  </p:sldMasterIdLst>
  <p:notesMasterIdLst>
    <p:notesMasterId r:id="rId45"/>
  </p:notesMasterIdLst>
  <p:handoutMasterIdLst>
    <p:handoutMasterId r:id="rId46"/>
  </p:handoutMasterIdLst>
  <p:sldIdLst>
    <p:sldId id="257" r:id="rId3"/>
    <p:sldId id="1746" r:id="rId4"/>
    <p:sldId id="1805" r:id="rId5"/>
    <p:sldId id="1806" r:id="rId6"/>
    <p:sldId id="1807" r:id="rId7"/>
    <p:sldId id="1808" r:id="rId8"/>
    <p:sldId id="1754" r:id="rId9"/>
    <p:sldId id="1690" r:id="rId10"/>
    <p:sldId id="1691" r:id="rId11"/>
    <p:sldId id="1809" r:id="rId12"/>
    <p:sldId id="1825" r:id="rId13"/>
    <p:sldId id="1810" r:id="rId14"/>
    <p:sldId id="1697" r:id="rId15"/>
    <p:sldId id="1703" r:id="rId16"/>
    <p:sldId id="1686" r:id="rId17"/>
    <p:sldId id="1687" r:id="rId18"/>
    <p:sldId id="1707" r:id="rId19"/>
    <p:sldId id="1827" r:id="rId20"/>
    <p:sldId id="1828" r:id="rId21"/>
    <p:sldId id="1831" r:id="rId22"/>
    <p:sldId id="1830" r:id="rId23"/>
    <p:sldId id="1788" r:id="rId24"/>
    <p:sldId id="1780" r:id="rId25"/>
    <p:sldId id="1819" r:id="rId26"/>
    <p:sldId id="1820" r:id="rId27"/>
    <p:sldId id="1789" r:id="rId28"/>
    <p:sldId id="1839" r:id="rId29"/>
    <p:sldId id="1840" r:id="rId30"/>
    <p:sldId id="1843" r:id="rId31"/>
    <p:sldId id="1712" r:id="rId32"/>
    <p:sldId id="1844" r:id="rId33"/>
    <p:sldId id="1845" r:id="rId34"/>
    <p:sldId id="1507" r:id="rId35"/>
    <p:sldId id="1838" r:id="rId36"/>
    <p:sldId id="1812" r:id="rId37"/>
    <p:sldId id="1673" r:id="rId38"/>
    <p:sldId id="1813" r:id="rId39"/>
    <p:sldId id="1814" r:id="rId40"/>
    <p:sldId id="1764" r:id="rId41"/>
    <p:sldId id="1815" r:id="rId42"/>
    <p:sldId id="1816" r:id="rId43"/>
    <p:sldId id="1800" r:id="rId44"/>
  </p:sldIdLst>
  <p:sldSz cx="12192000" cy="6858000"/>
  <p:notesSz cx="6797675" cy="9929813"/>
  <p:defaultTextStyle>
    <a:defPPr>
      <a:defRPr lang="zh-CN"/>
    </a:defPPr>
    <a:lvl1pPr marL="0" algn="l" defTabSz="804466" rtl="0" eaLnBrk="1" latinLnBrk="0" hangingPunct="1">
      <a:defRPr sz="1600" kern="1200">
        <a:solidFill>
          <a:schemeClr val="tx1"/>
        </a:solidFill>
        <a:latin typeface="+mn-lt"/>
        <a:ea typeface="+mn-ea"/>
        <a:cs typeface="+mn-cs"/>
      </a:defRPr>
    </a:lvl1pPr>
    <a:lvl2pPr marL="402233" algn="l" defTabSz="804466" rtl="0" eaLnBrk="1" latinLnBrk="0" hangingPunct="1">
      <a:defRPr sz="1600" kern="1200">
        <a:solidFill>
          <a:schemeClr val="tx1"/>
        </a:solidFill>
        <a:latin typeface="+mn-lt"/>
        <a:ea typeface="+mn-ea"/>
        <a:cs typeface="+mn-cs"/>
      </a:defRPr>
    </a:lvl2pPr>
    <a:lvl3pPr marL="804466" algn="l" defTabSz="804466" rtl="0" eaLnBrk="1" latinLnBrk="0" hangingPunct="1">
      <a:defRPr sz="1600" kern="1200">
        <a:solidFill>
          <a:schemeClr val="tx1"/>
        </a:solidFill>
        <a:latin typeface="+mn-lt"/>
        <a:ea typeface="+mn-ea"/>
        <a:cs typeface="+mn-cs"/>
      </a:defRPr>
    </a:lvl3pPr>
    <a:lvl4pPr marL="1206699" algn="l" defTabSz="804466" rtl="0" eaLnBrk="1" latinLnBrk="0" hangingPunct="1">
      <a:defRPr sz="1600" kern="1200">
        <a:solidFill>
          <a:schemeClr val="tx1"/>
        </a:solidFill>
        <a:latin typeface="+mn-lt"/>
        <a:ea typeface="+mn-ea"/>
        <a:cs typeface="+mn-cs"/>
      </a:defRPr>
    </a:lvl4pPr>
    <a:lvl5pPr marL="1608932" algn="l" defTabSz="804466" rtl="0" eaLnBrk="1" latinLnBrk="0" hangingPunct="1">
      <a:defRPr sz="1600" kern="1200">
        <a:solidFill>
          <a:schemeClr val="tx1"/>
        </a:solidFill>
        <a:latin typeface="+mn-lt"/>
        <a:ea typeface="+mn-ea"/>
        <a:cs typeface="+mn-cs"/>
      </a:defRPr>
    </a:lvl5pPr>
    <a:lvl6pPr marL="2011165" algn="l" defTabSz="804466" rtl="0" eaLnBrk="1" latinLnBrk="0" hangingPunct="1">
      <a:defRPr sz="1600" kern="1200">
        <a:solidFill>
          <a:schemeClr val="tx1"/>
        </a:solidFill>
        <a:latin typeface="+mn-lt"/>
        <a:ea typeface="+mn-ea"/>
        <a:cs typeface="+mn-cs"/>
      </a:defRPr>
    </a:lvl6pPr>
    <a:lvl7pPr marL="2413398" algn="l" defTabSz="804466" rtl="0" eaLnBrk="1" latinLnBrk="0" hangingPunct="1">
      <a:defRPr sz="1600" kern="1200">
        <a:solidFill>
          <a:schemeClr val="tx1"/>
        </a:solidFill>
        <a:latin typeface="+mn-lt"/>
        <a:ea typeface="+mn-ea"/>
        <a:cs typeface="+mn-cs"/>
      </a:defRPr>
    </a:lvl7pPr>
    <a:lvl8pPr marL="2815631" algn="l" defTabSz="804466" rtl="0" eaLnBrk="1" latinLnBrk="0" hangingPunct="1">
      <a:defRPr sz="1600" kern="1200">
        <a:solidFill>
          <a:schemeClr val="tx1"/>
        </a:solidFill>
        <a:latin typeface="+mn-lt"/>
        <a:ea typeface="+mn-ea"/>
        <a:cs typeface="+mn-cs"/>
      </a:defRPr>
    </a:lvl8pPr>
    <a:lvl9pPr marL="3217864" algn="l" defTabSz="804466"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8" userDrawn="1">
          <p15:clr>
            <a:srgbClr val="A4A3A4"/>
          </p15:clr>
        </p15:guide>
        <p15:guide id="2" pos="390" userDrawn="1">
          <p15:clr>
            <a:srgbClr val="A4A3A4"/>
          </p15:clr>
        </p15:guide>
        <p15:guide id="3" orient="horz" pos="146" userDrawn="1">
          <p15:clr>
            <a:srgbClr val="A4A3A4"/>
          </p15:clr>
        </p15:guide>
        <p15:guide id="4" pos="3545" userDrawn="1">
          <p15:clr>
            <a:srgbClr val="A4A3A4"/>
          </p15:clr>
        </p15:guide>
        <p15:guide id="5" orient="horz" pos="1620" userDrawn="1">
          <p15:clr>
            <a:srgbClr val="A4A3A4"/>
          </p15:clr>
        </p15:guide>
        <p15:guide id="6" pos="6699" userDrawn="1">
          <p15:clr>
            <a:srgbClr val="A4A3A4"/>
          </p15:clr>
        </p15:guide>
        <p15:guide id="7" orient="horz" pos="4125" userDrawn="1">
          <p15:clr>
            <a:srgbClr val="A4A3A4"/>
          </p15:clr>
        </p15:guide>
        <p15:guide id="8" orient="horz" pos="195" userDrawn="1">
          <p15:clr>
            <a:srgbClr val="A4A3A4"/>
          </p15:clr>
        </p15:guide>
        <p15:guide id="9" orient="horz" pos="2160" userDrawn="1">
          <p15:clr>
            <a:srgbClr val="A4A3A4"/>
          </p15:clr>
        </p15:guide>
        <p15:guide id="10" pos="422" userDrawn="1">
          <p15:clr>
            <a:srgbClr val="A4A3A4"/>
          </p15:clr>
        </p15:guide>
        <p15:guide id="11" pos="3840" userDrawn="1">
          <p15:clr>
            <a:srgbClr val="A4A3A4"/>
          </p15:clr>
        </p15:guide>
        <p15:guide id="12" pos="7258"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S" initials="GRS" lastIdx="1" clrIdx="0">
    <p:extLst>
      <p:ext uri="{19B8F6BF-5375-455C-9EA6-DF929625EA0E}">
        <p15:presenceInfo xmlns:p15="http://schemas.microsoft.com/office/powerpoint/2012/main" userId="GRS" providerId="None"/>
      </p:ext>
    </p:extLst>
  </p:cmAuthor>
  <p:cmAuthor id="2" name="hczhang" initials="h" lastIdx="1" clrIdx="1">
    <p:extLst>
      <p:ext uri="{19B8F6BF-5375-455C-9EA6-DF929625EA0E}">
        <p15:presenceInfo xmlns:p15="http://schemas.microsoft.com/office/powerpoint/2012/main" userId="S::hczhang@umac.mo::2ce45b11-4d4f-4efa-8a95-f694e382fc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414143"/>
    <a:srgbClr val="FFCC00"/>
    <a:srgbClr val="FFFF66"/>
    <a:srgbClr val="FF8F8F"/>
    <a:srgbClr val="DAE3F3"/>
    <a:srgbClr val="0C6098"/>
    <a:srgbClr val="F8AC62"/>
    <a:srgbClr val="D0CECE"/>
    <a:srgbClr val="D6D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12" autoAdjust="0"/>
  </p:normalViewPr>
  <p:slideViewPr>
    <p:cSldViewPr snapToGrid="0" showGuides="1">
      <p:cViewPr varScale="1">
        <p:scale>
          <a:sx n="103" d="100"/>
          <a:sy n="103" d="100"/>
        </p:scale>
        <p:origin x="784" y="168"/>
      </p:cViewPr>
      <p:guideLst>
        <p:guide orient="horz" pos="4008"/>
        <p:guide pos="390"/>
        <p:guide orient="horz" pos="146"/>
        <p:guide pos="3545"/>
        <p:guide orient="horz" pos="1620"/>
        <p:guide pos="6699"/>
        <p:guide orient="horz" pos="4125"/>
        <p:guide orient="horz" pos="195"/>
        <p:guide orient="horz" pos="2160"/>
        <p:guide pos="422"/>
        <p:guide pos="3840"/>
        <p:guide pos="7258"/>
      </p:guideLst>
    </p:cSldViewPr>
  </p:slideViewPr>
  <p:outlineViewPr>
    <p:cViewPr>
      <p:scale>
        <a:sx n="33" d="100"/>
        <a:sy n="33" d="100"/>
      </p:scale>
      <p:origin x="0" y="-4224"/>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0" d="100"/>
          <a:sy n="90" d="100"/>
        </p:scale>
        <p:origin x="3792" y="10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1"/>
            <a:ext cx="2945659" cy="498215"/>
          </a:xfrm>
          <a:prstGeom prst="rect">
            <a:avLst/>
          </a:prstGeom>
        </p:spPr>
        <p:txBody>
          <a:bodyPr vert="horz" lIns="91319" tIns="45660" rIns="91319" bIns="45660" rtlCol="0"/>
          <a:lstStyle>
            <a:lvl1pPr algn="l">
              <a:defRPr sz="1200"/>
            </a:lvl1pPr>
          </a:lstStyle>
          <a:p>
            <a:endParaRPr lang="zh-CN" altLang="en-US"/>
          </a:p>
        </p:txBody>
      </p:sp>
      <p:sp>
        <p:nvSpPr>
          <p:cNvPr id="3" name="日期占位符 2"/>
          <p:cNvSpPr>
            <a:spLocks noGrp="1"/>
          </p:cNvSpPr>
          <p:nvPr>
            <p:ph type="dt" sz="quarter" idx="1"/>
          </p:nvPr>
        </p:nvSpPr>
        <p:spPr>
          <a:xfrm>
            <a:off x="3850443" y="1"/>
            <a:ext cx="2945659" cy="498215"/>
          </a:xfrm>
          <a:prstGeom prst="rect">
            <a:avLst/>
          </a:prstGeom>
        </p:spPr>
        <p:txBody>
          <a:bodyPr vert="horz" lIns="91319" tIns="45660" rIns="91319" bIns="45660" rtlCol="0"/>
          <a:lstStyle>
            <a:lvl1pPr algn="r">
              <a:defRPr sz="1200"/>
            </a:lvl1pPr>
          </a:lstStyle>
          <a:p>
            <a:fld id="{52DC7E0A-FE25-4298-B2A5-F81E4409DC3D}" type="datetimeFigureOut">
              <a:rPr lang="zh-CN" altLang="en-US" smtClean="0"/>
              <a:pPr/>
              <a:t>2025/12/5</a:t>
            </a:fld>
            <a:endParaRPr lang="zh-CN" altLang="en-US" dirty="0"/>
          </a:p>
        </p:txBody>
      </p:sp>
      <p:sp>
        <p:nvSpPr>
          <p:cNvPr id="4" name="页脚占位符 3"/>
          <p:cNvSpPr>
            <a:spLocks noGrp="1"/>
          </p:cNvSpPr>
          <p:nvPr>
            <p:ph type="ftr" sz="quarter" idx="2"/>
          </p:nvPr>
        </p:nvSpPr>
        <p:spPr>
          <a:xfrm>
            <a:off x="2" y="9431600"/>
            <a:ext cx="2945659" cy="498214"/>
          </a:xfrm>
          <a:prstGeom prst="rect">
            <a:avLst/>
          </a:prstGeom>
        </p:spPr>
        <p:txBody>
          <a:bodyPr vert="horz" lIns="91319" tIns="45660" rIns="91319" bIns="4566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1600"/>
            <a:ext cx="2945659" cy="498214"/>
          </a:xfrm>
          <a:prstGeom prst="rect">
            <a:avLst/>
          </a:prstGeom>
        </p:spPr>
        <p:txBody>
          <a:bodyPr vert="horz" lIns="91319" tIns="45660" rIns="91319" bIns="45660" rtlCol="0" anchor="b"/>
          <a:lstStyle>
            <a:lvl1pPr algn="r">
              <a:defRPr sz="1200"/>
            </a:lvl1pPr>
          </a:lstStyle>
          <a:p>
            <a:fld id="{23404E8C-F5F4-4E78-B894-8ABE74AB9ABE}" type="slidenum">
              <a:rPr lang="zh-CN" altLang="en-US" smtClean="0"/>
              <a:pPr/>
              <a:t>‹#›</a:t>
            </a:fld>
            <a:endParaRPr lang="zh-CN" altLang="en-US" dirty="0"/>
          </a:p>
        </p:txBody>
      </p:sp>
    </p:spTree>
    <p:extLst>
      <p:ext uri="{BB962C8B-B14F-4D97-AF65-F5344CB8AC3E}">
        <p14:creationId xmlns:p14="http://schemas.microsoft.com/office/powerpoint/2010/main" val="1402919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1"/>
            <a:ext cx="2945659" cy="498215"/>
          </a:xfrm>
          <a:prstGeom prst="rect">
            <a:avLst/>
          </a:prstGeom>
        </p:spPr>
        <p:txBody>
          <a:bodyPr vert="horz" lIns="91319" tIns="45660" rIns="91319" bIns="45660" rtlCol="0"/>
          <a:lstStyle>
            <a:lvl1pPr algn="l">
              <a:defRPr sz="1200"/>
            </a:lvl1pPr>
          </a:lstStyle>
          <a:p>
            <a:endParaRPr lang="zh-CN" altLang="en-US"/>
          </a:p>
        </p:txBody>
      </p:sp>
      <p:sp>
        <p:nvSpPr>
          <p:cNvPr id="3" name="日期占位符 2"/>
          <p:cNvSpPr>
            <a:spLocks noGrp="1"/>
          </p:cNvSpPr>
          <p:nvPr>
            <p:ph type="dt" idx="1"/>
          </p:nvPr>
        </p:nvSpPr>
        <p:spPr>
          <a:xfrm>
            <a:off x="3850443" y="1"/>
            <a:ext cx="2945659" cy="498215"/>
          </a:xfrm>
          <a:prstGeom prst="rect">
            <a:avLst/>
          </a:prstGeom>
        </p:spPr>
        <p:txBody>
          <a:bodyPr vert="horz" lIns="91319" tIns="45660" rIns="91319" bIns="45660" rtlCol="0"/>
          <a:lstStyle>
            <a:lvl1pPr algn="r">
              <a:defRPr sz="1200"/>
            </a:lvl1pPr>
          </a:lstStyle>
          <a:p>
            <a:fld id="{10DB2BC2-E36F-4014-826D-67C3AA5D550C}" type="datetimeFigureOut">
              <a:rPr lang="zh-CN" altLang="en-US" smtClean="0"/>
              <a:pPr/>
              <a:t>2025/12/5</a:t>
            </a:fld>
            <a:endParaRPr lang="zh-CN" altLang="en-US" dirty="0"/>
          </a:p>
        </p:txBody>
      </p:sp>
      <p:sp>
        <p:nvSpPr>
          <p:cNvPr id="4" name="幻灯片图像占位符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319" tIns="45660" rIns="91319" bIns="45660" rtlCol="0" anchor="ctr"/>
          <a:lstStyle/>
          <a:p>
            <a:endParaRPr lang="zh-CN" altLang="en-US"/>
          </a:p>
        </p:txBody>
      </p:sp>
      <p:sp>
        <p:nvSpPr>
          <p:cNvPr id="5" name="备注占位符 4"/>
          <p:cNvSpPr>
            <a:spLocks noGrp="1"/>
          </p:cNvSpPr>
          <p:nvPr>
            <p:ph type="body" sz="quarter" idx="3"/>
          </p:nvPr>
        </p:nvSpPr>
        <p:spPr>
          <a:xfrm>
            <a:off x="679768" y="4778724"/>
            <a:ext cx="5438140" cy="3909864"/>
          </a:xfrm>
          <a:prstGeom prst="rect">
            <a:avLst/>
          </a:prstGeom>
        </p:spPr>
        <p:txBody>
          <a:bodyPr vert="horz" lIns="91319" tIns="45660" rIns="91319" bIns="4566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2" y="9431600"/>
            <a:ext cx="2945659" cy="498214"/>
          </a:xfrm>
          <a:prstGeom prst="rect">
            <a:avLst/>
          </a:prstGeom>
        </p:spPr>
        <p:txBody>
          <a:bodyPr vert="horz" lIns="91319" tIns="45660" rIns="91319" bIns="4566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1600"/>
            <a:ext cx="2945659" cy="498214"/>
          </a:xfrm>
          <a:prstGeom prst="rect">
            <a:avLst/>
          </a:prstGeom>
        </p:spPr>
        <p:txBody>
          <a:bodyPr vert="horz" lIns="91319" tIns="45660" rIns="91319" bIns="45660" rtlCol="0" anchor="b"/>
          <a:lstStyle>
            <a:lvl1pPr algn="r">
              <a:defRPr sz="1200"/>
            </a:lvl1pPr>
          </a:lstStyle>
          <a:p>
            <a:fld id="{0D64EC1F-4C1A-4575-A29E-535B091AA911}" type="slidenum">
              <a:rPr lang="zh-CN" altLang="en-US" smtClean="0"/>
              <a:pPr/>
              <a:t>‹#›</a:t>
            </a:fld>
            <a:endParaRPr lang="zh-CN" altLang="en-US" dirty="0"/>
          </a:p>
        </p:txBody>
      </p:sp>
    </p:spTree>
    <p:extLst>
      <p:ext uri="{BB962C8B-B14F-4D97-AF65-F5344CB8AC3E}">
        <p14:creationId xmlns:p14="http://schemas.microsoft.com/office/powerpoint/2010/main" val="1445449152"/>
      </p:ext>
    </p:extLst>
  </p:cSld>
  <p:clrMap bg1="lt1" tx1="dk1" bg2="lt2" tx2="dk2" accent1="accent1" accent2="accent2" accent3="accent3" accent4="accent4" accent5="accent5" accent6="accent6" hlink="hlink" folHlink="folHlink"/>
  <p:notesStyle>
    <a:lvl1pPr marL="0" algn="l" defTabSz="1072621" rtl="0" eaLnBrk="1" latinLnBrk="0" hangingPunct="1">
      <a:defRPr sz="1400" kern="1200">
        <a:solidFill>
          <a:schemeClr val="tx1"/>
        </a:solidFill>
        <a:latin typeface="+mn-lt"/>
        <a:ea typeface="+mn-ea"/>
        <a:cs typeface="+mn-cs"/>
      </a:defRPr>
    </a:lvl1pPr>
    <a:lvl2pPr marL="536311" algn="l" defTabSz="1072621" rtl="0" eaLnBrk="1" latinLnBrk="0" hangingPunct="1">
      <a:defRPr sz="1400" kern="1200">
        <a:solidFill>
          <a:schemeClr val="tx1"/>
        </a:solidFill>
        <a:latin typeface="+mn-lt"/>
        <a:ea typeface="+mn-ea"/>
        <a:cs typeface="+mn-cs"/>
      </a:defRPr>
    </a:lvl2pPr>
    <a:lvl3pPr marL="1072621" algn="l" defTabSz="1072621" rtl="0" eaLnBrk="1" latinLnBrk="0" hangingPunct="1">
      <a:defRPr sz="1400" kern="1200">
        <a:solidFill>
          <a:schemeClr val="tx1"/>
        </a:solidFill>
        <a:latin typeface="+mn-lt"/>
        <a:ea typeface="+mn-ea"/>
        <a:cs typeface="+mn-cs"/>
      </a:defRPr>
    </a:lvl3pPr>
    <a:lvl4pPr marL="1608932" algn="l" defTabSz="1072621" rtl="0" eaLnBrk="1" latinLnBrk="0" hangingPunct="1">
      <a:defRPr sz="1400" kern="1200">
        <a:solidFill>
          <a:schemeClr val="tx1"/>
        </a:solidFill>
        <a:latin typeface="+mn-lt"/>
        <a:ea typeface="+mn-ea"/>
        <a:cs typeface="+mn-cs"/>
      </a:defRPr>
    </a:lvl4pPr>
    <a:lvl5pPr marL="2145243" algn="l" defTabSz="1072621" rtl="0" eaLnBrk="1" latinLnBrk="0" hangingPunct="1">
      <a:defRPr sz="1400" kern="1200">
        <a:solidFill>
          <a:schemeClr val="tx1"/>
        </a:solidFill>
        <a:latin typeface="+mn-lt"/>
        <a:ea typeface="+mn-ea"/>
        <a:cs typeface="+mn-cs"/>
      </a:defRPr>
    </a:lvl5pPr>
    <a:lvl6pPr marL="2681554" algn="l" defTabSz="1072621" rtl="0" eaLnBrk="1" latinLnBrk="0" hangingPunct="1">
      <a:defRPr sz="1400" kern="1200">
        <a:solidFill>
          <a:schemeClr val="tx1"/>
        </a:solidFill>
        <a:latin typeface="+mn-lt"/>
        <a:ea typeface="+mn-ea"/>
        <a:cs typeface="+mn-cs"/>
      </a:defRPr>
    </a:lvl6pPr>
    <a:lvl7pPr marL="3217864" algn="l" defTabSz="1072621" rtl="0" eaLnBrk="1" latinLnBrk="0" hangingPunct="1">
      <a:defRPr sz="1400" kern="1200">
        <a:solidFill>
          <a:schemeClr val="tx1"/>
        </a:solidFill>
        <a:latin typeface="+mn-lt"/>
        <a:ea typeface="+mn-ea"/>
        <a:cs typeface="+mn-cs"/>
      </a:defRPr>
    </a:lvl7pPr>
    <a:lvl8pPr marL="3754175" algn="l" defTabSz="1072621" rtl="0" eaLnBrk="1" latinLnBrk="0" hangingPunct="1">
      <a:defRPr sz="1400" kern="1200">
        <a:solidFill>
          <a:schemeClr val="tx1"/>
        </a:solidFill>
        <a:latin typeface="+mn-lt"/>
        <a:ea typeface="+mn-ea"/>
        <a:cs typeface="+mn-cs"/>
      </a:defRPr>
    </a:lvl8pPr>
    <a:lvl9pPr marL="4290486" algn="l" defTabSz="107262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1071334">
              <a:defRPr/>
            </a:pPr>
            <a:endParaRPr lang="en-US" altLang="zh-CN" b="0" dirty="0">
              <a:solidFill>
                <a:prstClr val="white"/>
              </a:solidFill>
              <a:cs typeface="Arial" charset="0"/>
            </a:endParaRPr>
          </a:p>
        </p:txBody>
      </p:sp>
      <p:sp>
        <p:nvSpPr>
          <p:cNvPr id="4" name="灯片编号占位符 3"/>
          <p:cNvSpPr>
            <a:spLocks noGrp="1"/>
          </p:cNvSpPr>
          <p:nvPr>
            <p:ph type="sldNum" sz="quarter" idx="5"/>
          </p:nvPr>
        </p:nvSpPr>
        <p:spPr/>
        <p:txBody>
          <a:bodyPr/>
          <a:lstStyle/>
          <a:p>
            <a:fld id="{0D64EC1F-4C1A-4575-A29E-535B091AA911}" type="slidenum">
              <a:rPr lang="zh-CN" altLang="en-US" smtClean="0"/>
              <a:pPr/>
              <a:t>1</a:t>
            </a:fld>
            <a:endParaRPr lang="zh-CN" altLang="en-US" dirty="0"/>
          </a:p>
        </p:txBody>
      </p:sp>
    </p:spTree>
    <p:extLst>
      <p:ext uri="{BB962C8B-B14F-4D97-AF65-F5344CB8AC3E}">
        <p14:creationId xmlns:p14="http://schemas.microsoft.com/office/powerpoint/2010/main" val="2112735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D64EC1F-4C1A-4575-A29E-535B091AA911}" type="slidenum">
              <a:rPr lang="zh-CN" altLang="en-US" smtClean="0"/>
              <a:pPr/>
              <a:t>17</a:t>
            </a:fld>
            <a:endParaRPr lang="zh-CN" altLang="en-US" dirty="0"/>
          </a:p>
        </p:txBody>
      </p:sp>
    </p:spTree>
    <p:extLst>
      <p:ext uri="{BB962C8B-B14F-4D97-AF65-F5344CB8AC3E}">
        <p14:creationId xmlns:p14="http://schemas.microsoft.com/office/powerpoint/2010/main" val="3662177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4EC1F-4C1A-4575-A29E-535B091AA911}" type="slidenum">
              <a:rPr lang="zh-CN" altLang="en-US" smtClean="0"/>
              <a:pPr/>
              <a:t>18</a:t>
            </a:fld>
            <a:endParaRPr lang="zh-CN" altLang="en-US" dirty="0"/>
          </a:p>
        </p:txBody>
      </p:sp>
    </p:spTree>
    <p:extLst>
      <p:ext uri="{BB962C8B-B14F-4D97-AF65-F5344CB8AC3E}">
        <p14:creationId xmlns:p14="http://schemas.microsoft.com/office/powerpoint/2010/main" val="3056926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4EC1F-4C1A-4575-A29E-535B091AA911}" type="slidenum">
              <a:rPr lang="zh-CN" altLang="en-US" smtClean="0"/>
              <a:pPr/>
              <a:t>19</a:t>
            </a:fld>
            <a:endParaRPr lang="zh-CN" altLang="en-US" dirty="0"/>
          </a:p>
        </p:txBody>
      </p:sp>
    </p:spTree>
    <p:extLst>
      <p:ext uri="{BB962C8B-B14F-4D97-AF65-F5344CB8AC3E}">
        <p14:creationId xmlns:p14="http://schemas.microsoft.com/office/powerpoint/2010/main" val="2595216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D64EC1F-4C1A-4575-A29E-535B091AA911}" type="slidenum">
              <a:rPr lang="zh-CN" altLang="en-US" smtClean="0"/>
              <a:pPr/>
              <a:t>21</a:t>
            </a:fld>
            <a:endParaRPr lang="zh-CN" altLang="en-US" dirty="0"/>
          </a:p>
        </p:txBody>
      </p:sp>
    </p:spTree>
    <p:extLst>
      <p:ext uri="{BB962C8B-B14F-4D97-AF65-F5344CB8AC3E}">
        <p14:creationId xmlns:p14="http://schemas.microsoft.com/office/powerpoint/2010/main" val="177644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4EC1F-4C1A-4575-A29E-535B091AA911}" type="slidenum">
              <a:rPr lang="zh-CN" altLang="en-US" smtClean="0"/>
              <a:pPr/>
              <a:t>22</a:t>
            </a:fld>
            <a:endParaRPr lang="zh-CN" altLang="en-US" dirty="0"/>
          </a:p>
        </p:txBody>
      </p:sp>
    </p:spTree>
    <p:extLst>
      <p:ext uri="{BB962C8B-B14F-4D97-AF65-F5344CB8AC3E}">
        <p14:creationId xmlns:p14="http://schemas.microsoft.com/office/powerpoint/2010/main" val="4230911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B7148-51EF-E30A-F65C-9D2B51A6B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CE70A-7996-DA73-C379-35EF9987B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56A6E6-D56F-4724-9104-EFAF1A5D36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7BC485-D600-F1B1-87AD-049F77C3D3F7}"/>
              </a:ext>
            </a:extLst>
          </p:cNvPr>
          <p:cNvSpPr>
            <a:spLocks noGrp="1"/>
          </p:cNvSpPr>
          <p:nvPr>
            <p:ph type="sldNum" sz="quarter" idx="5"/>
          </p:nvPr>
        </p:nvSpPr>
        <p:spPr/>
        <p:txBody>
          <a:bodyPr/>
          <a:lstStyle/>
          <a:p>
            <a:fld id="{0D64EC1F-4C1A-4575-A29E-535B091AA911}" type="slidenum">
              <a:rPr lang="zh-CN" altLang="en-US" smtClean="0"/>
              <a:pPr/>
              <a:t>23</a:t>
            </a:fld>
            <a:endParaRPr lang="zh-CN" altLang="en-US" dirty="0"/>
          </a:p>
        </p:txBody>
      </p:sp>
    </p:spTree>
    <p:extLst>
      <p:ext uri="{BB962C8B-B14F-4D97-AF65-F5344CB8AC3E}">
        <p14:creationId xmlns:p14="http://schemas.microsoft.com/office/powerpoint/2010/main" val="3332319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96647-574F-AB82-5C63-F0E6A1639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78210-FD96-8985-8F1A-CD7FD001F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73063D-B2E4-2F2C-F18C-B1A6A1F3C6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0DFCC9-8508-C1EE-CDCC-A8480EAA0030}"/>
              </a:ext>
            </a:extLst>
          </p:cNvPr>
          <p:cNvSpPr>
            <a:spLocks noGrp="1"/>
          </p:cNvSpPr>
          <p:nvPr>
            <p:ph type="sldNum" sz="quarter" idx="5"/>
          </p:nvPr>
        </p:nvSpPr>
        <p:spPr/>
        <p:txBody>
          <a:bodyPr/>
          <a:lstStyle/>
          <a:p>
            <a:fld id="{0D64EC1F-4C1A-4575-A29E-535B091AA911}" type="slidenum">
              <a:rPr lang="zh-CN" altLang="en-US" smtClean="0"/>
              <a:pPr/>
              <a:t>24</a:t>
            </a:fld>
            <a:endParaRPr lang="zh-CN" altLang="en-US" dirty="0"/>
          </a:p>
        </p:txBody>
      </p:sp>
    </p:spTree>
    <p:extLst>
      <p:ext uri="{BB962C8B-B14F-4D97-AF65-F5344CB8AC3E}">
        <p14:creationId xmlns:p14="http://schemas.microsoft.com/office/powerpoint/2010/main" val="2624526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33C2B-B5F7-259A-FA3F-01A7C3387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67EC8-0A94-86EA-268C-F4F53F4A3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3F0DD5-2547-7A8F-2059-931D3C7C5F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093899-46F5-FAD6-5FA2-1EF7725D74E7}"/>
              </a:ext>
            </a:extLst>
          </p:cNvPr>
          <p:cNvSpPr>
            <a:spLocks noGrp="1"/>
          </p:cNvSpPr>
          <p:nvPr>
            <p:ph type="sldNum" sz="quarter" idx="5"/>
          </p:nvPr>
        </p:nvSpPr>
        <p:spPr/>
        <p:txBody>
          <a:bodyPr/>
          <a:lstStyle/>
          <a:p>
            <a:fld id="{0D64EC1F-4C1A-4575-A29E-535B091AA911}" type="slidenum">
              <a:rPr lang="zh-CN" altLang="en-US" smtClean="0"/>
              <a:pPr/>
              <a:t>25</a:t>
            </a:fld>
            <a:endParaRPr lang="zh-CN" altLang="en-US" dirty="0"/>
          </a:p>
        </p:txBody>
      </p:sp>
    </p:spTree>
    <p:extLst>
      <p:ext uri="{BB962C8B-B14F-4D97-AF65-F5344CB8AC3E}">
        <p14:creationId xmlns:p14="http://schemas.microsoft.com/office/powerpoint/2010/main" val="792909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5D540-66D5-B114-DFA4-18E93B886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007E-C33A-2995-98AC-7E7DA53B7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45F39-EDC2-2C90-03C7-2E02F08329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00A864-2A52-94FD-DC2C-61D07476E01C}"/>
              </a:ext>
            </a:extLst>
          </p:cNvPr>
          <p:cNvSpPr>
            <a:spLocks noGrp="1"/>
          </p:cNvSpPr>
          <p:nvPr>
            <p:ph type="sldNum" sz="quarter" idx="5"/>
          </p:nvPr>
        </p:nvSpPr>
        <p:spPr/>
        <p:txBody>
          <a:bodyPr/>
          <a:lstStyle/>
          <a:p>
            <a:fld id="{0D64EC1F-4C1A-4575-A29E-535B091AA911}" type="slidenum">
              <a:rPr lang="zh-CN" altLang="en-US" smtClean="0"/>
              <a:pPr/>
              <a:t>26</a:t>
            </a:fld>
            <a:endParaRPr lang="zh-CN" altLang="en-US" dirty="0"/>
          </a:p>
        </p:txBody>
      </p:sp>
    </p:spTree>
    <p:extLst>
      <p:ext uri="{BB962C8B-B14F-4D97-AF65-F5344CB8AC3E}">
        <p14:creationId xmlns:p14="http://schemas.microsoft.com/office/powerpoint/2010/main" val="1658595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F1F46-A1BD-2B2F-7D39-1F5B117BEA8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88F1F37-D023-8AFE-12CF-9856B200C7A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C38A9AA-122C-64D7-D653-C50324BE00F6}"/>
              </a:ext>
            </a:extLst>
          </p:cNvPr>
          <p:cNvSpPr>
            <a:spLocks noGrp="1"/>
          </p:cNvSpPr>
          <p:nvPr>
            <p:ph type="body" idx="1"/>
          </p:nvPr>
        </p:nvSpPr>
        <p:spPr/>
        <p:txBody>
          <a:bodyPr/>
          <a:lstStyle/>
          <a:p>
            <a:endParaRPr lang="en-US" dirty="0"/>
          </a:p>
        </p:txBody>
      </p:sp>
      <p:sp>
        <p:nvSpPr>
          <p:cNvPr id="4" name="灯片编号占位符 3">
            <a:extLst>
              <a:ext uri="{FF2B5EF4-FFF2-40B4-BE49-F238E27FC236}">
                <a16:creationId xmlns:a16="http://schemas.microsoft.com/office/drawing/2014/main" id="{43762B7E-7C2F-7113-CCC7-2B85EC596241}"/>
              </a:ext>
            </a:extLst>
          </p:cNvPr>
          <p:cNvSpPr>
            <a:spLocks noGrp="1"/>
          </p:cNvSpPr>
          <p:nvPr>
            <p:ph type="sldNum" sz="quarter" idx="5"/>
          </p:nvPr>
        </p:nvSpPr>
        <p:spPr/>
        <p:txBody>
          <a:bodyPr/>
          <a:lstStyle/>
          <a:p>
            <a:fld id="{0D64EC1F-4C1A-4575-A29E-535B091AA911}" type="slidenum">
              <a:rPr lang="zh-CN" altLang="en-US" smtClean="0"/>
              <a:pPr/>
              <a:t>27</a:t>
            </a:fld>
            <a:endParaRPr lang="zh-CN" altLang="en-US" dirty="0"/>
          </a:p>
        </p:txBody>
      </p:sp>
    </p:spTree>
    <p:extLst>
      <p:ext uri="{BB962C8B-B14F-4D97-AF65-F5344CB8AC3E}">
        <p14:creationId xmlns:p14="http://schemas.microsoft.com/office/powerpoint/2010/main" val="124590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4EC1F-4C1A-4575-A29E-535B091AA911}" type="slidenum">
              <a:rPr lang="zh-CN" altLang="en-US" smtClean="0"/>
              <a:pPr/>
              <a:t>2</a:t>
            </a:fld>
            <a:endParaRPr lang="zh-CN" altLang="en-US" dirty="0"/>
          </a:p>
        </p:txBody>
      </p:sp>
    </p:spTree>
    <p:extLst>
      <p:ext uri="{BB962C8B-B14F-4D97-AF65-F5344CB8AC3E}">
        <p14:creationId xmlns:p14="http://schemas.microsoft.com/office/powerpoint/2010/main" val="4027405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F5312-E4A7-8157-A4C3-D936D2348D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59B1A-3825-A991-231B-8126F9B69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6CC0C-6FDD-70B8-9228-F2CD279CE9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ED4436-3E13-EADA-A47E-4D5AE701E975}"/>
              </a:ext>
            </a:extLst>
          </p:cNvPr>
          <p:cNvSpPr>
            <a:spLocks noGrp="1"/>
          </p:cNvSpPr>
          <p:nvPr>
            <p:ph type="sldNum" sz="quarter" idx="5"/>
          </p:nvPr>
        </p:nvSpPr>
        <p:spPr/>
        <p:txBody>
          <a:bodyPr/>
          <a:lstStyle/>
          <a:p>
            <a:fld id="{0D64EC1F-4C1A-4575-A29E-535B091AA911}" type="slidenum">
              <a:rPr lang="zh-CN" altLang="en-US" smtClean="0"/>
              <a:pPr/>
              <a:t>28</a:t>
            </a:fld>
            <a:endParaRPr lang="zh-CN" altLang="en-US" dirty="0"/>
          </a:p>
        </p:txBody>
      </p:sp>
    </p:spTree>
    <p:extLst>
      <p:ext uri="{BB962C8B-B14F-4D97-AF65-F5344CB8AC3E}">
        <p14:creationId xmlns:p14="http://schemas.microsoft.com/office/powerpoint/2010/main" val="2342277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80514-B5EC-313E-B442-38E8E49DE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1C77D-EA24-E56D-1ADF-4D4E9F43B5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CD64A8-8BC5-369E-5E15-A27916B18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E4D734-5BE1-1B68-63A9-0A26E2DFC45E}"/>
              </a:ext>
            </a:extLst>
          </p:cNvPr>
          <p:cNvSpPr>
            <a:spLocks noGrp="1"/>
          </p:cNvSpPr>
          <p:nvPr>
            <p:ph type="sldNum" sz="quarter" idx="5"/>
          </p:nvPr>
        </p:nvSpPr>
        <p:spPr/>
        <p:txBody>
          <a:bodyPr/>
          <a:lstStyle/>
          <a:p>
            <a:fld id="{0D64EC1F-4C1A-4575-A29E-535B091AA911}" type="slidenum">
              <a:rPr lang="zh-CN" altLang="en-US" smtClean="0"/>
              <a:pPr/>
              <a:t>29</a:t>
            </a:fld>
            <a:endParaRPr lang="zh-CN" altLang="en-US" dirty="0"/>
          </a:p>
        </p:txBody>
      </p:sp>
    </p:spTree>
    <p:extLst>
      <p:ext uri="{BB962C8B-B14F-4D97-AF65-F5344CB8AC3E}">
        <p14:creationId xmlns:p14="http://schemas.microsoft.com/office/powerpoint/2010/main" val="1833928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4EC1F-4C1A-4575-A29E-535B091AA911}" type="slidenum">
              <a:rPr lang="zh-CN" altLang="en-US" smtClean="0"/>
              <a:pPr/>
              <a:t>33</a:t>
            </a:fld>
            <a:endParaRPr lang="zh-CN" altLang="en-US" dirty="0"/>
          </a:p>
        </p:txBody>
      </p:sp>
    </p:spTree>
    <p:extLst>
      <p:ext uri="{BB962C8B-B14F-4D97-AF65-F5344CB8AC3E}">
        <p14:creationId xmlns:p14="http://schemas.microsoft.com/office/powerpoint/2010/main" val="531124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6EB99-6BB8-CD65-059C-E16B5A191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F1CA1-6EB0-9B70-43D4-C59DCFA4A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D457C-382F-2776-912B-07880491F9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DE88CD-FE7E-53F3-12B5-0461363C6C1F}"/>
              </a:ext>
            </a:extLst>
          </p:cNvPr>
          <p:cNvSpPr>
            <a:spLocks noGrp="1"/>
          </p:cNvSpPr>
          <p:nvPr>
            <p:ph type="sldNum" sz="quarter" idx="5"/>
          </p:nvPr>
        </p:nvSpPr>
        <p:spPr/>
        <p:txBody>
          <a:bodyPr/>
          <a:lstStyle/>
          <a:p>
            <a:fld id="{0D64EC1F-4C1A-4575-A29E-535B091AA911}" type="slidenum">
              <a:rPr lang="zh-CN" altLang="en-US" smtClean="0"/>
              <a:pPr/>
              <a:t>34</a:t>
            </a:fld>
            <a:endParaRPr lang="zh-CN" altLang="en-US" dirty="0"/>
          </a:p>
        </p:txBody>
      </p:sp>
    </p:spTree>
    <p:extLst>
      <p:ext uri="{BB962C8B-B14F-4D97-AF65-F5344CB8AC3E}">
        <p14:creationId xmlns:p14="http://schemas.microsoft.com/office/powerpoint/2010/main" val="3265777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4EC1F-4C1A-4575-A29E-535B091AA911}" type="slidenum">
              <a:rPr lang="zh-CN" altLang="en-US" smtClean="0"/>
              <a:pPr/>
              <a:t>35</a:t>
            </a:fld>
            <a:endParaRPr lang="zh-CN" altLang="en-US" dirty="0"/>
          </a:p>
        </p:txBody>
      </p:sp>
    </p:spTree>
    <p:extLst>
      <p:ext uri="{BB962C8B-B14F-4D97-AF65-F5344CB8AC3E}">
        <p14:creationId xmlns:p14="http://schemas.microsoft.com/office/powerpoint/2010/main" val="2986162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D64EC1F-4C1A-4575-A29E-535B091AA911}" type="slidenum">
              <a:rPr lang="zh-CN" altLang="en-US" smtClean="0"/>
              <a:pPr/>
              <a:t>36</a:t>
            </a:fld>
            <a:endParaRPr lang="zh-CN" altLang="en-US" dirty="0"/>
          </a:p>
        </p:txBody>
      </p:sp>
    </p:spTree>
    <p:extLst>
      <p:ext uri="{BB962C8B-B14F-4D97-AF65-F5344CB8AC3E}">
        <p14:creationId xmlns:p14="http://schemas.microsoft.com/office/powerpoint/2010/main" val="1539136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4EC1F-4C1A-4575-A29E-535B091AA911}" type="slidenum">
              <a:rPr lang="zh-CN" altLang="en-US" smtClean="0"/>
              <a:pPr/>
              <a:t>37</a:t>
            </a:fld>
            <a:endParaRPr lang="zh-CN" altLang="en-US" dirty="0"/>
          </a:p>
        </p:txBody>
      </p:sp>
    </p:spTree>
    <p:extLst>
      <p:ext uri="{BB962C8B-B14F-4D97-AF65-F5344CB8AC3E}">
        <p14:creationId xmlns:p14="http://schemas.microsoft.com/office/powerpoint/2010/main" val="3137469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E9BB8-3389-180D-6548-420EED964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6C92F-3B4B-F8C4-39AB-9D1DDB73B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A9AC2-E2E1-F218-B168-DA0E089752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5DA45B-CB99-4CAA-D220-218F60AD4FFC}"/>
              </a:ext>
            </a:extLst>
          </p:cNvPr>
          <p:cNvSpPr>
            <a:spLocks noGrp="1"/>
          </p:cNvSpPr>
          <p:nvPr>
            <p:ph type="sldNum" sz="quarter" idx="5"/>
          </p:nvPr>
        </p:nvSpPr>
        <p:spPr/>
        <p:txBody>
          <a:bodyPr/>
          <a:lstStyle/>
          <a:p>
            <a:fld id="{0D64EC1F-4C1A-4575-A29E-535B091AA911}" type="slidenum">
              <a:rPr lang="zh-CN" altLang="en-US" smtClean="0"/>
              <a:pPr/>
              <a:t>38</a:t>
            </a:fld>
            <a:endParaRPr lang="zh-CN" altLang="en-US" dirty="0"/>
          </a:p>
        </p:txBody>
      </p:sp>
    </p:spTree>
    <p:extLst>
      <p:ext uri="{BB962C8B-B14F-4D97-AF65-F5344CB8AC3E}">
        <p14:creationId xmlns:p14="http://schemas.microsoft.com/office/powerpoint/2010/main" val="2241701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C3AD7-2514-773F-BC01-928020749F1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408CEE4-9B2D-6C49-9733-6AAB147E3AF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DB54F7F-D2A8-CC2D-A0A1-F460181C828B}"/>
              </a:ext>
            </a:extLst>
          </p:cNvPr>
          <p:cNvSpPr>
            <a:spLocks noGrp="1"/>
          </p:cNvSpPr>
          <p:nvPr>
            <p:ph type="body" idx="1"/>
          </p:nvPr>
        </p:nvSpPr>
        <p:spPr/>
        <p:txBody>
          <a:bodyPr/>
          <a:lstStyle/>
          <a:p>
            <a:endParaRPr lang="en-US" dirty="0"/>
          </a:p>
        </p:txBody>
      </p:sp>
      <p:sp>
        <p:nvSpPr>
          <p:cNvPr id="4" name="灯片编号占位符 3">
            <a:extLst>
              <a:ext uri="{FF2B5EF4-FFF2-40B4-BE49-F238E27FC236}">
                <a16:creationId xmlns:a16="http://schemas.microsoft.com/office/drawing/2014/main" id="{DE2E8BA6-56F8-505C-5D2D-39B18AEC2917}"/>
              </a:ext>
            </a:extLst>
          </p:cNvPr>
          <p:cNvSpPr>
            <a:spLocks noGrp="1"/>
          </p:cNvSpPr>
          <p:nvPr>
            <p:ph type="sldNum" sz="quarter" idx="5"/>
          </p:nvPr>
        </p:nvSpPr>
        <p:spPr/>
        <p:txBody>
          <a:bodyPr/>
          <a:lstStyle/>
          <a:p>
            <a:fld id="{0D64EC1F-4C1A-4575-A29E-535B091AA911}" type="slidenum">
              <a:rPr lang="zh-CN" altLang="en-US" smtClean="0"/>
              <a:pPr/>
              <a:t>39</a:t>
            </a:fld>
            <a:endParaRPr lang="zh-CN" altLang="en-US" dirty="0"/>
          </a:p>
        </p:txBody>
      </p:sp>
    </p:spTree>
    <p:extLst>
      <p:ext uri="{BB962C8B-B14F-4D97-AF65-F5344CB8AC3E}">
        <p14:creationId xmlns:p14="http://schemas.microsoft.com/office/powerpoint/2010/main" val="3746402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33E5D-32A3-7858-C27B-700AB4978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751F2-8297-F831-8A29-51DA4DF13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B27F4-82B9-5F11-41B4-DC27E448C2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3D9DF6-D17A-0CD7-4974-39457558D3F0}"/>
              </a:ext>
            </a:extLst>
          </p:cNvPr>
          <p:cNvSpPr>
            <a:spLocks noGrp="1"/>
          </p:cNvSpPr>
          <p:nvPr>
            <p:ph type="sldNum" sz="quarter" idx="5"/>
          </p:nvPr>
        </p:nvSpPr>
        <p:spPr/>
        <p:txBody>
          <a:bodyPr/>
          <a:lstStyle/>
          <a:p>
            <a:fld id="{0D64EC1F-4C1A-4575-A29E-535B091AA911}" type="slidenum">
              <a:rPr lang="zh-CN" altLang="en-US" smtClean="0"/>
              <a:pPr/>
              <a:t>40</a:t>
            </a:fld>
            <a:endParaRPr lang="zh-CN" altLang="en-US" dirty="0"/>
          </a:p>
        </p:txBody>
      </p:sp>
    </p:spTree>
    <p:extLst>
      <p:ext uri="{BB962C8B-B14F-4D97-AF65-F5344CB8AC3E}">
        <p14:creationId xmlns:p14="http://schemas.microsoft.com/office/powerpoint/2010/main" val="423538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4EC1F-4C1A-4575-A29E-535B091AA911}" type="slidenum">
              <a:rPr lang="zh-CN" altLang="en-US" smtClean="0"/>
              <a:pPr/>
              <a:t>3</a:t>
            </a:fld>
            <a:endParaRPr lang="zh-CN" altLang="en-US" dirty="0"/>
          </a:p>
        </p:txBody>
      </p:sp>
    </p:spTree>
    <p:extLst>
      <p:ext uri="{BB962C8B-B14F-4D97-AF65-F5344CB8AC3E}">
        <p14:creationId xmlns:p14="http://schemas.microsoft.com/office/powerpoint/2010/main" val="342324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5D34C-7BAF-8D7A-08DF-4E516ED30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41774-B6A4-2391-2315-B5AEF7B89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0DF7E-D3F0-A0DB-E40B-FB340BBF87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2ADA34-38F3-A2DF-A820-C9BC6B59D841}"/>
              </a:ext>
            </a:extLst>
          </p:cNvPr>
          <p:cNvSpPr>
            <a:spLocks noGrp="1"/>
          </p:cNvSpPr>
          <p:nvPr>
            <p:ph type="sldNum" sz="quarter" idx="5"/>
          </p:nvPr>
        </p:nvSpPr>
        <p:spPr/>
        <p:txBody>
          <a:bodyPr/>
          <a:lstStyle/>
          <a:p>
            <a:fld id="{0D64EC1F-4C1A-4575-A29E-535B091AA911}" type="slidenum">
              <a:rPr lang="zh-CN" altLang="en-US" smtClean="0"/>
              <a:pPr/>
              <a:t>41</a:t>
            </a:fld>
            <a:endParaRPr lang="zh-CN" altLang="en-US" dirty="0"/>
          </a:p>
        </p:txBody>
      </p:sp>
    </p:spTree>
    <p:extLst>
      <p:ext uri="{BB962C8B-B14F-4D97-AF65-F5344CB8AC3E}">
        <p14:creationId xmlns:p14="http://schemas.microsoft.com/office/powerpoint/2010/main" val="182677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4EC1F-4C1A-4575-A29E-535B091AA911}" type="slidenum">
              <a:rPr lang="zh-CN" altLang="en-US" smtClean="0"/>
              <a:pPr/>
              <a:t>6</a:t>
            </a:fld>
            <a:endParaRPr lang="zh-CN" altLang="en-US" dirty="0"/>
          </a:p>
        </p:txBody>
      </p:sp>
    </p:spTree>
    <p:extLst>
      <p:ext uri="{BB962C8B-B14F-4D97-AF65-F5344CB8AC3E}">
        <p14:creationId xmlns:p14="http://schemas.microsoft.com/office/powerpoint/2010/main" val="3276624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4EC1F-4C1A-4575-A29E-535B091AA911}" type="slidenum">
              <a:rPr lang="zh-CN" altLang="en-US" smtClean="0"/>
              <a:pPr/>
              <a:t>8</a:t>
            </a:fld>
            <a:endParaRPr lang="zh-CN" altLang="en-US" dirty="0"/>
          </a:p>
        </p:txBody>
      </p:sp>
    </p:spTree>
    <p:extLst>
      <p:ext uri="{BB962C8B-B14F-4D97-AF65-F5344CB8AC3E}">
        <p14:creationId xmlns:p14="http://schemas.microsoft.com/office/powerpoint/2010/main" val="84119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4EC1F-4C1A-4575-A29E-535B091AA911}" type="slidenum">
              <a:rPr lang="zh-CN" altLang="en-US" smtClean="0"/>
              <a:pPr/>
              <a:t>12</a:t>
            </a:fld>
            <a:endParaRPr lang="zh-CN" altLang="en-US" dirty="0"/>
          </a:p>
        </p:txBody>
      </p:sp>
    </p:spTree>
    <p:extLst>
      <p:ext uri="{BB962C8B-B14F-4D97-AF65-F5344CB8AC3E}">
        <p14:creationId xmlns:p14="http://schemas.microsoft.com/office/powerpoint/2010/main" val="126716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0D64EC1F-4C1A-4575-A29E-535B091AA911}" type="slidenum">
              <a:rPr lang="zh-CN" altLang="en-US" smtClean="0"/>
              <a:pPr/>
              <a:t>13</a:t>
            </a:fld>
            <a:endParaRPr lang="zh-CN" altLang="en-US" dirty="0"/>
          </a:p>
        </p:txBody>
      </p:sp>
    </p:spTree>
    <p:extLst>
      <p:ext uri="{BB962C8B-B14F-4D97-AF65-F5344CB8AC3E}">
        <p14:creationId xmlns:p14="http://schemas.microsoft.com/office/powerpoint/2010/main" val="2865953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4B6CF-E661-800C-060F-563109207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4F9FE-E555-D8D5-6D24-32597AE9D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A7F88-D9EF-D101-0279-5E1273EAB8FD}"/>
              </a:ext>
            </a:extLst>
          </p:cNvPr>
          <p:cNvSpPr>
            <a:spLocks noGrp="1"/>
          </p:cNvSpPr>
          <p:nvPr>
            <p:ph type="body"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A39DF1FB-6E3B-BA2D-C475-A707BEC9DE70}"/>
              </a:ext>
            </a:extLst>
          </p:cNvPr>
          <p:cNvSpPr>
            <a:spLocks noGrp="1"/>
          </p:cNvSpPr>
          <p:nvPr>
            <p:ph type="sldNum" sz="quarter" idx="5"/>
          </p:nvPr>
        </p:nvSpPr>
        <p:spPr/>
        <p:txBody>
          <a:bodyPr/>
          <a:lstStyle/>
          <a:p>
            <a:fld id="{0D64EC1F-4C1A-4575-A29E-535B091AA911}" type="slidenum">
              <a:rPr lang="zh-CN" altLang="en-US" smtClean="0"/>
              <a:pPr/>
              <a:t>14</a:t>
            </a:fld>
            <a:endParaRPr lang="zh-CN" altLang="en-US" dirty="0"/>
          </a:p>
        </p:txBody>
      </p:sp>
    </p:spTree>
    <p:extLst>
      <p:ext uri="{BB962C8B-B14F-4D97-AF65-F5344CB8AC3E}">
        <p14:creationId xmlns:p14="http://schemas.microsoft.com/office/powerpoint/2010/main" val="205785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4EC1F-4C1A-4575-A29E-535B091AA911}" type="slidenum">
              <a:rPr lang="zh-CN" altLang="en-US" smtClean="0"/>
              <a:pPr/>
              <a:t>16</a:t>
            </a:fld>
            <a:endParaRPr lang="zh-CN" altLang="en-US" dirty="0"/>
          </a:p>
        </p:txBody>
      </p:sp>
    </p:spTree>
    <p:extLst>
      <p:ext uri="{BB962C8B-B14F-4D97-AF65-F5344CB8AC3E}">
        <p14:creationId xmlns:p14="http://schemas.microsoft.com/office/powerpoint/2010/main" val="1322157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94027" y="68121"/>
            <a:ext cx="10497799" cy="914400"/>
          </a:xfrm>
          <a:prstGeom prst="rect">
            <a:avLst/>
          </a:prstGeom>
        </p:spPr>
        <p:txBody>
          <a:bodyPr anchor="ctr">
            <a:normAutofit/>
          </a:bodyPr>
          <a:lstStyle>
            <a:lvl1pPr>
              <a:lnSpc>
                <a:spcPct val="100000"/>
              </a:lnSpc>
              <a:defRPr sz="4000" baseline="0">
                <a:latin typeface="Helvetica" pitchFamily="2" charset="0"/>
              </a:defRPr>
            </a:lvl1pPr>
          </a:lstStyle>
          <a:p>
            <a:r>
              <a:rPr lang="zh-CN" altLang="en-US" dirty="0"/>
              <a:t>单击此处编辑母版标题样式</a:t>
            </a:r>
          </a:p>
        </p:txBody>
      </p:sp>
      <p:sp>
        <p:nvSpPr>
          <p:cNvPr id="3" name="内容占位符 2"/>
          <p:cNvSpPr>
            <a:spLocks noGrp="1"/>
          </p:cNvSpPr>
          <p:nvPr>
            <p:ph idx="1"/>
          </p:nvPr>
        </p:nvSpPr>
        <p:spPr>
          <a:xfrm>
            <a:off x="294030" y="1094624"/>
            <a:ext cx="11612880" cy="5669280"/>
          </a:xfrm>
          <a:prstGeom prst="rect">
            <a:avLst/>
          </a:prstGeom>
        </p:spPr>
        <p:txBody>
          <a:bodyPr/>
          <a:lstStyle>
            <a:lvl1pPr>
              <a:lnSpc>
                <a:spcPct val="125000"/>
              </a:lnSpc>
              <a:spcBef>
                <a:spcPts val="0"/>
              </a:spcBef>
              <a:spcAft>
                <a:spcPts val="0"/>
              </a:spcAft>
              <a:defRPr sz="3200">
                <a:latin typeface="Helvetica" pitchFamily="2" charset="0"/>
              </a:defRPr>
            </a:lvl1pPr>
            <a:lvl2pPr>
              <a:lnSpc>
                <a:spcPct val="125000"/>
              </a:lnSpc>
              <a:spcBef>
                <a:spcPts val="0"/>
              </a:spcBef>
              <a:spcAft>
                <a:spcPts val="0"/>
              </a:spcAft>
              <a:defRPr sz="2800">
                <a:latin typeface="Helvetica" pitchFamily="2" charset="0"/>
              </a:defRPr>
            </a:lvl2pPr>
            <a:lvl3pPr>
              <a:lnSpc>
                <a:spcPct val="125000"/>
              </a:lnSpc>
              <a:spcBef>
                <a:spcPts val="0"/>
              </a:spcBef>
              <a:spcAft>
                <a:spcPts val="0"/>
              </a:spcAft>
              <a:defRPr>
                <a:latin typeface="Helvetica" pitchFamily="2" charset="0"/>
              </a:defRPr>
            </a:lvl3pPr>
            <a:lvl4pPr>
              <a:lnSpc>
                <a:spcPct val="125000"/>
              </a:lnSpc>
              <a:spcBef>
                <a:spcPts val="0"/>
              </a:spcBef>
              <a:spcAft>
                <a:spcPts val="0"/>
              </a:spcAft>
              <a:defRPr>
                <a:latin typeface="Helvetica" pitchFamily="2" charset="0"/>
              </a:defRPr>
            </a:lvl4pPr>
            <a:lvl5pPr>
              <a:lnSpc>
                <a:spcPct val="125000"/>
              </a:lnSpc>
              <a:spcBef>
                <a:spcPts val="0"/>
              </a:spcBef>
              <a:spcAft>
                <a:spcPts val="0"/>
              </a:spcAft>
              <a:defRPr>
                <a:latin typeface="Helvetica" pitchFamily="2"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12"/>
          </p:nvPr>
        </p:nvSpPr>
        <p:spPr>
          <a:xfrm>
            <a:off x="9165563" y="6368712"/>
            <a:ext cx="2743200" cy="366183"/>
          </a:xfrm>
        </p:spPr>
        <p:txBody>
          <a:bodyPr/>
          <a:lstStyle/>
          <a:p>
            <a:fld id="{9495EA4E-3D33-45DE-B4D9-3F7D650B8951}" type="slidenum">
              <a:rPr lang="zh-CN" altLang="en-US" smtClean="0"/>
              <a:pPr/>
              <a:t>‹#›</a:t>
            </a:fld>
            <a:endParaRPr lang="zh-CN" altLang="en-US" dirty="0"/>
          </a:p>
        </p:txBody>
      </p:sp>
      <p:sp>
        <p:nvSpPr>
          <p:cNvPr id="9" name="Rectangle 3">
            <a:extLst>
              <a:ext uri="{FF2B5EF4-FFF2-40B4-BE49-F238E27FC236}">
                <a16:creationId xmlns:a16="http://schemas.microsoft.com/office/drawing/2014/main" id="{0660CAD2-50A9-B44E-BE3C-928280C927CB}"/>
              </a:ext>
            </a:extLst>
          </p:cNvPr>
          <p:cNvSpPr>
            <a:spLocks noChangeArrowheads="1"/>
          </p:cNvSpPr>
          <p:nvPr userDrawn="1"/>
        </p:nvSpPr>
        <p:spPr bwMode="auto">
          <a:xfrm>
            <a:off x="22564" y="1012870"/>
            <a:ext cx="12192000" cy="69038"/>
          </a:xfrm>
          <a:prstGeom prst="rect">
            <a:avLst/>
          </a:prstGeom>
          <a:gradFill flip="none" rotWithShape="1">
            <a:gsLst>
              <a:gs pos="0">
                <a:schemeClr val="accent2">
                  <a:lumMod val="0"/>
                  <a:lumOff val="100000"/>
                </a:schemeClr>
              </a:gs>
              <a:gs pos="26000">
                <a:srgbClr val="40ADDE">
                  <a:alpha val="52000"/>
                </a:srgbClr>
              </a:gs>
              <a:gs pos="100000">
                <a:srgbClr val="00B050">
                  <a:alpha val="50000"/>
                  <a:lumMod val="95000"/>
                  <a:lumOff val="5000"/>
                </a:srgbClr>
              </a:gs>
            </a:gsLst>
            <a:path path="circle">
              <a:fillToRect t="100000" r="100000"/>
            </a:path>
            <a:tileRect l="-100000" b="-100000"/>
          </a:gradFill>
          <a:ln w="9525">
            <a:noFill/>
            <a:miter lim="800000"/>
            <a:headEnd/>
            <a:tailEnd/>
          </a:ln>
          <a:effectLst/>
        </p:spPr>
        <p:txBody>
          <a:bodyPr wrap="none" anchor="ctr"/>
          <a:lstStyle/>
          <a:p>
            <a:pPr algn="ctr" fontAlgn="base">
              <a:spcBef>
                <a:spcPct val="0"/>
              </a:spcBef>
              <a:spcAft>
                <a:spcPct val="0"/>
              </a:spcAft>
              <a:defRPr/>
            </a:pPr>
            <a:endParaRPr kumimoji="1" lang="zh-CN" altLang="en-US" sz="1969" b="1">
              <a:solidFill>
                <a:srgbClr val="808080"/>
              </a:solidFill>
              <a:ea typeface="宋体" charset="0"/>
              <a:cs typeface="宋体" charset="0"/>
            </a:endParaRPr>
          </a:p>
        </p:txBody>
      </p:sp>
      <p:sp>
        <p:nvSpPr>
          <p:cNvPr id="10" name="Rectangle 9">
            <a:extLst>
              <a:ext uri="{FF2B5EF4-FFF2-40B4-BE49-F238E27FC236}">
                <a16:creationId xmlns:a16="http://schemas.microsoft.com/office/drawing/2014/main" id="{32FFE28A-65CD-1544-8E98-C146E96E777A}"/>
              </a:ext>
            </a:extLst>
          </p:cNvPr>
          <p:cNvSpPr>
            <a:spLocks/>
          </p:cNvSpPr>
          <p:nvPr userDrawn="1"/>
        </p:nvSpPr>
        <p:spPr>
          <a:xfrm>
            <a:off x="203664" y="68121"/>
            <a:ext cx="90363" cy="914400"/>
          </a:xfrm>
          <a:prstGeom prst="rect">
            <a:avLst/>
          </a:prstGeom>
          <a:solidFill>
            <a:srgbClr val="0C6098"/>
          </a:solidFill>
          <a:ln>
            <a:noFill/>
          </a:ln>
        </p:spPr>
        <p:style>
          <a:lnRef idx="2">
            <a:schemeClr val="accent1"/>
          </a:lnRef>
          <a:fillRef idx="1">
            <a:schemeClr val="lt1"/>
          </a:fillRef>
          <a:effectRef idx="0">
            <a:schemeClr val="accent1"/>
          </a:effectRef>
          <a:fontRef idx="minor">
            <a:schemeClr val="dk1"/>
          </a:fontRef>
        </p:style>
        <p:txBody>
          <a:bodyPr rtlCol="0" anchor="ctr"/>
          <a:lstStyle/>
          <a:p>
            <a:pPr defTabSz="1828800" hangingPunct="1"/>
            <a:endParaRPr lang="en-US" sz="4800" kern="1200">
              <a:solidFill>
                <a:srgbClr val="666666"/>
              </a:solidFill>
            </a:endParaRPr>
          </a:p>
        </p:txBody>
      </p:sp>
      <p:sp>
        <p:nvSpPr>
          <p:cNvPr id="15" name="标题 1">
            <a:extLst>
              <a:ext uri="{FF2B5EF4-FFF2-40B4-BE49-F238E27FC236}">
                <a16:creationId xmlns:a16="http://schemas.microsoft.com/office/drawing/2014/main" id="{E5CA196C-367C-4341-90B5-E9BD32CABD40}"/>
              </a:ext>
            </a:extLst>
          </p:cNvPr>
          <p:cNvSpPr txBox="1">
            <a:spLocks/>
          </p:cNvSpPr>
          <p:nvPr userDrawn="1"/>
        </p:nvSpPr>
        <p:spPr>
          <a:xfrm>
            <a:off x="294028" y="68121"/>
            <a:ext cx="10497798" cy="914400"/>
          </a:xfrm>
          <a:prstGeom prst="rect">
            <a:avLst/>
          </a:prstGeom>
        </p:spPr>
        <p:txBody>
          <a:bodyPr vert="horz" lIns="107263" tIns="53630" rIns="107263" bIns="53630" rtlCol="0" anchor="ctr">
            <a:normAutofit/>
          </a:bodyPr>
          <a:lstStyle>
            <a:lvl1pPr algn="l" defTabSz="1320182" rtl="0" eaLnBrk="1" latinLnBrk="0" hangingPunct="1">
              <a:lnSpc>
                <a:spcPct val="100000"/>
              </a:lnSpc>
              <a:spcBef>
                <a:spcPct val="0"/>
              </a:spcBef>
              <a:buNone/>
              <a:defRPr sz="4000" kern="1200" baseline="0">
                <a:solidFill>
                  <a:schemeClr val="tx1"/>
                </a:solidFill>
                <a:latin typeface="Helvetica" pitchFamily="2" charset="0"/>
                <a:ea typeface="Microsoft YaHei" panose="020B0503020204020204" pitchFamily="34" charset="-122"/>
                <a:cs typeface="+mj-cs"/>
              </a:defRPr>
            </a:lvl1pPr>
          </a:lstStyle>
          <a:p>
            <a:r>
              <a:rPr lang="zh-CN" altLang="en-US"/>
              <a:t>单击此处编辑母版标题样式</a:t>
            </a:r>
          </a:p>
        </p:txBody>
      </p:sp>
      <p:sp>
        <p:nvSpPr>
          <p:cNvPr id="16" name="Rectangle 3">
            <a:extLst>
              <a:ext uri="{FF2B5EF4-FFF2-40B4-BE49-F238E27FC236}">
                <a16:creationId xmlns:a16="http://schemas.microsoft.com/office/drawing/2014/main" id="{18624154-92F6-49EC-AF4D-BD513F584B3A}"/>
              </a:ext>
            </a:extLst>
          </p:cNvPr>
          <p:cNvSpPr>
            <a:spLocks noChangeArrowheads="1"/>
          </p:cNvSpPr>
          <p:nvPr userDrawn="1"/>
        </p:nvSpPr>
        <p:spPr bwMode="auto">
          <a:xfrm>
            <a:off x="22564" y="1012870"/>
            <a:ext cx="12192000" cy="69038"/>
          </a:xfrm>
          <a:prstGeom prst="rect">
            <a:avLst/>
          </a:prstGeom>
          <a:gradFill flip="none" rotWithShape="1">
            <a:gsLst>
              <a:gs pos="0">
                <a:schemeClr val="accent2">
                  <a:lumMod val="0"/>
                  <a:lumOff val="100000"/>
                </a:schemeClr>
              </a:gs>
              <a:gs pos="26000">
                <a:srgbClr val="FF8F8F"/>
              </a:gs>
              <a:gs pos="100000">
                <a:srgbClr val="C00000"/>
              </a:gs>
            </a:gsLst>
            <a:path path="circle">
              <a:fillToRect t="100000" r="100000"/>
            </a:path>
            <a:tileRect l="-100000" b="-100000"/>
          </a:gradFill>
          <a:ln w="9525">
            <a:noFill/>
            <a:miter lim="800000"/>
            <a:headEnd/>
            <a:tailEnd/>
          </a:ln>
          <a:effectLst/>
        </p:spPr>
        <p:txBody>
          <a:bodyPr wrap="none" anchor="ctr"/>
          <a:lstStyle/>
          <a:p>
            <a:pPr algn="ctr" fontAlgn="base">
              <a:spcBef>
                <a:spcPct val="0"/>
              </a:spcBef>
              <a:spcAft>
                <a:spcPct val="0"/>
              </a:spcAft>
              <a:defRPr/>
            </a:pPr>
            <a:endParaRPr kumimoji="1" lang="zh-CN" altLang="en-US" sz="1969" b="1">
              <a:solidFill>
                <a:srgbClr val="808080"/>
              </a:solidFill>
              <a:ea typeface="宋体" charset="0"/>
              <a:cs typeface="宋体" charset="0"/>
            </a:endParaRPr>
          </a:p>
        </p:txBody>
      </p:sp>
      <p:sp>
        <p:nvSpPr>
          <p:cNvPr id="17" name="Rectangle 16">
            <a:extLst>
              <a:ext uri="{FF2B5EF4-FFF2-40B4-BE49-F238E27FC236}">
                <a16:creationId xmlns:a16="http://schemas.microsoft.com/office/drawing/2014/main" id="{EFA3029B-6F59-4BB8-B361-FBEF5F1159CA}"/>
              </a:ext>
            </a:extLst>
          </p:cNvPr>
          <p:cNvSpPr>
            <a:spLocks/>
          </p:cNvSpPr>
          <p:nvPr userDrawn="1"/>
        </p:nvSpPr>
        <p:spPr>
          <a:xfrm>
            <a:off x="203664" y="68121"/>
            <a:ext cx="90363" cy="914400"/>
          </a:xfrm>
          <a:prstGeom prst="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defTabSz="1828800" hangingPunct="1"/>
            <a:endParaRPr lang="en-US" sz="4800" kern="1200">
              <a:solidFill>
                <a:srgbClr val="666666"/>
              </a:solidFill>
            </a:endParaRPr>
          </a:p>
        </p:txBody>
      </p:sp>
      <p:pic>
        <p:nvPicPr>
          <p:cNvPr id="11" name="Picture 2">
            <a:extLst>
              <a:ext uri="{FF2B5EF4-FFF2-40B4-BE49-F238E27FC236}">
                <a16:creationId xmlns:a16="http://schemas.microsoft.com/office/drawing/2014/main" id="{286DC0FC-6A8A-4E52-8CF5-80DBF8BCCD51}"/>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1528" b="21701"/>
          <a:stretch/>
        </p:blipFill>
        <p:spPr bwMode="auto">
          <a:xfrm>
            <a:off x="10656046" y="286000"/>
            <a:ext cx="1460757" cy="466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15:guide id="1" orient="horz" pos="624" userDrawn="1">
          <p15:clr>
            <a:srgbClr val="FBAE40"/>
          </p15:clr>
        </p15:guide>
        <p15:guide id="2" pos="1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94030" y="1094624"/>
            <a:ext cx="11612880" cy="5669280"/>
          </a:xfrm>
          <a:prstGeom prst="rect">
            <a:avLst/>
          </a:prstGeom>
        </p:spPr>
        <p:txBody>
          <a:bodyPr/>
          <a:lstStyle>
            <a:lvl1pPr>
              <a:lnSpc>
                <a:spcPct val="125000"/>
              </a:lnSpc>
              <a:spcBef>
                <a:spcPts val="0"/>
              </a:spcBef>
              <a:spcAft>
                <a:spcPts val="0"/>
              </a:spcAft>
              <a:defRPr sz="3200">
                <a:latin typeface="Helvetica" pitchFamily="2" charset="0"/>
              </a:defRPr>
            </a:lvl1pPr>
            <a:lvl2pPr>
              <a:lnSpc>
                <a:spcPct val="125000"/>
              </a:lnSpc>
              <a:spcBef>
                <a:spcPts val="0"/>
              </a:spcBef>
              <a:spcAft>
                <a:spcPts val="0"/>
              </a:spcAft>
              <a:defRPr sz="2800">
                <a:latin typeface="Helvetica" pitchFamily="2" charset="0"/>
              </a:defRPr>
            </a:lvl2pPr>
            <a:lvl3pPr>
              <a:lnSpc>
                <a:spcPct val="125000"/>
              </a:lnSpc>
              <a:spcBef>
                <a:spcPts val="0"/>
              </a:spcBef>
              <a:spcAft>
                <a:spcPts val="0"/>
              </a:spcAft>
              <a:defRPr>
                <a:latin typeface="Helvetica" pitchFamily="2" charset="0"/>
              </a:defRPr>
            </a:lvl3pPr>
            <a:lvl4pPr>
              <a:lnSpc>
                <a:spcPct val="125000"/>
              </a:lnSpc>
              <a:spcBef>
                <a:spcPts val="0"/>
              </a:spcBef>
              <a:spcAft>
                <a:spcPts val="0"/>
              </a:spcAft>
              <a:defRPr>
                <a:latin typeface="Helvetica" pitchFamily="2" charset="0"/>
              </a:defRPr>
            </a:lvl4pPr>
            <a:lvl5pPr>
              <a:lnSpc>
                <a:spcPct val="125000"/>
              </a:lnSpc>
              <a:spcBef>
                <a:spcPts val="0"/>
              </a:spcBef>
              <a:spcAft>
                <a:spcPts val="0"/>
              </a:spcAft>
              <a:defRPr>
                <a:latin typeface="Helvetica" pitchFamily="2"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12"/>
          </p:nvPr>
        </p:nvSpPr>
        <p:spPr>
          <a:xfrm>
            <a:off x="9165563" y="6368712"/>
            <a:ext cx="2743200" cy="366183"/>
          </a:xfrm>
        </p:spPr>
        <p:txBody>
          <a:bodyPr/>
          <a:lstStyle/>
          <a:p>
            <a:fld id="{9495EA4E-3D33-45DE-B4D9-3F7D650B8951}" type="slidenum">
              <a:rPr lang="zh-CN" altLang="en-US" smtClean="0"/>
              <a:pPr/>
              <a:t>‹#›</a:t>
            </a:fld>
            <a:endParaRPr lang="zh-CN" altLang="en-US" dirty="0"/>
          </a:p>
        </p:txBody>
      </p:sp>
      <p:sp>
        <p:nvSpPr>
          <p:cNvPr id="7" name="标题 1">
            <a:extLst>
              <a:ext uri="{FF2B5EF4-FFF2-40B4-BE49-F238E27FC236}">
                <a16:creationId xmlns:a16="http://schemas.microsoft.com/office/drawing/2014/main" id="{F360546A-992D-4A39-81B5-DCADAE3B5C1E}"/>
              </a:ext>
            </a:extLst>
          </p:cNvPr>
          <p:cNvSpPr>
            <a:spLocks noGrp="1"/>
          </p:cNvSpPr>
          <p:nvPr>
            <p:ph type="title" hasCustomPrompt="1"/>
          </p:nvPr>
        </p:nvSpPr>
        <p:spPr>
          <a:xfrm>
            <a:off x="294028" y="68121"/>
            <a:ext cx="10497798" cy="914400"/>
          </a:xfrm>
          <a:prstGeom prst="rect">
            <a:avLst/>
          </a:prstGeom>
        </p:spPr>
        <p:txBody>
          <a:bodyPr anchor="ctr">
            <a:normAutofit/>
          </a:bodyPr>
          <a:lstStyle>
            <a:lvl1pPr>
              <a:lnSpc>
                <a:spcPct val="100000"/>
              </a:lnSpc>
              <a:defRPr sz="4000" baseline="0">
                <a:latin typeface="Helvetica" pitchFamily="2" charset="0"/>
              </a:defRPr>
            </a:lvl1pPr>
          </a:lstStyle>
          <a:p>
            <a:r>
              <a:rPr lang="zh-CN" altLang="en-US"/>
              <a:t>单击此处编辑母版标题样式</a:t>
            </a:r>
          </a:p>
        </p:txBody>
      </p:sp>
      <p:sp>
        <p:nvSpPr>
          <p:cNvPr id="9" name="Rectangle 8">
            <a:extLst>
              <a:ext uri="{FF2B5EF4-FFF2-40B4-BE49-F238E27FC236}">
                <a16:creationId xmlns:a16="http://schemas.microsoft.com/office/drawing/2014/main" id="{80B8B869-D132-4A5F-9A29-8D05BF4CBE87}"/>
              </a:ext>
            </a:extLst>
          </p:cNvPr>
          <p:cNvSpPr>
            <a:spLocks/>
          </p:cNvSpPr>
          <p:nvPr userDrawn="1"/>
        </p:nvSpPr>
        <p:spPr>
          <a:xfrm>
            <a:off x="203664" y="68121"/>
            <a:ext cx="90363" cy="914400"/>
          </a:xfrm>
          <a:prstGeom prst="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defTabSz="1828800" hangingPunct="1"/>
            <a:endParaRPr lang="en-US" sz="4800" kern="1200">
              <a:solidFill>
                <a:srgbClr val="666666"/>
              </a:solidFill>
            </a:endParaRPr>
          </a:p>
        </p:txBody>
      </p:sp>
      <p:pic>
        <p:nvPicPr>
          <p:cNvPr id="10" name="Picture 2">
            <a:extLst>
              <a:ext uri="{FF2B5EF4-FFF2-40B4-BE49-F238E27FC236}">
                <a16:creationId xmlns:a16="http://schemas.microsoft.com/office/drawing/2014/main" id="{E043E68C-2AD5-4069-BDFF-17DF90EFACA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1528" b="21701"/>
          <a:stretch/>
        </p:blipFill>
        <p:spPr bwMode="auto">
          <a:xfrm>
            <a:off x="10656046" y="286000"/>
            <a:ext cx="1460757" cy="46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65288"/>
      </p:ext>
    </p:extLst>
  </p:cSld>
  <p:clrMapOvr>
    <a:masterClrMapping/>
  </p:clrMapOvr>
  <p:extLst>
    <p:ext uri="{DCECCB84-F9BA-43D5-87BE-67443E8EF086}">
      <p15:sldGuideLst xmlns:p15="http://schemas.microsoft.com/office/powerpoint/2012/main">
        <p15:guide id="1" orient="horz" pos="624">
          <p15:clr>
            <a:srgbClr val="FBAE40"/>
          </p15:clr>
        </p15:guide>
        <p15:guide id="2" pos="1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94030" y="1094624"/>
            <a:ext cx="11612880" cy="5669280"/>
          </a:xfrm>
          <a:prstGeom prst="rect">
            <a:avLst/>
          </a:prstGeom>
        </p:spPr>
        <p:txBody>
          <a:bodyPr/>
          <a:lstStyle>
            <a:lvl1pPr>
              <a:lnSpc>
                <a:spcPct val="125000"/>
              </a:lnSpc>
              <a:spcBef>
                <a:spcPts val="0"/>
              </a:spcBef>
              <a:spcAft>
                <a:spcPts val="0"/>
              </a:spcAft>
              <a:defRPr sz="3200">
                <a:latin typeface="Helvetica" pitchFamily="2" charset="0"/>
              </a:defRPr>
            </a:lvl1pPr>
            <a:lvl2pPr>
              <a:lnSpc>
                <a:spcPct val="125000"/>
              </a:lnSpc>
              <a:spcBef>
                <a:spcPts val="0"/>
              </a:spcBef>
              <a:spcAft>
                <a:spcPts val="0"/>
              </a:spcAft>
              <a:defRPr sz="2800">
                <a:latin typeface="Helvetica" pitchFamily="2" charset="0"/>
              </a:defRPr>
            </a:lvl2pPr>
            <a:lvl3pPr>
              <a:lnSpc>
                <a:spcPct val="125000"/>
              </a:lnSpc>
              <a:spcBef>
                <a:spcPts val="0"/>
              </a:spcBef>
              <a:spcAft>
                <a:spcPts val="0"/>
              </a:spcAft>
              <a:defRPr>
                <a:latin typeface="Helvetica" pitchFamily="2" charset="0"/>
              </a:defRPr>
            </a:lvl3pPr>
            <a:lvl4pPr>
              <a:lnSpc>
                <a:spcPct val="125000"/>
              </a:lnSpc>
              <a:spcBef>
                <a:spcPts val="0"/>
              </a:spcBef>
              <a:spcAft>
                <a:spcPts val="0"/>
              </a:spcAft>
              <a:defRPr>
                <a:latin typeface="Helvetica" pitchFamily="2" charset="0"/>
              </a:defRPr>
            </a:lvl4pPr>
            <a:lvl5pPr>
              <a:lnSpc>
                <a:spcPct val="125000"/>
              </a:lnSpc>
              <a:spcBef>
                <a:spcPts val="0"/>
              </a:spcBef>
              <a:spcAft>
                <a:spcPts val="0"/>
              </a:spcAft>
              <a:defRPr>
                <a:latin typeface="Helvetica" pitchFamily="2"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12"/>
          </p:nvPr>
        </p:nvSpPr>
        <p:spPr>
          <a:xfrm>
            <a:off x="9165563" y="6368712"/>
            <a:ext cx="2743200" cy="366183"/>
          </a:xfrm>
        </p:spPr>
        <p:txBody>
          <a:bodyPr/>
          <a:lstStyle/>
          <a:p>
            <a:fld id="{9495EA4E-3D33-45DE-B4D9-3F7D650B8951}" type="slidenum">
              <a:rPr lang="zh-CN" altLang="en-US" smtClean="0"/>
              <a:pPr/>
              <a:t>‹#›</a:t>
            </a:fld>
            <a:endParaRPr lang="zh-CN" altLang="en-US" dirty="0"/>
          </a:p>
        </p:txBody>
      </p:sp>
      <p:sp>
        <p:nvSpPr>
          <p:cNvPr id="7" name="标题 1">
            <a:extLst>
              <a:ext uri="{FF2B5EF4-FFF2-40B4-BE49-F238E27FC236}">
                <a16:creationId xmlns:a16="http://schemas.microsoft.com/office/drawing/2014/main" id="{8B8BF275-9D81-4D00-B018-EC370CB410FF}"/>
              </a:ext>
            </a:extLst>
          </p:cNvPr>
          <p:cNvSpPr>
            <a:spLocks noGrp="1"/>
          </p:cNvSpPr>
          <p:nvPr>
            <p:ph type="title" hasCustomPrompt="1"/>
          </p:nvPr>
        </p:nvSpPr>
        <p:spPr>
          <a:xfrm>
            <a:off x="294028" y="68121"/>
            <a:ext cx="10497798" cy="914400"/>
          </a:xfrm>
          <a:prstGeom prst="rect">
            <a:avLst/>
          </a:prstGeom>
        </p:spPr>
        <p:txBody>
          <a:bodyPr anchor="ctr">
            <a:normAutofit/>
          </a:bodyPr>
          <a:lstStyle>
            <a:lvl1pPr>
              <a:lnSpc>
                <a:spcPct val="100000"/>
              </a:lnSpc>
              <a:defRPr sz="4000" baseline="0">
                <a:latin typeface="Helvetica" pitchFamily="2" charset="0"/>
              </a:defRPr>
            </a:lvl1pPr>
          </a:lstStyle>
          <a:p>
            <a:r>
              <a:rPr lang="zh-CN" altLang="en-US"/>
              <a:t>单击此处编辑母版标题样式</a:t>
            </a:r>
          </a:p>
        </p:txBody>
      </p:sp>
      <p:pic>
        <p:nvPicPr>
          <p:cNvPr id="9" name="Picture 2">
            <a:extLst>
              <a:ext uri="{FF2B5EF4-FFF2-40B4-BE49-F238E27FC236}">
                <a16:creationId xmlns:a16="http://schemas.microsoft.com/office/drawing/2014/main" id="{F01E8D53-1156-4FC0-849C-130A30CA845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1528" b="21701"/>
          <a:stretch/>
        </p:blipFill>
        <p:spPr bwMode="auto">
          <a:xfrm>
            <a:off x="10656046" y="286000"/>
            <a:ext cx="1460757" cy="46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20334"/>
      </p:ext>
    </p:extLst>
  </p:cSld>
  <p:clrMapOvr>
    <a:masterClrMapping/>
  </p:clrMapOvr>
  <p:extLst>
    <p:ext uri="{DCECCB84-F9BA-43D5-87BE-67443E8EF086}">
      <p15:sldGuideLst xmlns:p15="http://schemas.microsoft.com/office/powerpoint/2012/main">
        <p15:guide id="1" orient="horz" pos="624">
          <p15:clr>
            <a:srgbClr val="FBAE40"/>
          </p15:clr>
        </p15:guide>
        <p15:guide id="2" pos="1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1E679-B9EE-4D88-A8BE-B3F45E2D82F5}"/>
              </a:ext>
            </a:extLst>
          </p:cNvPr>
          <p:cNvSpPr/>
          <p:nvPr userDrawn="1"/>
        </p:nvSpPr>
        <p:spPr bwMode="auto">
          <a:xfrm>
            <a:off x="15" y="13"/>
            <a:ext cx="12192000" cy="6858001"/>
          </a:xfrm>
          <a:prstGeom prst="rect">
            <a:avLst/>
          </a:prstGeom>
          <a:solidFill>
            <a:srgbClr val="C00000">
              <a:alpha val="90000"/>
            </a:srgbClr>
          </a:solidFill>
          <a:ln w="9525" cap="flat" cmpd="sng" algn="ctr">
            <a:noFill/>
            <a:prstDash val="solid"/>
            <a:round/>
            <a:headEnd type="none" w="med" len="med"/>
            <a:tailEnd type="none" w="med" len="med"/>
          </a:ln>
          <a:effectLst/>
        </p:spPr>
        <p:txBody>
          <a:bodyPr vert="horz" wrap="square" lIns="121921" tIns="60960" rIns="121921" bIns="60960" numCol="1" rtlCol="0" anchor="t" anchorCtr="0" compatLnSpc="1">
            <a:prstTxWarp prst="textNoShape">
              <a:avLst/>
            </a:prstTxWarp>
          </a:bodyPr>
          <a:lstStyle/>
          <a:p>
            <a:endParaRPr lang="en-US" sz="4267">
              <a:solidFill>
                <a:srgbClr val="C8102E"/>
              </a:solidFill>
            </a:endParaRPr>
          </a:p>
        </p:txBody>
      </p:sp>
      <p:pic>
        <p:nvPicPr>
          <p:cNvPr id="3" name="Picture 2">
            <a:extLst>
              <a:ext uri="{FF2B5EF4-FFF2-40B4-BE49-F238E27FC236}">
                <a16:creationId xmlns:a16="http://schemas.microsoft.com/office/drawing/2014/main" id="{4CB2C772-D4AD-4F19-BB31-5E81312D3A5F}"/>
              </a:ext>
            </a:extLst>
          </p:cNvPr>
          <p:cNvPicPr>
            <a:picLocks noChangeAspect="1"/>
          </p:cNvPicPr>
          <p:nvPr userDrawn="1"/>
        </p:nvPicPr>
        <p:blipFill rotWithShape="1">
          <a:blip r:embed="rId2">
            <a:duotone>
              <a:prstClr val="black"/>
              <a:schemeClr val="bg2">
                <a:lumMod val="75000"/>
                <a:tint val="45000"/>
                <a:satMod val="400000"/>
              </a:schemeClr>
            </a:duotone>
            <a:extLst>
              <a:ext uri="{28A0092B-C50C-407E-A947-70E740481C1C}">
                <a14:useLocalDpi xmlns:a14="http://schemas.microsoft.com/office/drawing/2010/main"/>
              </a:ext>
            </a:extLst>
          </a:blip>
          <a:srcRect l="11184" t="42514" r="10972" b="48266"/>
          <a:stretch/>
        </p:blipFill>
        <p:spPr>
          <a:xfrm>
            <a:off x="178311" y="432689"/>
            <a:ext cx="6908799" cy="632296"/>
          </a:xfrm>
          <a:prstGeom prst="rect">
            <a:avLst/>
          </a:prstGeom>
        </p:spPr>
      </p:pic>
      <p:pic>
        <p:nvPicPr>
          <p:cNvPr id="5" name="Picture 4" descr="A clock tower in a park with Cabot Tower, Bristol in the background&#10;&#10;Description automatically generated">
            <a:extLst>
              <a:ext uri="{FF2B5EF4-FFF2-40B4-BE49-F238E27FC236}">
                <a16:creationId xmlns:a16="http://schemas.microsoft.com/office/drawing/2014/main" id="{254B18C1-11B0-4083-B6FC-2E603F76EA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1021" r="13162"/>
          <a:stretch/>
        </p:blipFill>
        <p:spPr>
          <a:xfrm>
            <a:off x="8297483" y="2999"/>
            <a:ext cx="3899637" cy="6858000"/>
          </a:xfrm>
          <a:prstGeom prst="rect">
            <a:avLst/>
          </a:prstGeom>
        </p:spPr>
      </p:pic>
    </p:spTree>
    <p:extLst>
      <p:ext uri="{BB962C8B-B14F-4D97-AF65-F5344CB8AC3E}">
        <p14:creationId xmlns:p14="http://schemas.microsoft.com/office/powerpoint/2010/main" val="422924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1E679-B9EE-4D88-A8BE-B3F45E2D82F5}"/>
              </a:ext>
            </a:extLst>
          </p:cNvPr>
          <p:cNvSpPr/>
          <p:nvPr userDrawn="1"/>
        </p:nvSpPr>
        <p:spPr bwMode="auto">
          <a:xfrm>
            <a:off x="15" y="13"/>
            <a:ext cx="12192000" cy="6858001"/>
          </a:xfrm>
          <a:prstGeom prst="rect">
            <a:avLst/>
          </a:prstGeom>
          <a:solidFill>
            <a:srgbClr val="C00000">
              <a:alpha val="90000"/>
            </a:srgbClr>
          </a:solidFill>
          <a:ln w="9525" cap="flat" cmpd="sng" algn="ctr">
            <a:noFill/>
            <a:prstDash val="solid"/>
            <a:round/>
            <a:headEnd type="none" w="med" len="med"/>
            <a:tailEnd type="none" w="med" len="med"/>
          </a:ln>
          <a:effectLst/>
        </p:spPr>
        <p:txBody>
          <a:bodyPr vert="horz" wrap="square" lIns="121921" tIns="60960" rIns="121921" bIns="60960" numCol="1" rtlCol="0" anchor="t" anchorCtr="0" compatLnSpc="1">
            <a:prstTxWarp prst="textNoShape">
              <a:avLst/>
            </a:prstTxWarp>
          </a:bodyPr>
          <a:lstStyle/>
          <a:p>
            <a:endParaRPr lang="en-US" sz="4267">
              <a:solidFill>
                <a:srgbClr val="C8102E"/>
              </a:solidFill>
            </a:endParaRPr>
          </a:p>
        </p:txBody>
      </p:sp>
      <p:pic>
        <p:nvPicPr>
          <p:cNvPr id="3" name="Picture 2">
            <a:extLst>
              <a:ext uri="{FF2B5EF4-FFF2-40B4-BE49-F238E27FC236}">
                <a16:creationId xmlns:a16="http://schemas.microsoft.com/office/drawing/2014/main" id="{4CB2C772-D4AD-4F19-BB31-5E81312D3A5F}"/>
              </a:ext>
            </a:extLst>
          </p:cNvPr>
          <p:cNvPicPr>
            <a:picLocks noChangeAspect="1"/>
          </p:cNvPicPr>
          <p:nvPr userDrawn="1"/>
        </p:nvPicPr>
        <p:blipFill rotWithShape="1">
          <a:blip r:embed="rId2">
            <a:duotone>
              <a:prstClr val="black"/>
              <a:schemeClr val="bg2">
                <a:lumMod val="75000"/>
                <a:tint val="45000"/>
                <a:satMod val="400000"/>
              </a:schemeClr>
            </a:duotone>
            <a:extLst>
              <a:ext uri="{28A0092B-C50C-407E-A947-70E740481C1C}">
                <a14:useLocalDpi xmlns:a14="http://schemas.microsoft.com/office/drawing/2010/main"/>
              </a:ext>
            </a:extLst>
          </a:blip>
          <a:srcRect l="11184" t="42514" r="10972" b="48266"/>
          <a:stretch/>
        </p:blipFill>
        <p:spPr>
          <a:xfrm>
            <a:off x="178311" y="432689"/>
            <a:ext cx="6908799" cy="632296"/>
          </a:xfrm>
          <a:prstGeom prst="rect">
            <a:avLst/>
          </a:prstGeom>
        </p:spPr>
      </p:pic>
    </p:spTree>
    <p:extLst>
      <p:ext uri="{BB962C8B-B14F-4D97-AF65-F5344CB8AC3E}">
        <p14:creationId xmlns:p14="http://schemas.microsoft.com/office/powerpoint/2010/main" val="159399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94A4E3-E788-A0A5-7DB6-AB86C19CA5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 y="13"/>
            <a:ext cx="12192000" cy="6858001"/>
          </a:xfrm>
          <a:prstGeom prst="rect">
            <a:avLst/>
          </a:prstGeom>
        </p:spPr>
      </p:pic>
      <p:sp>
        <p:nvSpPr>
          <p:cNvPr id="5" name="Rectangle 4">
            <a:extLst>
              <a:ext uri="{FF2B5EF4-FFF2-40B4-BE49-F238E27FC236}">
                <a16:creationId xmlns:a16="http://schemas.microsoft.com/office/drawing/2014/main" id="{4CF168AC-D229-D8A1-FC7B-99A8512B4550}"/>
              </a:ext>
            </a:extLst>
          </p:cNvPr>
          <p:cNvSpPr/>
          <p:nvPr userDrawn="1"/>
        </p:nvSpPr>
        <p:spPr bwMode="auto">
          <a:xfrm>
            <a:off x="15" y="13"/>
            <a:ext cx="12192000" cy="6858001"/>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121921" tIns="60960" rIns="121921" bIns="60960" numCol="1" rtlCol="0" anchor="t" anchorCtr="0" compatLnSpc="1">
            <a:prstTxWarp prst="textNoShape">
              <a:avLst/>
            </a:prstTxWarp>
          </a:bodyPr>
          <a:lstStyle/>
          <a:p>
            <a:endParaRPr lang="en-US" sz="4267">
              <a:solidFill>
                <a:srgbClr val="C8102E"/>
              </a:solidFill>
            </a:endParaRPr>
          </a:p>
        </p:txBody>
      </p:sp>
      <p:pic>
        <p:nvPicPr>
          <p:cNvPr id="6" name="Picture 5">
            <a:extLst>
              <a:ext uri="{FF2B5EF4-FFF2-40B4-BE49-F238E27FC236}">
                <a16:creationId xmlns:a16="http://schemas.microsoft.com/office/drawing/2014/main" id="{A8EAEC01-D0FE-E3B5-9C5E-3A118A8E0C8D}"/>
              </a:ext>
            </a:extLst>
          </p:cNvPr>
          <p:cNvPicPr>
            <a:picLocks noChangeAspect="1"/>
          </p:cNvPicPr>
          <p:nvPr userDrawn="1"/>
        </p:nvPicPr>
        <p:blipFill>
          <a:blip r:embed="rId3">
            <a:extLst>
              <a:ext uri="{28A0092B-C50C-407E-A947-70E740481C1C}">
                <a14:useLocalDpi xmlns:a14="http://schemas.microsoft.com/office/drawing/2010/main"/>
              </a:ext>
            </a:extLst>
          </a:blip>
          <a:srcRect l="10303" t="42643" r="10707" b="41568"/>
          <a:stretch/>
        </p:blipFill>
        <p:spPr>
          <a:xfrm>
            <a:off x="649865" y="580421"/>
            <a:ext cx="7010391" cy="1082838"/>
          </a:xfrm>
          <a:prstGeom prst="rect">
            <a:avLst/>
          </a:prstGeom>
        </p:spPr>
      </p:pic>
      <p:sp>
        <p:nvSpPr>
          <p:cNvPr id="7" name="TextBox 6">
            <a:extLst>
              <a:ext uri="{FF2B5EF4-FFF2-40B4-BE49-F238E27FC236}">
                <a16:creationId xmlns:a16="http://schemas.microsoft.com/office/drawing/2014/main" id="{E5715892-7BFF-0537-0287-7FFD3E79BE42}"/>
              </a:ext>
            </a:extLst>
          </p:cNvPr>
          <p:cNvSpPr txBox="1"/>
          <p:nvPr userDrawn="1"/>
        </p:nvSpPr>
        <p:spPr>
          <a:xfrm>
            <a:off x="649865" y="1211916"/>
            <a:ext cx="7010391" cy="451342"/>
          </a:xfrm>
          <a:prstGeom prst="rect">
            <a:avLst/>
          </a:prstGeom>
          <a:noFill/>
        </p:spPr>
        <p:txBody>
          <a:bodyPr wrap="square" rtlCol="0">
            <a:spAutoFit/>
          </a:bodyPr>
          <a:lstStyle/>
          <a:p>
            <a:r>
              <a:rPr lang="en-US" sz="2333" b="1" dirty="0">
                <a:solidFill>
                  <a:schemeClr val="bg1"/>
                </a:solidFill>
                <a:latin typeface="Univers 75 Black" charset="0"/>
                <a:ea typeface="Univers 75 Black" charset="0"/>
                <a:cs typeface="Univers 75 Black" charset="0"/>
              </a:rPr>
              <a:t>Department of Electrical and Computer Engineering</a:t>
            </a:r>
          </a:p>
        </p:txBody>
      </p:sp>
      <p:cxnSp>
        <p:nvCxnSpPr>
          <p:cNvPr id="8" name="Straight Connector 7">
            <a:extLst>
              <a:ext uri="{FF2B5EF4-FFF2-40B4-BE49-F238E27FC236}">
                <a16:creationId xmlns:a16="http://schemas.microsoft.com/office/drawing/2014/main" id="{525E0CC7-E779-30DD-DD3F-A9BE7447E68D}"/>
              </a:ext>
            </a:extLst>
          </p:cNvPr>
          <p:cNvCxnSpPr/>
          <p:nvPr userDrawn="1"/>
        </p:nvCxnSpPr>
        <p:spPr bwMode="auto">
          <a:xfrm>
            <a:off x="15" y="4682067"/>
            <a:ext cx="12192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4047C7E6-3996-014C-F185-A29D6E181F13}"/>
              </a:ext>
            </a:extLst>
          </p:cNvPr>
          <p:cNvCxnSpPr/>
          <p:nvPr userDrawn="1"/>
        </p:nvCxnSpPr>
        <p:spPr bwMode="auto">
          <a:xfrm>
            <a:off x="15" y="2243667"/>
            <a:ext cx="12192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Tree>
    <p:extLst>
      <p:ext uri="{BB962C8B-B14F-4D97-AF65-F5344CB8AC3E}">
        <p14:creationId xmlns:p14="http://schemas.microsoft.com/office/powerpoint/2010/main" val="197422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94028" y="68121"/>
            <a:ext cx="10497798" cy="914400"/>
          </a:xfrm>
          <a:prstGeom prst="rect">
            <a:avLst/>
          </a:prstGeom>
        </p:spPr>
        <p:txBody>
          <a:bodyPr anchor="ctr">
            <a:normAutofit/>
          </a:bodyPr>
          <a:lstStyle>
            <a:lvl1pPr>
              <a:lnSpc>
                <a:spcPct val="100000"/>
              </a:lnSpc>
              <a:defRPr sz="4000" baseline="0">
                <a:latin typeface="Helvetica" pitchFamily="2" charset="0"/>
              </a:defRPr>
            </a:lvl1pPr>
          </a:lstStyle>
          <a:p>
            <a:r>
              <a:rPr lang="zh-CN" altLang="en-US"/>
              <a:t>单击此处编辑母版标题样式</a:t>
            </a:r>
          </a:p>
        </p:txBody>
      </p:sp>
      <p:sp>
        <p:nvSpPr>
          <p:cNvPr id="3" name="内容占位符 2"/>
          <p:cNvSpPr>
            <a:spLocks noGrp="1"/>
          </p:cNvSpPr>
          <p:nvPr>
            <p:ph idx="1"/>
          </p:nvPr>
        </p:nvSpPr>
        <p:spPr>
          <a:xfrm>
            <a:off x="294030" y="1094624"/>
            <a:ext cx="11612880" cy="5669280"/>
          </a:xfrm>
          <a:prstGeom prst="rect">
            <a:avLst/>
          </a:prstGeom>
        </p:spPr>
        <p:txBody>
          <a:bodyPr>
            <a:normAutofit/>
          </a:bodyPr>
          <a:lstStyle>
            <a:lvl1pPr>
              <a:lnSpc>
                <a:spcPct val="125000"/>
              </a:lnSpc>
              <a:spcBef>
                <a:spcPts val="0"/>
              </a:spcBef>
              <a:spcAft>
                <a:spcPts val="0"/>
              </a:spcAft>
              <a:defRPr sz="2400">
                <a:latin typeface="Helvetica" pitchFamily="2" charset="0"/>
              </a:defRPr>
            </a:lvl1pPr>
            <a:lvl2pPr>
              <a:lnSpc>
                <a:spcPct val="125000"/>
              </a:lnSpc>
              <a:spcBef>
                <a:spcPts val="0"/>
              </a:spcBef>
              <a:spcAft>
                <a:spcPts val="0"/>
              </a:spcAft>
              <a:defRPr sz="2000">
                <a:latin typeface="Helvetica" pitchFamily="2" charset="0"/>
              </a:defRPr>
            </a:lvl2pPr>
            <a:lvl3pPr>
              <a:lnSpc>
                <a:spcPct val="125000"/>
              </a:lnSpc>
              <a:spcBef>
                <a:spcPts val="0"/>
              </a:spcBef>
              <a:spcAft>
                <a:spcPts val="0"/>
              </a:spcAft>
              <a:defRPr sz="1600">
                <a:latin typeface="Helvetica" pitchFamily="2" charset="0"/>
              </a:defRPr>
            </a:lvl3pPr>
            <a:lvl4pPr>
              <a:lnSpc>
                <a:spcPct val="125000"/>
              </a:lnSpc>
              <a:spcBef>
                <a:spcPts val="0"/>
              </a:spcBef>
              <a:spcAft>
                <a:spcPts val="0"/>
              </a:spcAft>
              <a:defRPr sz="1400">
                <a:latin typeface="Helvetica" pitchFamily="2" charset="0"/>
              </a:defRPr>
            </a:lvl4pPr>
            <a:lvl5pPr>
              <a:lnSpc>
                <a:spcPct val="125000"/>
              </a:lnSpc>
              <a:spcBef>
                <a:spcPts val="0"/>
              </a:spcBef>
              <a:spcAft>
                <a:spcPts val="0"/>
              </a:spcAft>
              <a:defRPr sz="1400">
                <a:latin typeface="Helvetica" pitchFamily="2"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12"/>
          </p:nvPr>
        </p:nvSpPr>
        <p:spPr>
          <a:xfrm>
            <a:off x="9165563" y="6368712"/>
            <a:ext cx="2743200" cy="366183"/>
          </a:xfrm>
        </p:spPr>
        <p:txBody>
          <a:bodyPr/>
          <a:lstStyle/>
          <a:p>
            <a:fld id="{9495EA4E-3D33-45DE-B4D9-3F7D650B8951}" type="slidenum">
              <a:rPr lang="zh-CN" altLang="en-US" smtClean="0"/>
              <a:pPr/>
              <a:t>‹#›</a:t>
            </a:fld>
            <a:endParaRPr lang="zh-CN" altLang="en-US"/>
          </a:p>
        </p:txBody>
      </p:sp>
      <p:sp>
        <p:nvSpPr>
          <p:cNvPr id="9" name="Rectangle 3">
            <a:extLst>
              <a:ext uri="{FF2B5EF4-FFF2-40B4-BE49-F238E27FC236}">
                <a16:creationId xmlns:a16="http://schemas.microsoft.com/office/drawing/2014/main" id="{0660CAD2-50A9-B44E-BE3C-928280C927CB}"/>
              </a:ext>
            </a:extLst>
          </p:cNvPr>
          <p:cNvSpPr>
            <a:spLocks noChangeArrowheads="1"/>
          </p:cNvSpPr>
          <p:nvPr userDrawn="1"/>
        </p:nvSpPr>
        <p:spPr bwMode="auto">
          <a:xfrm>
            <a:off x="22564" y="1012870"/>
            <a:ext cx="12192000" cy="69038"/>
          </a:xfrm>
          <a:prstGeom prst="rect">
            <a:avLst/>
          </a:prstGeom>
          <a:gradFill flip="none" rotWithShape="1">
            <a:gsLst>
              <a:gs pos="0">
                <a:schemeClr val="accent2">
                  <a:lumMod val="0"/>
                  <a:lumOff val="100000"/>
                </a:schemeClr>
              </a:gs>
              <a:gs pos="26000">
                <a:srgbClr val="FF8F8F"/>
              </a:gs>
              <a:gs pos="100000">
                <a:srgbClr val="C00000"/>
              </a:gs>
            </a:gsLst>
            <a:path path="circle">
              <a:fillToRect t="100000" r="100000"/>
            </a:path>
            <a:tileRect l="-100000" b="-100000"/>
          </a:gradFill>
          <a:ln w="9525">
            <a:noFill/>
            <a:miter lim="800000"/>
            <a:headEnd/>
            <a:tailEnd/>
          </a:ln>
          <a:effectLst/>
        </p:spPr>
        <p:txBody>
          <a:bodyPr wrap="none" anchor="ctr"/>
          <a:lstStyle/>
          <a:p>
            <a:pPr algn="ctr" fontAlgn="base">
              <a:spcBef>
                <a:spcPct val="0"/>
              </a:spcBef>
              <a:spcAft>
                <a:spcPct val="0"/>
              </a:spcAft>
              <a:defRPr/>
            </a:pPr>
            <a:endParaRPr kumimoji="1" lang="zh-CN" altLang="en-US" sz="1969" b="1">
              <a:solidFill>
                <a:srgbClr val="808080"/>
              </a:solidFill>
              <a:ea typeface="宋体" charset="0"/>
              <a:cs typeface="宋体" charset="0"/>
            </a:endParaRPr>
          </a:p>
        </p:txBody>
      </p:sp>
      <p:sp>
        <p:nvSpPr>
          <p:cNvPr id="10" name="Rectangle 9">
            <a:extLst>
              <a:ext uri="{FF2B5EF4-FFF2-40B4-BE49-F238E27FC236}">
                <a16:creationId xmlns:a16="http://schemas.microsoft.com/office/drawing/2014/main" id="{32FFE28A-65CD-1544-8E98-C146E96E777A}"/>
              </a:ext>
            </a:extLst>
          </p:cNvPr>
          <p:cNvSpPr>
            <a:spLocks/>
          </p:cNvSpPr>
          <p:nvPr userDrawn="1"/>
        </p:nvSpPr>
        <p:spPr>
          <a:xfrm>
            <a:off x="203664" y="68121"/>
            <a:ext cx="90363" cy="914400"/>
          </a:xfrm>
          <a:prstGeom prst="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defTabSz="1828800" hangingPunct="1"/>
            <a:endParaRPr lang="en-US" sz="4800" kern="1200">
              <a:solidFill>
                <a:srgbClr val="666666"/>
              </a:solidFill>
            </a:endParaRPr>
          </a:p>
        </p:txBody>
      </p:sp>
      <p:pic>
        <p:nvPicPr>
          <p:cNvPr id="17410" name="Picture 2">
            <a:extLst>
              <a:ext uri="{FF2B5EF4-FFF2-40B4-BE49-F238E27FC236}">
                <a16:creationId xmlns:a16="http://schemas.microsoft.com/office/drawing/2014/main" id="{6667B07C-D645-4063-B33C-69CD697B2D25}"/>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1528" b="21701"/>
          <a:stretch/>
        </p:blipFill>
        <p:spPr bwMode="auto">
          <a:xfrm>
            <a:off x="10656046" y="286000"/>
            <a:ext cx="1460757" cy="46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548728"/>
      </p:ext>
    </p:extLst>
  </p:cSld>
  <p:clrMapOvr>
    <a:masterClrMapping/>
  </p:clrMapOvr>
  <p:extLst>
    <p:ext uri="{DCECCB84-F9BA-43D5-87BE-67443E8EF086}">
      <p15:sldGuideLst xmlns:p15="http://schemas.microsoft.com/office/powerpoint/2012/main">
        <p15:guide id="1" orient="horz" pos="624">
          <p15:clr>
            <a:srgbClr val="FBAE40"/>
          </p15:clr>
        </p15:guide>
        <p15:guide id="2" pos="16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4559" y="174095"/>
            <a:ext cx="11157995" cy="1087541"/>
          </a:xfrm>
          <a:prstGeom prst="rect">
            <a:avLst/>
          </a:prstGeom>
        </p:spPr>
        <p:txBody>
          <a:bodyPr vert="horz" lIns="107263" tIns="53630" rIns="107263" bIns="5363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74561" y="1457033"/>
            <a:ext cx="11157995" cy="4580501"/>
          </a:xfrm>
          <a:prstGeom prst="rect">
            <a:avLst/>
          </a:prstGeom>
        </p:spPr>
        <p:txBody>
          <a:bodyPr vert="horz" lIns="107263" tIns="53630" rIns="107263" bIns="5363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79385" y="6356355"/>
            <a:ext cx="2743200" cy="366183"/>
          </a:xfrm>
          <a:prstGeom prst="rect">
            <a:avLst/>
          </a:prstGeom>
        </p:spPr>
        <p:txBody>
          <a:bodyPr vert="horz" lIns="107263" tIns="53630" rIns="107263" bIns="53630" rtlCol="0" anchor="ctr"/>
          <a:lstStyle>
            <a:lvl1pPr algn="l">
              <a:defRPr sz="1723">
                <a:solidFill>
                  <a:schemeClr val="tx1">
                    <a:tint val="75000"/>
                  </a:schemeClr>
                </a:solidFill>
                <a:latin typeface="Kaiti SC" panose="02010600040101010101" pitchFamily="2" charset="-122"/>
                <a:ea typeface="Kaiti SC" panose="02010600040101010101" pitchFamily="2" charset="-122"/>
              </a:defRPr>
            </a:lvl1pPr>
          </a:lstStyle>
          <a:p>
            <a:endParaRPr lang="zh-CN" altLang="en-US"/>
          </a:p>
        </p:txBody>
      </p:sp>
      <p:sp>
        <p:nvSpPr>
          <p:cNvPr id="5" name="页脚占位符 4"/>
          <p:cNvSpPr>
            <a:spLocks noGrp="1"/>
          </p:cNvSpPr>
          <p:nvPr>
            <p:ph type="ftr" sz="quarter" idx="3"/>
          </p:nvPr>
        </p:nvSpPr>
        <p:spPr>
          <a:xfrm>
            <a:off x="4038604" y="6356355"/>
            <a:ext cx="4114800" cy="366183"/>
          </a:xfrm>
          <a:prstGeom prst="rect">
            <a:avLst/>
          </a:prstGeom>
        </p:spPr>
        <p:txBody>
          <a:bodyPr vert="horz" lIns="107263" tIns="53630" rIns="107263" bIns="53630" rtlCol="0" anchor="ctr"/>
          <a:lstStyle>
            <a:lvl1pPr algn="ctr">
              <a:defRPr sz="1723">
                <a:solidFill>
                  <a:schemeClr val="tx1">
                    <a:tint val="75000"/>
                  </a:schemeClr>
                </a:solidFill>
                <a:latin typeface="Kaiti SC" panose="02010600040101010101" pitchFamily="2" charset="-122"/>
                <a:ea typeface="Kaiti SC" panose="02010600040101010101" pitchFamily="2" charset="-122"/>
              </a:defRPr>
            </a:lvl1pPr>
          </a:lstStyle>
          <a:p>
            <a:endParaRPr lang="zh-CN" altLang="en-US"/>
          </a:p>
        </p:txBody>
      </p:sp>
      <p:sp>
        <p:nvSpPr>
          <p:cNvPr id="6" name="灯片编号占位符 5"/>
          <p:cNvSpPr>
            <a:spLocks noGrp="1"/>
          </p:cNvSpPr>
          <p:nvPr>
            <p:ph type="sldNum" sz="quarter" idx="4"/>
          </p:nvPr>
        </p:nvSpPr>
        <p:spPr>
          <a:xfrm>
            <a:off x="8876819" y="6356355"/>
            <a:ext cx="2743200" cy="366183"/>
          </a:xfrm>
          <a:prstGeom prst="rect">
            <a:avLst/>
          </a:prstGeom>
        </p:spPr>
        <p:txBody>
          <a:bodyPr vert="horz" lIns="107263" tIns="53630" rIns="107263" bIns="53630" rtlCol="0" anchor="ctr"/>
          <a:lstStyle>
            <a:lvl1pPr algn="r">
              <a:defRPr sz="1723">
                <a:solidFill>
                  <a:schemeClr val="tx1">
                    <a:tint val="75000"/>
                  </a:schemeClr>
                </a:solidFill>
                <a:latin typeface="Kaiti SC" panose="02010600040101010101" pitchFamily="2" charset="-122"/>
                <a:ea typeface="Kaiti SC" panose="02010600040101010101" pitchFamily="2" charset="-122"/>
              </a:defRPr>
            </a:lvl1pPr>
          </a:lstStyle>
          <a:p>
            <a:fld id="{9495EA4E-3D33-45DE-B4D9-3F7D650B8951}"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56" r:id="rId1"/>
    <p:sldLayoutId id="2147483709" r:id="rId2"/>
    <p:sldLayoutId id="2147483708" r:id="rId3"/>
  </p:sldLayoutIdLst>
  <p:hf hdr="0" ftr="0" dt="0"/>
  <p:txStyles>
    <p:titleStyle>
      <a:lvl1pPr algn="l" defTabSz="1320182" rtl="0" eaLnBrk="1" latinLnBrk="0" hangingPunct="1">
        <a:lnSpc>
          <a:spcPct val="90000"/>
        </a:lnSpc>
        <a:spcBef>
          <a:spcPct val="0"/>
        </a:spcBef>
        <a:buNone/>
        <a:defRPr sz="4000" kern="1200">
          <a:solidFill>
            <a:schemeClr val="tx1"/>
          </a:solidFill>
          <a:latin typeface="Helvetica" pitchFamily="2" charset="0"/>
          <a:ea typeface="Microsoft YaHei" panose="020B0503020204020204" pitchFamily="34" charset="-122"/>
          <a:cs typeface="+mj-cs"/>
        </a:defRPr>
      </a:lvl1pPr>
    </p:titleStyle>
    <p:bodyStyle>
      <a:lvl1pPr marL="330045" indent="-330045" algn="l" defTabSz="1320182" rtl="0" eaLnBrk="1" latinLnBrk="0" hangingPunct="1">
        <a:lnSpc>
          <a:spcPct val="100000"/>
        </a:lnSpc>
        <a:spcBef>
          <a:spcPts val="0"/>
        </a:spcBef>
        <a:spcAft>
          <a:spcPts val="600"/>
        </a:spcAft>
        <a:buFont typeface="Arial" panose="020B0604020202020204" pitchFamily="34" charset="0"/>
        <a:buChar char="•"/>
        <a:defRPr sz="3200" kern="1200">
          <a:solidFill>
            <a:schemeClr val="tx1"/>
          </a:solidFill>
          <a:latin typeface="Helvetica" pitchFamily="2" charset="0"/>
          <a:ea typeface="Microsoft YaHei" panose="020B0503020204020204" pitchFamily="34" charset="-122"/>
          <a:cs typeface="+mn-cs"/>
        </a:defRPr>
      </a:lvl1pPr>
      <a:lvl2pPr marL="990137" indent="-330045" algn="l" defTabSz="1320182"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Helvetica" pitchFamily="2" charset="0"/>
          <a:ea typeface="Microsoft YaHei" panose="020B0503020204020204" pitchFamily="34" charset="-122"/>
          <a:cs typeface="+mn-cs"/>
        </a:defRPr>
      </a:lvl2pPr>
      <a:lvl3pPr marL="1650228" indent="-330045" algn="l" defTabSz="1320182"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Helvetica" pitchFamily="2" charset="0"/>
          <a:ea typeface="Microsoft YaHei" panose="020B0503020204020204" pitchFamily="34" charset="-122"/>
          <a:cs typeface="+mn-cs"/>
        </a:defRPr>
      </a:lvl3pPr>
      <a:lvl4pPr marL="2310320" indent="-330045" algn="l" defTabSz="1320182"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Helvetica" pitchFamily="2" charset="0"/>
          <a:ea typeface="Microsoft YaHei" panose="020B0503020204020204" pitchFamily="34" charset="-122"/>
          <a:cs typeface="+mn-cs"/>
        </a:defRPr>
      </a:lvl4pPr>
      <a:lvl5pPr marL="2970410" indent="-330045" algn="l" defTabSz="1320182"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Helvetica" pitchFamily="2" charset="0"/>
          <a:ea typeface="Microsoft YaHei" panose="020B0503020204020204" pitchFamily="34" charset="-122"/>
          <a:cs typeface="+mn-cs"/>
        </a:defRPr>
      </a:lvl5pPr>
      <a:lvl6pPr marL="3630502" indent="-330045" algn="l" defTabSz="1320182" rtl="0" eaLnBrk="1" latinLnBrk="0" hangingPunct="1">
        <a:lnSpc>
          <a:spcPct val="90000"/>
        </a:lnSpc>
        <a:spcBef>
          <a:spcPts val="722"/>
        </a:spcBef>
        <a:buFont typeface="Arial" panose="020B0604020202020204" pitchFamily="34" charset="0"/>
        <a:buChar char="•"/>
        <a:defRPr sz="2585" kern="1200">
          <a:solidFill>
            <a:schemeClr val="tx1"/>
          </a:solidFill>
          <a:latin typeface="+mn-lt"/>
          <a:ea typeface="+mn-ea"/>
          <a:cs typeface="+mn-cs"/>
        </a:defRPr>
      </a:lvl6pPr>
      <a:lvl7pPr marL="4290593" indent="-330045" algn="l" defTabSz="1320182" rtl="0" eaLnBrk="1" latinLnBrk="0" hangingPunct="1">
        <a:lnSpc>
          <a:spcPct val="90000"/>
        </a:lnSpc>
        <a:spcBef>
          <a:spcPts val="722"/>
        </a:spcBef>
        <a:buFont typeface="Arial" panose="020B0604020202020204" pitchFamily="34" charset="0"/>
        <a:buChar char="•"/>
        <a:defRPr sz="2585" kern="1200">
          <a:solidFill>
            <a:schemeClr val="tx1"/>
          </a:solidFill>
          <a:latin typeface="+mn-lt"/>
          <a:ea typeface="+mn-ea"/>
          <a:cs typeface="+mn-cs"/>
        </a:defRPr>
      </a:lvl7pPr>
      <a:lvl8pPr marL="4950685" indent="-330045" algn="l" defTabSz="1320182" rtl="0" eaLnBrk="1" latinLnBrk="0" hangingPunct="1">
        <a:lnSpc>
          <a:spcPct val="90000"/>
        </a:lnSpc>
        <a:spcBef>
          <a:spcPts val="722"/>
        </a:spcBef>
        <a:buFont typeface="Arial" panose="020B0604020202020204" pitchFamily="34" charset="0"/>
        <a:buChar char="•"/>
        <a:defRPr sz="2585" kern="1200">
          <a:solidFill>
            <a:schemeClr val="tx1"/>
          </a:solidFill>
          <a:latin typeface="+mn-lt"/>
          <a:ea typeface="+mn-ea"/>
          <a:cs typeface="+mn-cs"/>
        </a:defRPr>
      </a:lvl8pPr>
      <a:lvl9pPr marL="5610775" indent="-330045" algn="l" defTabSz="1320182" rtl="0" eaLnBrk="1" latinLnBrk="0" hangingPunct="1">
        <a:lnSpc>
          <a:spcPct val="90000"/>
        </a:lnSpc>
        <a:spcBef>
          <a:spcPts val="722"/>
        </a:spcBef>
        <a:buFont typeface="Arial" panose="020B0604020202020204" pitchFamily="34" charset="0"/>
        <a:buChar char="•"/>
        <a:defRPr sz="2585" kern="1200">
          <a:solidFill>
            <a:schemeClr val="tx1"/>
          </a:solidFill>
          <a:latin typeface="+mn-lt"/>
          <a:ea typeface="+mn-ea"/>
          <a:cs typeface="+mn-cs"/>
        </a:defRPr>
      </a:lvl9pPr>
    </p:bodyStyle>
    <p:otherStyle>
      <a:defPPr>
        <a:defRPr lang="zh-CN"/>
      </a:defPPr>
      <a:lvl1pPr marL="0" algn="l" defTabSz="1320182" rtl="0" eaLnBrk="1" latinLnBrk="0" hangingPunct="1">
        <a:defRPr sz="2585" kern="1200">
          <a:solidFill>
            <a:schemeClr val="tx1"/>
          </a:solidFill>
          <a:latin typeface="+mn-lt"/>
          <a:ea typeface="+mn-ea"/>
          <a:cs typeface="+mn-cs"/>
        </a:defRPr>
      </a:lvl1pPr>
      <a:lvl2pPr marL="660092" algn="l" defTabSz="1320182" rtl="0" eaLnBrk="1" latinLnBrk="0" hangingPunct="1">
        <a:defRPr sz="2585" kern="1200">
          <a:solidFill>
            <a:schemeClr val="tx1"/>
          </a:solidFill>
          <a:latin typeface="+mn-lt"/>
          <a:ea typeface="+mn-ea"/>
          <a:cs typeface="+mn-cs"/>
        </a:defRPr>
      </a:lvl2pPr>
      <a:lvl3pPr marL="1320182" algn="l" defTabSz="1320182" rtl="0" eaLnBrk="1" latinLnBrk="0" hangingPunct="1">
        <a:defRPr sz="2585" kern="1200">
          <a:solidFill>
            <a:schemeClr val="tx1"/>
          </a:solidFill>
          <a:latin typeface="+mn-lt"/>
          <a:ea typeface="+mn-ea"/>
          <a:cs typeface="+mn-cs"/>
        </a:defRPr>
      </a:lvl3pPr>
      <a:lvl4pPr marL="1980274" algn="l" defTabSz="1320182" rtl="0" eaLnBrk="1" latinLnBrk="0" hangingPunct="1">
        <a:defRPr sz="2585" kern="1200">
          <a:solidFill>
            <a:schemeClr val="tx1"/>
          </a:solidFill>
          <a:latin typeface="+mn-lt"/>
          <a:ea typeface="+mn-ea"/>
          <a:cs typeface="+mn-cs"/>
        </a:defRPr>
      </a:lvl4pPr>
      <a:lvl5pPr marL="2640365" algn="l" defTabSz="1320182" rtl="0" eaLnBrk="1" latinLnBrk="0" hangingPunct="1">
        <a:defRPr sz="2585" kern="1200">
          <a:solidFill>
            <a:schemeClr val="tx1"/>
          </a:solidFill>
          <a:latin typeface="+mn-lt"/>
          <a:ea typeface="+mn-ea"/>
          <a:cs typeface="+mn-cs"/>
        </a:defRPr>
      </a:lvl5pPr>
      <a:lvl6pPr marL="3300457" algn="l" defTabSz="1320182" rtl="0" eaLnBrk="1" latinLnBrk="0" hangingPunct="1">
        <a:defRPr sz="2585" kern="1200">
          <a:solidFill>
            <a:schemeClr val="tx1"/>
          </a:solidFill>
          <a:latin typeface="+mn-lt"/>
          <a:ea typeface="+mn-ea"/>
          <a:cs typeface="+mn-cs"/>
        </a:defRPr>
      </a:lvl6pPr>
      <a:lvl7pPr marL="3960547" algn="l" defTabSz="1320182" rtl="0" eaLnBrk="1" latinLnBrk="0" hangingPunct="1">
        <a:defRPr sz="2585" kern="1200">
          <a:solidFill>
            <a:schemeClr val="tx1"/>
          </a:solidFill>
          <a:latin typeface="+mn-lt"/>
          <a:ea typeface="+mn-ea"/>
          <a:cs typeface="+mn-cs"/>
        </a:defRPr>
      </a:lvl7pPr>
      <a:lvl8pPr marL="4620639" algn="l" defTabSz="1320182" rtl="0" eaLnBrk="1" latinLnBrk="0" hangingPunct="1">
        <a:defRPr sz="2585" kern="1200">
          <a:solidFill>
            <a:schemeClr val="tx1"/>
          </a:solidFill>
          <a:latin typeface="+mn-lt"/>
          <a:ea typeface="+mn-ea"/>
          <a:cs typeface="+mn-cs"/>
        </a:defRPr>
      </a:lvl8pPr>
      <a:lvl9pPr marL="5280730" algn="l" defTabSz="1320182" rtl="0" eaLnBrk="1" latinLnBrk="0" hangingPunct="1">
        <a:defRPr sz="258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7083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176793"/>
            <a:ext cx="10515600" cy="500017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5EA4E-3D33-45DE-B4D9-3F7D650B8951}" type="slidenum">
              <a:rPr lang="zh-CN" altLang="en-US" smtClean="0"/>
              <a:pPr/>
              <a:t>‹#›</a:t>
            </a:fld>
            <a:endParaRPr lang="zh-CN" altLang="en-US" dirty="0"/>
          </a:p>
        </p:txBody>
      </p:sp>
    </p:spTree>
    <p:extLst>
      <p:ext uri="{BB962C8B-B14F-4D97-AF65-F5344CB8AC3E}">
        <p14:creationId xmlns:p14="http://schemas.microsoft.com/office/powerpoint/2010/main" val="309159436"/>
      </p:ext>
    </p:extLst>
  </p:cSld>
  <p:clrMap bg1="lt1" tx1="dk1" bg2="lt2" tx2="dk2" accent1="accent1" accent2="accent2" accent3="accent3" accent4="accent4" accent5="accent5" accent6="accent6" hlink="hlink" folHlink="folHlink"/>
  <p:sldLayoutIdLst>
    <p:sldLayoutId id="2147483707" r:id="rId1"/>
    <p:sldLayoutId id="2147483711" r:id="rId2"/>
    <p:sldLayoutId id="2147483712" r:id="rId3"/>
    <p:sldLayoutId id="2147483710"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361.png"/></Relationships>
</file>

<file path=ppt/slides/_rels/slide11.xml.rels><?xml version="1.0" encoding="UTF-8" standalone="yes"?>
<Relationships xmlns="http://schemas.openxmlformats.org/package/2006/relationships"><Relationship Id="rId7"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1.png"/><Relationship Id="rId5" Type="http://schemas.openxmlformats.org/officeDocument/2006/relationships/image" Target="../media/image402.png"/><Relationship Id="rId4" Type="http://schemas.openxmlformats.org/officeDocument/2006/relationships/image" Target="../media/image403.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41.wmf"/><Relationship Id="rId3" Type="http://schemas.openxmlformats.org/officeDocument/2006/relationships/image" Target="../media/image372.png"/><Relationship Id="rId7" Type="http://schemas.openxmlformats.org/officeDocument/2006/relationships/image" Target="../media/image38.wmf"/><Relationship Id="rId12"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oleObject" Target="../embeddings/oleObject2.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9.wmf"/><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42.png"/><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47.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4.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image" Target="../media/image48.wmf"/><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9.bin"/><Relationship Id="rId1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360.png"/><Relationship Id="rId7" Type="http://schemas.openxmlformats.org/officeDocument/2006/relationships/image" Target="../media/image40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0.png"/><Relationship Id="rId11" Type="http://schemas.openxmlformats.org/officeDocument/2006/relationships/image" Target="../media/image440.png"/><Relationship Id="rId5" Type="http://schemas.openxmlformats.org/officeDocument/2006/relationships/image" Target="../media/image380.png"/><Relationship Id="rId10" Type="http://schemas.openxmlformats.org/officeDocument/2006/relationships/image" Target="../media/image430.png"/><Relationship Id="rId4" Type="http://schemas.openxmlformats.org/officeDocument/2006/relationships/image" Target="../media/image370.png"/><Relationship Id="rId9" Type="http://schemas.openxmlformats.org/officeDocument/2006/relationships/image" Target="../media/image420.png"/></Relationships>
</file>

<file path=ppt/slides/_rels/slide15.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71.png"/><Relationship Id="rId1" Type="http://schemas.openxmlformats.org/officeDocument/2006/relationships/slideLayout" Target="../slideLayouts/slideLayout7.xml"/><Relationship Id="rId5" Type="http://schemas.openxmlformats.org/officeDocument/2006/relationships/image" Target="../media/image201.png"/><Relationship Id="rId4" Type="http://schemas.openxmlformats.org/officeDocument/2006/relationships/image" Target="../media/image191.png"/></Relationships>
</file>

<file path=ppt/slides/_rels/slide16.xml.rels><?xml version="1.0" encoding="UTF-8" standalone="yes"?>
<Relationships xmlns="http://schemas.openxmlformats.org/package/2006/relationships"><Relationship Id="rId8" Type="http://schemas.openxmlformats.org/officeDocument/2006/relationships/image" Target="../media/image441.png"/><Relationship Id="rId3" Type="http://schemas.openxmlformats.org/officeDocument/2006/relationships/image" Target="../media/image412.png"/><Relationship Id="rId7" Type="http://schemas.openxmlformats.org/officeDocument/2006/relationships/image" Target="../media/image4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21.png"/><Relationship Id="rId5" Type="http://schemas.openxmlformats.org/officeDocument/2006/relationships/image" Target="../media/image411.png"/><Relationship Id="rId4" Type="http://schemas.openxmlformats.org/officeDocument/2006/relationships/image" Target="../media/image401.png"/></Relationships>
</file>

<file path=ppt/slides/_rels/slide17.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43.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2.xml"/><Relationship Id="rId16"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6.png"/><Relationship Id="rId5" Type="http://schemas.openxmlformats.org/officeDocument/2006/relationships/image" Target="../media/image58.png"/><Relationship Id="rId15" Type="http://schemas.openxmlformats.org/officeDocument/2006/relationships/image" Target="../media/image70.png"/><Relationship Id="rId10" Type="http://schemas.openxmlformats.org/officeDocument/2006/relationships/image" Target="../media/image45.png"/><Relationship Id="rId9" Type="http://schemas.openxmlformats.org/officeDocument/2006/relationships/image" Target="../media/image64.png"/><Relationship Id="rId1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54.png"/><Relationship Id="rId7" Type="http://schemas.openxmlformats.org/officeDocument/2006/relationships/image" Target="../media/image60.png"/><Relationship Id="rId12" Type="http://schemas.openxmlformats.org/officeDocument/2006/relationships/image" Target="../media/image100.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99.png"/><Relationship Id="rId5" Type="http://schemas.openxmlformats.org/officeDocument/2006/relationships/image" Target="../media/image56.png"/><Relationship Id="rId10" Type="http://schemas.openxmlformats.org/officeDocument/2006/relationships/image" Target="../media/image98.png"/><Relationship Id="rId4" Type="http://schemas.openxmlformats.org/officeDocument/2006/relationships/image" Target="../media/image55.png"/><Relationship Id="rId9" Type="http://schemas.openxmlformats.org/officeDocument/2006/relationships/image" Target="../media/image97.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4.emf"/><Relationship Id="rId4" Type="http://schemas.openxmlformats.org/officeDocument/2006/relationships/image" Target="../media/image63.emf"/></Relationships>
</file>

<file path=ppt/slides/_rels/slide2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6.emf"/></Relationships>
</file>

<file path=ppt/slides/_rels/slide24.x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image" Target="../media/image71.png"/><Relationship Id="rId7" Type="http://schemas.openxmlformats.org/officeDocument/2006/relationships/image" Target="../media/image75.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4.emf"/><Relationship Id="rId5" Type="http://schemas.openxmlformats.org/officeDocument/2006/relationships/image" Target="../media/image73.emf"/><Relationship Id="rId10" Type="http://schemas.openxmlformats.org/officeDocument/2006/relationships/image" Target="../media/image78.emf"/><Relationship Id="rId4" Type="http://schemas.openxmlformats.org/officeDocument/2006/relationships/image" Target="../media/image72.emf"/><Relationship Id="rId9" Type="http://schemas.openxmlformats.org/officeDocument/2006/relationships/image" Target="../media/image77.emf"/></Relationships>
</file>

<file path=ppt/slides/_rels/slide25.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2.emf"/><Relationship Id="rId5" Type="http://schemas.openxmlformats.org/officeDocument/2006/relationships/image" Target="../media/image81.emf"/><Relationship Id="rId10" Type="http://schemas.openxmlformats.org/officeDocument/2006/relationships/image" Target="../media/image71.png"/><Relationship Id="rId4" Type="http://schemas.openxmlformats.org/officeDocument/2006/relationships/image" Target="../media/image80.emf"/><Relationship Id="rId9" Type="http://schemas.openxmlformats.org/officeDocument/2006/relationships/image" Target="../media/image85.emf"/></Relationships>
</file>

<file path=ppt/slides/_rels/slide26.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28.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8.emf"/><Relationship Id="rId4" Type="http://schemas.openxmlformats.org/officeDocument/2006/relationships/image" Target="../media/image87.emf"/></Relationships>
</file>

<file path=ppt/slides/_rels/slide2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zy.ece.iastate.edu/Testsystem.html" TargetMode="External"/><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zy.ece.iastate.edu/"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94.png"/><Relationship Id="rId7" Type="http://schemas.openxmlformats.org/officeDocument/2006/relationships/oleObject" Target="../embeddings/oleObject9.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4.wmf"/><Relationship Id="rId11" Type="http://schemas.openxmlformats.org/officeDocument/2006/relationships/image" Target="../media/image101.png"/><Relationship Id="rId5" Type="http://schemas.openxmlformats.org/officeDocument/2006/relationships/oleObject" Target="../embeddings/oleObject7.bin"/><Relationship Id="rId10" Type="http://schemas.openxmlformats.org/officeDocument/2006/relationships/image" Target="../media/image47.emf"/><Relationship Id="rId4" Type="http://schemas.openxmlformats.org/officeDocument/2006/relationships/image" Target="../media/image42.png"/><Relationship Id="rId9"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80.png"/><Relationship Id="rId5" Type="http://schemas.openxmlformats.org/officeDocument/2006/relationships/image" Target="../media/image470.png"/><Relationship Id="rId4" Type="http://schemas.openxmlformats.org/officeDocument/2006/relationships/image" Target="../media/image460.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60.png"/></Relationships>
</file>

<file path=ppt/slides/_rels/slide37.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740.png"/></Relationships>
</file>

<file path=ppt/slides/_rels/slide38.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50.png"/><Relationship Id="rId5" Type="http://schemas.openxmlformats.org/officeDocument/2006/relationships/image" Target="../media/image540.png"/><Relationship Id="rId4" Type="http://schemas.openxmlformats.org/officeDocument/2006/relationships/image" Target="../media/image530.pn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0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740.png"/></Relationships>
</file>

<file path=ppt/slides/_rels/slide41.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90.png"/><Relationship Id="rId5" Type="http://schemas.openxmlformats.org/officeDocument/2006/relationships/image" Target="../media/image580.png"/><Relationship Id="rId4" Type="http://schemas.openxmlformats.org/officeDocument/2006/relationships/image" Target="../media/image5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1.wdp"/><Relationship Id="rId18" Type="http://schemas.openxmlformats.org/officeDocument/2006/relationships/image" Target="../media/image31.pn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image" Target="../media/image30.svg"/><Relationship Id="rId2" Type="http://schemas.openxmlformats.org/officeDocument/2006/relationships/image" Target="../media/image11.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8.svg"/><Relationship Id="rId10" Type="http://schemas.openxmlformats.org/officeDocument/2006/relationships/image" Target="../media/image24.png"/><Relationship Id="rId19"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8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2828836"/>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marR="0" lvl="0" indent="0" algn="ctr" defTabSz="914400" rtl="0" eaLnBrk="1" fontAlgn="auto" latinLnBrk="0" hangingPunct="1">
              <a:lnSpc>
                <a:spcPct val="100000"/>
              </a:lnSpc>
              <a:spcBef>
                <a:spcPct val="50000"/>
              </a:spcBef>
              <a:spcAft>
                <a:spcPts val="1800"/>
              </a:spcAft>
              <a:buClrTx/>
              <a:buSzTx/>
              <a:buFontTx/>
              <a:buNone/>
              <a:tabLst/>
              <a:defRPr/>
            </a:pPr>
            <a:r>
              <a:rPr lang="en-US" altLang="zh-CN" sz="3600" b="1" dirty="0">
                <a:solidFill>
                  <a:schemeClr val="bg1"/>
                </a:solidFill>
                <a:ea typeface="Arial" charset="0"/>
                <a:cs typeface="Arial" charset="0"/>
              </a:rPr>
              <a:t>Optimizing Dynamic Operating Envelopes for Flexible Integration of Distributed Energy Resources</a:t>
            </a:r>
          </a:p>
        </p:txBody>
      </p:sp>
      <p:sp>
        <p:nvSpPr>
          <p:cNvPr id="2" name="Text Box 4">
            <a:extLst>
              <a:ext uri="{FF2B5EF4-FFF2-40B4-BE49-F238E27FC236}">
                <a16:creationId xmlns:a16="http://schemas.microsoft.com/office/drawing/2014/main" id="{B29D5630-8AE0-2E26-2540-977752F0EDB6}"/>
              </a:ext>
            </a:extLst>
          </p:cNvPr>
          <p:cNvSpPr txBox="1">
            <a:spLocks noChangeArrowheads="1"/>
          </p:cNvSpPr>
          <p:nvPr/>
        </p:nvSpPr>
        <p:spPr bwMode="auto">
          <a:xfrm>
            <a:off x="3223980" y="4751960"/>
            <a:ext cx="5744039"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altLang="zh-CN" sz="2000" b="1" dirty="0">
                <a:solidFill>
                  <a:schemeClr val="bg1"/>
                </a:solidFill>
                <a:ea typeface="Arial" charset="0"/>
                <a:cs typeface="Arial" charset="0"/>
              </a:rPr>
              <a:t>Zhaoyu Wang</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altLang="zh-CN" sz="2000" b="1" dirty="0">
                <a:solidFill>
                  <a:schemeClr val="bg1"/>
                </a:solidFill>
                <a:ea typeface="Arial" charset="0"/>
                <a:cs typeface="Arial" charset="0"/>
              </a:rPr>
              <a:t>Professor, IEEE Fellow</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altLang="zh-CN" sz="2000" b="1" dirty="0">
                <a:solidFill>
                  <a:schemeClr val="bg1"/>
                </a:solidFill>
                <a:ea typeface="Arial" charset="0"/>
                <a:cs typeface="Arial" charset="0"/>
              </a:rPr>
              <a:t>Electrical and Computer Engineering</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altLang="zh-CN" sz="2000" b="1" dirty="0">
                <a:solidFill>
                  <a:schemeClr val="bg1"/>
                </a:solidFill>
                <a:ea typeface="Arial" charset="0"/>
                <a:cs typeface="Arial" charset="0"/>
              </a:rPr>
              <a:t>Iowa State University</a:t>
            </a:r>
          </a:p>
        </p:txBody>
      </p:sp>
    </p:spTree>
    <p:extLst>
      <p:ext uri="{BB962C8B-B14F-4D97-AF65-F5344CB8AC3E}">
        <p14:creationId xmlns:p14="http://schemas.microsoft.com/office/powerpoint/2010/main" val="9498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5745-7EC1-65EA-6088-A2EC8943B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B3F49C-F5EE-947A-2E9B-53904EE80D87}"/>
              </a:ext>
            </a:extLst>
          </p:cNvPr>
          <p:cNvSpPr>
            <a:spLocks noGrp="1"/>
          </p:cNvSpPr>
          <p:nvPr>
            <p:ph type="title"/>
          </p:nvPr>
        </p:nvSpPr>
        <p:spPr/>
        <p:txBody>
          <a:bodyPr/>
          <a:lstStyle/>
          <a:p>
            <a:r>
              <a:rPr lang="en-US" dirty="0"/>
              <a:t>General formulation - objective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A82447-3D19-5F67-FA9E-DD033661F012}"/>
                  </a:ext>
                </a:extLst>
              </p:cNvPr>
              <p:cNvSpPr>
                <a:spLocks noGrp="1"/>
              </p:cNvSpPr>
              <p:nvPr>
                <p:ph idx="1"/>
              </p:nvPr>
            </p:nvSpPr>
            <p:spPr>
              <a:xfrm>
                <a:off x="294030" y="1094623"/>
                <a:ext cx="11612880" cy="5329037"/>
              </a:xfrm>
            </p:spPr>
            <p:txBody>
              <a:bodyPr>
                <a:normAutofit/>
              </a:bodyPr>
              <a:lstStyle/>
              <a:p>
                <a:r>
                  <a:rPr lang="en-US" sz="2000" dirty="0"/>
                  <a:t>Definition of penalty terms:</a:t>
                </a:r>
              </a:p>
              <a:p>
                <a:pPr lvl="1"/>
                <a:r>
                  <a:rPr lang="en-US" altLang="zh-CN" sz="1600" b="1" dirty="0">
                    <a:solidFill>
                      <a:schemeClr val="tx1"/>
                    </a:solidFill>
                  </a:rPr>
                  <a:t>Overloading penalty</a:t>
                </a:r>
                <a:r>
                  <a:rPr lang="en-US" altLang="zh-CN" sz="1600" b="0" dirty="0">
                    <a:solidFill>
                      <a:schemeClr val="tx1"/>
                    </a:solidFill>
                  </a:rPr>
                  <a:t>: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𝑝𝑒𝑛𝑎𝑙𝑡𝑦</m:t>
                        </m:r>
                      </m:e>
                      <m:sub>
                        <m:r>
                          <a:rPr lang="en-US" altLang="zh-CN" sz="1600" i="1">
                            <a:latin typeface="Cambria Math" panose="02040503050406030204" pitchFamily="18" charset="0"/>
                          </a:rPr>
                          <m:t>𝑜𝑙</m:t>
                        </m:r>
                      </m:sub>
                    </m:sSub>
                    <m:r>
                      <a:rPr lang="en-US" altLang="zh-CN" sz="1600" i="1">
                        <a:latin typeface="Cambria Math" panose="02040503050406030204" pitchFamily="18" charset="0"/>
                      </a:rPr>
                      <m:t>=0.5</m:t>
                    </m:r>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𝑤</m:t>
                        </m:r>
                      </m:e>
                      <m:sub>
                        <m:r>
                          <a:rPr lang="en-US" altLang="zh-CN" sz="1600" i="1">
                            <a:latin typeface="Cambria Math" panose="02040503050406030204" pitchFamily="18" charset="0"/>
                            <a:ea typeface="Cambria Math" panose="02040503050406030204" pitchFamily="18" charset="0"/>
                          </a:rPr>
                          <m:t>𝑜𝑙</m:t>
                        </m:r>
                      </m:sub>
                    </m:sSub>
                    <m:r>
                      <a:rPr lang="en-US" altLang="zh-CN" sz="1600" i="1">
                        <a:latin typeface="Cambria Math" panose="02040503050406030204" pitchFamily="18" charset="0"/>
                        <a:ea typeface="Cambria Math" panose="02040503050406030204" pitchFamily="18" charset="0"/>
                      </a:rPr>
                      <m:t>×</m:t>
                    </m:r>
                    <m:nary>
                      <m:naryPr>
                        <m:chr m:val="∑"/>
                        <m:supHide m:val="on"/>
                        <m:ctrlPr>
                          <a:rPr lang="en-US" altLang="zh-CN" sz="1600" i="1">
                            <a:latin typeface="Cambria Math" panose="02040503050406030204" pitchFamily="18" charset="0"/>
                            <a:ea typeface="Cambria Math" panose="02040503050406030204" pitchFamily="18" charset="0"/>
                          </a:rPr>
                        </m:ctrlPr>
                      </m:naryPr>
                      <m:sub>
                        <m:r>
                          <m:rPr>
                            <m:brk m:alnAt="7"/>
                          </m:rPr>
                          <a:rPr lang="en-US" altLang="zh-CN" sz="1600" i="1">
                            <a:latin typeface="Cambria Math" panose="02040503050406030204" pitchFamily="18" charset="0"/>
                            <a:ea typeface="Cambria Math" panose="02040503050406030204" pitchFamily="18" charset="0"/>
                          </a:rPr>
                          <m:t>𝑗</m:t>
                        </m:r>
                      </m:sub>
                      <m:sup/>
                      <m:e>
                        <m:sSup>
                          <m:sSupPr>
                            <m:ctrlPr>
                              <a:rPr lang="en-US" altLang="zh-CN" sz="1600" i="1">
                                <a:latin typeface="Cambria Math" panose="02040503050406030204" pitchFamily="18" charset="0"/>
                                <a:ea typeface="Cambria Math" panose="02040503050406030204" pitchFamily="18" charset="0"/>
                              </a:rPr>
                            </m:ctrlPr>
                          </m:sSupPr>
                          <m:e>
                            <m:d>
                              <m:dPr>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func>
                                      <m:funcPr>
                                        <m:ctrlPr>
                                          <a:rPr lang="en-US" altLang="zh-CN" sz="1600" i="1">
                                            <a:latin typeface="Cambria Math" panose="02040503050406030204" pitchFamily="18" charset="0"/>
                                            <a:ea typeface="Cambria Math" panose="02040503050406030204" pitchFamily="18" charset="0"/>
                                          </a:rPr>
                                        </m:ctrlPr>
                                      </m:funcPr>
                                      <m:fName>
                                        <m:r>
                                          <m:rPr>
                                            <m:sty m:val="p"/>
                                          </m:rPr>
                                          <a:rPr lang="en-US" altLang="zh-CN" sz="1600">
                                            <a:latin typeface="Cambria Math" panose="02040503050406030204" pitchFamily="18" charset="0"/>
                                            <a:ea typeface="Cambria Math" panose="02040503050406030204" pitchFamily="18" charset="0"/>
                                          </a:rPr>
                                          <m:t>max</m:t>
                                        </m:r>
                                      </m:fName>
                                      <m:e>
                                        <m:d>
                                          <m:dPr>
                                            <m:begChr m:val="{"/>
                                            <m:endChr m:val="}"/>
                                            <m:ctrlPr>
                                              <a:rPr lang="en-US" altLang="zh-CN" sz="1600" i="1">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𝐼</m:t>
                                                </m:r>
                                              </m:e>
                                              <m:sub>
                                                <m:r>
                                                  <a:rPr lang="en-US" altLang="zh-CN" sz="1600" i="1">
                                                    <a:latin typeface="Cambria Math" panose="02040503050406030204" pitchFamily="18" charset="0"/>
                                                    <a:ea typeface="Cambria Math" panose="02040503050406030204" pitchFamily="18" charset="0"/>
                                                  </a:rPr>
                                                  <m:t>𝑗</m:t>
                                                </m:r>
                                              </m:sub>
                                            </m:sSub>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𝐼</m:t>
                                                </m:r>
                                              </m:e>
                                              <m:sub>
                                                <m:r>
                                                  <a:rPr lang="en-US" altLang="zh-CN" sz="1600" i="1">
                                                    <a:latin typeface="Cambria Math" panose="02040503050406030204" pitchFamily="18" charset="0"/>
                                                    <a:ea typeface="Cambria Math" panose="02040503050406030204" pitchFamily="18" charset="0"/>
                                                  </a:rPr>
                                                  <m:t>𝑗</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𝑜𝑙</m:t>
                                                </m:r>
                                                <m:r>
                                                  <a:rPr lang="en-US" altLang="zh-CN" sz="1600" i="1">
                                                    <a:latin typeface="Cambria Math" panose="02040503050406030204" pitchFamily="18" charset="0"/>
                                                    <a:ea typeface="Cambria Math" panose="02040503050406030204" pitchFamily="18" charset="0"/>
                                                  </a:rPr>
                                                  <m:t>_</m:t>
                                                </m:r>
                                                <m:r>
                                                  <a:rPr lang="en-US" altLang="zh-CN" sz="1600" i="1">
                                                    <a:latin typeface="Cambria Math" panose="02040503050406030204" pitchFamily="18" charset="0"/>
                                                    <a:ea typeface="Cambria Math" panose="02040503050406030204" pitchFamily="18" charset="0"/>
                                                  </a:rPr>
                                                  <m:t>𝑙𝑖𝑚</m:t>
                                                </m:r>
                                              </m:sub>
                                            </m:sSub>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   </m:t>
                                            </m:r>
                                            <m:r>
                                              <a:rPr lang="en-US" altLang="zh-CN" sz="1600" i="1">
                                                <a:latin typeface="Cambria Math" panose="02040503050406030204" pitchFamily="18" charset="0"/>
                                                <a:ea typeface="Cambria Math" panose="02040503050406030204" pitchFamily="18" charset="0"/>
                                              </a:rPr>
                                              <m:t>0</m:t>
                                            </m:r>
                                          </m:e>
                                        </m:d>
                                      </m:e>
                                    </m:func>
                                  </m:num>
                                  <m:den>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𝐼</m:t>
                                        </m:r>
                                      </m:e>
                                      <m:sub>
                                        <m:r>
                                          <a:rPr lang="en-US" altLang="zh-CN" sz="1600" i="1">
                                            <a:latin typeface="Cambria Math" panose="02040503050406030204" pitchFamily="18" charset="0"/>
                                            <a:ea typeface="Cambria Math" panose="02040503050406030204" pitchFamily="18" charset="0"/>
                                          </a:rPr>
                                          <m:t>𝑗</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𝑟𝑎𝑡𝑒𝑑</m:t>
                                        </m:r>
                                      </m:sub>
                                    </m:sSub>
                                  </m:den>
                                </m:f>
                              </m:e>
                            </m:d>
                          </m:e>
                          <m:sup>
                            <m:r>
                              <a:rPr lang="en-US" altLang="zh-CN" sz="1600" i="1">
                                <a:latin typeface="Cambria Math" panose="02040503050406030204" pitchFamily="18" charset="0"/>
                                <a:ea typeface="Cambria Math" panose="02040503050406030204" pitchFamily="18" charset="0"/>
                              </a:rPr>
                              <m:t>2</m:t>
                            </m:r>
                          </m:sup>
                        </m:sSup>
                      </m:e>
                    </m:nary>
                    <m:r>
                      <a:rPr lang="en-US" altLang="zh-CN" sz="1600">
                        <a:latin typeface="Cambria Math" panose="02040503050406030204" pitchFamily="18" charset="0"/>
                      </a:rPr>
                      <m:t>+</m:t>
                    </m:r>
                    <m:r>
                      <a:rPr lang="en-US" altLang="zh-CN" sz="1600" i="1">
                        <a:latin typeface="Cambria Math" panose="02040503050406030204" pitchFamily="18" charset="0"/>
                      </a:rPr>
                      <m:t>0.5</m:t>
                    </m:r>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𝑤</m:t>
                        </m:r>
                      </m:e>
                      <m:sub>
                        <m:r>
                          <a:rPr lang="en-US" altLang="zh-CN" sz="1600" i="1">
                            <a:latin typeface="Cambria Math" panose="02040503050406030204" pitchFamily="18" charset="0"/>
                            <a:ea typeface="Cambria Math" panose="02040503050406030204" pitchFamily="18" charset="0"/>
                          </a:rPr>
                          <m:t>𝑜𝑙</m:t>
                        </m:r>
                      </m:sub>
                    </m:sSub>
                    <m:r>
                      <a:rPr lang="en-US" altLang="zh-CN" sz="1600" i="1">
                        <a:latin typeface="Cambria Math" panose="02040503050406030204" pitchFamily="18" charset="0"/>
                        <a:ea typeface="Cambria Math" panose="02040503050406030204" pitchFamily="18" charset="0"/>
                      </a:rPr>
                      <m:t>×</m:t>
                    </m:r>
                    <m:nary>
                      <m:naryPr>
                        <m:chr m:val="∑"/>
                        <m:supHide m:val="on"/>
                        <m:ctrlPr>
                          <a:rPr lang="en-US" altLang="zh-CN" sz="1600" i="1">
                            <a:latin typeface="Cambria Math" panose="02040503050406030204" pitchFamily="18" charset="0"/>
                            <a:ea typeface="Cambria Math" panose="02040503050406030204" pitchFamily="18" charset="0"/>
                          </a:rPr>
                        </m:ctrlPr>
                      </m:naryPr>
                      <m:sub>
                        <m:r>
                          <m:rPr>
                            <m:brk m:alnAt="7"/>
                          </m:rPr>
                          <a:rPr lang="en-US" altLang="zh-CN" sz="1600" i="1">
                            <a:latin typeface="Cambria Math" panose="02040503050406030204" pitchFamily="18" charset="0"/>
                            <a:ea typeface="Cambria Math" panose="02040503050406030204" pitchFamily="18" charset="0"/>
                          </a:rPr>
                          <m:t>𝑗</m:t>
                        </m:r>
                      </m:sub>
                      <m:sup/>
                      <m:e>
                        <m:sSup>
                          <m:sSupPr>
                            <m:ctrlPr>
                              <a:rPr lang="en-US" altLang="zh-CN" sz="1600" i="1">
                                <a:latin typeface="Cambria Math" panose="02040503050406030204" pitchFamily="18" charset="0"/>
                                <a:ea typeface="Cambria Math" panose="02040503050406030204" pitchFamily="18" charset="0"/>
                              </a:rPr>
                            </m:ctrlPr>
                          </m:sSupPr>
                          <m:e>
                            <m:d>
                              <m:dPr>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func>
                                      <m:funcPr>
                                        <m:ctrlPr>
                                          <a:rPr lang="en-US" altLang="zh-CN" sz="1600" i="1">
                                            <a:latin typeface="Cambria Math" panose="02040503050406030204" pitchFamily="18" charset="0"/>
                                            <a:ea typeface="Cambria Math" panose="02040503050406030204" pitchFamily="18" charset="0"/>
                                          </a:rPr>
                                        </m:ctrlPr>
                                      </m:funcPr>
                                      <m:fName>
                                        <m:r>
                                          <m:rPr>
                                            <m:sty m:val="p"/>
                                          </m:rPr>
                                          <a:rPr lang="en-US" altLang="zh-CN" sz="1600">
                                            <a:latin typeface="Cambria Math" panose="02040503050406030204" pitchFamily="18" charset="0"/>
                                            <a:ea typeface="Cambria Math" panose="02040503050406030204" pitchFamily="18" charset="0"/>
                                          </a:rPr>
                                          <m:t>max</m:t>
                                        </m:r>
                                      </m:fName>
                                      <m:e>
                                        <m:d>
                                          <m:dPr>
                                            <m:begChr m:val="{"/>
                                            <m:endChr m:val="}"/>
                                            <m:ctrlPr>
                                              <a:rPr lang="en-US" altLang="zh-CN" sz="1600" i="1">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𝑆</m:t>
                                                </m:r>
                                              </m:e>
                                              <m:sub>
                                                <m:r>
                                                  <a:rPr lang="en-US" altLang="zh-CN" sz="1600" i="1">
                                                    <a:latin typeface="Cambria Math" panose="02040503050406030204" pitchFamily="18" charset="0"/>
                                                    <a:ea typeface="Cambria Math" panose="02040503050406030204" pitchFamily="18" charset="0"/>
                                                  </a:rPr>
                                                  <m:t>𝑗</m:t>
                                                </m:r>
                                              </m:sub>
                                            </m:sSub>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𝑆</m:t>
                                                </m:r>
                                              </m:e>
                                              <m:sub>
                                                <m:r>
                                                  <a:rPr lang="en-US" altLang="zh-CN" sz="1600" i="1">
                                                    <a:latin typeface="Cambria Math" panose="02040503050406030204" pitchFamily="18" charset="0"/>
                                                    <a:ea typeface="Cambria Math" panose="02040503050406030204" pitchFamily="18" charset="0"/>
                                                  </a:rPr>
                                                  <m:t>𝑗</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𝑜𝑙</m:t>
                                                </m:r>
                                                <m:r>
                                                  <a:rPr lang="en-US" altLang="zh-CN" sz="1600" i="1">
                                                    <a:latin typeface="Cambria Math" panose="02040503050406030204" pitchFamily="18" charset="0"/>
                                                    <a:ea typeface="Cambria Math" panose="02040503050406030204" pitchFamily="18" charset="0"/>
                                                  </a:rPr>
                                                  <m:t>_</m:t>
                                                </m:r>
                                                <m:r>
                                                  <a:rPr lang="en-US" altLang="zh-CN" sz="1600" i="1">
                                                    <a:latin typeface="Cambria Math" panose="02040503050406030204" pitchFamily="18" charset="0"/>
                                                    <a:ea typeface="Cambria Math" panose="02040503050406030204" pitchFamily="18" charset="0"/>
                                                  </a:rPr>
                                                  <m:t>𝑙𝑖𝑚</m:t>
                                                </m:r>
                                              </m:sub>
                                            </m:sSub>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   </m:t>
                                            </m:r>
                                            <m:r>
                                              <a:rPr lang="en-US" altLang="zh-CN" sz="1600" i="1">
                                                <a:latin typeface="Cambria Math" panose="02040503050406030204" pitchFamily="18" charset="0"/>
                                                <a:ea typeface="Cambria Math" panose="02040503050406030204" pitchFamily="18" charset="0"/>
                                              </a:rPr>
                                              <m:t>0</m:t>
                                            </m:r>
                                          </m:e>
                                        </m:d>
                                      </m:e>
                                    </m:func>
                                  </m:num>
                                  <m:den>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𝑆</m:t>
                                        </m:r>
                                      </m:e>
                                      <m:sub>
                                        <m:r>
                                          <a:rPr lang="en-US" altLang="zh-CN" sz="1600" i="1">
                                            <a:latin typeface="Cambria Math" panose="02040503050406030204" pitchFamily="18" charset="0"/>
                                            <a:ea typeface="Cambria Math" panose="02040503050406030204" pitchFamily="18" charset="0"/>
                                          </a:rPr>
                                          <m:t>𝑗</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𝑟𝑎𝑡𝑒𝑑</m:t>
                                        </m:r>
                                      </m:sub>
                                    </m:sSub>
                                  </m:den>
                                </m:f>
                              </m:e>
                            </m:d>
                          </m:e>
                          <m:sup>
                            <m:r>
                              <a:rPr lang="en-US" altLang="zh-CN" sz="1600" i="1">
                                <a:latin typeface="Cambria Math" panose="02040503050406030204" pitchFamily="18" charset="0"/>
                                <a:ea typeface="Cambria Math" panose="02040503050406030204" pitchFamily="18" charset="0"/>
                              </a:rPr>
                              <m:t>2</m:t>
                            </m:r>
                          </m:sup>
                        </m:sSup>
                      </m:e>
                    </m:nary>
                  </m:oMath>
                </a14:m>
                <a:endParaRPr lang="en-US" altLang="zh-CN" sz="1600" b="0" i="1" dirty="0">
                  <a:solidFill>
                    <a:schemeClr val="tx1"/>
                  </a:solidFill>
                  <a:latin typeface="Cambria Math" panose="02040503050406030204" pitchFamily="18" charset="0"/>
                  <a:ea typeface="Cambria Math" panose="02040503050406030204" pitchFamily="18" charset="0"/>
                </a:endParaRPr>
              </a:p>
              <a:p>
                <a:pPr lvl="2" fontAlgn="t">
                  <a:spcBef>
                    <a:spcPts val="3000"/>
                  </a:spcBef>
                </a:pP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𝑤</m:t>
                        </m:r>
                      </m:e>
                      <m:sub>
                        <m:r>
                          <a:rPr lang="en-US" i="1">
                            <a:solidFill>
                              <a:prstClr val="black"/>
                            </a:solidFill>
                            <a:latin typeface="Cambria Math" panose="02040503050406030204" pitchFamily="18" charset="0"/>
                          </a:rPr>
                          <m:t>𝑜𝑙</m:t>
                        </m:r>
                      </m:sub>
                    </m:sSub>
                  </m:oMath>
                </a14:m>
                <a:r>
                  <a:rPr lang="en-US" dirty="0">
                    <a:solidFill>
                      <a:prstClr val="black"/>
                    </a:solidFill>
                    <a:latin typeface="Helvetica" panose="020B0604020202020204" pitchFamily="34" charset="0"/>
                    <a:cs typeface="Helvetica" panose="020B0604020202020204" pitchFamily="34" charset="0"/>
                  </a:rPr>
                  <a:t>: Penalty weight of overloading violation. Default: 20,000.</a:t>
                </a:r>
              </a:p>
              <a:p>
                <a:pPr lvl="2" fontAlgn="t"/>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𝐼</m:t>
                        </m:r>
                      </m:e>
                      <m:sub>
                        <m:r>
                          <a:rPr lang="en-US" i="1">
                            <a:solidFill>
                              <a:prstClr val="black"/>
                            </a:solidFill>
                            <a:latin typeface="Cambria Math" panose="02040503050406030204" pitchFamily="18" charset="0"/>
                          </a:rPr>
                          <m:t>𝑗</m:t>
                        </m:r>
                      </m:sub>
                    </m:sSub>
                  </m:oMath>
                </a14:m>
                <a:r>
                  <a:rPr lang="en-US" dirty="0">
                    <a:solidFill>
                      <a:prstClr val="black"/>
                    </a:solidFill>
                    <a:latin typeface="Helvetica" panose="020B0604020202020204" pitchFamily="34" charset="0"/>
                    <a:cs typeface="Helvetica" panose="020B0604020202020204" pitchFamily="34" charset="0"/>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𝑆</m:t>
                        </m:r>
                      </m:e>
                      <m:sub>
                        <m:r>
                          <a:rPr lang="en-US" i="1">
                            <a:solidFill>
                              <a:prstClr val="black"/>
                            </a:solidFill>
                            <a:latin typeface="Cambria Math" panose="02040503050406030204" pitchFamily="18" charset="0"/>
                          </a:rPr>
                          <m:t>𝑗</m:t>
                        </m:r>
                      </m:sub>
                    </m:sSub>
                    <m:r>
                      <a:rPr lang="en-US" i="1">
                        <a:solidFill>
                          <a:prstClr val="black"/>
                        </a:solidFill>
                        <a:latin typeface="Cambria Math" panose="02040503050406030204" pitchFamily="18" charset="0"/>
                      </a:rPr>
                      <m:t> </m:t>
                    </m:r>
                  </m:oMath>
                </a14:m>
                <a:r>
                  <a:rPr lang="en-US" dirty="0">
                    <a:solidFill>
                      <a:prstClr val="black"/>
                    </a:solidFill>
                    <a:latin typeface="Helvetica" panose="020B0604020202020204" pitchFamily="34" charset="0"/>
                    <a:cs typeface="Helvetica" panose="020B0604020202020204" pitchFamily="34" charset="0"/>
                  </a:rPr>
                  <a:t>: Current magnitude at node </a:t>
                </a:r>
                <a14:m>
                  <m:oMath xmlns:m="http://schemas.openxmlformats.org/officeDocument/2006/math">
                    <m:r>
                      <a:rPr lang="en-US">
                        <a:solidFill>
                          <a:prstClr val="black"/>
                        </a:solidFill>
                        <a:latin typeface="Cambria Math" panose="02040503050406030204" pitchFamily="18" charset="0"/>
                        <a:cs typeface="Helvetica" panose="020B0604020202020204" pitchFamily="34" charset="0"/>
                      </a:rPr>
                      <m:t>𝑗</m:t>
                    </m:r>
                  </m:oMath>
                </a14:m>
                <a:r>
                  <a:rPr lang="en-US" dirty="0">
                    <a:solidFill>
                      <a:prstClr val="black"/>
                    </a:solidFill>
                    <a:latin typeface="Helvetica" panose="020B0604020202020204" pitchFamily="34" charset="0"/>
                    <a:cs typeface="Helvetica" panose="020B0604020202020204" pitchFamily="34" charset="0"/>
                  </a:rPr>
                  <a:t> of this line / aggregated KVA at bus </a:t>
                </a:r>
                <a14:m>
                  <m:oMath xmlns:m="http://schemas.openxmlformats.org/officeDocument/2006/math">
                    <m:r>
                      <a:rPr lang="en-US">
                        <a:solidFill>
                          <a:prstClr val="black"/>
                        </a:solidFill>
                        <a:latin typeface="Cambria Math" panose="02040503050406030204" pitchFamily="18" charset="0"/>
                        <a:cs typeface="Helvetica" panose="020B0604020202020204" pitchFamily="34" charset="0"/>
                      </a:rPr>
                      <m:t>𝑗</m:t>
                    </m:r>
                  </m:oMath>
                </a14:m>
                <a:r>
                  <a:rPr lang="en-US" dirty="0">
                    <a:solidFill>
                      <a:prstClr val="black"/>
                    </a:solidFill>
                    <a:latin typeface="Helvetica" panose="020B0604020202020204" pitchFamily="34" charset="0"/>
                    <a:cs typeface="Helvetica" panose="020B0604020202020204" pitchFamily="34" charset="0"/>
                  </a:rPr>
                  <a:t> of this transformer.</a:t>
                </a:r>
              </a:p>
              <a:p>
                <a:pPr lvl="2" fontAlgn="t"/>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𝐼</m:t>
                        </m:r>
                      </m:e>
                      <m:sub>
                        <m: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𝑜𝑙</m:t>
                        </m:r>
                        <m:r>
                          <a:rPr lang="en-US" i="1">
                            <a:solidFill>
                              <a:prstClr val="black"/>
                            </a:solidFill>
                            <a:latin typeface="Cambria Math" panose="02040503050406030204" pitchFamily="18" charset="0"/>
                          </a:rPr>
                          <m:t>_</m:t>
                        </m:r>
                        <m:r>
                          <a:rPr lang="en-US" i="1">
                            <a:solidFill>
                              <a:prstClr val="black"/>
                            </a:solidFill>
                            <a:latin typeface="Cambria Math" panose="02040503050406030204" pitchFamily="18" charset="0"/>
                          </a:rPr>
                          <m:t>𝑙𝑖𝑚</m:t>
                        </m:r>
                      </m:sub>
                    </m:sSub>
                  </m:oMath>
                </a14:m>
                <a:r>
                  <a:rPr lang="en-US" dirty="0">
                    <a:solidFill>
                      <a:prstClr val="black"/>
                    </a:solidFill>
                    <a:latin typeface="Helvetica" panose="020B0604020202020204" pitchFamily="34" charset="0"/>
                    <a:cs typeface="Helvetica" panose="020B0604020202020204" pitchFamily="34" charset="0"/>
                  </a:rPr>
                  <a:t>,</a:t>
                </a: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𝑆</m:t>
                        </m:r>
                      </m:e>
                      <m:sub>
                        <m: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𝑜𝑙</m:t>
                        </m:r>
                        <m:r>
                          <a:rPr lang="en-US" i="1">
                            <a:solidFill>
                              <a:prstClr val="black"/>
                            </a:solidFill>
                            <a:latin typeface="Cambria Math" panose="02040503050406030204" pitchFamily="18" charset="0"/>
                          </a:rPr>
                          <m:t>_</m:t>
                        </m:r>
                        <m:r>
                          <a:rPr lang="en-US" i="1">
                            <a:solidFill>
                              <a:prstClr val="black"/>
                            </a:solidFill>
                            <a:latin typeface="Cambria Math" panose="02040503050406030204" pitchFamily="18" charset="0"/>
                          </a:rPr>
                          <m:t>𝑙𝑖𝑚</m:t>
                        </m:r>
                      </m:sub>
                    </m:sSub>
                    <m:r>
                      <a:rPr lang="en-US" i="1">
                        <a:solidFill>
                          <a:prstClr val="black"/>
                        </a:solidFill>
                        <a:latin typeface="Cambria Math" panose="02040503050406030204" pitchFamily="18" charset="0"/>
                      </a:rPr>
                      <m:t> </m:t>
                    </m:r>
                  </m:oMath>
                </a14:m>
                <a:r>
                  <a:rPr lang="en-US" dirty="0">
                    <a:solidFill>
                      <a:prstClr val="black"/>
                    </a:solidFill>
                    <a:latin typeface="Helvetica" panose="020B0604020202020204" pitchFamily="34" charset="0"/>
                    <a:cs typeface="Helvetica" panose="020B0604020202020204" pitchFamily="34" charset="0"/>
                  </a:rPr>
                  <a:t>: Overloading current limit of this line / overloading KVA limit of this transformer. </a:t>
                </a:r>
                <a:endParaRPr lang="en-US" i="1" dirty="0">
                  <a:solidFill>
                    <a:prstClr val="black"/>
                  </a:solidFill>
                  <a:latin typeface="Cambria Math" panose="02040503050406030204" pitchFamily="18" charset="0"/>
                </a:endParaRPr>
              </a:p>
              <a:p>
                <a:pPr lvl="2" fontAlgn="t"/>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𝐼</m:t>
                        </m:r>
                      </m:e>
                      <m:sub>
                        <m: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𝑟𝑎𝑡𝑒𝑑</m:t>
                        </m:r>
                      </m:sub>
                    </m:sSub>
                  </m:oMath>
                </a14:m>
                <a:r>
                  <a:rPr lang="en-US" dirty="0">
                    <a:solidFill>
                      <a:prstClr val="black"/>
                    </a:solidFill>
                    <a:latin typeface="Helvetica" panose="020B0604020202020204" pitchFamily="34" charset="0"/>
                    <a:cs typeface="Helvetica" panose="020B0604020202020204" pitchFamily="34" charset="0"/>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𝑆</m:t>
                        </m:r>
                      </m:e>
                      <m:sub>
                        <m: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𝑟𝑎𝑡𝑒𝑑</m:t>
                        </m:r>
                      </m:sub>
                    </m:sSub>
                    <m:r>
                      <a:rPr lang="en-US" i="1">
                        <a:solidFill>
                          <a:prstClr val="black"/>
                        </a:solidFill>
                        <a:latin typeface="Cambria Math" panose="02040503050406030204" pitchFamily="18" charset="0"/>
                      </a:rPr>
                      <m:t> </m:t>
                    </m:r>
                  </m:oMath>
                </a14:m>
                <a:r>
                  <a:rPr lang="en-US" dirty="0">
                    <a:solidFill>
                      <a:prstClr val="black"/>
                    </a:solidFill>
                    <a:latin typeface="Helvetica" panose="020B0604020202020204" pitchFamily="34" charset="0"/>
                    <a:cs typeface="Helvetica" panose="020B0604020202020204" pitchFamily="34" charset="0"/>
                  </a:rPr>
                  <a:t>: Normal rated current of this line / rated KVA of this transformer.</a:t>
                </a:r>
                <a:endParaRPr lang="en-US" altLang="zh-CN" i="1" dirty="0">
                  <a:solidFill>
                    <a:prstClr val="black"/>
                  </a:solidFill>
                  <a:latin typeface="Cambria Math" panose="02040503050406030204" pitchFamily="18" charset="0"/>
                </a:endParaRPr>
              </a:p>
              <a:p>
                <a:pPr lvl="1"/>
                <a:r>
                  <a:rPr lang="en-US" altLang="zh-CN" sz="1600" b="1" dirty="0">
                    <a:solidFill>
                      <a:schemeClr val="tx1"/>
                    </a:solidFill>
                  </a:rPr>
                  <a:t>Back feed penalty</a:t>
                </a:r>
                <a:r>
                  <a:rPr lang="en-US" altLang="zh-CN" sz="1600" b="0" dirty="0">
                    <a:solidFill>
                      <a:schemeClr val="tx1"/>
                    </a:solidFill>
                  </a:rPr>
                  <a:t>: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𝑝𝑒𝑛𝑎𝑙𝑡𝑦</m:t>
                        </m:r>
                      </m:e>
                      <m:sub>
                        <m:r>
                          <a:rPr lang="en-US" altLang="zh-CN" sz="1600" b="0" i="1" smtClean="0">
                            <a:latin typeface="Cambria Math" panose="02040503050406030204" pitchFamily="18" charset="0"/>
                          </a:rPr>
                          <m:t>𝑏𝑓</m:t>
                        </m:r>
                      </m:sub>
                    </m:sSub>
                    <m:r>
                      <a:rPr lang="en-US" altLang="zh-CN" sz="1600" b="0" i="1" smtClean="0">
                        <a:latin typeface="Cambria Math" panose="02040503050406030204" pitchFamily="18" charset="0"/>
                      </a:rPr>
                      <m:t>  </m:t>
                    </m:r>
                    <m:r>
                      <a:rPr lang="en-US" altLang="zh-CN" sz="1600" i="1">
                        <a:latin typeface="Cambria Math" panose="02040503050406030204" pitchFamily="18" charset="0"/>
                      </a:rPr>
                      <m:t>=</m:t>
                    </m:r>
                    <m:r>
                      <a:rPr lang="en-US" altLang="zh-CN" sz="1600" b="0" i="1" smtClean="0">
                        <a:latin typeface="Cambria Math" panose="02040503050406030204" pitchFamily="18" charset="0"/>
                      </a:rPr>
                      <m:t>  </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rPr>
                          <m:t>0.5</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𝑤</m:t>
                        </m:r>
                      </m:e>
                      <m:sub>
                        <m:r>
                          <a:rPr lang="en-US" altLang="zh-CN" sz="1600" i="1">
                            <a:latin typeface="Cambria Math" panose="02040503050406030204" pitchFamily="18" charset="0"/>
                            <a:ea typeface="Cambria Math" panose="02040503050406030204" pitchFamily="18" charset="0"/>
                          </a:rPr>
                          <m:t>𝑏𝑓</m:t>
                        </m:r>
                      </m:sub>
                    </m:sSub>
                    <m:r>
                      <a:rPr lang="en-US" altLang="zh-CN" sz="1600" i="1">
                        <a:latin typeface="Cambria Math" panose="02040503050406030204" pitchFamily="18" charset="0"/>
                        <a:ea typeface="Cambria Math" panose="02040503050406030204" pitchFamily="18" charset="0"/>
                      </a:rPr>
                      <m:t>×</m:t>
                    </m:r>
                    <m:nary>
                      <m:naryPr>
                        <m:chr m:val="∑"/>
                        <m:supHide m:val="on"/>
                        <m:ctrlPr>
                          <a:rPr lang="en-US" altLang="zh-CN" sz="1600" i="1">
                            <a:latin typeface="Cambria Math" panose="02040503050406030204" pitchFamily="18" charset="0"/>
                            <a:ea typeface="Cambria Math" panose="02040503050406030204" pitchFamily="18" charset="0"/>
                          </a:rPr>
                        </m:ctrlPr>
                      </m:naryPr>
                      <m:sub>
                        <m:r>
                          <m:rPr>
                            <m:brk m:alnAt="7"/>
                          </m:rPr>
                          <a:rPr lang="en-US" altLang="zh-CN" sz="1600" i="1">
                            <a:latin typeface="Cambria Math" panose="02040503050406030204" pitchFamily="18" charset="0"/>
                            <a:ea typeface="Cambria Math" panose="02040503050406030204" pitchFamily="18" charset="0"/>
                          </a:rPr>
                          <m:t>𝑗</m:t>
                        </m:r>
                      </m:sub>
                      <m:sup/>
                      <m:e>
                        <m:sSup>
                          <m:sSupPr>
                            <m:ctrlPr>
                              <a:rPr lang="en-US" altLang="zh-CN" sz="1600" i="1">
                                <a:latin typeface="Cambria Math" panose="02040503050406030204" pitchFamily="18" charset="0"/>
                                <a:ea typeface="Cambria Math" panose="02040503050406030204" pitchFamily="18" charset="0"/>
                              </a:rPr>
                            </m:ctrlPr>
                          </m:sSupPr>
                          <m:e>
                            <m:d>
                              <m:dPr>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func>
                                      <m:funcPr>
                                        <m:ctrlPr>
                                          <a:rPr lang="en-US" altLang="zh-CN" sz="1600" i="1">
                                            <a:latin typeface="Cambria Math" panose="02040503050406030204" pitchFamily="18" charset="0"/>
                                            <a:ea typeface="Cambria Math" panose="02040503050406030204" pitchFamily="18" charset="0"/>
                                          </a:rPr>
                                        </m:ctrlPr>
                                      </m:funcPr>
                                      <m:fName>
                                        <m:r>
                                          <m:rPr>
                                            <m:sty m:val="p"/>
                                          </m:rPr>
                                          <a:rPr lang="en-US" altLang="zh-CN" sz="1600">
                                            <a:latin typeface="Cambria Math" panose="02040503050406030204" pitchFamily="18" charset="0"/>
                                            <a:ea typeface="Cambria Math" panose="02040503050406030204" pitchFamily="18" charset="0"/>
                                          </a:rPr>
                                          <m:t>max</m:t>
                                        </m:r>
                                      </m:fName>
                                      <m:e>
                                        <m:d>
                                          <m:dPr>
                                            <m:begChr m:val="{"/>
                                            <m:endChr m:val="}"/>
                                            <m:ctrlPr>
                                              <a:rPr lang="en-US" altLang="zh-CN" sz="1600" i="1">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𝐼</m:t>
                                                </m:r>
                                              </m:e>
                                              <m:sub>
                                                <m:r>
                                                  <a:rPr lang="en-US" altLang="zh-CN" sz="1600" i="1">
                                                    <a:latin typeface="Cambria Math" panose="02040503050406030204" pitchFamily="18" charset="0"/>
                                                    <a:ea typeface="Cambria Math" panose="02040503050406030204" pitchFamily="18" charset="0"/>
                                                  </a:rPr>
                                                  <m:t>𝑗</m:t>
                                                </m:r>
                                              </m:sub>
                                            </m:sSub>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𝐼</m:t>
                                                </m:r>
                                              </m:e>
                                              <m:sub>
                                                <m:r>
                                                  <a:rPr lang="en-US" altLang="zh-CN" sz="1600" i="1">
                                                    <a:latin typeface="Cambria Math" panose="02040503050406030204" pitchFamily="18" charset="0"/>
                                                    <a:ea typeface="Cambria Math" panose="02040503050406030204" pitchFamily="18" charset="0"/>
                                                  </a:rPr>
                                                  <m:t>𝑗</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𝑏𝑓</m:t>
                                                </m:r>
                                                <m:r>
                                                  <a:rPr lang="en-US" altLang="zh-CN" sz="1600" i="1">
                                                    <a:latin typeface="Cambria Math" panose="02040503050406030204" pitchFamily="18" charset="0"/>
                                                    <a:ea typeface="Cambria Math" panose="02040503050406030204" pitchFamily="18" charset="0"/>
                                                  </a:rPr>
                                                  <m:t>_</m:t>
                                                </m:r>
                                                <m:r>
                                                  <a:rPr lang="en-US" altLang="zh-CN" sz="1600" i="1">
                                                    <a:latin typeface="Cambria Math" panose="02040503050406030204" pitchFamily="18" charset="0"/>
                                                    <a:ea typeface="Cambria Math" panose="02040503050406030204" pitchFamily="18" charset="0"/>
                                                  </a:rPr>
                                                  <m:t>𝑙𝑖𝑚</m:t>
                                                </m:r>
                                              </m:sub>
                                            </m:sSub>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   </m:t>
                                            </m:r>
                                            <m:r>
                                              <a:rPr lang="en-US" altLang="zh-CN" sz="1600" i="1">
                                                <a:latin typeface="Cambria Math" panose="02040503050406030204" pitchFamily="18" charset="0"/>
                                                <a:ea typeface="Cambria Math" panose="02040503050406030204" pitchFamily="18" charset="0"/>
                                              </a:rPr>
                                              <m:t>0</m:t>
                                            </m:r>
                                          </m:e>
                                        </m:d>
                                      </m:e>
                                    </m:func>
                                  </m:num>
                                  <m:den>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𝐼</m:t>
                                        </m:r>
                                      </m:e>
                                      <m:sub>
                                        <m:r>
                                          <a:rPr lang="en-US" altLang="zh-CN" sz="1600" i="1">
                                            <a:latin typeface="Cambria Math" panose="02040503050406030204" pitchFamily="18" charset="0"/>
                                            <a:ea typeface="Cambria Math" panose="02040503050406030204" pitchFamily="18" charset="0"/>
                                          </a:rPr>
                                          <m:t>𝑗</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𝑟𝑎𝑡𝑒𝑑</m:t>
                                        </m:r>
                                      </m:sub>
                                    </m:sSub>
                                  </m:den>
                                </m:f>
                              </m:e>
                            </m:d>
                          </m:e>
                          <m:sup>
                            <m:r>
                              <a:rPr lang="en-US" altLang="zh-CN" sz="1600" i="1">
                                <a:latin typeface="Cambria Math" panose="02040503050406030204" pitchFamily="18" charset="0"/>
                                <a:ea typeface="Cambria Math" panose="02040503050406030204" pitchFamily="18" charset="0"/>
                              </a:rPr>
                              <m:t>2</m:t>
                            </m:r>
                          </m:sup>
                        </m:sSup>
                      </m:e>
                    </m:nary>
                    <m:r>
                      <a:rPr lang="en-US" altLang="zh-CN" sz="1600" b="0" i="1" smtClean="0">
                        <a:latin typeface="Cambria Math" panose="02040503050406030204" pitchFamily="18" charset="0"/>
                        <a:ea typeface="Cambria Math" panose="02040503050406030204" pitchFamily="18" charset="0"/>
                      </a:rPr>
                      <m:t>  </m:t>
                    </m:r>
                    <m:r>
                      <a:rPr lang="en-US" altLang="zh-CN" sz="1600">
                        <a:latin typeface="Cambria Math" panose="02040503050406030204" pitchFamily="18" charset="0"/>
                      </a:rPr>
                      <m:t>+</m:t>
                    </m:r>
                    <m:r>
                      <a:rPr lang="en-US" altLang="zh-CN" sz="1600" b="0" i="0" smtClean="0">
                        <a:latin typeface="Cambria Math" panose="02040503050406030204" pitchFamily="18" charset="0"/>
                      </a:rPr>
                      <m:t>   </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rPr>
                          <m:t>0.5</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𝑤</m:t>
                        </m:r>
                      </m:e>
                      <m:sub>
                        <m:r>
                          <a:rPr lang="en-US" altLang="zh-CN" sz="1600" i="1">
                            <a:latin typeface="Cambria Math" panose="02040503050406030204" pitchFamily="18" charset="0"/>
                            <a:ea typeface="Cambria Math" panose="02040503050406030204" pitchFamily="18" charset="0"/>
                          </a:rPr>
                          <m:t>𝑏𝑓</m:t>
                        </m:r>
                      </m:sub>
                    </m:sSub>
                    <m:r>
                      <a:rPr lang="en-US" altLang="zh-CN" sz="1600" i="1">
                        <a:latin typeface="Cambria Math" panose="02040503050406030204" pitchFamily="18" charset="0"/>
                        <a:ea typeface="Cambria Math" panose="02040503050406030204" pitchFamily="18" charset="0"/>
                      </a:rPr>
                      <m:t>×</m:t>
                    </m:r>
                    <m:nary>
                      <m:naryPr>
                        <m:chr m:val="∑"/>
                        <m:supHide m:val="on"/>
                        <m:ctrlPr>
                          <a:rPr lang="en-US" altLang="zh-CN" sz="1600" i="1">
                            <a:latin typeface="Cambria Math" panose="02040503050406030204" pitchFamily="18" charset="0"/>
                            <a:ea typeface="Cambria Math" panose="02040503050406030204" pitchFamily="18" charset="0"/>
                          </a:rPr>
                        </m:ctrlPr>
                      </m:naryPr>
                      <m:sub>
                        <m:r>
                          <m:rPr>
                            <m:brk m:alnAt="7"/>
                          </m:rPr>
                          <a:rPr lang="en-US" altLang="zh-CN" sz="1600" i="1">
                            <a:latin typeface="Cambria Math" panose="02040503050406030204" pitchFamily="18" charset="0"/>
                            <a:ea typeface="Cambria Math" panose="02040503050406030204" pitchFamily="18" charset="0"/>
                          </a:rPr>
                          <m:t>𝑗</m:t>
                        </m:r>
                      </m:sub>
                      <m:sup/>
                      <m:e>
                        <m:sSup>
                          <m:sSupPr>
                            <m:ctrlPr>
                              <a:rPr lang="en-US" altLang="zh-CN" sz="1600" i="1">
                                <a:latin typeface="Cambria Math" panose="02040503050406030204" pitchFamily="18" charset="0"/>
                                <a:ea typeface="Cambria Math" panose="02040503050406030204" pitchFamily="18" charset="0"/>
                              </a:rPr>
                            </m:ctrlPr>
                          </m:sSupPr>
                          <m:e>
                            <m:d>
                              <m:dPr>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func>
                                      <m:funcPr>
                                        <m:ctrlPr>
                                          <a:rPr lang="en-US" altLang="zh-CN" sz="1600" i="1">
                                            <a:latin typeface="Cambria Math" panose="02040503050406030204" pitchFamily="18" charset="0"/>
                                            <a:ea typeface="Cambria Math" panose="02040503050406030204" pitchFamily="18" charset="0"/>
                                          </a:rPr>
                                        </m:ctrlPr>
                                      </m:funcPr>
                                      <m:fName>
                                        <m:r>
                                          <m:rPr>
                                            <m:sty m:val="p"/>
                                          </m:rPr>
                                          <a:rPr lang="en-US" altLang="zh-CN" sz="1600">
                                            <a:latin typeface="Cambria Math" panose="02040503050406030204" pitchFamily="18" charset="0"/>
                                            <a:ea typeface="Cambria Math" panose="02040503050406030204" pitchFamily="18" charset="0"/>
                                          </a:rPr>
                                          <m:t>max</m:t>
                                        </m:r>
                                      </m:fName>
                                      <m:e>
                                        <m:d>
                                          <m:dPr>
                                            <m:begChr m:val="{"/>
                                            <m:endChr m:val="}"/>
                                            <m:ctrlPr>
                                              <a:rPr lang="en-US" altLang="zh-CN" sz="1600" i="1">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𝑆</m:t>
                                                </m:r>
                                              </m:e>
                                              <m:sub>
                                                <m:r>
                                                  <a:rPr lang="en-US" altLang="zh-CN" sz="1600" i="1">
                                                    <a:latin typeface="Cambria Math" panose="02040503050406030204" pitchFamily="18" charset="0"/>
                                                    <a:ea typeface="Cambria Math" panose="02040503050406030204" pitchFamily="18" charset="0"/>
                                                  </a:rPr>
                                                  <m:t>𝑗</m:t>
                                                </m:r>
                                              </m:sub>
                                            </m:sSub>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𝑆</m:t>
                                                </m:r>
                                              </m:e>
                                              <m:sub>
                                                <m:r>
                                                  <a:rPr lang="en-US" altLang="zh-CN" sz="1600" i="1">
                                                    <a:latin typeface="Cambria Math" panose="02040503050406030204" pitchFamily="18" charset="0"/>
                                                    <a:ea typeface="Cambria Math" panose="02040503050406030204" pitchFamily="18" charset="0"/>
                                                  </a:rPr>
                                                  <m:t>𝑗</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𝑏𝑓</m:t>
                                                </m:r>
                                                <m:r>
                                                  <a:rPr lang="en-US" altLang="zh-CN" sz="1600" i="1">
                                                    <a:latin typeface="Cambria Math" panose="02040503050406030204" pitchFamily="18" charset="0"/>
                                                    <a:ea typeface="Cambria Math" panose="02040503050406030204" pitchFamily="18" charset="0"/>
                                                  </a:rPr>
                                                  <m:t>_</m:t>
                                                </m:r>
                                                <m:r>
                                                  <a:rPr lang="en-US" altLang="zh-CN" sz="1600" i="1">
                                                    <a:latin typeface="Cambria Math" panose="02040503050406030204" pitchFamily="18" charset="0"/>
                                                    <a:ea typeface="Cambria Math" panose="02040503050406030204" pitchFamily="18" charset="0"/>
                                                  </a:rPr>
                                                  <m:t>𝑙𝑖𝑚</m:t>
                                                </m:r>
                                              </m:sub>
                                            </m:sSub>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   </m:t>
                                            </m:r>
                                            <m:r>
                                              <a:rPr lang="en-US" altLang="zh-CN" sz="1600" i="1">
                                                <a:latin typeface="Cambria Math" panose="02040503050406030204" pitchFamily="18" charset="0"/>
                                                <a:ea typeface="Cambria Math" panose="02040503050406030204" pitchFamily="18" charset="0"/>
                                              </a:rPr>
                                              <m:t>0</m:t>
                                            </m:r>
                                          </m:e>
                                        </m:d>
                                      </m:e>
                                    </m:func>
                                  </m:num>
                                  <m:den>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𝑆</m:t>
                                        </m:r>
                                      </m:e>
                                      <m:sub>
                                        <m:r>
                                          <a:rPr lang="en-US" altLang="zh-CN" sz="1600" i="1">
                                            <a:latin typeface="Cambria Math" panose="02040503050406030204" pitchFamily="18" charset="0"/>
                                            <a:ea typeface="Cambria Math" panose="02040503050406030204" pitchFamily="18" charset="0"/>
                                          </a:rPr>
                                          <m:t>𝑗</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𝑟𝑎𝑡𝑒𝑑</m:t>
                                        </m:r>
                                      </m:sub>
                                    </m:sSub>
                                  </m:den>
                                </m:f>
                              </m:e>
                            </m:d>
                          </m:e>
                          <m:sup>
                            <m:r>
                              <a:rPr lang="en-US" altLang="zh-CN" sz="1600" i="1">
                                <a:latin typeface="Cambria Math" panose="02040503050406030204" pitchFamily="18" charset="0"/>
                                <a:ea typeface="Cambria Math" panose="02040503050406030204" pitchFamily="18" charset="0"/>
                              </a:rPr>
                              <m:t>2</m:t>
                            </m:r>
                          </m:sup>
                        </m:sSup>
                      </m:e>
                    </m:nary>
                  </m:oMath>
                </a14:m>
                <a:endParaRPr lang="en-US" altLang="zh-CN" sz="1600" b="0" i="1" dirty="0">
                  <a:solidFill>
                    <a:schemeClr val="tx1"/>
                  </a:solidFill>
                  <a:latin typeface="Cambria Math" panose="02040503050406030204" pitchFamily="18" charset="0"/>
                  <a:ea typeface="Cambria Math" panose="02040503050406030204" pitchFamily="18" charset="0"/>
                </a:endParaRPr>
              </a:p>
              <a:p>
                <a:pPr lvl="2" fontAlgn="t">
                  <a:spcBef>
                    <a:spcPts val="4200"/>
                  </a:spcBef>
                </a:pP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𝑤</m:t>
                        </m:r>
                      </m:e>
                      <m:sub>
                        <m:r>
                          <a:rPr lang="en-US" i="1">
                            <a:solidFill>
                              <a:prstClr val="black"/>
                            </a:solidFill>
                            <a:latin typeface="Cambria Math" panose="02040503050406030204" pitchFamily="18" charset="0"/>
                          </a:rPr>
                          <m:t>𝑏𝑓</m:t>
                        </m:r>
                      </m:sub>
                    </m:sSub>
                  </m:oMath>
                </a14:m>
                <a:r>
                  <a:rPr lang="en-US" dirty="0">
                    <a:solidFill>
                      <a:prstClr val="black"/>
                    </a:solidFill>
                    <a:latin typeface="Helvetica" panose="020B0604020202020204" pitchFamily="34" charset="0"/>
                    <a:cs typeface="Helvetica" panose="020B0604020202020204" pitchFamily="34" charset="0"/>
                  </a:rPr>
                  <a:t>: Penalty weight of back feed violation. Default: 20,000.</a:t>
                </a:r>
              </a:p>
              <a:p>
                <a:pPr lvl="2" fontAlgn="t"/>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𝐼</m:t>
                        </m:r>
                      </m:e>
                      <m:sub>
                        <m: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𝑏𝑓</m:t>
                        </m:r>
                        <m:r>
                          <a:rPr lang="en-US" i="1">
                            <a:solidFill>
                              <a:prstClr val="black"/>
                            </a:solidFill>
                            <a:latin typeface="Cambria Math" panose="02040503050406030204" pitchFamily="18" charset="0"/>
                          </a:rPr>
                          <m:t>_</m:t>
                        </m:r>
                        <m:r>
                          <a:rPr lang="en-US" i="1">
                            <a:solidFill>
                              <a:prstClr val="black"/>
                            </a:solidFill>
                            <a:latin typeface="Cambria Math" panose="02040503050406030204" pitchFamily="18" charset="0"/>
                          </a:rPr>
                          <m:t>𝑙𝑖𝑚</m:t>
                        </m:r>
                      </m:sub>
                    </m:sSub>
                  </m:oMath>
                </a14:m>
                <a:r>
                  <a:rPr lang="en-US" dirty="0">
                    <a:solidFill>
                      <a:prstClr val="black"/>
                    </a:solidFill>
                    <a:latin typeface="Helvetica" panose="020B0604020202020204" pitchFamily="34" charset="0"/>
                    <a:cs typeface="Helvetica" panose="020B0604020202020204" pitchFamily="34" charset="0"/>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𝑆</m:t>
                        </m:r>
                      </m:e>
                      <m:sub>
                        <m: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𝑏𝑓</m:t>
                        </m:r>
                        <m:r>
                          <a:rPr lang="en-US" i="1">
                            <a:solidFill>
                              <a:prstClr val="black"/>
                            </a:solidFill>
                            <a:latin typeface="Cambria Math" panose="02040503050406030204" pitchFamily="18" charset="0"/>
                          </a:rPr>
                          <m:t>_</m:t>
                        </m:r>
                        <m:r>
                          <a:rPr lang="en-US" i="1">
                            <a:solidFill>
                              <a:prstClr val="black"/>
                            </a:solidFill>
                            <a:latin typeface="Cambria Math" panose="02040503050406030204" pitchFamily="18" charset="0"/>
                          </a:rPr>
                          <m:t>𝑙𝑖𝑚</m:t>
                        </m:r>
                      </m:sub>
                    </m:sSub>
                    <m:r>
                      <a:rPr lang="en-US" i="1">
                        <a:solidFill>
                          <a:prstClr val="black"/>
                        </a:solidFill>
                        <a:latin typeface="Cambria Math" panose="02040503050406030204" pitchFamily="18" charset="0"/>
                      </a:rPr>
                      <m:t> </m:t>
                    </m:r>
                  </m:oMath>
                </a14:m>
                <a:r>
                  <a:rPr lang="en-US" dirty="0">
                    <a:solidFill>
                      <a:prstClr val="black"/>
                    </a:solidFill>
                    <a:latin typeface="Helvetica" panose="020B0604020202020204" pitchFamily="34" charset="0"/>
                    <a:cs typeface="Helvetica" panose="020B0604020202020204" pitchFamily="34" charset="0"/>
                  </a:rPr>
                  <a:t>: Back feed current limit of this line / back feed KVA limit of this transformer.</a:t>
                </a:r>
                <a:endParaRPr lang="en-US" i="1" dirty="0">
                  <a:solidFill>
                    <a:prstClr val="black"/>
                  </a:solidFill>
                  <a:latin typeface="Cambria Math" panose="02040503050406030204" pitchFamily="18" charset="0"/>
                </a:endParaRPr>
              </a:p>
              <a:p>
                <a:pPr lvl="2" fontAlgn="t"/>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𝑃</m:t>
                        </m:r>
                      </m:e>
                      <m:sub>
                        <m:r>
                          <a:rPr lang="en-US" i="1">
                            <a:solidFill>
                              <a:prstClr val="black"/>
                            </a:solidFill>
                            <a:latin typeface="Cambria Math" panose="02040503050406030204" pitchFamily="18" charset="0"/>
                          </a:rPr>
                          <m:t>𝑗</m:t>
                        </m:r>
                      </m:sub>
                    </m:sSub>
                  </m:oMath>
                </a14:m>
                <a:r>
                  <a:rPr lang="en-US" dirty="0">
                    <a:solidFill>
                      <a:prstClr val="black"/>
                    </a:solidFill>
                    <a:latin typeface="Helvetica" panose="020B0604020202020204" pitchFamily="34" charset="0"/>
                    <a:cs typeface="Helvetica" panose="020B0604020202020204" pitchFamily="34" charset="0"/>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𝑃</m:t>
                        </m:r>
                      </m:e>
                      <m:sub>
                        <m: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𝑎𝑔𝑔</m:t>
                        </m:r>
                      </m:sub>
                    </m:sSub>
                    <m:r>
                      <a:rPr lang="en-US" i="1">
                        <a:solidFill>
                          <a:prstClr val="black"/>
                        </a:solidFill>
                        <a:latin typeface="Cambria Math" panose="02040503050406030204" pitchFamily="18" charset="0"/>
                      </a:rPr>
                      <m:t> </m:t>
                    </m:r>
                  </m:oMath>
                </a14:m>
                <a:r>
                  <a:rPr lang="en-US" dirty="0">
                    <a:solidFill>
                      <a:prstClr val="black"/>
                    </a:solidFill>
                    <a:latin typeface="Helvetica" panose="020B0604020202020204" pitchFamily="34" charset="0"/>
                    <a:cs typeface="Helvetica" panose="020B0604020202020204" pitchFamily="34" charset="0"/>
                  </a:rPr>
                  <a:t>: Real power of node </a:t>
                </a:r>
                <a14:m>
                  <m:oMath xmlns:m="http://schemas.openxmlformats.org/officeDocument/2006/math">
                    <m:r>
                      <a:rPr lang="en-US">
                        <a:solidFill>
                          <a:prstClr val="black"/>
                        </a:solidFill>
                        <a:latin typeface="Cambria Math" panose="02040503050406030204" pitchFamily="18" charset="0"/>
                        <a:cs typeface="Helvetica" panose="020B0604020202020204" pitchFamily="34" charset="0"/>
                      </a:rPr>
                      <m:t>𝑗</m:t>
                    </m:r>
                  </m:oMath>
                </a14:m>
                <a:r>
                  <a:rPr lang="en-US" dirty="0">
                    <a:solidFill>
                      <a:prstClr val="black"/>
                    </a:solidFill>
                    <a:latin typeface="Helvetica" panose="020B0604020202020204" pitchFamily="34" charset="0"/>
                    <a:cs typeface="Helvetica" panose="020B0604020202020204" pitchFamily="34" charset="0"/>
                  </a:rPr>
                  <a:t> of this line / aggregated KW of bus </a:t>
                </a:r>
                <a14:m>
                  <m:oMath xmlns:m="http://schemas.openxmlformats.org/officeDocument/2006/math">
                    <m:r>
                      <a:rPr lang="en-US">
                        <a:solidFill>
                          <a:prstClr val="black"/>
                        </a:solidFill>
                        <a:latin typeface="Cambria Math" panose="02040503050406030204" pitchFamily="18" charset="0"/>
                        <a:cs typeface="Helvetica" panose="020B0604020202020204" pitchFamily="34" charset="0"/>
                      </a:rPr>
                      <m:t>𝑗</m:t>
                    </m:r>
                  </m:oMath>
                </a14:m>
                <a:r>
                  <a:rPr lang="en-US" dirty="0">
                    <a:solidFill>
                      <a:prstClr val="black"/>
                    </a:solidFill>
                    <a:latin typeface="Helvetica" panose="020B0604020202020204" pitchFamily="34" charset="0"/>
                    <a:cs typeface="Helvetica" panose="020B0604020202020204" pitchFamily="34" charset="0"/>
                  </a:rPr>
                  <a:t> of this transformer </a:t>
                </a:r>
                <a:endParaRPr lang="en-US" altLang="zh-CN" i="1" dirty="0">
                  <a:solidFill>
                    <a:prstClr val="black"/>
                  </a:solidFill>
                  <a:latin typeface="Cambria Math" panose="02040503050406030204" pitchFamily="18" charset="0"/>
                </a:endParaRPr>
              </a:p>
              <a:p>
                <a:pPr marL="914400" lvl="2" indent="0">
                  <a:buNone/>
                </a:pPr>
                <a:endParaRPr lang="en-US" altLang="zh-CN" dirty="0">
                  <a:solidFill>
                    <a:prstClr val="black"/>
                  </a:solidFill>
                  <a:latin typeface="Helvetica" panose="020B0604020202020204" pitchFamily="34" charset="0"/>
                  <a:ea typeface="等线" panose="02010600030101010101" pitchFamily="2" charset="-122"/>
                  <a:cs typeface="Helvetica" panose="020B0604020202020204" pitchFamily="34" charset="0"/>
                </a:endParaRPr>
              </a:p>
              <a:p>
                <a:pPr lvl="2"/>
                <a:endParaRPr lang="en-US" sz="1200" dirty="0"/>
              </a:p>
              <a:p>
                <a:endParaRPr lang="en-US" sz="2000" dirty="0"/>
              </a:p>
              <a:p>
                <a:endParaRPr lang="en-US" sz="2000" dirty="0"/>
              </a:p>
              <a:p>
                <a:endParaRPr lang="en-US" sz="2000" dirty="0"/>
              </a:p>
              <a:p>
                <a:endParaRPr lang="en-US" sz="2000" dirty="0"/>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C5A82447-3D19-5F67-FA9E-DD033661F012}"/>
                  </a:ext>
                </a:extLst>
              </p:cNvPr>
              <p:cNvSpPr>
                <a:spLocks noGrp="1" noRot="1" noChangeAspect="1" noMove="1" noResize="1" noEditPoints="1" noAdjustHandles="1" noChangeArrowheads="1" noChangeShapeType="1" noTextEdit="1"/>
              </p:cNvSpPr>
              <p:nvPr>
                <p:ph idx="1"/>
              </p:nvPr>
            </p:nvSpPr>
            <p:spPr>
              <a:xfrm>
                <a:off x="294030" y="1094623"/>
                <a:ext cx="11612880" cy="5329037"/>
              </a:xfrm>
              <a:blipFill>
                <a:blip r:embed="rId2"/>
                <a:stretch>
                  <a:fillRect l="-4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5174A1C-C864-9196-EFFE-03A4681741DA}"/>
              </a:ext>
            </a:extLst>
          </p:cNvPr>
          <p:cNvSpPr>
            <a:spLocks noGrp="1"/>
          </p:cNvSpPr>
          <p:nvPr>
            <p:ph type="sldNum" sz="quarter" idx="12"/>
          </p:nvPr>
        </p:nvSpPr>
        <p:spPr/>
        <p:txBody>
          <a:bodyPr/>
          <a:lstStyle/>
          <a:p>
            <a:fld id="{9495EA4E-3D33-45DE-B4D9-3F7D650B8951}" type="slidenum">
              <a:rPr lang="zh-CN" altLang="en-US" smtClean="0"/>
              <a:pPr/>
              <a:t>10</a:t>
            </a:fld>
            <a:endParaRPr lang="zh-CN" altLang="en-US"/>
          </a:p>
        </p:txBody>
      </p:sp>
      <p:sp>
        <p:nvSpPr>
          <p:cNvPr id="5" name="TextBox 4">
            <a:extLst>
              <a:ext uri="{FF2B5EF4-FFF2-40B4-BE49-F238E27FC236}">
                <a16:creationId xmlns:a16="http://schemas.microsoft.com/office/drawing/2014/main" id="{8AF0E285-8D9E-43A1-9D7E-618DC65DE591}"/>
              </a:ext>
            </a:extLst>
          </p:cNvPr>
          <p:cNvSpPr txBox="1"/>
          <p:nvPr/>
        </p:nvSpPr>
        <p:spPr>
          <a:xfrm>
            <a:off x="4821227" y="2266968"/>
            <a:ext cx="1721946" cy="369845"/>
          </a:xfrm>
          <a:prstGeom prst="rect">
            <a:avLst/>
          </a:prstGeom>
          <a:noFill/>
        </p:spPr>
        <p:txBody>
          <a:bodyPr wrap="none" rtlCol="0">
            <a:spAutoFit/>
          </a:bodyPr>
          <a:lstStyle/>
          <a:p>
            <a:pPr marR="0" lvl="0" algn="ctr" defTabSz="914400" rtl="0" eaLnBrk="1" fontAlgn="auto" latinLnBrk="0" hangingPunct="1">
              <a:lnSpc>
                <a:spcPct val="125000"/>
              </a:lnSpc>
              <a:spcBef>
                <a:spcPts val="0"/>
              </a:spcBef>
              <a:spcAft>
                <a:spcPts val="0"/>
              </a:spcAft>
              <a:buClrTx/>
              <a:buSzTx/>
              <a:tabLst/>
              <a:defRPr/>
            </a:pPr>
            <a:r>
              <a:rPr lang="en-US" dirty="0">
                <a:solidFill>
                  <a:srgbClr val="C00000"/>
                </a:solidFill>
                <a:latin typeface="Helvetica" pitchFamily="2" charset="0"/>
              </a:rPr>
              <a:t>Line</a:t>
            </a:r>
            <a:r>
              <a:rPr lang="en-US" b="1" dirty="0">
                <a:solidFill>
                  <a:srgbClr val="C00000"/>
                </a:solidFill>
                <a:latin typeface="Helvetica" pitchFamily="2" charset="0"/>
              </a:rPr>
              <a:t> </a:t>
            </a:r>
            <a:r>
              <a:rPr lang="en-US" dirty="0">
                <a:solidFill>
                  <a:srgbClr val="C00000"/>
                </a:solidFill>
                <a:latin typeface="Helvetica" pitchFamily="2" charset="0"/>
              </a:rPr>
              <a:t>overloading</a:t>
            </a:r>
          </a:p>
        </p:txBody>
      </p:sp>
      <p:sp>
        <p:nvSpPr>
          <p:cNvPr id="6" name="Left Brace 5">
            <a:extLst>
              <a:ext uri="{FF2B5EF4-FFF2-40B4-BE49-F238E27FC236}">
                <a16:creationId xmlns:a16="http://schemas.microsoft.com/office/drawing/2014/main" id="{ECE40B17-722B-42A1-B122-C15E4A2FC289}"/>
              </a:ext>
            </a:extLst>
          </p:cNvPr>
          <p:cNvSpPr/>
          <p:nvPr/>
        </p:nvSpPr>
        <p:spPr>
          <a:xfrm rot="16200000">
            <a:off x="5595748" y="791759"/>
            <a:ext cx="172907" cy="2865953"/>
          </a:xfrm>
          <a:prstGeom prst="leftBrace">
            <a:avLst>
              <a:gd name="adj1" fmla="val 78110"/>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720C660-4C7D-4B33-BDC6-D8FA731E7C9F}"/>
              </a:ext>
            </a:extLst>
          </p:cNvPr>
          <p:cNvSpPr txBox="1"/>
          <p:nvPr/>
        </p:nvSpPr>
        <p:spPr>
          <a:xfrm>
            <a:off x="7604600" y="2266968"/>
            <a:ext cx="2411622" cy="369845"/>
          </a:xfrm>
          <a:prstGeom prst="rect">
            <a:avLst/>
          </a:prstGeom>
          <a:noFill/>
        </p:spPr>
        <p:txBody>
          <a:bodyPr wrap="none" rtlCol="0">
            <a:spAutoFit/>
          </a:bodyPr>
          <a:lstStyle/>
          <a:p>
            <a:pPr marR="0" lvl="0" algn="ctr" defTabSz="914400" rtl="0" eaLnBrk="1" fontAlgn="auto" latinLnBrk="0" hangingPunct="1">
              <a:lnSpc>
                <a:spcPct val="125000"/>
              </a:lnSpc>
              <a:spcBef>
                <a:spcPts val="0"/>
              </a:spcBef>
              <a:spcAft>
                <a:spcPts val="0"/>
              </a:spcAft>
              <a:buClrTx/>
              <a:buSzTx/>
              <a:tabLst/>
              <a:defRPr/>
            </a:pPr>
            <a:r>
              <a:rPr lang="en-US" dirty="0">
                <a:solidFill>
                  <a:srgbClr val="C00000"/>
                </a:solidFill>
                <a:latin typeface="Helvetica" pitchFamily="2" charset="0"/>
              </a:rPr>
              <a:t>Transformer</a:t>
            </a:r>
            <a:r>
              <a:rPr lang="en-US" b="1" dirty="0">
                <a:solidFill>
                  <a:srgbClr val="C00000"/>
                </a:solidFill>
                <a:latin typeface="Helvetica" pitchFamily="2" charset="0"/>
              </a:rPr>
              <a:t> </a:t>
            </a:r>
            <a:r>
              <a:rPr lang="en-US" dirty="0">
                <a:solidFill>
                  <a:srgbClr val="C00000"/>
                </a:solidFill>
                <a:latin typeface="Helvetica" pitchFamily="2" charset="0"/>
              </a:rPr>
              <a:t>overloading</a:t>
            </a:r>
          </a:p>
        </p:txBody>
      </p:sp>
      <p:sp>
        <p:nvSpPr>
          <p:cNvPr id="8" name="Left Brace 7">
            <a:extLst>
              <a:ext uri="{FF2B5EF4-FFF2-40B4-BE49-F238E27FC236}">
                <a16:creationId xmlns:a16="http://schemas.microsoft.com/office/drawing/2014/main" id="{B6503B61-22AE-4323-8B7A-D9772A10E4D9}"/>
              </a:ext>
            </a:extLst>
          </p:cNvPr>
          <p:cNvSpPr/>
          <p:nvPr/>
        </p:nvSpPr>
        <p:spPr>
          <a:xfrm rot="16200000">
            <a:off x="8723958" y="791759"/>
            <a:ext cx="172907" cy="2865953"/>
          </a:xfrm>
          <a:prstGeom prst="leftBrace">
            <a:avLst>
              <a:gd name="adj1" fmla="val 78110"/>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4253A0-5B29-491F-A5A9-B12CFEC32EFE}"/>
                  </a:ext>
                </a:extLst>
              </p:cNvPr>
              <p:cNvSpPr txBox="1"/>
              <p:nvPr/>
            </p:nvSpPr>
            <p:spPr>
              <a:xfrm>
                <a:off x="4440097" y="4546812"/>
                <a:ext cx="2484205" cy="408253"/>
              </a:xfrm>
              <a:prstGeom prst="rect">
                <a:avLst/>
              </a:prstGeom>
              <a:noFill/>
            </p:spPr>
            <p:txBody>
              <a:bodyPr wrap="none" rtlCol="0">
                <a:spAutoFit/>
              </a:bodyPr>
              <a:lstStyle/>
              <a:p>
                <a:pPr marR="0" lvl="0" algn="ctr" defTabSz="914400" rtl="0" eaLnBrk="1" fontAlgn="auto" latinLnBrk="0" hangingPunct="1">
                  <a:lnSpc>
                    <a:spcPct val="125000"/>
                  </a:lnSpc>
                  <a:spcBef>
                    <a:spcPts val="0"/>
                  </a:spcBef>
                  <a:spcAft>
                    <a:spcPts val="0"/>
                  </a:spcAft>
                  <a:buClrTx/>
                  <a:buSzTx/>
                  <a:tabLst/>
                  <a:defRPr/>
                </a:pPr>
                <a:r>
                  <a:rPr lang="en-US" dirty="0">
                    <a:solidFill>
                      <a:srgbClr val="C00000"/>
                    </a:solidFill>
                    <a:latin typeface="Helvetica" pitchFamily="2" charset="0"/>
                  </a:rPr>
                  <a:t>Line back feed, for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𝑃</m:t>
                        </m:r>
                      </m:e>
                      <m:sub>
                        <m:r>
                          <a:rPr lang="en-US" b="0" i="1" smtClean="0">
                            <a:solidFill>
                              <a:srgbClr val="C00000"/>
                            </a:solidFill>
                            <a:latin typeface="Cambria Math" panose="02040503050406030204" pitchFamily="18" charset="0"/>
                          </a:rPr>
                          <m:t>𝑗</m:t>
                        </m:r>
                      </m:sub>
                    </m:sSub>
                    <m:r>
                      <a:rPr lang="en-US" b="0" i="1" smtClean="0">
                        <a:solidFill>
                          <a:srgbClr val="C00000"/>
                        </a:solidFill>
                        <a:latin typeface="Cambria Math" panose="02040503050406030204" pitchFamily="18" charset="0"/>
                      </a:rPr>
                      <m:t>&lt;0</m:t>
                    </m:r>
                  </m:oMath>
                </a14:m>
                <a:endParaRPr lang="en-US" dirty="0">
                  <a:solidFill>
                    <a:srgbClr val="C00000"/>
                  </a:solidFill>
                  <a:latin typeface="Helvetica" pitchFamily="2" charset="0"/>
                </a:endParaRPr>
              </a:p>
            </p:txBody>
          </p:sp>
        </mc:Choice>
        <mc:Fallback xmlns="">
          <p:sp>
            <p:nvSpPr>
              <p:cNvPr id="9" name="TextBox 8">
                <a:extLst>
                  <a:ext uri="{FF2B5EF4-FFF2-40B4-BE49-F238E27FC236}">
                    <a16:creationId xmlns:a16="http://schemas.microsoft.com/office/drawing/2014/main" id="{CC4253A0-5B29-491F-A5A9-B12CFEC32EFE}"/>
                  </a:ext>
                </a:extLst>
              </p:cNvPr>
              <p:cNvSpPr txBox="1">
                <a:spLocks noRot="1" noChangeAspect="1" noMove="1" noResize="1" noEditPoints="1" noAdjustHandles="1" noChangeArrowheads="1" noChangeShapeType="1" noTextEdit="1"/>
              </p:cNvSpPr>
              <p:nvPr/>
            </p:nvSpPr>
            <p:spPr>
              <a:xfrm>
                <a:off x="4440097" y="4546812"/>
                <a:ext cx="2484205" cy="408253"/>
              </a:xfrm>
              <a:prstGeom prst="rect">
                <a:avLst/>
              </a:prstGeom>
              <a:blipFill>
                <a:blip r:embed="rId3"/>
                <a:stretch>
                  <a:fillRect l="-980" b="-13433"/>
                </a:stretch>
              </a:blipFill>
            </p:spPr>
            <p:txBody>
              <a:bodyPr/>
              <a:lstStyle/>
              <a:p>
                <a:r>
                  <a:rPr lang="zh-CN" altLang="en-US">
                    <a:noFill/>
                  </a:rPr>
                  <a:t> </a:t>
                </a:r>
              </a:p>
            </p:txBody>
          </p:sp>
        </mc:Fallback>
      </mc:AlternateContent>
      <p:sp>
        <p:nvSpPr>
          <p:cNvPr id="10" name="Left Brace 9">
            <a:extLst>
              <a:ext uri="{FF2B5EF4-FFF2-40B4-BE49-F238E27FC236}">
                <a16:creationId xmlns:a16="http://schemas.microsoft.com/office/drawing/2014/main" id="{40B0AD49-A334-4547-B4ED-004A23AADC33}"/>
              </a:ext>
            </a:extLst>
          </p:cNvPr>
          <p:cNvSpPr/>
          <p:nvPr/>
        </p:nvSpPr>
        <p:spPr>
          <a:xfrm rot="16200000">
            <a:off x="5595747" y="3028216"/>
            <a:ext cx="172907" cy="2952724"/>
          </a:xfrm>
          <a:prstGeom prst="leftBrace">
            <a:avLst>
              <a:gd name="adj1" fmla="val 78110"/>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F8F0ED-1688-4AAD-8296-8E558AC9A254}"/>
                  </a:ext>
                </a:extLst>
              </p:cNvPr>
              <p:cNvSpPr txBox="1"/>
              <p:nvPr/>
            </p:nvSpPr>
            <p:spPr>
              <a:xfrm>
                <a:off x="7358114" y="4546812"/>
                <a:ext cx="3533917" cy="408510"/>
              </a:xfrm>
              <a:prstGeom prst="rect">
                <a:avLst/>
              </a:prstGeom>
              <a:noFill/>
            </p:spPr>
            <p:txBody>
              <a:bodyPr wrap="none" rtlCol="0">
                <a:spAutoFit/>
              </a:bodyPr>
              <a:lstStyle/>
              <a:p>
                <a:pPr marR="0" lvl="0" algn="ctr" defTabSz="914400" rtl="0" eaLnBrk="1" fontAlgn="auto" latinLnBrk="0" hangingPunct="1">
                  <a:lnSpc>
                    <a:spcPct val="125000"/>
                  </a:lnSpc>
                  <a:spcBef>
                    <a:spcPts val="0"/>
                  </a:spcBef>
                  <a:spcAft>
                    <a:spcPts val="0"/>
                  </a:spcAft>
                  <a:buClrTx/>
                  <a:buSzTx/>
                  <a:tabLst/>
                  <a:defRPr/>
                </a:pPr>
                <a:r>
                  <a:rPr lang="en-US" dirty="0">
                    <a:solidFill>
                      <a:srgbClr val="C00000"/>
                    </a:solidFill>
                    <a:latin typeface="Helvetica" pitchFamily="2" charset="0"/>
                  </a:rPr>
                  <a:t>Transformer back feed, for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𝑃</m:t>
                        </m:r>
                      </m:e>
                      <m:sub>
                        <m:r>
                          <a:rPr lang="en-US" b="0" i="1" smtClean="0">
                            <a:solidFill>
                              <a:srgbClr val="C00000"/>
                            </a:solidFill>
                            <a:latin typeface="Cambria Math" panose="02040503050406030204" pitchFamily="18" charset="0"/>
                          </a:rPr>
                          <m:t>𝑗</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𝑎𝑔𝑔</m:t>
                        </m:r>
                      </m:sub>
                    </m:sSub>
                    <m:r>
                      <a:rPr lang="en-US" b="0" i="1" smtClean="0">
                        <a:solidFill>
                          <a:srgbClr val="C00000"/>
                        </a:solidFill>
                        <a:latin typeface="Cambria Math" panose="02040503050406030204" pitchFamily="18" charset="0"/>
                      </a:rPr>
                      <m:t>&lt;0</m:t>
                    </m:r>
                  </m:oMath>
                </a14:m>
                <a:endParaRPr lang="en-US" dirty="0">
                  <a:solidFill>
                    <a:srgbClr val="C00000"/>
                  </a:solidFill>
                  <a:latin typeface="Helvetica" pitchFamily="2" charset="0"/>
                </a:endParaRPr>
              </a:p>
            </p:txBody>
          </p:sp>
        </mc:Choice>
        <mc:Fallback xmlns="">
          <p:sp>
            <p:nvSpPr>
              <p:cNvPr id="11" name="TextBox 10">
                <a:extLst>
                  <a:ext uri="{FF2B5EF4-FFF2-40B4-BE49-F238E27FC236}">
                    <a16:creationId xmlns:a16="http://schemas.microsoft.com/office/drawing/2014/main" id="{1BF8F0ED-1688-4AAD-8296-8E558AC9A254}"/>
                  </a:ext>
                </a:extLst>
              </p:cNvPr>
              <p:cNvSpPr txBox="1">
                <a:spLocks noRot="1" noChangeAspect="1" noMove="1" noResize="1" noEditPoints="1" noAdjustHandles="1" noChangeArrowheads="1" noChangeShapeType="1" noTextEdit="1"/>
              </p:cNvSpPr>
              <p:nvPr/>
            </p:nvSpPr>
            <p:spPr>
              <a:xfrm>
                <a:off x="7358114" y="4546812"/>
                <a:ext cx="3533917" cy="408510"/>
              </a:xfrm>
              <a:prstGeom prst="rect">
                <a:avLst/>
              </a:prstGeom>
              <a:blipFill>
                <a:blip r:embed="rId4"/>
                <a:stretch>
                  <a:fillRect l="-517" b="-13433"/>
                </a:stretch>
              </a:blipFill>
            </p:spPr>
            <p:txBody>
              <a:bodyPr/>
              <a:lstStyle/>
              <a:p>
                <a:r>
                  <a:rPr lang="zh-CN" altLang="en-US">
                    <a:noFill/>
                  </a:rPr>
                  <a:t> </a:t>
                </a:r>
              </a:p>
            </p:txBody>
          </p:sp>
        </mc:Fallback>
      </mc:AlternateContent>
      <p:sp>
        <p:nvSpPr>
          <p:cNvPr id="12" name="Left Brace 11">
            <a:extLst>
              <a:ext uri="{FF2B5EF4-FFF2-40B4-BE49-F238E27FC236}">
                <a16:creationId xmlns:a16="http://schemas.microsoft.com/office/drawing/2014/main" id="{30F14BC8-61AA-4887-91B7-7C125F3CD2F2}"/>
              </a:ext>
            </a:extLst>
          </p:cNvPr>
          <p:cNvSpPr/>
          <p:nvPr/>
        </p:nvSpPr>
        <p:spPr>
          <a:xfrm rot="16200000">
            <a:off x="9063739" y="3003097"/>
            <a:ext cx="172907" cy="3002962"/>
          </a:xfrm>
          <a:prstGeom prst="leftBrace">
            <a:avLst>
              <a:gd name="adj1" fmla="val 78110"/>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240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4835098-C22E-4F24-A491-7DA7FB6D88D2}"/>
                  </a:ext>
                </a:extLst>
              </p:cNvPr>
              <p:cNvSpPr txBox="1">
                <a:spLocks noChangeAspect="1"/>
              </p:cNvSpPr>
              <p:nvPr/>
            </p:nvSpPr>
            <p:spPr>
              <a:xfrm>
                <a:off x="4107406" y="3725091"/>
                <a:ext cx="4426200" cy="3132909"/>
              </a:xfrm>
              <a:prstGeom prst="rect">
                <a:avLst/>
              </a:prstGeom>
              <a:noFill/>
            </p:spPr>
            <p:txBody>
              <a:bodyPr wrap="square">
                <a:spAutoFit/>
              </a:bodyPr>
              <a:lstStyle/>
              <a:p>
                <a:pPr marL="0" marR="0">
                  <a:lnSpc>
                    <a:spcPct val="107000"/>
                  </a:lnSpc>
                  <a:spcBef>
                    <a:spcPts val="0"/>
                  </a:spcBef>
                  <a:spcAft>
                    <a:spcPts val="800"/>
                  </a:spcAft>
                  <a:tabLst>
                    <a:tab pos="2971800" algn="ctr"/>
                    <a:tab pos="5943600" algn="r"/>
                  </a:tabLst>
                </a:pPr>
                <a14:m>
                  <m:oMathPara xmlns:m="http://schemas.openxmlformats.org/officeDocument/2006/math">
                    <m:oMathParaPr>
                      <m:jc m:val="centerGroup"/>
                    </m:oMathParaPr>
                    <m:oMath xmlns:m="http://schemas.openxmlformats.org/officeDocument/2006/math">
                      <m:nary>
                        <m:naryPr>
                          <m:chr m:val="∑"/>
                          <m:limLoc m:val="undOvr"/>
                          <m:supHide m:val="on"/>
                          <m:ctrlPr>
                            <a:rPr lang="en-US" sz="1400" i="1" smtClean="0">
                              <a:effectLst/>
                              <a:latin typeface="Cambria Math" panose="02040503050406030204" pitchFamily="18" charset="0"/>
                              <a:ea typeface="DengXian" panose="02010600030101010101" pitchFamily="2" charset="-122"/>
                              <a:cs typeface="Times New Roman" panose="02020603050405020304" pitchFamily="18" charset="0"/>
                            </a:rPr>
                          </m:ctrlPr>
                        </m:naryPr>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𝑘</m:t>
                          </m:r>
                          <m:r>
                            <a:rPr lang="en-US" sz="1400">
                              <a:effectLst/>
                              <a:latin typeface="Cambria Math" panose="02040503050406030204" pitchFamily="18" charset="0"/>
                              <a:ea typeface="DengXian" panose="02010600030101010101" pitchFamily="2" charset="-122"/>
                              <a:cs typeface="Times New Roman" panose="02020603050405020304" pitchFamily="18" charset="0"/>
                            </a:rPr>
                            <m:t>:</m:t>
                          </m:r>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r>
                            <a:rPr lang="en-US" sz="1400" i="1">
                              <a:effectLst/>
                              <a:latin typeface="Cambria Math" panose="02040503050406030204" pitchFamily="18" charset="0"/>
                              <a:ea typeface="DengXian" panose="02010600030101010101" pitchFamily="2" charset="-122"/>
                              <a:cs typeface="Times New Roman" panose="02020603050405020304" pitchFamily="18" charset="0"/>
                            </a:rPr>
                            <m:t>𝑘</m:t>
                          </m:r>
                        </m:sub>
                        <m:sup/>
                        <m:e>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𝑃</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𝑘</m:t>
                              </m:r>
                            </m:sub>
                          </m:sSub>
                        </m:e>
                      </m:nary>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𝑝</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𝑃</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𝑟</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𝓁</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oMath>
                  </m:oMathPara>
                </a14:m>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tabLst>
                    <a:tab pos="2971800" algn="ctr"/>
                    <a:tab pos="5943600" algn="r"/>
                  </a:tabLst>
                </a:pPr>
                <a14:m>
                  <m:oMathPara xmlns:m="http://schemas.openxmlformats.org/officeDocument/2006/math">
                    <m:oMathParaPr>
                      <m:jc m:val="centerGroup"/>
                    </m:oMathParaPr>
                    <m:oMath xmlns:m="http://schemas.openxmlformats.org/officeDocument/2006/math">
                      <m:nary>
                        <m:naryPr>
                          <m:chr m:val="∑"/>
                          <m:limLoc m:val="undOvr"/>
                          <m:supHide m:val="on"/>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naryPr>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𝑘</m:t>
                          </m:r>
                          <m:r>
                            <a:rPr lang="en-US" sz="1400">
                              <a:effectLst/>
                              <a:latin typeface="Cambria Math" panose="02040503050406030204" pitchFamily="18" charset="0"/>
                              <a:ea typeface="DengXian" panose="02010600030101010101" pitchFamily="2" charset="-122"/>
                              <a:cs typeface="Times New Roman" panose="02020603050405020304" pitchFamily="18" charset="0"/>
                            </a:rPr>
                            <m:t>:</m:t>
                          </m:r>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r>
                            <a:rPr lang="en-US" sz="1400" i="1">
                              <a:effectLst/>
                              <a:latin typeface="Cambria Math" panose="02040503050406030204" pitchFamily="18" charset="0"/>
                              <a:ea typeface="DengXian" panose="02010600030101010101" pitchFamily="2" charset="-122"/>
                              <a:cs typeface="Times New Roman" panose="02020603050405020304" pitchFamily="18" charset="0"/>
                            </a:rPr>
                            <m:t>𝑘</m:t>
                          </m:r>
                        </m:sub>
                        <m:sup/>
                        <m:e>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𝑄</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𝑘</m:t>
                              </m:r>
                            </m:sub>
                          </m:sSub>
                        </m:e>
                      </m:nary>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𝑞</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𝑄</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𝑥</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𝓁</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oMath>
                  </m:oMathPara>
                </a14:m>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tabLst>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𝑣</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𝑣</m:t>
                          </m:r>
                        </m:e>
                        <m:sub>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𝜋</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sub>
                      </m:sSub>
                      <m:r>
                        <a:rPr lang="en-US" sz="1400" i="1">
                          <a:effectLst/>
                          <a:latin typeface="Cambria Math" panose="02040503050406030204" pitchFamily="18" charset="0"/>
                          <a:ea typeface="DengXian" panose="02010600030101010101" pitchFamily="2" charset="-122"/>
                          <a:cs typeface="Times New Roman" panose="02020603050405020304" pitchFamily="18" charset="0"/>
                        </a:rPr>
                        <m:t>−2</m:t>
                      </m:r>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𝑟</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𝑃</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r>
                        <a:rPr lang="en-US" sz="1400" i="1">
                          <a:effectLst/>
                          <a:latin typeface="Cambria Math" panose="02040503050406030204" pitchFamily="18" charset="0"/>
                          <a:ea typeface="DengXian" panose="02010600030101010101" pitchFamily="2" charset="-122"/>
                          <a:cs typeface="Times New Roman" panose="02020603050405020304" pitchFamily="18" charset="0"/>
                        </a:rPr>
                        <m:t>−2</m:t>
                      </m:r>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𝑥</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𝑄</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d>
                        <m:d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𝑟</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up>
                              <m:r>
                                <a:rPr lang="en-US" sz="1400" i="1">
                                  <a:effectLst/>
                                  <a:latin typeface="Cambria Math" panose="02040503050406030204" pitchFamily="18" charset="0"/>
                                  <a:ea typeface="DengXian" panose="02010600030101010101" pitchFamily="2" charset="-122"/>
                                  <a:cs typeface="Times New Roman" panose="02020603050405020304" pitchFamily="18" charset="0"/>
                                </a:rPr>
                                <m:t>2</m:t>
                              </m:r>
                            </m:sup>
                          </m:sSubSup>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𝑥</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up>
                              <m:r>
                                <a:rPr lang="en-US" sz="1400" i="1">
                                  <a:effectLst/>
                                  <a:latin typeface="Cambria Math" panose="02040503050406030204" pitchFamily="18" charset="0"/>
                                  <a:ea typeface="DengXian" panose="02010600030101010101" pitchFamily="2" charset="-122"/>
                                  <a:cs typeface="Times New Roman" panose="02020603050405020304" pitchFamily="18" charset="0"/>
                                </a:rPr>
                                <m:t>2</m:t>
                              </m:r>
                            </m:sup>
                          </m:sSubSup>
                        </m:e>
                      </m:d>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𝓁</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oMath>
                  </m:oMathPara>
                </a14:m>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tabLst>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𝓁</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f>
                        <m:f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fPr>
                        <m:num>
                          <m:sSubSup>
                            <m:sSubSup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𝑃</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up>
                              <m:r>
                                <a:rPr lang="en-US" sz="1400" i="1">
                                  <a:effectLst/>
                                  <a:latin typeface="Cambria Math" panose="02040503050406030204" pitchFamily="18" charset="0"/>
                                  <a:ea typeface="DengXian" panose="02010600030101010101" pitchFamily="2" charset="-122"/>
                                  <a:cs typeface="Times New Roman" panose="02020603050405020304" pitchFamily="18" charset="0"/>
                                </a:rPr>
                                <m:t>2</m:t>
                              </m:r>
                            </m:sup>
                          </m:sSubSup>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𝑄</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up>
                              <m:r>
                                <a:rPr lang="en-US" sz="1400" i="1">
                                  <a:effectLst/>
                                  <a:latin typeface="Cambria Math" panose="02040503050406030204" pitchFamily="18" charset="0"/>
                                  <a:ea typeface="DengXian" panose="02010600030101010101" pitchFamily="2" charset="-122"/>
                                  <a:cs typeface="Times New Roman" panose="02020603050405020304" pitchFamily="18" charset="0"/>
                                </a:rPr>
                                <m:t>2</m:t>
                              </m:r>
                            </m:sup>
                          </m:sSubSup>
                        </m:num>
                        <m:den>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𝑣</m:t>
                              </m:r>
                            </m:e>
                            <m:sub>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𝜋</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sub>
                          </m:sSub>
                        </m:den>
                      </m:f>
                    </m:oMath>
                  </m:oMathPara>
                </a14:m>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tabLst>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𝑝</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𝑝</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up>
                          <m:r>
                            <m:rPr>
                              <m:sty m:val="p"/>
                            </m:rPr>
                            <a:rPr lang="en-US" sz="1400">
                              <a:effectLst/>
                              <a:latin typeface="Cambria Math" panose="02040503050406030204" pitchFamily="18" charset="0"/>
                              <a:ea typeface="DengXian" panose="02010600030101010101" pitchFamily="2" charset="-122"/>
                              <a:cs typeface="Times New Roman" panose="02020603050405020304" pitchFamily="18" charset="0"/>
                            </a:rPr>
                            <m:t>load</m:t>
                          </m:r>
                        </m:sup>
                      </m:sSubSup>
                      <m:d>
                        <m:d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𝑘</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up>
                              <m:r>
                                <m:rPr>
                                  <m:sty m:val="p"/>
                                </m:rPr>
                                <a:rPr lang="en-US" sz="1400">
                                  <a:effectLst/>
                                  <a:latin typeface="Cambria Math" panose="02040503050406030204" pitchFamily="18" charset="0"/>
                                  <a:ea typeface="DengXian" panose="02010600030101010101" pitchFamily="2" charset="-122"/>
                                  <a:cs typeface="Times New Roman" panose="02020603050405020304" pitchFamily="18" charset="0"/>
                                </a:rPr>
                                <m:t>Z</m:t>
                              </m:r>
                            </m:sup>
                          </m:sSubSup>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𝑣</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𝑘</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up>
                              <m:r>
                                <m:rPr>
                                  <m:sty m:val="p"/>
                                </m:rPr>
                                <a:rPr lang="en-US" sz="1400">
                                  <a:effectLst/>
                                  <a:latin typeface="Cambria Math" panose="02040503050406030204" pitchFamily="18" charset="0"/>
                                  <a:ea typeface="DengXian" panose="02010600030101010101" pitchFamily="2" charset="-122"/>
                                  <a:cs typeface="Times New Roman" panose="02020603050405020304" pitchFamily="18" charset="0"/>
                                </a:rPr>
                                <m:t>I</m:t>
                              </m:r>
                            </m:sup>
                          </m:sSubSup>
                          <m:rad>
                            <m:radPr>
                              <m:degHide m:val="on"/>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radPr>
                            <m:deg/>
                            <m:e>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𝑣</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e>
                          </m:rad>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𝑘</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up>
                              <m:r>
                                <m:rPr>
                                  <m:sty m:val="p"/>
                                </m:rPr>
                                <a:rPr lang="en-US" sz="1400">
                                  <a:effectLst/>
                                  <a:latin typeface="Cambria Math" panose="02040503050406030204" pitchFamily="18" charset="0"/>
                                  <a:ea typeface="DengXian" panose="02010600030101010101" pitchFamily="2" charset="-122"/>
                                  <a:cs typeface="Times New Roman" panose="02020603050405020304" pitchFamily="18" charset="0"/>
                                </a:rPr>
                                <m:t>P</m:t>
                              </m:r>
                            </m:sup>
                          </m:sSubSup>
                        </m:e>
                      </m:d>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𝑝</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up>
                          <m:r>
                            <m:rPr>
                              <m:sty m:val="p"/>
                            </m:rPr>
                            <a:rPr lang="en-US" sz="1400">
                              <a:effectLst/>
                              <a:latin typeface="Cambria Math" panose="02040503050406030204" pitchFamily="18" charset="0"/>
                              <a:ea typeface="DengXian" panose="02010600030101010101" pitchFamily="2" charset="-122"/>
                              <a:cs typeface="Times New Roman" panose="02020603050405020304" pitchFamily="18" charset="0"/>
                            </a:rPr>
                            <m:t>DER</m:t>
                          </m:r>
                        </m:sup>
                      </m:sSubSup>
                    </m:oMath>
                  </m:oMathPara>
                </a14:m>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tabLst>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𝑞</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𝑞</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up>
                          <m:r>
                            <m:rPr>
                              <m:sty m:val="p"/>
                            </m:rPr>
                            <a:rPr lang="en-US" sz="1400">
                              <a:effectLst/>
                              <a:latin typeface="Cambria Math" panose="02040503050406030204" pitchFamily="18" charset="0"/>
                              <a:ea typeface="DengXian" panose="02010600030101010101" pitchFamily="2" charset="-122"/>
                              <a:cs typeface="Times New Roman" panose="02020603050405020304" pitchFamily="18" charset="0"/>
                            </a:rPr>
                            <m:t>load</m:t>
                          </m:r>
                        </m:sup>
                      </m:sSubSup>
                      <m:d>
                        <m:d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𝑘</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up>
                              <m:r>
                                <m:rPr>
                                  <m:sty m:val="p"/>
                                </m:rPr>
                                <a:rPr lang="en-US" sz="1400">
                                  <a:effectLst/>
                                  <a:latin typeface="Cambria Math" panose="02040503050406030204" pitchFamily="18" charset="0"/>
                                  <a:ea typeface="DengXian" panose="02010600030101010101" pitchFamily="2" charset="-122"/>
                                  <a:cs typeface="Times New Roman" panose="02020603050405020304" pitchFamily="18" charset="0"/>
                                </a:rPr>
                                <m:t>Z</m:t>
                              </m:r>
                            </m:sup>
                          </m:sSubSup>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𝑣</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𝑘</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up>
                              <m:r>
                                <m:rPr>
                                  <m:sty m:val="p"/>
                                </m:rPr>
                                <a:rPr lang="en-US" sz="1400">
                                  <a:effectLst/>
                                  <a:latin typeface="Cambria Math" panose="02040503050406030204" pitchFamily="18" charset="0"/>
                                  <a:ea typeface="DengXian" panose="02010600030101010101" pitchFamily="2" charset="-122"/>
                                  <a:cs typeface="Times New Roman" panose="02020603050405020304" pitchFamily="18" charset="0"/>
                                </a:rPr>
                                <m:t>I</m:t>
                              </m:r>
                            </m:sup>
                          </m:sSubSup>
                          <m:rad>
                            <m:radPr>
                              <m:degHide m:val="on"/>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radPr>
                            <m:deg/>
                            <m:e>
                              <m:sSub>
                                <m:sSub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𝑣</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Sub>
                            </m:e>
                          </m:rad>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𝑘</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up>
                              <m:r>
                                <m:rPr>
                                  <m:sty m:val="p"/>
                                </m:rPr>
                                <a:rPr lang="en-US" sz="1400">
                                  <a:effectLst/>
                                  <a:latin typeface="Cambria Math" panose="02040503050406030204" pitchFamily="18" charset="0"/>
                                  <a:ea typeface="DengXian" panose="02010600030101010101" pitchFamily="2" charset="-122"/>
                                  <a:cs typeface="Times New Roman" panose="02020603050405020304" pitchFamily="18" charset="0"/>
                                </a:rPr>
                                <m:t>P</m:t>
                              </m:r>
                            </m:sup>
                          </m:sSubSup>
                        </m:e>
                      </m:d>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400" i="1">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𝑞</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𝑛</m:t>
                          </m:r>
                        </m:sub>
                        <m:sup>
                          <m:r>
                            <m:rPr>
                              <m:sty m:val="p"/>
                            </m:rPr>
                            <a:rPr lang="en-US" sz="1400">
                              <a:effectLst/>
                              <a:latin typeface="Cambria Math" panose="02040503050406030204" pitchFamily="18" charset="0"/>
                              <a:ea typeface="DengXian" panose="02010600030101010101" pitchFamily="2" charset="-122"/>
                              <a:cs typeface="Times New Roman" panose="02020603050405020304" pitchFamily="18" charset="0"/>
                            </a:rPr>
                            <m:t>DER</m:t>
                          </m:r>
                        </m:sup>
                      </m:sSubSup>
                    </m:oMath>
                  </m:oMathPara>
                </a14:m>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4835098-C22E-4F24-A491-7DA7FB6D88D2}"/>
                  </a:ext>
                </a:extLst>
              </p:cNvPr>
              <p:cNvSpPr txBox="1">
                <a:spLocks noRot="1" noChangeAspect="1" noMove="1" noResize="1" noEditPoints="1" noAdjustHandles="1" noChangeArrowheads="1" noChangeShapeType="1" noTextEdit="1"/>
              </p:cNvSpPr>
              <p:nvPr/>
            </p:nvSpPr>
            <p:spPr>
              <a:xfrm>
                <a:off x="4107406" y="3725091"/>
                <a:ext cx="4426200" cy="313290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509530-AD31-AE2E-B97C-CB68FB06736E}"/>
                  </a:ext>
                </a:extLst>
              </p:cNvPr>
              <p:cNvSpPr>
                <a:spLocks noGrp="1"/>
              </p:cNvSpPr>
              <p:nvPr>
                <p:ph idx="1"/>
              </p:nvPr>
            </p:nvSpPr>
            <p:spPr/>
            <p:txBody>
              <a:bodyPr>
                <a:normAutofit/>
              </a:bodyPr>
              <a:lstStyle/>
              <a:p>
                <a:r>
                  <a:rPr lang="en-US" dirty="0"/>
                  <a:t>Soft constraints:</a:t>
                </a:r>
              </a:p>
              <a:p>
                <a:pPr lvl="1"/>
                <a:r>
                  <a:rPr lang="en-US" dirty="0"/>
                  <a:t>Represented by penalty terms in objective function</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𝑡𝑜𝑡𝑎𝑙</m:t>
                          </m:r>
                        </m:sub>
                      </m:sSub>
                      <m:r>
                        <a:rPr lang="en-US" i="1">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𝐽</m:t>
                          </m:r>
                        </m:e>
                        <m:sub>
                          <m:r>
                            <a:rPr lang="en-US" sz="2000" b="0" i="1" smtClean="0">
                              <a:latin typeface="Cambria Math" panose="02040503050406030204" pitchFamily="18" charset="0"/>
                            </a:rPr>
                            <m:t>𝑜𝑏𝑗</m:t>
                          </m:r>
                        </m:sub>
                      </m:sSub>
                      <m:r>
                        <a:rPr lang="en-US" sz="2000" b="0" i="1" smtClean="0">
                          <a:latin typeface="Cambria Math" panose="02040503050406030204" pitchFamily="18" charset="0"/>
                        </a:rPr>
                        <m:t>+</m:t>
                      </m:r>
                      <m:r>
                        <a:rPr lang="en-US" sz="2000" b="0" i="1" smtClean="0">
                          <a:latin typeface="Cambria Math" panose="02040503050406030204" pitchFamily="18" charset="0"/>
                        </a:rPr>
                        <m:t>𝑝𝑒𝑛𝑎𝑙𝑡</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𝑣</m:t>
                          </m:r>
                        </m:sub>
                      </m:sSub>
                      <m:r>
                        <a:rPr lang="en-US" sz="2000" b="0" i="1" smtClean="0">
                          <a:latin typeface="Cambria Math" panose="02040503050406030204" pitchFamily="18" charset="0"/>
                        </a:rPr>
                        <m:t>+</m:t>
                      </m:r>
                      <m:r>
                        <a:rPr lang="en-US" sz="2000" b="0" i="1" smtClean="0">
                          <a:latin typeface="Cambria Math" panose="02040503050406030204" pitchFamily="18" charset="0"/>
                        </a:rPr>
                        <m:t>𝑝𝑒𝑛𝑎𝑙𝑡</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𝑣𝑎𝑟𝑝𝑓</m:t>
                          </m:r>
                        </m:sub>
                      </m:sSub>
                      <m:r>
                        <a:rPr lang="en-US" sz="2000" b="0" i="1" smtClean="0">
                          <a:latin typeface="Cambria Math" panose="02040503050406030204" pitchFamily="18" charset="0"/>
                        </a:rPr>
                        <m:t>+</m:t>
                      </m:r>
                      <m:r>
                        <a:rPr lang="en-US" sz="2000" b="0" i="1" smtClean="0">
                          <a:latin typeface="Cambria Math" panose="02040503050406030204" pitchFamily="18" charset="0"/>
                        </a:rPr>
                        <m:t>𝑝𝑒𝑛𝑎𝑙𝑡</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𝑜𝑙</m:t>
                          </m:r>
                        </m:sub>
                      </m:sSub>
                      <m:r>
                        <a:rPr lang="en-US" sz="2000" b="0" i="1" smtClean="0">
                          <a:latin typeface="Cambria Math" panose="02040503050406030204" pitchFamily="18" charset="0"/>
                        </a:rPr>
                        <m:t>+</m:t>
                      </m:r>
                      <m:r>
                        <a:rPr lang="en-US" sz="2000" b="0" i="1" smtClean="0">
                          <a:latin typeface="Cambria Math" panose="02040503050406030204" pitchFamily="18" charset="0"/>
                        </a:rPr>
                        <m:t>𝑝𝑒𝑛𝑎𝑙𝑡</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𝑏𝑓</m:t>
                          </m:r>
                        </m:sub>
                      </m:sSub>
                    </m:oMath>
                  </m:oMathPara>
                </a14:m>
                <a:endParaRPr lang="en-US" dirty="0"/>
              </a:p>
              <a:p>
                <a:r>
                  <a:rPr lang="en-US" dirty="0"/>
                  <a:t>Hard constraint:</a:t>
                </a:r>
              </a:p>
              <a:p>
                <a:pPr lvl="1">
                  <a:spcAft>
                    <a:spcPts val="1800"/>
                  </a:spcAft>
                </a:pPr>
                <a:r>
                  <a:rPr lang="en-US" dirty="0"/>
                  <a:t>DER operating constraints</a:t>
                </a:r>
              </a:p>
              <a:p>
                <a:pPr lvl="1">
                  <a:spcAft>
                    <a:spcPts val="800"/>
                  </a:spcAft>
                </a:pPr>
                <a:r>
                  <a:rPr lang="en-US" noProof="0" dirty="0"/>
                  <a:t>Power flow constraints with ZIP load model</a:t>
                </a:r>
                <a:endParaRPr lang="en-US" dirty="0"/>
              </a:p>
            </p:txBody>
          </p:sp>
        </mc:Choice>
        <mc:Fallback xmlns="">
          <p:sp>
            <p:nvSpPr>
              <p:cNvPr id="3" name="Content Placeholder 2">
                <a:extLst>
                  <a:ext uri="{FF2B5EF4-FFF2-40B4-BE49-F238E27FC236}">
                    <a16:creationId xmlns:a16="http://schemas.microsoft.com/office/drawing/2014/main" id="{32509530-AD31-AE2E-B97C-CB68FB06736E}"/>
                  </a:ext>
                </a:extLst>
              </p:cNvPr>
              <p:cNvSpPr>
                <a:spLocks noGrp="1" noRot="1" noChangeAspect="1" noMove="1" noResize="1" noEditPoints="1" noAdjustHandles="1" noChangeArrowheads="1" noChangeShapeType="1" noTextEdit="1"/>
              </p:cNvSpPr>
              <p:nvPr>
                <p:ph idx="1"/>
              </p:nvPr>
            </p:nvSpPr>
            <p:spPr>
              <a:blipFill>
                <a:blip r:embed="rId6"/>
                <a:stretch>
                  <a:fillRect l="-68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11E4EDDD-087D-27E0-8155-B75BFA421200}"/>
              </a:ext>
            </a:extLst>
          </p:cNvPr>
          <p:cNvSpPr>
            <a:spLocks noGrp="1"/>
          </p:cNvSpPr>
          <p:nvPr>
            <p:ph type="title"/>
          </p:nvPr>
        </p:nvSpPr>
        <p:spPr/>
        <p:txBody>
          <a:bodyPr/>
          <a:lstStyle/>
          <a:p>
            <a:r>
              <a:rPr lang="en-US" dirty="0"/>
              <a:t>General formulation - </a:t>
            </a:r>
            <a:r>
              <a:rPr lang="en-US" noProof="0" dirty="0"/>
              <a:t>constraints</a:t>
            </a:r>
          </a:p>
        </p:txBody>
      </p:sp>
      <p:sp>
        <p:nvSpPr>
          <p:cNvPr id="4" name="Slide Number Placeholder 3">
            <a:extLst>
              <a:ext uri="{FF2B5EF4-FFF2-40B4-BE49-F238E27FC236}">
                <a16:creationId xmlns:a16="http://schemas.microsoft.com/office/drawing/2014/main" id="{C6EFA7C8-21F9-FDAC-3F98-E7357FA3C63E}"/>
              </a:ext>
            </a:extLst>
          </p:cNvPr>
          <p:cNvSpPr>
            <a:spLocks noGrp="1"/>
          </p:cNvSpPr>
          <p:nvPr>
            <p:ph type="sldNum" sz="quarter" idx="12"/>
          </p:nvPr>
        </p:nvSpPr>
        <p:spPr/>
        <p:txBody>
          <a:bodyPr/>
          <a:lstStyle/>
          <a:p>
            <a:fld id="{9495EA4E-3D33-45DE-B4D9-3F7D650B8951}" type="slidenum">
              <a:rPr lang="zh-CN" altLang="en-US" smtClean="0"/>
              <a:pPr/>
              <a:t>11</a:t>
            </a:fld>
            <a:endParaRPr lang="zh-CN" altLang="en-US"/>
          </a:p>
        </p:txBody>
      </p:sp>
      <p:pic>
        <p:nvPicPr>
          <p:cNvPr id="11" name="Picture 10">
            <a:extLst>
              <a:ext uri="{FF2B5EF4-FFF2-40B4-BE49-F238E27FC236}">
                <a16:creationId xmlns:a16="http://schemas.microsoft.com/office/drawing/2014/main" id="{2FCF3D61-9C9D-093F-A852-61539D9ADB3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62486" y="4303482"/>
            <a:ext cx="3258587" cy="1632890"/>
          </a:xfrm>
          <a:prstGeom prst="rect">
            <a:avLst/>
          </a:prstGeom>
        </p:spPr>
      </p:pic>
      <p:sp>
        <p:nvSpPr>
          <p:cNvPr id="9" name="Rectangle: Rounded Corners 8">
            <a:extLst>
              <a:ext uri="{FF2B5EF4-FFF2-40B4-BE49-F238E27FC236}">
                <a16:creationId xmlns:a16="http://schemas.microsoft.com/office/drawing/2014/main" id="{D2576E1B-EF59-4796-857C-971953CE8EFF}"/>
              </a:ext>
            </a:extLst>
          </p:cNvPr>
          <p:cNvSpPr/>
          <p:nvPr/>
        </p:nvSpPr>
        <p:spPr>
          <a:xfrm>
            <a:off x="3900980" y="1959574"/>
            <a:ext cx="5616458" cy="486848"/>
          </a:xfrm>
          <a:prstGeom prst="roundRect">
            <a:avLst>
              <a:gd name="adj" fmla="val 11994"/>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57D6F83-2C5B-4B80-8DFE-79AD7DC389A1}"/>
              </a:ext>
            </a:extLst>
          </p:cNvPr>
          <p:cNvSpPr txBox="1"/>
          <p:nvPr/>
        </p:nvSpPr>
        <p:spPr>
          <a:xfrm>
            <a:off x="8668847" y="5738386"/>
            <a:ext cx="2481005" cy="830997"/>
          </a:xfrm>
          <a:prstGeom prst="rect">
            <a:avLst/>
          </a:prstGeom>
          <a:noFill/>
        </p:spPr>
        <p:txBody>
          <a:bodyPr wrap="square">
            <a:spAutoFit/>
          </a:bodyPr>
          <a:lstStyle/>
          <a:p>
            <a:r>
              <a:rPr lang="en-US" b="1" dirty="0"/>
              <a:t>Non-convex model</a:t>
            </a:r>
            <a:r>
              <a:rPr lang="en-US" dirty="0"/>
              <a:t>, making DOE optimization problem hard to solve</a:t>
            </a:r>
          </a:p>
        </p:txBody>
      </p:sp>
      <p:sp>
        <p:nvSpPr>
          <p:cNvPr id="13" name="Left Brace 12">
            <a:extLst>
              <a:ext uri="{FF2B5EF4-FFF2-40B4-BE49-F238E27FC236}">
                <a16:creationId xmlns:a16="http://schemas.microsoft.com/office/drawing/2014/main" id="{B84983B7-8814-4BA5-A116-A854EE13F802}"/>
              </a:ext>
            </a:extLst>
          </p:cNvPr>
          <p:cNvSpPr/>
          <p:nvPr/>
        </p:nvSpPr>
        <p:spPr>
          <a:xfrm rot="10800000">
            <a:off x="8322119" y="5476874"/>
            <a:ext cx="172907" cy="1354021"/>
          </a:xfrm>
          <a:prstGeom prst="leftBrace">
            <a:avLst>
              <a:gd name="adj1" fmla="val 78110"/>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687B590-8656-4F24-953F-97BC421D8116}"/>
                  </a:ext>
                </a:extLst>
              </p:cNvPr>
              <p:cNvSpPr txBox="1"/>
              <p:nvPr/>
            </p:nvSpPr>
            <p:spPr>
              <a:xfrm>
                <a:off x="5104102" y="2900545"/>
                <a:ext cx="2432807" cy="37042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en-US" sz="1800" i="1">
                              <a:solidFill>
                                <a:srgbClr val="836967"/>
                              </a:solidFill>
                              <a:latin typeface="Cambria Math" panose="02040503050406030204" pitchFamily="18" charset="0"/>
                            </a:rPr>
                          </m:ctrlPr>
                        </m:sSupPr>
                        <m:e>
                          <m:limLow>
                            <m:limLowPr>
                              <m:ctrlPr>
                                <a:rPr lang="en-US" sz="1800" i="1">
                                  <a:solidFill>
                                    <a:srgbClr val="836967"/>
                                  </a:solidFill>
                                  <a:latin typeface="Cambria Math" panose="02040503050406030204" pitchFamily="18" charset="0"/>
                                </a:rPr>
                              </m:ctrlPr>
                            </m:limLowPr>
                            <m:e>
                              <m:r>
                                <a:rPr lang="en-US" sz="1800" i="1">
                                  <a:latin typeface="Cambria Math" panose="02040503050406030204" pitchFamily="18" charset="0"/>
                                </a:rPr>
                                <m:t>𝑃</m:t>
                              </m:r>
                            </m:e>
                            <m:lim>
                              <m:r>
                                <a:rPr lang="en-US" sz="1800">
                                  <a:latin typeface="Cambria Math" panose="02040503050406030204" pitchFamily="18" charset="0"/>
                                </a:rPr>
                                <m:t>−</m:t>
                              </m:r>
                            </m:lim>
                          </m:limLow>
                        </m:e>
                        <m:sup>
                          <m:r>
                            <m:rPr>
                              <m:sty m:val="p"/>
                            </m:rPr>
                            <a:rPr lang="en-US" sz="1800">
                              <a:latin typeface="Cambria Math" panose="02040503050406030204" pitchFamily="18" charset="0"/>
                            </a:rPr>
                            <m:t>DER</m:t>
                          </m:r>
                        </m:sup>
                      </m:sSup>
                      <m:r>
                        <a:rPr lang="en-US" sz="180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𝑃</m:t>
                          </m:r>
                        </m:e>
                        <m:sup>
                          <m:r>
                            <m:rPr>
                              <m:sty m:val="p"/>
                            </m:rPr>
                            <a:rPr lang="en-US" sz="1800">
                              <a:latin typeface="Cambria Math" panose="02040503050406030204" pitchFamily="18" charset="0"/>
                            </a:rPr>
                            <m:t>DER</m:t>
                          </m:r>
                        </m:sup>
                      </m:sSup>
                      <m:r>
                        <a:rPr lang="en-US" sz="180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acc>
                            <m:accPr>
                              <m:chr m:val="̅"/>
                              <m:ctrlPr>
                                <a:rPr lang="en-US" sz="1800" i="1">
                                  <a:solidFill>
                                    <a:srgbClr val="836967"/>
                                  </a:solidFill>
                                  <a:latin typeface="Cambria Math" panose="02040503050406030204" pitchFamily="18" charset="0"/>
                                </a:rPr>
                              </m:ctrlPr>
                            </m:accPr>
                            <m:e>
                              <m:r>
                                <a:rPr lang="en-US" sz="1800" i="1">
                                  <a:latin typeface="Cambria Math" panose="02040503050406030204" pitchFamily="18" charset="0"/>
                                </a:rPr>
                                <m:t>𝑃</m:t>
                              </m:r>
                            </m:e>
                          </m:acc>
                        </m:e>
                        <m:sup>
                          <m:r>
                            <m:rPr>
                              <m:sty m:val="p"/>
                            </m:rPr>
                            <a:rPr lang="en-US" sz="1800">
                              <a:latin typeface="Cambria Math" panose="02040503050406030204" pitchFamily="18" charset="0"/>
                            </a:rPr>
                            <m:t>DER</m:t>
                          </m:r>
                        </m:sup>
                      </m:sSup>
                    </m:oMath>
                  </m:oMathPara>
                </a14:m>
                <a:endParaRPr lang="en-US" sz="1800" dirty="0"/>
              </a:p>
            </p:txBody>
          </p:sp>
        </mc:Choice>
        <mc:Fallback xmlns="">
          <p:sp>
            <p:nvSpPr>
              <p:cNvPr id="8" name="TextBox 7">
                <a:extLst>
                  <a:ext uri="{FF2B5EF4-FFF2-40B4-BE49-F238E27FC236}">
                    <a16:creationId xmlns:a16="http://schemas.microsoft.com/office/drawing/2014/main" id="{8687B590-8656-4F24-953F-97BC421D8116}"/>
                  </a:ext>
                </a:extLst>
              </p:cNvPr>
              <p:cNvSpPr txBox="1">
                <a:spLocks noRot="1" noChangeAspect="1" noMove="1" noResize="1" noEditPoints="1" noAdjustHandles="1" noChangeArrowheads="1" noChangeShapeType="1" noTextEdit="1"/>
              </p:cNvSpPr>
              <p:nvPr/>
            </p:nvSpPr>
            <p:spPr>
              <a:xfrm>
                <a:off x="5104102" y="2900545"/>
                <a:ext cx="2432807" cy="370422"/>
              </a:xfrm>
              <a:prstGeom prst="rect">
                <a:avLst/>
              </a:prstGeom>
              <a:blipFill>
                <a:blip r:embed="rId4"/>
                <a:stretch>
                  <a:fillRect l="-3258" t="-1639" b="-6557"/>
                </a:stretch>
              </a:blipFill>
            </p:spPr>
            <p:txBody>
              <a:bodyPr/>
              <a:lstStyle/>
              <a:p>
                <a:r>
                  <a:rPr lang="en-US">
                    <a:noFill/>
                  </a:rPr>
                  <a:t> </a:t>
                </a:r>
              </a:p>
            </p:txBody>
          </p:sp>
        </mc:Fallback>
      </mc:AlternateContent>
    </p:spTree>
    <p:extLst>
      <p:ext uri="{BB962C8B-B14F-4D97-AF65-F5344CB8AC3E}">
        <p14:creationId xmlns:p14="http://schemas.microsoft.com/office/powerpoint/2010/main" val="1011991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6E460E84-5528-143E-0263-0303B39577E9}"/>
                  </a:ext>
                </a:extLst>
              </p:cNvPr>
              <p:cNvSpPr txBox="1">
                <a:spLocks/>
              </p:cNvSpPr>
              <p:nvPr/>
            </p:nvSpPr>
            <p:spPr>
              <a:xfrm>
                <a:off x="794358" y="5746177"/>
                <a:ext cx="8920527" cy="795485"/>
              </a:xfrm>
              <a:prstGeom prst="rect">
                <a:avLst/>
              </a:prstGeom>
            </p:spPr>
            <p:txBody>
              <a:bodyPr vert="horz" lIns="91440" tIns="45720" rIns="91440" bIns="45720" rtlCol="0">
                <a:no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zh-CN" sz="1600" dirty="0"/>
                  <a:t>2. Update values of decision variables based on gradient </a:t>
                </a:r>
                <a14:m>
                  <m:oMath xmlns:m="http://schemas.openxmlformats.org/officeDocument/2006/math">
                    <m:r>
                      <m:rPr>
                        <m:sty m:val="p"/>
                      </m:rPr>
                      <a:rPr lang="en-US" altLang="zh-CN" sz="160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𝑓</m:t>
                    </m:r>
                    <m:r>
                      <a:rPr lang="en-US" altLang="zh-CN" sz="1600" b="0" i="1" smtClean="0">
                        <a:latin typeface="Cambria Math" panose="02040503050406030204" pitchFamily="18" charset="0"/>
                        <a:ea typeface="Cambria Math" panose="02040503050406030204" pitchFamily="18" charset="0"/>
                      </a:rPr>
                      <m:t>(</m:t>
                    </m:r>
                    <m:sSup>
                      <m:sSupPr>
                        <m:ctrlPr>
                          <a:rPr lang="en-US" altLang="zh-CN" sz="1600" b="0" i="1" smtClean="0">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𝑥</m:t>
                        </m:r>
                      </m:e>
                      <m:sup>
                        <m:r>
                          <a:rPr lang="en-US" altLang="zh-CN" sz="1600" b="0" i="1" smtClean="0">
                            <a:latin typeface="Cambria Math" panose="02040503050406030204" pitchFamily="18" charset="0"/>
                            <a:ea typeface="Cambria Math" panose="02040503050406030204" pitchFamily="18" charset="0"/>
                          </a:rPr>
                          <m:t>𝑘</m:t>
                        </m:r>
                      </m:sup>
                    </m:sSup>
                    <m:r>
                      <a:rPr lang="en-US" altLang="zh-CN" sz="1600" b="0" i="1" smtClean="0">
                        <a:latin typeface="Cambria Math" panose="02040503050406030204" pitchFamily="18" charset="0"/>
                        <a:ea typeface="Cambria Math" panose="02040503050406030204" pitchFamily="18" charset="0"/>
                      </a:rPr>
                      <m:t>)</m:t>
                    </m:r>
                  </m:oMath>
                </a14:m>
                <a:r>
                  <a:rPr lang="en-US" altLang="zh-CN" sz="1600" dirty="0"/>
                  <a:t> and step size </a:t>
                </a:r>
                <a14:m>
                  <m:oMath xmlns:m="http://schemas.openxmlformats.org/officeDocument/2006/math">
                    <m:sSub>
                      <m:sSubPr>
                        <m:ctrlPr>
                          <a:rPr lang="en-US" altLang="zh-CN" sz="1600" b="0" i="1" smtClean="0">
                            <a:latin typeface="Cambria Math" panose="02040503050406030204" pitchFamily="18" charset="0"/>
                          </a:rPr>
                        </m:ctrlPr>
                      </m:sSubPr>
                      <m:e>
                        <m:r>
                          <a:rPr lang="zh-CN" altLang="en-US" sz="1600" i="1" smtClean="0">
                            <a:latin typeface="Cambria Math" panose="02040503050406030204" pitchFamily="18" charset="0"/>
                          </a:rPr>
                          <m:t>𝛾</m:t>
                        </m:r>
                      </m:e>
                      <m:sub>
                        <m:r>
                          <a:rPr lang="en-US" altLang="zh-CN" sz="1600" b="0" i="1" smtClean="0">
                            <a:latin typeface="Cambria Math" panose="02040503050406030204" pitchFamily="18" charset="0"/>
                          </a:rPr>
                          <m:t>𝑘</m:t>
                        </m:r>
                      </m:sub>
                    </m:sSub>
                  </m:oMath>
                </a14:m>
                <a:r>
                  <a:rPr lang="en-US" altLang="zh-CN" sz="1600" dirty="0"/>
                  <a:t>:</a:t>
                </a:r>
              </a:p>
              <a:p>
                <a:pPr marL="0" indent="0" algn="just">
                  <a:buNone/>
                </a:pPr>
                <a:r>
                  <a:rPr lang="en-US" altLang="zh-CN" sz="1600" dirty="0"/>
                  <a:t>3. Repeat Step 1 and 2, terminate the iteration when the value of objective function converges:</a:t>
                </a:r>
                <a:endParaRPr lang="en-US" sz="1600" dirty="0"/>
              </a:p>
              <a:p>
                <a:pPr marL="342900" indent="-342900" algn="just">
                  <a:buAutoNum type="arabicPeriod"/>
                </a:pPr>
                <a:endParaRPr lang="en-US" sz="1600" dirty="0"/>
              </a:p>
            </p:txBody>
          </p:sp>
        </mc:Choice>
        <mc:Fallback xmlns="">
          <p:sp>
            <p:nvSpPr>
              <p:cNvPr id="13" name="Content Placeholder 2">
                <a:extLst>
                  <a:ext uri="{FF2B5EF4-FFF2-40B4-BE49-F238E27FC236}">
                    <a16:creationId xmlns:a16="http://schemas.microsoft.com/office/drawing/2014/main" id="{6E460E84-5528-143E-0263-0303B39577E9}"/>
                  </a:ext>
                </a:extLst>
              </p:cNvPr>
              <p:cNvSpPr txBox="1">
                <a:spLocks noRot="1" noChangeAspect="1" noMove="1" noResize="1" noEditPoints="1" noAdjustHandles="1" noChangeArrowheads="1" noChangeShapeType="1" noTextEdit="1"/>
              </p:cNvSpPr>
              <p:nvPr/>
            </p:nvSpPr>
            <p:spPr>
              <a:xfrm>
                <a:off x="794358" y="5746177"/>
                <a:ext cx="8920527" cy="795485"/>
              </a:xfrm>
              <a:prstGeom prst="rect">
                <a:avLst/>
              </a:prstGeom>
              <a:blipFill>
                <a:blip r:embed="rId3"/>
                <a:stretch>
                  <a:fillRect l="-342"/>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id="{6ED6C336-FAB0-6E16-ECFA-92CACF37B1D7}"/>
              </a:ext>
            </a:extLst>
          </p:cNvPr>
          <p:cNvSpPr>
            <a:spLocks noGrp="1"/>
          </p:cNvSpPr>
          <p:nvPr>
            <p:ph type="title"/>
          </p:nvPr>
        </p:nvSpPr>
        <p:spPr/>
        <p:txBody>
          <a:bodyPr/>
          <a:lstStyle/>
          <a:p>
            <a:r>
              <a:rPr lang="en-US" dirty="0"/>
              <a:t>Steepest gradient descent</a:t>
            </a:r>
          </a:p>
        </p:txBody>
      </p:sp>
      <p:sp>
        <p:nvSpPr>
          <p:cNvPr id="3" name="Content Placeholder 2">
            <a:extLst>
              <a:ext uri="{FF2B5EF4-FFF2-40B4-BE49-F238E27FC236}">
                <a16:creationId xmlns:a16="http://schemas.microsoft.com/office/drawing/2014/main" id="{D50486E5-20C8-E350-4C90-460661C7D054}"/>
              </a:ext>
            </a:extLst>
          </p:cNvPr>
          <p:cNvSpPr>
            <a:spLocks noGrp="1"/>
          </p:cNvSpPr>
          <p:nvPr>
            <p:ph idx="1"/>
          </p:nvPr>
        </p:nvSpPr>
        <p:spPr>
          <a:xfrm>
            <a:off x="294030" y="1094624"/>
            <a:ext cx="6983848" cy="1328757"/>
          </a:xfrm>
        </p:spPr>
        <p:txBody>
          <a:bodyPr>
            <a:normAutofit/>
          </a:bodyPr>
          <a:lstStyle/>
          <a:p>
            <a:pPr algn="just"/>
            <a:r>
              <a:rPr lang="en-US" sz="2000" dirty="0"/>
              <a:t>To take repeated steps in the opposite direction of the gradient (or approximate gradient) of the function at the current point, i.e., the direction of steepest descent.</a:t>
            </a:r>
          </a:p>
        </p:txBody>
      </p:sp>
      <p:sp>
        <p:nvSpPr>
          <p:cNvPr id="4" name="Slide Number Placeholder 3">
            <a:extLst>
              <a:ext uri="{FF2B5EF4-FFF2-40B4-BE49-F238E27FC236}">
                <a16:creationId xmlns:a16="http://schemas.microsoft.com/office/drawing/2014/main" id="{65553C55-2068-6FB8-0EDD-2D9C5CD26971}"/>
              </a:ext>
            </a:extLst>
          </p:cNvPr>
          <p:cNvSpPr>
            <a:spLocks noGrp="1"/>
          </p:cNvSpPr>
          <p:nvPr>
            <p:ph type="sldNum" sz="quarter" idx="12"/>
          </p:nvPr>
        </p:nvSpPr>
        <p:spPr/>
        <p:txBody>
          <a:bodyPr/>
          <a:lstStyle/>
          <a:p>
            <a:fld id="{9495EA4E-3D33-45DE-B4D9-3F7D650B8951}" type="slidenum">
              <a:rPr lang="zh-CN" altLang="en-US" smtClean="0"/>
              <a:pPr/>
              <a:t>12</a:t>
            </a:fld>
            <a:endParaRPr lang="zh-CN" altLang="en-US"/>
          </a:p>
        </p:txBody>
      </p:sp>
      <p:sp>
        <p:nvSpPr>
          <p:cNvPr id="5" name="Content Placeholder 2">
            <a:extLst>
              <a:ext uri="{FF2B5EF4-FFF2-40B4-BE49-F238E27FC236}">
                <a16:creationId xmlns:a16="http://schemas.microsoft.com/office/drawing/2014/main" id="{689717A0-0283-B3FC-C302-3EE10843AA5A}"/>
              </a:ext>
            </a:extLst>
          </p:cNvPr>
          <p:cNvSpPr txBox="1">
            <a:spLocks/>
          </p:cNvSpPr>
          <p:nvPr/>
        </p:nvSpPr>
        <p:spPr>
          <a:xfrm>
            <a:off x="299498" y="4288454"/>
            <a:ext cx="2981017" cy="83028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t>Iteration process:</a:t>
            </a:r>
          </a:p>
        </p:txBody>
      </p:sp>
      <p:graphicFrame>
        <p:nvGraphicFramePr>
          <p:cNvPr id="6" name="对象 5">
            <a:extLst>
              <a:ext uri="{FF2B5EF4-FFF2-40B4-BE49-F238E27FC236}">
                <a16:creationId xmlns:a16="http://schemas.microsoft.com/office/drawing/2014/main" id="{EFC3A41D-F297-8986-F8C4-131A6E37BF77}"/>
              </a:ext>
            </a:extLst>
          </p:cNvPr>
          <p:cNvGraphicFramePr>
            <a:graphicFrameLocks noChangeAspect="1"/>
          </p:cNvGraphicFramePr>
          <p:nvPr/>
        </p:nvGraphicFramePr>
        <p:xfrm>
          <a:off x="7641763" y="4677819"/>
          <a:ext cx="1269724" cy="1141413"/>
        </p:xfrm>
        <a:graphic>
          <a:graphicData uri="http://schemas.openxmlformats.org/presentationml/2006/ole">
            <mc:AlternateContent xmlns:mc="http://schemas.openxmlformats.org/markup-compatibility/2006">
              <mc:Choice xmlns:v="urn:schemas-microsoft-com:vml" Requires="v">
                <p:oleObj name="Equation" r:id="rId4" imgW="1269720" imgH="1143000" progId="Equation.DSMT4">
                  <p:embed/>
                </p:oleObj>
              </mc:Choice>
              <mc:Fallback>
                <p:oleObj name="Equation" r:id="rId4" imgW="1269720" imgH="1143000" progId="Equation.DSMT4">
                  <p:embed/>
                  <p:pic>
                    <p:nvPicPr>
                      <p:cNvPr id="6" name="对象 5">
                        <a:extLst>
                          <a:ext uri="{FF2B5EF4-FFF2-40B4-BE49-F238E27FC236}">
                            <a16:creationId xmlns:a16="http://schemas.microsoft.com/office/drawing/2014/main" id="{EFC3A41D-F297-8986-F8C4-131A6E37BF77}"/>
                          </a:ext>
                        </a:extLst>
                      </p:cNvPr>
                      <p:cNvPicPr/>
                      <p:nvPr/>
                    </p:nvPicPr>
                    <p:blipFill>
                      <a:blip r:embed="rId5"/>
                      <a:stretch>
                        <a:fillRect/>
                      </a:stretch>
                    </p:blipFill>
                    <p:spPr>
                      <a:xfrm>
                        <a:off x="7641763" y="4677819"/>
                        <a:ext cx="1269724" cy="1141413"/>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866A02FB-CD4E-72A0-0C50-BE0C9633BAFE}"/>
              </a:ext>
            </a:extLst>
          </p:cNvPr>
          <p:cNvGraphicFramePr>
            <a:graphicFrameLocks noChangeAspect="1"/>
          </p:cNvGraphicFramePr>
          <p:nvPr/>
        </p:nvGraphicFramePr>
        <p:xfrm>
          <a:off x="6261532" y="4411005"/>
          <a:ext cx="258604" cy="284464"/>
        </p:xfrm>
        <a:graphic>
          <a:graphicData uri="http://schemas.openxmlformats.org/presentationml/2006/ole">
            <mc:AlternateContent xmlns:mc="http://schemas.openxmlformats.org/markup-compatibility/2006">
              <mc:Choice xmlns:v="urn:schemas-microsoft-com:vml" Requires="v">
                <p:oleObj name="Equation" r:id="rId6" imgW="126720" imgH="139680" progId="Equation.DSMT4">
                  <p:embed/>
                </p:oleObj>
              </mc:Choice>
              <mc:Fallback>
                <p:oleObj name="Equation" r:id="rId6" imgW="126720" imgH="139680" progId="Equation.DSMT4">
                  <p:embed/>
                  <p:pic>
                    <p:nvPicPr>
                      <p:cNvPr id="7" name="对象 6">
                        <a:extLst>
                          <a:ext uri="{FF2B5EF4-FFF2-40B4-BE49-F238E27FC236}">
                            <a16:creationId xmlns:a16="http://schemas.microsoft.com/office/drawing/2014/main" id="{866A02FB-CD4E-72A0-0C50-BE0C9633BAFE}"/>
                          </a:ext>
                        </a:extLst>
                      </p:cNvPr>
                      <p:cNvPicPr/>
                      <p:nvPr/>
                    </p:nvPicPr>
                    <p:blipFill>
                      <a:blip r:embed="rId7"/>
                      <a:stretch>
                        <a:fillRect/>
                      </a:stretch>
                    </p:blipFill>
                    <p:spPr>
                      <a:xfrm>
                        <a:off x="6261532" y="4411005"/>
                        <a:ext cx="258604" cy="284464"/>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15481883-C1A3-70EE-2565-FB21757D06B6}"/>
              </a:ext>
            </a:extLst>
          </p:cNvPr>
          <p:cNvGraphicFramePr>
            <a:graphicFrameLocks noChangeAspect="1"/>
          </p:cNvGraphicFramePr>
          <p:nvPr/>
        </p:nvGraphicFramePr>
        <p:xfrm>
          <a:off x="3280515" y="4403672"/>
          <a:ext cx="504782" cy="299130"/>
        </p:xfrm>
        <a:graphic>
          <a:graphicData uri="http://schemas.openxmlformats.org/presentationml/2006/ole">
            <mc:AlternateContent xmlns:mc="http://schemas.openxmlformats.org/markup-compatibility/2006">
              <mc:Choice xmlns:v="urn:schemas-microsoft-com:vml" Requires="v">
                <p:oleObj name="Equation" r:id="rId8" imgW="342720" imgH="203040" progId="Equation.DSMT4">
                  <p:embed/>
                </p:oleObj>
              </mc:Choice>
              <mc:Fallback>
                <p:oleObj name="Equation" r:id="rId8" imgW="342720" imgH="203040" progId="Equation.DSMT4">
                  <p:embed/>
                  <p:pic>
                    <p:nvPicPr>
                      <p:cNvPr id="9" name="对象 8">
                        <a:extLst>
                          <a:ext uri="{FF2B5EF4-FFF2-40B4-BE49-F238E27FC236}">
                            <a16:creationId xmlns:a16="http://schemas.microsoft.com/office/drawing/2014/main" id="{15481883-C1A3-70EE-2565-FB21757D06B6}"/>
                          </a:ext>
                        </a:extLst>
                      </p:cNvPr>
                      <p:cNvPicPr/>
                      <p:nvPr/>
                    </p:nvPicPr>
                    <p:blipFill>
                      <a:blip r:embed="rId9"/>
                      <a:stretch>
                        <a:fillRect/>
                      </a:stretch>
                    </p:blipFill>
                    <p:spPr>
                      <a:xfrm>
                        <a:off x="3280515" y="4403672"/>
                        <a:ext cx="504782" cy="299130"/>
                      </a:xfrm>
                      <a:prstGeom prst="rect">
                        <a:avLst/>
                      </a:prstGeom>
                    </p:spPr>
                  </p:pic>
                </p:oleObj>
              </mc:Fallback>
            </mc:AlternateContent>
          </a:graphicData>
        </a:graphic>
      </p:graphicFrame>
      <p:sp>
        <p:nvSpPr>
          <p:cNvPr id="10" name="Content Placeholder 2">
            <a:extLst>
              <a:ext uri="{FF2B5EF4-FFF2-40B4-BE49-F238E27FC236}">
                <a16:creationId xmlns:a16="http://schemas.microsoft.com/office/drawing/2014/main" id="{5173F115-BA2B-65EB-A401-0A42EBA4CDDE}"/>
              </a:ext>
            </a:extLst>
          </p:cNvPr>
          <p:cNvSpPr txBox="1">
            <a:spLocks/>
          </p:cNvSpPr>
          <p:nvPr/>
        </p:nvSpPr>
        <p:spPr>
          <a:xfrm>
            <a:off x="3420539" y="4334043"/>
            <a:ext cx="2633379" cy="550965"/>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dirty="0"/>
              <a:t>：</a:t>
            </a:r>
            <a:r>
              <a:rPr lang="en-US" sz="1600" dirty="0"/>
              <a:t>objective function</a:t>
            </a:r>
          </a:p>
        </p:txBody>
      </p:sp>
      <p:sp>
        <p:nvSpPr>
          <p:cNvPr id="11" name="Content Placeholder 2">
            <a:extLst>
              <a:ext uri="{FF2B5EF4-FFF2-40B4-BE49-F238E27FC236}">
                <a16:creationId xmlns:a16="http://schemas.microsoft.com/office/drawing/2014/main" id="{3E6B8403-3625-3BE9-8D8E-29EAED8D45EC}"/>
              </a:ext>
            </a:extLst>
          </p:cNvPr>
          <p:cNvSpPr txBox="1">
            <a:spLocks/>
          </p:cNvSpPr>
          <p:nvPr/>
        </p:nvSpPr>
        <p:spPr>
          <a:xfrm>
            <a:off x="6379444" y="4334043"/>
            <a:ext cx="2633379" cy="550965"/>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dirty="0"/>
              <a:t>：</a:t>
            </a:r>
            <a:r>
              <a:rPr lang="en-US" altLang="zh-CN" sz="1600" dirty="0"/>
              <a:t>n-dimensional </a:t>
            </a:r>
            <a:r>
              <a:rPr lang="en-US" sz="1600" dirty="0"/>
              <a:t>variables</a:t>
            </a:r>
          </a:p>
        </p:txBody>
      </p:sp>
      <p:graphicFrame>
        <p:nvGraphicFramePr>
          <p:cNvPr id="14" name="对象 13">
            <a:extLst>
              <a:ext uri="{FF2B5EF4-FFF2-40B4-BE49-F238E27FC236}">
                <a16:creationId xmlns:a16="http://schemas.microsoft.com/office/drawing/2014/main" id="{F81EEB45-7DD4-F043-611F-E121E66E04AF}"/>
              </a:ext>
            </a:extLst>
          </p:cNvPr>
          <p:cNvGraphicFramePr>
            <a:graphicFrameLocks noChangeAspect="1"/>
          </p:cNvGraphicFramePr>
          <p:nvPr/>
        </p:nvGraphicFramePr>
        <p:xfrm>
          <a:off x="8440011" y="5827774"/>
          <a:ext cx="1635492" cy="307227"/>
        </p:xfrm>
        <a:graphic>
          <a:graphicData uri="http://schemas.openxmlformats.org/presentationml/2006/ole">
            <mc:AlternateContent xmlns:mc="http://schemas.openxmlformats.org/markup-compatibility/2006">
              <mc:Choice xmlns:v="urn:schemas-microsoft-com:vml" Requires="v">
                <p:oleObj name="Equation" r:id="rId10" imgW="1282680" imgH="241200" progId="Equation.DSMT4">
                  <p:embed/>
                </p:oleObj>
              </mc:Choice>
              <mc:Fallback>
                <p:oleObj name="Equation" r:id="rId10" imgW="1282680" imgH="241200" progId="Equation.DSMT4">
                  <p:embed/>
                  <p:pic>
                    <p:nvPicPr>
                      <p:cNvPr id="14" name="对象 13">
                        <a:extLst>
                          <a:ext uri="{FF2B5EF4-FFF2-40B4-BE49-F238E27FC236}">
                            <a16:creationId xmlns:a16="http://schemas.microsoft.com/office/drawing/2014/main" id="{F81EEB45-7DD4-F043-611F-E121E66E04AF}"/>
                          </a:ext>
                        </a:extLst>
                      </p:cNvPr>
                      <p:cNvPicPr/>
                      <p:nvPr/>
                    </p:nvPicPr>
                    <p:blipFill>
                      <a:blip r:embed="rId11"/>
                      <a:stretch>
                        <a:fillRect/>
                      </a:stretch>
                    </p:blipFill>
                    <p:spPr>
                      <a:xfrm>
                        <a:off x="8440011" y="5827774"/>
                        <a:ext cx="1635492" cy="307227"/>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084EDAC1-8973-6F28-BF24-B564DCD6341A}"/>
              </a:ext>
            </a:extLst>
          </p:cNvPr>
          <p:cNvGraphicFramePr>
            <a:graphicFrameLocks noChangeAspect="1"/>
          </p:cNvGraphicFramePr>
          <p:nvPr/>
        </p:nvGraphicFramePr>
        <p:xfrm>
          <a:off x="9665169" y="6106635"/>
          <a:ext cx="1522359" cy="334177"/>
        </p:xfrm>
        <a:graphic>
          <a:graphicData uri="http://schemas.openxmlformats.org/presentationml/2006/ole">
            <mc:AlternateContent xmlns:mc="http://schemas.openxmlformats.org/markup-compatibility/2006">
              <mc:Choice xmlns:v="urn:schemas-microsoft-com:vml" Requires="v">
                <p:oleObj name="Equation" r:id="rId12" imgW="1269720" imgH="279360" progId="Equation.DSMT4">
                  <p:embed/>
                </p:oleObj>
              </mc:Choice>
              <mc:Fallback>
                <p:oleObj name="Equation" r:id="rId12" imgW="1269720" imgH="279360" progId="Equation.DSMT4">
                  <p:embed/>
                  <p:pic>
                    <p:nvPicPr>
                      <p:cNvPr id="18" name="对象 17">
                        <a:extLst>
                          <a:ext uri="{FF2B5EF4-FFF2-40B4-BE49-F238E27FC236}">
                            <a16:creationId xmlns:a16="http://schemas.microsoft.com/office/drawing/2014/main" id="{084EDAC1-8973-6F28-BF24-B564DCD6341A}"/>
                          </a:ext>
                        </a:extLst>
                      </p:cNvPr>
                      <p:cNvPicPr/>
                      <p:nvPr/>
                    </p:nvPicPr>
                    <p:blipFill>
                      <a:blip r:embed="rId13"/>
                      <a:stretch>
                        <a:fillRect/>
                      </a:stretch>
                    </p:blipFill>
                    <p:spPr>
                      <a:xfrm>
                        <a:off x="9665169" y="6106635"/>
                        <a:ext cx="1522359" cy="334177"/>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26234643-D542-4CEE-A514-994854B5FF94}"/>
              </a:ext>
            </a:extLst>
          </p:cNvPr>
          <p:cNvPicPr>
            <a:picLocks noChangeAspect="1"/>
          </p:cNvPicPr>
          <p:nvPr/>
        </p:nvPicPr>
        <p:blipFill>
          <a:blip r:embed="rId14"/>
          <a:stretch>
            <a:fillRect/>
          </a:stretch>
        </p:blipFill>
        <p:spPr>
          <a:xfrm>
            <a:off x="7743099" y="1294691"/>
            <a:ext cx="3943575" cy="2396029"/>
          </a:xfrm>
          <a:prstGeom prst="rect">
            <a:avLst/>
          </a:prstGeom>
        </p:spPr>
      </p:pic>
      <p:sp>
        <p:nvSpPr>
          <p:cNvPr id="24" name="TextBox 23">
            <a:extLst>
              <a:ext uri="{FF2B5EF4-FFF2-40B4-BE49-F238E27FC236}">
                <a16:creationId xmlns:a16="http://schemas.microsoft.com/office/drawing/2014/main" id="{F640ABF1-8142-4B3C-A1B8-DCF651EA7618}"/>
              </a:ext>
            </a:extLst>
          </p:cNvPr>
          <p:cNvSpPr txBox="1"/>
          <p:nvPr/>
        </p:nvSpPr>
        <p:spPr>
          <a:xfrm>
            <a:off x="-1" y="6605915"/>
            <a:ext cx="9520990" cy="246221"/>
          </a:xfrm>
          <a:prstGeom prst="rect">
            <a:avLst/>
          </a:prstGeom>
          <a:noFill/>
        </p:spPr>
        <p:txBody>
          <a:bodyPr wrap="square">
            <a:spAutoFit/>
          </a:bodyPr>
          <a:lstStyle/>
          <a:p>
            <a:r>
              <a:rPr lang="en-US" sz="1000" b="0" dirty="0">
                <a:solidFill>
                  <a:srgbClr val="000000"/>
                </a:solidFill>
                <a:effectLst/>
                <a:latin typeface="Lexend Deca"/>
              </a:rPr>
              <a:t>[1] </a:t>
            </a:r>
            <a:r>
              <a:rPr lang="en-US" sz="1000" b="0" i="1" dirty="0">
                <a:solidFill>
                  <a:srgbClr val="000000"/>
                </a:solidFill>
                <a:effectLst/>
                <a:latin typeface="Lexend Deca"/>
              </a:rPr>
              <a:t>Gradient Descent Algorithm</a:t>
            </a:r>
            <a:r>
              <a:rPr lang="en-US" sz="1000" dirty="0">
                <a:latin typeface="Helvetica" panose="020B0604020202020204" pitchFamily="34" charset="0"/>
                <a:cs typeface="Helvetica" panose="020B0604020202020204" pitchFamily="34" charset="0"/>
              </a:rPr>
              <a:t>. Access from: https://www.analyticsvidhya.com/blog/2020/10/how-does-the-gradient-descent-algorithm-work-in-machine-learning/</a:t>
            </a:r>
          </a:p>
        </p:txBody>
      </p:sp>
      <p:sp>
        <p:nvSpPr>
          <p:cNvPr id="26" name="TextBox 25">
            <a:extLst>
              <a:ext uri="{FF2B5EF4-FFF2-40B4-BE49-F238E27FC236}">
                <a16:creationId xmlns:a16="http://schemas.microsoft.com/office/drawing/2014/main" id="{123C9DB2-2825-402F-B586-B3DB87AAD384}"/>
              </a:ext>
            </a:extLst>
          </p:cNvPr>
          <p:cNvSpPr txBox="1"/>
          <p:nvPr/>
        </p:nvSpPr>
        <p:spPr>
          <a:xfrm>
            <a:off x="8077588" y="3696737"/>
            <a:ext cx="3274595" cy="276999"/>
          </a:xfrm>
          <a:prstGeom prst="rect">
            <a:avLst/>
          </a:prstGeom>
          <a:noFill/>
        </p:spPr>
        <p:txBody>
          <a:bodyPr wrap="square">
            <a:spAutoFit/>
          </a:bodyPr>
          <a:lstStyle/>
          <a:p>
            <a:r>
              <a:rPr lang="en-US" sz="1200" dirty="0"/>
              <a:t>Diagram for steepest gradient descent method</a:t>
            </a:r>
            <a:r>
              <a:rPr lang="en-US" sz="1200" baseline="30000" dirty="0"/>
              <a:t>[1]</a:t>
            </a:r>
            <a:endParaRPr lang="en-US" sz="1200" dirty="0"/>
          </a:p>
        </p:txBody>
      </p:sp>
      <p:sp>
        <p:nvSpPr>
          <p:cNvPr id="27" name="iconfont-11253-5327479">
            <a:extLst>
              <a:ext uri="{FF2B5EF4-FFF2-40B4-BE49-F238E27FC236}">
                <a16:creationId xmlns:a16="http://schemas.microsoft.com/office/drawing/2014/main" id="{566227E7-78CD-40F1-B240-38F19F07CBA7}"/>
              </a:ext>
            </a:extLst>
          </p:cNvPr>
          <p:cNvSpPr/>
          <p:nvPr/>
        </p:nvSpPr>
        <p:spPr>
          <a:xfrm>
            <a:off x="1317913" y="2487153"/>
            <a:ext cx="258501" cy="198089"/>
          </a:xfrm>
          <a:custGeom>
            <a:avLst/>
            <a:gdLst>
              <a:gd name="T0" fmla="*/ 10000 w 10000"/>
              <a:gd name="T1" fmla="*/ 1495 h 7663"/>
              <a:gd name="T2" fmla="*/ 9820 w 10000"/>
              <a:gd name="T3" fmla="*/ 1934 h 7663"/>
              <a:gd name="T4" fmla="*/ 5149 w 10000"/>
              <a:gd name="T5" fmla="*/ 6605 h 7663"/>
              <a:gd name="T6" fmla="*/ 4270 w 10000"/>
              <a:gd name="T7" fmla="*/ 7484 h 7663"/>
              <a:gd name="T8" fmla="*/ 3831 w 10000"/>
              <a:gd name="T9" fmla="*/ 7663 h 7663"/>
              <a:gd name="T10" fmla="*/ 3392 w 10000"/>
              <a:gd name="T11" fmla="*/ 7484 h 7663"/>
              <a:gd name="T12" fmla="*/ 2514 w 10000"/>
              <a:gd name="T13" fmla="*/ 6605 h 7663"/>
              <a:gd name="T14" fmla="*/ 180 w 10000"/>
              <a:gd name="T15" fmla="*/ 4270 h 7663"/>
              <a:gd name="T16" fmla="*/ 0 w 10000"/>
              <a:gd name="T17" fmla="*/ 3831 h 7663"/>
              <a:gd name="T18" fmla="*/ 180 w 10000"/>
              <a:gd name="T19" fmla="*/ 3392 h 7663"/>
              <a:gd name="T20" fmla="*/ 1059 w 10000"/>
              <a:gd name="T21" fmla="*/ 2513 h 7663"/>
              <a:gd name="T22" fmla="*/ 1497 w 10000"/>
              <a:gd name="T23" fmla="*/ 2333 h 7663"/>
              <a:gd name="T24" fmla="*/ 1936 w 10000"/>
              <a:gd name="T25" fmla="*/ 2513 h 7663"/>
              <a:gd name="T26" fmla="*/ 3833 w 10000"/>
              <a:gd name="T27" fmla="*/ 4419 h 7663"/>
              <a:gd name="T28" fmla="*/ 8064 w 10000"/>
              <a:gd name="T29" fmla="*/ 180 h 7663"/>
              <a:gd name="T30" fmla="*/ 8503 w 10000"/>
              <a:gd name="T31" fmla="*/ 0 h 7663"/>
              <a:gd name="T32" fmla="*/ 8941 w 10000"/>
              <a:gd name="T33" fmla="*/ 180 h 7663"/>
              <a:gd name="T34" fmla="*/ 9820 w 10000"/>
              <a:gd name="T35" fmla="*/ 1059 h 7663"/>
              <a:gd name="T36" fmla="*/ 10000 w 10000"/>
              <a:gd name="T37" fmla="*/ 1495 h 7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00" h="7663">
                <a:moveTo>
                  <a:pt x="10000" y="1495"/>
                </a:moveTo>
                <a:cubicBezTo>
                  <a:pt x="10000" y="1667"/>
                  <a:pt x="9940" y="1814"/>
                  <a:pt x="9820" y="1934"/>
                </a:cubicBezTo>
                <a:lnTo>
                  <a:pt x="5149" y="6605"/>
                </a:lnTo>
                <a:lnTo>
                  <a:pt x="4270" y="7484"/>
                </a:lnTo>
                <a:cubicBezTo>
                  <a:pt x="4150" y="7604"/>
                  <a:pt x="4003" y="7663"/>
                  <a:pt x="3831" y="7663"/>
                </a:cubicBezTo>
                <a:cubicBezTo>
                  <a:pt x="3659" y="7663"/>
                  <a:pt x="3512" y="7604"/>
                  <a:pt x="3392" y="7484"/>
                </a:cubicBezTo>
                <a:lnTo>
                  <a:pt x="2514" y="6605"/>
                </a:lnTo>
                <a:lnTo>
                  <a:pt x="180" y="4270"/>
                </a:lnTo>
                <a:cubicBezTo>
                  <a:pt x="60" y="4150"/>
                  <a:pt x="0" y="4002"/>
                  <a:pt x="0" y="3831"/>
                </a:cubicBezTo>
                <a:cubicBezTo>
                  <a:pt x="0" y="3658"/>
                  <a:pt x="60" y="3512"/>
                  <a:pt x="180" y="3392"/>
                </a:cubicBezTo>
                <a:lnTo>
                  <a:pt x="1059" y="2513"/>
                </a:lnTo>
                <a:cubicBezTo>
                  <a:pt x="1179" y="2393"/>
                  <a:pt x="1326" y="2333"/>
                  <a:pt x="1497" y="2333"/>
                </a:cubicBezTo>
                <a:cubicBezTo>
                  <a:pt x="1670" y="2333"/>
                  <a:pt x="1816" y="2393"/>
                  <a:pt x="1936" y="2513"/>
                </a:cubicBezTo>
                <a:lnTo>
                  <a:pt x="3833" y="4419"/>
                </a:lnTo>
                <a:lnTo>
                  <a:pt x="8064" y="180"/>
                </a:lnTo>
                <a:cubicBezTo>
                  <a:pt x="8184" y="60"/>
                  <a:pt x="8331" y="0"/>
                  <a:pt x="8503" y="0"/>
                </a:cubicBezTo>
                <a:cubicBezTo>
                  <a:pt x="8675" y="0"/>
                  <a:pt x="8821" y="60"/>
                  <a:pt x="8941" y="180"/>
                </a:cubicBezTo>
                <a:lnTo>
                  <a:pt x="9820" y="1059"/>
                </a:lnTo>
                <a:cubicBezTo>
                  <a:pt x="9939" y="1177"/>
                  <a:pt x="10000" y="1323"/>
                  <a:pt x="10000" y="1495"/>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CABE78F-077D-4210-8D1F-075091A14168}"/>
              </a:ext>
            </a:extLst>
          </p:cNvPr>
          <p:cNvSpPr txBox="1"/>
          <p:nvPr/>
        </p:nvSpPr>
        <p:spPr>
          <a:xfrm>
            <a:off x="1654713" y="2323025"/>
            <a:ext cx="5687376" cy="1893339"/>
          </a:xfrm>
          <a:prstGeom prst="rect">
            <a:avLst/>
          </a:prstGeom>
          <a:noFill/>
        </p:spPr>
        <p:txBody>
          <a:bodyPr wrap="square" rtlCol="0">
            <a:spAutoFit/>
          </a:bodyPr>
          <a:lstStyle/>
          <a:p>
            <a:pPr marR="0" lvl="0" defTabSz="914400" rtl="0" eaLnBrk="1" fontAlgn="auto" latinLnBrk="0" hangingPunct="1">
              <a:lnSpc>
                <a:spcPct val="150000"/>
              </a:lnSpc>
              <a:spcBef>
                <a:spcPts val="0"/>
              </a:spcBef>
              <a:spcAft>
                <a:spcPts val="0"/>
              </a:spcAft>
              <a:buClrTx/>
              <a:buSzTx/>
              <a:tabLst/>
              <a:defRPr/>
            </a:pPr>
            <a:r>
              <a:rPr kumimoji="0" lang="en-US" altLang="zh-CN" b="0" i="0" u="none" strike="noStrike" kern="1200" cap="none" spc="0" normalizeH="0" baseline="0" noProof="0" dirty="0">
                <a:ln>
                  <a:noFill/>
                </a:ln>
                <a:solidFill>
                  <a:prstClr val="black"/>
                </a:solidFill>
                <a:effectLst/>
                <a:uLnTx/>
                <a:uFillTx/>
                <a:latin typeface="Helvetica" pitchFamily="2" charset="0"/>
                <a:ea typeface="+mn-ea"/>
                <a:cs typeface="+mn-cs"/>
              </a:rPr>
              <a:t>Intuitive idea and excellent applicability</a:t>
            </a:r>
            <a:endParaRPr kumimoji="0" lang="en-US" b="0" i="0" u="none" strike="noStrike" kern="1200" cap="none" spc="0" normalizeH="0" baseline="0" noProof="0" dirty="0">
              <a:ln>
                <a:noFill/>
              </a:ln>
              <a:solidFill>
                <a:prstClr val="black"/>
              </a:solidFill>
              <a:effectLst/>
              <a:uLnTx/>
              <a:uFillTx/>
              <a:latin typeface="Helvetica" pitchFamily="2" charset="0"/>
              <a:ea typeface="+mn-ea"/>
              <a:cs typeface="+mn-cs"/>
            </a:endParaRPr>
          </a:p>
          <a:p>
            <a:pPr marR="0" lvl="0" defTabSz="914400" rtl="0" eaLnBrk="1" fontAlgn="auto" latinLnBrk="0" hangingPunct="1">
              <a:lnSpc>
                <a:spcPct val="150000"/>
              </a:lnSpc>
              <a:spcBef>
                <a:spcPts val="0"/>
              </a:spcBef>
              <a:spcAft>
                <a:spcPts val="0"/>
              </a:spcAft>
              <a:buClrTx/>
              <a:buSzTx/>
              <a:tabLst/>
              <a:defRPr/>
            </a:pPr>
            <a:r>
              <a:rPr kumimoji="0" lang="en-US" b="0" i="0" u="none" strike="noStrike" kern="1200" cap="none" spc="0" normalizeH="0" baseline="0" noProof="0" dirty="0">
                <a:ln>
                  <a:noFill/>
                </a:ln>
                <a:solidFill>
                  <a:prstClr val="black"/>
                </a:solidFill>
                <a:effectLst/>
                <a:uLnTx/>
                <a:uFillTx/>
                <a:latin typeface="Helvetica" pitchFamily="2" charset="0"/>
                <a:ea typeface="+mn-ea"/>
                <a:cs typeface="+mn-cs"/>
              </a:rPr>
              <a:t>Adaptive to multi-dimensional problems</a:t>
            </a:r>
          </a:p>
          <a:p>
            <a:pPr marR="0" lvl="0" defTabSz="914400" rtl="0" eaLnBrk="1" fontAlgn="auto" latinLnBrk="0" hangingPunct="1">
              <a:lnSpc>
                <a:spcPct val="150000"/>
              </a:lnSpc>
              <a:spcBef>
                <a:spcPts val="0"/>
              </a:spcBef>
              <a:spcAft>
                <a:spcPts val="0"/>
              </a:spcAft>
              <a:buClrTx/>
              <a:buSzTx/>
              <a:tabLst/>
              <a:defRPr/>
            </a:pPr>
            <a:r>
              <a:rPr lang="en-US" dirty="0">
                <a:solidFill>
                  <a:prstClr val="black"/>
                </a:solidFill>
                <a:latin typeface="Helvetica" pitchFamily="2" charset="0"/>
              </a:rPr>
              <a:t>High computational efficiency with proper parameters</a:t>
            </a:r>
          </a:p>
          <a:p>
            <a:pPr marR="0" lvl="0" defTabSz="914400" rtl="0" eaLnBrk="1" fontAlgn="auto" latinLnBrk="0" hangingPunct="1">
              <a:lnSpc>
                <a:spcPct val="150000"/>
              </a:lnSpc>
              <a:spcBef>
                <a:spcPts val="0"/>
              </a:spcBef>
              <a:spcAft>
                <a:spcPts val="0"/>
              </a:spcAft>
              <a:buClrTx/>
              <a:buSzTx/>
              <a:tabLst/>
              <a:defRPr/>
            </a:pPr>
            <a:r>
              <a:rPr lang="en-US" dirty="0">
                <a:solidFill>
                  <a:prstClr val="black"/>
                </a:solidFill>
                <a:latin typeface="Helvetica" pitchFamily="2" charset="0"/>
              </a:rPr>
              <a:t>Step size sensitive</a:t>
            </a:r>
          </a:p>
          <a:p>
            <a:pPr marR="0" lvl="0" defTabSz="914400" rtl="0" eaLnBrk="1" fontAlgn="auto" latinLnBrk="0" hangingPunct="1">
              <a:lnSpc>
                <a:spcPct val="150000"/>
              </a:lnSpc>
              <a:spcBef>
                <a:spcPts val="0"/>
              </a:spcBef>
              <a:spcAft>
                <a:spcPts val="0"/>
              </a:spcAft>
              <a:buClrTx/>
              <a:buSzTx/>
              <a:tabLst/>
              <a:defRPr/>
            </a:pPr>
            <a:r>
              <a:rPr lang="en-US" dirty="0">
                <a:solidFill>
                  <a:prstClr val="black"/>
                </a:solidFill>
                <a:latin typeface="Helvetica" pitchFamily="2" charset="0"/>
              </a:rPr>
              <a:t>Local optimum </a:t>
            </a:r>
          </a:p>
        </p:txBody>
      </p:sp>
      <p:sp>
        <p:nvSpPr>
          <p:cNvPr id="29" name="iconfont-11253-5327479">
            <a:extLst>
              <a:ext uri="{FF2B5EF4-FFF2-40B4-BE49-F238E27FC236}">
                <a16:creationId xmlns:a16="http://schemas.microsoft.com/office/drawing/2014/main" id="{F8D3CBAF-8D15-4D28-B8B0-6765C42F5666}"/>
              </a:ext>
            </a:extLst>
          </p:cNvPr>
          <p:cNvSpPr/>
          <p:nvPr/>
        </p:nvSpPr>
        <p:spPr>
          <a:xfrm>
            <a:off x="1317913" y="2849629"/>
            <a:ext cx="258501" cy="198089"/>
          </a:xfrm>
          <a:custGeom>
            <a:avLst/>
            <a:gdLst>
              <a:gd name="T0" fmla="*/ 10000 w 10000"/>
              <a:gd name="T1" fmla="*/ 1495 h 7663"/>
              <a:gd name="T2" fmla="*/ 9820 w 10000"/>
              <a:gd name="T3" fmla="*/ 1934 h 7663"/>
              <a:gd name="T4" fmla="*/ 5149 w 10000"/>
              <a:gd name="T5" fmla="*/ 6605 h 7663"/>
              <a:gd name="T6" fmla="*/ 4270 w 10000"/>
              <a:gd name="T7" fmla="*/ 7484 h 7663"/>
              <a:gd name="T8" fmla="*/ 3831 w 10000"/>
              <a:gd name="T9" fmla="*/ 7663 h 7663"/>
              <a:gd name="T10" fmla="*/ 3392 w 10000"/>
              <a:gd name="T11" fmla="*/ 7484 h 7663"/>
              <a:gd name="T12" fmla="*/ 2514 w 10000"/>
              <a:gd name="T13" fmla="*/ 6605 h 7663"/>
              <a:gd name="T14" fmla="*/ 180 w 10000"/>
              <a:gd name="T15" fmla="*/ 4270 h 7663"/>
              <a:gd name="T16" fmla="*/ 0 w 10000"/>
              <a:gd name="T17" fmla="*/ 3831 h 7663"/>
              <a:gd name="T18" fmla="*/ 180 w 10000"/>
              <a:gd name="T19" fmla="*/ 3392 h 7663"/>
              <a:gd name="T20" fmla="*/ 1059 w 10000"/>
              <a:gd name="T21" fmla="*/ 2513 h 7663"/>
              <a:gd name="T22" fmla="*/ 1497 w 10000"/>
              <a:gd name="T23" fmla="*/ 2333 h 7663"/>
              <a:gd name="T24" fmla="*/ 1936 w 10000"/>
              <a:gd name="T25" fmla="*/ 2513 h 7663"/>
              <a:gd name="T26" fmla="*/ 3833 w 10000"/>
              <a:gd name="T27" fmla="*/ 4419 h 7663"/>
              <a:gd name="T28" fmla="*/ 8064 w 10000"/>
              <a:gd name="T29" fmla="*/ 180 h 7663"/>
              <a:gd name="T30" fmla="*/ 8503 w 10000"/>
              <a:gd name="T31" fmla="*/ 0 h 7663"/>
              <a:gd name="T32" fmla="*/ 8941 w 10000"/>
              <a:gd name="T33" fmla="*/ 180 h 7663"/>
              <a:gd name="T34" fmla="*/ 9820 w 10000"/>
              <a:gd name="T35" fmla="*/ 1059 h 7663"/>
              <a:gd name="T36" fmla="*/ 10000 w 10000"/>
              <a:gd name="T37" fmla="*/ 1495 h 7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00" h="7663">
                <a:moveTo>
                  <a:pt x="10000" y="1495"/>
                </a:moveTo>
                <a:cubicBezTo>
                  <a:pt x="10000" y="1667"/>
                  <a:pt x="9940" y="1814"/>
                  <a:pt x="9820" y="1934"/>
                </a:cubicBezTo>
                <a:lnTo>
                  <a:pt x="5149" y="6605"/>
                </a:lnTo>
                <a:lnTo>
                  <a:pt x="4270" y="7484"/>
                </a:lnTo>
                <a:cubicBezTo>
                  <a:pt x="4150" y="7604"/>
                  <a:pt x="4003" y="7663"/>
                  <a:pt x="3831" y="7663"/>
                </a:cubicBezTo>
                <a:cubicBezTo>
                  <a:pt x="3659" y="7663"/>
                  <a:pt x="3512" y="7604"/>
                  <a:pt x="3392" y="7484"/>
                </a:cubicBezTo>
                <a:lnTo>
                  <a:pt x="2514" y="6605"/>
                </a:lnTo>
                <a:lnTo>
                  <a:pt x="180" y="4270"/>
                </a:lnTo>
                <a:cubicBezTo>
                  <a:pt x="60" y="4150"/>
                  <a:pt x="0" y="4002"/>
                  <a:pt x="0" y="3831"/>
                </a:cubicBezTo>
                <a:cubicBezTo>
                  <a:pt x="0" y="3658"/>
                  <a:pt x="60" y="3512"/>
                  <a:pt x="180" y="3392"/>
                </a:cubicBezTo>
                <a:lnTo>
                  <a:pt x="1059" y="2513"/>
                </a:lnTo>
                <a:cubicBezTo>
                  <a:pt x="1179" y="2393"/>
                  <a:pt x="1326" y="2333"/>
                  <a:pt x="1497" y="2333"/>
                </a:cubicBezTo>
                <a:cubicBezTo>
                  <a:pt x="1670" y="2333"/>
                  <a:pt x="1816" y="2393"/>
                  <a:pt x="1936" y="2513"/>
                </a:cubicBezTo>
                <a:lnTo>
                  <a:pt x="3833" y="4419"/>
                </a:lnTo>
                <a:lnTo>
                  <a:pt x="8064" y="180"/>
                </a:lnTo>
                <a:cubicBezTo>
                  <a:pt x="8184" y="60"/>
                  <a:pt x="8331" y="0"/>
                  <a:pt x="8503" y="0"/>
                </a:cubicBezTo>
                <a:cubicBezTo>
                  <a:pt x="8675" y="0"/>
                  <a:pt x="8821" y="60"/>
                  <a:pt x="8941" y="180"/>
                </a:cubicBezTo>
                <a:lnTo>
                  <a:pt x="9820" y="1059"/>
                </a:lnTo>
                <a:cubicBezTo>
                  <a:pt x="9939" y="1177"/>
                  <a:pt x="10000" y="1323"/>
                  <a:pt x="10000" y="1495"/>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confont-11253-5327479">
            <a:extLst>
              <a:ext uri="{FF2B5EF4-FFF2-40B4-BE49-F238E27FC236}">
                <a16:creationId xmlns:a16="http://schemas.microsoft.com/office/drawing/2014/main" id="{BEF13C16-63A0-44F4-9EBF-069E98E7272E}"/>
              </a:ext>
            </a:extLst>
          </p:cNvPr>
          <p:cNvSpPr/>
          <p:nvPr/>
        </p:nvSpPr>
        <p:spPr>
          <a:xfrm>
            <a:off x="1317913" y="3212105"/>
            <a:ext cx="258501" cy="198089"/>
          </a:xfrm>
          <a:custGeom>
            <a:avLst/>
            <a:gdLst>
              <a:gd name="T0" fmla="*/ 10000 w 10000"/>
              <a:gd name="T1" fmla="*/ 1495 h 7663"/>
              <a:gd name="T2" fmla="*/ 9820 w 10000"/>
              <a:gd name="T3" fmla="*/ 1934 h 7663"/>
              <a:gd name="T4" fmla="*/ 5149 w 10000"/>
              <a:gd name="T5" fmla="*/ 6605 h 7663"/>
              <a:gd name="T6" fmla="*/ 4270 w 10000"/>
              <a:gd name="T7" fmla="*/ 7484 h 7663"/>
              <a:gd name="T8" fmla="*/ 3831 w 10000"/>
              <a:gd name="T9" fmla="*/ 7663 h 7663"/>
              <a:gd name="T10" fmla="*/ 3392 w 10000"/>
              <a:gd name="T11" fmla="*/ 7484 h 7663"/>
              <a:gd name="T12" fmla="*/ 2514 w 10000"/>
              <a:gd name="T13" fmla="*/ 6605 h 7663"/>
              <a:gd name="T14" fmla="*/ 180 w 10000"/>
              <a:gd name="T15" fmla="*/ 4270 h 7663"/>
              <a:gd name="T16" fmla="*/ 0 w 10000"/>
              <a:gd name="T17" fmla="*/ 3831 h 7663"/>
              <a:gd name="T18" fmla="*/ 180 w 10000"/>
              <a:gd name="T19" fmla="*/ 3392 h 7663"/>
              <a:gd name="T20" fmla="*/ 1059 w 10000"/>
              <a:gd name="T21" fmla="*/ 2513 h 7663"/>
              <a:gd name="T22" fmla="*/ 1497 w 10000"/>
              <a:gd name="T23" fmla="*/ 2333 h 7663"/>
              <a:gd name="T24" fmla="*/ 1936 w 10000"/>
              <a:gd name="T25" fmla="*/ 2513 h 7663"/>
              <a:gd name="T26" fmla="*/ 3833 w 10000"/>
              <a:gd name="T27" fmla="*/ 4419 h 7663"/>
              <a:gd name="T28" fmla="*/ 8064 w 10000"/>
              <a:gd name="T29" fmla="*/ 180 h 7663"/>
              <a:gd name="T30" fmla="*/ 8503 w 10000"/>
              <a:gd name="T31" fmla="*/ 0 h 7663"/>
              <a:gd name="T32" fmla="*/ 8941 w 10000"/>
              <a:gd name="T33" fmla="*/ 180 h 7663"/>
              <a:gd name="T34" fmla="*/ 9820 w 10000"/>
              <a:gd name="T35" fmla="*/ 1059 h 7663"/>
              <a:gd name="T36" fmla="*/ 10000 w 10000"/>
              <a:gd name="T37" fmla="*/ 1495 h 7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00" h="7663">
                <a:moveTo>
                  <a:pt x="10000" y="1495"/>
                </a:moveTo>
                <a:cubicBezTo>
                  <a:pt x="10000" y="1667"/>
                  <a:pt x="9940" y="1814"/>
                  <a:pt x="9820" y="1934"/>
                </a:cubicBezTo>
                <a:lnTo>
                  <a:pt x="5149" y="6605"/>
                </a:lnTo>
                <a:lnTo>
                  <a:pt x="4270" y="7484"/>
                </a:lnTo>
                <a:cubicBezTo>
                  <a:pt x="4150" y="7604"/>
                  <a:pt x="4003" y="7663"/>
                  <a:pt x="3831" y="7663"/>
                </a:cubicBezTo>
                <a:cubicBezTo>
                  <a:pt x="3659" y="7663"/>
                  <a:pt x="3512" y="7604"/>
                  <a:pt x="3392" y="7484"/>
                </a:cubicBezTo>
                <a:lnTo>
                  <a:pt x="2514" y="6605"/>
                </a:lnTo>
                <a:lnTo>
                  <a:pt x="180" y="4270"/>
                </a:lnTo>
                <a:cubicBezTo>
                  <a:pt x="60" y="4150"/>
                  <a:pt x="0" y="4002"/>
                  <a:pt x="0" y="3831"/>
                </a:cubicBezTo>
                <a:cubicBezTo>
                  <a:pt x="0" y="3658"/>
                  <a:pt x="60" y="3512"/>
                  <a:pt x="180" y="3392"/>
                </a:cubicBezTo>
                <a:lnTo>
                  <a:pt x="1059" y="2513"/>
                </a:lnTo>
                <a:cubicBezTo>
                  <a:pt x="1179" y="2393"/>
                  <a:pt x="1326" y="2333"/>
                  <a:pt x="1497" y="2333"/>
                </a:cubicBezTo>
                <a:cubicBezTo>
                  <a:pt x="1670" y="2333"/>
                  <a:pt x="1816" y="2393"/>
                  <a:pt x="1936" y="2513"/>
                </a:cubicBezTo>
                <a:lnTo>
                  <a:pt x="3833" y="4419"/>
                </a:lnTo>
                <a:lnTo>
                  <a:pt x="8064" y="180"/>
                </a:lnTo>
                <a:cubicBezTo>
                  <a:pt x="8184" y="60"/>
                  <a:pt x="8331" y="0"/>
                  <a:pt x="8503" y="0"/>
                </a:cubicBezTo>
                <a:cubicBezTo>
                  <a:pt x="8675" y="0"/>
                  <a:pt x="8821" y="60"/>
                  <a:pt x="8941" y="180"/>
                </a:cubicBezTo>
                <a:lnTo>
                  <a:pt x="9820" y="1059"/>
                </a:lnTo>
                <a:cubicBezTo>
                  <a:pt x="9939" y="1177"/>
                  <a:pt x="10000" y="1323"/>
                  <a:pt x="10000" y="1495"/>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confont-11253-5327479">
            <a:extLst>
              <a:ext uri="{FF2B5EF4-FFF2-40B4-BE49-F238E27FC236}">
                <a16:creationId xmlns:a16="http://schemas.microsoft.com/office/drawing/2014/main" id="{32B6588A-CF85-43A2-91D2-EF80D74091A0}"/>
              </a:ext>
            </a:extLst>
          </p:cNvPr>
          <p:cNvSpPr/>
          <p:nvPr/>
        </p:nvSpPr>
        <p:spPr>
          <a:xfrm>
            <a:off x="1350862" y="3574581"/>
            <a:ext cx="192602" cy="192717"/>
          </a:xfrm>
          <a:custGeom>
            <a:avLst/>
            <a:gdLst>
              <a:gd name="T0" fmla="*/ 6998 w 6998"/>
              <a:gd name="T1" fmla="*/ 5634 h 7000"/>
              <a:gd name="T2" fmla="*/ 6833 w 6998"/>
              <a:gd name="T3" fmla="*/ 6034 h 7000"/>
              <a:gd name="T4" fmla="*/ 6031 w 6998"/>
              <a:gd name="T5" fmla="*/ 6835 h 7000"/>
              <a:gd name="T6" fmla="*/ 5631 w 6998"/>
              <a:gd name="T7" fmla="*/ 7000 h 7000"/>
              <a:gd name="T8" fmla="*/ 5231 w 6998"/>
              <a:gd name="T9" fmla="*/ 6835 h 7000"/>
              <a:gd name="T10" fmla="*/ 3499 w 6998"/>
              <a:gd name="T11" fmla="*/ 5101 h 7000"/>
              <a:gd name="T12" fmla="*/ 1768 w 6998"/>
              <a:gd name="T13" fmla="*/ 6835 h 7000"/>
              <a:gd name="T14" fmla="*/ 1368 w 6998"/>
              <a:gd name="T15" fmla="*/ 7000 h 7000"/>
              <a:gd name="T16" fmla="*/ 968 w 6998"/>
              <a:gd name="T17" fmla="*/ 6835 h 7000"/>
              <a:gd name="T18" fmla="*/ 167 w 6998"/>
              <a:gd name="T19" fmla="*/ 6034 h 7000"/>
              <a:gd name="T20" fmla="*/ 2 w 6998"/>
              <a:gd name="T21" fmla="*/ 5634 h 7000"/>
              <a:gd name="T22" fmla="*/ 167 w 6998"/>
              <a:gd name="T23" fmla="*/ 5234 h 7000"/>
              <a:gd name="T24" fmla="*/ 1898 w 6998"/>
              <a:gd name="T25" fmla="*/ 3502 h 7000"/>
              <a:gd name="T26" fmla="*/ 165 w 6998"/>
              <a:gd name="T27" fmla="*/ 1769 h 7000"/>
              <a:gd name="T28" fmla="*/ 0 w 6998"/>
              <a:gd name="T29" fmla="*/ 1369 h 7000"/>
              <a:gd name="T30" fmla="*/ 165 w 6998"/>
              <a:gd name="T31" fmla="*/ 969 h 7000"/>
              <a:gd name="T32" fmla="*/ 966 w 6998"/>
              <a:gd name="T33" fmla="*/ 167 h 7000"/>
              <a:gd name="T34" fmla="*/ 1367 w 6998"/>
              <a:gd name="T35" fmla="*/ 2 h 7000"/>
              <a:gd name="T36" fmla="*/ 1767 w 6998"/>
              <a:gd name="T37" fmla="*/ 167 h 7000"/>
              <a:gd name="T38" fmla="*/ 3499 w 6998"/>
              <a:gd name="T39" fmla="*/ 1896 h 7000"/>
              <a:gd name="T40" fmla="*/ 5230 w 6998"/>
              <a:gd name="T41" fmla="*/ 165 h 7000"/>
              <a:gd name="T42" fmla="*/ 5630 w 6998"/>
              <a:gd name="T43" fmla="*/ 0 h 7000"/>
              <a:gd name="T44" fmla="*/ 6030 w 6998"/>
              <a:gd name="T45" fmla="*/ 165 h 7000"/>
              <a:gd name="T46" fmla="*/ 6832 w 6998"/>
              <a:gd name="T47" fmla="*/ 966 h 7000"/>
              <a:gd name="T48" fmla="*/ 6997 w 6998"/>
              <a:gd name="T49" fmla="*/ 1366 h 7000"/>
              <a:gd name="T50" fmla="*/ 6832 w 6998"/>
              <a:gd name="T51" fmla="*/ 1766 h 7000"/>
              <a:gd name="T52" fmla="*/ 5102 w 6998"/>
              <a:gd name="T53" fmla="*/ 3501 h 7000"/>
              <a:gd name="T54" fmla="*/ 6833 w 6998"/>
              <a:gd name="T55" fmla="*/ 5233 h 7000"/>
              <a:gd name="T56" fmla="*/ 6998 w 6998"/>
              <a:gd name="T57" fmla="*/ 5634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98" h="7000">
                <a:moveTo>
                  <a:pt x="6998" y="5634"/>
                </a:moveTo>
                <a:cubicBezTo>
                  <a:pt x="6998" y="5791"/>
                  <a:pt x="6944" y="5925"/>
                  <a:pt x="6833" y="6034"/>
                </a:cubicBezTo>
                <a:lnTo>
                  <a:pt x="6031" y="6835"/>
                </a:lnTo>
                <a:cubicBezTo>
                  <a:pt x="5922" y="6945"/>
                  <a:pt x="5788" y="7000"/>
                  <a:pt x="5631" y="7000"/>
                </a:cubicBezTo>
                <a:cubicBezTo>
                  <a:pt x="5474" y="7000"/>
                  <a:pt x="5340" y="6946"/>
                  <a:pt x="5231" y="6835"/>
                </a:cubicBezTo>
                <a:lnTo>
                  <a:pt x="3499" y="5101"/>
                </a:lnTo>
                <a:lnTo>
                  <a:pt x="1768" y="6835"/>
                </a:lnTo>
                <a:cubicBezTo>
                  <a:pt x="1658" y="6945"/>
                  <a:pt x="1524" y="7000"/>
                  <a:pt x="1368" y="7000"/>
                </a:cubicBezTo>
                <a:cubicBezTo>
                  <a:pt x="1210" y="7000"/>
                  <a:pt x="1077" y="6946"/>
                  <a:pt x="968" y="6835"/>
                </a:cubicBezTo>
                <a:lnTo>
                  <a:pt x="167" y="6034"/>
                </a:lnTo>
                <a:cubicBezTo>
                  <a:pt x="57" y="5924"/>
                  <a:pt x="2" y="5790"/>
                  <a:pt x="2" y="5634"/>
                </a:cubicBezTo>
                <a:cubicBezTo>
                  <a:pt x="2" y="5478"/>
                  <a:pt x="55" y="5343"/>
                  <a:pt x="167" y="5234"/>
                </a:cubicBezTo>
                <a:lnTo>
                  <a:pt x="1898" y="3502"/>
                </a:lnTo>
                <a:lnTo>
                  <a:pt x="165" y="1769"/>
                </a:lnTo>
                <a:cubicBezTo>
                  <a:pt x="55" y="1659"/>
                  <a:pt x="0" y="1525"/>
                  <a:pt x="0" y="1369"/>
                </a:cubicBezTo>
                <a:cubicBezTo>
                  <a:pt x="0" y="1211"/>
                  <a:pt x="54" y="1077"/>
                  <a:pt x="165" y="969"/>
                </a:cubicBezTo>
                <a:lnTo>
                  <a:pt x="966" y="167"/>
                </a:lnTo>
                <a:cubicBezTo>
                  <a:pt x="1077" y="57"/>
                  <a:pt x="1210" y="2"/>
                  <a:pt x="1367" y="2"/>
                </a:cubicBezTo>
                <a:cubicBezTo>
                  <a:pt x="1524" y="2"/>
                  <a:pt x="1658" y="56"/>
                  <a:pt x="1767" y="167"/>
                </a:cubicBezTo>
                <a:lnTo>
                  <a:pt x="3499" y="1896"/>
                </a:lnTo>
                <a:lnTo>
                  <a:pt x="5230" y="165"/>
                </a:lnTo>
                <a:cubicBezTo>
                  <a:pt x="5340" y="55"/>
                  <a:pt x="5474" y="0"/>
                  <a:pt x="5630" y="0"/>
                </a:cubicBezTo>
                <a:cubicBezTo>
                  <a:pt x="5788" y="0"/>
                  <a:pt x="5922" y="54"/>
                  <a:pt x="6030" y="165"/>
                </a:cubicBezTo>
                <a:lnTo>
                  <a:pt x="6832" y="966"/>
                </a:lnTo>
                <a:cubicBezTo>
                  <a:pt x="6942" y="1076"/>
                  <a:pt x="6997" y="1210"/>
                  <a:pt x="6997" y="1366"/>
                </a:cubicBezTo>
                <a:cubicBezTo>
                  <a:pt x="6997" y="1524"/>
                  <a:pt x="6943" y="1658"/>
                  <a:pt x="6832" y="1766"/>
                </a:cubicBezTo>
                <a:lnTo>
                  <a:pt x="5102" y="3501"/>
                </a:lnTo>
                <a:lnTo>
                  <a:pt x="6833" y="5233"/>
                </a:lnTo>
                <a:cubicBezTo>
                  <a:pt x="6944" y="5341"/>
                  <a:pt x="6998" y="5475"/>
                  <a:pt x="6998" y="5634"/>
                </a:cubicBez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804466" rtl="0" eaLnBrk="1" latinLnBrk="0" hangingPunct="1">
              <a:defRPr sz="1600" kern="1200">
                <a:solidFill>
                  <a:schemeClr val="lt1"/>
                </a:solidFill>
                <a:latin typeface="+mn-lt"/>
                <a:ea typeface="+mn-ea"/>
                <a:cs typeface="+mn-cs"/>
              </a:defRPr>
            </a:lvl1pPr>
            <a:lvl2pPr marL="402233" algn="l" defTabSz="804466" rtl="0" eaLnBrk="1" latinLnBrk="0" hangingPunct="1">
              <a:defRPr sz="1600" kern="1200">
                <a:solidFill>
                  <a:schemeClr val="lt1"/>
                </a:solidFill>
                <a:latin typeface="+mn-lt"/>
                <a:ea typeface="+mn-ea"/>
                <a:cs typeface="+mn-cs"/>
              </a:defRPr>
            </a:lvl2pPr>
            <a:lvl3pPr marL="804466" algn="l" defTabSz="804466" rtl="0" eaLnBrk="1" latinLnBrk="0" hangingPunct="1">
              <a:defRPr sz="1600" kern="1200">
                <a:solidFill>
                  <a:schemeClr val="lt1"/>
                </a:solidFill>
                <a:latin typeface="+mn-lt"/>
                <a:ea typeface="+mn-ea"/>
                <a:cs typeface="+mn-cs"/>
              </a:defRPr>
            </a:lvl3pPr>
            <a:lvl4pPr marL="1206699" algn="l" defTabSz="804466" rtl="0" eaLnBrk="1" latinLnBrk="0" hangingPunct="1">
              <a:defRPr sz="1600" kern="1200">
                <a:solidFill>
                  <a:schemeClr val="lt1"/>
                </a:solidFill>
                <a:latin typeface="+mn-lt"/>
                <a:ea typeface="+mn-ea"/>
                <a:cs typeface="+mn-cs"/>
              </a:defRPr>
            </a:lvl4pPr>
            <a:lvl5pPr marL="1608932" algn="l" defTabSz="804466" rtl="0" eaLnBrk="1" latinLnBrk="0" hangingPunct="1">
              <a:defRPr sz="1600" kern="1200">
                <a:solidFill>
                  <a:schemeClr val="lt1"/>
                </a:solidFill>
                <a:latin typeface="+mn-lt"/>
                <a:ea typeface="+mn-ea"/>
                <a:cs typeface="+mn-cs"/>
              </a:defRPr>
            </a:lvl5pPr>
            <a:lvl6pPr marL="2011165" algn="l" defTabSz="804466" rtl="0" eaLnBrk="1" latinLnBrk="0" hangingPunct="1">
              <a:defRPr sz="1600" kern="1200">
                <a:solidFill>
                  <a:schemeClr val="lt1"/>
                </a:solidFill>
                <a:latin typeface="+mn-lt"/>
                <a:ea typeface="+mn-ea"/>
                <a:cs typeface="+mn-cs"/>
              </a:defRPr>
            </a:lvl6pPr>
            <a:lvl7pPr marL="2413398" algn="l" defTabSz="804466" rtl="0" eaLnBrk="1" latinLnBrk="0" hangingPunct="1">
              <a:defRPr sz="1600" kern="1200">
                <a:solidFill>
                  <a:schemeClr val="lt1"/>
                </a:solidFill>
                <a:latin typeface="+mn-lt"/>
                <a:ea typeface="+mn-ea"/>
                <a:cs typeface="+mn-cs"/>
              </a:defRPr>
            </a:lvl7pPr>
            <a:lvl8pPr marL="2815631" algn="l" defTabSz="804466" rtl="0" eaLnBrk="1" latinLnBrk="0" hangingPunct="1">
              <a:defRPr sz="1600" kern="1200">
                <a:solidFill>
                  <a:schemeClr val="lt1"/>
                </a:solidFill>
                <a:latin typeface="+mn-lt"/>
                <a:ea typeface="+mn-ea"/>
                <a:cs typeface="+mn-cs"/>
              </a:defRPr>
            </a:lvl8pPr>
            <a:lvl9pPr marL="3217864" algn="l" defTabSz="804466" rtl="0" eaLnBrk="1" latinLnBrk="0" hangingPunct="1">
              <a:defRPr sz="1600" kern="1200">
                <a:solidFill>
                  <a:schemeClr val="lt1"/>
                </a:solidFill>
                <a:latin typeface="+mn-lt"/>
                <a:ea typeface="+mn-ea"/>
                <a:cs typeface="+mn-cs"/>
              </a:defRPr>
            </a:lvl9pPr>
          </a:lstStyle>
          <a:p>
            <a:pPr algn="ctr"/>
            <a:endParaRPr lang="en-US"/>
          </a:p>
        </p:txBody>
      </p:sp>
      <p:sp>
        <p:nvSpPr>
          <p:cNvPr id="32" name="iconfont-11253-5327479">
            <a:extLst>
              <a:ext uri="{FF2B5EF4-FFF2-40B4-BE49-F238E27FC236}">
                <a16:creationId xmlns:a16="http://schemas.microsoft.com/office/drawing/2014/main" id="{2A48890E-F048-411A-9C2C-58D441485672}"/>
              </a:ext>
            </a:extLst>
          </p:cNvPr>
          <p:cNvSpPr/>
          <p:nvPr/>
        </p:nvSpPr>
        <p:spPr>
          <a:xfrm>
            <a:off x="1350863" y="3931686"/>
            <a:ext cx="192601" cy="192716"/>
          </a:xfrm>
          <a:custGeom>
            <a:avLst/>
            <a:gdLst>
              <a:gd name="T0" fmla="*/ 6998 w 6998"/>
              <a:gd name="T1" fmla="*/ 5634 h 7000"/>
              <a:gd name="T2" fmla="*/ 6833 w 6998"/>
              <a:gd name="T3" fmla="*/ 6034 h 7000"/>
              <a:gd name="T4" fmla="*/ 6031 w 6998"/>
              <a:gd name="T5" fmla="*/ 6835 h 7000"/>
              <a:gd name="T6" fmla="*/ 5631 w 6998"/>
              <a:gd name="T7" fmla="*/ 7000 h 7000"/>
              <a:gd name="T8" fmla="*/ 5231 w 6998"/>
              <a:gd name="T9" fmla="*/ 6835 h 7000"/>
              <a:gd name="T10" fmla="*/ 3499 w 6998"/>
              <a:gd name="T11" fmla="*/ 5101 h 7000"/>
              <a:gd name="T12" fmla="*/ 1768 w 6998"/>
              <a:gd name="T13" fmla="*/ 6835 h 7000"/>
              <a:gd name="T14" fmla="*/ 1368 w 6998"/>
              <a:gd name="T15" fmla="*/ 7000 h 7000"/>
              <a:gd name="T16" fmla="*/ 968 w 6998"/>
              <a:gd name="T17" fmla="*/ 6835 h 7000"/>
              <a:gd name="T18" fmla="*/ 167 w 6998"/>
              <a:gd name="T19" fmla="*/ 6034 h 7000"/>
              <a:gd name="T20" fmla="*/ 2 w 6998"/>
              <a:gd name="T21" fmla="*/ 5634 h 7000"/>
              <a:gd name="T22" fmla="*/ 167 w 6998"/>
              <a:gd name="T23" fmla="*/ 5234 h 7000"/>
              <a:gd name="T24" fmla="*/ 1898 w 6998"/>
              <a:gd name="T25" fmla="*/ 3502 h 7000"/>
              <a:gd name="T26" fmla="*/ 165 w 6998"/>
              <a:gd name="T27" fmla="*/ 1769 h 7000"/>
              <a:gd name="T28" fmla="*/ 0 w 6998"/>
              <a:gd name="T29" fmla="*/ 1369 h 7000"/>
              <a:gd name="T30" fmla="*/ 165 w 6998"/>
              <a:gd name="T31" fmla="*/ 969 h 7000"/>
              <a:gd name="T32" fmla="*/ 966 w 6998"/>
              <a:gd name="T33" fmla="*/ 167 h 7000"/>
              <a:gd name="T34" fmla="*/ 1367 w 6998"/>
              <a:gd name="T35" fmla="*/ 2 h 7000"/>
              <a:gd name="T36" fmla="*/ 1767 w 6998"/>
              <a:gd name="T37" fmla="*/ 167 h 7000"/>
              <a:gd name="T38" fmla="*/ 3499 w 6998"/>
              <a:gd name="T39" fmla="*/ 1896 h 7000"/>
              <a:gd name="T40" fmla="*/ 5230 w 6998"/>
              <a:gd name="T41" fmla="*/ 165 h 7000"/>
              <a:gd name="T42" fmla="*/ 5630 w 6998"/>
              <a:gd name="T43" fmla="*/ 0 h 7000"/>
              <a:gd name="T44" fmla="*/ 6030 w 6998"/>
              <a:gd name="T45" fmla="*/ 165 h 7000"/>
              <a:gd name="T46" fmla="*/ 6832 w 6998"/>
              <a:gd name="T47" fmla="*/ 966 h 7000"/>
              <a:gd name="T48" fmla="*/ 6997 w 6998"/>
              <a:gd name="T49" fmla="*/ 1366 h 7000"/>
              <a:gd name="T50" fmla="*/ 6832 w 6998"/>
              <a:gd name="T51" fmla="*/ 1766 h 7000"/>
              <a:gd name="T52" fmla="*/ 5102 w 6998"/>
              <a:gd name="T53" fmla="*/ 3501 h 7000"/>
              <a:gd name="T54" fmla="*/ 6833 w 6998"/>
              <a:gd name="T55" fmla="*/ 5233 h 7000"/>
              <a:gd name="T56" fmla="*/ 6998 w 6998"/>
              <a:gd name="T57" fmla="*/ 5634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98" h="7000">
                <a:moveTo>
                  <a:pt x="6998" y="5634"/>
                </a:moveTo>
                <a:cubicBezTo>
                  <a:pt x="6998" y="5791"/>
                  <a:pt x="6944" y="5925"/>
                  <a:pt x="6833" y="6034"/>
                </a:cubicBezTo>
                <a:lnTo>
                  <a:pt x="6031" y="6835"/>
                </a:lnTo>
                <a:cubicBezTo>
                  <a:pt x="5922" y="6945"/>
                  <a:pt x="5788" y="7000"/>
                  <a:pt x="5631" y="7000"/>
                </a:cubicBezTo>
                <a:cubicBezTo>
                  <a:pt x="5474" y="7000"/>
                  <a:pt x="5340" y="6946"/>
                  <a:pt x="5231" y="6835"/>
                </a:cubicBezTo>
                <a:lnTo>
                  <a:pt x="3499" y="5101"/>
                </a:lnTo>
                <a:lnTo>
                  <a:pt x="1768" y="6835"/>
                </a:lnTo>
                <a:cubicBezTo>
                  <a:pt x="1658" y="6945"/>
                  <a:pt x="1524" y="7000"/>
                  <a:pt x="1368" y="7000"/>
                </a:cubicBezTo>
                <a:cubicBezTo>
                  <a:pt x="1210" y="7000"/>
                  <a:pt x="1077" y="6946"/>
                  <a:pt x="968" y="6835"/>
                </a:cubicBezTo>
                <a:lnTo>
                  <a:pt x="167" y="6034"/>
                </a:lnTo>
                <a:cubicBezTo>
                  <a:pt x="57" y="5924"/>
                  <a:pt x="2" y="5790"/>
                  <a:pt x="2" y="5634"/>
                </a:cubicBezTo>
                <a:cubicBezTo>
                  <a:pt x="2" y="5478"/>
                  <a:pt x="55" y="5343"/>
                  <a:pt x="167" y="5234"/>
                </a:cubicBezTo>
                <a:lnTo>
                  <a:pt x="1898" y="3502"/>
                </a:lnTo>
                <a:lnTo>
                  <a:pt x="165" y="1769"/>
                </a:lnTo>
                <a:cubicBezTo>
                  <a:pt x="55" y="1659"/>
                  <a:pt x="0" y="1525"/>
                  <a:pt x="0" y="1369"/>
                </a:cubicBezTo>
                <a:cubicBezTo>
                  <a:pt x="0" y="1211"/>
                  <a:pt x="54" y="1077"/>
                  <a:pt x="165" y="969"/>
                </a:cubicBezTo>
                <a:lnTo>
                  <a:pt x="966" y="167"/>
                </a:lnTo>
                <a:cubicBezTo>
                  <a:pt x="1077" y="57"/>
                  <a:pt x="1210" y="2"/>
                  <a:pt x="1367" y="2"/>
                </a:cubicBezTo>
                <a:cubicBezTo>
                  <a:pt x="1524" y="2"/>
                  <a:pt x="1658" y="56"/>
                  <a:pt x="1767" y="167"/>
                </a:cubicBezTo>
                <a:lnTo>
                  <a:pt x="3499" y="1896"/>
                </a:lnTo>
                <a:lnTo>
                  <a:pt x="5230" y="165"/>
                </a:lnTo>
                <a:cubicBezTo>
                  <a:pt x="5340" y="55"/>
                  <a:pt x="5474" y="0"/>
                  <a:pt x="5630" y="0"/>
                </a:cubicBezTo>
                <a:cubicBezTo>
                  <a:pt x="5788" y="0"/>
                  <a:pt x="5922" y="54"/>
                  <a:pt x="6030" y="165"/>
                </a:cubicBezTo>
                <a:lnTo>
                  <a:pt x="6832" y="966"/>
                </a:lnTo>
                <a:cubicBezTo>
                  <a:pt x="6942" y="1076"/>
                  <a:pt x="6997" y="1210"/>
                  <a:pt x="6997" y="1366"/>
                </a:cubicBezTo>
                <a:cubicBezTo>
                  <a:pt x="6997" y="1524"/>
                  <a:pt x="6943" y="1658"/>
                  <a:pt x="6832" y="1766"/>
                </a:cubicBezTo>
                <a:lnTo>
                  <a:pt x="5102" y="3501"/>
                </a:lnTo>
                <a:lnTo>
                  <a:pt x="6833" y="5233"/>
                </a:lnTo>
                <a:cubicBezTo>
                  <a:pt x="6944" y="5341"/>
                  <a:pt x="6998" y="5475"/>
                  <a:pt x="6998" y="5634"/>
                </a:cubicBez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804466" rtl="0" eaLnBrk="1" latinLnBrk="0" hangingPunct="1">
              <a:defRPr sz="1600" kern="1200">
                <a:solidFill>
                  <a:schemeClr val="lt1"/>
                </a:solidFill>
                <a:latin typeface="+mn-lt"/>
                <a:ea typeface="+mn-ea"/>
                <a:cs typeface="+mn-cs"/>
              </a:defRPr>
            </a:lvl1pPr>
            <a:lvl2pPr marL="402233" algn="l" defTabSz="804466" rtl="0" eaLnBrk="1" latinLnBrk="0" hangingPunct="1">
              <a:defRPr sz="1600" kern="1200">
                <a:solidFill>
                  <a:schemeClr val="lt1"/>
                </a:solidFill>
                <a:latin typeface="+mn-lt"/>
                <a:ea typeface="+mn-ea"/>
                <a:cs typeface="+mn-cs"/>
              </a:defRPr>
            </a:lvl2pPr>
            <a:lvl3pPr marL="804466" algn="l" defTabSz="804466" rtl="0" eaLnBrk="1" latinLnBrk="0" hangingPunct="1">
              <a:defRPr sz="1600" kern="1200">
                <a:solidFill>
                  <a:schemeClr val="lt1"/>
                </a:solidFill>
                <a:latin typeface="+mn-lt"/>
                <a:ea typeface="+mn-ea"/>
                <a:cs typeface="+mn-cs"/>
              </a:defRPr>
            </a:lvl3pPr>
            <a:lvl4pPr marL="1206699" algn="l" defTabSz="804466" rtl="0" eaLnBrk="1" latinLnBrk="0" hangingPunct="1">
              <a:defRPr sz="1600" kern="1200">
                <a:solidFill>
                  <a:schemeClr val="lt1"/>
                </a:solidFill>
                <a:latin typeface="+mn-lt"/>
                <a:ea typeface="+mn-ea"/>
                <a:cs typeface="+mn-cs"/>
              </a:defRPr>
            </a:lvl4pPr>
            <a:lvl5pPr marL="1608932" algn="l" defTabSz="804466" rtl="0" eaLnBrk="1" latinLnBrk="0" hangingPunct="1">
              <a:defRPr sz="1600" kern="1200">
                <a:solidFill>
                  <a:schemeClr val="lt1"/>
                </a:solidFill>
                <a:latin typeface="+mn-lt"/>
                <a:ea typeface="+mn-ea"/>
                <a:cs typeface="+mn-cs"/>
              </a:defRPr>
            </a:lvl5pPr>
            <a:lvl6pPr marL="2011165" algn="l" defTabSz="804466" rtl="0" eaLnBrk="1" latinLnBrk="0" hangingPunct="1">
              <a:defRPr sz="1600" kern="1200">
                <a:solidFill>
                  <a:schemeClr val="lt1"/>
                </a:solidFill>
                <a:latin typeface="+mn-lt"/>
                <a:ea typeface="+mn-ea"/>
                <a:cs typeface="+mn-cs"/>
              </a:defRPr>
            </a:lvl6pPr>
            <a:lvl7pPr marL="2413398" algn="l" defTabSz="804466" rtl="0" eaLnBrk="1" latinLnBrk="0" hangingPunct="1">
              <a:defRPr sz="1600" kern="1200">
                <a:solidFill>
                  <a:schemeClr val="lt1"/>
                </a:solidFill>
                <a:latin typeface="+mn-lt"/>
                <a:ea typeface="+mn-ea"/>
                <a:cs typeface="+mn-cs"/>
              </a:defRPr>
            </a:lvl7pPr>
            <a:lvl8pPr marL="2815631" algn="l" defTabSz="804466" rtl="0" eaLnBrk="1" latinLnBrk="0" hangingPunct="1">
              <a:defRPr sz="1600" kern="1200">
                <a:solidFill>
                  <a:schemeClr val="lt1"/>
                </a:solidFill>
                <a:latin typeface="+mn-lt"/>
                <a:ea typeface="+mn-ea"/>
                <a:cs typeface="+mn-cs"/>
              </a:defRPr>
            </a:lvl8pPr>
            <a:lvl9pPr marL="3217864" algn="l" defTabSz="804466" rtl="0" eaLnBrk="1" latinLnBrk="0" hangingPunct="1">
              <a:defRPr sz="1600" kern="1200">
                <a:solidFill>
                  <a:schemeClr val="lt1"/>
                </a:solidFill>
                <a:latin typeface="+mn-lt"/>
                <a:ea typeface="+mn-ea"/>
                <a:cs typeface="+mn-cs"/>
              </a:defRPr>
            </a:lvl9pPr>
          </a:lstStyle>
          <a:p>
            <a:pPr algn="ctr"/>
            <a:endParaRPr lang="en-US"/>
          </a:p>
        </p:txBody>
      </p:sp>
      <p:sp>
        <p:nvSpPr>
          <p:cNvPr id="33" name="Content Placeholder 2">
            <a:extLst>
              <a:ext uri="{FF2B5EF4-FFF2-40B4-BE49-F238E27FC236}">
                <a16:creationId xmlns:a16="http://schemas.microsoft.com/office/drawing/2014/main" id="{4605C6D2-FD8E-4DC6-B02C-53727F07CEA6}"/>
              </a:ext>
            </a:extLst>
          </p:cNvPr>
          <p:cNvSpPr txBox="1">
            <a:spLocks/>
          </p:cNvSpPr>
          <p:nvPr/>
        </p:nvSpPr>
        <p:spPr>
          <a:xfrm>
            <a:off x="794358" y="5019305"/>
            <a:ext cx="8920527" cy="672638"/>
          </a:xfrm>
          <a:prstGeom prst="rect">
            <a:avLst/>
          </a:prstGeom>
        </p:spPr>
        <p:txBody>
          <a:bodyPr vert="horz" lIns="91440" tIns="45720" rIns="91440" bIns="45720" rtlCol="0">
            <a:no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ctr">
              <a:spcBef>
                <a:spcPts val="3600"/>
              </a:spcBef>
              <a:spcAft>
                <a:spcPts val="3600"/>
              </a:spcAft>
              <a:buNone/>
            </a:pPr>
            <a:r>
              <a:rPr lang="en-US" altLang="zh-CN" sz="1600" dirty="0"/>
              <a:t>1. Calculate gradient of objective function at the current point of variables:</a:t>
            </a:r>
          </a:p>
        </p:txBody>
      </p:sp>
    </p:spTree>
    <p:extLst>
      <p:ext uri="{BB962C8B-B14F-4D97-AF65-F5344CB8AC3E}">
        <p14:creationId xmlns:p14="http://schemas.microsoft.com/office/powerpoint/2010/main" val="89369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FAEA3-6747-2C44-051A-594ACE2C8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0684F-A8BA-CA46-BCB0-0D15FFE2622B}"/>
              </a:ext>
            </a:extLst>
          </p:cNvPr>
          <p:cNvSpPr>
            <a:spLocks noGrp="1"/>
          </p:cNvSpPr>
          <p:nvPr>
            <p:ph type="title"/>
          </p:nvPr>
        </p:nvSpPr>
        <p:spPr/>
        <p:txBody>
          <a:bodyPr/>
          <a:lstStyle/>
          <a:p>
            <a:r>
              <a:rPr lang="en-US" dirty="0"/>
              <a:t>Steepest gradient descent</a:t>
            </a:r>
          </a:p>
        </p:txBody>
      </p:sp>
      <p:sp>
        <p:nvSpPr>
          <p:cNvPr id="3" name="Content Placeholder 2">
            <a:extLst>
              <a:ext uri="{FF2B5EF4-FFF2-40B4-BE49-F238E27FC236}">
                <a16:creationId xmlns:a16="http://schemas.microsoft.com/office/drawing/2014/main" id="{611D7093-EDCA-6BC6-9B8B-B67210C8AB78}"/>
              </a:ext>
            </a:extLst>
          </p:cNvPr>
          <p:cNvSpPr>
            <a:spLocks noGrp="1"/>
          </p:cNvSpPr>
          <p:nvPr>
            <p:ph idx="1"/>
          </p:nvPr>
        </p:nvSpPr>
        <p:spPr>
          <a:xfrm>
            <a:off x="294030" y="1094624"/>
            <a:ext cx="6983848" cy="1081441"/>
          </a:xfrm>
        </p:spPr>
        <p:txBody>
          <a:bodyPr>
            <a:normAutofit/>
          </a:bodyPr>
          <a:lstStyle/>
          <a:p>
            <a:pPr algn="just"/>
            <a:r>
              <a:rPr lang="en-US" sz="2000" dirty="0"/>
              <a:t>The accurate gradient can be </a:t>
            </a:r>
            <a:r>
              <a:rPr lang="en-US" sz="2000" dirty="0">
                <a:solidFill>
                  <a:srgbClr val="C00000"/>
                </a:solidFill>
              </a:rPr>
              <a:t>approximated by variable sensitivity</a:t>
            </a:r>
            <a:r>
              <a:rPr lang="en-US" sz="2000" dirty="0"/>
              <a:t> based on finite difference calculations</a:t>
            </a:r>
            <a:r>
              <a:rPr lang="zh-CN" altLang="en-US" sz="2000" dirty="0"/>
              <a:t>：</a:t>
            </a:r>
            <a:endParaRPr lang="en-US" sz="2000" dirty="0"/>
          </a:p>
        </p:txBody>
      </p:sp>
      <p:sp>
        <p:nvSpPr>
          <p:cNvPr id="4" name="Slide Number Placeholder 3">
            <a:extLst>
              <a:ext uri="{FF2B5EF4-FFF2-40B4-BE49-F238E27FC236}">
                <a16:creationId xmlns:a16="http://schemas.microsoft.com/office/drawing/2014/main" id="{09DDBF3F-EA80-E489-4169-7961BC03BF7D}"/>
              </a:ext>
            </a:extLst>
          </p:cNvPr>
          <p:cNvSpPr>
            <a:spLocks noGrp="1"/>
          </p:cNvSpPr>
          <p:nvPr>
            <p:ph type="sldNum" sz="quarter" idx="12"/>
          </p:nvPr>
        </p:nvSpPr>
        <p:spPr/>
        <p:txBody>
          <a:bodyPr/>
          <a:lstStyle/>
          <a:p>
            <a:fld id="{9495EA4E-3D33-45DE-B4D9-3F7D650B8951}" type="slidenum">
              <a:rPr lang="zh-CN" altLang="en-US" smtClean="0"/>
              <a:pPr/>
              <a:t>13</a:t>
            </a:fld>
            <a:endParaRPr lang="zh-CN" altLang="en-US"/>
          </a:p>
        </p:txBody>
      </p:sp>
      <p:sp>
        <p:nvSpPr>
          <p:cNvPr id="5" name="Content Placeholder 2">
            <a:extLst>
              <a:ext uri="{FF2B5EF4-FFF2-40B4-BE49-F238E27FC236}">
                <a16:creationId xmlns:a16="http://schemas.microsoft.com/office/drawing/2014/main" id="{EC6FA5C6-3245-7BED-7963-A8938151FD06}"/>
              </a:ext>
            </a:extLst>
          </p:cNvPr>
          <p:cNvSpPr txBox="1">
            <a:spLocks/>
          </p:cNvSpPr>
          <p:nvPr/>
        </p:nvSpPr>
        <p:spPr>
          <a:xfrm>
            <a:off x="294028" y="3484761"/>
            <a:ext cx="7191628" cy="615355"/>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CN" sz="2000" dirty="0"/>
              <a:t>The sensitivity-based i</a:t>
            </a:r>
            <a:r>
              <a:rPr lang="en-US" sz="2000" dirty="0"/>
              <a:t>teration process will be:</a:t>
            </a:r>
          </a:p>
        </p:txBody>
      </p:sp>
      <p:graphicFrame>
        <p:nvGraphicFramePr>
          <p:cNvPr id="6" name="对象 5">
            <a:extLst>
              <a:ext uri="{FF2B5EF4-FFF2-40B4-BE49-F238E27FC236}">
                <a16:creationId xmlns:a16="http://schemas.microsoft.com/office/drawing/2014/main" id="{06D80CE4-CCFC-DC7D-77D6-711C27106FE6}"/>
              </a:ext>
            </a:extLst>
          </p:cNvPr>
          <p:cNvGraphicFramePr>
            <a:graphicFrameLocks noChangeAspect="1"/>
          </p:cNvGraphicFramePr>
          <p:nvPr/>
        </p:nvGraphicFramePr>
        <p:xfrm>
          <a:off x="2157687" y="2028376"/>
          <a:ext cx="3042684" cy="742768"/>
        </p:xfrm>
        <a:graphic>
          <a:graphicData uri="http://schemas.openxmlformats.org/presentationml/2006/ole">
            <mc:AlternateContent xmlns:mc="http://schemas.openxmlformats.org/markup-compatibility/2006">
              <mc:Choice xmlns:v="urn:schemas-microsoft-com:vml" Requires="v">
                <p:oleObj name="Equation" r:id="rId3" imgW="1930320" imgH="469800" progId="Equation.DSMT4">
                  <p:embed/>
                </p:oleObj>
              </mc:Choice>
              <mc:Fallback>
                <p:oleObj name="Equation" r:id="rId3" imgW="1930320" imgH="469800" progId="Equation.DSMT4">
                  <p:embed/>
                  <p:pic>
                    <p:nvPicPr>
                      <p:cNvPr id="6" name="对象 5">
                        <a:extLst>
                          <a:ext uri="{FF2B5EF4-FFF2-40B4-BE49-F238E27FC236}">
                            <a16:creationId xmlns:a16="http://schemas.microsoft.com/office/drawing/2014/main" id="{06D80CE4-CCFC-DC7D-77D6-711C27106FE6}"/>
                          </a:ext>
                        </a:extLst>
                      </p:cNvPr>
                      <p:cNvPicPr/>
                      <p:nvPr/>
                    </p:nvPicPr>
                    <p:blipFill>
                      <a:blip r:embed="rId4"/>
                      <a:stretch>
                        <a:fillRect/>
                      </a:stretch>
                    </p:blipFill>
                    <p:spPr>
                      <a:xfrm>
                        <a:off x="2157687" y="2028376"/>
                        <a:ext cx="3042684" cy="742768"/>
                      </a:xfrm>
                      <a:prstGeom prst="rect">
                        <a:avLst/>
                      </a:prstGeom>
                    </p:spPr>
                  </p:pic>
                </p:oleObj>
              </mc:Fallback>
            </mc:AlternateContent>
          </a:graphicData>
        </a:graphic>
      </p:graphicFrame>
      <p:sp>
        <p:nvSpPr>
          <p:cNvPr id="13" name="Content Placeholder 2">
            <a:extLst>
              <a:ext uri="{FF2B5EF4-FFF2-40B4-BE49-F238E27FC236}">
                <a16:creationId xmlns:a16="http://schemas.microsoft.com/office/drawing/2014/main" id="{C95322FA-E2D0-58C6-14E5-A20B31A7EDEB}"/>
              </a:ext>
            </a:extLst>
          </p:cNvPr>
          <p:cNvSpPr txBox="1">
            <a:spLocks/>
          </p:cNvSpPr>
          <p:nvPr/>
        </p:nvSpPr>
        <p:spPr>
          <a:xfrm>
            <a:off x="693258" y="4117600"/>
            <a:ext cx="9116384" cy="2551648"/>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Aft>
                <a:spcPts val="4200"/>
              </a:spcAft>
              <a:buAutoNum type="arabicPeriod"/>
            </a:pPr>
            <a:r>
              <a:rPr lang="en-US" altLang="zh-CN" sz="1600" dirty="0"/>
              <a:t>Calculate sensitivity of objective function related to each variable at the current point</a:t>
            </a:r>
          </a:p>
          <a:p>
            <a:pPr marL="342900" indent="-342900" algn="just">
              <a:spcAft>
                <a:spcPts val="4200"/>
              </a:spcAft>
              <a:buAutoNum type="arabicPeriod"/>
            </a:pPr>
            <a:r>
              <a:rPr lang="en-US" altLang="zh-CN" sz="1600" dirty="0"/>
              <a:t>Update values of the variables according to sensitivity</a:t>
            </a:r>
          </a:p>
          <a:p>
            <a:pPr marL="342900" indent="-342900" algn="just">
              <a:spcAft>
                <a:spcPts val="4200"/>
              </a:spcAft>
              <a:buAutoNum type="arabicPeriod"/>
            </a:pPr>
            <a:r>
              <a:rPr lang="en-US" altLang="zh-CN" sz="1600" dirty="0"/>
              <a:t>Repeat Step 1 and 2, terminate the iteration when the value of objective function converges</a:t>
            </a:r>
            <a:endParaRPr lang="en-US" sz="1600" dirty="0"/>
          </a:p>
        </p:txBody>
      </p:sp>
      <p:graphicFrame>
        <p:nvGraphicFramePr>
          <p:cNvPr id="14" name="对象 13">
            <a:extLst>
              <a:ext uri="{FF2B5EF4-FFF2-40B4-BE49-F238E27FC236}">
                <a16:creationId xmlns:a16="http://schemas.microsoft.com/office/drawing/2014/main" id="{E1B1CCCD-F87F-9F66-3D52-81C46AA4975E}"/>
              </a:ext>
            </a:extLst>
          </p:cNvPr>
          <p:cNvGraphicFramePr>
            <a:graphicFrameLocks noChangeAspect="1"/>
          </p:cNvGraphicFramePr>
          <p:nvPr/>
        </p:nvGraphicFramePr>
        <p:xfrm>
          <a:off x="4519904" y="5278482"/>
          <a:ext cx="2057065" cy="643753"/>
        </p:xfrm>
        <a:graphic>
          <a:graphicData uri="http://schemas.openxmlformats.org/presentationml/2006/ole">
            <mc:AlternateContent xmlns:mc="http://schemas.openxmlformats.org/markup-compatibility/2006">
              <mc:Choice xmlns:v="urn:schemas-microsoft-com:vml" Requires="v">
                <p:oleObj name="Equation" r:id="rId5" imgW="1422360" imgH="444240" progId="Equation.DSMT4">
                  <p:embed/>
                </p:oleObj>
              </mc:Choice>
              <mc:Fallback>
                <p:oleObj name="Equation" r:id="rId5" imgW="1422360" imgH="444240" progId="Equation.DSMT4">
                  <p:embed/>
                  <p:pic>
                    <p:nvPicPr>
                      <p:cNvPr id="14" name="对象 13">
                        <a:extLst>
                          <a:ext uri="{FF2B5EF4-FFF2-40B4-BE49-F238E27FC236}">
                            <a16:creationId xmlns:a16="http://schemas.microsoft.com/office/drawing/2014/main" id="{E1B1CCCD-F87F-9F66-3D52-81C46AA4975E}"/>
                          </a:ext>
                        </a:extLst>
                      </p:cNvPr>
                      <p:cNvPicPr/>
                      <p:nvPr/>
                    </p:nvPicPr>
                    <p:blipFill>
                      <a:blip r:embed="rId6"/>
                      <a:stretch>
                        <a:fillRect/>
                      </a:stretch>
                    </p:blipFill>
                    <p:spPr>
                      <a:xfrm>
                        <a:off x="4519904" y="5278482"/>
                        <a:ext cx="2057065" cy="643753"/>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8DB320C9-61BF-7AE4-D3BA-96A7F541A852}"/>
              </a:ext>
            </a:extLst>
          </p:cNvPr>
          <p:cNvGraphicFramePr>
            <a:graphicFrameLocks noChangeAspect="1"/>
          </p:cNvGraphicFramePr>
          <p:nvPr/>
        </p:nvGraphicFramePr>
        <p:xfrm>
          <a:off x="2006081" y="2793265"/>
          <a:ext cx="3345896" cy="525070"/>
        </p:xfrm>
        <a:graphic>
          <a:graphicData uri="http://schemas.openxmlformats.org/presentationml/2006/ole">
            <mc:AlternateContent xmlns:mc="http://schemas.openxmlformats.org/markup-compatibility/2006">
              <mc:Choice xmlns:v="urn:schemas-microsoft-com:vml" Requires="v">
                <p:oleObj name="Equation" r:id="rId7" imgW="1942920" imgH="304560" progId="Equation.DSMT4">
                  <p:embed/>
                </p:oleObj>
              </mc:Choice>
              <mc:Fallback>
                <p:oleObj name="Equation" r:id="rId7" imgW="1942920" imgH="304560" progId="Equation.DSMT4">
                  <p:embed/>
                  <p:pic>
                    <p:nvPicPr>
                      <p:cNvPr id="21" name="对象 20">
                        <a:extLst>
                          <a:ext uri="{FF2B5EF4-FFF2-40B4-BE49-F238E27FC236}">
                            <a16:creationId xmlns:a16="http://schemas.microsoft.com/office/drawing/2014/main" id="{8DB320C9-61BF-7AE4-D3BA-96A7F541A852}"/>
                          </a:ext>
                        </a:extLst>
                      </p:cNvPr>
                      <p:cNvPicPr/>
                      <p:nvPr/>
                    </p:nvPicPr>
                    <p:blipFill>
                      <a:blip r:embed="rId8"/>
                      <a:stretch>
                        <a:fillRect/>
                      </a:stretch>
                    </p:blipFill>
                    <p:spPr>
                      <a:xfrm>
                        <a:off x="2006081" y="2793265"/>
                        <a:ext cx="3345896" cy="52507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913298F2-7E68-D2C2-0B0E-A882B52DC164}"/>
              </a:ext>
            </a:extLst>
          </p:cNvPr>
          <p:cNvGraphicFramePr>
            <a:graphicFrameLocks noChangeAspect="1"/>
          </p:cNvGraphicFramePr>
          <p:nvPr/>
        </p:nvGraphicFramePr>
        <p:xfrm>
          <a:off x="4372768" y="4429960"/>
          <a:ext cx="2564247" cy="626037"/>
        </p:xfrm>
        <a:graphic>
          <a:graphicData uri="http://schemas.openxmlformats.org/presentationml/2006/ole">
            <mc:AlternateContent xmlns:mc="http://schemas.openxmlformats.org/markup-compatibility/2006">
              <mc:Choice xmlns:v="urn:schemas-microsoft-com:vml" Requires="v">
                <p:oleObj name="Equation" r:id="rId9" imgW="1930320" imgH="469800" progId="Equation.DSMT4">
                  <p:embed/>
                </p:oleObj>
              </mc:Choice>
              <mc:Fallback>
                <p:oleObj name="Equation" r:id="rId9" imgW="1930320" imgH="469800" progId="Equation.DSMT4">
                  <p:embed/>
                  <p:pic>
                    <p:nvPicPr>
                      <p:cNvPr id="23" name="对象 22">
                        <a:extLst>
                          <a:ext uri="{FF2B5EF4-FFF2-40B4-BE49-F238E27FC236}">
                            <a16:creationId xmlns:a16="http://schemas.microsoft.com/office/drawing/2014/main" id="{913298F2-7E68-D2C2-0B0E-A882B52DC164}"/>
                          </a:ext>
                        </a:extLst>
                      </p:cNvPr>
                      <p:cNvPicPr/>
                      <p:nvPr/>
                    </p:nvPicPr>
                    <p:blipFill>
                      <a:blip r:embed="rId10"/>
                      <a:stretch>
                        <a:fillRect/>
                      </a:stretch>
                    </p:blipFill>
                    <p:spPr>
                      <a:xfrm>
                        <a:off x="4372768" y="4429960"/>
                        <a:ext cx="2564247" cy="626037"/>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F221B0CD-CC9E-E2C5-5C70-88FD3BB731D5}"/>
              </a:ext>
            </a:extLst>
          </p:cNvPr>
          <p:cNvGraphicFramePr>
            <a:graphicFrameLocks noChangeAspect="1"/>
          </p:cNvGraphicFramePr>
          <p:nvPr/>
        </p:nvGraphicFramePr>
        <p:xfrm>
          <a:off x="4664245" y="6152007"/>
          <a:ext cx="1757363" cy="385763"/>
        </p:xfrm>
        <a:graphic>
          <a:graphicData uri="http://schemas.openxmlformats.org/presentationml/2006/ole">
            <mc:AlternateContent xmlns:mc="http://schemas.openxmlformats.org/markup-compatibility/2006">
              <mc:Choice xmlns:v="urn:schemas-microsoft-com:vml" Requires="v">
                <p:oleObj name="Equation" r:id="rId11" imgW="1757291" imgH="385574" progId="Equation.DSMT4">
                  <p:embed/>
                </p:oleObj>
              </mc:Choice>
              <mc:Fallback>
                <p:oleObj name="Equation" r:id="rId11" imgW="1757291" imgH="385574" progId="Equation.DSMT4">
                  <p:embed/>
                  <p:pic>
                    <p:nvPicPr>
                      <p:cNvPr id="24" name="对象 23">
                        <a:extLst>
                          <a:ext uri="{FF2B5EF4-FFF2-40B4-BE49-F238E27FC236}">
                            <a16:creationId xmlns:a16="http://schemas.microsoft.com/office/drawing/2014/main" id="{F221B0CD-CC9E-E2C5-5C70-88FD3BB731D5}"/>
                          </a:ext>
                        </a:extLst>
                      </p:cNvPr>
                      <p:cNvPicPr/>
                      <p:nvPr/>
                    </p:nvPicPr>
                    <p:blipFill>
                      <a:blip r:embed="rId12"/>
                      <a:stretch>
                        <a:fillRect/>
                      </a:stretch>
                    </p:blipFill>
                    <p:spPr>
                      <a:xfrm>
                        <a:off x="4664245" y="6152007"/>
                        <a:ext cx="1757363" cy="385763"/>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FDAB5C8F-E38F-43F8-96E9-722FC70C8D8B}"/>
              </a:ext>
            </a:extLst>
          </p:cNvPr>
          <p:cNvPicPr>
            <a:picLocks noChangeAspect="1"/>
          </p:cNvPicPr>
          <p:nvPr/>
        </p:nvPicPr>
        <p:blipFill>
          <a:blip r:embed="rId13"/>
          <a:stretch>
            <a:fillRect/>
          </a:stretch>
        </p:blipFill>
        <p:spPr>
          <a:xfrm>
            <a:off x="7743099" y="1294691"/>
            <a:ext cx="3943575" cy="2396029"/>
          </a:xfrm>
          <a:prstGeom prst="rect">
            <a:avLst/>
          </a:prstGeom>
        </p:spPr>
      </p:pic>
      <p:cxnSp>
        <p:nvCxnSpPr>
          <p:cNvPr id="26" name="直接箭头连接符 56">
            <a:extLst>
              <a:ext uri="{FF2B5EF4-FFF2-40B4-BE49-F238E27FC236}">
                <a16:creationId xmlns:a16="http://schemas.microsoft.com/office/drawing/2014/main" id="{F5680254-DEA0-4582-BEF0-CE4C20BD1BFB}"/>
              </a:ext>
            </a:extLst>
          </p:cNvPr>
          <p:cNvCxnSpPr>
            <a:cxnSpLocks/>
          </p:cNvCxnSpPr>
          <p:nvPr/>
        </p:nvCxnSpPr>
        <p:spPr>
          <a:xfrm flipV="1">
            <a:off x="6740812" y="5591273"/>
            <a:ext cx="537066" cy="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Object 8">
            <a:extLst>
              <a:ext uri="{FF2B5EF4-FFF2-40B4-BE49-F238E27FC236}">
                <a16:creationId xmlns:a16="http://schemas.microsoft.com/office/drawing/2014/main" id="{9852B4F7-46CD-4793-8EA3-B3A1B8B53049}"/>
              </a:ext>
            </a:extLst>
          </p:cNvPr>
          <p:cNvGraphicFramePr>
            <a:graphicFrameLocks noChangeAspect="1"/>
          </p:cNvGraphicFramePr>
          <p:nvPr/>
        </p:nvGraphicFramePr>
        <p:xfrm>
          <a:off x="8568413" y="5313499"/>
          <a:ext cx="769131" cy="626037"/>
        </p:xfrm>
        <a:graphic>
          <a:graphicData uri="http://schemas.openxmlformats.org/presentationml/2006/ole">
            <mc:AlternateContent xmlns:mc="http://schemas.openxmlformats.org/markup-compatibility/2006">
              <mc:Choice xmlns:v="urn:schemas-microsoft-com:vml" Requires="v">
                <p:oleObj name="Equation" r:id="rId14" imgW="545760" imgH="444240" progId="Equation.DSMT4">
                  <p:embed/>
                </p:oleObj>
              </mc:Choice>
              <mc:Fallback>
                <p:oleObj name="Equation" r:id="rId14" imgW="545760" imgH="444240" progId="Equation.DSMT4">
                  <p:embed/>
                  <p:pic>
                    <p:nvPicPr>
                      <p:cNvPr id="9" name="Object 8">
                        <a:extLst>
                          <a:ext uri="{FF2B5EF4-FFF2-40B4-BE49-F238E27FC236}">
                            <a16:creationId xmlns:a16="http://schemas.microsoft.com/office/drawing/2014/main" id="{9852B4F7-46CD-4793-8EA3-B3A1B8B53049}"/>
                          </a:ext>
                        </a:extLst>
                      </p:cNvPr>
                      <p:cNvPicPr/>
                      <p:nvPr/>
                    </p:nvPicPr>
                    <p:blipFill>
                      <a:blip r:embed="rId15"/>
                      <a:stretch>
                        <a:fillRect/>
                      </a:stretch>
                    </p:blipFill>
                    <p:spPr>
                      <a:xfrm>
                        <a:off x="8568413" y="5313499"/>
                        <a:ext cx="769131" cy="626037"/>
                      </a:xfrm>
                      <a:prstGeom prst="rect">
                        <a:avLst/>
                      </a:prstGeom>
                    </p:spPr>
                  </p:pic>
                </p:oleObj>
              </mc:Fallback>
            </mc:AlternateContent>
          </a:graphicData>
        </a:graphic>
      </p:graphicFrame>
      <p:sp>
        <p:nvSpPr>
          <p:cNvPr id="27" name="Content Placeholder 2">
            <a:extLst>
              <a:ext uri="{FF2B5EF4-FFF2-40B4-BE49-F238E27FC236}">
                <a16:creationId xmlns:a16="http://schemas.microsoft.com/office/drawing/2014/main" id="{15A13D7D-30D5-48D1-B7EC-BD3002FAC9CC}"/>
              </a:ext>
            </a:extLst>
          </p:cNvPr>
          <p:cNvSpPr txBox="1">
            <a:spLocks/>
          </p:cNvSpPr>
          <p:nvPr/>
        </p:nvSpPr>
        <p:spPr>
          <a:xfrm>
            <a:off x="7277878" y="5408812"/>
            <a:ext cx="4318519" cy="435412"/>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zh-CN" sz="1400" dirty="0"/>
              <a:t>The sensitivity                  needs to be normalized</a:t>
            </a:r>
            <a:endParaRPr lang="en-US" sz="1400" dirty="0"/>
          </a:p>
        </p:txBody>
      </p:sp>
    </p:spTree>
    <p:extLst>
      <p:ext uri="{BB962C8B-B14F-4D97-AF65-F5344CB8AC3E}">
        <p14:creationId xmlns:p14="http://schemas.microsoft.com/office/powerpoint/2010/main" val="2896342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28735-B087-91DF-86A8-A32B204F9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105F02-92D0-1086-FE74-EB66E9023D79}"/>
              </a:ext>
            </a:extLst>
          </p:cNvPr>
          <p:cNvSpPr>
            <a:spLocks noGrp="1"/>
          </p:cNvSpPr>
          <p:nvPr>
            <p:ph type="title"/>
          </p:nvPr>
        </p:nvSpPr>
        <p:spPr/>
        <p:txBody>
          <a:bodyPr/>
          <a:lstStyle/>
          <a:p>
            <a:r>
              <a:rPr lang="en-US" dirty="0"/>
              <a:t>Steepest gradient descent</a:t>
            </a:r>
          </a:p>
        </p:txBody>
      </p:sp>
      <p:sp>
        <p:nvSpPr>
          <p:cNvPr id="3" name="Content Placeholder 2">
            <a:extLst>
              <a:ext uri="{FF2B5EF4-FFF2-40B4-BE49-F238E27FC236}">
                <a16:creationId xmlns:a16="http://schemas.microsoft.com/office/drawing/2014/main" id="{A4F8CBB3-19CF-1136-BC8A-714FACE94CCE}"/>
              </a:ext>
            </a:extLst>
          </p:cNvPr>
          <p:cNvSpPr>
            <a:spLocks noGrp="1"/>
          </p:cNvSpPr>
          <p:nvPr>
            <p:ph idx="1"/>
          </p:nvPr>
        </p:nvSpPr>
        <p:spPr>
          <a:xfrm>
            <a:off x="294029" y="1094625"/>
            <a:ext cx="11161655" cy="487596"/>
          </a:xfrm>
        </p:spPr>
        <p:txBody>
          <a:bodyPr>
            <a:normAutofit/>
          </a:bodyPr>
          <a:lstStyle/>
          <a:p>
            <a:pPr algn="just"/>
            <a:r>
              <a:rPr lang="en-US" sz="2000" dirty="0"/>
              <a:t>Complete calculation steps of the sensitivity-based method are shown as follows</a:t>
            </a:r>
            <a:r>
              <a:rPr lang="zh-CN" altLang="en-US" sz="2000" dirty="0"/>
              <a:t>：</a:t>
            </a:r>
            <a:endParaRPr lang="en-US" sz="2000" dirty="0"/>
          </a:p>
        </p:txBody>
      </p:sp>
      <p:sp>
        <p:nvSpPr>
          <p:cNvPr id="4" name="Slide Number Placeholder 3">
            <a:extLst>
              <a:ext uri="{FF2B5EF4-FFF2-40B4-BE49-F238E27FC236}">
                <a16:creationId xmlns:a16="http://schemas.microsoft.com/office/drawing/2014/main" id="{5C0F8A7D-5446-8458-D8C8-54207DFF90A2}"/>
              </a:ext>
            </a:extLst>
          </p:cNvPr>
          <p:cNvSpPr>
            <a:spLocks noGrp="1"/>
          </p:cNvSpPr>
          <p:nvPr>
            <p:ph type="sldNum" sz="quarter" idx="12"/>
          </p:nvPr>
        </p:nvSpPr>
        <p:spPr/>
        <p:txBody>
          <a:bodyPr/>
          <a:lstStyle/>
          <a:p>
            <a:fld id="{9495EA4E-3D33-45DE-B4D9-3F7D650B8951}" type="slidenum">
              <a:rPr lang="zh-CN" altLang="en-US" smtClean="0"/>
              <a:pPr/>
              <a:t>14</a:t>
            </a:fld>
            <a:endParaRPr lang="zh-CN" altLang="en-US"/>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7C3656EA-B595-2E7E-A160-7040CCB4CA82}"/>
                  </a:ext>
                </a:extLst>
              </p:cNvPr>
              <p:cNvSpPr/>
              <p:nvPr/>
            </p:nvSpPr>
            <p:spPr>
              <a:xfrm>
                <a:off x="1664415" y="1703688"/>
                <a:ext cx="6585733" cy="5136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u="sng" dirty="0">
                    <a:solidFill>
                      <a:schemeClr val="tx1"/>
                    </a:solidFill>
                  </a:rPr>
                  <a:t>Initial Condition Solving</a:t>
                </a:r>
                <a:r>
                  <a:rPr lang="en-US" altLang="zh-CN" b="1" dirty="0">
                    <a:solidFill>
                      <a:schemeClr val="tx1"/>
                    </a:solidFill>
                  </a:rPr>
                  <a:t>: </a:t>
                </a:r>
                <a:r>
                  <a:rPr lang="en-US" altLang="zh-CN" dirty="0">
                    <a:solidFill>
                      <a:schemeClr val="tx1"/>
                    </a:solidFill>
                  </a:rPr>
                  <a:t>Set DER output </a:t>
                </a:r>
                <a14:m>
                  <m:oMath xmlns:m="http://schemas.openxmlformats.org/officeDocument/2006/math">
                    <m:sSub>
                      <m:sSubPr>
                        <m:ctrlPr>
                          <a:rPr lang="en-US" altLang="zh-CN" sz="1600" b="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𝑃</m:t>
                        </m:r>
                      </m:e>
                      <m:sub>
                        <m:r>
                          <a:rPr lang="en-US" altLang="zh-CN" sz="1600" b="0" i="1" smtClean="0">
                            <a:solidFill>
                              <a:schemeClr val="tx1"/>
                            </a:solidFill>
                            <a:latin typeface="Cambria Math" panose="02040503050406030204" pitchFamily="18" charset="0"/>
                            <a:ea typeface="Cambria Math" panose="02040503050406030204" pitchFamily="18" charset="0"/>
                          </a:rPr>
                          <m:t>𝑛𝑜𝑤</m:t>
                        </m:r>
                      </m:sub>
                    </m:sSub>
                  </m:oMath>
                </a14:m>
                <a:r>
                  <a:rPr lang="en-US" altLang="zh-CN" dirty="0">
                    <a:solidFill>
                      <a:schemeClr val="tx1"/>
                    </a:solidFill>
                  </a:rPr>
                  <a:t> to the upper limit </a:t>
                </a:r>
                <a14:m>
                  <m:oMath xmlns:m="http://schemas.openxmlformats.org/officeDocument/2006/math">
                    <m:sSub>
                      <m:sSubPr>
                        <m:ctrlPr>
                          <a:rPr lang="en-US" altLang="zh-CN" i="1">
                            <a:solidFill>
                              <a:schemeClr val="tx1"/>
                            </a:solidFill>
                            <a:latin typeface="Cambria Math" panose="02040503050406030204" pitchFamily="18" charset="0"/>
                            <a:ea typeface="Cambria Math" panose="02040503050406030204" pitchFamily="18" charset="0"/>
                          </a:rPr>
                        </m:ctrlPr>
                      </m:sSubPr>
                      <m:e>
                        <m:r>
                          <a:rPr lang="en-US" altLang="zh-CN" i="1">
                            <a:solidFill>
                              <a:schemeClr val="tx1"/>
                            </a:solidFill>
                            <a:latin typeface="Cambria Math" panose="02040503050406030204" pitchFamily="18" charset="0"/>
                            <a:ea typeface="Cambria Math" panose="02040503050406030204" pitchFamily="18" charset="0"/>
                          </a:rPr>
                          <m:t>𝑃</m:t>
                        </m:r>
                      </m:e>
                      <m:sub>
                        <m:r>
                          <a:rPr lang="en-US" altLang="zh-CN" i="1">
                            <a:solidFill>
                              <a:schemeClr val="tx1"/>
                            </a:solidFill>
                            <a:latin typeface="Cambria Math" panose="02040503050406030204" pitchFamily="18" charset="0"/>
                            <a:ea typeface="Cambria Math" panose="02040503050406030204" pitchFamily="18" charset="0"/>
                          </a:rPr>
                          <m:t>𝑚𝑎𝑥</m:t>
                        </m:r>
                      </m:sub>
                    </m:sSub>
                  </m:oMath>
                </a14:m>
                <a:r>
                  <a:rPr lang="en-US" altLang="zh-CN" dirty="0">
                    <a:solidFill>
                      <a:schemeClr val="tx1"/>
                    </a:solidFill>
                  </a:rPr>
                  <a:t>, and solve power flow (PF) with OpenDSS to get initial value of objective </a:t>
                </a:r>
                <a14:m>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𝐽</m:t>
                        </m:r>
                      </m:e>
                      <m:sub>
                        <m:r>
                          <a:rPr lang="en-US" altLang="zh-CN" b="0" i="1" smtClean="0">
                            <a:solidFill>
                              <a:schemeClr val="tx1"/>
                            </a:solidFill>
                            <a:latin typeface="Cambria Math" panose="02040503050406030204" pitchFamily="18" charset="0"/>
                          </a:rPr>
                          <m:t>𝑖𝑛𝑖𝑡</m:t>
                        </m:r>
                      </m:sub>
                    </m:sSub>
                  </m:oMath>
                </a14:m>
                <a:endParaRPr lang="zh-CN" altLang="en-US" dirty="0">
                  <a:solidFill>
                    <a:schemeClr val="tx1"/>
                  </a:solidFill>
                </a:endParaRPr>
              </a:p>
            </p:txBody>
          </p:sp>
        </mc:Choice>
        <mc:Fallback xmlns="">
          <p:sp>
            <p:nvSpPr>
              <p:cNvPr id="7" name="矩形 6">
                <a:extLst>
                  <a:ext uri="{FF2B5EF4-FFF2-40B4-BE49-F238E27FC236}">
                    <a16:creationId xmlns:a16="http://schemas.microsoft.com/office/drawing/2014/main" id="{7C3656EA-B595-2E7E-A160-7040CCB4CA82}"/>
                  </a:ext>
                </a:extLst>
              </p:cNvPr>
              <p:cNvSpPr>
                <a:spLocks noRot="1" noChangeAspect="1" noMove="1" noResize="1" noEditPoints="1" noAdjustHandles="1" noChangeArrowheads="1" noChangeShapeType="1" noTextEdit="1"/>
              </p:cNvSpPr>
              <p:nvPr/>
            </p:nvSpPr>
            <p:spPr>
              <a:xfrm>
                <a:off x="1664415" y="1703688"/>
                <a:ext cx="6585733" cy="513665"/>
              </a:xfrm>
              <a:prstGeom prst="rect">
                <a:avLst/>
              </a:prstGeom>
              <a:blipFill>
                <a:blip r:embed="rId3"/>
                <a:stretch>
                  <a:fillRect t="-8046" b="-1954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1FCDA4A5-1376-309F-6FC5-3D049F4D52C5}"/>
                  </a:ext>
                </a:extLst>
              </p:cNvPr>
              <p:cNvSpPr/>
              <p:nvPr/>
            </p:nvSpPr>
            <p:spPr>
              <a:xfrm>
                <a:off x="1664413" y="2913569"/>
                <a:ext cx="6585734" cy="72782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u="sng" dirty="0">
                    <a:solidFill>
                      <a:schemeClr val="tx1"/>
                    </a:solidFill>
                  </a:rPr>
                  <a:t>Sensitivity Calculation</a:t>
                </a:r>
                <a:r>
                  <a:rPr lang="en-US" altLang="zh-CN" b="1" dirty="0">
                    <a:solidFill>
                      <a:schemeClr val="tx1"/>
                    </a:solidFill>
                  </a:rPr>
                  <a:t>: </a:t>
                </a:r>
                <a:r>
                  <a:rPr lang="en-US" altLang="zh-CN" dirty="0">
                    <a:solidFill>
                      <a:schemeClr val="tx1"/>
                    </a:solidFill>
                  </a:rPr>
                  <a:t>Choose the </a:t>
                </a:r>
                <a14:m>
                  <m:oMath xmlns:m="http://schemas.openxmlformats.org/officeDocument/2006/math">
                    <m:r>
                      <a:rPr lang="en-US" altLang="zh-CN" b="0" i="1" smtClean="0">
                        <a:solidFill>
                          <a:schemeClr val="tx1"/>
                        </a:solidFill>
                        <a:latin typeface="Cambria Math" panose="02040503050406030204" pitchFamily="18" charset="0"/>
                      </a:rPr>
                      <m:t>𝑘</m:t>
                    </m:r>
                  </m:oMath>
                </a14:m>
                <a:r>
                  <a:rPr lang="en-US" altLang="zh-CN" dirty="0">
                    <a:solidFill>
                      <a:schemeClr val="tx1"/>
                    </a:solidFill>
                  </a:rPr>
                  <a:t>-</a:t>
                </a:r>
                <a:r>
                  <a:rPr lang="en-US" altLang="zh-CN" dirty="0" err="1">
                    <a:solidFill>
                      <a:schemeClr val="tx1"/>
                    </a:solidFill>
                  </a:rPr>
                  <a:t>th</a:t>
                </a:r>
                <a:r>
                  <a:rPr lang="en-US" altLang="zh-CN" dirty="0">
                    <a:solidFill>
                      <a:schemeClr val="tx1"/>
                    </a:solidFill>
                  </a:rPr>
                  <a:t> DER and </a:t>
                </a:r>
                <a:r>
                  <a:rPr lang="en-US" altLang="zh-CN" dirty="0">
                    <a:solidFill>
                      <a:srgbClr val="C00000"/>
                    </a:solidFill>
                  </a:rPr>
                  <a:t>only</a:t>
                </a:r>
                <a:r>
                  <a:rPr lang="en-US" altLang="zh-CN" dirty="0">
                    <a:solidFill>
                      <a:schemeClr val="tx1"/>
                    </a:solidFill>
                  </a:rPr>
                  <a:t> decrease its output by a step </a:t>
                </a:r>
                <a14:m>
                  <m:oMath xmlns:m="http://schemas.openxmlformats.org/officeDocument/2006/math">
                    <m:sSub>
                      <m:sSubPr>
                        <m:ctrlPr>
                          <a:rPr lang="en-US" altLang="zh-CN" sz="1600" b="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𝑃</m:t>
                        </m:r>
                      </m:e>
                      <m:sub>
                        <m:r>
                          <a:rPr lang="en-US" altLang="zh-CN" sz="1600" b="0" i="1" smtClean="0">
                            <a:solidFill>
                              <a:schemeClr val="tx1"/>
                            </a:solidFill>
                            <a:latin typeface="Cambria Math" panose="02040503050406030204" pitchFamily="18" charset="0"/>
                            <a:ea typeface="Cambria Math" panose="02040503050406030204" pitchFamily="18" charset="0"/>
                          </a:rPr>
                          <m:t>𝑘</m:t>
                        </m:r>
                        <m:r>
                          <a:rPr lang="en-US" altLang="zh-CN" sz="1600" b="0" i="1" smtClean="0">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𝑛𝑒𝑤</m:t>
                        </m:r>
                      </m:sub>
                    </m:sSub>
                    <m:r>
                      <a:rPr lang="en-US" altLang="zh-CN" sz="1600" b="0" i="1" smtClean="0">
                        <a:solidFill>
                          <a:schemeClr val="tx1"/>
                        </a:solidFill>
                        <a:latin typeface="Cambria Math" panose="02040503050406030204" pitchFamily="18" charset="0"/>
                        <a:ea typeface="Cambria Math" panose="02040503050406030204" pitchFamily="18" charset="0"/>
                      </a:rPr>
                      <m:t>=</m:t>
                    </m:r>
                    <m:sSub>
                      <m:sSubPr>
                        <m:ctrlPr>
                          <a:rPr lang="en-US" altLang="zh-CN" i="1">
                            <a:solidFill>
                              <a:schemeClr val="tx1"/>
                            </a:solidFill>
                            <a:latin typeface="Cambria Math" panose="02040503050406030204" pitchFamily="18" charset="0"/>
                            <a:ea typeface="Cambria Math" panose="02040503050406030204" pitchFamily="18" charset="0"/>
                          </a:rPr>
                        </m:ctrlPr>
                      </m:sSubPr>
                      <m:e>
                        <m:r>
                          <a:rPr lang="en-US" altLang="zh-CN" i="1">
                            <a:solidFill>
                              <a:schemeClr val="tx1"/>
                            </a:solidFill>
                            <a:latin typeface="Cambria Math" panose="02040503050406030204" pitchFamily="18" charset="0"/>
                            <a:ea typeface="Cambria Math" panose="02040503050406030204" pitchFamily="18" charset="0"/>
                          </a:rPr>
                          <m:t>𝑃</m:t>
                        </m:r>
                      </m:e>
                      <m:sub>
                        <m:r>
                          <a:rPr lang="en-US" altLang="zh-CN" b="0" i="1" smtClean="0">
                            <a:solidFill>
                              <a:schemeClr val="tx1"/>
                            </a:solidFill>
                            <a:latin typeface="Cambria Math" panose="02040503050406030204" pitchFamily="18" charset="0"/>
                            <a:ea typeface="Cambria Math" panose="02040503050406030204" pitchFamily="18" charset="0"/>
                          </a:rPr>
                          <m:t>𝑘</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𝑛𝑜𝑤</m:t>
                        </m:r>
                      </m:sub>
                    </m:sSub>
                    <m:r>
                      <a:rPr lang="en-US" altLang="zh-CN" b="0" i="1" smtClean="0">
                        <a:solidFill>
                          <a:schemeClr val="tx1"/>
                        </a:solidFill>
                        <a:latin typeface="Cambria Math" panose="02040503050406030204" pitchFamily="18" charset="0"/>
                        <a:ea typeface="Cambria Math" panose="02040503050406030204" pitchFamily="18" charset="0"/>
                      </a:rPr>
                      <m:t>−∆</m:t>
                    </m:r>
                    <m:r>
                      <a:rPr lang="en-US" altLang="zh-CN" b="0" i="1" smtClean="0">
                        <a:solidFill>
                          <a:schemeClr val="tx1"/>
                        </a:solidFill>
                        <a:latin typeface="Cambria Math" panose="02040503050406030204" pitchFamily="18" charset="0"/>
                        <a:ea typeface="Cambria Math" panose="02040503050406030204" pitchFamily="18" charset="0"/>
                      </a:rPr>
                      <m:t>𝑃</m:t>
                    </m:r>
                  </m:oMath>
                </a14:m>
                <a:r>
                  <a:rPr lang="en-US" altLang="zh-CN" dirty="0">
                    <a:solidFill>
                      <a:schemeClr val="tx1"/>
                    </a:solidFill>
                  </a:rPr>
                  <a:t>, solve PF with OpenDSS to get value of objective </a:t>
                </a:r>
                <a14:m>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𝐽</m:t>
                        </m:r>
                      </m:e>
                      <m:sub>
                        <m:r>
                          <a:rPr lang="en-US" altLang="zh-CN" b="0" i="1" smtClean="0">
                            <a:solidFill>
                              <a:schemeClr val="tx1"/>
                            </a:solidFill>
                            <a:latin typeface="Cambria Math" panose="02040503050406030204" pitchFamily="18" charset="0"/>
                          </a:rPr>
                          <m:t>𝑘</m:t>
                        </m:r>
                      </m:sub>
                    </m:sSub>
                  </m:oMath>
                </a14:m>
                <a:r>
                  <a:rPr lang="zh-CN" altLang="en-US" dirty="0">
                    <a:solidFill>
                      <a:schemeClr val="tx1"/>
                    </a:solidFill>
                  </a:rPr>
                  <a:t> </a:t>
                </a:r>
                <a:r>
                  <a:rPr lang="en-US" altLang="zh-CN" dirty="0">
                    <a:solidFill>
                      <a:schemeClr val="tx1"/>
                    </a:solidFill>
                  </a:rPr>
                  <a:t>and calculate the sensitivity </a:t>
                </a:r>
                <a14:m>
                  <m:oMath xmlns:m="http://schemas.openxmlformats.org/officeDocument/2006/math">
                    <m:r>
                      <a:rPr lang="en-US" altLang="zh-CN" b="0" i="1" smtClean="0">
                        <a:solidFill>
                          <a:schemeClr val="tx1"/>
                        </a:solidFill>
                        <a:latin typeface="Cambria Math" panose="02040503050406030204" pitchFamily="18" charset="0"/>
                        <a:ea typeface="Cambria Math" panose="02040503050406030204" pitchFamily="18" charset="0"/>
                      </a:rPr>
                      <m:t>𝜕</m:t>
                    </m:r>
                    <m:r>
                      <a:rPr lang="en-US" altLang="zh-CN" b="0" i="1" smtClean="0">
                        <a:solidFill>
                          <a:schemeClr val="tx1"/>
                        </a:solidFill>
                        <a:latin typeface="Cambria Math" panose="02040503050406030204" pitchFamily="18" charset="0"/>
                      </a:rPr>
                      <m:t>𝐽</m:t>
                    </m:r>
                    <m:r>
                      <a:rPr lang="en-US" altLang="zh-CN" b="0" i="1" smtClean="0">
                        <a:solidFill>
                          <a:schemeClr val="tx1"/>
                        </a:solidFill>
                        <a:latin typeface="Cambria Math" panose="02040503050406030204" pitchFamily="18" charset="0"/>
                      </a:rPr>
                      <m:t>/</m:t>
                    </m:r>
                    <m:sSub>
                      <m:sSubPr>
                        <m:ctrlPr>
                          <a:rPr lang="en-US" altLang="zh-CN" i="1" smtClean="0">
                            <a:solidFill>
                              <a:schemeClr val="tx1"/>
                            </a:solidFill>
                            <a:latin typeface="Cambria Math" panose="02040503050406030204" pitchFamily="18" charset="0"/>
                          </a:rPr>
                        </m:ctrlPr>
                      </m:sSubPr>
                      <m:e>
                        <m:r>
                          <a:rPr lang="zh-CN" altLang="en-US"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𝑃</m:t>
                        </m:r>
                      </m:e>
                      <m:sub>
                        <m:r>
                          <a:rPr lang="en-US" altLang="zh-CN" i="1">
                            <a:solidFill>
                              <a:schemeClr val="tx1"/>
                            </a:solidFill>
                            <a:latin typeface="Cambria Math" panose="02040503050406030204" pitchFamily="18" charset="0"/>
                          </a:rPr>
                          <m:t>𝑘</m:t>
                        </m:r>
                      </m:sub>
                    </m:sSub>
                    <m:r>
                      <a:rPr lang="en-US" altLang="zh-CN" i="1" smtClean="0">
                        <a:solidFill>
                          <a:schemeClr val="tx1"/>
                        </a:solidFill>
                        <a:latin typeface="Cambria Math" panose="02040503050406030204" pitchFamily="18" charset="0"/>
                        <a:ea typeface="Cambria Math" panose="02040503050406030204" pitchFamily="18" charset="0"/>
                      </a:rPr>
                      <m:t>≈</m:t>
                    </m:r>
                    <m:r>
                      <a:rPr lang="en-US" altLang="zh-CN" b="0" i="1" smtClean="0">
                        <a:solidFill>
                          <a:schemeClr val="tx1"/>
                        </a:solidFill>
                        <a:latin typeface="Cambria Math" panose="02040503050406030204" pitchFamily="18" charset="0"/>
                        <a:ea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𝐽</m:t>
                        </m:r>
                      </m:e>
                      <m:sub>
                        <m:r>
                          <a:rPr lang="en-US" altLang="zh-CN" i="1">
                            <a:solidFill>
                              <a:schemeClr val="tx1"/>
                            </a:solidFill>
                            <a:latin typeface="Cambria Math" panose="02040503050406030204" pitchFamily="18" charset="0"/>
                          </a:rPr>
                          <m:t>𝑖𝑛𝑖𝑡</m:t>
                        </m:r>
                      </m:sub>
                    </m:sSub>
                    <m:r>
                      <a:rPr lang="en-US" altLang="zh-CN" b="0" i="1" smtClean="0">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𝐽</m:t>
                        </m:r>
                      </m:e>
                      <m:sub>
                        <m:r>
                          <a:rPr lang="en-US" altLang="zh-CN" i="1">
                            <a:solidFill>
                              <a:schemeClr val="tx1"/>
                            </a:solidFill>
                            <a:latin typeface="Cambria Math" panose="02040503050406030204" pitchFamily="18" charset="0"/>
                          </a:rPr>
                          <m:t>𝑘</m:t>
                        </m:r>
                      </m:sub>
                    </m:sSub>
                    <m:r>
                      <a:rPr lang="en-US" altLang="zh-CN" b="0" i="1" smtClean="0">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𝑃</m:t>
                    </m:r>
                  </m:oMath>
                </a14:m>
                <a:endParaRPr lang="zh-CN" altLang="en-US" dirty="0">
                  <a:solidFill>
                    <a:schemeClr val="tx1"/>
                  </a:solidFill>
                </a:endParaRPr>
              </a:p>
            </p:txBody>
          </p:sp>
        </mc:Choice>
        <mc:Fallback xmlns="">
          <p:sp>
            <p:nvSpPr>
              <p:cNvPr id="8" name="矩形 7">
                <a:extLst>
                  <a:ext uri="{FF2B5EF4-FFF2-40B4-BE49-F238E27FC236}">
                    <a16:creationId xmlns:a16="http://schemas.microsoft.com/office/drawing/2014/main" id="{1FCDA4A5-1376-309F-6FC5-3D049F4D52C5}"/>
                  </a:ext>
                </a:extLst>
              </p:cNvPr>
              <p:cNvSpPr>
                <a:spLocks noRot="1" noChangeAspect="1" noMove="1" noResize="1" noEditPoints="1" noAdjustHandles="1" noChangeArrowheads="1" noChangeShapeType="1" noTextEdit="1"/>
              </p:cNvSpPr>
              <p:nvPr/>
            </p:nvSpPr>
            <p:spPr>
              <a:xfrm>
                <a:off x="1664413" y="2913569"/>
                <a:ext cx="6585734" cy="727824"/>
              </a:xfrm>
              <a:prstGeom prst="rect">
                <a:avLst/>
              </a:prstGeom>
              <a:blipFill>
                <a:blip r:embed="rId4"/>
                <a:stretch>
                  <a:fillRect t="-9091" r="-462" b="-1735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ED99AFE5-0945-1AAB-B82B-8E98FF206E94}"/>
                  </a:ext>
                </a:extLst>
              </p:cNvPr>
              <p:cNvSpPr/>
              <p:nvPr/>
            </p:nvSpPr>
            <p:spPr>
              <a:xfrm>
                <a:off x="4515491" y="2412499"/>
                <a:ext cx="883578" cy="30592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𝑘</m:t>
                      </m:r>
                      <m:r>
                        <a:rPr lang="en-US" altLang="zh-CN" b="0" i="1" smtClean="0">
                          <a:solidFill>
                            <a:schemeClr val="tx1"/>
                          </a:solidFill>
                          <a:latin typeface="Cambria Math" panose="02040503050406030204" pitchFamily="18" charset="0"/>
                        </a:rPr>
                        <m:t>=1</m:t>
                      </m:r>
                    </m:oMath>
                  </m:oMathPara>
                </a14:m>
                <a:endParaRPr lang="zh-CN" altLang="en-US" dirty="0">
                  <a:solidFill>
                    <a:schemeClr val="tx1"/>
                  </a:solidFill>
                </a:endParaRPr>
              </a:p>
            </p:txBody>
          </p:sp>
        </mc:Choice>
        <mc:Fallback xmlns="">
          <p:sp>
            <p:nvSpPr>
              <p:cNvPr id="10" name="矩形 9">
                <a:extLst>
                  <a:ext uri="{FF2B5EF4-FFF2-40B4-BE49-F238E27FC236}">
                    <a16:creationId xmlns:a16="http://schemas.microsoft.com/office/drawing/2014/main" id="{ED99AFE5-0945-1AAB-B82B-8E98FF206E94}"/>
                  </a:ext>
                </a:extLst>
              </p:cNvPr>
              <p:cNvSpPr>
                <a:spLocks noRot="1" noChangeAspect="1" noMove="1" noResize="1" noEditPoints="1" noAdjustHandles="1" noChangeArrowheads="1" noChangeShapeType="1" noTextEdit="1"/>
              </p:cNvSpPr>
              <p:nvPr/>
            </p:nvSpPr>
            <p:spPr>
              <a:xfrm>
                <a:off x="4515491" y="2412499"/>
                <a:ext cx="883578" cy="305924"/>
              </a:xfrm>
              <a:prstGeom prst="rect">
                <a:avLst/>
              </a:prstGeom>
              <a:blipFill>
                <a:blip r:embed="rId5"/>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流程图: 决策 15">
                <a:extLst>
                  <a:ext uri="{FF2B5EF4-FFF2-40B4-BE49-F238E27FC236}">
                    <a16:creationId xmlns:a16="http://schemas.microsoft.com/office/drawing/2014/main" id="{EBEA464D-0956-2F10-C14D-3E00529C1B78}"/>
                  </a:ext>
                </a:extLst>
              </p:cNvPr>
              <p:cNvSpPr/>
              <p:nvPr/>
            </p:nvSpPr>
            <p:spPr>
              <a:xfrm>
                <a:off x="3559994" y="3818049"/>
                <a:ext cx="2794571" cy="650941"/>
              </a:xfrm>
              <a:prstGeom prst="flowChartDecisi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zh-CN" b="0" i="1" smtClean="0">
                        <a:solidFill>
                          <a:schemeClr val="tx1"/>
                        </a:solidFill>
                        <a:latin typeface="Cambria Math" panose="02040503050406030204" pitchFamily="18" charset="0"/>
                      </a:rPr>
                      <m:t>𝑘</m:t>
                    </m:r>
                    <m:r>
                      <a:rPr lang="en-US" altLang="zh-CN" i="1">
                        <a:solidFill>
                          <a:schemeClr val="tx1"/>
                        </a:solidFill>
                        <a:latin typeface="Cambria Math" panose="02040503050406030204" pitchFamily="18" charset="0"/>
                        <a:ea typeface="Cambria Math" panose="02040503050406030204" pitchFamily="18" charset="0"/>
                      </a:rPr>
                      <m:t>≥</m:t>
                    </m:r>
                    <m:sSub>
                      <m:sSubPr>
                        <m:ctrlPr>
                          <a:rPr lang="en-US" altLang="zh-CN" b="0" i="1" dirty="0" smtClean="0">
                            <a:solidFill>
                              <a:schemeClr val="tx1"/>
                            </a:solidFill>
                            <a:latin typeface="Cambria Math" panose="02040503050406030204" pitchFamily="18" charset="0"/>
                          </a:rPr>
                        </m:ctrlPr>
                      </m:sSubPr>
                      <m:e>
                        <m:r>
                          <a:rPr lang="en-US" altLang="zh-CN" b="0" i="1" dirty="0" smtClean="0">
                            <a:solidFill>
                              <a:schemeClr val="tx1"/>
                            </a:solidFill>
                            <a:latin typeface="Cambria Math" panose="02040503050406030204" pitchFamily="18" charset="0"/>
                          </a:rPr>
                          <m:t>𝑁</m:t>
                        </m:r>
                      </m:e>
                      <m:sub>
                        <m:r>
                          <a:rPr lang="en-US" altLang="zh-CN" b="0" i="1" dirty="0" smtClean="0">
                            <a:solidFill>
                              <a:schemeClr val="tx1"/>
                            </a:solidFill>
                            <a:latin typeface="Cambria Math" panose="02040503050406030204" pitchFamily="18" charset="0"/>
                          </a:rPr>
                          <m:t>𝐷𝐸𝑅</m:t>
                        </m:r>
                      </m:sub>
                    </m:sSub>
                  </m:oMath>
                </a14:m>
                <a:r>
                  <a:rPr lang="en-US" altLang="zh-CN" dirty="0">
                    <a:solidFill>
                      <a:schemeClr val="tx1"/>
                    </a:solidFill>
                  </a:rPr>
                  <a:t>?</a:t>
                </a:r>
                <a:endParaRPr lang="zh-CN" altLang="en-US" dirty="0">
                  <a:solidFill>
                    <a:schemeClr val="tx1"/>
                  </a:solidFill>
                </a:endParaRPr>
              </a:p>
            </p:txBody>
          </p:sp>
        </mc:Choice>
        <mc:Fallback xmlns="">
          <p:sp>
            <p:nvSpPr>
              <p:cNvPr id="16" name="流程图: 决策 15">
                <a:extLst>
                  <a:ext uri="{FF2B5EF4-FFF2-40B4-BE49-F238E27FC236}">
                    <a16:creationId xmlns:a16="http://schemas.microsoft.com/office/drawing/2014/main" id="{EBEA464D-0956-2F10-C14D-3E00529C1B78}"/>
                  </a:ext>
                </a:extLst>
              </p:cNvPr>
              <p:cNvSpPr>
                <a:spLocks noRot="1" noChangeAspect="1" noMove="1" noResize="1" noEditPoints="1" noAdjustHandles="1" noChangeArrowheads="1" noChangeShapeType="1" noTextEdit="1"/>
              </p:cNvSpPr>
              <p:nvPr/>
            </p:nvSpPr>
            <p:spPr>
              <a:xfrm>
                <a:off x="3559994" y="3818049"/>
                <a:ext cx="2794571" cy="650941"/>
              </a:xfrm>
              <a:prstGeom prst="flowChartDecision">
                <a:avLst/>
              </a:prstGeom>
              <a:blipFill>
                <a:blip r:embed="rId6"/>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79E77A50-270B-4EC3-D875-AE63BA0D0A6C}"/>
                  </a:ext>
                </a:extLst>
              </p:cNvPr>
              <p:cNvSpPr/>
              <p:nvPr/>
            </p:nvSpPr>
            <p:spPr>
              <a:xfrm>
                <a:off x="1972638" y="3954827"/>
                <a:ext cx="1059951" cy="36638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𝑘</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𝑘</m:t>
                      </m:r>
                      <m:r>
                        <a:rPr lang="en-US" altLang="zh-CN" b="0" i="1" smtClean="0">
                          <a:solidFill>
                            <a:schemeClr val="tx1"/>
                          </a:solidFill>
                          <a:latin typeface="Cambria Math" panose="02040503050406030204" pitchFamily="18" charset="0"/>
                        </a:rPr>
                        <m:t>+1</m:t>
                      </m:r>
                    </m:oMath>
                  </m:oMathPara>
                </a14:m>
                <a:endParaRPr lang="zh-CN" altLang="en-US" dirty="0">
                  <a:solidFill>
                    <a:schemeClr val="tx1"/>
                  </a:solidFill>
                </a:endParaRPr>
              </a:p>
            </p:txBody>
          </p:sp>
        </mc:Choice>
        <mc:Fallback xmlns="">
          <p:sp>
            <p:nvSpPr>
              <p:cNvPr id="18" name="矩形 17">
                <a:extLst>
                  <a:ext uri="{FF2B5EF4-FFF2-40B4-BE49-F238E27FC236}">
                    <a16:creationId xmlns:a16="http://schemas.microsoft.com/office/drawing/2014/main" id="{79E77A50-270B-4EC3-D875-AE63BA0D0A6C}"/>
                  </a:ext>
                </a:extLst>
              </p:cNvPr>
              <p:cNvSpPr>
                <a:spLocks noRot="1" noChangeAspect="1" noMove="1" noResize="1" noEditPoints="1" noAdjustHandles="1" noChangeArrowheads="1" noChangeShapeType="1" noTextEdit="1"/>
              </p:cNvSpPr>
              <p:nvPr/>
            </p:nvSpPr>
            <p:spPr>
              <a:xfrm>
                <a:off x="1972638" y="3954827"/>
                <a:ext cx="1059951" cy="366385"/>
              </a:xfrm>
              <a:prstGeom prst="rect">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81D34203-E14F-0E4A-AB0D-CAAA9BF30CD0}"/>
                  </a:ext>
                </a:extLst>
              </p:cNvPr>
              <p:cNvSpPr/>
              <p:nvPr/>
            </p:nvSpPr>
            <p:spPr>
              <a:xfrm>
                <a:off x="1664412" y="4782424"/>
                <a:ext cx="6585734" cy="65094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u="sng" dirty="0">
                    <a:solidFill>
                      <a:schemeClr val="tx1"/>
                    </a:solidFill>
                  </a:rPr>
                  <a:t>DER Update</a:t>
                </a:r>
                <a:r>
                  <a:rPr lang="en-US" altLang="zh-CN" b="1" dirty="0">
                    <a:solidFill>
                      <a:schemeClr val="tx1"/>
                    </a:solidFill>
                  </a:rPr>
                  <a:t>: </a:t>
                </a:r>
                <a:r>
                  <a:rPr lang="en-US" altLang="zh-CN" dirty="0">
                    <a:solidFill>
                      <a:schemeClr val="tx1"/>
                    </a:solidFill>
                  </a:rPr>
                  <a:t>Update the outputs of DERs by </a:t>
                </a:r>
                <a14:m>
                  <m:oMath xmlns:m="http://schemas.openxmlformats.org/officeDocument/2006/math">
                    <m:sSub>
                      <m:sSubPr>
                        <m:ctrlPr>
                          <a:rPr lang="en-US" altLang="zh-CN" i="1">
                            <a:solidFill>
                              <a:schemeClr val="tx1"/>
                            </a:solidFill>
                            <a:latin typeface="Cambria Math" panose="02040503050406030204" pitchFamily="18" charset="0"/>
                            <a:ea typeface="Cambria Math" panose="02040503050406030204" pitchFamily="18" charset="0"/>
                          </a:rPr>
                        </m:ctrlPr>
                      </m:sSubPr>
                      <m:e>
                        <m:r>
                          <a:rPr lang="en-US" altLang="zh-CN" i="1">
                            <a:solidFill>
                              <a:schemeClr val="tx1"/>
                            </a:solidFill>
                            <a:latin typeface="Cambria Math" panose="02040503050406030204" pitchFamily="18" charset="0"/>
                            <a:ea typeface="Cambria Math" panose="02040503050406030204" pitchFamily="18" charset="0"/>
                          </a:rPr>
                          <m:t>𝑃</m:t>
                        </m:r>
                      </m:e>
                      <m:sub>
                        <m:r>
                          <a:rPr lang="en-US" altLang="zh-CN" b="0" i="1" smtClean="0">
                            <a:solidFill>
                              <a:schemeClr val="tx1"/>
                            </a:solidFill>
                            <a:latin typeface="Cambria Math" panose="02040503050406030204" pitchFamily="18" charset="0"/>
                            <a:ea typeface="Cambria Math" panose="02040503050406030204" pitchFamily="18" charset="0"/>
                          </a:rPr>
                          <m:t>𝑛</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𝑛𝑜𝑤</m:t>
                        </m:r>
                      </m:sub>
                    </m:sSub>
                    <m:r>
                      <a:rPr lang="en-US" altLang="zh-CN" i="1">
                        <a:solidFill>
                          <a:schemeClr val="tx1"/>
                        </a:solidFill>
                        <a:latin typeface="Cambria Math" panose="02040503050406030204" pitchFamily="18" charset="0"/>
                        <a:ea typeface="Cambria Math" panose="02040503050406030204" pitchFamily="18" charset="0"/>
                      </a:rPr>
                      <m:t>=</m:t>
                    </m:r>
                    <m:sSub>
                      <m:sSubPr>
                        <m:ctrlPr>
                          <a:rPr lang="en-US" altLang="zh-CN" i="1">
                            <a:solidFill>
                              <a:schemeClr val="tx1"/>
                            </a:solidFill>
                            <a:latin typeface="Cambria Math" panose="02040503050406030204" pitchFamily="18" charset="0"/>
                            <a:ea typeface="Cambria Math" panose="02040503050406030204" pitchFamily="18" charset="0"/>
                          </a:rPr>
                        </m:ctrlPr>
                      </m:sSubPr>
                      <m:e>
                        <m:r>
                          <a:rPr lang="en-US" altLang="zh-CN" i="1">
                            <a:solidFill>
                              <a:schemeClr val="tx1"/>
                            </a:solidFill>
                            <a:latin typeface="Cambria Math" panose="02040503050406030204" pitchFamily="18" charset="0"/>
                            <a:ea typeface="Cambria Math" panose="02040503050406030204" pitchFamily="18" charset="0"/>
                          </a:rPr>
                          <m:t>𝑃</m:t>
                        </m:r>
                      </m:e>
                      <m:sub>
                        <m:r>
                          <a:rPr lang="en-US" altLang="zh-CN" b="0" i="1" smtClean="0">
                            <a:solidFill>
                              <a:schemeClr val="tx1"/>
                            </a:solidFill>
                            <a:latin typeface="Cambria Math" panose="02040503050406030204" pitchFamily="18" charset="0"/>
                            <a:ea typeface="Cambria Math" panose="02040503050406030204" pitchFamily="18" charset="0"/>
                          </a:rPr>
                          <m:t>𝑛</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𝑛𝑜𝑤</m:t>
                        </m:r>
                      </m:sub>
                    </m:sSub>
                    <m:r>
                      <a:rPr lang="en-US" altLang="zh-CN" i="1">
                        <a:solidFill>
                          <a:schemeClr val="tx1"/>
                        </a:solidFill>
                        <a:latin typeface="Cambria Math" panose="02040503050406030204" pitchFamily="18" charset="0"/>
                        <a:ea typeface="Cambria Math" panose="02040503050406030204" pitchFamily="18" charset="0"/>
                      </a:rPr>
                      <m:t>−</m:t>
                    </m:r>
                    <m:r>
                      <a:rPr lang="en-US" altLang="zh-CN" b="0" i="1" smtClean="0">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rPr>
                      <m:t>𝐽</m:t>
                    </m:r>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𝑃</m:t>
                        </m:r>
                      </m:e>
                      <m:sub>
                        <m:r>
                          <a:rPr lang="en-US" altLang="zh-CN" i="1">
                            <a:solidFill>
                              <a:schemeClr val="tx1"/>
                            </a:solidFill>
                            <a:latin typeface="Cambria Math" panose="02040503050406030204" pitchFamily="18" charset="0"/>
                          </a:rPr>
                          <m:t>𝑘</m:t>
                        </m:r>
                      </m:sub>
                    </m:sSub>
                    <m:r>
                      <a:rPr lang="en-US" altLang="zh-CN" b="0" i="1" smtClean="0">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𝑃</m:t>
                    </m:r>
                  </m:oMath>
                </a14:m>
                <a:r>
                  <a:rPr lang="en-US" altLang="zh-CN" dirty="0">
                    <a:solidFill>
                      <a:schemeClr val="tx1"/>
                    </a:solidFill>
                  </a:rPr>
                  <a:t>, update objective value </a:t>
                </a:r>
                <a14:m>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𝐽</m:t>
                        </m:r>
                      </m:e>
                      <m:sub>
                        <m:r>
                          <a:rPr lang="en-US" altLang="zh-CN" i="1">
                            <a:solidFill>
                              <a:schemeClr val="tx1"/>
                            </a:solidFill>
                            <a:latin typeface="Cambria Math" panose="02040503050406030204" pitchFamily="18" charset="0"/>
                          </a:rPr>
                          <m:t>𝑖𝑛𝑖𝑡</m:t>
                        </m:r>
                      </m:sub>
                    </m:sSub>
                    <m:r>
                      <a:rPr lang="en-US" altLang="zh-CN" b="0" i="1" smtClean="0">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𝐽</m:t>
                        </m:r>
                      </m:e>
                      <m:sub>
                        <m:r>
                          <a:rPr lang="en-US" altLang="zh-CN" i="1">
                            <a:solidFill>
                              <a:schemeClr val="tx1"/>
                            </a:solidFill>
                            <a:latin typeface="Cambria Math" panose="02040503050406030204" pitchFamily="18" charset="0"/>
                          </a:rPr>
                          <m:t>𝑛</m:t>
                        </m:r>
                      </m:sub>
                    </m:sSub>
                  </m:oMath>
                </a14:m>
                <a:r>
                  <a:rPr lang="zh-CN" altLang="en-US" dirty="0">
                    <a:solidFill>
                      <a:schemeClr val="tx1"/>
                    </a:solidFill>
                  </a:rPr>
                  <a:t> </a:t>
                </a:r>
                <a:r>
                  <a:rPr lang="en-US" altLang="zh-CN" dirty="0">
                    <a:solidFill>
                      <a:schemeClr val="tx1"/>
                    </a:solidFill>
                  </a:rPr>
                  <a:t>by solving PF with updated DER outputs</a:t>
                </a:r>
                <a:endParaRPr lang="zh-CN" altLang="en-US" dirty="0">
                  <a:solidFill>
                    <a:schemeClr val="tx1"/>
                  </a:solidFill>
                </a:endParaRPr>
              </a:p>
            </p:txBody>
          </p:sp>
        </mc:Choice>
        <mc:Fallback xmlns="">
          <p:sp>
            <p:nvSpPr>
              <p:cNvPr id="22" name="矩形 21">
                <a:extLst>
                  <a:ext uri="{FF2B5EF4-FFF2-40B4-BE49-F238E27FC236}">
                    <a16:creationId xmlns:a16="http://schemas.microsoft.com/office/drawing/2014/main" id="{81D34203-E14F-0E4A-AB0D-CAAA9BF30CD0}"/>
                  </a:ext>
                </a:extLst>
              </p:cNvPr>
              <p:cNvSpPr>
                <a:spLocks noRot="1" noChangeAspect="1" noMove="1" noResize="1" noEditPoints="1" noAdjustHandles="1" noChangeArrowheads="1" noChangeShapeType="1" noTextEdit="1"/>
              </p:cNvSpPr>
              <p:nvPr/>
            </p:nvSpPr>
            <p:spPr>
              <a:xfrm>
                <a:off x="1664412" y="4782424"/>
                <a:ext cx="6585734" cy="650942"/>
              </a:xfrm>
              <a:prstGeom prst="rect">
                <a:avLst/>
              </a:prstGeom>
              <a:blipFill>
                <a:blip r:embed="rId8"/>
                <a:stretch>
                  <a:fillRect r="-739" b="-7407"/>
                </a:stretch>
              </a:blipFill>
              <a:ln>
                <a:solidFill>
                  <a:schemeClr val="tx1"/>
                </a:solidFill>
              </a:ln>
            </p:spPr>
            <p:txBody>
              <a:bodyPr/>
              <a:lstStyle/>
              <a:p>
                <a:r>
                  <a:rPr lang="en-US">
                    <a:noFill/>
                  </a:rPr>
                  <a:t> </a:t>
                </a:r>
              </a:p>
            </p:txBody>
          </p:sp>
        </mc:Fallback>
      </mc:AlternateContent>
      <p:sp>
        <p:nvSpPr>
          <p:cNvPr id="26" name="流程图: 决策 25">
            <a:extLst>
              <a:ext uri="{FF2B5EF4-FFF2-40B4-BE49-F238E27FC236}">
                <a16:creationId xmlns:a16="http://schemas.microsoft.com/office/drawing/2014/main" id="{C30403AF-30B2-E72C-6BF2-A9DFF5635CE2}"/>
              </a:ext>
            </a:extLst>
          </p:cNvPr>
          <p:cNvSpPr/>
          <p:nvPr/>
        </p:nvSpPr>
        <p:spPr>
          <a:xfrm>
            <a:off x="3559994" y="5610021"/>
            <a:ext cx="2794571" cy="650941"/>
          </a:xfrm>
          <a:prstGeom prst="flowChartDecisi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Converge?</a:t>
            </a:r>
            <a:endParaRPr lang="zh-CN" altLang="en-US" dirty="0">
              <a:solidFill>
                <a:schemeClr val="tx1"/>
              </a:solidFill>
            </a:endParaRPr>
          </a:p>
        </p:txBody>
      </p:sp>
      <p:cxnSp>
        <p:nvCxnSpPr>
          <p:cNvPr id="28" name="直接箭头连接符 27">
            <a:extLst>
              <a:ext uri="{FF2B5EF4-FFF2-40B4-BE49-F238E27FC236}">
                <a16:creationId xmlns:a16="http://schemas.microsoft.com/office/drawing/2014/main" id="{D0982D66-1084-3C48-B72D-5F01D18F094F}"/>
              </a:ext>
            </a:extLst>
          </p:cNvPr>
          <p:cNvCxnSpPr>
            <a:stCxn id="7" idx="2"/>
            <a:endCxn id="10" idx="0"/>
          </p:cNvCxnSpPr>
          <p:nvPr/>
        </p:nvCxnSpPr>
        <p:spPr>
          <a:xfrm flipH="1">
            <a:off x="4957280" y="2217353"/>
            <a:ext cx="2" cy="195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4A2A9DC5-54F2-E8CC-E722-A941AB75A284}"/>
              </a:ext>
            </a:extLst>
          </p:cNvPr>
          <p:cNvCxnSpPr>
            <a:stCxn id="10" idx="2"/>
            <a:endCxn id="8" idx="0"/>
          </p:cNvCxnSpPr>
          <p:nvPr/>
        </p:nvCxnSpPr>
        <p:spPr>
          <a:xfrm>
            <a:off x="4957280" y="2718423"/>
            <a:ext cx="0" cy="195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DD99D499-5DB5-8128-BAAF-7BFD66547273}"/>
              </a:ext>
            </a:extLst>
          </p:cNvPr>
          <p:cNvCxnSpPr>
            <a:stCxn id="8" idx="2"/>
            <a:endCxn id="16" idx="0"/>
          </p:cNvCxnSpPr>
          <p:nvPr/>
        </p:nvCxnSpPr>
        <p:spPr>
          <a:xfrm>
            <a:off x="4957280" y="3641393"/>
            <a:ext cx="0" cy="1766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41CB0123-5BF4-3C6E-B4AB-42E20A4A97A4}"/>
              </a:ext>
            </a:extLst>
          </p:cNvPr>
          <p:cNvCxnSpPr>
            <a:stCxn id="16" idx="1"/>
            <a:endCxn id="18" idx="3"/>
          </p:cNvCxnSpPr>
          <p:nvPr/>
        </p:nvCxnSpPr>
        <p:spPr>
          <a:xfrm flipH="1" flipV="1">
            <a:off x="3032589" y="4138020"/>
            <a:ext cx="527405" cy="5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3DB04161-BEB5-78C5-FA85-4FF4D44332D9}"/>
              </a:ext>
            </a:extLst>
          </p:cNvPr>
          <p:cNvCxnSpPr>
            <a:stCxn id="18" idx="1"/>
            <a:endCxn id="8" idx="1"/>
          </p:cNvCxnSpPr>
          <p:nvPr/>
        </p:nvCxnSpPr>
        <p:spPr>
          <a:xfrm rot="10800000">
            <a:off x="1664414" y="3277482"/>
            <a:ext cx="308225" cy="860539"/>
          </a:xfrm>
          <a:prstGeom prst="bentConnector3">
            <a:avLst>
              <a:gd name="adj1" fmla="val 17416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6637B698-A3A5-7381-9828-B7EAE9C1899D}"/>
              </a:ext>
            </a:extLst>
          </p:cNvPr>
          <p:cNvCxnSpPr>
            <a:stCxn id="16" idx="2"/>
            <a:endCxn id="22" idx="0"/>
          </p:cNvCxnSpPr>
          <p:nvPr/>
        </p:nvCxnSpPr>
        <p:spPr>
          <a:xfrm flipH="1">
            <a:off x="4957279" y="4468990"/>
            <a:ext cx="1" cy="313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628BC07C-D9DA-68DB-C14A-294990F38E5C}"/>
              </a:ext>
            </a:extLst>
          </p:cNvPr>
          <p:cNvCxnSpPr>
            <a:stCxn id="22" idx="2"/>
            <a:endCxn id="26" idx="0"/>
          </p:cNvCxnSpPr>
          <p:nvPr/>
        </p:nvCxnSpPr>
        <p:spPr>
          <a:xfrm>
            <a:off x="4957279" y="5433366"/>
            <a:ext cx="1" cy="1766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33D8773D-6CB8-B3EA-732A-BF8AB75334D8}"/>
              </a:ext>
            </a:extLst>
          </p:cNvPr>
          <p:cNvCxnSpPr>
            <a:stCxn id="26" idx="1"/>
            <a:endCxn id="10" idx="1"/>
          </p:cNvCxnSpPr>
          <p:nvPr/>
        </p:nvCxnSpPr>
        <p:spPr>
          <a:xfrm rot="10800000" flipH="1">
            <a:off x="3559993" y="2565462"/>
            <a:ext cx="955497" cy="3370031"/>
          </a:xfrm>
          <a:prstGeom prst="bentConnector3">
            <a:avLst>
              <a:gd name="adj1" fmla="val -27768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6226584A-066B-9A9B-6083-A42A3E254503}"/>
              </a:ext>
            </a:extLst>
          </p:cNvPr>
          <p:cNvCxnSpPr>
            <a:cxnSpLocks/>
            <a:stCxn id="26" idx="2"/>
            <a:endCxn id="45" idx="0"/>
          </p:cNvCxnSpPr>
          <p:nvPr/>
        </p:nvCxnSpPr>
        <p:spPr>
          <a:xfrm flipH="1">
            <a:off x="4957279" y="6260962"/>
            <a:ext cx="1" cy="2084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矩形 44">
            <a:extLst>
              <a:ext uri="{FF2B5EF4-FFF2-40B4-BE49-F238E27FC236}">
                <a16:creationId xmlns:a16="http://schemas.microsoft.com/office/drawing/2014/main" id="{87F634F1-3B74-E01D-7179-53587DEA553B}"/>
              </a:ext>
            </a:extLst>
          </p:cNvPr>
          <p:cNvSpPr/>
          <p:nvPr/>
        </p:nvSpPr>
        <p:spPr>
          <a:xfrm>
            <a:off x="4261204" y="6469417"/>
            <a:ext cx="1392149" cy="30592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Results</a:t>
            </a:r>
            <a:endParaRPr lang="zh-CN" altLang="en-US" dirty="0">
              <a:solidFill>
                <a:schemeClr val="tx1"/>
              </a:solidFill>
            </a:endParaRPr>
          </a:p>
        </p:txBody>
      </p:sp>
      <p:sp>
        <p:nvSpPr>
          <p:cNvPr id="49" name="文本框 48">
            <a:extLst>
              <a:ext uri="{FF2B5EF4-FFF2-40B4-BE49-F238E27FC236}">
                <a16:creationId xmlns:a16="http://schemas.microsoft.com/office/drawing/2014/main" id="{E100E2A8-C764-C691-7518-30FD727D3731}"/>
              </a:ext>
            </a:extLst>
          </p:cNvPr>
          <p:cNvSpPr txBox="1"/>
          <p:nvPr/>
        </p:nvSpPr>
        <p:spPr>
          <a:xfrm>
            <a:off x="3164435" y="5556024"/>
            <a:ext cx="369870" cy="338554"/>
          </a:xfrm>
          <a:prstGeom prst="rect">
            <a:avLst/>
          </a:prstGeom>
          <a:noFill/>
        </p:spPr>
        <p:txBody>
          <a:bodyPr wrap="square" rtlCol="0">
            <a:spAutoFit/>
          </a:bodyPr>
          <a:lstStyle/>
          <a:p>
            <a:r>
              <a:rPr lang="en-US" altLang="zh-CN" dirty="0"/>
              <a:t>N</a:t>
            </a:r>
            <a:endParaRPr lang="zh-CN" altLang="en-US" dirty="0"/>
          </a:p>
        </p:txBody>
      </p:sp>
      <p:sp>
        <p:nvSpPr>
          <p:cNvPr id="50" name="文本框 49">
            <a:extLst>
              <a:ext uri="{FF2B5EF4-FFF2-40B4-BE49-F238E27FC236}">
                <a16:creationId xmlns:a16="http://schemas.microsoft.com/office/drawing/2014/main" id="{769EEB3C-85E5-5A07-404E-0E9186B65A6A}"/>
              </a:ext>
            </a:extLst>
          </p:cNvPr>
          <p:cNvSpPr txBox="1"/>
          <p:nvPr/>
        </p:nvSpPr>
        <p:spPr>
          <a:xfrm>
            <a:off x="3164435" y="3751007"/>
            <a:ext cx="369870" cy="338554"/>
          </a:xfrm>
          <a:prstGeom prst="rect">
            <a:avLst/>
          </a:prstGeom>
          <a:noFill/>
        </p:spPr>
        <p:txBody>
          <a:bodyPr wrap="square" rtlCol="0">
            <a:spAutoFit/>
          </a:bodyPr>
          <a:lstStyle/>
          <a:p>
            <a:r>
              <a:rPr lang="en-US" altLang="zh-CN" dirty="0"/>
              <a:t>N</a:t>
            </a:r>
            <a:endParaRPr lang="zh-CN" altLang="en-US" dirty="0"/>
          </a:p>
        </p:txBody>
      </p:sp>
      <p:sp>
        <p:nvSpPr>
          <p:cNvPr id="51" name="文本框 50">
            <a:extLst>
              <a:ext uri="{FF2B5EF4-FFF2-40B4-BE49-F238E27FC236}">
                <a16:creationId xmlns:a16="http://schemas.microsoft.com/office/drawing/2014/main" id="{968CDB2D-C720-043D-7DC7-75C1AC408CC2}"/>
              </a:ext>
            </a:extLst>
          </p:cNvPr>
          <p:cNvSpPr txBox="1"/>
          <p:nvPr/>
        </p:nvSpPr>
        <p:spPr>
          <a:xfrm>
            <a:off x="5101117" y="4436492"/>
            <a:ext cx="369870" cy="338554"/>
          </a:xfrm>
          <a:prstGeom prst="rect">
            <a:avLst/>
          </a:prstGeom>
          <a:noFill/>
        </p:spPr>
        <p:txBody>
          <a:bodyPr wrap="square" rtlCol="0">
            <a:spAutoFit/>
          </a:bodyPr>
          <a:lstStyle/>
          <a:p>
            <a:r>
              <a:rPr lang="en-US" altLang="zh-CN" dirty="0"/>
              <a:t>Y</a:t>
            </a:r>
            <a:endParaRPr lang="zh-CN" altLang="en-US" dirty="0"/>
          </a:p>
        </p:txBody>
      </p:sp>
      <p:sp>
        <p:nvSpPr>
          <p:cNvPr id="52" name="文本框 51">
            <a:extLst>
              <a:ext uri="{FF2B5EF4-FFF2-40B4-BE49-F238E27FC236}">
                <a16:creationId xmlns:a16="http://schemas.microsoft.com/office/drawing/2014/main" id="{B948946E-01C3-EAE8-D745-71E3DBC73D89}"/>
              </a:ext>
            </a:extLst>
          </p:cNvPr>
          <p:cNvSpPr txBox="1"/>
          <p:nvPr/>
        </p:nvSpPr>
        <p:spPr>
          <a:xfrm>
            <a:off x="5101117" y="6195912"/>
            <a:ext cx="369870" cy="338554"/>
          </a:xfrm>
          <a:prstGeom prst="rect">
            <a:avLst/>
          </a:prstGeom>
          <a:noFill/>
        </p:spPr>
        <p:txBody>
          <a:bodyPr wrap="square" rtlCol="0">
            <a:spAutoFit/>
          </a:bodyPr>
          <a:lstStyle/>
          <a:p>
            <a:r>
              <a:rPr lang="en-US" altLang="zh-CN" dirty="0"/>
              <a:t>Y</a:t>
            </a:r>
            <a:endParaRPr lang="zh-CN" altLang="en-US" dirty="0"/>
          </a:p>
        </p:txBody>
      </p: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ADD0EFF9-A878-719A-3A58-F73E2F95D1BB}"/>
                  </a:ext>
                </a:extLst>
              </p:cNvPr>
              <p:cNvSpPr txBox="1"/>
              <p:nvPr/>
            </p:nvSpPr>
            <p:spPr>
              <a:xfrm>
                <a:off x="8923459" y="3729721"/>
                <a:ext cx="2871455" cy="830997"/>
              </a:xfrm>
              <a:prstGeom prst="rect">
                <a:avLst/>
              </a:prstGeom>
              <a:noFill/>
            </p:spPr>
            <p:txBody>
              <a:bodyPr wrap="square" rtlCol="0">
                <a:spAutoFit/>
              </a:bodyPr>
              <a:lstStyle/>
              <a:p>
                <a:pPr algn="just"/>
                <a:r>
                  <a:rPr lang="en-US" altLang="zh-CN" dirty="0"/>
                  <a:t>During each iteration,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𝐷𝐸𝑅</m:t>
                        </m:r>
                      </m:sub>
                    </m:sSub>
                    <m:r>
                      <a:rPr lang="en-US" altLang="zh-CN" i="1">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rPr>
                      <m:t>+1</m:t>
                    </m:r>
                  </m:oMath>
                </a14:m>
                <a:r>
                  <a:rPr lang="zh-CN" altLang="en-US" dirty="0"/>
                  <a:t> </a:t>
                </a:r>
                <a:r>
                  <a:rPr lang="en-US" altLang="zh-CN" dirty="0"/>
                  <a:t>PF problems need to be solved by OpenDSS</a:t>
                </a:r>
                <a:endParaRPr lang="zh-CN" altLang="en-US" dirty="0"/>
              </a:p>
            </p:txBody>
          </p:sp>
        </mc:Choice>
        <mc:Fallback xmlns="">
          <p:sp>
            <p:nvSpPr>
              <p:cNvPr id="53" name="文本框 52">
                <a:extLst>
                  <a:ext uri="{FF2B5EF4-FFF2-40B4-BE49-F238E27FC236}">
                    <a16:creationId xmlns:a16="http://schemas.microsoft.com/office/drawing/2014/main" id="{ADD0EFF9-A878-719A-3A58-F73E2F95D1BB}"/>
                  </a:ext>
                </a:extLst>
              </p:cNvPr>
              <p:cNvSpPr txBox="1">
                <a:spLocks noRot="1" noChangeAspect="1" noMove="1" noResize="1" noEditPoints="1" noAdjustHandles="1" noChangeArrowheads="1" noChangeShapeType="1" noTextEdit="1"/>
              </p:cNvSpPr>
              <p:nvPr/>
            </p:nvSpPr>
            <p:spPr>
              <a:xfrm>
                <a:off x="8923459" y="3729721"/>
                <a:ext cx="2871455" cy="830997"/>
              </a:xfrm>
              <a:prstGeom prst="rect">
                <a:avLst/>
              </a:prstGeom>
              <a:blipFill>
                <a:blip r:embed="rId9"/>
                <a:stretch>
                  <a:fillRect l="-1274" t="-2206" r="-1062" b="-8824"/>
                </a:stretch>
              </a:blipFill>
            </p:spPr>
            <p:txBody>
              <a:bodyPr/>
              <a:lstStyle/>
              <a:p>
                <a:r>
                  <a:rPr lang="en-US">
                    <a:noFill/>
                  </a:rPr>
                  <a:t> </a:t>
                </a:r>
              </a:p>
            </p:txBody>
          </p:sp>
        </mc:Fallback>
      </mc:AlternateContent>
      <p:sp>
        <p:nvSpPr>
          <p:cNvPr id="31" name="Left Brace 30">
            <a:extLst>
              <a:ext uri="{FF2B5EF4-FFF2-40B4-BE49-F238E27FC236}">
                <a16:creationId xmlns:a16="http://schemas.microsoft.com/office/drawing/2014/main" id="{0F23648E-559B-460D-87F3-371617721405}"/>
              </a:ext>
            </a:extLst>
          </p:cNvPr>
          <p:cNvSpPr/>
          <p:nvPr/>
        </p:nvSpPr>
        <p:spPr>
          <a:xfrm rot="10800000">
            <a:off x="8456504" y="2913569"/>
            <a:ext cx="172907" cy="2519796"/>
          </a:xfrm>
          <a:prstGeom prst="leftBrace">
            <a:avLst>
              <a:gd name="adj1" fmla="val 78110"/>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文本框 52">
                <a:extLst>
                  <a:ext uri="{FF2B5EF4-FFF2-40B4-BE49-F238E27FC236}">
                    <a16:creationId xmlns:a16="http://schemas.microsoft.com/office/drawing/2014/main" id="{61988D63-1BFE-412C-ACF9-EEDD22F7BCB1}"/>
                  </a:ext>
                </a:extLst>
              </p:cNvPr>
              <p:cNvSpPr txBox="1"/>
              <p:nvPr/>
            </p:nvSpPr>
            <p:spPr>
              <a:xfrm>
                <a:off x="8923460" y="1579229"/>
                <a:ext cx="2871454" cy="830997"/>
              </a:xfrm>
              <a:prstGeom prst="rect">
                <a:avLst/>
              </a:prstGeom>
              <a:noFill/>
            </p:spPr>
            <p:txBody>
              <a:bodyPr wrap="square" rtlCol="0">
                <a:spAutoFit/>
              </a:bodyPr>
              <a:lstStyle/>
              <a:p>
                <a:pPr algn="just"/>
                <a:r>
                  <a:rPr lang="en-US" altLang="zh-CN" dirty="0"/>
                  <a:t>In initial condition, only </a:t>
                </a:r>
                <a14:m>
                  <m:oMath xmlns:m="http://schemas.openxmlformats.org/officeDocument/2006/math">
                    <m:r>
                      <a:rPr lang="en-US" altLang="zh-CN" b="0" i="1" smtClean="0">
                        <a:latin typeface="Cambria Math" panose="02040503050406030204" pitchFamily="18" charset="0"/>
                      </a:rPr>
                      <m:t>1</m:t>
                    </m:r>
                  </m:oMath>
                </a14:m>
                <a:r>
                  <a:rPr lang="zh-CN" altLang="en-US" dirty="0"/>
                  <a:t> </a:t>
                </a:r>
                <a:r>
                  <a:rPr lang="en-US" altLang="zh-CN" dirty="0"/>
                  <a:t>PF problem needs to be solved by OpenDSS</a:t>
                </a:r>
                <a:endParaRPr lang="zh-CN" altLang="en-US" dirty="0"/>
              </a:p>
            </p:txBody>
          </p:sp>
        </mc:Choice>
        <mc:Fallback xmlns="">
          <p:sp>
            <p:nvSpPr>
              <p:cNvPr id="33" name="文本框 52">
                <a:extLst>
                  <a:ext uri="{FF2B5EF4-FFF2-40B4-BE49-F238E27FC236}">
                    <a16:creationId xmlns:a16="http://schemas.microsoft.com/office/drawing/2014/main" id="{61988D63-1BFE-412C-ACF9-EEDD22F7BCB1}"/>
                  </a:ext>
                </a:extLst>
              </p:cNvPr>
              <p:cNvSpPr txBox="1">
                <a:spLocks noRot="1" noChangeAspect="1" noMove="1" noResize="1" noEditPoints="1" noAdjustHandles="1" noChangeArrowheads="1" noChangeShapeType="1" noTextEdit="1"/>
              </p:cNvSpPr>
              <p:nvPr/>
            </p:nvSpPr>
            <p:spPr>
              <a:xfrm>
                <a:off x="8923460" y="1579229"/>
                <a:ext cx="2871454" cy="830997"/>
              </a:xfrm>
              <a:prstGeom prst="rect">
                <a:avLst/>
              </a:prstGeom>
              <a:blipFill>
                <a:blip r:embed="rId10"/>
                <a:stretch>
                  <a:fillRect l="-1274" t="-2206" r="-1062" b="-8824"/>
                </a:stretch>
              </a:blipFill>
            </p:spPr>
            <p:txBody>
              <a:bodyPr/>
              <a:lstStyle/>
              <a:p>
                <a:r>
                  <a:rPr lang="en-US">
                    <a:noFill/>
                  </a:rPr>
                  <a:t> </a:t>
                </a:r>
              </a:p>
            </p:txBody>
          </p:sp>
        </mc:Fallback>
      </mc:AlternateContent>
      <p:cxnSp>
        <p:nvCxnSpPr>
          <p:cNvPr id="35" name="直接箭头连接符 56">
            <a:extLst>
              <a:ext uri="{FF2B5EF4-FFF2-40B4-BE49-F238E27FC236}">
                <a16:creationId xmlns:a16="http://schemas.microsoft.com/office/drawing/2014/main" id="{32722252-63EE-47FA-9C47-4BB23F51C11D}"/>
              </a:ext>
            </a:extLst>
          </p:cNvPr>
          <p:cNvCxnSpPr>
            <a:cxnSpLocks/>
          </p:cNvCxnSpPr>
          <p:nvPr/>
        </p:nvCxnSpPr>
        <p:spPr>
          <a:xfrm>
            <a:off x="10258811" y="4782424"/>
            <a:ext cx="0" cy="6554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56">
            <a:extLst>
              <a:ext uri="{FF2B5EF4-FFF2-40B4-BE49-F238E27FC236}">
                <a16:creationId xmlns:a16="http://schemas.microsoft.com/office/drawing/2014/main" id="{0EFF167A-2155-4082-8BCF-0B2A4A2B4376}"/>
              </a:ext>
            </a:extLst>
          </p:cNvPr>
          <p:cNvCxnSpPr>
            <a:cxnSpLocks/>
          </p:cNvCxnSpPr>
          <p:nvPr/>
        </p:nvCxnSpPr>
        <p:spPr>
          <a:xfrm>
            <a:off x="10258811" y="2718423"/>
            <a:ext cx="0" cy="6554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文本框 52">
                <a:extLst>
                  <a:ext uri="{FF2B5EF4-FFF2-40B4-BE49-F238E27FC236}">
                    <a16:creationId xmlns:a16="http://schemas.microsoft.com/office/drawing/2014/main" id="{B70EEEFA-4340-40F3-AACF-AF623C5B73FC}"/>
                  </a:ext>
                </a:extLst>
              </p:cNvPr>
              <p:cNvSpPr txBox="1"/>
              <p:nvPr/>
            </p:nvSpPr>
            <p:spPr>
              <a:xfrm>
                <a:off x="8923459" y="5644827"/>
                <a:ext cx="2794561" cy="830997"/>
              </a:xfrm>
              <a:prstGeom prst="rect">
                <a:avLst/>
              </a:prstGeom>
              <a:noFill/>
            </p:spPr>
            <p:txBody>
              <a:bodyPr wrap="square" rtlCol="0">
                <a:spAutoFit/>
              </a:bodyPr>
              <a:lstStyle/>
              <a:p>
                <a:pPr algn="just"/>
                <a:r>
                  <a:rPr lang="en-US" altLang="zh-CN" b="0" dirty="0">
                    <a:ea typeface="Cambria Math" panose="02040503050406030204" pitchFamily="18" charset="0"/>
                  </a:rPr>
                  <a:t>A total of </a:t>
                </a:r>
                <a14:m>
                  <m:oMath xmlns:m="http://schemas.openxmlformats.org/officeDocument/2006/math">
                    <m:sSub>
                      <m:sSubPr>
                        <m:ctrlPr>
                          <a:rPr lang="en-US" altLang="zh-CN" b="0" i="1" smtClean="0">
                            <a:solidFill>
                              <a:srgbClr val="960000"/>
                            </a:solidFill>
                            <a:latin typeface="Cambria Math" panose="02040503050406030204" pitchFamily="18" charset="0"/>
                            <a:ea typeface="Cambria Math" panose="02040503050406030204" pitchFamily="18" charset="0"/>
                          </a:rPr>
                        </m:ctrlPr>
                      </m:sSubPr>
                      <m:e>
                        <m:r>
                          <a:rPr lang="en-US" altLang="zh-CN" b="0" i="1" smtClean="0">
                            <a:solidFill>
                              <a:srgbClr val="960000"/>
                            </a:solidFill>
                            <a:latin typeface="Cambria Math" panose="02040503050406030204" pitchFamily="18" charset="0"/>
                            <a:ea typeface="Cambria Math" panose="02040503050406030204" pitchFamily="18" charset="0"/>
                          </a:rPr>
                          <m:t>𝑁</m:t>
                        </m:r>
                      </m:e>
                      <m:sub>
                        <m:r>
                          <a:rPr lang="en-US" altLang="zh-CN" b="0" i="1" smtClean="0">
                            <a:solidFill>
                              <a:srgbClr val="960000"/>
                            </a:solidFill>
                            <a:latin typeface="Cambria Math" panose="02040503050406030204" pitchFamily="18" charset="0"/>
                            <a:ea typeface="Cambria Math" panose="02040503050406030204" pitchFamily="18" charset="0"/>
                          </a:rPr>
                          <m:t>𝑖𝑡𝑒𝑟</m:t>
                        </m:r>
                      </m:sub>
                    </m:sSub>
                    <m:d>
                      <m:dPr>
                        <m:ctrlPr>
                          <a:rPr lang="en-US" altLang="zh-CN" b="0" i="1" smtClean="0">
                            <a:solidFill>
                              <a:srgbClr val="960000"/>
                            </a:solidFill>
                            <a:latin typeface="Cambria Math" panose="02040503050406030204" pitchFamily="18" charset="0"/>
                            <a:ea typeface="Cambria Math" panose="02040503050406030204" pitchFamily="18" charset="0"/>
                          </a:rPr>
                        </m:ctrlPr>
                      </m:dPr>
                      <m:e>
                        <m:sSub>
                          <m:sSubPr>
                            <m:ctrlPr>
                              <a:rPr lang="en-US" altLang="zh-CN" i="1">
                                <a:solidFill>
                                  <a:srgbClr val="960000"/>
                                </a:solidFill>
                                <a:latin typeface="Cambria Math" panose="02040503050406030204" pitchFamily="18" charset="0"/>
                                <a:ea typeface="Cambria Math" panose="02040503050406030204" pitchFamily="18" charset="0"/>
                              </a:rPr>
                            </m:ctrlPr>
                          </m:sSubPr>
                          <m:e>
                            <m:r>
                              <a:rPr lang="en-US" altLang="zh-CN" i="1">
                                <a:solidFill>
                                  <a:srgbClr val="960000"/>
                                </a:solidFill>
                                <a:latin typeface="Cambria Math" panose="02040503050406030204" pitchFamily="18" charset="0"/>
                                <a:ea typeface="Cambria Math" panose="02040503050406030204" pitchFamily="18" charset="0"/>
                              </a:rPr>
                              <m:t>𝑁</m:t>
                            </m:r>
                          </m:e>
                          <m:sub>
                            <m:r>
                              <a:rPr lang="en-US" altLang="zh-CN" i="1">
                                <a:solidFill>
                                  <a:srgbClr val="960000"/>
                                </a:solidFill>
                                <a:latin typeface="Cambria Math" panose="02040503050406030204" pitchFamily="18" charset="0"/>
                                <a:ea typeface="Cambria Math" panose="02040503050406030204" pitchFamily="18" charset="0"/>
                              </a:rPr>
                              <m:t>𝐷𝐸𝑅</m:t>
                            </m:r>
                          </m:sub>
                        </m:sSub>
                        <m:r>
                          <a:rPr lang="en-US" altLang="zh-CN" i="1">
                            <a:solidFill>
                              <a:srgbClr val="960000"/>
                            </a:solidFill>
                            <a:latin typeface="Cambria Math" panose="02040503050406030204" pitchFamily="18" charset="0"/>
                            <a:ea typeface="Cambria Math" panose="02040503050406030204" pitchFamily="18" charset="0"/>
                          </a:rPr>
                          <m:t> </m:t>
                        </m:r>
                        <m:r>
                          <a:rPr lang="en-US" altLang="zh-CN" b="0" i="1" smtClean="0">
                            <a:solidFill>
                              <a:srgbClr val="960000"/>
                            </a:solidFill>
                            <a:latin typeface="Cambria Math" panose="02040503050406030204" pitchFamily="18" charset="0"/>
                          </a:rPr>
                          <m:t>+1</m:t>
                        </m:r>
                      </m:e>
                    </m:d>
                    <m:r>
                      <a:rPr lang="en-US" altLang="zh-CN" b="0" i="1" smtClean="0">
                        <a:solidFill>
                          <a:srgbClr val="960000"/>
                        </a:solidFill>
                        <a:latin typeface="Cambria Math" panose="02040503050406030204" pitchFamily="18" charset="0"/>
                      </a:rPr>
                      <m:t>+1</m:t>
                    </m:r>
                  </m:oMath>
                </a14:m>
                <a:r>
                  <a:rPr lang="zh-CN" altLang="en-US" dirty="0">
                    <a:solidFill>
                      <a:srgbClr val="960000"/>
                    </a:solidFill>
                  </a:rPr>
                  <a:t> </a:t>
                </a:r>
                <a:r>
                  <a:rPr lang="en-US" altLang="zh-CN" dirty="0"/>
                  <a:t>PF calculations are needed for an optimization problem</a:t>
                </a:r>
                <a:endParaRPr lang="zh-CN" altLang="en-US" dirty="0"/>
              </a:p>
            </p:txBody>
          </p:sp>
        </mc:Choice>
        <mc:Fallback xmlns="">
          <p:sp>
            <p:nvSpPr>
              <p:cNvPr id="39" name="文本框 52">
                <a:extLst>
                  <a:ext uri="{FF2B5EF4-FFF2-40B4-BE49-F238E27FC236}">
                    <a16:creationId xmlns:a16="http://schemas.microsoft.com/office/drawing/2014/main" id="{B70EEEFA-4340-40F3-AACF-AF623C5B73FC}"/>
                  </a:ext>
                </a:extLst>
              </p:cNvPr>
              <p:cNvSpPr txBox="1">
                <a:spLocks noRot="1" noChangeAspect="1" noMove="1" noResize="1" noEditPoints="1" noAdjustHandles="1" noChangeArrowheads="1" noChangeShapeType="1" noTextEdit="1"/>
              </p:cNvSpPr>
              <p:nvPr/>
            </p:nvSpPr>
            <p:spPr>
              <a:xfrm>
                <a:off x="8923459" y="5644827"/>
                <a:ext cx="2794561" cy="830997"/>
              </a:xfrm>
              <a:prstGeom prst="rect">
                <a:avLst/>
              </a:prstGeom>
              <a:blipFill>
                <a:blip r:embed="rId11"/>
                <a:stretch>
                  <a:fillRect l="-1310" t="-2206" r="-1092" b="-8824"/>
                </a:stretch>
              </a:blipFill>
            </p:spPr>
            <p:txBody>
              <a:bodyPr/>
              <a:lstStyle/>
              <a:p>
                <a:r>
                  <a:rPr lang="en-US">
                    <a:noFill/>
                  </a:rPr>
                  <a:t> </a:t>
                </a:r>
              </a:p>
            </p:txBody>
          </p:sp>
        </mc:Fallback>
      </mc:AlternateContent>
    </p:spTree>
    <p:extLst>
      <p:ext uri="{BB962C8B-B14F-4D97-AF65-F5344CB8AC3E}">
        <p14:creationId xmlns:p14="http://schemas.microsoft.com/office/powerpoint/2010/main" val="353604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EDDD-087D-27E0-8155-B75BFA421200}"/>
              </a:ext>
            </a:extLst>
          </p:cNvPr>
          <p:cNvSpPr>
            <a:spLocks noGrp="1"/>
          </p:cNvSpPr>
          <p:nvPr>
            <p:ph type="title"/>
          </p:nvPr>
        </p:nvSpPr>
        <p:spPr/>
        <p:txBody>
          <a:bodyPr/>
          <a:lstStyle/>
          <a:p>
            <a:r>
              <a:rPr lang="en-US" noProof="0" dirty="0"/>
              <a:t>Linear </a:t>
            </a:r>
            <a:r>
              <a:rPr lang="en-US" noProof="0" dirty="0" err="1"/>
              <a:t>DistFlow</a:t>
            </a:r>
            <a:r>
              <a:rPr lang="en-US" noProof="0" dirty="0"/>
              <a:t> model</a:t>
            </a:r>
          </a:p>
        </p:txBody>
      </p:sp>
      <p:sp>
        <p:nvSpPr>
          <p:cNvPr id="3" name="Content Placeholder 2">
            <a:extLst>
              <a:ext uri="{FF2B5EF4-FFF2-40B4-BE49-F238E27FC236}">
                <a16:creationId xmlns:a16="http://schemas.microsoft.com/office/drawing/2014/main" id="{32509530-AD31-AE2E-B97C-CB68FB06736E}"/>
              </a:ext>
            </a:extLst>
          </p:cNvPr>
          <p:cNvSpPr>
            <a:spLocks noGrp="1"/>
          </p:cNvSpPr>
          <p:nvPr>
            <p:ph idx="1"/>
          </p:nvPr>
        </p:nvSpPr>
        <p:spPr/>
        <p:txBody>
          <a:bodyPr>
            <a:normAutofit/>
          </a:bodyPr>
          <a:lstStyle/>
          <a:p>
            <a:r>
              <a:rPr lang="en-US" sz="2000" noProof="0" dirty="0" err="1"/>
              <a:t>LinDistFlow</a:t>
            </a:r>
            <a:r>
              <a:rPr lang="en-US" sz="2000" noProof="0" dirty="0"/>
              <a:t> (LDF) is a </a:t>
            </a:r>
            <a:r>
              <a:rPr lang="en-US" sz="2000" b="1" noProof="0" dirty="0">
                <a:solidFill>
                  <a:srgbClr val="C00000"/>
                </a:solidFill>
              </a:rPr>
              <a:t>linearized version</a:t>
            </a:r>
            <a:r>
              <a:rPr lang="en-US" sz="2000" noProof="0" dirty="0">
                <a:solidFill>
                  <a:srgbClr val="C00000"/>
                </a:solidFill>
              </a:rPr>
              <a:t> </a:t>
            </a:r>
            <a:r>
              <a:rPr lang="en-US" sz="2000" noProof="0" dirty="0"/>
              <a:t>of the non-convex </a:t>
            </a:r>
            <a:r>
              <a:rPr lang="en-US" sz="2000" noProof="0" dirty="0" err="1"/>
              <a:t>DistFlow</a:t>
            </a:r>
            <a:r>
              <a:rPr lang="en-US" sz="2000" noProof="0" dirty="0"/>
              <a:t> model, with the assumption that losses are negligible.</a:t>
            </a:r>
          </a:p>
          <a:p>
            <a:endParaRPr lang="en-US" sz="2000" dirty="0"/>
          </a:p>
          <a:p>
            <a:endParaRPr lang="en-US" sz="2000" noProof="0" dirty="0"/>
          </a:p>
          <a:p>
            <a:endParaRPr lang="en-US" sz="2000" dirty="0"/>
          </a:p>
          <a:p>
            <a:endParaRPr lang="en-US" sz="2000" noProof="0" dirty="0"/>
          </a:p>
          <a:p>
            <a:endParaRPr lang="en-US" sz="2000" dirty="0"/>
          </a:p>
          <a:p>
            <a:endParaRPr lang="en-US" sz="2000" noProof="0" dirty="0"/>
          </a:p>
          <a:p>
            <a:pPr marL="0" indent="0">
              <a:buNone/>
            </a:pPr>
            <a:endParaRPr lang="en-US" sz="2000" noProof="0" dirty="0"/>
          </a:p>
          <a:p>
            <a:pPr marL="0" indent="0">
              <a:buNone/>
            </a:pPr>
            <a:endParaRPr lang="en-US" sz="2000" noProof="0" dirty="0"/>
          </a:p>
          <a:p>
            <a:r>
              <a:rPr lang="en-US" sz="2000" dirty="0" err="1"/>
              <a:t>LinDistFlow</a:t>
            </a:r>
            <a:r>
              <a:rPr lang="en-US" sz="2000" dirty="0"/>
              <a:t> can be written in a compact form:</a:t>
            </a:r>
            <a:endParaRPr lang="en-US" sz="2000" noProof="0" dirty="0"/>
          </a:p>
        </p:txBody>
      </p:sp>
      <p:sp>
        <p:nvSpPr>
          <p:cNvPr id="4" name="Slide Number Placeholder 3">
            <a:extLst>
              <a:ext uri="{FF2B5EF4-FFF2-40B4-BE49-F238E27FC236}">
                <a16:creationId xmlns:a16="http://schemas.microsoft.com/office/drawing/2014/main" id="{C6EFA7C8-21F9-FDAC-3F98-E7357FA3C63E}"/>
              </a:ext>
            </a:extLst>
          </p:cNvPr>
          <p:cNvSpPr>
            <a:spLocks noGrp="1"/>
          </p:cNvSpPr>
          <p:nvPr>
            <p:ph type="sldNum" sz="quarter" idx="12"/>
          </p:nvPr>
        </p:nvSpPr>
        <p:spPr/>
        <p:txBody>
          <a:bodyPr/>
          <a:lstStyle/>
          <a:p>
            <a:fld id="{9495EA4E-3D33-45DE-B4D9-3F7D650B8951}" type="slidenum">
              <a:rPr lang="zh-CN" altLang="en-US" smtClean="0"/>
              <a:pPr/>
              <a:t>15</a:t>
            </a:fld>
            <a:endParaRPr lang="zh-CN" altLang="en-US"/>
          </a:p>
        </p:txBody>
      </p:sp>
      <p:grpSp>
        <p:nvGrpSpPr>
          <p:cNvPr id="10" name="Group 9">
            <a:extLst>
              <a:ext uri="{FF2B5EF4-FFF2-40B4-BE49-F238E27FC236}">
                <a16:creationId xmlns:a16="http://schemas.microsoft.com/office/drawing/2014/main" id="{56C8691F-3690-4F1D-83F5-4B1EEEEB5E35}"/>
              </a:ext>
            </a:extLst>
          </p:cNvPr>
          <p:cNvGrpSpPr/>
          <p:nvPr/>
        </p:nvGrpSpPr>
        <p:grpSpPr>
          <a:xfrm>
            <a:off x="6267503" y="2989087"/>
            <a:ext cx="1040670" cy="692237"/>
            <a:chOff x="5902145" y="2981968"/>
            <a:chExt cx="1040670" cy="692237"/>
          </a:xfrm>
        </p:grpSpPr>
        <p:sp>
          <p:nvSpPr>
            <p:cNvPr id="6" name="Arrow: Right 5">
              <a:extLst>
                <a:ext uri="{FF2B5EF4-FFF2-40B4-BE49-F238E27FC236}">
                  <a16:creationId xmlns:a16="http://schemas.microsoft.com/office/drawing/2014/main" id="{972462A2-86B8-4D31-46E8-18CE6C894267}"/>
                </a:ext>
              </a:extLst>
            </p:cNvPr>
            <p:cNvSpPr/>
            <p:nvPr/>
          </p:nvSpPr>
          <p:spPr>
            <a:xfrm>
              <a:off x="6155813" y="3320522"/>
              <a:ext cx="533335" cy="353683"/>
            </a:xfrm>
            <a:prstGeom prst="rightArrow">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7" name="TextBox 6">
              <a:extLst>
                <a:ext uri="{FF2B5EF4-FFF2-40B4-BE49-F238E27FC236}">
                  <a16:creationId xmlns:a16="http://schemas.microsoft.com/office/drawing/2014/main" id="{35FF90AD-1D3E-A4D0-F9D4-6FE6C72AE625}"/>
                </a:ext>
              </a:extLst>
            </p:cNvPr>
            <p:cNvSpPr txBox="1"/>
            <p:nvPr/>
          </p:nvSpPr>
          <p:spPr>
            <a:xfrm>
              <a:off x="5902145" y="2981968"/>
              <a:ext cx="1040670" cy="338554"/>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Omit loss</a:t>
              </a:r>
            </a:p>
          </p:txBody>
        </p:sp>
      </p:grpSp>
      <p:sp>
        <p:nvSpPr>
          <p:cNvPr id="15" name="TextBox 14">
            <a:extLst>
              <a:ext uri="{FF2B5EF4-FFF2-40B4-BE49-F238E27FC236}">
                <a16:creationId xmlns:a16="http://schemas.microsoft.com/office/drawing/2014/main" id="{C2265A58-9ADD-523D-E238-2AF6E8ED845E}"/>
              </a:ext>
            </a:extLst>
          </p:cNvPr>
          <p:cNvSpPr txBox="1"/>
          <p:nvPr/>
        </p:nvSpPr>
        <p:spPr>
          <a:xfrm>
            <a:off x="8363937" y="2368210"/>
            <a:ext cx="2807179" cy="338554"/>
          </a:xfrm>
          <a:prstGeom prst="rect">
            <a:avLst/>
          </a:prstGeom>
          <a:noFill/>
        </p:spPr>
        <p:txBody>
          <a:bodyPr wrap="none" rtlCol="0">
            <a:spAutoFit/>
          </a:bodyPr>
          <a:lstStyle/>
          <a:p>
            <a:pPr algn="ctr"/>
            <a:r>
              <a:rPr lang="en-US" b="1" dirty="0">
                <a:latin typeface="Helvetica" panose="020B0604020202020204" pitchFamily="34" charset="0"/>
                <a:cs typeface="Helvetica" panose="020B0604020202020204" pitchFamily="34" charset="0"/>
              </a:rPr>
              <a:t>Convex </a:t>
            </a:r>
            <a:r>
              <a:rPr lang="en-US" b="1" dirty="0" err="1">
                <a:latin typeface="Helvetica" panose="020B0604020202020204" pitchFamily="34" charset="0"/>
                <a:cs typeface="Helvetica" panose="020B0604020202020204" pitchFamily="34" charset="0"/>
              </a:rPr>
              <a:t>LinDistFlow</a:t>
            </a:r>
            <a:r>
              <a:rPr lang="en-US" b="1" dirty="0">
                <a:latin typeface="Helvetica" panose="020B0604020202020204" pitchFamily="34" charset="0"/>
                <a:cs typeface="Helvetica" panose="020B0604020202020204" pitchFamily="34" charset="0"/>
              </a:rPr>
              <a:t> model</a:t>
            </a:r>
          </a:p>
        </p:txBody>
      </p:sp>
      <p:grpSp>
        <p:nvGrpSpPr>
          <p:cNvPr id="19" name="Group 18">
            <a:extLst>
              <a:ext uri="{FF2B5EF4-FFF2-40B4-BE49-F238E27FC236}">
                <a16:creationId xmlns:a16="http://schemas.microsoft.com/office/drawing/2014/main" id="{002BE931-6FA3-4458-C26D-E93A59053704}"/>
              </a:ext>
            </a:extLst>
          </p:cNvPr>
          <p:cNvGrpSpPr/>
          <p:nvPr/>
        </p:nvGrpSpPr>
        <p:grpSpPr>
          <a:xfrm>
            <a:off x="955862" y="2045153"/>
            <a:ext cx="4824514" cy="2823742"/>
            <a:chOff x="955862" y="2045153"/>
            <a:chExt cx="4824514" cy="2823742"/>
          </a:xfrm>
        </p:grpSpPr>
        <p:sp>
          <p:nvSpPr>
            <p:cNvPr id="14" name="TextBox 13">
              <a:extLst>
                <a:ext uri="{FF2B5EF4-FFF2-40B4-BE49-F238E27FC236}">
                  <a16:creationId xmlns:a16="http://schemas.microsoft.com/office/drawing/2014/main" id="{7C75F11E-CEDC-EA88-5D42-78448C2D8646}"/>
                </a:ext>
              </a:extLst>
            </p:cNvPr>
            <p:cNvSpPr txBox="1"/>
            <p:nvPr/>
          </p:nvSpPr>
          <p:spPr>
            <a:xfrm>
              <a:off x="1907623" y="2045153"/>
              <a:ext cx="2920992" cy="338554"/>
            </a:xfrm>
            <a:prstGeom prst="rect">
              <a:avLst/>
            </a:prstGeom>
            <a:noFill/>
          </p:spPr>
          <p:txBody>
            <a:bodyPr wrap="none" rtlCol="0">
              <a:spAutoFit/>
            </a:bodyPr>
            <a:lstStyle/>
            <a:p>
              <a:pPr algn="ctr"/>
              <a:r>
                <a:rPr lang="en-US" b="1" dirty="0">
                  <a:latin typeface="Helvetica" panose="020B0604020202020204" pitchFamily="34" charset="0"/>
                  <a:cs typeface="Helvetica" panose="020B0604020202020204" pitchFamily="34" charset="0"/>
                </a:rPr>
                <a:t>Non-convex </a:t>
              </a:r>
              <a:r>
                <a:rPr lang="en-US" b="1" dirty="0" err="1">
                  <a:latin typeface="Helvetica" panose="020B0604020202020204" pitchFamily="34" charset="0"/>
                  <a:cs typeface="Helvetica" panose="020B0604020202020204" pitchFamily="34" charset="0"/>
                </a:rPr>
                <a:t>DistFlow</a:t>
              </a:r>
              <a:r>
                <a:rPr lang="en-US" b="1" dirty="0">
                  <a:latin typeface="Helvetica" panose="020B0604020202020204" pitchFamily="34" charset="0"/>
                  <a:cs typeface="Helvetica" panose="020B0604020202020204" pitchFamily="34" charset="0"/>
                </a:rPr>
                <a:t> model</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8715A33-D6EA-574C-FA0A-3F88B4927594}"/>
                    </a:ext>
                  </a:extLst>
                </p:cNvPr>
                <p:cNvSpPr txBox="1"/>
                <p:nvPr/>
              </p:nvSpPr>
              <p:spPr>
                <a:xfrm>
                  <a:off x="955862" y="2368210"/>
                  <a:ext cx="4824514" cy="25006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en-US" sz="1800" i="1" smtClean="0">
                                <a:solidFill>
                                  <a:srgbClr val="836967"/>
                                </a:solidFill>
                                <a:latin typeface="Cambria Math" panose="02040503050406030204" pitchFamily="18" charset="0"/>
                              </a:rPr>
                            </m:ctrlPr>
                          </m:eqArrPr>
                          <m:e>
                            <m:r>
                              <a:rPr lang="en-US" sz="1800">
                                <a:latin typeface="Cambria Math" panose="02040503050406030204" pitchFamily="18" charset="0"/>
                              </a:rPr>
                              <m:t>&amp;</m:t>
                            </m:r>
                            <m:nary>
                              <m:naryPr>
                                <m:chr m:val="∑"/>
                                <m:limLoc m:val="undOvr"/>
                                <m:supHide m:val="on"/>
                                <m:ctrlPr>
                                  <a:rPr lang="en-US" sz="1800" i="1">
                                    <a:latin typeface="Cambria Math" panose="02040503050406030204" pitchFamily="18" charset="0"/>
                                  </a:rPr>
                                </m:ctrlPr>
                              </m:naryPr>
                              <m:sub>
                                <m:r>
                                  <a:rPr lang="en-US" sz="1800" i="1">
                                    <a:latin typeface="Cambria Math" panose="02040503050406030204" pitchFamily="18" charset="0"/>
                                  </a:rPr>
                                  <m:t>𝑘</m:t>
                                </m:r>
                                <m:r>
                                  <a:rPr lang="en-US" sz="1800" i="0">
                                    <a:latin typeface="Cambria Math" panose="02040503050406030204" pitchFamily="18" charset="0"/>
                                  </a:rPr>
                                  <m:t>:</m:t>
                                </m:r>
                                <m:r>
                                  <a:rPr lang="en-US" sz="1800" i="1">
                                    <a:latin typeface="Cambria Math" panose="02040503050406030204" pitchFamily="18" charset="0"/>
                                  </a:rPr>
                                  <m:t>𝑛</m:t>
                                </m:r>
                                <m:r>
                                  <a:rPr lang="en-US" sz="1800" i="0">
                                    <a:latin typeface="Cambria Math" panose="02040503050406030204" pitchFamily="18" charset="0"/>
                                  </a:rPr>
                                  <m:t>→</m:t>
                                </m:r>
                                <m:r>
                                  <a:rPr lang="en-US" sz="1800" i="1">
                                    <a:latin typeface="Cambria Math" panose="02040503050406030204" pitchFamily="18" charset="0"/>
                                  </a:rPr>
                                  <m:t>𝑘</m:t>
                                </m:r>
                              </m:sub>
                              <m:sup/>
                              <m:e>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𝑘</m:t>
                                    </m:r>
                                  </m:sub>
                                </m:sSub>
                              </m:e>
                            </m:nary>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𝑛</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𝑛</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𝑟</m:t>
                                </m:r>
                              </m:e>
                              <m:sub>
                                <m:r>
                                  <a:rPr lang="en-US" sz="1800" i="1">
                                    <a:latin typeface="Cambria Math" panose="02040503050406030204" pitchFamily="18" charset="0"/>
                                  </a:rPr>
                                  <m:t>𝑛</m:t>
                                </m:r>
                              </m:sub>
                            </m:sSub>
                            <m:sSub>
                              <m:sSubPr>
                                <m:ctrlPr>
                                  <a:rPr lang="en-US" sz="1800" i="1">
                                    <a:solidFill>
                                      <a:srgbClr val="836967"/>
                                    </a:solidFill>
                                    <a:latin typeface="Cambria Math" panose="02040503050406030204" pitchFamily="18" charset="0"/>
                                  </a:rPr>
                                </m:ctrlPr>
                              </m:sSubPr>
                              <m:e>
                                <m:r>
                                  <a:rPr lang="en-US" sz="1800" i="0">
                                    <a:latin typeface="Cambria Math" panose="02040503050406030204" pitchFamily="18" charset="0"/>
                                  </a:rPr>
                                  <m:t>𝓁</m:t>
                                </m:r>
                              </m:e>
                              <m:sub>
                                <m:r>
                                  <a:rPr lang="en-US" sz="1800" i="1">
                                    <a:latin typeface="Cambria Math" panose="02040503050406030204" pitchFamily="18" charset="0"/>
                                  </a:rPr>
                                  <m:t>𝑛</m:t>
                                </m:r>
                              </m:sub>
                            </m:sSub>
                          </m:e>
                          <m:e>
                            <m:r>
                              <a:rPr lang="en-US" sz="1800" i="0">
                                <a:latin typeface="Cambria Math" panose="02040503050406030204" pitchFamily="18" charset="0"/>
                              </a:rPr>
                              <m:t>&amp;</m:t>
                            </m:r>
                            <m:nary>
                              <m:naryPr>
                                <m:chr m:val="∑"/>
                                <m:limLoc m:val="undOvr"/>
                                <m:supHide m:val="on"/>
                                <m:ctrlPr>
                                  <a:rPr lang="en-US" sz="1800" i="1">
                                    <a:latin typeface="Cambria Math" panose="02040503050406030204" pitchFamily="18" charset="0"/>
                                  </a:rPr>
                                </m:ctrlPr>
                              </m:naryPr>
                              <m:sub>
                                <m:r>
                                  <a:rPr lang="en-US" sz="1800" i="1">
                                    <a:latin typeface="Cambria Math" panose="02040503050406030204" pitchFamily="18" charset="0"/>
                                  </a:rPr>
                                  <m:t>𝑘</m:t>
                                </m:r>
                                <m:r>
                                  <a:rPr lang="en-US" sz="1800" i="0">
                                    <a:latin typeface="Cambria Math" panose="02040503050406030204" pitchFamily="18" charset="0"/>
                                  </a:rPr>
                                  <m:t>:</m:t>
                                </m:r>
                                <m:r>
                                  <a:rPr lang="en-US" sz="1800" i="1">
                                    <a:latin typeface="Cambria Math" panose="02040503050406030204" pitchFamily="18" charset="0"/>
                                  </a:rPr>
                                  <m:t>𝑛</m:t>
                                </m:r>
                                <m:r>
                                  <a:rPr lang="en-US" sz="1800" i="0">
                                    <a:latin typeface="Cambria Math" panose="02040503050406030204" pitchFamily="18" charset="0"/>
                                  </a:rPr>
                                  <m:t>→</m:t>
                                </m:r>
                                <m:r>
                                  <a:rPr lang="en-US" sz="1800" i="1">
                                    <a:latin typeface="Cambria Math" panose="02040503050406030204" pitchFamily="18" charset="0"/>
                                  </a:rPr>
                                  <m:t>𝑘</m:t>
                                </m:r>
                              </m:sub>
                              <m:sup/>
                              <m:e>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𝑘</m:t>
                                    </m:r>
                                  </m:sub>
                                </m:sSub>
                              </m:e>
                            </m:nary>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𝑞</m:t>
                                </m:r>
                              </m:e>
                              <m:sub>
                                <m:r>
                                  <a:rPr lang="en-US" sz="1800" i="1">
                                    <a:latin typeface="Cambria Math" panose="02040503050406030204" pitchFamily="18" charset="0"/>
                                  </a:rPr>
                                  <m:t>𝑛</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𝑛</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𝑛</m:t>
                                </m:r>
                              </m:sub>
                            </m:sSub>
                            <m:sSub>
                              <m:sSubPr>
                                <m:ctrlPr>
                                  <a:rPr lang="en-US" sz="1800" i="1">
                                    <a:solidFill>
                                      <a:srgbClr val="836967"/>
                                    </a:solidFill>
                                    <a:latin typeface="Cambria Math" panose="02040503050406030204" pitchFamily="18" charset="0"/>
                                  </a:rPr>
                                </m:ctrlPr>
                              </m:sSubPr>
                              <m:e>
                                <m:r>
                                  <a:rPr lang="en-US" sz="1800" i="0">
                                    <a:latin typeface="Cambria Math" panose="02040503050406030204" pitchFamily="18" charset="0"/>
                                  </a:rPr>
                                  <m:t>𝓁</m:t>
                                </m:r>
                              </m:e>
                              <m:sub>
                                <m:r>
                                  <a:rPr lang="en-US" sz="1800" i="1">
                                    <a:latin typeface="Cambria Math" panose="02040503050406030204" pitchFamily="18" charset="0"/>
                                  </a:rPr>
                                  <m:t>𝑛</m:t>
                                </m:r>
                              </m:sub>
                            </m:sSub>
                          </m:e>
                          <m:e>
                            <m:r>
                              <a:rPr lang="en-US" sz="1800" i="0">
                                <a:latin typeface="Cambria Math" panose="02040503050406030204" pitchFamily="18" charset="0"/>
                              </a:rPr>
                              <m:t>&amp;</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𝑛</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𝑣</m:t>
                                </m:r>
                              </m:e>
                              <m:sub>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𝜋</m:t>
                                    </m:r>
                                  </m:e>
                                  <m:sub>
                                    <m:r>
                                      <a:rPr lang="en-US" sz="1800" i="1">
                                        <a:latin typeface="Cambria Math" panose="02040503050406030204" pitchFamily="18" charset="0"/>
                                      </a:rPr>
                                      <m:t>𝑛</m:t>
                                    </m:r>
                                  </m:sub>
                                </m:sSub>
                              </m:sub>
                            </m:sSub>
                            <m:r>
                              <a:rPr lang="en-US" sz="1800" i="0">
                                <a:latin typeface="Cambria Math" panose="02040503050406030204" pitchFamily="18" charset="0"/>
                              </a:rPr>
                              <m:t>−2</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𝑟</m:t>
                                </m:r>
                              </m:e>
                              <m:sub>
                                <m:r>
                                  <a:rPr lang="en-US" sz="1800" i="1">
                                    <a:latin typeface="Cambria Math" panose="02040503050406030204" pitchFamily="18" charset="0"/>
                                  </a:rPr>
                                  <m:t>𝑛</m:t>
                                </m:r>
                              </m:sub>
                            </m:sSub>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𝑛</m:t>
                                </m:r>
                              </m:sub>
                            </m:sSub>
                            <m:r>
                              <a:rPr lang="en-US" sz="1800" i="0">
                                <a:latin typeface="Cambria Math" panose="02040503050406030204" pitchFamily="18" charset="0"/>
                              </a:rPr>
                              <m:t>−2</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𝑛</m:t>
                                </m:r>
                              </m:sub>
                            </m:sSub>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𝑛</m:t>
                                </m:r>
                              </m:sub>
                            </m:sSub>
                            <m:r>
                              <a:rPr lang="en-US" sz="1800" i="0">
                                <a:latin typeface="Cambria Math" panose="02040503050406030204" pitchFamily="18" charset="0"/>
                              </a:rPr>
                              <m:t>+</m:t>
                            </m:r>
                            <m:d>
                              <m:dPr>
                                <m:ctrlPr>
                                  <a:rPr lang="en-US" sz="1800" i="1">
                                    <a:latin typeface="Cambria Math" panose="02040503050406030204" pitchFamily="18" charset="0"/>
                                  </a:rPr>
                                </m:ctrlPr>
                              </m:dPr>
                              <m:e>
                                <m:sSubSup>
                                  <m:sSubSupPr>
                                    <m:ctrlPr>
                                      <a:rPr lang="en-US" sz="1800" i="1">
                                        <a:solidFill>
                                          <a:srgbClr val="836967"/>
                                        </a:solidFill>
                                        <a:latin typeface="Cambria Math" panose="02040503050406030204" pitchFamily="18" charset="0"/>
                                      </a:rPr>
                                    </m:ctrlPr>
                                  </m:sSubSupPr>
                                  <m:e>
                                    <m:r>
                                      <a:rPr lang="en-US" sz="1800" i="1">
                                        <a:latin typeface="Cambria Math" panose="02040503050406030204" pitchFamily="18" charset="0"/>
                                      </a:rPr>
                                      <m:t>𝑟</m:t>
                                    </m:r>
                                  </m:e>
                                  <m:sub>
                                    <m:r>
                                      <a:rPr lang="en-US" sz="1800" i="1">
                                        <a:latin typeface="Cambria Math" panose="02040503050406030204" pitchFamily="18" charset="0"/>
                                      </a:rPr>
                                      <m:t>𝑛</m:t>
                                    </m:r>
                                  </m:sub>
                                  <m:sup>
                                    <m:r>
                                      <a:rPr lang="en-US" sz="1800" i="0">
                                        <a:latin typeface="Cambria Math" panose="02040503050406030204" pitchFamily="18" charset="0"/>
                                      </a:rPr>
                                      <m:t>2</m:t>
                                    </m:r>
                                  </m:sup>
                                </m:sSubSup>
                                <m:r>
                                  <a:rPr lang="en-US" sz="1800" i="0">
                                    <a:latin typeface="Cambria Math" panose="02040503050406030204" pitchFamily="18" charset="0"/>
                                  </a:rPr>
                                  <m:t>+</m:t>
                                </m:r>
                                <m:sSubSup>
                                  <m:sSubSupPr>
                                    <m:ctrlPr>
                                      <a:rPr lang="en-US" sz="1800" i="1">
                                        <a:solidFill>
                                          <a:srgbClr val="836967"/>
                                        </a:solidFill>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𝑛</m:t>
                                    </m:r>
                                  </m:sub>
                                  <m:sup>
                                    <m:r>
                                      <a:rPr lang="en-US" sz="1800" i="0">
                                        <a:latin typeface="Cambria Math" panose="02040503050406030204" pitchFamily="18" charset="0"/>
                                      </a:rPr>
                                      <m:t>2</m:t>
                                    </m:r>
                                  </m:sup>
                                </m:sSubSup>
                              </m:e>
                            </m:d>
                            <m:sSub>
                              <m:sSubPr>
                                <m:ctrlPr>
                                  <a:rPr lang="en-US" sz="1800" i="1">
                                    <a:solidFill>
                                      <a:srgbClr val="836967"/>
                                    </a:solidFill>
                                    <a:latin typeface="Cambria Math" panose="02040503050406030204" pitchFamily="18" charset="0"/>
                                  </a:rPr>
                                </m:ctrlPr>
                              </m:sSubPr>
                              <m:e>
                                <m:r>
                                  <a:rPr lang="en-US" sz="1800" i="0">
                                    <a:latin typeface="Cambria Math" panose="02040503050406030204" pitchFamily="18" charset="0"/>
                                  </a:rPr>
                                  <m:t>𝓁</m:t>
                                </m:r>
                              </m:e>
                              <m:sub>
                                <m:r>
                                  <a:rPr lang="en-US" sz="1800" i="1">
                                    <a:latin typeface="Cambria Math" panose="02040503050406030204" pitchFamily="18" charset="0"/>
                                  </a:rPr>
                                  <m:t>𝑛</m:t>
                                </m:r>
                              </m:sub>
                            </m:sSub>
                          </m:e>
                          <m:e>
                            <m:r>
                              <a:rPr lang="en-US" sz="1800" i="0">
                                <a:latin typeface="Cambria Math" panose="02040503050406030204" pitchFamily="18" charset="0"/>
                              </a:rPr>
                              <m:t>&amp;</m:t>
                            </m:r>
                            <m:sSub>
                              <m:sSubPr>
                                <m:ctrlPr>
                                  <a:rPr lang="en-US" sz="1800" i="1">
                                    <a:solidFill>
                                      <a:srgbClr val="836967"/>
                                    </a:solidFill>
                                    <a:latin typeface="Cambria Math" panose="02040503050406030204" pitchFamily="18" charset="0"/>
                                  </a:rPr>
                                </m:ctrlPr>
                              </m:sSubPr>
                              <m:e>
                                <m:r>
                                  <a:rPr lang="en-US" sz="1800" i="0">
                                    <a:latin typeface="Cambria Math" panose="02040503050406030204" pitchFamily="18" charset="0"/>
                                  </a:rPr>
                                  <m:t>𝓁</m:t>
                                </m:r>
                              </m:e>
                              <m:sub>
                                <m:r>
                                  <a:rPr lang="en-US" sz="1800" i="1">
                                    <a:latin typeface="Cambria Math" panose="02040503050406030204" pitchFamily="18" charset="0"/>
                                  </a:rPr>
                                  <m:t>𝑛</m:t>
                                </m:r>
                              </m:sub>
                            </m:sSub>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sSubSup>
                                  <m:sSubSupPr>
                                    <m:ctrlPr>
                                      <a:rPr lang="en-US" sz="1800" i="1">
                                        <a:solidFill>
                                          <a:srgbClr val="836967"/>
                                        </a:solidFill>
                                        <a:latin typeface="Cambria Math" panose="02040503050406030204" pitchFamily="18" charset="0"/>
                                      </a:rPr>
                                    </m:ctrlPr>
                                  </m:sSubSupPr>
                                  <m:e>
                                    <m:r>
                                      <a:rPr lang="en-US" sz="1800" i="1">
                                        <a:latin typeface="Cambria Math" panose="02040503050406030204" pitchFamily="18" charset="0"/>
                                      </a:rPr>
                                      <m:t>𝑃</m:t>
                                    </m:r>
                                  </m:e>
                                  <m:sub>
                                    <m:r>
                                      <a:rPr lang="en-US" sz="1800" i="1">
                                        <a:latin typeface="Cambria Math" panose="02040503050406030204" pitchFamily="18" charset="0"/>
                                      </a:rPr>
                                      <m:t>𝑛</m:t>
                                    </m:r>
                                  </m:sub>
                                  <m:sup>
                                    <m:r>
                                      <a:rPr lang="en-US" sz="1800" i="0">
                                        <a:latin typeface="Cambria Math" panose="02040503050406030204" pitchFamily="18" charset="0"/>
                                      </a:rPr>
                                      <m:t>2</m:t>
                                    </m:r>
                                  </m:sup>
                                </m:sSubSup>
                                <m:r>
                                  <a:rPr lang="en-US" sz="1800" i="0">
                                    <a:latin typeface="Cambria Math" panose="02040503050406030204" pitchFamily="18" charset="0"/>
                                  </a:rPr>
                                  <m:t>+</m:t>
                                </m:r>
                                <m:sSubSup>
                                  <m:sSubSupPr>
                                    <m:ctrlPr>
                                      <a:rPr lang="en-US" sz="1800" i="1">
                                        <a:solidFill>
                                          <a:srgbClr val="836967"/>
                                        </a:solidFill>
                                        <a:latin typeface="Cambria Math" panose="02040503050406030204" pitchFamily="18" charset="0"/>
                                      </a:rPr>
                                    </m:ctrlPr>
                                  </m:sSubSupPr>
                                  <m:e>
                                    <m:r>
                                      <a:rPr lang="en-US" sz="1800" i="1">
                                        <a:latin typeface="Cambria Math" panose="02040503050406030204" pitchFamily="18" charset="0"/>
                                      </a:rPr>
                                      <m:t>𝑄</m:t>
                                    </m:r>
                                  </m:e>
                                  <m:sub>
                                    <m:r>
                                      <a:rPr lang="en-US" sz="1800" i="1">
                                        <a:latin typeface="Cambria Math" panose="02040503050406030204" pitchFamily="18" charset="0"/>
                                      </a:rPr>
                                      <m:t>𝑛</m:t>
                                    </m:r>
                                  </m:sub>
                                  <m:sup>
                                    <m:r>
                                      <a:rPr lang="en-US" sz="1800" i="0">
                                        <a:latin typeface="Cambria Math" panose="02040503050406030204" pitchFamily="18" charset="0"/>
                                      </a:rPr>
                                      <m:t>2</m:t>
                                    </m:r>
                                  </m:sup>
                                </m:sSubSup>
                              </m:num>
                              <m:den>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𝑣</m:t>
                                    </m:r>
                                  </m:e>
                                  <m:sub>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𝜋</m:t>
                                        </m:r>
                                      </m:e>
                                      <m:sub>
                                        <m:r>
                                          <a:rPr lang="en-US" sz="1800" i="1">
                                            <a:latin typeface="Cambria Math" panose="02040503050406030204" pitchFamily="18" charset="0"/>
                                          </a:rPr>
                                          <m:t>𝑛</m:t>
                                        </m:r>
                                      </m:sub>
                                    </m:sSub>
                                  </m:sub>
                                </m:sSub>
                              </m:den>
                            </m:f>
                          </m:e>
                        </m:eqArr>
                      </m:oMath>
                    </m:oMathPara>
                  </a14:m>
                  <a:endParaRPr lang="en-US" sz="1800" dirty="0"/>
                </a:p>
              </p:txBody>
            </p:sp>
          </mc:Choice>
          <mc:Fallback xmlns="">
            <p:sp>
              <p:nvSpPr>
                <p:cNvPr id="13" name="TextBox 12">
                  <a:extLst>
                    <a:ext uri="{FF2B5EF4-FFF2-40B4-BE49-F238E27FC236}">
                      <a16:creationId xmlns:a16="http://schemas.microsoft.com/office/drawing/2014/main" id="{D8715A33-D6EA-574C-FA0A-3F88B4927594}"/>
                    </a:ext>
                  </a:extLst>
                </p:cNvPr>
                <p:cNvSpPr txBox="1">
                  <a:spLocks noRot="1" noChangeAspect="1" noMove="1" noResize="1" noEditPoints="1" noAdjustHandles="1" noChangeArrowheads="1" noChangeShapeType="1" noTextEdit="1"/>
                </p:cNvSpPr>
                <p:nvPr/>
              </p:nvSpPr>
              <p:spPr>
                <a:xfrm>
                  <a:off x="955862" y="2368210"/>
                  <a:ext cx="4824514" cy="2500685"/>
                </a:xfrm>
                <a:prstGeom prst="rect">
                  <a:avLst/>
                </a:prstGeom>
                <a:blipFill>
                  <a:blip r:embed="rId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94E1F57-F038-F494-0E41-050E6F9DF489}"/>
                  </a:ext>
                </a:extLst>
              </p:cNvPr>
              <p:cNvSpPr txBox="1"/>
              <p:nvPr/>
            </p:nvSpPr>
            <p:spPr>
              <a:xfrm>
                <a:off x="8331918" y="2724236"/>
                <a:ext cx="2871217" cy="17886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en-US" sz="1800" i="1" smtClean="0">
                              <a:solidFill>
                                <a:srgbClr val="836967"/>
                              </a:solidFill>
                              <a:latin typeface="Cambria Math" panose="02040503050406030204" pitchFamily="18" charset="0"/>
                            </a:rPr>
                          </m:ctrlPr>
                        </m:eqArrPr>
                        <m:e>
                          <m:r>
                            <a:rPr lang="en-US" sz="1800">
                              <a:latin typeface="Cambria Math" panose="02040503050406030204" pitchFamily="18" charset="0"/>
                            </a:rPr>
                            <m:t>&amp;</m:t>
                          </m:r>
                          <m:nary>
                            <m:naryPr>
                              <m:chr m:val="∑"/>
                              <m:limLoc m:val="undOvr"/>
                              <m:supHide m:val="on"/>
                              <m:ctrlPr>
                                <a:rPr lang="en-US" sz="1800" i="1">
                                  <a:latin typeface="Cambria Math" panose="02040503050406030204" pitchFamily="18" charset="0"/>
                                </a:rPr>
                              </m:ctrlPr>
                            </m:naryPr>
                            <m:sub>
                              <m:r>
                                <a:rPr lang="en-US" sz="1800" i="1">
                                  <a:latin typeface="Cambria Math" panose="02040503050406030204" pitchFamily="18" charset="0"/>
                                </a:rPr>
                                <m:t>𝑘</m:t>
                              </m:r>
                              <m:r>
                                <a:rPr lang="en-US" sz="1800" i="0">
                                  <a:latin typeface="Cambria Math" panose="02040503050406030204" pitchFamily="18" charset="0"/>
                                </a:rPr>
                                <m:t>:</m:t>
                              </m:r>
                              <m:r>
                                <a:rPr lang="en-US" sz="1800" i="1">
                                  <a:latin typeface="Cambria Math" panose="02040503050406030204" pitchFamily="18" charset="0"/>
                                </a:rPr>
                                <m:t>𝑛</m:t>
                              </m:r>
                              <m:r>
                                <a:rPr lang="en-US" sz="1800" i="0">
                                  <a:latin typeface="Cambria Math" panose="02040503050406030204" pitchFamily="18" charset="0"/>
                                </a:rPr>
                                <m:t>→</m:t>
                              </m:r>
                              <m:r>
                                <a:rPr lang="en-US" sz="1800" i="1">
                                  <a:latin typeface="Cambria Math" panose="02040503050406030204" pitchFamily="18" charset="0"/>
                                </a:rPr>
                                <m:t>𝑘</m:t>
                              </m:r>
                            </m:sub>
                            <m:sup/>
                            <m:e>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𝑘</m:t>
                                  </m:r>
                                </m:sub>
                              </m:sSub>
                            </m:e>
                          </m:nary>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𝑛</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𝑛</m:t>
                              </m:r>
                            </m:sub>
                          </m:sSub>
                        </m:e>
                        <m:e>
                          <m:r>
                            <a:rPr lang="en-US" sz="1800" i="0">
                              <a:latin typeface="Cambria Math" panose="02040503050406030204" pitchFamily="18" charset="0"/>
                            </a:rPr>
                            <m:t>&amp;</m:t>
                          </m:r>
                          <m:nary>
                            <m:naryPr>
                              <m:chr m:val="∑"/>
                              <m:limLoc m:val="undOvr"/>
                              <m:supHide m:val="on"/>
                              <m:ctrlPr>
                                <a:rPr lang="en-US" sz="1800" i="1">
                                  <a:latin typeface="Cambria Math" panose="02040503050406030204" pitchFamily="18" charset="0"/>
                                </a:rPr>
                              </m:ctrlPr>
                            </m:naryPr>
                            <m:sub>
                              <m:r>
                                <a:rPr lang="en-US" sz="1800" i="1">
                                  <a:latin typeface="Cambria Math" panose="02040503050406030204" pitchFamily="18" charset="0"/>
                                </a:rPr>
                                <m:t>𝑘</m:t>
                              </m:r>
                              <m:r>
                                <a:rPr lang="en-US" sz="1800" i="0">
                                  <a:latin typeface="Cambria Math" panose="02040503050406030204" pitchFamily="18" charset="0"/>
                                </a:rPr>
                                <m:t>:</m:t>
                              </m:r>
                              <m:r>
                                <a:rPr lang="en-US" sz="1800" i="1">
                                  <a:latin typeface="Cambria Math" panose="02040503050406030204" pitchFamily="18" charset="0"/>
                                </a:rPr>
                                <m:t>𝑛</m:t>
                              </m:r>
                              <m:r>
                                <a:rPr lang="en-US" sz="1800" i="0">
                                  <a:latin typeface="Cambria Math" panose="02040503050406030204" pitchFamily="18" charset="0"/>
                                </a:rPr>
                                <m:t>→</m:t>
                              </m:r>
                              <m:r>
                                <a:rPr lang="en-US" sz="1800" i="1">
                                  <a:latin typeface="Cambria Math" panose="02040503050406030204" pitchFamily="18" charset="0"/>
                                </a:rPr>
                                <m:t>𝑘</m:t>
                              </m:r>
                            </m:sub>
                            <m:sup/>
                            <m:e>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𝑘</m:t>
                                  </m:r>
                                </m:sub>
                              </m:sSub>
                            </m:e>
                          </m:nary>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𝑞</m:t>
                              </m:r>
                            </m:e>
                            <m:sub>
                              <m:r>
                                <a:rPr lang="en-US" sz="1800" i="1">
                                  <a:latin typeface="Cambria Math" panose="02040503050406030204" pitchFamily="18" charset="0"/>
                                </a:rPr>
                                <m:t>𝑛</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𝑛</m:t>
                              </m:r>
                            </m:sub>
                          </m:sSub>
                        </m:e>
                        <m:e>
                          <m:r>
                            <a:rPr lang="en-US" sz="1800" i="0">
                              <a:latin typeface="Cambria Math" panose="02040503050406030204" pitchFamily="18" charset="0"/>
                            </a:rPr>
                            <m:t>&amp;</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𝑛</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𝑣</m:t>
                              </m:r>
                            </m:e>
                            <m:sub>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𝜋</m:t>
                                  </m:r>
                                </m:e>
                                <m:sub>
                                  <m:r>
                                    <a:rPr lang="en-US" sz="1800" i="1">
                                      <a:latin typeface="Cambria Math" panose="02040503050406030204" pitchFamily="18" charset="0"/>
                                    </a:rPr>
                                    <m:t>𝑛</m:t>
                                  </m:r>
                                </m:sub>
                              </m:sSub>
                            </m:sub>
                          </m:sSub>
                          <m:r>
                            <a:rPr lang="en-US" sz="1800" i="0">
                              <a:latin typeface="Cambria Math" panose="02040503050406030204" pitchFamily="18" charset="0"/>
                            </a:rPr>
                            <m:t>−2</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𝑟</m:t>
                              </m:r>
                            </m:e>
                            <m:sub>
                              <m:r>
                                <a:rPr lang="en-US" sz="1800" i="1">
                                  <a:latin typeface="Cambria Math" panose="02040503050406030204" pitchFamily="18" charset="0"/>
                                </a:rPr>
                                <m:t>𝑛</m:t>
                              </m:r>
                            </m:sub>
                          </m:sSub>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𝑛</m:t>
                              </m:r>
                            </m:sub>
                          </m:sSub>
                          <m:r>
                            <a:rPr lang="en-US" sz="1800" i="0">
                              <a:latin typeface="Cambria Math" panose="02040503050406030204" pitchFamily="18" charset="0"/>
                            </a:rPr>
                            <m:t>−2</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𝑛</m:t>
                              </m:r>
                            </m:sub>
                          </m:sSub>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𝑛</m:t>
                              </m:r>
                            </m:sub>
                          </m:sSub>
                        </m:e>
                      </m:eqArr>
                    </m:oMath>
                  </m:oMathPara>
                </a14:m>
                <a:endParaRPr lang="en-US" dirty="0"/>
              </a:p>
            </p:txBody>
          </p:sp>
        </mc:Choice>
        <mc:Fallback xmlns="">
          <p:sp>
            <p:nvSpPr>
              <p:cNvPr id="21" name="TextBox 20">
                <a:extLst>
                  <a:ext uri="{FF2B5EF4-FFF2-40B4-BE49-F238E27FC236}">
                    <a16:creationId xmlns:a16="http://schemas.microsoft.com/office/drawing/2014/main" id="{C94E1F57-F038-F494-0E41-050E6F9DF489}"/>
                  </a:ext>
                </a:extLst>
              </p:cNvPr>
              <p:cNvSpPr txBox="1">
                <a:spLocks noRot="1" noChangeAspect="1" noMove="1" noResize="1" noEditPoints="1" noAdjustHandles="1" noChangeArrowheads="1" noChangeShapeType="1" noTextEdit="1"/>
              </p:cNvSpPr>
              <p:nvPr/>
            </p:nvSpPr>
            <p:spPr>
              <a:xfrm>
                <a:off x="8331918" y="2724236"/>
                <a:ext cx="2871217" cy="17886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F80F087-589D-2546-FB69-DE584F9D1B68}"/>
                  </a:ext>
                </a:extLst>
              </p:cNvPr>
              <p:cNvSpPr txBox="1"/>
              <p:nvPr/>
            </p:nvSpPr>
            <p:spPr>
              <a:xfrm>
                <a:off x="2056106" y="5629084"/>
                <a:ext cx="4001225" cy="6512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𝑨𝑷</m:t>
                      </m:r>
                      <m:r>
                        <a:rPr lang="en-US" sz="1800" b="0" i="0">
                          <a:latin typeface="Cambria Math" panose="02040503050406030204" pitchFamily="18" charset="0"/>
                        </a:rPr>
                        <m:t>=−</m:t>
                      </m:r>
                      <m:r>
                        <a:rPr lang="en-US" sz="1800" b="1" i="1">
                          <a:latin typeface="Cambria Math" panose="02040503050406030204" pitchFamily="18" charset="0"/>
                        </a:rPr>
                        <m:t>𝒑</m:t>
                      </m:r>
                      <m:r>
                        <a:rPr lang="en-US" sz="1800" b="0" i="0">
                          <a:latin typeface="Cambria Math" panose="02040503050406030204" pitchFamily="18" charset="0"/>
                        </a:rPr>
                        <m:t>,</m:t>
                      </m:r>
                      <m:r>
                        <a:rPr lang="en-US" sz="1800" b="1" i="1">
                          <a:latin typeface="Cambria Math" panose="02040503050406030204" pitchFamily="18" charset="0"/>
                        </a:rPr>
                        <m:t>𝑨𝑸</m:t>
                      </m:r>
                      <m:r>
                        <a:rPr lang="en-US" sz="1800" b="0" i="0">
                          <a:latin typeface="Cambria Math" panose="02040503050406030204" pitchFamily="18" charset="0"/>
                        </a:rPr>
                        <m:t>=−</m:t>
                      </m:r>
                      <m:r>
                        <a:rPr lang="en-US" sz="1800" b="1" i="1">
                          <a:latin typeface="Cambria Math" panose="02040503050406030204" pitchFamily="18" charset="0"/>
                        </a:rPr>
                        <m:t>𝒒</m:t>
                      </m:r>
                    </m:oMath>
                    <m:oMath xmlns:m="http://schemas.openxmlformats.org/officeDocument/2006/math">
                      <m:r>
                        <a:rPr lang="en-US" sz="1800" b="1" i="1">
                          <a:latin typeface="Cambria Math" panose="02040503050406030204" pitchFamily="18" charset="0"/>
                        </a:rPr>
                        <m:t>𝒗</m:t>
                      </m:r>
                      <m:r>
                        <a:rPr lang="en-US" sz="1800" b="0" i="0">
                          <a:latin typeface="Cambria Math" panose="02040503050406030204" pitchFamily="18" charset="0"/>
                        </a:rPr>
                        <m:t>=−</m:t>
                      </m:r>
                      <m:sSup>
                        <m:sSupPr>
                          <m:ctrlPr>
                            <a:rPr lang="en-US" sz="1800" b="0" i="1">
                              <a:solidFill>
                                <a:srgbClr val="836967"/>
                              </a:solidFill>
                              <a:latin typeface="Cambria Math" panose="02040503050406030204" pitchFamily="18" charset="0"/>
                            </a:rPr>
                          </m:ctrlPr>
                        </m:sSupPr>
                        <m:e>
                          <m:d>
                            <m:dPr>
                              <m:begChr m:val="["/>
                              <m:endChr m:val="]"/>
                              <m:ctrlPr>
                                <a:rPr lang="en-US" sz="1800" b="0" i="1">
                                  <a:solidFill>
                                    <a:srgbClr val="836967"/>
                                  </a:solidFill>
                                  <a:latin typeface="Cambria Math" panose="02040503050406030204" pitchFamily="18" charset="0"/>
                                </a:rPr>
                              </m:ctrlPr>
                            </m:dPr>
                            <m:e>
                              <m:sSup>
                                <m:sSupPr>
                                  <m:ctrlPr>
                                    <a:rPr lang="en-US" sz="1800" b="0" i="1">
                                      <a:solidFill>
                                        <a:srgbClr val="836967"/>
                                      </a:solidFill>
                                      <a:latin typeface="Cambria Math" panose="02040503050406030204" pitchFamily="18" charset="0"/>
                                    </a:rPr>
                                  </m:ctrlPr>
                                </m:sSupPr>
                                <m:e>
                                  <m:r>
                                    <a:rPr lang="en-US" sz="1800" b="1" i="1">
                                      <a:latin typeface="Cambria Math" panose="02040503050406030204" pitchFamily="18" charset="0"/>
                                    </a:rPr>
                                    <m:t>𝑨</m:t>
                                  </m:r>
                                </m:e>
                                <m:sup>
                                  <m:r>
                                    <m:rPr>
                                      <m:sty m:val="p"/>
                                    </m:rPr>
                                    <a:rPr lang="en-US" sz="1800" b="0" i="0">
                                      <a:latin typeface="Cambria Math" panose="02040503050406030204" pitchFamily="18" charset="0"/>
                                    </a:rPr>
                                    <m:t>T</m:t>
                                  </m:r>
                                </m:sup>
                              </m:sSup>
                            </m:e>
                          </m:d>
                        </m:e>
                        <m:sup>
                          <m:r>
                            <a:rPr lang="en-US" sz="1800" b="0" i="0">
                              <a:latin typeface="Cambria Math" panose="02040503050406030204" pitchFamily="18" charset="0"/>
                            </a:rPr>
                            <m:t>−1</m:t>
                          </m:r>
                        </m:sup>
                      </m:sSup>
                      <m:sSub>
                        <m:sSubPr>
                          <m:ctrlPr>
                            <a:rPr lang="en-US" sz="1800" b="0" i="1">
                              <a:solidFill>
                                <a:srgbClr val="836967"/>
                              </a:solidFill>
                              <a:latin typeface="Cambria Math" panose="02040503050406030204" pitchFamily="18" charset="0"/>
                            </a:rPr>
                          </m:ctrlPr>
                        </m:sSubPr>
                        <m:e>
                          <m:r>
                            <a:rPr lang="en-US" sz="1800" b="1" i="1">
                              <a:latin typeface="Cambria Math" panose="02040503050406030204" pitchFamily="18" charset="0"/>
                            </a:rPr>
                            <m:t>𝑨</m:t>
                          </m:r>
                        </m:e>
                        <m:sub>
                          <m:r>
                            <a:rPr lang="en-US" sz="1800" b="0" i="0">
                              <a:latin typeface="Cambria Math" panose="02040503050406030204" pitchFamily="18" charset="0"/>
                            </a:rPr>
                            <m:t>0</m:t>
                          </m:r>
                        </m:sub>
                      </m:sSub>
                      <m:sSub>
                        <m:sSubPr>
                          <m:ctrlPr>
                            <a:rPr lang="en-US" sz="1800" b="0" i="1">
                              <a:solidFill>
                                <a:srgbClr val="836967"/>
                              </a:solidFill>
                              <a:latin typeface="Cambria Math" panose="02040503050406030204" pitchFamily="18" charset="0"/>
                            </a:rPr>
                          </m:ctrlPr>
                        </m:sSubPr>
                        <m:e>
                          <m:r>
                            <a:rPr lang="en-US" sz="1800" b="1" i="1">
                              <a:latin typeface="Cambria Math" panose="02040503050406030204" pitchFamily="18" charset="0"/>
                            </a:rPr>
                            <m:t>𝒗</m:t>
                          </m:r>
                        </m:e>
                        <m:sub>
                          <m:r>
                            <a:rPr lang="en-US" sz="1800" b="0" i="0">
                              <a:latin typeface="Cambria Math" panose="02040503050406030204" pitchFamily="18" charset="0"/>
                            </a:rPr>
                            <m:t>0</m:t>
                          </m:r>
                        </m:sub>
                      </m:sSub>
                      <m:r>
                        <a:rPr lang="en-US" sz="1800" b="0" i="0">
                          <a:latin typeface="Cambria Math" panose="02040503050406030204" pitchFamily="18" charset="0"/>
                        </a:rPr>
                        <m:t>−2</m:t>
                      </m:r>
                      <m:sSub>
                        <m:sSubPr>
                          <m:ctrlPr>
                            <a:rPr lang="en-US" sz="1800" b="0" i="1">
                              <a:solidFill>
                                <a:srgbClr val="836967"/>
                              </a:solidFill>
                              <a:latin typeface="Cambria Math" panose="02040503050406030204" pitchFamily="18" charset="0"/>
                            </a:rPr>
                          </m:ctrlPr>
                        </m:sSubPr>
                        <m:e>
                          <m:r>
                            <a:rPr lang="en-US" sz="1800" b="1" i="1">
                              <a:latin typeface="Cambria Math" panose="02040503050406030204" pitchFamily="18" charset="0"/>
                            </a:rPr>
                            <m:t>𝑹</m:t>
                          </m:r>
                        </m:e>
                        <m:sub>
                          <m:r>
                            <a:rPr lang="en-US" sz="1800" b="0" i="1">
                              <a:latin typeface="Cambria Math" panose="02040503050406030204" pitchFamily="18" charset="0"/>
                            </a:rPr>
                            <m:t>𝐷</m:t>
                          </m:r>
                        </m:sub>
                      </m:sSub>
                      <m:r>
                        <a:rPr lang="en-US" sz="1800" b="1" i="1">
                          <a:latin typeface="Cambria Math" panose="02040503050406030204" pitchFamily="18" charset="0"/>
                        </a:rPr>
                        <m:t>𝒑</m:t>
                      </m:r>
                      <m:r>
                        <a:rPr lang="en-US" sz="1800" b="0" i="0">
                          <a:latin typeface="Cambria Math" panose="02040503050406030204" pitchFamily="18" charset="0"/>
                        </a:rPr>
                        <m:t>−2</m:t>
                      </m:r>
                      <m:sSub>
                        <m:sSubPr>
                          <m:ctrlPr>
                            <a:rPr lang="en-US" sz="1800" b="0" i="1">
                              <a:solidFill>
                                <a:srgbClr val="836967"/>
                              </a:solidFill>
                              <a:latin typeface="Cambria Math" panose="02040503050406030204" pitchFamily="18" charset="0"/>
                            </a:rPr>
                          </m:ctrlPr>
                        </m:sSubPr>
                        <m:e>
                          <m:r>
                            <a:rPr lang="en-US" sz="1800" b="1" i="1">
                              <a:latin typeface="Cambria Math" panose="02040503050406030204" pitchFamily="18" charset="0"/>
                            </a:rPr>
                            <m:t>𝑿</m:t>
                          </m:r>
                        </m:e>
                        <m:sub>
                          <m:r>
                            <a:rPr lang="en-US" sz="1800" b="0" i="1">
                              <a:latin typeface="Cambria Math" panose="02040503050406030204" pitchFamily="18" charset="0"/>
                            </a:rPr>
                            <m:t>𝐷</m:t>
                          </m:r>
                        </m:sub>
                      </m:sSub>
                      <m:r>
                        <a:rPr lang="en-US" sz="1800" b="1" i="1">
                          <a:latin typeface="Cambria Math" panose="02040503050406030204" pitchFamily="18" charset="0"/>
                        </a:rPr>
                        <m:t>𝒒</m:t>
                      </m:r>
                    </m:oMath>
                  </m:oMathPara>
                </a14:m>
                <a:endParaRPr lang="en-US" sz="1800" dirty="0"/>
              </a:p>
            </p:txBody>
          </p:sp>
        </mc:Choice>
        <mc:Fallback xmlns="">
          <p:sp>
            <p:nvSpPr>
              <p:cNvPr id="23" name="TextBox 22">
                <a:extLst>
                  <a:ext uri="{FF2B5EF4-FFF2-40B4-BE49-F238E27FC236}">
                    <a16:creationId xmlns:a16="http://schemas.microsoft.com/office/drawing/2014/main" id="{CF80F087-589D-2546-FB69-DE584F9D1B68}"/>
                  </a:ext>
                </a:extLst>
              </p:cNvPr>
              <p:cNvSpPr txBox="1">
                <a:spLocks noRot="1" noChangeAspect="1" noMove="1" noResize="1" noEditPoints="1" noAdjustHandles="1" noChangeArrowheads="1" noChangeShapeType="1" noTextEdit="1"/>
              </p:cNvSpPr>
              <p:nvPr/>
            </p:nvSpPr>
            <p:spPr>
              <a:xfrm>
                <a:off x="2056106" y="5629084"/>
                <a:ext cx="4001225" cy="651269"/>
              </a:xfrm>
              <a:prstGeom prst="rect">
                <a:avLst/>
              </a:prstGeom>
              <a:blipFill>
                <a:blip r:embed="rId4"/>
                <a:stretch>
                  <a:fillRect b="-37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1DAB97B-1BDD-26E1-1D02-76DA44400437}"/>
                  </a:ext>
                </a:extLst>
              </p:cNvPr>
              <p:cNvSpPr txBox="1"/>
              <p:nvPr/>
            </p:nvSpPr>
            <p:spPr>
              <a:xfrm>
                <a:off x="6158557" y="5493053"/>
                <a:ext cx="4001225"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𝒑</m:t>
                      </m:r>
                      <m:r>
                        <a:rPr lang="en-US" sz="1800" b="0" i="0">
                          <a:latin typeface="Cambria Math" panose="02040503050406030204" pitchFamily="18" charset="0"/>
                        </a:rPr>
                        <m:t>,</m:t>
                      </m:r>
                      <m:r>
                        <a:rPr lang="en-US" sz="1800" b="1" i="1">
                          <a:latin typeface="Cambria Math" panose="02040503050406030204" pitchFamily="18" charset="0"/>
                        </a:rPr>
                        <m:t>𝒒</m:t>
                      </m:r>
                      <m:r>
                        <a:rPr lang="en-US" sz="1800" b="0" i="0">
                          <a:latin typeface="Cambria Math" panose="02040503050406030204" pitchFamily="18" charset="0"/>
                        </a:rPr>
                        <m:t>:</m:t>
                      </m:r>
                      <m:r>
                        <m:rPr>
                          <m:sty m:val="p"/>
                        </m:rPr>
                        <a:rPr lang="en-US" sz="1800" b="0" i="0">
                          <a:latin typeface="Cambria Math" panose="02040503050406030204" pitchFamily="18" charset="0"/>
                        </a:rPr>
                        <m:t>bus</m:t>
                      </m:r>
                      <m:r>
                        <a:rPr lang="en-US" sz="1800" b="0" i="0" smtClean="0">
                          <a:latin typeface="Cambria Math" panose="02040503050406030204" pitchFamily="18" charset="0"/>
                        </a:rPr>
                        <m:t> </m:t>
                      </m:r>
                      <m:r>
                        <m:rPr>
                          <m:sty m:val="p"/>
                        </m:rPr>
                        <a:rPr lang="en-US" sz="1800" b="0" i="0">
                          <a:latin typeface="Cambria Math" panose="02040503050406030204" pitchFamily="18" charset="0"/>
                        </a:rPr>
                        <m:t>power</m:t>
                      </m:r>
                      <m:r>
                        <a:rPr lang="en-US" sz="1800" b="0" i="0" smtClean="0">
                          <a:latin typeface="Cambria Math" panose="02040503050406030204" pitchFamily="18" charset="0"/>
                        </a:rPr>
                        <m:t> </m:t>
                      </m:r>
                      <m:r>
                        <m:rPr>
                          <m:sty m:val="p"/>
                        </m:rPr>
                        <a:rPr lang="en-US" sz="1800" b="0" i="0">
                          <a:latin typeface="Cambria Math" panose="02040503050406030204" pitchFamily="18" charset="0"/>
                        </a:rPr>
                        <m:t>injection</m:t>
                      </m:r>
                    </m:oMath>
                    <m:oMath xmlns:m="http://schemas.openxmlformats.org/officeDocument/2006/math">
                      <m:r>
                        <a:rPr lang="en-US" sz="1800" b="1" i="1">
                          <a:latin typeface="Cambria Math" panose="02040503050406030204" pitchFamily="18" charset="0"/>
                        </a:rPr>
                        <m:t>𝑷</m:t>
                      </m:r>
                      <m:r>
                        <a:rPr lang="en-US" sz="1800" b="0" i="0">
                          <a:latin typeface="Cambria Math" panose="02040503050406030204" pitchFamily="18" charset="0"/>
                        </a:rPr>
                        <m:t>,</m:t>
                      </m:r>
                      <m:r>
                        <a:rPr lang="en-US" sz="1800" b="1" i="1">
                          <a:latin typeface="Cambria Math" panose="02040503050406030204" pitchFamily="18" charset="0"/>
                        </a:rPr>
                        <m:t>𝑸</m:t>
                      </m:r>
                      <m:r>
                        <a:rPr lang="en-US" sz="1800" b="0" i="0">
                          <a:latin typeface="Cambria Math" panose="02040503050406030204" pitchFamily="18" charset="0"/>
                        </a:rPr>
                        <m:t>:</m:t>
                      </m:r>
                      <m:r>
                        <m:rPr>
                          <m:sty m:val="p"/>
                        </m:rPr>
                        <a:rPr lang="en-US" sz="1800" b="0" i="0">
                          <a:latin typeface="Cambria Math" panose="02040503050406030204" pitchFamily="18" charset="0"/>
                        </a:rPr>
                        <m:t>line</m:t>
                      </m:r>
                      <m:r>
                        <a:rPr lang="en-US" sz="1800" b="0" i="0" smtClean="0">
                          <a:latin typeface="Cambria Math" panose="02040503050406030204" pitchFamily="18" charset="0"/>
                        </a:rPr>
                        <m:t> </m:t>
                      </m:r>
                      <m:r>
                        <m:rPr>
                          <m:sty m:val="p"/>
                        </m:rPr>
                        <a:rPr lang="en-US" sz="1800" b="0" i="0">
                          <a:latin typeface="Cambria Math" panose="02040503050406030204" pitchFamily="18" charset="0"/>
                        </a:rPr>
                        <m:t>flow</m:t>
                      </m:r>
                    </m:oMath>
                    <m:oMath xmlns:m="http://schemas.openxmlformats.org/officeDocument/2006/math">
                      <m:r>
                        <a:rPr lang="en-US" sz="1800" b="1" i="1">
                          <a:latin typeface="Cambria Math" panose="02040503050406030204" pitchFamily="18" charset="0"/>
                        </a:rPr>
                        <m:t>𝒗</m:t>
                      </m:r>
                      <m:r>
                        <a:rPr lang="en-US" sz="1800" b="0" i="0">
                          <a:latin typeface="Cambria Math" panose="02040503050406030204" pitchFamily="18" charset="0"/>
                        </a:rPr>
                        <m:t>,</m:t>
                      </m:r>
                      <m:sSub>
                        <m:sSubPr>
                          <m:ctrlPr>
                            <a:rPr lang="en-US" sz="1800" b="0" i="1">
                              <a:solidFill>
                                <a:srgbClr val="836967"/>
                              </a:solidFill>
                              <a:latin typeface="Cambria Math" panose="02040503050406030204" pitchFamily="18" charset="0"/>
                            </a:rPr>
                          </m:ctrlPr>
                        </m:sSubPr>
                        <m:e>
                          <m:r>
                            <a:rPr lang="en-US" sz="1800" b="1" i="1">
                              <a:latin typeface="Cambria Math" panose="02040503050406030204" pitchFamily="18" charset="0"/>
                            </a:rPr>
                            <m:t>𝒗</m:t>
                          </m:r>
                        </m:e>
                        <m:sub>
                          <m:r>
                            <a:rPr lang="en-US" sz="1800" b="0" i="0">
                              <a:latin typeface="Cambria Math" panose="02040503050406030204" pitchFamily="18" charset="0"/>
                            </a:rPr>
                            <m:t>0</m:t>
                          </m:r>
                        </m:sub>
                      </m:sSub>
                      <m:r>
                        <a:rPr lang="en-US" sz="1800" b="0" i="0">
                          <a:latin typeface="Cambria Math" panose="02040503050406030204" pitchFamily="18" charset="0"/>
                        </a:rPr>
                        <m:t>:</m:t>
                      </m:r>
                      <m:r>
                        <m:rPr>
                          <m:sty m:val="p"/>
                        </m:rPr>
                        <a:rPr lang="en-US" sz="1800" b="0" i="0">
                          <a:latin typeface="Cambria Math" panose="02040503050406030204" pitchFamily="18" charset="0"/>
                        </a:rPr>
                        <m:t>squared</m:t>
                      </m:r>
                      <m:r>
                        <a:rPr lang="en-US" sz="1800" b="0" i="0" smtClean="0">
                          <a:latin typeface="Cambria Math" panose="02040503050406030204" pitchFamily="18" charset="0"/>
                        </a:rPr>
                        <m:t> </m:t>
                      </m:r>
                      <m:r>
                        <m:rPr>
                          <m:sty m:val="p"/>
                        </m:rPr>
                        <a:rPr lang="en-US" sz="1800" b="0" i="0">
                          <a:latin typeface="Cambria Math" panose="02040503050406030204" pitchFamily="18" charset="0"/>
                        </a:rPr>
                        <m:t>voltage</m:t>
                      </m:r>
                      <m:r>
                        <a:rPr lang="en-US" sz="1800" b="0" i="0" smtClean="0">
                          <a:latin typeface="Cambria Math" panose="02040503050406030204" pitchFamily="18" charset="0"/>
                        </a:rPr>
                        <m:t> </m:t>
                      </m:r>
                      <m:r>
                        <m:rPr>
                          <m:sty m:val="p"/>
                        </m:rPr>
                        <a:rPr lang="en-US" sz="1800" b="0" i="0">
                          <a:latin typeface="Cambria Math" panose="02040503050406030204" pitchFamily="18" charset="0"/>
                        </a:rPr>
                        <m:t>magnitude</m:t>
                      </m:r>
                    </m:oMath>
                  </m:oMathPara>
                </a14:m>
                <a:endParaRPr lang="en-US" sz="1800" dirty="0"/>
              </a:p>
            </p:txBody>
          </p:sp>
        </mc:Choice>
        <mc:Fallback xmlns="">
          <p:sp>
            <p:nvSpPr>
              <p:cNvPr id="25" name="TextBox 24">
                <a:extLst>
                  <a:ext uri="{FF2B5EF4-FFF2-40B4-BE49-F238E27FC236}">
                    <a16:creationId xmlns:a16="http://schemas.microsoft.com/office/drawing/2014/main" id="{E1DAB97B-1BDD-26E1-1D02-76DA44400437}"/>
                  </a:ext>
                </a:extLst>
              </p:cNvPr>
              <p:cNvSpPr txBox="1">
                <a:spLocks noRot="1" noChangeAspect="1" noMove="1" noResize="1" noEditPoints="1" noAdjustHandles="1" noChangeArrowheads="1" noChangeShapeType="1" noTextEdit="1"/>
              </p:cNvSpPr>
              <p:nvPr/>
            </p:nvSpPr>
            <p:spPr>
              <a:xfrm>
                <a:off x="6158557" y="5493053"/>
                <a:ext cx="4001225" cy="923330"/>
              </a:xfrm>
              <a:prstGeom prst="rect">
                <a:avLst/>
              </a:prstGeom>
              <a:blipFill>
                <a:blip r:embed="rId5"/>
                <a:stretch>
                  <a:fillRect b="-4605"/>
                </a:stretch>
              </a:blipFill>
            </p:spPr>
            <p:txBody>
              <a:bodyPr/>
              <a:lstStyle/>
              <a:p>
                <a:r>
                  <a:rPr lang="en-US">
                    <a:noFill/>
                  </a:rPr>
                  <a:t> </a:t>
                </a:r>
              </a:p>
            </p:txBody>
          </p:sp>
        </mc:Fallback>
      </mc:AlternateContent>
    </p:spTree>
    <p:extLst>
      <p:ext uri="{BB962C8B-B14F-4D97-AF65-F5344CB8AC3E}">
        <p14:creationId xmlns:p14="http://schemas.microsoft.com/office/powerpoint/2010/main" val="203485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B2FA-31AC-6672-255C-F0E4218060C7}"/>
              </a:ext>
            </a:extLst>
          </p:cNvPr>
          <p:cNvSpPr>
            <a:spLocks noGrp="1"/>
          </p:cNvSpPr>
          <p:nvPr>
            <p:ph type="title"/>
          </p:nvPr>
        </p:nvSpPr>
        <p:spPr/>
        <p:txBody>
          <a:bodyPr/>
          <a:lstStyle/>
          <a:p>
            <a:r>
              <a:rPr lang="en-US" noProof="0" dirty="0"/>
              <a:t>Approximations in </a:t>
            </a:r>
            <a:r>
              <a:rPr lang="en-US" noProof="0" dirty="0" err="1"/>
              <a:t>LinDistFlow</a:t>
            </a:r>
            <a:r>
              <a:rPr lang="en-US" noProof="0" dirty="0"/>
              <a:t>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6D005C-5A0B-1E96-6FB9-CE1D02A44600}"/>
                  </a:ext>
                </a:extLst>
              </p:cNvPr>
              <p:cNvSpPr>
                <a:spLocks noGrp="1"/>
              </p:cNvSpPr>
              <p:nvPr>
                <p:ph idx="1"/>
              </p:nvPr>
            </p:nvSpPr>
            <p:spPr/>
            <p:txBody>
              <a:bodyPr>
                <a:normAutofit/>
              </a:bodyPr>
              <a:lstStyle/>
              <a:p>
                <a:r>
                  <a:rPr lang="en-US" sz="2000" noProof="0" dirty="0"/>
                  <a:t>Assuming voltage magnitude is close to unity, i.e., </a:t>
                </a:r>
                <a14:m>
                  <m:oMath xmlns:m="http://schemas.openxmlformats.org/officeDocument/2006/math">
                    <m:r>
                      <a:rPr lang="en-US" sz="2000" b="0" i="1" noProof="0" smtClean="0">
                        <a:latin typeface="Cambria Math" panose="02040503050406030204" pitchFamily="18" charset="0"/>
                      </a:rPr>
                      <m:t>𝑣</m:t>
                    </m:r>
                    <m:r>
                      <a:rPr lang="en-US" sz="2000" b="0" i="1" noProof="0" smtClean="0">
                        <a:latin typeface="Cambria Math" panose="02040503050406030204" pitchFamily="18" charset="0"/>
                        <a:ea typeface="Cambria Math" panose="02040503050406030204" pitchFamily="18" charset="0"/>
                      </a:rPr>
                      <m:t>≃1</m:t>
                    </m:r>
                  </m:oMath>
                </a14:m>
                <a:r>
                  <a:rPr lang="en-US" sz="2000" noProof="0" dirty="0"/>
                  <a:t>, we adopt the following approximations:</a:t>
                </a:r>
              </a:p>
              <a:p>
                <a:pPr lvl="1"/>
                <a:r>
                  <a:rPr lang="en-US" sz="1600" noProof="0" dirty="0"/>
                  <a:t>Active power loss is approximated through line flow:</a:t>
                </a:r>
              </a:p>
              <a:p>
                <a:pPr lvl="1"/>
                <a:endParaRPr lang="en-US" sz="1600" dirty="0"/>
              </a:p>
              <a:p>
                <a:pPr lvl="1"/>
                <a:endParaRPr lang="en-US" sz="1600" dirty="0"/>
              </a:p>
              <a:p>
                <a:pPr lvl="1"/>
                <a:r>
                  <a:rPr lang="en-US" sz="1600" noProof="0" dirty="0"/>
                  <a:t>Line current magnitudes can be approximated by line powers in </a:t>
                </a:r>
                <a:r>
                  <a:rPr lang="en-US" sz="1600" noProof="0" dirty="0" err="1"/>
                  <a:t>p.u</a:t>
                </a:r>
                <a:r>
                  <a:rPr lang="en-US" sz="1600" noProof="0" dirty="0"/>
                  <a:t>.:</a:t>
                </a:r>
              </a:p>
              <a:p>
                <a:pPr lvl="1"/>
                <a:endParaRPr lang="en-US" sz="1600" dirty="0"/>
              </a:p>
              <a:p>
                <a:pPr lvl="1"/>
                <a:endParaRPr lang="en-US" sz="1600" dirty="0"/>
              </a:p>
              <a:p>
                <a:pPr lvl="1"/>
                <a:r>
                  <a:rPr lang="en-US" sz="1600" noProof="0" dirty="0"/>
                  <a:t>Slack bus power is approximated by sum of bus power and loss:</a:t>
                </a:r>
              </a:p>
              <a:p>
                <a:pPr lvl="1"/>
                <a:endParaRPr lang="en-US" sz="1600" noProof="0" dirty="0"/>
              </a:p>
              <a:p>
                <a:pPr lvl="1"/>
                <a:endParaRPr lang="en-US" sz="1600" noProof="0" dirty="0"/>
              </a:p>
              <a:p>
                <a:pPr lvl="1"/>
                <a:endParaRPr lang="en-US" sz="1600" noProof="0" dirty="0"/>
              </a:p>
              <a:p>
                <a:pPr lvl="1"/>
                <a:r>
                  <a:rPr lang="en-US" sz="1600" noProof="0" dirty="0"/>
                  <a:t>Transformer power is close to slack bus power:</a:t>
                </a:r>
              </a:p>
              <a:p>
                <a:pPr lvl="1"/>
                <a:endParaRPr lang="en-US" sz="1600" dirty="0"/>
              </a:p>
              <a:p>
                <a:pPr lvl="1"/>
                <a:endParaRPr lang="en-US" sz="1600" noProof="0" dirty="0"/>
              </a:p>
              <a:p>
                <a:pPr lvl="1"/>
                <a:r>
                  <a:rPr lang="en-US" sz="1600" dirty="0"/>
                  <a:t>To model ZIP loads, the voltage magnitude </a:t>
                </a:r>
                <a14:m>
                  <m:oMath xmlns:m="http://schemas.openxmlformats.org/officeDocument/2006/math">
                    <m:rad>
                      <m:radPr>
                        <m:degHide m:val="on"/>
                        <m:ctrlPr>
                          <a:rPr lang="en-US" sz="1600" i="1" smtClean="0">
                            <a:latin typeface="Cambria Math" panose="02040503050406030204" pitchFamily="18" charset="0"/>
                          </a:rPr>
                        </m:ctrlPr>
                      </m:radPr>
                      <m:deg/>
                      <m:e>
                        <m:r>
                          <a:rPr lang="en-US" sz="1600" b="0" i="1" smtClean="0">
                            <a:latin typeface="Cambria Math" panose="02040503050406030204" pitchFamily="18" charset="0"/>
                          </a:rPr>
                          <m:t>𝑣</m:t>
                        </m:r>
                      </m:e>
                    </m:rad>
                  </m:oMath>
                </a14:m>
                <a:r>
                  <a:rPr lang="en-US" sz="1600" noProof="0" dirty="0"/>
                  <a:t> is approximated by:</a:t>
                </a:r>
              </a:p>
              <a:p>
                <a:pPr lvl="1"/>
                <a:endParaRPr lang="en-US" sz="1600" noProof="0" dirty="0"/>
              </a:p>
            </p:txBody>
          </p:sp>
        </mc:Choice>
        <mc:Fallback xmlns="">
          <p:sp>
            <p:nvSpPr>
              <p:cNvPr id="3" name="Content Placeholder 2">
                <a:extLst>
                  <a:ext uri="{FF2B5EF4-FFF2-40B4-BE49-F238E27FC236}">
                    <a16:creationId xmlns:a16="http://schemas.microsoft.com/office/drawing/2014/main" id="{0C6D005C-5A0B-1E96-6FB9-CE1D02A44600}"/>
                  </a:ext>
                </a:extLst>
              </p:cNvPr>
              <p:cNvSpPr>
                <a:spLocks noGrp="1" noRot="1" noChangeAspect="1" noMove="1" noResize="1" noEditPoints="1" noAdjustHandles="1" noChangeArrowheads="1" noChangeShapeType="1" noTextEdit="1"/>
              </p:cNvSpPr>
              <p:nvPr>
                <p:ph idx="1"/>
              </p:nvPr>
            </p:nvSpPr>
            <p:spPr>
              <a:blipFill>
                <a:blip r:embed="rId3"/>
                <a:stretch>
                  <a:fillRect l="-4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8F4FE2A-8A43-955A-7B66-CF6299F2187E}"/>
              </a:ext>
            </a:extLst>
          </p:cNvPr>
          <p:cNvSpPr>
            <a:spLocks noGrp="1"/>
          </p:cNvSpPr>
          <p:nvPr>
            <p:ph type="sldNum" sz="quarter" idx="12"/>
          </p:nvPr>
        </p:nvSpPr>
        <p:spPr/>
        <p:txBody>
          <a:bodyPr/>
          <a:lstStyle/>
          <a:p>
            <a:fld id="{9495EA4E-3D33-45DE-B4D9-3F7D650B8951}" type="slidenum">
              <a:rPr lang="zh-CN" altLang="en-US" smtClean="0"/>
              <a:pPr/>
              <a:t>16</a:t>
            </a:fld>
            <a:endParaRPr lang="zh-CN"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6F00116-8B07-EF80-F3DE-2D4A4C1605FA}"/>
                  </a:ext>
                </a:extLst>
              </p:cNvPr>
              <p:cNvSpPr txBox="1"/>
              <p:nvPr/>
            </p:nvSpPr>
            <p:spPr>
              <a:xfrm>
                <a:off x="3042719" y="1920811"/>
                <a:ext cx="6106562" cy="3742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836967"/>
                              </a:solidFill>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𝑙𝑜𝑠𝑠</m:t>
                          </m:r>
                        </m:sub>
                      </m:sSub>
                      <m:r>
                        <a:rPr lang="en-US" sz="1800" i="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r>
                            <a:rPr lang="en-US" sz="1800" b="1" i="1">
                              <a:latin typeface="Cambria Math" panose="02040503050406030204" pitchFamily="18" charset="0"/>
                            </a:rPr>
                            <m:t>𝑰</m:t>
                          </m:r>
                        </m:e>
                        <m:sup>
                          <m:r>
                            <m:rPr>
                              <m:sty m:val="p"/>
                            </m:rPr>
                            <a:rPr lang="en-US" sz="1800" b="0" i="0">
                              <a:latin typeface="Cambria Math" panose="02040503050406030204" pitchFamily="18" charset="0"/>
                            </a:rPr>
                            <m:t>T</m:t>
                          </m:r>
                        </m:sup>
                      </m:sSup>
                      <m:r>
                        <a:rPr lang="en-US" sz="1800" b="1" i="1">
                          <a:latin typeface="Cambria Math" panose="02040503050406030204" pitchFamily="18" charset="0"/>
                        </a:rPr>
                        <m:t>𝑹𝑰</m:t>
                      </m:r>
                      <m:r>
                        <a:rPr lang="en-US" sz="1800" b="0" i="0">
                          <a:latin typeface="Cambria Math" panose="02040503050406030204" pitchFamily="18" charset="0"/>
                        </a:rPr>
                        <m:t>≃</m:t>
                      </m:r>
                      <m:sSup>
                        <m:sSupPr>
                          <m:ctrlPr>
                            <a:rPr lang="en-US" sz="1800" b="0" i="1">
                              <a:solidFill>
                                <a:srgbClr val="836967"/>
                              </a:solidFill>
                              <a:latin typeface="Cambria Math" panose="02040503050406030204" pitchFamily="18" charset="0"/>
                            </a:rPr>
                          </m:ctrlPr>
                        </m:sSupPr>
                        <m:e>
                          <m:r>
                            <a:rPr lang="en-US" sz="1800" b="1" i="1">
                              <a:latin typeface="Cambria Math" panose="02040503050406030204" pitchFamily="18" charset="0"/>
                            </a:rPr>
                            <m:t>𝑷</m:t>
                          </m:r>
                        </m:e>
                        <m:sup>
                          <m:r>
                            <m:rPr>
                              <m:sty m:val="p"/>
                            </m:rPr>
                            <a:rPr lang="en-US" sz="1800" b="0" i="0">
                              <a:latin typeface="Cambria Math" panose="02040503050406030204" pitchFamily="18" charset="0"/>
                            </a:rPr>
                            <m:t>T</m:t>
                          </m:r>
                        </m:sup>
                      </m:sSup>
                      <m:r>
                        <a:rPr lang="en-US" sz="1800" b="1" i="1">
                          <a:latin typeface="Cambria Math" panose="02040503050406030204" pitchFamily="18" charset="0"/>
                        </a:rPr>
                        <m:t>𝑹𝑷</m:t>
                      </m:r>
                      <m:r>
                        <a:rPr lang="en-US" sz="1800" b="0" i="0">
                          <a:latin typeface="Cambria Math" panose="02040503050406030204" pitchFamily="18" charset="0"/>
                        </a:rPr>
                        <m:t>+</m:t>
                      </m:r>
                      <m:sSup>
                        <m:sSupPr>
                          <m:ctrlPr>
                            <a:rPr lang="en-US" sz="1800" b="0" i="1">
                              <a:solidFill>
                                <a:srgbClr val="836967"/>
                              </a:solidFill>
                              <a:latin typeface="Cambria Math" panose="02040503050406030204" pitchFamily="18" charset="0"/>
                            </a:rPr>
                          </m:ctrlPr>
                        </m:sSupPr>
                        <m:e>
                          <m:r>
                            <a:rPr lang="en-US" sz="1800" b="1" i="1">
                              <a:latin typeface="Cambria Math" panose="02040503050406030204" pitchFamily="18" charset="0"/>
                            </a:rPr>
                            <m:t>𝑸</m:t>
                          </m:r>
                        </m:e>
                        <m:sup>
                          <m:r>
                            <m:rPr>
                              <m:sty m:val="p"/>
                            </m:rPr>
                            <a:rPr lang="en-US" sz="1800" b="0" i="0">
                              <a:latin typeface="Cambria Math" panose="02040503050406030204" pitchFamily="18" charset="0"/>
                            </a:rPr>
                            <m:t>T</m:t>
                          </m:r>
                        </m:sup>
                      </m:sSup>
                      <m:r>
                        <a:rPr lang="en-US" sz="1800" b="1" i="1">
                          <a:latin typeface="Cambria Math" panose="02040503050406030204" pitchFamily="18" charset="0"/>
                        </a:rPr>
                        <m:t>𝑹𝑸</m:t>
                      </m:r>
                    </m:oMath>
                  </m:oMathPara>
                </a14:m>
                <a:endParaRPr lang="en-US" sz="1800" dirty="0"/>
              </a:p>
            </p:txBody>
          </p:sp>
        </mc:Choice>
        <mc:Fallback xmlns="">
          <p:sp>
            <p:nvSpPr>
              <p:cNvPr id="8" name="TextBox 7">
                <a:extLst>
                  <a:ext uri="{FF2B5EF4-FFF2-40B4-BE49-F238E27FC236}">
                    <a16:creationId xmlns:a16="http://schemas.microsoft.com/office/drawing/2014/main" id="{66F00116-8B07-EF80-F3DE-2D4A4C1605FA}"/>
                  </a:ext>
                </a:extLst>
              </p:cNvPr>
              <p:cNvSpPr txBox="1">
                <a:spLocks noRot="1" noChangeAspect="1" noMove="1" noResize="1" noEditPoints="1" noAdjustHandles="1" noChangeArrowheads="1" noChangeShapeType="1" noTextEdit="1"/>
              </p:cNvSpPr>
              <p:nvPr/>
            </p:nvSpPr>
            <p:spPr>
              <a:xfrm>
                <a:off x="3042719" y="1920811"/>
                <a:ext cx="6106562" cy="374270"/>
              </a:xfrm>
              <a:prstGeom prst="rect">
                <a:avLst/>
              </a:prstGeom>
              <a:blipFill>
                <a:blip r:embed="rId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68C272C-B356-7973-8FFF-D6F44B8A23FB}"/>
                  </a:ext>
                </a:extLst>
              </p:cNvPr>
              <p:cNvSpPr txBox="1"/>
              <p:nvPr/>
            </p:nvSpPr>
            <p:spPr>
              <a:xfrm>
                <a:off x="3042719" y="3654735"/>
                <a:ext cx="6106562" cy="7645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836967"/>
                              </a:solidFill>
                              <a:latin typeface="Cambria Math" panose="02040503050406030204" pitchFamily="18" charset="0"/>
                            </a:rPr>
                          </m:ctrlPr>
                        </m:sSubPr>
                        <m:e>
                          <m:r>
                            <a:rPr lang="en-US" sz="1800" i="1">
                              <a:latin typeface="Cambria Math" panose="02040503050406030204" pitchFamily="18" charset="0"/>
                            </a:rPr>
                            <m:t>𝑝</m:t>
                          </m:r>
                        </m:e>
                        <m:sub>
                          <m:r>
                            <a:rPr lang="en-US" sz="1800" i="0">
                              <a:latin typeface="Cambria Math" panose="02040503050406030204" pitchFamily="18" charset="0"/>
                            </a:rPr>
                            <m:t>0</m:t>
                          </m:r>
                        </m:sub>
                      </m:sSub>
                      <m:r>
                        <a:rPr lang="en-US" sz="1800" i="0">
                          <a:latin typeface="Cambria Math" panose="02040503050406030204" pitchFamily="18" charset="0"/>
                        </a:rPr>
                        <m:t>≃</m:t>
                      </m:r>
                      <m:nary>
                        <m:naryPr>
                          <m:chr m:val="∑"/>
                          <m:limLoc m:val="undOvr"/>
                          <m:supHide m:val="on"/>
                          <m:ctrlPr>
                            <a:rPr lang="en-US" sz="1800" i="1">
                              <a:latin typeface="Cambria Math" panose="02040503050406030204" pitchFamily="18" charset="0"/>
                            </a:rPr>
                          </m:ctrlPr>
                        </m:naryPr>
                        <m:sub>
                          <m:r>
                            <a:rPr lang="en-US" sz="1800" i="1">
                              <a:latin typeface="Cambria Math" panose="02040503050406030204" pitchFamily="18" charset="0"/>
                            </a:rPr>
                            <m:t>𝑛</m:t>
                          </m:r>
                          <m:r>
                            <a:rPr lang="en-US" sz="1800" i="0">
                              <a:latin typeface="Cambria Math" panose="02040503050406030204" pitchFamily="18" charset="0"/>
                            </a:rPr>
                            <m:t>∈</m:t>
                          </m:r>
                          <m:r>
                            <a:rPr lang="en-US" sz="1800" i="0">
                              <a:latin typeface="Cambria Math" panose="02040503050406030204" pitchFamily="18" charset="0"/>
                            </a:rPr>
                            <m:t>𝒩</m:t>
                          </m:r>
                        </m:sub>
                        <m:sup/>
                        <m:e>
                          <m:sSubSup>
                            <m:sSubSupPr>
                              <m:ctrlPr>
                                <a:rPr lang="en-US" sz="1800" i="1">
                                  <a:solidFill>
                                    <a:srgbClr val="836967"/>
                                  </a:solidFill>
                                  <a:latin typeface="Cambria Math" panose="02040503050406030204" pitchFamily="18" charset="0"/>
                                </a:rPr>
                              </m:ctrlPr>
                            </m:sSubSupPr>
                            <m:e>
                              <m:r>
                                <a:rPr lang="en-US" sz="1800" i="1">
                                  <a:latin typeface="Cambria Math" panose="02040503050406030204" pitchFamily="18" charset="0"/>
                                </a:rPr>
                                <m:t>𝑃</m:t>
                              </m:r>
                            </m:e>
                            <m:sub>
                              <m:r>
                                <a:rPr lang="en-US" sz="1800" i="1">
                                  <a:latin typeface="Cambria Math" panose="02040503050406030204" pitchFamily="18" charset="0"/>
                                </a:rPr>
                                <m:t>𝑛</m:t>
                              </m:r>
                            </m:sub>
                            <m:sup/>
                          </m:sSubSup>
                        </m:e>
                      </m:nary>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𝑙𝑜𝑠𝑠</m:t>
                          </m:r>
                        </m:sub>
                      </m:sSub>
                    </m:oMath>
                  </m:oMathPara>
                </a14:m>
                <a:endParaRPr lang="en-US" sz="1800" dirty="0"/>
              </a:p>
            </p:txBody>
          </p:sp>
        </mc:Choice>
        <mc:Fallback xmlns="">
          <p:sp>
            <p:nvSpPr>
              <p:cNvPr id="13" name="TextBox 12">
                <a:extLst>
                  <a:ext uri="{FF2B5EF4-FFF2-40B4-BE49-F238E27FC236}">
                    <a16:creationId xmlns:a16="http://schemas.microsoft.com/office/drawing/2014/main" id="{A68C272C-B356-7973-8FFF-D6F44B8A23FB}"/>
                  </a:ext>
                </a:extLst>
              </p:cNvPr>
              <p:cNvSpPr txBox="1">
                <a:spLocks noRot="1" noChangeAspect="1" noMove="1" noResize="1" noEditPoints="1" noAdjustHandles="1" noChangeArrowheads="1" noChangeShapeType="1" noTextEdit="1"/>
              </p:cNvSpPr>
              <p:nvPr/>
            </p:nvSpPr>
            <p:spPr>
              <a:xfrm>
                <a:off x="3042719" y="3654735"/>
                <a:ext cx="6106562" cy="76450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ADD27C9-C27F-9C53-20F0-004865E45702}"/>
                  </a:ext>
                </a:extLst>
              </p:cNvPr>
              <p:cNvSpPr txBox="1"/>
              <p:nvPr/>
            </p:nvSpPr>
            <p:spPr>
              <a:xfrm>
                <a:off x="3042719" y="4995273"/>
                <a:ext cx="61065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rgbClr val="836967"/>
                              </a:solidFill>
                              <a:latin typeface="Cambria Math" panose="02040503050406030204" pitchFamily="18" charset="0"/>
                            </a:rPr>
                          </m:ctrlPr>
                        </m:sSupPr>
                        <m:e>
                          <m:r>
                            <a:rPr lang="en-US" sz="1800" i="1">
                              <a:latin typeface="Cambria Math" panose="02040503050406030204" pitchFamily="18" charset="0"/>
                            </a:rPr>
                            <m:t>𝑆</m:t>
                          </m:r>
                        </m:e>
                        <m:sup>
                          <m:r>
                            <a:rPr lang="en-US" sz="1800" i="0">
                              <a:latin typeface="Cambria Math" panose="02040503050406030204" pitchFamily="18" charset="0"/>
                            </a:rPr>
                            <m:t>2</m:t>
                          </m:r>
                        </m:sup>
                      </m:sSup>
                      <m:r>
                        <a:rPr lang="en-US" sz="1800" i="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𝑝</m:t>
                              </m:r>
                            </m:e>
                            <m:sub>
                              <m:r>
                                <a:rPr lang="en-US" sz="1800" i="0">
                                  <a:latin typeface="Cambria Math" panose="02040503050406030204" pitchFamily="18" charset="0"/>
                                </a:rPr>
                                <m:t>0</m:t>
                              </m:r>
                            </m:sub>
                          </m:sSub>
                        </m:e>
                        <m:sup>
                          <m:r>
                            <a:rPr lang="en-US" sz="1800" i="0">
                              <a:latin typeface="Cambria Math" panose="02040503050406030204" pitchFamily="18" charset="0"/>
                            </a:rPr>
                            <m:t>2</m:t>
                          </m:r>
                        </m:sup>
                      </m:sSup>
                      <m:r>
                        <a:rPr lang="en-US" sz="1800" i="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𝑞</m:t>
                              </m:r>
                            </m:e>
                            <m:sub>
                              <m:r>
                                <a:rPr lang="en-US" sz="1800" i="0">
                                  <a:latin typeface="Cambria Math" panose="02040503050406030204" pitchFamily="18" charset="0"/>
                                </a:rPr>
                                <m:t>0</m:t>
                              </m:r>
                            </m:sub>
                          </m:sSub>
                        </m:e>
                        <m:sup>
                          <m:r>
                            <a:rPr lang="en-US" sz="1800" i="0">
                              <a:latin typeface="Cambria Math" panose="02040503050406030204" pitchFamily="18" charset="0"/>
                            </a:rPr>
                            <m:t>2</m:t>
                          </m:r>
                        </m:sup>
                      </m:sSup>
                    </m:oMath>
                  </m:oMathPara>
                </a14:m>
                <a:endParaRPr lang="en-US" sz="1800" dirty="0"/>
              </a:p>
            </p:txBody>
          </p:sp>
        </mc:Choice>
        <mc:Fallback xmlns="">
          <p:sp>
            <p:nvSpPr>
              <p:cNvPr id="15" name="TextBox 14">
                <a:extLst>
                  <a:ext uri="{FF2B5EF4-FFF2-40B4-BE49-F238E27FC236}">
                    <a16:creationId xmlns:a16="http://schemas.microsoft.com/office/drawing/2014/main" id="{CADD27C9-C27F-9C53-20F0-004865E45702}"/>
                  </a:ext>
                </a:extLst>
              </p:cNvPr>
              <p:cNvSpPr txBox="1">
                <a:spLocks noRot="1" noChangeAspect="1" noMove="1" noResize="1" noEditPoints="1" noAdjustHandles="1" noChangeArrowheads="1" noChangeShapeType="1" noTextEdit="1"/>
              </p:cNvSpPr>
              <p:nvPr/>
            </p:nvSpPr>
            <p:spPr>
              <a:xfrm>
                <a:off x="3042719" y="4995273"/>
                <a:ext cx="6106562" cy="369332"/>
              </a:xfrm>
              <a:prstGeom prst="rect">
                <a:avLst/>
              </a:prstGeom>
              <a:blipFill>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565CADC-FD33-8108-6302-A74E592177D6}"/>
                  </a:ext>
                </a:extLst>
              </p:cNvPr>
              <p:cNvSpPr txBox="1"/>
              <p:nvPr/>
            </p:nvSpPr>
            <p:spPr>
              <a:xfrm>
                <a:off x="2949921" y="5846960"/>
                <a:ext cx="6292158" cy="8879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𝑣</m:t>
                      </m:r>
                      <m:r>
                        <a:rPr lang="en-US" sz="1800" i="0">
                          <a:latin typeface="Cambria Math" panose="02040503050406030204" pitchFamily="18" charset="0"/>
                        </a:rPr>
                        <m:t>=</m:t>
                      </m:r>
                      <m:d>
                        <m:dPr>
                          <m:ctrlPr>
                            <a:rPr lang="en-US" sz="1800" i="1">
                              <a:solidFill>
                                <a:srgbClr val="836967"/>
                              </a:solidFill>
                              <a:latin typeface="Cambria Math" panose="02040503050406030204" pitchFamily="18" charset="0"/>
                            </a:rPr>
                          </m:ctrlPr>
                        </m:dPr>
                        <m:e>
                          <m:r>
                            <a:rPr lang="en-US" sz="1800" i="0">
                              <a:latin typeface="Cambria Math" panose="02040503050406030204" pitchFamily="18" charset="0"/>
                            </a:rPr>
                            <m:t>1+∆</m:t>
                          </m:r>
                          <m:r>
                            <a:rPr lang="en-US" sz="1800" i="1">
                              <a:latin typeface="Cambria Math" panose="02040503050406030204" pitchFamily="18" charset="0"/>
                            </a:rPr>
                            <m:t>𝑉</m:t>
                          </m:r>
                        </m:e>
                      </m:d>
                      <m:d>
                        <m:dPr>
                          <m:ctrlPr>
                            <a:rPr lang="en-US" sz="1800" i="1">
                              <a:solidFill>
                                <a:srgbClr val="836967"/>
                              </a:solidFill>
                              <a:latin typeface="Cambria Math" panose="02040503050406030204" pitchFamily="18" charset="0"/>
                            </a:rPr>
                          </m:ctrlPr>
                        </m:dPr>
                        <m:e>
                          <m:r>
                            <a:rPr lang="en-US" sz="1800" i="0">
                              <a:latin typeface="Cambria Math" panose="02040503050406030204" pitchFamily="18" charset="0"/>
                            </a:rPr>
                            <m:t>1+∆</m:t>
                          </m:r>
                          <m:r>
                            <a:rPr lang="en-US" sz="1800" i="1">
                              <a:latin typeface="Cambria Math" panose="02040503050406030204" pitchFamily="18" charset="0"/>
                            </a:rPr>
                            <m:t>𝑉</m:t>
                          </m:r>
                        </m:e>
                      </m:d>
                      <m:r>
                        <a:rPr lang="en-US" sz="1800" i="0">
                          <a:latin typeface="Cambria Math" panose="02040503050406030204" pitchFamily="18" charset="0"/>
                        </a:rPr>
                        <m:t>≃1+2∆</m:t>
                      </m:r>
                      <m:r>
                        <a:rPr lang="en-US" sz="1800" i="1">
                          <a:latin typeface="Cambria Math" panose="02040503050406030204" pitchFamily="18" charset="0"/>
                        </a:rPr>
                        <m:t>𝑉</m:t>
                      </m:r>
                    </m:oMath>
                  </m:oMathPara>
                </a14:m>
                <a:endParaRPr lang="en-US" sz="1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ad>
                        <m:radPr>
                          <m:degHide m:val="on"/>
                          <m:ctrlPr>
                            <a:rPr lang="en-US" sz="1800" i="1">
                              <a:solidFill>
                                <a:srgbClr val="836967"/>
                              </a:solidFill>
                              <a:latin typeface="Cambria Math" panose="02040503050406030204" pitchFamily="18" charset="0"/>
                            </a:rPr>
                          </m:ctrlPr>
                        </m:radPr>
                        <m:deg/>
                        <m:e>
                          <m:r>
                            <a:rPr lang="en-US" sz="1800" i="1">
                              <a:latin typeface="Cambria Math" panose="02040503050406030204" pitchFamily="18" charset="0"/>
                            </a:rPr>
                            <m:t>𝑣</m:t>
                          </m:r>
                        </m:e>
                      </m:rad>
                      <m:r>
                        <a:rPr lang="en-US" sz="1800" i="0">
                          <a:latin typeface="Cambria Math" panose="02040503050406030204" pitchFamily="18" charset="0"/>
                        </a:rPr>
                        <m:t>=1+∆</m:t>
                      </m:r>
                      <m:r>
                        <a:rPr lang="en-US" sz="1800" i="1">
                          <a:latin typeface="Cambria Math" panose="02040503050406030204" pitchFamily="18" charset="0"/>
                        </a:rPr>
                        <m:t>𝑉</m:t>
                      </m:r>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1">
                              <a:latin typeface="Cambria Math" panose="02040503050406030204" pitchFamily="18" charset="0"/>
                            </a:rPr>
                            <m:t>𝑣</m:t>
                          </m:r>
                          <m:r>
                            <a:rPr lang="en-US" sz="1800" i="0">
                              <a:latin typeface="Cambria Math" panose="02040503050406030204" pitchFamily="18" charset="0"/>
                            </a:rPr>
                            <m:t>+1</m:t>
                          </m:r>
                        </m:num>
                        <m:den>
                          <m:r>
                            <a:rPr lang="en-US" sz="1800" i="0">
                              <a:latin typeface="Cambria Math" panose="02040503050406030204" pitchFamily="18" charset="0"/>
                            </a:rPr>
                            <m:t>2</m:t>
                          </m:r>
                        </m:den>
                      </m:f>
                    </m:oMath>
                  </m:oMathPara>
                </a14:m>
                <a:endParaRPr lang="en-US" sz="1800" dirty="0"/>
              </a:p>
            </p:txBody>
          </p:sp>
        </mc:Choice>
        <mc:Fallback xmlns="">
          <p:sp>
            <p:nvSpPr>
              <p:cNvPr id="18" name="TextBox 17">
                <a:extLst>
                  <a:ext uri="{FF2B5EF4-FFF2-40B4-BE49-F238E27FC236}">
                    <a16:creationId xmlns:a16="http://schemas.microsoft.com/office/drawing/2014/main" id="{5565CADC-FD33-8108-6302-A74E592177D6}"/>
                  </a:ext>
                </a:extLst>
              </p:cNvPr>
              <p:cNvSpPr txBox="1">
                <a:spLocks noRot="1" noChangeAspect="1" noMove="1" noResize="1" noEditPoints="1" noAdjustHandles="1" noChangeArrowheads="1" noChangeShapeType="1" noTextEdit="1"/>
              </p:cNvSpPr>
              <p:nvPr/>
            </p:nvSpPr>
            <p:spPr>
              <a:xfrm>
                <a:off x="2949921" y="5846960"/>
                <a:ext cx="6292158" cy="88793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EB0E50-AEDE-DAAB-4F6D-F785BCF50295}"/>
                  </a:ext>
                </a:extLst>
              </p:cNvPr>
              <p:cNvSpPr txBox="1"/>
              <p:nvPr/>
            </p:nvSpPr>
            <p:spPr>
              <a:xfrm>
                <a:off x="4969753" y="2842048"/>
                <a:ext cx="2252494" cy="3405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𝑗</m:t>
                                  </m:r>
                                </m:sub>
                              </m:sSub>
                            </m:e>
                          </m:d>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𝑗</m:t>
                          </m:r>
                        </m:sub>
                        <m:sup>
                          <m:r>
                            <a:rPr lang="en-US" i="1">
                              <a:latin typeface="Cambria Math" panose="02040503050406030204" pitchFamily="18" charset="0"/>
                              <a:ea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𝑄</m:t>
                          </m:r>
                        </m:e>
                        <m:sub>
                          <m:r>
                            <a:rPr lang="en-US" i="1">
                              <a:latin typeface="Cambria Math" panose="02040503050406030204" pitchFamily="18" charset="0"/>
                              <a:ea typeface="Cambria Math" panose="02040503050406030204" pitchFamily="18" charset="0"/>
                            </a:rPr>
                            <m:t>𝑗</m:t>
                          </m:r>
                        </m:sub>
                        <m:sup>
                          <m:r>
                            <a:rPr lang="en-US" i="1">
                              <a:latin typeface="Cambria Math" panose="02040503050406030204" pitchFamily="18" charset="0"/>
                              <a:ea typeface="Cambria Math" panose="02040503050406030204" pitchFamily="18" charset="0"/>
                            </a:rPr>
                            <m:t>2</m:t>
                          </m:r>
                        </m:sup>
                      </m:sSubSup>
                    </m:oMath>
                  </m:oMathPara>
                </a14:m>
                <a:endParaRPr lang="en-US" dirty="0"/>
              </a:p>
            </p:txBody>
          </p:sp>
        </mc:Choice>
        <mc:Fallback xmlns="">
          <p:sp>
            <p:nvSpPr>
              <p:cNvPr id="5" name="TextBox 4">
                <a:extLst>
                  <a:ext uri="{FF2B5EF4-FFF2-40B4-BE49-F238E27FC236}">
                    <a16:creationId xmlns:a16="http://schemas.microsoft.com/office/drawing/2014/main" id="{B6EB0E50-AEDE-DAAB-4F6D-F785BCF50295}"/>
                  </a:ext>
                </a:extLst>
              </p:cNvPr>
              <p:cNvSpPr txBox="1">
                <a:spLocks noRot="1" noChangeAspect="1" noMove="1" noResize="1" noEditPoints="1" noAdjustHandles="1" noChangeArrowheads="1" noChangeShapeType="1" noTextEdit="1"/>
              </p:cNvSpPr>
              <p:nvPr/>
            </p:nvSpPr>
            <p:spPr>
              <a:xfrm>
                <a:off x="4969753" y="2842048"/>
                <a:ext cx="2252494" cy="340542"/>
              </a:xfrm>
              <a:prstGeom prst="rect">
                <a:avLst/>
              </a:prstGeom>
              <a:blipFill>
                <a:blip r:embed="rId8"/>
                <a:stretch>
                  <a:fillRect b="-21429"/>
                </a:stretch>
              </a:blipFill>
            </p:spPr>
            <p:txBody>
              <a:bodyPr/>
              <a:lstStyle/>
              <a:p>
                <a:r>
                  <a:rPr lang="en-US">
                    <a:noFill/>
                  </a:rPr>
                  <a:t> </a:t>
                </a:r>
              </a:p>
            </p:txBody>
          </p:sp>
        </mc:Fallback>
      </mc:AlternateContent>
    </p:spTree>
    <p:extLst>
      <p:ext uri="{BB962C8B-B14F-4D97-AF65-F5344CB8AC3E}">
        <p14:creationId xmlns:p14="http://schemas.microsoft.com/office/powerpoint/2010/main" val="1028419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A4077-753F-5B2A-1DA7-E8CFF1A1B210}"/>
              </a:ext>
            </a:extLst>
          </p:cNvPr>
          <p:cNvSpPr>
            <a:spLocks noGrp="1"/>
          </p:cNvSpPr>
          <p:nvPr>
            <p:ph idx="1"/>
          </p:nvPr>
        </p:nvSpPr>
        <p:spPr/>
        <p:txBody>
          <a:bodyPr>
            <a:normAutofit/>
          </a:bodyPr>
          <a:lstStyle/>
          <a:p>
            <a:r>
              <a:rPr lang="en-US" altLang="zh-CN" sz="2000" dirty="0"/>
              <a:t>Based on the </a:t>
            </a:r>
            <a:r>
              <a:rPr lang="en-US" altLang="zh-CN" sz="2000" dirty="0" err="1"/>
              <a:t>LinDistFlow</a:t>
            </a:r>
            <a:r>
              <a:rPr lang="en-US" altLang="zh-CN" sz="2000" dirty="0"/>
              <a:t> model and the above approximation, the non-convex DOE optimization problem is convexified. We referred to this model as </a:t>
            </a:r>
            <a:r>
              <a:rPr lang="en-US" altLang="zh-CN" sz="2000" b="1" dirty="0"/>
              <a:t>LDF</a:t>
            </a:r>
            <a:r>
              <a:rPr lang="en-US" altLang="zh-CN" sz="2000" dirty="0"/>
              <a:t> in the following discussion.</a:t>
            </a:r>
            <a:endParaRPr lang="en-US" sz="2000" dirty="0"/>
          </a:p>
        </p:txBody>
      </p:sp>
      <p:sp>
        <p:nvSpPr>
          <p:cNvPr id="2" name="Title 1">
            <a:extLst>
              <a:ext uri="{FF2B5EF4-FFF2-40B4-BE49-F238E27FC236}">
                <a16:creationId xmlns:a16="http://schemas.microsoft.com/office/drawing/2014/main" id="{82955061-BC37-3AAB-9819-CBBDCF7616E8}"/>
              </a:ext>
            </a:extLst>
          </p:cNvPr>
          <p:cNvSpPr>
            <a:spLocks noGrp="1"/>
          </p:cNvSpPr>
          <p:nvPr>
            <p:ph type="title"/>
          </p:nvPr>
        </p:nvSpPr>
        <p:spPr/>
        <p:txBody>
          <a:bodyPr/>
          <a:lstStyle/>
          <a:p>
            <a:r>
              <a:rPr lang="en-US" dirty="0"/>
              <a:t>Convexified Power Flow Model</a:t>
            </a:r>
          </a:p>
        </p:txBody>
      </p:sp>
      <p:sp>
        <p:nvSpPr>
          <p:cNvPr id="4" name="Slide Number Placeholder 3">
            <a:extLst>
              <a:ext uri="{FF2B5EF4-FFF2-40B4-BE49-F238E27FC236}">
                <a16:creationId xmlns:a16="http://schemas.microsoft.com/office/drawing/2014/main" id="{369C3A32-3671-CF16-96E7-71A003D37F33}"/>
              </a:ext>
            </a:extLst>
          </p:cNvPr>
          <p:cNvSpPr>
            <a:spLocks noGrp="1"/>
          </p:cNvSpPr>
          <p:nvPr>
            <p:ph type="sldNum" sz="quarter" idx="12"/>
          </p:nvPr>
        </p:nvSpPr>
        <p:spPr/>
        <p:txBody>
          <a:bodyPr/>
          <a:lstStyle/>
          <a:p>
            <a:fld id="{9495EA4E-3D33-45DE-B4D9-3F7D650B8951}" type="slidenum">
              <a:rPr lang="zh-CN" altLang="en-US" smtClean="0"/>
              <a:pPr/>
              <a:t>17</a:t>
            </a:fld>
            <a:endParaRPr lang="zh-CN" altLang="en-US"/>
          </a:p>
        </p:txBody>
      </p:sp>
      <p:sp>
        <p:nvSpPr>
          <p:cNvPr id="14" name="TextBox 13">
            <a:extLst>
              <a:ext uri="{FF2B5EF4-FFF2-40B4-BE49-F238E27FC236}">
                <a16:creationId xmlns:a16="http://schemas.microsoft.com/office/drawing/2014/main" id="{CF2CDA3D-071E-4073-8017-C61D89499643}"/>
              </a:ext>
            </a:extLst>
          </p:cNvPr>
          <p:cNvSpPr txBox="1"/>
          <p:nvPr/>
        </p:nvSpPr>
        <p:spPr>
          <a:xfrm>
            <a:off x="252092" y="6127391"/>
            <a:ext cx="11687815" cy="369332"/>
          </a:xfrm>
          <a:prstGeom prst="rect">
            <a:avLst/>
          </a:prstGeom>
          <a:noFill/>
        </p:spPr>
        <p:txBody>
          <a:bodyPr wrap="none" rtlCol="0">
            <a:spAutoFit/>
          </a:bodyPr>
          <a:lstStyle/>
          <a:p>
            <a:pPr algn="ctr"/>
            <a:r>
              <a:rPr lang="en-US" sz="1800" dirty="0">
                <a:latin typeface="Helvetica" panose="020B0604020202020204" pitchFamily="34" charset="0"/>
                <a:cs typeface="Helvetica" panose="020B0604020202020204" pitchFamily="34" charset="0"/>
              </a:rPr>
              <a:t>Although the LDF model is easy to optimize, their </a:t>
            </a:r>
            <a:r>
              <a:rPr lang="en-US" sz="1800" b="1" dirty="0">
                <a:solidFill>
                  <a:srgbClr val="C00000"/>
                </a:solidFill>
                <a:latin typeface="Helvetica" panose="020B0604020202020204" pitchFamily="34" charset="0"/>
                <a:cs typeface="Helvetica" panose="020B0604020202020204" pitchFamily="34" charset="0"/>
              </a:rPr>
              <a:t>performance is limited by power flow approximation errors</a:t>
            </a:r>
            <a:r>
              <a:rPr lang="en-US" sz="1800" dirty="0">
                <a:latin typeface="Helvetica" panose="020B0604020202020204" pitchFamily="34" charset="0"/>
                <a:cs typeface="Helvetica" panose="020B0604020202020204" pitchFamily="34" charset="0"/>
              </a:rPr>
              <a:t>.</a:t>
            </a:r>
          </a:p>
        </p:txBody>
      </p:sp>
      <p:grpSp>
        <p:nvGrpSpPr>
          <p:cNvPr id="18" name="Group 17">
            <a:extLst>
              <a:ext uri="{FF2B5EF4-FFF2-40B4-BE49-F238E27FC236}">
                <a16:creationId xmlns:a16="http://schemas.microsoft.com/office/drawing/2014/main" id="{06450CA1-027A-0231-E34B-5099893C75F0}"/>
              </a:ext>
            </a:extLst>
          </p:cNvPr>
          <p:cNvGrpSpPr/>
          <p:nvPr/>
        </p:nvGrpSpPr>
        <p:grpSpPr>
          <a:xfrm>
            <a:off x="2184398" y="2258626"/>
            <a:ext cx="7823201" cy="3989425"/>
            <a:chOff x="1016392" y="2363155"/>
            <a:chExt cx="7823201" cy="3989425"/>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BC163BB-D750-DE8C-DBAD-D13AD1D459A5}"/>
                    </a:ext>
                  </a:extLst>
                </p:cNvPr>
                <p:cNvSpPr txBox="1"/>
                <p:nvPr/>
              </p:nvSpPr>
              <p:spPr>
                <a:xfrm>
                  <a:off x="1016392" y="2363155"/>
                  <a:ext cx="5568164" cy="39894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en-US" i="1" smtClean="0">
                                <a:solidFill>
                                  <a:srgbClr val="836967"/>
                                </a:solidFill>
                                <a:latin typeface="Cambria Math" panose="02040503050406030204" pitchFamily="18" charset="0"/>
                              </a:rPr>
                            </m:ctrlPr>
                          </m:eqArrPr>
                          <m:e>
                            <m:r>
                              <a:rPr lang="en-US">
                                <a:latin typeface="Cambria Math" panose="02040503050406030204" pitchFamily="18" charset="0"/>
                              </a:rPr>
                              <m:t>&amp;</m:t>
                            </m:r>
                            <m:func>
                              <m:funcPr>
                                <m:ctrlPr>
                                  <a:rPr lang="en-US" b="0" i="1" smtClean="0">
                                    <a:latin typeface="Cambria Math" panose="02040503050406030204" pitchFamily="18" charset="0"/>
                                  </a:rPr>
                                </m:ctrlPr>
                              </m:funcPr>
                              <m:fName>
                                <m:r>
                                  <m:rPr>
                                    <m:sty m:val="p"/>
                                  </m:rPr>
                                  <a:rPr lang="en-US" i="0">
                                    <a:latin typeface="Cambria Math" panose="02040503050406030204" pitchFamily="18" charset="0"/>
                                  </a:rPr>
                                  <m:t>min</m:t>
                                </m:r>
                              </m:fName>
                              <m:e>
                                <m:r>
                                  <a:rPr lang="en-US" b="0" i="1" smtClean="0">
                                    <a:latin typeface="Cambria Math" panose="02040503050406030204" pitchFamily="18" charset="0"/>
                                  </a:rPr>
                                  <m:t>     </m:t>
                                </m:r>
                              </m:e>
                            </m:func>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𝐽</m:t>
                                </m:r>
                              </m:e>
                              <m:sub>
                                <m:r>
                                  <m:rPr>
                                    <m:sty m:val="p"/>
                                  </m:rPr>
                                  <a:rPr lang="en-US" i="0">
                                    <a:latin typeface="Cambria Math" panose="02040503050406030204" pitchFamily="18" charset="0"/>
                                  </a:rPr>
                                  <m:t>obj</m:t>
                                </m:r>
                              </m:sub>
                            </m:sSub>
                            <m:r>
                              <a:rPr lang="en-US" b="0" i="1" smtClean="0">
                                <a:latin typeface="Cambria Math" panose="02040503050406030204" pitchFamily="18" charset="0"/>
                              </a:rPr>
                              <m:t>+</m:t>
                            </m:r>
                            <m:r>
                              <a:rPr lang="en-US" b="0" i="1" smtClean="0">
                                <a:latin typeface="Cambria Math" panose="02040503050406030204" pitchFamily="18" charset="0"/>
                              </a:rPr>
                              <m:t>𝑝𝑒𝑛𝑎𝑙𝑡𝑖𝑒𝑠</m:t>
                            </m:r>
                          </m:e>
                          <m:e/>
                          <m:e>
                            <m:r>
                              <a:rPr lang="en-US" i="0">
                                <a:latin typeface="Cambria Math" panose="02040503050406030204" pitchFamily="18" charset="0"/>
                              </a:rPr>
                              <m:t>&amp;</m:t>
                            </m:r>
                            <m:r>
                              <a:rPr lang="en-US" i="1">
                                <a:latin typeface="Cambria Math" panose="02040503050406030204" pitchFamily="18" charset="0"/>
                              </a:rPr>
                              <m:t>𝑠</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b="0" i="1" smtClean="0">
                                <a:latin typeface="Cambria Math" panose="02040503050406030204" pitchFamily="18" charset="0"/>
                              </a:rPr>
                              <m:t>       </m:t>
                            </m:r>
                            <m:sSup>
                              <m:sSupPr>
                                <m:ctrlPr>
                                  <a:rPr lang="en-US" i="1">
                                    <a:solidFill>
                                      <a:srgbClr val="836967"/>
                                    </a:solidFill>
                                    <a:latin typeface="Cambria Math" panose="02040503050406030204" pitchFamily="18" charset="0"/>
                                  </a:rPr>
                                </m:ctrlPr>
                              </m:sSupPr>
                              <m:e>
                                <m:limLow>
                                  <m:limLowPr>
                                    <m:ctrlPr>
                                      <a:rPr lang="en-US" i="1">
                                        <a:solidFill>
                                          <a:srgbClr val="836967"/>
                                        </a:solidFill>
                                        <a:latin typeface="Cambria Math" panose="02040503050406030204" pitchFamily="18" charset="0"/>
                                      </a:rPr>
                                    </m:ctrlPr>
                                  </m:limLowPr>
                                  <m:e>
                                    <m:r>
                                      <a:rPr lang="en-US" i="1">
                                        <a:latin typeface="Cambria Math" panose="02040503050406030204" pitchFamily="18" charset="0"/>
                                      </a:rPr>
                                      <m:t>𝑃</m:t>
                                    </m:r>
                                  </m:e>
                                  <m:lim>
                                    <m:r>
                                      <a:rPr lang="en-US" i="0">
                                        <a:latin typeface="Cambria Math" panose="02040503050406030204" pitchFamily="18" charset="0"/>
                                      </a:rPr>
                                      <m:t>−</m:t>
                                    </m:r>
                                  </m:lim>
                                </m:limLow>
                              </m:e>
                              <m:sup>
                                <m:r>
                                  <m:rPr>
                                    <m:sty m:val="p"/>
                                  </m:rPr>
                                  <a:rPr lang="en-US" i="0">
                                    <a:latin typeface="Cambria Math" panose="02040503050406030204" pitchFamily="18" charset="0"/>
                                  </a:rPr>
                                  <m:t>DER</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𝑃</m:t>
                                </m:r>
                              </m:e>
                              <m:sup>
                                <m:r>
                                  <m:rPr>
                                    <m:sty m:val="p"/>
                                  </m:rPr>
                                  <a:rPr lang="en-US" i="0">
                                    <a:latin typeface="Cambria Math" panose="02040503050406030204" pitchFamily="18" charset="0"/>
                                  </a:rPr>
                                  <m:t>DER</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𝑃</m:t>
                                    </m:r>
                                  </m:e>
                                </m:acc>
                              </m:e>
                              <m:sup>
                                <m:r>
                                  <m:rPr>
                                    <m:sty m:val="p"/>
                                  </m:rPr>
                                  <a:rPr lang="en-US" i="0">
                                    <a:latin typeface="Cambria Math" panose="02040503050406030204" pitchFamily="18" charset="0"/>
                                  </a:rPr>
                                  <m:t>DER</m:t>
                                </m:r>
                              </m:sup>
                            </m:sSup>
                          </m:e>
                          <m:e>
                            <m:r>
                              <a:rPr lang="en-US" i="0">
                                <a:latin typeface="Cambria Math" panose="02040503050406030204" pitchFamily="18" charset="0"/>
                              </a:rPr>
                              <m:t>&amp;</m:t>
                            </m:r>
                            <m:r>
                              <a:rPr lang="en-US" b="0" i="1" smtClean="0">
                                <a:latin typeface="Cambria Math" panose="02040503050406030204" pitchFamily="18" charset="0"/>
                              </a:rPr>
                              <m:t>              </m:t>
                            </m:r>
                            <m:r>
                              <a:rPr lang="en-US" i="1">
                                <a:latin typeface="Cambria Math" panose="02040503050406030204" pitchFamily="18" charset="0"/>
                              </a:rPr>
                              <m:t>𝑝</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𝑝</m:t>
                                </m:r>
                              </m:e>
                              <m:sup>
                                <m:r>
                                  <m:rPr>
                                    <m:sty m:val="p"/>
                                  </m:rPr>
                                  <a:rPr lang="en-US" i="0">
                                    <a:latin typeface="Cambria Math" panose="02040503050406030204" pitchFamily="18" charset="0"/>
                                  </a:rPr>
                                  <m:t>load</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𝑝</m:t>
                                </m:r>
                              </m:e>
                              <m:sup>
                                <m:r>
                                  <m:rPr>
                                    <m:sty m:val="p"/>
                                  </m:rPr>
                                  <a:rPr lang="en-US" i="0">
                                    <a:latin typeface="Cambria Math" panose="02040503050406030204" pitchFamily="18" charset="0"/>
                                  </a:rPr>
                                  <m:t>DER</m:t>
                                </m:r>
                              </m:sup>
                            </m:sSup>
                            <m:r>
                              <a:rPr lang="en-US" i="0">
                                <a:latin typeface="Cambria Math" panose="02040503050406030204" pitchFamily="18" charset="0"/>
                              </a:rPr>
                              <m:t>,</m:t>
                            </m:r>
                            <m:r>
                              <a:rPr lang="en-US" i="1">
                                <a:latin typeface="Cambria Math" panose="02040503050406030204" pitchFamily="18" charset="0"/>
                              </a:rPr>
                              <m:t>𝑞</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𝑞</m:t>
                                </m:r>
                              </m:e>
                              <m:sup>
                                <m:r>
                                  <m:rPr>
                                    <m:sty m:val="p"/>
                                  </m:rPr>
                                  <a:rPr lang="en-US" i="0">
                                    <a:latin typeface="Cambria Math" panose="02040503050406030204" pitchFamily="18" charset="0"/>
                                  </a:rPr>
                                  <m:t>load</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𝑞</m:t>
                                </m:r>
                              </m:e>
                              <m:sup>
                                <m:r>
                                  <m:rPr>
                                    <m:sty m:val="p"/>
                                  </m:rPr>
                                  <a:rPr lang="en-US" i="0">
                                    <a:latin typeface="Cambria Math" panose="02040503050406030204" pitchFamily="18" charset="0"/>
                                  </a:rPr>
                                  <m:t>DER</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𝑄</m:t>
                                </m:r>
                              </m:e>
                              <m:sup>
                                <m:r>
                                  <m:rPr>
                                    <m:sty m:val="p"/>
                                  </m:rPr>
                                  <a:rPr lang="en-US" i="0">
                                    <a:latin typeface="Cambria Math" panose="02040503050406030204" pitchFamily="18" charset="0"/>
                                  </a:rPr>
                                  <m:t>CAP</m:t>
                                </m:r>
                              </m:sup>
                            </m:sSup>
                            <m:r>
                              <a:rPr lang="en-US" i="1">
                                <a:latin typeface="Cambria Math" panose="02040503050406030204" pitchFamily="18" charset="0"/>
                              </a:rPr>
                              <m:t>𝑣</m:t>
                            </m:r>
                          </m:e>
                          <m:e>
                            <m:r>
                              <a:rPr lang="en-US" i="0">
                                <a:latin typeface="Cambria Math" panose="02040503050406030204" pitchFamily="18" charset="0"/>
                              </a:rPr>
                              <m:t>&amp;</m:t>
                            </m:r>
                            <m:r>
                              <a:rPr lang="en-US" b="0" i="1" smtClean="0">
                                <a:latin typeface="Cambria Math" panose="02040503050406030204" pitchFamily="18" charset="0"/>
                              </a:rPr>
                              <m:t>              </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𝑝</m:t>
                                </m:r>
                              </m:e>
                              <m:sup>
                                <m:r>
                                  <m:rPr>
                                    <m:sty m:val="p"/>
                                  </m:rPr>
                                  <a:rPr lang="en-US" i="0">
                                    <a:latin typeface="Cambria Math" panose="02040503050406030204" pitchFamily="18" charset="0"/>
                                  </a:rPr>
                                  <m:t>load</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𝑝</m:t>
                                </m:r>
                              </m:e>
                              <m:sup>
                                <m:r>
                                  <m:rPr>
                                    <m:sty m:val="p"/>
                                  </m:rPr>
                                  <a:rPr lang="en-US" i="0">
                                    <a:latin typeface="Cambria Math" panose="02040503050406030204" pitchFamily="18" charset="0"/>
                                  </a:rPr>
                                  <m:t>PQ</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𝑝</m:t>
                                </m:r>
                              </m:e>
                              <m:sup>
                                <m:r>
                                  <m:rPr>
                                    <m:sty m:val="p"/>
                                  </m:rPr>
                                  <a:rPr lang="en-US" i="0">
                                    <a:latin typeface="Cambria Math" panose="02040503050406030204" pitchFamily="18" charset="0"/>
                                  </a:rPr>
                                  <m:t>Z</m:t>
                                </m:r>
                              </m:sup>
                            </m:sSup>
                            <m:r>
                              <a:rPr lang="en-US" i="1">
                                <a:latin typeface="Cambria Math" panose="02040503050406030204" pitchFamily="18" charset="0"/>
                              </a:rPr>
                              <m:t>𝑣</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𝑝</m:t>
                                </m:r>
                              </m:e>
                              <m:sup>
                                <m:r>
                                  <m:rPr>
                                    <m:sty m:val="p"/>
                                  </m:rPr>
                                  <a:rPr lang="en-US" i="0">
                                    <a:latin typeface="Cambria Math" panose="02040503050406030204" pitchFamily="18" charset="0"/>
                                  </a:rPr>
                                  <m:t>I</m:t>
                                </m:r>
                              </m:sup>
                            </m:sSup>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𝑣</m:t>
                                </m:r>
                                <m:r>
                                  <a:rPr lang="en-US" i="0">
                                    <a:latin typeface="Cambria Math" panose="02040503050406030204" pitchFamily="18" charset="0"/>
                                  </a:rPr>
                                  <m:t>+1</m:t>
                                </m:r>
                              </m:num>
                              <m:den>
                                <m:r>
                                  <a:rPr lang="en-US" i="0">
                                    <a:latin typeface="Cambria Math" panose="02040503050406030204" pitchFamily="18" charset="0"/>
                                  </a:rPr>
                                  <m:t>2</m:t>
                                </m:r>
                              </m:den>
                            </m:f>
                            <m:r>
                              <a:rPr lang="en-US" i="0">
                                <a:latin typeface="Cambria Math" panose="02040503050406030204" pitchFamily="18" charset="0"/>
                              </a:rPr>
                              <m:t>,</m:t>
                            </m:r>
                            <m:r>
                              <a:rPr lang="en-US" i="1" smtClean="0">
                                <a:solidFill>
                                  <a:srgbClr val="836967"/>
                                </a:solidFill>
                                <a:latin typeface="Cambria Math" panose="02040503050406030204" pitchFamily="18" charset="0"/>
                              </a:rPr>
                              <m:t> </m:t>
                            </m:r>
                          </m:e>
                          <m:e>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𝑞</m:t>
                                </m:r>
                              </m:e>
                              <m:sup>
                                <m:r>
                                  <m:rPr>
                                    <m:sty m:val="p"/>
                                  </m:rPr>
                                  <a:rPr lang="en-US">
                                    <a:latin typeface="Cambria Math" panose="02040503050406030204" pitchFamily="18" charset="0"/>
                                  </a:rPr>
                                  <m:t>load</m:t>
                                </m:r>
                              </m:sup>
                            </m:sSup>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𝑞</m:t>
                                </m:r>
                              </m:e>
                              <m:sup>
                                <m:r>
                                  <m:rPr>
                                    <m:sty m:val="p"/>
                                  </m:rPr>
                                  <a:rPr lang="en-US">
                                    <a:latin typeface="Cambria Math" panose="02040503050406030204" pitchFamily="18" charset="0"/>
                                  </a:rPr>
                                  <m:t>PQ</m:t>
                                </m:r>
                              </m:sup>
                            </m:sSup>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𝑞</m:t>
                                </m:r>
                              </m:e>
                              <m:sup>
                                <m:r>
                                  <m:rPr>
                                    <m:sty m:val="p"/>
                                  </m:rPr>
                                  <a:rPr lang="en-US">
                                    <a:latin typeface="Cambria Math" panose="02040503050406030204" pitchFamily="18" charset="0"/>
                                  </a:rPr>
                                  <m:t>Z</m:t>
                                </m:r>
                              </m:sup>
                            </m:sSup>
                            <m:r>
                              <a:rPr lang="en-US" i="1">
                                <a:latin typeface="Cambria Math" panose="02040503050406030204" pitchFamily="18" charset="0"/>
                              </a:rPr>
                              <m:t>𝑣</m:t>
                            </m:r>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𝑞</m:t>
                                </m:r>
                              </m:e>
                              <m:sup>
                                <m:r>
                                  <m:rPr>
                                    <m:sty m:val="p"/>
                                  </m:rPr>
                                  <a:rPr lang="en-US">
                                    <a:latin typeface="Cambria Math" panose="02040503050406030204" pitchFamily="18" charset="0"/>
                                  </a:rPr>
                                  <m:t>I</m:t>
                                </m:r>
                              </m:sup>
                            </m:sSup>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𝑣</m:t>
                                </m:r>
                                <m:r>
                                  <a:rPr lang="en-US">
                                    <a:latin typeface="Cambria Math" panose="02040503050406030204" pitchFamily="18" charset="0"/>
                                  </a:rPr>
                                  <m:t>+1</m:t>
                                </m:r>
                              </m:num>
                              <m:den>
                                <m:r>
                                  <a:rPr lang="en-US">
                                    <a:latin typeface="Cambria Math" panose="02040503050406030204" pitchFamily="18" charset="0"/>
                                  </a:rPr>
                                  <m:t>2</m:t>
                                </m:r>
                              </m:den>
                            </m:f>
                            <m:r>
                              <a:rPr lang="en-US" b="0" i="1" smtClean="0">
                                <a:latin typeface="Cambria Math" panose="02040503050406030204" pitchFamily="18" charset="0"/>
                              </a:rPr>
                              <m:t>                </m:t>
                            </m:r>
                          </m:e>
                          <m:e>
                            <m:r>
                              <a:rPr lang="en-US" i="0">
                                <a:latin typeface="Cambria Math" panose="02040503050406030204" pitchFamily="18" charset="0"/>
                              </a:rPr>
                              <m:t>&amp;</m:t>
                            </m:r>
                            <m:r>
                              <a:rPr lang="en-US" b="0" i="1" smtClean="0">
                                <a:latin typeface="Cambria Math" panose="02040503050406030204" pitchFamily="18" charset="0"/>
                              </a:rPr>
                              <m:t>              </m:t>
                            </m:r>
                            <m:r>
                              <a:rPr lang="en-US" i="1">
                                <a:latin typeface="Cambria Math" panose="02040503050406030204" pitchFamily="18" charset="0"/>
                              </a:rPr>
                              <m:t>𝐴𝑃</m:t>
                            </m:r>
                            <m:r>
                              <a:rPr lang="en-US" i="0">
                                <a:latin typeface="Cambria Math" panose="02040503050406030204" pitchFamily="18" charset="0"/>
                              </a:rPr>
                              <m:t>=−</m:t>
                            </m:r>
                            <m:r>
                              <a:rPr lang="en-US" i="1">
                                <a:latin typeface="Cambria Math" panose="02040503050406030204" pitchFamily="18" charset="0"/>
                              </a:rPr>
                              <m:t>𝑝</m:t>
                            </m:r>
                            <m:r>
                              <a:rPr lang="en-US" i="0">
                                <a:latin typeface="Cambria Math" panose="02040503050406030204" pitchFamily="18" charset="0"/>
                              </a:rPr>
                              <m:t>,</m:t>
                            </m:r>
                            <m:r>
                              <a:rPr lang="en-US" i="1">
                                <a:latin typeface="Cambria Math" panose="02040503050406030204" pitchFamily="18" charset="0"/>
                              </a:rPr>
                              <m:t>𝐴𝑄</m:t>
                            </m:r>
                            <m:r>
                              <a:rPr lang="en-US" i="0">
                                <a:latin typeface="Cambria Math" panose="02040503050406030204" pitchFamily="18" charset="0"/>
                              </a:rPr>
                              <m:t>=−</m:t>
                            </m:r>
                            <m:r>
                              <a:rPr lang="en-US" i="1">
                                <a:latin typeface="Cambria Math" panose="02040503050406030204" pitchFamily="18" charset="0"/>
                              </a:rPr>
                              <m:t>𝑞</m:t>
                            </m:r>
                          </m:e>
                          <m:e>
                            <m:r>
                              <a:rPr lang="en-US" i="0">
                                <a:latin typeface="Cambria Math" panose="02040503050406030204" pitchFamily="18" charset="0"/>
                              </a:rPr>
                              <m:t>&amp;</m:t>
                            </m:r>
                            <m:r>
                              <a:rPr lang="en-US" b="0" i="0" smtClean="0">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𝑣</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d>
                                  <m:dPr>
                                    <m:begChr m:val="["/>
                                    <m:endChr m:val="]"/>
                                    <m:ctrlPr>
                                      <a:rPr lang="en-US" i="1">
                                        <a:solidFill>
                                          <a:srgbClr val="836967"/>
                                        </a:solidFill>
                                        <a:latin typeface="Cambria Math" panose="02040503050406030204" pitchFamily="18" charset="0"/>
                                      </a:rPr>
                                    </m:ctrlPr>
                                  </m:dPr>
                                  <m:e>
                                    <m:sSup>
                                      <m:sSupPr>
                                        <m:ctrlPr>
                                          <a:rPr lang="en-US" i="1">
                                            <a:solidFill>
                                              <a:srgbClr val="836967"/>
                                            </a:solidFill>
                                            <a:latin typeface="Cambria Math" panose="02040503050406030204" pitchFamily="18" charset="0"/>
                                          </a:rPr>
                                        </m:ctrlPr>
                                      </m:sSupPr>
                                      <m:e>
                                        <m:r>
                                          <a:rPr lang="en-US" b="1" i="1">
                                            <a:latin typeface="Cambria Math" panose="02040503050406030204" pitchFamily="18" charset="0"/>
                                          </a:rPr>
                                          <m:t>𝑨</m:t>
                                        </m:r>
                                      </m:e>
                                      <m:sup>
                                        <m:r>
                                          <m:rPr>
                                            <m:sty m:val="p"/>
                                          </m:rPr>
                                          <a:rPr lang="en-US" b="0" i="0">
                                            <a:latin typeface="Cambria Math" panose="02040503050406030204" pitchFamily="18" charset="0"/>
                                          </a:rPr>
                                          <m:t>T</m:t>
                                        </m:r>
                                      </m:sup>
                                    </m:sSup>
                                  </m:e>
                                </m:d>
                              </m:e>
                              <m:sup>
                                <m:r>
                                  <a:rPr lang="en-US" b="0" i="0">
                                    <a:latin typeface="Cambria Math" panose="02040503050406030204" pitchFamily="18" charset="0"/>
                                  </a:rPr>
                                  <m:t>−1</m:t>
                                </m:r>
                              </m:sup>
                            </m:sSup>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𝑨</m:t>
                                </m:r>
                              </m:e>
                              <m:sub>
                                <m:r>
                                  <a:rPr lang="en-US" b="0" i="0">
                                    <a:latin typeface="Cambria Math" panose="02040503050406030204" pitchFamily="18" charset="0"/>
                                  </a:rPr>
                                  <m:t>0</m:t>
                                </m:r>
                              </m:sub>
                            </m:sSub>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𝒗</m:t>
                                </m:r>
                              </m:e>
                              <m:sub>
                                <m:r>
                                  <a:rPr lang="en-US" b="0" i="0">
                                    <a:latin typeface="Cambria Math" panose="02040503050406030204" pitchFamily="18" charset="0"/>
                                  </a:rPr>
                                  <m:t>0</m:t>
                                </m:r>
                              </m:sub>
                            </m:sSub>
                            <m:r>
                              <a:rPr lang="en-US" b="0" i="0">
                                <a:latin typeface="Cambria Math" panose="02040503050406030204" pitchFamily="18" charset="0"/>
                              </a:rPr>
                              <m:t>−2</m:t>
                            </m:r>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𝑹</m:t>
                                </m:r>
                              </m:e>
                              <m:sub>
                                <m:r>
                                  <a:rPr lang="en-US" b="0" i="1">
                                    <a:latin typeface="Cambria Math" panose="02040503050406030204" pitchFamily="18" charset="0"/>
                                  </a:rPr>
                                  <m:t>𝐷</m:t>
                                </m:r>
                              </m:sub>
                            </m:sSub>
                            <m:r>
                              <a:rPr lang="en-US" b="0" i="1">
                                <a:latin typeface="Cambria Math" panose="02040503050406030204" pitchFamily="18" charset="0"/>
                              </a:rPr>
                              <m:t>𝑝</m:t>
                            </m:r>
                            <m:r>
                              <a:rPr lang="en-US" b="0" i="0">
                                <a:latin typeface="Cambria Math" panose="02040503050406030204" pitchFamily="18" charset="0"/>
                              </a:rPr>
                              <m:t>−2</m:t>
                            </m:r>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𝑿</m:t>
                                </m:r>
                              </m:e>
                              <m:sub>
                                <m:r>
                                  <a:rPr lang="en-US" b="0" i="1">
                                    <a:latin typeface="Cambria Math" panose="02040503050406030204" pitchFamily="18" charset="0"/>
                                  </a:rPr>
                                  <m:t>𝐷</m:t>
                                </m:r>
                              </m:sub>
                            </m:sSub>
                            <m:r>
                              <a:rPr lang="en-US" b="0" i="1">
                                <a:latin typeface="Cambria Math" panose="02040503050406030204" pitchFamily="18" charset="0"/>
                              </a:rPr>
                              <m:t>𝑞</m:t>
                            </m:r>
                          </m:e>
                          <m:e>
                            <m:r>
                              <a:rPr lang="en-US" b="0" i="0">
                                <a:latin typeface="Cambria Math" panose="02040503050406030204" pitchFamily="18" charset="0"/>
                              </a:rPr>
                              <m:t>&amp;</m:t>
                            </m:r>
                            <m:r>
                              <a:rPr lang="en-US" b="0" i="1" smtClean="0">
                                <a:latin typeface="Cambria Math" panose="02040503050406030204" pitchFamily="18" charset="0"/>
                              </a:rPr>
                              <m:t>              </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𝑝</m:t>
                                </m:r>
                              </m:e>
                              <m:sub>
                                <m:r>
                                  <a:rPr lang="en-US" b="0" i="0">
                                    <a:latin typeface="Cambria Math" panose="02040503050406030204" pitchFamily="18" charset="0"/>
                                  </a:rPr>
                                  <m:t>0</m:t>
                                </m:r>
                              </m:sub>
                            </m:sSub>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r>
                                  <a:rPr lang="en-US" b="0" i="0">
                                    <a:latin typeface="Cambria Math" panose="02040503050406030204" pitchFamily="18" charset="0"/>
                                  </a:rPr>
                                  <m:t>1</m:t>
                                </m:r>
                              </m:e>
                              <m:sup>
                                <m:r>
                                  <m:rPr>
                                    <m:sty m:val="p"/>
                                  </m:rPr>
                                  <a:rPr lang="en-US" b="0" i="0">
                                    <a:latin typeface="Cambria Math" panose="02040503050406030204" pitchFamily="18" charset="0"/>
                                  </a:rPr>
                                  <m:t>T</m:t>
                                </m:r>
                              </m:sup>
                            </m:sSup>
                            <m:r>
                              <a:rPr lang="en-US" b="0" i="1">
                                <a:latin typeface="Cambria Math" panose="02040503050406030204" pitchFamily="18" charset="0"/>
                              </a:rPr>
                              <m:t>𝑝</m:t>
                            </m:r>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𝑷</m:t>
                                </m:r>
                              </m:e>
                              <m:sup>
                                <m:r>
                                  <m:rPr>
                                    <m:sty m:val="p"/>
                                  </m:rPr>
                                  <a:rPr lang="en-US" b="0" i="0">
                                    <a:latin typeface="Cambria Math" panose="02040503050406030204" pitchFamily="18" charset="0"/>
                                  </a:rPr>
                                  <m:t>T</m:t>
                                </m:r>
                              </m:sup>
                            </m:s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𝐷</m:t>
                                </m:r>
                              </m:e>
                              <m:sub>
                                <m:r>
                                  <a:rPr lang="en-US" b="0" i="1">
                                    <a:latin typeface="Cambria Math" panose="02040503050406030204" pitchFamily="18" charset="0"/>
                                  </a:rPr>
                                  <m:t>𝑟</m:t>
                                </m:r>
                              </m:sub>
                            </m:sSub>
                            <m:r>
                              <a:rPr lang="en-US" b="0" i="1">
                                <a:latin typeface="Cambria Math" panose="02040503050406030204" pitchFamily="18" charset="0"/>
                              </a:rPr>
                              <m:t>𝑃</m:t>
                            </m:r>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𝑸</m:t>
                                </m:r>
                              </m:e>
                              <m:sup>
                                <m:r>
                                  <m:rPr>
                                    <m:sty m:val="p"/>
                                  </m:rPr>
                                  <a:rPr lang="en-US" b="0" i="0">
                                    <a:latin typeface="Cambria Math" panose="02040503050406030204" pitchFamily="18" charset="0"/>
                                  </a:rPr>
                                  <m:t>T</m:t>
                                </m:r>
                              </m:sup>
                            </m:s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𝐷</m:t>
                                </m:r>
                              </m:e>
                              <m:sub>
                                <m:r>
                                  <a:rPr lang="en-US" b="0" i="1">
                                    <a:latin typeface="Cambria Math" panose="02040503050406030204" pitchFamily="18" charset="0"/>
                                  </a:rPr>
                                  <m:t>𝑟</m:t>
                                </m:r>
                              </m:sub>
                            </m:sSub>
                            <m:r>
                              <a:rPr lang="en-US" b="0" i="1">
                                <a:latin typeface="Cambria Math" panose="02040503050406030204" pitchFamily="18" charset="0"/>
                              </a:rPr>
                              <m:t>𝑄</m:t>
                            </m:r>
                          </m:e>
                          <m:e>
                            <m:r>
                              <a:rPr lang="en-US" b="0" i="0">
                                <a:latin typeface="Cambria Math" panose="02040503050406030204" pitchFamily="18" charset="0"/>
                              </a:rPr>
                              <m:t>&amp;</m:t>
                            </m:r>
                            <m:r>
                              <a:rPr lang="en-US" b="0" i="1" smtClean="0">
                                <a:latin typeface="Cambria Math" panose="02040503050406030204" pitchFamily="18" charset="0"/>
                              </a:rPr>
                              <m:t>              </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𝑞</m:t>
                                </m:r>
                              </m:e>
                              <m:sub>
                                <m:r>
                                  <a:rPr lang="en-US" b="0" i="0">
                                    <a:latin typeface="Cambria Math" panose="02040503050406030204" pitchFamily="18" charset="0"/>
                                  </a:rPr>
                                  <m:t>0</m:t>
                                </m:r>
                              </m:sub>
                            </m:sSub>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r>
                                  <a:rPr lang="en-US" b="0" i="0">
                                    <a:latin typeface="Cambria Math" panose="02040503050406030204" pitchFamily="18" charset="0"/>
                                  </a:rPr>
                                  <m:t>1</m:t>
                                </m:r>
                              </m:e>
                              <m:sup>
                                <m:r>
                                  <m:rPr>
                                    <m:sty m:val="p"/>
                                  </m:rPr>
                                  <a:rPr lang="en-US" b="0" i="0">
                                    <a:latin typeface="Cambria Math" panose="02040503050406030204" pitchFamily="18" charset="0"/>
                                  </a:rPr>
                                  <m:t>T</m:t>
                                </m:r>
                              </m:sup>
                            </m:sSup>
                            <m:r>
                              <a:rPr lang="en-US" b="0" i="1">
                                <a:latin typeface="Cambria Math" panose="02040503050406030204" pitchFamily="18" charset="0"/>
                              </a:rPr>
                              <m:t>𝑞</m:t>
                            </m:r>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𝑷</m:t>
                                </m:r>
                              </m:e>
                              <m:sup>
                                <m:r>
                                  <m:rPr>
                                    <m:sty m:val="p"/>
                                  </m:rPr>
                                  <a:rPr lang="en-US" b="0" i="0">
                                    <a:latin typeface="Cambria Math" panose="02040503050406030204" pitchFamily="18" charset="0"/>
                                  </a:rPr>
                                  <m:t>T</m:t>
                                </m:r>
                              </m:sup>
                            </m:s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𝐷</m:t>
                                </m:r>
                              </m:e>
                              <m:sub>
                                <m:r>
                                  <a:rPr lang="en-US" b="0" i="1">
                                    <a:latin typeface="Cambria Math" panose="02040503050406030204" pitchFamily="18" charset="0"/>
                                  </a:rPr>
                                  <m:t>𝑥</m:t>
                                </m:r>
                              </m:sub>
                            </m:sSub>
                            <m:r>
                              <a:rPr lang="en-US" b="0" i="1">
                                <a:latin typeface="Cambria Math" panose="02040503050406030204" pitchFamily="18" charset="0"/>
                              </a:rPr>
                              <m:t>𝑃</m:t>
                            </m:r>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𝑸</m:t>
                                </m:r>
                              </m:e>
                              <m:sup>
                                <m:r>
                                  <m:rPr>
                                    <m:sty m:val="p"/>
                                  </m:rPr>
                                  <a:rPr lang="en-US" b="0" i="0">
                                    <a:latin typeface="Cambria Math" panose="02040503050406030204" pitchFamily="18" charset="0"/>
                                  </a:rPr>
                                  <m:t>T</m:t>
                                </m:r>
                              </m:sup>
                            </m:s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𝐷</m:t>
                                </m:r>
                              </m:e>
                              <m:sub>
                                <m:r>
                                  <a:rPr lang="en-US" b="0" i="1">
                                    <a:latin typeface="Cambria Math" panose="02040503050406030204" pitchFamily="18" charset="0"/>
                                  </a:rPr>
                                  <m:t>𝑥</m:t>
                                </m:r>
                              </m:sub>
                            </m:sSub>
                            <m:r>
                              <a:rPr lang="en-US" b="0" i="1">
                                <a:latin typeface="Cambria Math" panose="02040503050406030204" pitchFamily="18" charset="0"/>
                              </a:rPr>
                              <m:t>𝑄</m:t>
                            </m:r>
                          </m:e>
                          <m:e>
                            <m:r>
                              <a:rPr lang="en-US" b="0" i="0">
                                <a:latin typeface="Cambria Math" panose="02040503050406030204" pitchFamily="18" charset="0"/>
                              </a:rPr>
                              <m:t>&amp;</m:t>
                            </m:r>
                          </m:e>
                          <m:e>
                            <m:r>
                              <a:rPr lang="en-US" b="0" i="1" smtClean="0">
                                <a:latin typeface="Cambria Math" panose="02040503050406030204" pitchFamily="18" charset="0"/>
                              </a:rPr>
                              <m:t>  </m:t>
                            </m:r>
                          </m:e>
                          <m:e/>
                        </m:eqArr>
                      </m:oMath>
                    </m:oMathPara>
                  </a14:m>
                  <a:endParaRPr lang="en-US" dirty="0"/>
                </a:p>
              </p:txBody>
            </p:sp>
          </mc:Choice>
          <mc:Fallback xmlns="">
            <p:sp>
              <p:nvSpPr>
                <p:cNvPr id="17" name="TextBox 16">
                  <a:extLst>
                    <a:ext uri="{FF2B5EF4-FFF2-40B4-BE49-F238E27FC236}">
                      <a16:creationId xmlns:a16="http://schemas.microsoft.com/office/drawing/2014/main" id="{7BC163BB-D750-DE8C-DBAD-D13AD1D459A5}"/>
                    </a:ext>
                  </a:extLst>
                </p:cNvPr>
                <p:cNvSpPr txBox="1">
                  <a:spLocks noRot="1" noChangeAspect="1" noMove="1" noResize="1" noEditPoints="1" noAdjustHandles="1" noChangeArrowheads="1" noChangeShapeType="1" noTextEdit="1"/>
                </p:cNvSpPr>
                <p:nvPr/>
              </p:nvSpPr>
              <p:spPr>
                <a:xfrm>
                  <a:off x="1016392" y="2363155"/>
                  <a:ext cx="5568164" cy="3989425"/>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E082008-A9E0-BFE7-2BF9-08EEC7F45B99}"/>
                </a:ext>
              </a:extLst>
            </p:cNvPr>
            <p:cNvSpPr txBox="1"/>
            <p:nvPr/>
          </p:nvSpPr>
          <p:spPr>
            <a:xfrm>
              <a:off x="6358588" y="4125794"/>
              <a:ext cx="2481005" cy="338554"/>
            </a:xfrm>
            <a:prstGeom prst="rect">
              <a:avLst/>
            </a:prstGeom>
            <a:noFill/>
          </p:spPr>
          <p:txBody>
            <a:bodyPr wrap="square">
              <a:spAutoFit/>
            </a:bodyPr>
            <a:lstStyle/>
            <a:p>
              <a:r>
                <a:rPr lang="en-US" b="1" dirty="0"/>
                <a:t>Linear constraints</a:t>
              </a:r>
              <a:endParaRPr lang="en-US" dirty="0"/>
            </a:p>
          </p:txBody>
        </p:sp>
        <p:sp>
          <p:nvSpPr>
            <p:cNvPr id="8" name="Left Brace 7">
              <a:extLst>
                <a:ext uri="{FF2B5EF4-FFF2-40B4-BE49-F238E27FC236}">
                  <a16:creationId xmlns:a16="http://schemas.microsoft.com/office/drawing/2014/main" id="{58391DAE-5D4B-0CB9-752C-5FCF70182316}"/>
                </a:ext>
              </a:extLst>
            </p:cNvPr>
            <p:cNvSpPr/>
            <p:nvPr/>
          </p:nvSpPr>
          <p:spPr>
            <a:xfrm rot="10800000">
              <a:off x="6095998" y="2949574"/>
              <a:ext cx="172907" cy="2698749"/>
            </a:xfrm>
            <a:prstGeom prst="leftBrace">
              <a:avLst>
                <a:gd name="adj1" fmla="val 78110"/>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4096AA69-53F2-FEDA-E127-11827EDFABE0}"/>
                </a:ext>
              </a:extLst>
            </p:cNvPr>
            <p:cNvSpPr/>
            <p:nvPr/>
          </p:nvSpPr>
          <p:spPr>
            <a:xfrm rot="10800000">
              <a:off x="4092786" y="2363155"/>
              <a:ext cx="86855" cy="338556"/>
            </a:xfrm>
            <a:prstGeom prst="leftBrace">
              <a:avLst>
                <a:gd name="adj1" fmla="val 78110"/>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3CEA8C2C-52A1-3B01-1CFA-0E44D298204A}"/>
                </a:ext>
              </a:extLst>
            </p:cNvPr>
            <p:cNvSpPr txBox="1"/>
            <p:nvPr/>
          </p:nvSpPr>
          <p:spPr>
            <a:xfrm>
              <a:off x="4244037" y="2388545"/>
              <a:ext cx="3490263" cy="338554"/>
            </a:xfrm>
            <a:prstGeom prst="rect">
              <a:avLst/>
            </a:prstGeom>
            <a:noFill/>
          </p:spPr>
          <p:txBody>
            <a:bodyPr wrap="square">
              <a:spAutoFit/>
            </a:bodyPr>
            <a:lstStyle/>
            <a:p>
              <a:r>
                <a:rPr lang="en-US" b="1" dirty="0"/>
                <a:t>Non-linear, convex objective function</a:t>
              </a:r>
              <a:endParaRPr lang="en-US" dirty="0"/>
            </a:p>
          </p:txBody>
        </p:sp>
      </p:grpSp>
    </p:spTree>
    <p:extLst>
      <p:ext uri="{BB962C8B-B14F-4D97-AF65-F5344CB8AC3E}">
        <p14:creationId xmlns:p14="http://schemas.microsoft.com/office/powerpoint/2010/main" val="2760865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5061-BC37-3AAB-9819-CBBDCF7616E8}"/>
              </a:ext>
            </a:extLst>
          </p:cNvPr>
          <p:cNvSpPr>
            <a:spLocks noGrp="1"/>
          </p:cNvSpPr>
          <p:nvPr>
            <p:ph type="title"/>
          </p:nvPr>
        </p:nvSpPr>
        <p:spPr>
          <a:xfrm>
            <a:off x="294028" y="68121"/>
            <a:ext cx="10486267" cy="914400"/>
          </a:xfrm>
        </p:spPr>
        <p:txBody>
          <a:bodyPr>
            <a:normAutofit fontScale="90000"/>
          </a:bodyPr>
          <a:lstStyle/>
          <a:p>
            <a:r>
              <a:rPr lang="en-US" dirty="0"/>
              <a:t>Input convex neural network for optimal power flow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5A4077-753F-5B2A-1DA7-E8CFF1A1B210}"/>
                  </a:ext>
                </a:extLst>
              </p:cNvPr>
              <p:cNvSpPr>
                <a:spLocks noGrp="1"/>
              </p:cNvSpPr>
              <p:nvPr>
                <p:ph idx="1"/>
              </p:nvPr>
            </p:nvSpPr>
            <p:spPr/>
            <p:txBody>
              <a:bodyPr>
                <a:normAutofit/>
              </a:bodyPr>
              <a:lstStyle/>
              <a:p>
                <a:pPr algn="just"/>
                <a:r>
                  <a:rPr lang="en-US" sz="2000" dirty="0"/>
                  <a:t>Using MLP results in a mixed-integer programming problem, which is </a:t>
                </a:r>
                <a:r>
                  <a:rPr lang="en-US" sz="2000" b="1" dirty="0">
                    <a:solidFill>
                      <a:srgbClr val="C00000"/>
                    </a:solidFill>
                  </a:rPr>
                  <a:t>time-consuming </a:t>
                </a:r>
                <a:r>
                  <a:rPr lang="en-US" sz="2000" dirty="0"/>
                  <a:t>to solve.</a:t>
                </a:r>
              </a:p>
              <a:p>
                <a:pPr algn="just"/>
                <a:r>
                  <a:rPr lang="en-US" sz="2000" dirty="0"/>
                  <a:t>If we can </a:t>
                </a:r>
                <a:r>
                  <a:rPr lang="en-US" sz="2000" b="1" dirty="0">
                    <a:solidFill>
                      <a:srgbClr val="C00000"/>
                    </a:solidFill>
                  </a:rPr>
                  <a:t>reformulate the neural networks into convex problems</a:t>
                </a:r>
                <a:r>
                  <a:rPr lang="en-US" sz="2000" dirty="0"/>
                  <a:t>, the computational burden will be significantly reduced. This can be achieved with input convex neural networks (ICNN).</a:t>
                </a:r>
              </a:p>
              <a:p>
                <a:pPr algn="just"/>
                <a:r>
                  <a:rPr lang="en-US" sz="2000" dirty="0"/>
                  <a:t>How does an ICNN ensure </a:t>
                </a:r>
                <a:r>
                  <a:rPr lang="en-US" sz="2000" b="1" dirty="0">
                    <a:solidFill>
                      <a:srgbClr val="C00000"/>
                    </a:solidFill>
                  </a:rPr>
                  <a:t>convex and accurate input-output mapping</a:t>
                </a:r>
                <a:r>
                  <a:rPr lang="en-US" sz="2000" dirty="0"/>
                  <a:t>?</a:t>
                </a:r>
              </a:p>
              <a:p>
                <a:pPr lvl="1" algn="just"/>
                <a:r>
                  <a:rPr lang="en-US" sz="1600" dirty="0"/>
                  <a:t>Convexity: enforce the weight matrix </a:t>
                </a:r>
                <a14:m>
                  <m:oMath xmlns:m="http://schemas.openxmlformats.org/officeDocument/2006/math">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𝑊</m:t>
                        </m:r>
                      </m:e>
                      <m:sub>
                        <m:r>
                          <a:rPr lang="en-US" sz="1600" b="0" i="1" smtClean="0">
                            <a:latin typeface="Cambria Math" panose="02040503050406030204" pitchFamily="18" charset="0"/>
                          </a:rPr>
                          <m:t>𝑘</m:t>
                        </m:r>
                      </m:sub>
                      <m:sup>
                        <m:r>
                          <a:rPr lang="en-US" sz="1600" b="0" i="1" smtClean="0">
                            <a:latin typeface="Cambria Math" panose="02040503050406030204" pitchFamily="18" charset="0"/>
                          </a:rPr>
                          <m:t>𝑧</m:t>
                        </m:r>
                      </m:sup>
                    </m:sSubSup>
                  </m:oMath>
                </a14:m>
                <a:r>
                  <a:rPr lang="en-US" sz="1600" dirty="0"/>
                  <a:t> of each layer’s output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𝑘</m:t>
                        </m:r>
                      </m:sub>
                    </m:sSub>
                  </m:oMath>
                </a14:m>
                <a:r>
                  <a:rPr lang="en-US" sz="1600" dirty="0"/>
                  <a:t> to be non-negative;</a:t>
                </a:r>
              </a:p>
              <a:p>
                <a:pPr lvl="1" algn="just"/>
                <a:r>
                  <a:rPr lang="en-US" sz="1600" dirty="0"/>
                  <a:t>Accuracy: propagate input </a:t>
                </a:r>
                <a14:m>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m:t>
                    </m:r>
                    <m:r>
                      <a:rPr lang="en-US" sz="1600" b="0" i="1" smtClean="0">
                        <a:latin typeface="Cambria Math" panose="02040503050406030204" pitchFamily="18" charset="0"/>
                      </a:rPr>
                      <m:t>𝑞</m:t>
                    </m:r>
                    <m:r>
                      <a:rPr lang="en-US" sz="1600" b="0" i="1" smtClean="0">
                        <a:latin typeface="Cambria Math" panose="02040503050406030204" pitchFamily="18" charset="0"/>
                      </a:rPr>
                      <m:t>]</m:t>
                    </m:r>
                  </m:oMath>
                </a14:m>
                <a:r>
                  <a:rPr lang="en-US" sz="1600" dirty="0"/>
                  <a:t> to each layer.</a:t>
                </a:r>
              </a:p>
            </p:txBody>
          </p:sp>
        </mc:Choice>
        <mc:Fallback xmlns="">
          <p:sp>
            <p:nvSpPr>
              <p:cNvPr id="3" name="Content Placeholder 2">
                <a:extLst>
                  <a:ext uri="{FF2B5EF4-FFF2-40B4-BE49-F238E27FC236}">
                    <a16:creationId xmlns:a16="http://schemas.microsoft.com/office/drawing/2014/main" id="{9E5A4077-753F-5B2A-1DA7-E8CFF1A1B210}"/>
                  </a:ext>
                </a:extLst>
              </p:cNvPr>
              <p:cNvSpPr>
                <a:spLocks noGrp="1" noRot="1" noChangeAspect="1" noMove="1" noResize="1" noEditPoints="1" noAdjustHandles="1" noChangeArrowheads="1" noChangeShapeType="1" noTextEdit="1"/>
              </p:cNvSpPr>
              <p:nvPr>
                <p:ph idx="1"/>
              </p:nvPr>
            </p:nvSpPr>
            <p:spPr>
              <a:blipFill>
                <a:blip r:embed="rId3"/>
                <a:stretch>
                  <a:fillRect l="-472" r="-57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69C3A32-3671-CF16-96E7-71A003D37F33}"/>
              </a:ext>
            </a:extLst>
          </p:cNvPr>
          <p:cNvSpPr>
            <a:spLocks noGrp="1"/>
          </p:cNvSpPr>
          <p:nvPr>
            <p:ph type="sldNum" sz="quarter" idx="12"/>
          </p:nvPr>
        </p:nvSpPr>
        <p:spPr/>
        <p:txBody>
          <a:bodyPr/>
          <a:lstStyle/>
          <a:p>
            <a:fld id="{9495EA4E-3D33-45DE-B4D9-3F7D650B8951}" type="slidenum">
              <a:rPr lang="zh-CN" altLang="en-US" smtClean="0"/>
              <a:pPr/>
              <a:t>18</a:t>
            </a:fld>
            <a:endParaRPr lang="zh-CN" altLang="en-US" dirty="0"/>
          </a:p>
        </p:txBody>
      </p:sp>
      <p:sp>
        <p:nvSpPr>
          <p:cNvPr id="27" name="TextBox 26">
            <a:extLst>
              <a:ext uri="{FF2B5EF4-FFF2-40B4-BE49-F238E27FC236}">
                <a16:creationId xmlns:a16="http://schemas.microsoft.com/office/drawing/2014/main" id="{8621E1A4-B47E-44D4-9A37-57356162EEB2}"/>
              </a:ext>
            </a:extLst>
          </p:cNvPr>
          <p:cNvSpPr txBox="1"/>
          <p:nvPr/>
        </p:nvSpPr>
        <p:spPr>
          <a:xfrm>
            <a:off x="0" y="6602268"/>
            <a:ext cx="11850136" cy="246221"/>
          </a:xfrm>
          <a:prstGeom prst="rect">
            <a:avLst/>
          </a:prstGeom>
          <a:noFill/>
        </p:spPr>
        <p:txBody>
          <a:bodyPr wrap="square">
            <a:spAutoFit/>
          </a:bodyPr>
          <a:lstStyle/>
          <a:p>
            <a:r>
              <a:rPr lang="en-US" sz="1000" dirty="0">
                <a:solidFill>
                  <a:srgbClr val="333333"/>
                </a:solidFill>
                <a:latin typeface="Helvetica" panose="020B0604020202020204" pitchFamily="34" charset="0"/>
                <a:cs typeface="Helvetica" panose="020B0604020202020204" pitchFamily="34" charset="0"/>
              </a:rPr>
              <a:t>[1] </a:t>
            </a:r>
            <a:r>
              <a:rPr lang="en-US" sz="1000" b="0" i="0" dirty="0">
                <a:solidFill>
                  <a:srgbClr val="333333"/>
                </a:solidFill>
                <a:effectLst/>
                <a:latin typeface="Helvetica" panose="020B0604020202020204" pitchFamily="34" charset="0"/>
                <a:cs typeface="Helvetica" panose="020B0604020202020204" pitchFamily="34" charset="0"/>
              </a:rPr>
              <a:t> H. Li, L. Liu, Y. Li and Z, Wang, " Exploiting Convexity of Neural Networks in Dynamic Operating Envelope Optimization for Distributed Energy Resources," submitted to </a:t>
            </a:r>
            <a:r>
              <a:rPr lang="en-US" sz="1000" b="0" i="1" dirty="0">
                <a:solidFill>
                  <a:srgbClr val="333333"/>
                </a:solidFill>
                <a:effectLst/>
                <a:latin typeface="Helvetica" panose="020B0604020202020204" pitchFamily="34" charset="0"/>
                <a:cs typeface="Helvetica" panose="020B0604020202020204" pitchFamily="34" charset="0"/>
              </a:rPr>
              <a:t>IEEE Transactions on Smart Grid</a:t>
            </a:r>
            <a:r>
              <a:rPr lang="en-US" sz="1000" dirty="0">
                <a:solidFill>
                  <a:srgbClr val="333333"/>
                </a:solidFill>
                <a:latin typeface="Helvetica" panose="020B0604020202020204" pitchFamily="34" charset="0"/>
                <a:cs typeface="Helvetica" panose="020B0604020202020204" pitchFamily="34" charset="0"/>
              </a:rPr>
              <a:t>.</a:t>
            </a:r>
            <a:endParaRPr lang="en-US" sz="1000" dirty="0">
              <a:latin typeface="Helvetica" panose="020B0604020202020204" pitchFamily="34" charset="0"/>
              <a:cs typeface="Helvetica" panose="020B0604020202020204" pitchFamily="34" charset="0"/>
            </a:endParaRPr>
          </a:p>
        </p:txBody>
      </p:sp>
      <p:sp>
        <p:nvSpPr>
          <p:cNvPr id="28" name="TextBox 27">
            <a:extLst>
              <a:ext uri="{FF2B5EF4-FFF2-40B4-BE49-F238E27FC236}">
                <a16:creationId xmlns:a16="http://schemas.microsoft.com/office/drawing/2014/main" id="{5D0E43E1-A91F-4866-85B6-4712BAB8F169}"/>
              </a:ext>
            </a:extLst>
          </p:cNvPr>
          <p:cNvSpPr txBox="1"/>
          <p:nvPr/>
        </p:nvSpPr>
        <p:spPr>
          <a:xfrm>
            <a:off x="5262277" y="6349863"/>
            <a:ext cx="1726755" cy="300531"/>
          </a:xfrm>
          <a:prstGeom prst="rect">
            <a:avLst/>
          </a:prstGeom>
          <a:noFill/>
        </p:spPr>
        <p:txBody>
          <a:bodyPr wrap="none" rtlCol="0">
            <a:spAutoFit/>
          </a:bodyPr>
          <a:lstStyle/>
          <a:p>
            <a:pPr marR="0" lvl="0" algn="l" defTabSz="914400" rtl="0" eaLnBrk="1" fontAlgn="auto" latinLnBrk="0" hangingPunct="1">
              <a:lnSpc>
                <a:spcPct val="125000"/>
              </a:lnSpc>
              <a:spcBef>
                <a:spcPts val="0"/>
              </a:spcBef>
              <a:spcAft>
                <a:spcPts val="0"/>
              </a:spcAft>
              <a:buClrTx/>
              <a:buSzTx/>
              <a:tabLst/>
              <a:defRPr/>
            </a:pPr>
            <a:r>
              <a:rPr lang="en-US" sz="1200" dirty="0">
                <a:solidFill>
                  <a:prstClr val="black"/>
                </a:solidFill>
                <a:latin typeface="Helvetica" pitchFamily="2" charset="0"/>
              </a:rPr>
              <a:t>Structure of an ICNN</a:t>
            </a:r>
            <a:r>
              <a:rPr lang="en-US" sz="1200" baseline="30000" dirty="0">
                <a:solidFill>
                  <a:prstClr val="black"/>
                </a:solidFill>
                <a:latin typeface="Helvetica" pitchFamily="2" charset="0"/>
              </a:rPr>
              <a:t>[1]</a:t>
            </a:r>
            <a:endParaRPr lang="en-US" sz="1100" baseline="30000" dirty="0">
              <a:solidFill>
                <a:prstClr val="black"/>
              </a:solidFill>
              <a:latin typeface="Helvetica" pitchFamily="2" charset="0"/>
            </a:endParaRPr>
          </a:p>
        </p:txBody>
      </p:sp>
      <p:pic>
        <p:nvPicPr>
          <p:cNvPr id="7" name="Picture 6">
            <a:extLst>
              <a:ext uri="{FF2B5EF4-FFF2-40B4-BE49-F238E27FC236}">
                <a16:creationId xmlns:a16="http://schemas.microsoft.com/office/drawing/2014/main" id="{E409C30D-2D18-4B52-8017-3EDAF78C70BC}"/>
              </a:ext>
            </a:extLst>
          </p:cNvPr>
          <p:cNvPicPr>
            <a:picLocks noChangeAspect="1"/>
          </p:cNvPicPr>
          <p:nvPr/>
        </p:nvPicPr>
        <p:blipFill>
          <a:blip r:embed="rId4"/>
          <a:stretch>
            <a:fillRect/>
          </a:stretch>
        </p:blipFill>
        <p:spPr>
          <a:xfrm>
            <a:off x="3135864" y="3314629"/>
            <a:ext cx="5920271" cy="3083958"/>
          </a:xfrm>
          <a:prstGeom prst="rect">
            <a:avLst/>
          </a:prstGeom>
        </p:spPr>
      </p:pic>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16E510C8-6B77-4227-81EE-921C8EF25A45}"/>
                  </a:ext>
                </a:extLst>
              </p:cNvPr>
              <p:cNvSpPr txBox="1"/>
              <p:nvPr/>
            </p:nvSpPr>
            <p:spPr>
              <a:xfrm>
                <a:off x="548288" y="3756460"/>
                <a:ext cx="2389885" cy="985398"/>
              </a:xfrm>
              <a:prstGeom prst="rect">
                <a:avLst/>
              </a:prstGeom>
              <a:noFill/>
            </p:spPr>
            <p:txBody>
              <a:bodyPr wrap="none" rtlCol="0">
                <a:spAutoFit/>
              </a:bodyPr>
              <a:lstStyle/>
              <a:p>
                <a:pPr marR="0" lvl="0" algn="l" defTabSz="914400" rtl="0" eaLnBrk="1" fontAlgn="auto" latinLnBrk="0" hangingPunct="1">
                  <a:lnSpc>
                    <a:spcPct val="125000"/>
                  </a:lnSpc>
                  <a:spcBef>
                    <a:spcPts val="0"/>
                  </a:spcBef>
                  <a:spcAft>
                    <a:spcPts val="0"/>
                  </a:spcAft>
                  <a:buClrTx/>
                  <a:buSzTx/>
                  <a:tabLst/>
                  <a:defRPr/>
                </a:pPr>
                <a:r>
                  <a:rPr kumimoji="0" lang="en-US" b="0" i="0" u="none" strike="noStrike" kern="1200" cap="none" spc="0" normalizeH="0" baseline="0" noProof="0" dirty="0">
                    <a:ln>
                      <a:noFill/>
                    </a:ln>
                    <a:solidFill>
                      <a:prstClr val="black"/>
                    </a:solidFill>
                    <a:effectLst/>
                    <a:uLnTx/>
                    <a:uFillTx/>
                    <a:latin typeface="Helvetica" pitchFamily="2" charset="0"/>
                    <a:ea typeface="+mn-ea"/>
                    <a:cs typeface="+mn-cs"/>
                  </a:rPr>
                  <a:t>Inputs:</a:t>
                </a:r>
              </a:p>
              <a:p>
                <a:pPr marL="283567" indent="-228600" defTabSz="914400">
                  <a:lnSpc>
                    <a:spcPct val="125000"/>
                  </a:lnSpc>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Helvetica" pitchFamily="2" charset="0"/>
                    <a:ea typeface="+mn-ea"/>
                    <a:cs typeface="+mn-cs"/>
                  </a:rPr>
                  <a:t>Bus active power </a:t>
                </a:r>
                <a14:m>
                  <m:oMath xmlns:m="http://schemas.openxmlformats.org/officeDocument/2006/math">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a14:m>
                <a:endParaRPr kumimoji="0" lang="en-US"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83567" indent="-228600" defTabSz="914400">
                  <a:lnSpc>
                    <a:spcPct val="125000"/>
                  </a:lnSpc>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Helvetica" pitchFamily="2" charset="0"/>
                    <a:ea typeface="+mn-ea"/>
                    <a:cs typeface="+mn-cs"/>
                  </a:rPr>
                  <a:t>Bus reactive power </a:t>
                </a:r>
                <a14:m>
                  <m:oMath xmlns:m="http://schemas.openxmlformats.org/officeDocument/2006/math">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oMath>
                </a14:m>
                <a:endParaRPr kumimoji="0" lang="en-US" b="0" i="0" u="none" strike="noStrike" kern="1200" cap="none" spc="0" normalizeH="0" baseline="0" noProof="0" dirty="0">
                  <a:ln>
                    <a:noFill/>
                  </a:ln>
                  <a:solidFill>
                    <a:prstClr val="black"/>
                  </a:solidFill>
                  <a:effectLst/>
                  <a:uLnTx/>
                  <a:uFillTx/>
                  <a:latin typeface="Helvetica" pitchFamily="2" charset="0"/>
                  <a:ea typeface="+mn-ea"/>
                  <a:cs typeface="+mn-cs"/>
                </a:endParaRPr>
              </a:p>
            </p:txBody>
          </p:sp>
        </mc:Choice>
        <mc:Fallback xmlns="">
          <p:sp>
            <p:nvSpPr>
              <p:cNvPr id="101" name="TextBox 100">
                <a:extLst>
                  <a:ext uri="{FF2B5EF4-FFF2-40B4-BE49-F238E27FC236}">
                    <a16:creationId xmlns:a16="http://schemas.microsoft.com/office/drawing/2014/main" id="{16E510C8-6B77-4227-81EE-921C8EF25A45}"/>
                  </a:ext>
                </a:extLst>
              </p:cNvPr>
              <p:cNvSpPr txBox="1">
                <a:spLocks noRot="1" noChangeAspect="1" noMove="1" noResize="1" noEditPoints="1" noAdjustHandles="1" noChangeArrowheads="1" noChangeShapeType="1" noTextEdit="1"/>
              </p:cNvSpPr>
              <p:nvPr/>
            </p:nvSpPr>
            <p:spPr>
              <a:xfrm>
                <a:off x="548288" y="3756460"/>
                <a:ext cx="2389885" cy="985398"/>
              </a:xfrm>
              <a:prstGeom prst="rect">
                <a:avLst/>
              </a:prstGeom>
              <a:blipFill>
                <a:blip r:embed="rId5"/>
                <a:stretch>
                  <a:fillRect l="-1531"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266B9BE2-B946-4699-A768-46F67B5852A5}"/>
                  </a:ext>
                </a:extLst>
              </p:cNvPr>
              <p:cNvSpPr txBox="1"/>
              <p:nvPr/>
            </p:nvSpPr>
            <p:spPr>
              <a:xfrm>
                <a:off x="9251732" y="3755698"/>
                <a:ext cx="2598404" cy="2598532"/>
              </a:xfrm>
              <a:prstGeom prst="rect">
                <a:avLst/>
              </a:prstGeom>
              <a:noFill/>
            </p:spPr>
            <p:txBody>
              <a:bodyPr wrap="none" rtlCol="0">
                <a:spAutoFit/>
              </a:bodyPr>
              <a:lstStyle/>
              <a:p>
                <a:pPr marR="0" lvl="0" algn="l" defTabSz="914400" rtl="0" eaLnBrk="1" fontAlgn="auto" latinLnBrk="0" hangingPunct="1">
                  <a:lnSpc>
                    <a:spcPct val="125000"/>
                  </a:lnSpc>
                  <a:spcBef>
                    <a:spcPts val="0"/>
                  </a:spcBef>
                  <a:spcAft>
                    <a:spcPts val="0"/>
                  </a:spcAft>
                  <a:buClrTx/>
                  <a:buSzTx/>
                  <a:tabLst/>
                  <a:defRPr/>
                </a:pPr>
                <a:r>
                  <a:rPr kumimoji="0" lang="en-US" b="0" i="0" u="none" strike="noStrike" kern="1200" cap="none" spc="0" normalizeH="0" baseline="0" noProof="0" dirty="0">
                    <a:ln>
                      <a:noFill/>
                    </a:ln>
                    <a:solidFill>
                      <a:prstClr val="black"/>
                    </a:solidFill>
                    <a:effectLst/>
                    <a:uLnTx/>
                    <a:uFillTx/>
                    <a:latin typeface="Helvetica" pitchFamily="2" charset="0"/>
                    <a:ea typeface="+mn-ea"/>
                    <a:cs typeface="+mn-cs"/>
                  </a:rPr>
                  <a:t>Outputs:</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ltLang="zh-CN" dirty="0">
                    <a:solidFill>
                      <a:prstClr val="black"/>
                    </a:solidFill>
                    <a:latin typeface="Helvetica" pitchFamily="2" charset="0"/>
                  </a:rPr>
                  <a:t>Bus voltage </a:t>
                </a:r>
                <a14:m>
                  <m:oMath xmlns:m="http://schemas.openxmlformats.org/officeDocument/2006/math">
                    <m:r>
                      <a:rPr lang="en-US" altLang="zh-CN" b="0" i="1" smtClean="0">
                        <a:solidFill>
                          <a:prstClr val="black"/>
                        </a:solidFill>
                        <a:latin typeface="Cambria Math" panose="02040503050406030204" pitchFamily="18" charset="0"/>
                      </a:rPr>
                      <m:t>|</m:t>
                    </m:r>
                    <m:sSub>
                      <m:sSubPr>
                        <m:ctrlPr>
                          <a:rPr lang="en-US" altLang="zh-CN" b="0" i="1" smtClean="0">
                            <a:solidFill>
                              <a:prstClr val="black"/>
                            </a:solidFill>
                            <a:latin typeface="Cambria Math" panose="02040503050406030204" pitchFamily="18" charset="0"/>
                          </a:rPr>
                        </m:ctrlPr>
                      </m:sSubPr>
                      <m:e>
                        <m:r>
                          <a:rPr lang="en-US" altLang="zh-CN" b="0" i="1" smtClean="0">
                            <a:solidFill>
                              <a:prstClr val="black"/>
                            </a:solidFill>
                            <a:latin typeface="Cambria Math" panose="02040503050406030204" pitchFamily="18" charset="0"/>
                          </a:rPr>
                          <m:t>𝑉</m:t>
                        </m:r>
                      </m:e>
                      <m:sub>
                        <m:r>
                          <a:rPr lang="en-US" altLang="zh-CN" b="0" i="1" smtClean="0">
                            <a:solidFill>
                              <a:prstClr val="black"/>
                            </a:solidFill>
                            <a:latin typeface="Cambria Math" panose="02040503050406030204" pitchFamily="18" charset="0"/>
                          </a:rPr>
                          <m:t>𝑗</m:t>
                        </m:r>
                      </m:sub>
                    </m:sSub>
                    <m:r>
                      <a:rPr lang="en-US" altLang="zh-CN" b="0" i="1" smtClean="0">
                        <a:solidFill>
                          <a:prstClr val="black"/>
                        </a:solidFill>
                        <a:latin typeface="Cambria Math" panose="02040503050406030204" pitchFamily="18" charset="0"/>
                      </a:rPr>
                      <m:t>|</m:t>
                    </m:r>
                  </m:oMath>
                </a14:m>
                <a:endParaRPr lang="en-US" altLang="zh-CN" dirty="0">
                  <a:solidFill>
                    <a:prstClr val="black"/>
                  </a:solidFill>
                  <a:latin typeface="Helvetica" pitchFamily="2" charset="0"/>
                </a:endParaRP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ltLang="zh-CN" dirty="0">
                    <a:solidFill>
                      <a:prstClr val="black"/>
                    </a:solidFill>
                    <a:latin typeface="Helvetica" pitchFamily="2" charset="0"/>
                  </a:rPr>
                  <a:t>Line current </a:t>
                </a:r>
                <a14:m>
                  <m:oMath xmlns:m="http://schemas.openxmlformats.org/officeDocument/2006/math">
                    <m:r>
                      <a:rPr lang="en-US" altLang="zh-CN" b="0" i="1" smtClean="0">
                        <a:solidFill>
                          <a:prstClr val="black"/>
                        </a:solidFill>
                        <a:latin typeface="Cambria Math" panose="02040503050406030204" pitchFamily="18" charset="0"/>
                      </a:rPr>
                      <m:t>|</m:t>
                    </m:r>
                    <m:sSub>
                      <m:sSubPr>
                        <m:ctrlPr>
                          <a:rPr lang="en-US" altLang="zh-CN" b="0" i="1" smtClean="0">
                            <a:solidFill>
                              <a:prstClr val="black"/>
                            </a:solidFill>
                            <a:latin typeface="Cambria Math" panose="02040503050406030204" pitchFamily="18" charset="0"/>
                          </a:rPr>
                        </m:ctrlPr>
                      </m:sSubPr>
                      <m:e>
                        <m:r>
                          <a:rPr lang="en-US" altLang="zh-CN" b="0" i="1" smtClean="0">
                            <a:solidFill>
                              <a:prstClr val="black"/>
                            </a:solidFill>
                            <a:latin typeface="Cambria Math" panose="02040503050406030204" pitchFamily="18" charset="0"/>
                          </a:rPr>
                          <m:t>𝐼</m:t>
                        </m:r>
                      </m:e>
                      <m:sub>
                        <m:r>
                          <a:rPr lang="en-US" altLang="zh-CN" b="0" i="1" smtClean="0">
                            <a:solidFill>
                              <a:prstClr val="black"/>
                            </a:solidFill>
                            <a:latin typeface="Cambria Math" panose="02040503050406030204" pitchFamily="18" charset="0"/>
                          </a:rPr>
                          <m:t>𝑖𝑗</m:t>
                        </m:r>
                      </m:sub>
                    </m:sSub>
                    <m:r>
                      <a:rPr lang="en-US" altLang="zh-CN" b="0" i="1" smtClean="0">
                        <a:solidFill>
                          <a:prstClr val="black"/>
                        </a:solidFill>
                        <a:latin typeface="Cambria Math" panose="02040503050406030204" pitchFamily="18" charset="0"/>
                      </a:rPr>
                      <m:t>|</m:t>
                    </m:r>
                  </m:oMath>
                </a14:m>
                <a:endParaRPr lang="en-US" altLang="zh-CN" dirty="0">
                  <a:solidFill>
                    <a:prstClr val="black"/>
                  </a:solidFill>
                  <a:latin typeface="Helvetica" pitchFamily="2" charset="0"/>
                </a:endParaRP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ltLang="zh-CN" dirty="0">
                    <a:solidFill>
                      <a:prstClr val="black"/>
                    </a:solidFill>
                    <a:latin typeface="Helvetica" pitchFamily="2" charset="0"/>
                  </a:rPr>
                  <a:t>Line active power </a:t>
                </a:r>
                <a14:m>
                  <m:oMath xmlns:m="http://schemas.openxmlformats.org/officeDocument/2006/math">
                    <m:sSub>
                      <m:sSubPr>
                        <m:ctrlPr>
                          <a:rPr lang="en-US" altLang="zh-CN" b="0" i="1" smtClean="0">
                            <a:solidFill>
                              <a:prstClr val="black"/>
                            </a:solidFill>
                            <a:latin typeface="Cambria Math" panose="02040503050406030204" pitchFamily="18" charset="0"/>
                          </a:rPr>
                        </m:ctrlPr>
                      </m:sSubPr>
                      <m:e>
                        <m:r>
                          <a:rPr lang="en-US" altLang="zh-CN" b="0" i="1" smtClean="0">
                            <a:solidFill>
                              <a:prstClr val="black"/>
                            </a:solidFill>
                            <a:latin typeface="Cambria Math" panose="02040503050406030204" pitchFamily="18" charset="0"/>
                          </a:rPr>
                          <m:t>𝑃</m:t>
                        </m:r>
                      </m:e>
                      <m:sub>
                        <m:r>
                          <a:rPr lang="en-US" altLang="zh-CN" b="0" i="1" smtClean="0">
                            <a:solidFill>
                              <a:prstClr val="black"/>
                            </a:solidFill>
                            <a:latin typeface="Cambria Math" panose="02040503050406030204" pitchFamily="18" charset="0"/>
                          </a:rPr>
                          <m:t>𝑖𝑗</m:t>
                        </m:r>
                      </m:sub>
                    </m:sSub>
                  </m:oMath>
                </a14:m>
                <a:r>
                  <a:rPr lang="en-US" altLang="zh-CN" dirty="0">
                    <a:solidFill>
                      <a:prstClr val="black"/>
                    </a:solidFill>
                    <a:latin typeface="Helvetica" pitchFamily="2" charset="0"/>
                  </a:rPr>
                  <a:t> </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ltLang="zh-CN" dirty="0">
                    <a:solidFill>
                      <a:prstClr val="black"/>
                    </a:solidFill>
                    <a:latin typeface="Helvetica" pitchFamily="2" charset="0"/>
                  </a:rPr>
                  <a:t>Power factor </a:t>
                </a:r>
                <a14:m>
                  <m:oMath xmlns:m="http://schemas.openxmlformats.org/officeDocument/2006/math">
                    <m:r>
                      <a:rPr lang="en-US" altLang="zh-CN" b="0" i="1" smtClean="0">
                        <a:solidFill>
                          <a:prstClr val="black"/>
                        </a:solidFill>
                        <a:latin typeface="Cambria Math" panose="02040503050406030204" pitchFamily="18" charset="0"/>
                      </a:rPr>
                      <m:t>𝑃𝐹</m:t>
                    </m:r>
                  </m:oMath>
                </a14:m>
                <a:endParaRPr lang="en-US" altLang="zh-CN" dirty="0">
                  <a:solidFill>
                    <a:prstClr val="black"/>
                  </a:solidFill>
                  <a:latin typeface="Helvetica" pitchFamily="2" charset="0"/>
                </a:endParaRP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ltLang="zh-CN" dirty="0">
                    <a:solidFill>
                      <a:prstClr val="black"/>
                    </a:solidFill>
                    <a:latin typeface="Helvetica" pitchFamily="2" charset="0"/>
                  </a:rPr>
                  <a:t>Active power loss </a:t>
                </a:r>
                <a14:m>
                  <m:oMath xmlns:m="http://schemas.openxmlformats.org/officeDocument/2006/math">
                    <m:sSub>
                      <m:sSubPr>
                        <m:ctrlPr>
                          <a:rPr lang="en-US" altLang="zh-CN" b="0" i="1" smtClean="0">
                            <a:solidFill>
                              <a:prstClr val="black"/>
                            </a:solidFill>
                            <a:latin typeface="Cambria Math" panose="02040503050406030204" pitchFamily="18" charset="0"/>
                          </a:rPr>
                        </m:ctrlPr>
                      </m:sSubPr>
                      <m:e>
                        <m:r>
                          <a:rPr lang="en-US" altLang="zh-CN" b="0" i="1" smtClean="0">
                            <a:solidFill>
                              <a:prstClr val="black"/>
                            </a:solidFill>
                            <a:latin typeface="Cambria Math" panose="02040503050406030204" pitchFamily="18" charset="0"/>
                          </a:rPr>
                          <m:t>𝑃</m:t>
                        </m:r>
                      </m:e>
                      <m:sub>
                        <m:r>
                          <a:rPr lang="en-US" altLang="zh-CN" b="0" i="1" smtClean="0">
                            <a:solidFill>
                              <a:prstClr val="black"/>
                            </a:solidFill>
                            <a:latin typeface="Cambria Math" panose="02040503050406030204" pitchFamily="18" charset="0"/>
                          </a:rPr>
                          <m:t>𝑙𝑜𝑠𝑠</m:t>
                        </m:r>
                      </m:sub>
                    </m:sSub>
                  </m:oMath>
                </a14:m>
                <a:endParaRPr lang="en-US" altLang="zh-CN" b="0" dirty="0">
                  <a:solidFill>
                    <a:prstClr val="black"/>
                  </a:solidFill>
                  <a:latin typeface="Helvetica" pitchFamily="2" charset="0"/>
                </a:endParaRP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dirty="0">
                    <a:solidFill>
                      <a:prstClr val="black"/>
                    </a:solidFill>
                    <a:latin typeface="Helvetica" pitchFamily="2" charset="0"/>
                  </a:rPr>
                  <a:t>Substation power </a:t>
                </a:r>
                <a14:m>
                  <m:oMath xmlns:m="http://schemas.openxmlformats.org/officeDocument/2006/math">
                    <m:sSub>
                      <m:sSubPr>
                        <m:ctrlPr>
                          <a:rPr lang="en-US" b="0"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𝑃</m:t>
                        </m:r>
                      </m:e>
                      <m:sub>
                        <m:r>
                          <a:rPr lang="en-US" b="0" i="1" smtClean="0">
                            <a:solidFill>
                              <a:prstClr val="black"/>
                            </a:solidFill>
                            <a:latin typeface="Cambria Math" panose="02040503050406030204" pitchFamily="18" charset="0"/>
                          </a:rPr>
                          <m:t>𝑡𝑜𝑡𝑎𝑙</m:t>
                        </m:r>
                      </m:sub>
                    </m:sSub>
                  </m:oMath>
                </a14:m>
                <a:endParaRPr lang="en-US" dirty="0">
                  <a:solidFill>
                    <a:prstClr val="black"/>
                  </a:solidFill>
                  <a:latin typeface="Helvetica" pitchFamily="2" charset="0"/>
                </a:endParaRP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dirty="0">
                    <a:solidFill>
                      <a:prstClr val="black"/>
                    </a:solidFill>
                    <a:latin typeface="Helvetica" pitchFamily="2" charset="0"/>
                  </a:rPr>
                  <a:t>…</a:t>
                </a:r>
              </a:p>
            </p:txBody>
          </p:sp>
        </mc:Choice>
        <mc:Fallback xmlns="">
          <p:sp>
            <p:nvSpPr>
              <p:cNvPr id="104" name="TextBox 103">
                <a:extLst>
                  <a:ext uri="{FF2B5EF4-FFF2-40B4-BE49-F238E27FC236}">
                    <a16:creationId xmlns:a16="http://schemas.microsoft.com/office/drawing/2014/main" id="{266B9BE2-B946-4699-A768-46F67B5852A5}"/>
                  </a:ext>
                </a:extLst>
              </p:cNvPr>
              <p:cNvSpPr txBox="1">
                <a:spLocks noRot="1" noChangeAspect="1" noMove="1" noResize="1" noEditPoints="1" noAdjustHandles="1" noChangeArrowheads="1" noChangeShapeType="1" noTextEdit="1"/>
              </p:cNvSpPr>
              <p:nvPr/>
            </p:nvSpPr>
            <p:spPr>
              <a:xfrm>
                <a:off x="9251732" y="3755698"/>
                <a:ext cx="2598404" cy="2598532"/>
              </a:xfrm>
              <a:prstGeom prst="rect">
                <a:avLst/>
              </a:prstGeom>
              <a:blipFill>
                <a:blip r:embed="rId6"/>
                <a:stretch>
                  <a:fillRect l="-1408" b="-2347"/>
                </a:stretch>
              </a:blipFill>
            </p:spPr>
            <p:txBody>
              <a:bodyPr/>
              <a:lstStyle/>
              <a:p>
                <a:r>
                  <a:rPr lang="en-US">
                    <a:noFill/>
                  </a:rPr>
                  <a:t> </a:t>
                </a:r>
              </a:p>
            </p:txBody>
          </p:sp>
        </mc:Fallback>
      </mc:AlternateContent>
    </p:spTree>
    <p:extLst>
      <p:ext uri="{BB962C8B-B14F-4D97-AF65-F5344CB8AC3E}">
        <p14:creationId xmlns:p14="http://schemas.microsoft.com/office/powerpoint/2010/main" val="1352730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5061-BC37-3AAB-9819-CBBDCF7616E8}"/>
              </a:ext>
            </a:extLst>
          </p:cNvPr>
          <p:cNvSpPr>
            <a:spLocks noGrp="1"/>
          </p:cNvSpPr>
          <p:nvPr>
            <p:ph type="title"/>
          </p:nvPr>
        </p:nvSpPr>
        <p:spPr>
          <a:xfrm>
            <a:off x="294028" y="68121"/>
            <a:ext cx="10486267" cy="914400"/>
          </a:xfrm>
        </p:spPr>
        <p:txBody>
          <a:bodyPr>
            <a:normAutofit/>
          </a:bodyPr>
          <a:lstStyle/>
          <a:p>
            <a:r>
              <a:rPr lang="en-US" dirty="0"/>
              <a:t>Constraint embedding method for ICNNs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5A4077-753F-5B2A-1DA7-E8CFF1A1B210}"/>
                  </a:ext>
                </a:extLst>
              </p:cNvPr>
              <p:cNvSpPr>
                <a:spLocks noGrp="1"/>
              </p:cNvSpPr>
              <p:nvPr>
                <p:ph idx="1"/>
              </p:nvPr>
            </p:nvSpPr>
            <p:spPr/>
            <p:txBody>
              <a:bodyPr>
                <a:normAutofit/>
              </a:bodyPr>
              <a:lstStyle/>
              <a:p>
                <a:pPr algn="just"/>
                <a:r>
                  <a:rPr lang="en-US" sz="2000" dirty="0"/>
                  <a:t>Using ReLU as activation functions, we train ICNNs to learn the mapping between input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𝑝</m:t>
                    </m:r>
                    <m:r>
                      <a:rPr lang="en-US" sz="2000" i="1">
                        <a:latin typeface="Cambria Math" panose="02040503050406030204" pitchFamily="18" charset="0"/>
                      </a:rPr>
                      <m:t>,</m:t>
                    </m:r>
                    <m:r>
                      <a:rPr lang="en-US" sz="2000" i="1">
                        <a:latin typeface="Cambria Math" panose="02040503050406030204" pitchFamily="18" charset="0"/>
                      </a:rPr>
                      <m:t>𝑞</m:t>
                    </m:r>
                    <m:r>
                      <a:rPr lang="en-US" sz="2000" i="1">
                        <a:latin typeface="Cambria Math" panose="02040503050406030204" pitchFamily="18" charset="0"/>
                      </a:rPr>
                      <m:t>]</m:t>
                    </m:r>
                  </m:oMath>
                </a14:m>
                <a:r>
                  <a:rPr lang="en-US" sz="2000" dirty="0"/>
                  <a:t> and output </a:t>
                </a: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𝑙𝑜𝑠𝑠</m:t>
                        </m:r>
                      </m:sub>
                    </m:sSub>
                    <m:r>
                      <m:rPr>
                        <m:nor/>
                      </m:rPr>
                      <a:rPr lang="en-US" sz="2000" dirty="0">
                        <a:solidFill>
                          <a:prstClr val="black"/>
                        </a:solidFill>
                      </a:rPr>
                      <m:t>, </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𝑡𝑜𝑡𝑎𝑙</m:t>
                        </m:r>
                      </m:sub>
                    </m:sSub>
                    <m:r>
                      <m:rPr>
                        <m:nor/>
                      </m:rPr>
                      <a:rPr lang="en-US" sz="2000" dirty="0">
                        <a:solidFill>
                          <a:prstClr val="black"/>
                        </a:solidFill>
                      </a:rPr>
                      <m:t>, </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𝑉</m:t>
                        </m:r>
                      </m:e>
                      <m:sub>
                        <m:r>
                          <a:rPr lang="en-US" sz="2000" i="1">
                            <a:solidFill>
                              <a:prstClr val="black"/>
                            </a:solidFill>
                            <a:latin typeface="Cambria Math" panose="02040503050406030204" pitchFamily="18" charset="0"/>
                          </a:rPr>
                          <m:t>𝑖</m:t>
                        </m:r>
                      </m:sub>
                    </m:sSub>
                    <m:r>
                      <a:rPr lang="en-US" sz="2000" i="1">
                        <a:solidFill>
                          <a:prstClr val="black"/>
                        </a:solidFill>
                        <a:latin typeface="Cambria Math" panose="02040503050406030204" pitchFamily="18" charset="0"/>
                      </a:rPr>
                      <m:t>|</m:t>
                    </m:r>
                    <m:r>
                      <m:rPr>
                        <m:nor/>
                      </m:rPr>
                      <a:rPr lang="en-US" sz="2000" dirty="0">
                        <a:solidFill>
                          <a:prstClr val="black"/>
                        </a:solidFill>
                      </a:rPr>
                      <m:t>, </m:t>
                    </m:r>
                    <m:r>
                      <a:rPr lang="en-US" sz="2000" i="1">
                        <a:solidFill>
                          <a:prstClr val="black"/>
                        </a:solidFill>
                        <a:latin typeface="Cambria Math" panose="02040503050406030204" pitchFamily="18" charset="0"/>
                      </a:rPr>
                      <m:t>|</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𝐼</m:t>
                        </m:r>
                      </m:e>
                      <m:sub>
                        <m:r>
                          <a:rPr lang="en-US" sz="2000" i="1">
                            <a:solidFill>
                              <a:prstClr val="black"/>
                            </a:solidFill>
                            <a:latin typeface="Cambria Math" panose="02040503050406030204" pitchFamily="18" charset="0"/>
                          </a:rPr>
                          <m:t>𝑖𝑗</m:t>
                        </m:r>
                      </m:sub>
                    </m:sSub>
                    <m:r>
                      <a:rPr lang="en-US" sz="2000" i="1">
                        <a:solidFill>
                          <a:prstClr val="black"/>
                        </a:solidFill>
                        <a:latin typeface="Cambria Math" panose="02040503050406030204" pitchFamily="18" charset="0"/>
                      </a:rPr>
                      <m:t>|</m:t>
                    </m:r>
                    <m:r>
                      <m:rPr>
                        <m:nor/>
                      </m:rPr>
                      <a:rPr lang="en-US" sz="2000" dirty="0">
                        <a:solidFill>
                          <a:prstClr val="black"/>
                        </a:solidFill>
                      </a:rPr>
                      <m:t>, </m:t>
                    </m:r>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𝑃</m:t>
                        </m:r>
                      </m:e>
                      <m:sub>
                        <m:r>
                          <a:rPr lang="en-US" sz="2000" i="1" dirty="0">
                            <a:solidFill>
                              <a:prstClr val="black"/>
                            </a:solidFill>
                            <a:latin typeface="Cambria Math" panose="02040503050406030204" pitchFamily="18" charset="0"/>
                          </a:rPr>
                          <m:t>𝑖𝑗</m:t>
                        </m:r>
                      </m:sub>
                    </m:sSub>
                    <m:r>
                      <a:rPr lang="en-US" sz="2000" b="0" i="1" dirty="0" smtClean="0">
                        <a:solidFill>
                          <a:prstClr val="black"/>
                        </a:solidFill>
                        <a:latin typeface="Cambria Math" panose="02040503050406030204" pitchFamily="18" charset="0"/>
                      </a:rPr>
                      <m:t>, </m:t>
                    </m:r>
                    <m:r>
                      <a:rPr lang="en-US" sz="2000" b="0" i="1" dirty="0" smtClean="0">
                        <a:solidFill>
                          <a:prstClr val="black"/>
                        </a:solidFill>
                        <a:latin typeface="Cambria Math" panose="02040503050406030204" pitchFamily="18" charset="0"/>
                      </a:rPr>
                      <m:t>𝑃𝐹</m:t>
                    </m:r>
                    <m:r>
                      <a:rPr lang="en-US" sz="2000" b="0" i="1" dirty="0" smtClean="0">
                        <a:solidFill>
                          <a:prstClr val="black"/>
                        </a:solidFill>
                        <a:latin typeface="Cambria Math" panose="02040503050406030204" pitchFamily="18" charset="0"/>
                      </a:rPr>
                      <m:t>}</m:t>
                    </m:r>
                  </m:oMath>
                </a14:m>
                <a:r>
                  <a:rPr lang="en-US" sz="2000" dirty="0"/>
                  <a:t>. After training, we obtain weights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𝑊</m:t>
                        </m:r>
                      </m:e>
                      <m:sub>
                        <m:r>
                          <a:rPr lang="en-US" sz="2000" b="0" i="1" smtClean="0">
                            <a:latin typeface="Cambria Math" panose="02040503050406030204" pitchFamily="18" charset="0"/>
                          </a:rPr>
                          <m:t>𝑘</m:t>
                        </m:r>
                      </m:sub>
                      <m:sup>
                        <m:r>
                          <a:rPr lang="en-US" sz="2000" i="1">
                            <a:latin typeface="Cambria Math" panose="02040503050406030204" pitchFamily="18" charset="0"/>
                          </a:rPr>
                          <m:t>𝑥</m:t>
                        </m:r>
                      </m:sup>
                    </m:sSubSup>
                  </m:oMath>
                </a14:m>
                <a:r>
                  <a:rPr lang="en-US" sz="2000" dirty="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𝑊</m:t>
                        </m:r>
                      </m:e>
                      <m:sub>
                        <m:r>
                          <a:rPr lang="en-US" sz="2000" i="1">
                            <a:latin typeface="Cambria Math" panose="02040503050406030204" pitchFamily="18" charset="0"/>
                          </a:rPr>
                          <m:t>𝑘</m:t>
                        </m:r>
                      </m:sub>
                      <m:sup>
                        <m:r>
                          <a:rPr lang="en-US" sz="2000" i="1">
                            <a:latin typeface="Cambria Math" panose="02040503050406030204" pitchFamily="18" charset="0"/>
                          </a:rPr>
                          <m:t>𝑧</m:t>
                        </m:r>
                      </m:sup>
                    </m:sSubSup>
                    <m:r>
                      <a:rPr lang="en-US" sz="2000" i="1">
                        <a:latin typeface="Cambria Math" panose="02040503050406030204" pitchFamily="18" charset="0"/>
                      </a:rPr>
                      <m:t> </m:t>
                    </m:r>
                  </m:oMath>
                </a14:m>
                <a:r>
                  <a:rPr lang="en-US" sz="2000" dirty="0"/>
                  <a:t>and biases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𝑘</m:t>
                        </m:r>
                      </m:sub>
                    </m:sSub>
                  </m:oMath>
                </a14:m>
                <a:r>
                  <a:rPr lang="en-US" sz="2000" dirty="0"/>
                  <a:t>, which are used to reformulate the ICNN-based DOE optimization problem into</a:t>
                </a:r>
                <a:r>
                  <a:rPr lang="en-US" sz="2000" b="1" dirty="0">
                    <a:solidFill>
                      <a:srgbClr val="C00000"/>
                    </a:solidFill>
                  </a:rPr>
                  <a:t> a convex piecewise linear programming problem.</a:t>
                </a:r>
                <a:endParaRPr lang="en-US" sz="2000" dirty="0"/>
              </a:p>
            </p:txBody>
          </p:sp>
        </mc:Choice>
        <mc:Fallback xmlns="">
          <p:sp>
            <p:nvSpPr>
              <p:cNvPr id="3" name="Content Placeholder 2">
                <a:extLst>
                  <a:ext uri="{FF2B5EF4-FFF2-40B4-BE49-F238E27FC236}">
                    <a16:creationId xmlns:a16="http://schemas.microsoft.com/office/drawing/2014/main" id="{9E5A4077-753F-5B2A-1DA7-E8CFF1A1B210}"/>
                  </a:ext>
                </a:extLst>
              </p:cNvPr>
              <p:cNvSpPr>
                <a:spLocks noGrp="1" noRot="1" noChangeAspect="1" noMove="1" noResize="1" noEditPoints="1" noAdjustHandles="1" noChangeArrowheads="1" noChangeShapeType="1" noTextEdit="1"/>
              </p:cNvSpPr>
              <p:nvPr>
                <p:ph idx="1"/>
              </p:nvPr>
            </p:nvSpPr>
            <p:spPr>
              <a:blipFill>
                <a:blip r:embed="rId3"/>
                <a:stretch>
                  <a:fillRect l="-472" r="-57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69C3A32-3671-CF16-96E7-71A003D37F33}"/>
              </a:ext>
            </a:extLst>
          </p:cNvPr>
          <p:cNvSpPr>
            <a:spLocks noGrp="1"/>
          </p:cNvSpPr>
          <p:nvPr>
            <p:ph type="sldNum" sz="quarter" idx="12"/>
          </p:nvPr>
        </p:nvSpPr>
        <p:spPr/>
        <p:txBody>
          <a:bodyPr/>
          <a:lstStyle/>
          <a:p>
            <a:fld id="{9495EA4E-3D33-45DE-B4D9-3F7D650B8951}" type="slidenum">
              <a:rPr lang="zh-CN" altLang="en-US" smtClean="0"/>
              <a:pPr/>
              <a:t>19</a:t>
            </a:fld>
            <a:endParaRPr lang="zh-CN" altLang="en-US" dirty="0"/>
          </a:p>
        </p:txBody>
      </p:sp>
      <p:sp>
        <p:nvSpPr>
          <p:cNvPr id="10" name="TextBox 9">
            <a:extLst>
              <a:ext uri="{FF2B5EF4-FFF2-40B4-BE49-F238E27FC236}">
                <a16:creationId xmlns:a16="http://schemas.microsoft.com/office/drawing/2014/main" id="{97354C23-16D2-4B8A-8B05-6E6C7CEA7165}"/>
              </a:ext>
            </a:extLst>
          </p:cNvPr>
          <p:cNvSpPr txBox="1"/>
          <p:nvPr/>
        </p:nvSpPr>
        <p:spPr>
          <a:xfrm>
            <a:off x="0" y="6602268"/>
            <a:ext cx="11897970" cy="246221"/>
          </a:xfrm>
          <a:prstGeom prst="rect">
            <a:avLst/>
          </a:prstGeom>
          <a:noFill/>
        </p:spPr>
        <p:txBody>
          <a:bodyPr wrap="square">
            <a:spAutoFit/>
          </a:bodyPr>
          <a:lstStyle/>
          <a:p>
            <a:r>
              <a:rPr lang="en-US" sz="1000" b="0" i="0" dirty="0">
                <a:solidFill>
                  <a:srgbClr val="333333"/>
                </a:solidFill>
                <a:effectLst/>
                <a:latin typeface="Helvetica" panose="020B0604020202020204" pitchFamily="34" charset="0"/>
                <a:cs typeface="Helvetica" panose="020B0604020202020204" pitchFamily="34" charset="0"/>
              </a:rPr>
              <a:t>[1] H. Li, L. Liu, Y. Li and Z, Wang, "Exploiting Convexity of Neural Networks in Dynamic Operating Envelope Optimization for Distributed Energy Resources," submitted to </a:t>
            </a:r>
            <a:r>
              <a:rPr lang="en-US" sz="1000" b="0" i="1" dirty="0">
                <a:solidFill>
                  <a:srgbClr val="333333"/>
                </a:solidFill>
                <a:effectLst/>
                <a:latin typeface="Helvetica" panose="020B0604020202020204" pitchFamily="34" charset="0"/>
                <a:cs typeface="Helvetica" panose="020B0604020202020204" pitchFamily="34" charset="0"/>
              </a:rPr>
              <a:t>IEEE Transactions on Smart Grid</a:t>
            </a:r>
            <a:r>
              <a:rPr lang="en-US" sz="1000" dirty="0">
                <a:solidFill>
                  <a:srgbClr val="333333"/>
                </a:solidFill>
                <a:latin typeface="Helvetica" panose="020B0604020202020204" pitchFamily="34" charset="0"/>
                <a:cs typeface="Helvetica" panose="020B0604020202020204" pitchFamily="34" charset="0"/>
              </a:rPr>
              <a:t>.</a:t>
            </a:r>
            <a:endParaRPr lang="en-US" sz="1000" dirty="0">
              <a:latin typeface="Helvetica" panose="020B0604020202020204" pitchFamily="34" charset="0"/>
              <a:cs typeface="Helvetica" panose="020B0604020202020204" pitchFamily="34" charset="0"/>
            </a:endParaRPr>
          </a:p>
        </p:txBody>
      </p:sp>
      <p:sp>
        <p:nvSpPr>
          <p:cNvPr id="18" name="TextBox 17">
            <a:extLst>
              <a:ext uri="{FF2B5EF4-FFF2-40B4-BE49-F238E27FC236}">
                <a16:creationId xmlns:a16="http://schemas.microsoft.com/office/drawing/2014/main" id="{E58BCF3C-3442-4C94-A509-6C5C43F86258}"/>
              </a:ext>
            </a:extLst>
          </p:cNvPr>
          <p:cNvSpPr txBox="1"/>
          <p:nvPr/>
        </p:nvSpPr>
        <p:spPr>
          <a:xfrm>
            <a:off x="993888" y="6300669"/>
            <a:ext cx="3982180" cy="300531"/>
          </a:xfrm>
          <a:prstGeom prst="rect">
            <a:avLst/>
          </a:prstGeom>
          <a:noFill/>
        </p:spPr>
        <p:txBody>
          <a:bodyPr wrap="none" rtlCol="0">
            <a:spAutoFit/>
          </a:bodyPr>
          <a:lstStyle/>
          <a:p>
            <a:pPr marR="0" lvl="0" algn="l" defTabSz="914400" rtl="0" eaLnBrk="1" fontAlgn="auto" latinLnBrk="0" hangingPunct="1">
              <a:lnSpc>
                <a:spcPct val="125000"/>
              </a:lnSpc>
              <a:spcBef>
                <a:spcPts val="0"/>
              </a:spcBef>
              <a:spcAft>
                <a:spcPts val="0"/>
              </a:spcAft>
              <a:buClrTx/>
              <a:buSzTx/>
              <a:tabLst/>
              <a:defRPr/>
            </a:pPr>
            <a:r>
              <a:rPr lang="en-US" sz="1200" dirty="0">
                <a:solidFill>
                  <a:prstClr val="black"/>
                </a:solidFill>
                <a:latin typeface="Helvetica" pitchFamily="2" charset="0"/>
              </a:rPr>
              <a:t>Using ICNNs to reformulate DOE optimization problem</a:t>
            </a:r>
            <a:r>
              <a:rPr lang="en-US" sz="1200" baseline="30000" dirty="0">
                <a:solidFill>
                  <a:prstClr val="black"/>
                </a:solidFill>
                <a:latin typeface="Helvetica" pitchFamily="2" charset="0"/>
              </a:rPr>
              <a:t>[1]</a:t>
            </a:r>
            <a:endParaRPr lang="en-US" sz="1100" baseline="30000" dirty="0">
              <a:solidFill>
                <a:prstClr val="black"/>
              </a:solidFill>
              <a:latin typeface="Helvetica" pitchFamily="2"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9A1A05A-6226-41EC-BDF5-A100AEE9267F}"/>
                  </a:ext>
                </a:extLst>
              </p:cNvPr>
              <p:cNvSpPr txBox="1"/>
              <p:nvPr/>
            </p:nvSpPr>
            <p:spPr>
              <a:xfrm>
                <a:off x="6267656" y="2986875"/>
                <a:ext cx="389530" cy="3774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𝑗</m:t>
                              </m:r>
                            </m:sub>
                          </m:sSub>
                        </m:lim>
                      </m:limLow>
                    </m:oMath>
                  </m:oMathPara>
                </a14:m>
                <a:endParaRPr lang="en-US" dirty="0"/>
              </a:p>
            </p:txBody>
          </p:sp>
        </mc:Choice>
        <mc:Fallback xmlns="">
          <p:sp>
            <p:nvSpPr>
              <p:cNvPr id="22" name="TextBox 21">
                <a:extLst>
                  <a:ext uri="{FF2B5EF4-FFF2-40B4-BE49-F238E27FC236}">
                    <a16:creationId xmlns:a16="http://schemas.microsoft.com/office/drawing/2014/main" id="{79A1A05A-6226-41EC-BDF5-A100AEE9267F}"/>
                  </a:ext>
                </a:extLst>
              </p:cNvPr>
              <p:cNvSpPr txBox="1">
                <a:spLocks noRot="1" noChangeAspect="1" noMove="1" noResize="1" noEditPoints="1" noAdjustHandles="1" noChangeArrowheads="1" noChangeShapeType="1" noTextEdit="1"/>
              </p:cNvSpPr>
              <p:nvPr/>
            </p:nvSpPr>
            <p:spPr>
              <a:xfrm>
                <a:off x="6267656" y="2986875"/>
                <a:ext cx="389530" cy="377476"/>
              </a:xfrm>
              <a:prstGeom prst="rect">
                <a:avLst/>
              </a:prstGeom>
              <a:blipFill>
                <a:blip r:embed="rId5"/>
                <a:stretch>
                  <a:fillRect l="-10938" r="-10938"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D888852-80AC-4547-B27B-E125DF814D9B}"/>
                  </a:ext>
                </a:extLst>
              </p:cNvPr>
              <p:cNvSpPr txBox="1"/>
              <p:nvPr/>
            </p:nvSpPr>
            <p:spPr>
              <a:xfrm>
                <a:off x="6947590" y="2727011"/>
                <a:ext cx="4635628" cy="7322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m:rPr>
                              <m:sty m:val="p"/>
                            </m:rPr>
                            <a:rPr lang="en-US">
                              <a:latin typeface="Cambria Math" panose="02040503050406030204" pitchFamily="18" charset="0"/>
                            </a:rPr>
                            <m:t>pshift</m:t>
                          </m:r>
                        </m:sub>
                      </m:sSub>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ℳ</m:t>
                          </m:r>
                        </m:sub>
                        <m:sup/>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𝑗</m:t>
                                          </m:r>
                                        </m:sub>
                                        <m:sup>
                                          <m:r>
                                            <m:rPr>
                                              <m:sty m:val="p"/>
                                            </m:rPr>
                                            <a:rPr lang="en-US">
                                              <a:latin typeface="Cambria Math" panose="02040503050406030204" pitchFamily="18" charset="0"/>
                                            </a:rPr>
                                            <m:t>max</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𝑗</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𝑗</m:t>
                                          </m:r>
                                        </m:sub>
                                        <m:sup>
                                          <m:r>
                                            <m:rPr>
                                              <m:sty m:val="p"/>
                                            </m:rPr>
                                            <a:rPr lang="en-US">
                                              <a:latin typeface="Cambria Math" panose="02040503050406030204" pitchFamily="18" charset="0"/>
                                            </a:rPr>
                                            <m:t>rated</m:t>
                                          </m:r>
                                        </m:sup>
                                      </m:sSubSup>
                                    </m:den>
                                  </m:f>
                                </m:e>
                              </m:d>
                            </m:e>
                            <m:sup>
                              <m:r>
                                <a:rPr lang="en-US" i="1">
                                  <a:latin typeface="Cambria Math" panose="02040503050406030204" pitchFamily="18" charset="0"/>
                                </a:rPr>
                                <m:t>2</m:t>
                              </m:r>
                            </m:sup>
                          </m:sSup>
                        </m:e>
                      </m:nary>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m:rPr>
                              <m:sty m:val="p"/>
                            </m:rPr>
                            <a:rPr lang="en-US">
                              <a:latin typeface="Cambria Math" panose="02040503050406030204" pitchFamily="18" charset="0"/>
                            </a:rPr>
                            <m:t>ploss</m:t>
                          </m:r>
                        </m:sub>
                      </m:sSub>
                      <m:sSub>
                        <m:sSubPr>
                          <m:ctrlPr>
                            <a:rPr lang="en-US" i="1">
                              <a:latin typeface="Cambria Math" panose="02040503050406030204" pitchFamily="18" charset="0"/>
                            </a:rPr>
                          </m:ctrlPr>
                        </m:sSubPr>
                        <m:e>
                          <m:r>
                            <a:rPr lang="en-US" i="1">
                              <a:latin typeface="Cambria Math" panose="02040503050406030204" pitchFamily="18" charset="0"/>
                            </a:rPr>
                            <m:t>𝑃</m:t>
                          </m:r>
                        </m:e>
                        <m:sub>
                          <m:r>
                            <m:rPr>
                              <m:sty m:val="p"/>
                            </m:rPr>
                            <a:rPr lang="en-US">
                              <a:latin typeface="Cambria Math" panose="02040503050406030204" pitchFamily="18" charset="0"/>
                            </a:rPr>
                            <m:t>loss</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m:rPr>
                              <m:sty m:val="p"/>
                            </m:rPr>
                            <a:rPr lang="en-US">
                              <a:latin typeface="Cambria Math" panose="02040503050406030204" pitchFamily="18" charset="0"/>
                            </a:rPr>
                            <m:t>ptotal</m:t>
                          </m:r>
                        </m:sub>
                      </m:sSub>
                      <m:sSub>
                        <m:sSubPr>
                          <m:ctrlPr>
                            <a:rPr lang="en-US" i="1">
                              <a:latin typeface="Cambria Math" panose="02040503050406030204" pitchFamily="18" charset="0"/>
                            </a:rPr>
                          </m:ctrlPr>
                        </m:sSubPr>
                        <m:e>
                          <m:r>
                            <a:rPr lang="en-US" i="1">
                              <a:latin typeface="Cambria Math" panose="02040503050406030204" pitchFamily="18" charset="0"/>
                            </a:rPr>
                            <m:t>𝑃</m:t>
                          </m:r>
                        </m:e>
                        <m:sub>
                          <m:r>
                            <m:rPr>
                              <m:sty m:val="p"/>
                            </m:rPr>
                            <a:rPr lang="en-US">
                              <a:latin typeface="Cambria Math" panose="02040503050406030204" pitchFamily="18" charset="0"/>
                            </a:rPr>
                            <m:t>total</m:t>
                          </m:r>
                        </m:sub>
                      </m:sSub>
                    </m:oMath>
                  </m:oMathPara>
                </a14:m>
                <a:endParaRPr lang="en-US" dirty="0"/>
              </a:p>
            </p:txBody>
          </p:sp>
        </mc:Choice>
        <mc:Fallback xmlns="">
          <p:sp>
            <p:nvSpPr>
              <p:cNvPr id="23" name="TextBox 22">
                <a:extLst>
                  <a:ext uri="{FF2B5EF4-FFF2-40B4-BE49-F238E27FC236}">
                    <a16:creationId xmlns:a16="http://schemas.microsoft.com/office/drawing/2014/main" id="{BD888852-80AC-4547-B27B-E125DF814D9B}"/>
                  </a:ext>
                </a:extLst>
              </p:cNvPr>
              <p:cNvSpPr txBox="1">
                <a:spLocks noRot="1" noChangeAspect="1" noMove="1" noResize="1" noEditPoints="1" noAdjustHandles="1" noChangeArrowheads="1" noChangeShapeType="1" noTextEdit="1"/>
              </p:cNvSpPr>
              <p:nvPr/>
            </p:nvSpPr>
            <p:spPr>
              <a:xfrm>
                <a:off x="6947590" y="2727011"/>
                <a:ext cx="4635628" cy="732252"/>
              </a:xfrm>
              <a:prstGeom prst="rect">
                <a:avLst/>
              </a:prstGeom>
              <a:blipFill>
                <a:blip r:embed="rId6"/>
                <a:stretch>
                  <a:fillRect b="-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168CE2F-850D-4C7E-AA78-E713473F3DF7}"/>
                  </a:ext>
                </a:extLst>
              </p:cNvPr>
              <p:cNvSpPr txBox="1"/>
              <p:nvPr/>
            </p:nvSpPr>
            <p:spPr>
              <a:xfrm>
                <a:off x="8068923" y="3504496"/>
                <a:ext cx="3514295" cy="2681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m:rPr>
                              <m:sty m:val="p"/>
                            </m:rPr>
                            <a:rPr lang="en-US">
                              <a:latin typeface="Cambria Math" panose="02040503050406030204" pitchFamily="18" charset="0"/>
                            </a:rPr>
                            <m:t>v</m:t>
                          </m:r>
                        </m:sub>
                      </m:sSub>
                      <m:sSub>
                        <m:sSubPr>
                          <m:ctrlPr>
                            <a:rPr lang="en-US" i="1">
                              <a:latin typeface="Cambria Math" panose="02040503050406030204" pitchFamily="18" charset="0"/>
                            </a:rPr>
                          </m:ctrlPr>
                        </m:sSubPr>
                        <m:e>
                          <m:r>
                            <a:rPr lang="en-US" i="1">
                              <a:latin typeface="Cambria Math" panose="02040503050406030204" pitchFamily="18" charset="0"/>
                            </a:rPr>
                            <m:t>𝛿</m:t>
                          </m:r>
                        </m:e>
                        <m:sub>
                          <m:r>
                            <m:rPr>
                              <m:sty m:val="p"/>
                            </m:rPr>
                            <a:rPr lang="en-US">
                              <a:latin typeface="Cambria Math" panose="02040503050406030204" pitchFamily="18" charset="0"/>
                            </a:rPr>
                            <m:t>v</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m:rPr>
                              <m:sty m:val="p"/>
                            </m:rPr>
                            <a:rPr lang="en-US">
                              <a:latin typeface="Cambria Math" panose="02040503050406030204" pitchFamily="18" charset="0"/>
                            </a:rPr>
                            <m:t>varpf</m:t>
                          </m:r>
                        </m:sub>
                      </m:sSub>
                      <m:sSub>
                        <m:sSubPr>
                          <m:ctrlPr>
                            <a:rPr lang="en-US" i="1">
                              <a:latin typeface="Cambria Math" panose="02040503050406030204" pitchFamily="18" charset="0"/>
                            </a:rPr>
                          </m:ctrlPr>
                        </m:sSubPr>
                        <m:e>
                          <m:r>
                            <a:rPr lang="en-US" i="1">
                              <a:latin typeface="Cambria Math" panose="02040503050406030204" pitchFamily="18" charset="0"/>
                            </a:rPr>
                            <m:t>𝛿</m:t>
                          </m:r>
                        </m:e>
                        <m:sub>
                          <m:r>
                            <m:rPr>
                              <m:sty m:val="p"/>
                            </m:rPr>
                            <a:rPr lang="en-US">
                              <a:latin typeface="Cambria Math" panose="02040503050406030204" pitchFamily="18" charset="0"/>
                            </a:rPr>
                            <m:t>varpf</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m:rPr>
                              <m:sty m:val="p"/>
                            </m:rPr>
                            <a:rPr lang="en-US">
                              <a:latin typeface="Cambria Math" panose="02040503050406030204" pitchFamily="18" charset="0"/>
                            </a:rPr>
                            <m:t>ol</m:t>
                          </m:r>
                        </m:sub>
                      </m:sSub>
                      <m:sSub>
                        <m:sSubPr>
                          <m:ctrlPr>
                            <a:rPr lang="en-US" i="1">
                              <a:latin typeface="Cambria Math" panose="02040503050406030204" pitchFamily="18" charset="0"/>
                            </a:rPr>
                          </m:ctrlPr>
                        </m:sSubPr>
                        <m:e>
                          <m:r>
                            <a:rPr lang="en-US" i="1">
                              <a:latin typeface="Cambria Math" panose="02040503050406030204" pitchFamily="18" charset="0"/>
                            </a:rPr>
                            <m:t>𝛿</m:t>
                          </m:r>
                        </m:e>
                        <m:sub>
                          <m:r>
                            <m:rPr>
                              <m:sty m:val="p"/>
                            </m:rPr>
                            <a:rPr lang="en-US">
                              <a:latin typeface="Cambria Math" panose="02040503050406030204" pitchFamily="18" charset="0"/>
                            </a:rPr>
                            <m:t>ol</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m:rPr>
                              <m:sty m:val="p"/>
                            </m:rPr>
                            <a:rPr lang="en-US">
                              <a:latin typeface="Cambria Math" panose="02040503050406030204" pitchFamily="18" charset="0"/>
                            </a:rPr>
                            <m:t>bf</m:t>
                          </m:r>
                        </m:sub>
                      </m:sSub>
                      <m:sSub>
                        <m:sSubPr>
                          <m:ctrlPr>
                            <a:rPr lang="en-US" i="1">
                              <a:latin typeface="Cambria Math" panose="02040503050406030204" pitchFamily="18" charset="0"/>
                            </a:rPr>
                          </m:ctrlPr>
                        </m:sSubPr>
                        <m:e>
                          <m:r>
                            <a:rPr lang="en-US" i="1">
                              <a:latin typeface="Cambria Math" panose="02040503050406030204" pitchFamily="18" charset="0"/>
                            </a:rPr>
                            <m:t>𝛿</m:t>
                          </m:r>
                        </m:e>
                        <m:sub>
                          <m:r>
                            <m:rPr>
                              <m:sty m:val="p"/>
                            </m:rPr>
                            <a:rPr lang="en-US">
                              <a:latin typeface="Cambria Math" panose="02040503050406030204" pitchFamily="18" charset="0"/>
                            </a:rPr>
                            <m:t>bf</m:t>
                          </m:r>
                        </m:sub>
                      </m:sSub>
                    </m:oMath>
                  </m:oMathPara>
                </a14:m>
                <a:endParaRPr lang="en-US" dirty="0"/>
              </a:p>
            </p:txBody>
          </p:sp>
        </mc:Choice>
        <mc:Fallback xmlns="">
          <p:sp>
            <p:nvSpPr>
              <p:cNvPr id="24" name="TextBox 23">
                <a:extLst>
                  <a:ext uri="{FF2B5EF4-FFF2-40B4-BE49-F238E27FC236}">
                    <a16:creationId xmlns:a16="http://schemas.microsoft.com/office/drawing/2014/main" id="{5168CE2F-850D-4C7E-AA78-E713473F3DF7}"/>
                  </a:ext>
                </a:extLst>
              </p:cNvPr>
              <p:cNvSpPr txBox="1">
                <a:spLocks noRot="1" noChangeAspect="1" noMove="1" noResize="1" noEditPoints="1" noAdjustHandles="1" noChangeArrowheads="1" noChangeShapeType="1" noTextEdit="1"/>
              </p:cNvSpPr>
              <p:nvPr/>
            </p:nvSpPr>
            <p:spPr>
              <a:xfrm>
                <a:off x="8068923" y="3504496"/>
                <a:ext cx="3514295" cy="268150"/>
              </a:xfrm>
              <a:prstGeom prst="rect">
                <a:avLst/>
              </a:prstGeom>
              <a:blipFill>
                <a:blip r:embed="rId7"/>
                <a:stretch>
                  <a:fillRect l="-868" r="-174"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8287B1D-F053-49DD-81BA-72B253A0F904}"/>
                  </a:ext>
                </a:extLst>
              </p:cNvPr>
              <p:cNvSpPr txBox="1"/>
              <p:nvPr/>
            </p:nvSpPr>
            <p:spPr>
              <a:xfrm>
                <a:off x="6301864" y="3933122"/>
                <a:ext cx="32111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s</m:t>
                      </m:r>
                      <m:r>
                        <a:rPr lang="en-US">
                          <a:latin typeface="Cambria Math" panose="02040503050406030204" pitchFamily="18" charset="0"/>
                        </a:rPr>
                        <m:t>.</m:t>
                      </m:r>
                      <m:r>
                        <m:rPr>
                          <m:sty m:val="p"/>
                        </m:rPr>
                        <a:rPr lang="en-US">
                          <a:latin typeface="Cambria Math" panose="02040503050406030204" pitchFamily="18" charset="0"/>
                        </a:rPr>
                        <m:t>t</m:t>
                      </m:r>
                      <m:r>
                        <a:rPr lang="en-US">
                          <a:latin typeface="Cambria Math" panose="02040503050406030204" pitchFamily="18" charset="0"/>
                        </a:rPr>
                        <m:t>.</m:t>
                      </m:r>
                    </m:oMath>
                  </m:oMathPara>
                </a14:m>
                <a:endParaRPr lang="en-US" dirty="0"/>
              </a:p>
            </p:txBody>
          </p:sp>
        </mc:Choice>
        <mc:Fallback xmlns="">
          <p:sp>
            <p:nvSpPr>
              <p:cNvPr id="25" name="TextBox 24">
                <a:extLst>
                  <a:ext uri="{FF2B5EF4-FFF2-40B4-BE49-F238E27FC236}">
                    <a16:creationId xmlns:a16="http://schemas.microsoft.com/office/drawing/2014/main" id="{58287B1D-F053-49DD-81BA-72B253A0F904}"/>
                  </a:ext>
                </a:extLst>
              </p:cNvPr>
              <p:cNvSpPr txBox="1">
                <a:spLocks noRot="1" noChangeAspect="1" noMove="1" noResize="1" noEditPoints="1" noAdjustHandles="1" noChangeArrowheads="1" noChangeShapeType="1" noTextEdit="1"/>
              </p:cNvSpPr>
              <p:nvPr/>
            </p:nvSpPr>
            <p:spPr>
              <a:xfrm>
                <a:off x="6301864" y="3933122"/>
                <a:ext cx="321114" cy="246221"/>
              </a:xfrm>
              <a:prstGeom prst="rect">
                <a:avLst/>
              </a:prstGeom>
              <a:blipFill>
                <a:blip r:embed="rId8"/>
                <a:stretch>
                  <a:fillRect l="-9615"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FFF2E13-201C-4582-B21F-0BDB1C555199}"/>
                  </a:ext>
                </a:extLst>
              </p:cNvPr>
              <p:cNvSpPr txBox="1"/>
              <p:nvPr/>
            </p:nvSpPr>
            <p:spPr>
              <a:xfrm>
                <a:off x="6947590" y="3933122"/>
                <a:ext cx="1930913" cy="3293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a:solidFill>
                                <a:srgbClr val="836967"/>
                              </a:solidFill>
                              <a:latin typeface="Cambria Math" panose="02040503050406030204" pitchFamily="18" charset="0"/>
                            </a:rPr>
                          </m:ctrlPr>
                        </m:sSupPr>
                        <m:e>
                          <m:limLow>
                            <m:limLowPr>
                              <m:ctrlPr>
                                <a:rPr lang="en-US" i="1">
                                  <a:solidFill>
                                    <a:srgbClr val="836967"/>
                                  </a:solidFill>
                                  <a:latin typeface="Cambria Math" panose="02040503050406030204" pitchFamily="18" charset="0"/>
                                </a:rPr>
                              </m:ctrlPr>
                            </m:limLowPr>
                            <m:e>
                              <m:r>
                                <a:rPr lang="en-US" i="1">
                                  <a:latin typeface="Cambria Math" panose="02040503050406030204" pitchFamily="18" charset="0"/>
                                </a:rPr>
                                <m:t>𝑃</m:t>
                              </m:r>
                            </m:e>
                            <m:lim>
                              <m:r>
                                <a:rPr lang="en-US">
                                  <a:latin typeface="Cambria Math" panose="02040503050406030204" pitchFamily="18" charset="0"/>
                                </a:rPr>
                                <m:t>−</m:t>
                              </m:r>
                            </m:lim>
                          </m:limLow>
                        </m:e>
                        <m:sup>
                          <m:r>
                            <m:rPr>
                              <m:sty m:val="p"/>
                            </m:rPr>
                            <a:rPr lang="en-US">
                              <a:latin typeface="Cambria Math" panose="02040503050406030204" pitchFamily="18" charset="0"/>
                            </a:rPr>
                            <m:t>DER</m:t>
                          </m:r>
                        </m:sup>
                      </m:sSup>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𝑃</m:t>
                          </m:r>
                        </m:e>
                        <m:sup>
                          <m:r>
                            <m:rPr>
                              <m:sty m:val="p"/>
                            </m:rPr>
                            <a:rPr lang="en-US">
                              <a:latin typeface="Cambria Math" panose="02040503050406030204" pitchFamily="18" charset="0"/>
                            </a:rPr>
                            <m:t>DER</m:t>
                          </m:r>
                        </m:sup>
                      </m:sSup>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𝑃</m:t>
                              </m:r>
                            </m:e>
                          </m:acc>
                        </m:e>
                        <m:sup>
                          <m:r>
                            <m:rPr>
                              <m:sty m:val="p"/>
                            </m:rPr>
                            <a:rPr lang="en-US">
                              <a:latin typeface="Cambria Math" panose="02040503050406030204" pitchFamily="18" charset="0"/>
                            </a:rPr>
                            <m:t>DER</m:t>
                          </m:r>
                        </m:sup>
                      </m:sSup>
                    </m:oMath>
                  </m:oMathPara>
                </a14:m>
                <a:endParaRPr lang="en-US" dirty="0"/>
              </a:p>
            </p:txBody>
          </p:sp>
        </mc:Choice>
        <mc:Fallback xmlns="">
          <p:sp>
            <p:nvSpPr>
              <p:cNvPr id="26" name="TextBox 25">
                <a:extLst>
                  <a:ext uri="{FF2B5EF4-FFF2-40B4-BE49-F238E27FC236}">
                    <a16:creationId xmlns:a16="http://schemas.microsoft.com/office/drawing/2014/main" id="{AFFF2E13-201C-4582-B21F-0BDB1C555199}"/>
                  </a:ext>
                </a:extLst>
              </p:cNvPr>
              <p:cNvSpPr txBox="1">
                <a:spLocks noRot="1" noChangeAspect="1" noMove="1" noResize="1" noEditPoints="1" noAdjustHandles="1" noChangeArrowheads="1" noChangeShapeType="1" noTextEdit="1"/>
              </p:cNvSpPr>
              <p:nvPr/>
            </p:nvSpPr>
            <p:spPr>
              <a:xfrm>
                <a:off x="6947590" y="3933122"/>
                <a:ext cx="1930913" cy="329321"/>
              </a:xfrm>
              <a:prstGeom prst="rect">
                <a:avLst/>
              </a:prstGeom>
              <a:blipFill>
                <a:blip r:embed="rId9"/>
                <a:stretch>
                  <a:fillRect l="-2215" r="-633"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D7EF4FD-4E0B-4786-8554-B6FB6B159B6F}"/>
                  </a:ext>
                </a:extLst>
              </p:cNvPr>
              <p:cNvSpPr txBox="1"/>
              <p:nvPr/>
            </p:nvSpPr>
            <p:spPr>
              <a:xfrm>
                <a:off x="6947590" y="4369062"/>
                <a:ext cx="4086182" cy="2572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𝑝</m:t>
                          </m:r>
                        </m:e>
                        <m:sup>
                          <m:r>
                            <m:rPr>
                              <m:sty m:val="p"/>
                            </m:rPr>
                            <a:rPr lang="en-US">
                              <a:latin typeface="Cambria Math" panose="02040503050406030204" pitchFamily="18" charset="0"/>
                            </a:rPr>
                            <m:t>load</m:t>
                          </m:r>
                        </m:sup>
                      </m:sSup>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𝑝</m:t>
                          </m:r>
                        </m:e>
                        <m:sup>
                          <m:r>
                            <m:rPr>
                              <m:sty m:val="p"/>
                            </m:rPr>
                            <a:rPr lang="en-US">
                              <a:latin typeface="Cambria Math" panose="02040503050406030204" pitchFamily="18" charset="0"/>
                            </a:rPr>
                            <m:t>DER</m:t>
                          </m:r>
                        </m:sup>
                      </m:sSup>
                      <m:r>
                        <a:rPr lang="en-US">
                          <a:latin typeface="Cambria Math" panose="02040503050406030204" pitchFamily="18" charset="0"/>
                        </a:rPr>
                        <m:t>,</m:t>
                      </m:r>
                      <m:r>
                        <a:rPr lang="en-US" i="1">
                          <a:latin typeface="Cambria Math" panose="02040503050406030204" pitchFamily="18" charset="0"/>
                        </a:rPr>
                        <m:t>𝑞</m:t>
                      </m:r>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𝑞</m:t>
                          </m:r>
                        </m:e>
                        <m:sup>
                          <m:r>
                            <m:rPr>
                              <m:sty m:val="p"/>
                            </m:rPr>
                            <a:rPr lang="en-US">
                              <a:latin typeface="Cambria Math" panose="02040503050406030204" pitchFamily="18" charset="0"/>
                            </a:rPr>
                            <m:t>load</m:t>
                          </m:r>
                        </m:sup>
                      </m:sSup>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𝑞</m:t>
                          </m:r>
                        </m:e>
                        <m:sup>
                          <m:r>
                            <m:rPr>
                              <m:sty m:val="p"/>
                            </m:rPr>
                            <a:rPr lang="en-US">
                              <a:latin typeface="Cambria Math" panose="02040503050406030204" pitchFamily="18" charset="0"/>
                            </a:rPr>
                            <m:t>DER</m:t>
                          </m:r>
                        </m:sup>
                      </m:sSup>
                      <m:r>
                        <a:rPr lang="en-US" b="0" i="0"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oMath>
                  </m:oMathPara>
                </a14:m>
                <a:endParaRPr lang="en-US" dirty="0"/>
              </a:p>
            </p:txBody>
          </p:sp>
        </mc:Choice>
        <mc:Fallback xmlns="">
          <p:sp>
            <p:nvSpPr>
              <p:cNvPr id="27" name="TextBox 26">
                <a:extLst>
                  <a:ext uri="{FF2B5EF4-FFF2-40B4-BE49-F238E27FC236}">
                    <a16:creationId xmlns:a16="http://schemas.microsoft.com/office/drawing/2014/main" id="{ED7EF4FD-4E0B-4786-8554-B6FB6B159B6F}"/>
                  </a:ext>
                </a:extLst>
              </p:cNvPr>
              <p:cNvSpPr txBox="1">
                <a:spLocks noRot="1" noChangeAspect="1" noMove="1" noResize="1" noEditPoints="1" noAdjustHandles="1" noChangeArrowheads="1" noChangeShapeType="1" noTextEdit="1"/>
              </p:cNvSpPr>
              <p:nvPr/>
            </p:nvSpPr>
            <p:spPr>
              <a:xfrm>
                <a:off x="6947590" y="4369062"/>
                <a:ext cx="4086182" cy="257250"/>
              </a:xfrm>
              <a:prstGeom prst="rect">
                <a:avLst/>
              </a:prstGeom>
              <a:blipFill>
                <a:blip r:embed="rId10"/>
                <a:stretch>
                  <a:fillRect l="-299" t="-2381"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97C31A5-FCB1-4196-BAAE-97A5FD7CA518}"/>
                  </a:ext>
                </a:extLst>
              </p:cNvPr>
              <p:cNvSpPr txBox="1"/>
              <p:nvPr/>
            </p:nvSpPr>
            <p:spPr>
              <a:xfrm>
                <a:off x="6947590" y="5854931"/>
                <a:ext cx="2498504" cy="2572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𝑃</m:t>
                          </m:r>
                        </m:e>
                        <m:sup>
                          <m:r>
                            <m:rPr>
                              <m:sty m:val="p"/>
                            </m:rPr>
                            <a:rPr lang="en-US">
                              <a:latin typeface="Cambria Math" panose="02040503050406030204" pitchFamily="18" charset="0"/>
                            </a:rPr>
                            <m:t>loss</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m:rPr>
                              <m:sty m:val="p"/>
                            </m:rPr>
                            <a:rPr lang="en-US">
                              <a:latin typeface="Cambria Math" panose="02040503050406030204" pitchFamily="18" charset="0"/>
                            </a:rPr>
                            <m:t>loss</m:t>
                          </m:r>
                        </m:sup>
                      </m:sSup>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𝑃</m:t>
                          </m:r>
                        </m:e>
                        <m:sup>
                          <m:r>
                            <m:rPr>
                              <m:sty m:val="p"/>
                            </m:rPr>
                            <a:rPr lang="en-US">
                              <a:latin typeface="Cambria Math" panose="02040503050406030204" pitchFamily="18" charset="0"/>
                            </a:rPr>
                            <m:t>total</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m:rPr>
                              <m:sty m:val="p"/>
                            </m:rPr>
                            <a:rPr lang="en-US">
                              <a:latin typeface="Cambria Math" panose="02040503050406030204" pitchFamily="18" charset="0"/>
                            </a:rPr>
                            <m:t>total</m:t>
                          </m:r>
                        </m:sup>
                      </m:sSup>
                    </m:oMath>
                  </m:oMathPara>
                </a14:m>
                <a:endParaRPr lang="en-US" dirty="0"/>
              </a:p>
            </p:txBody>
          </p:sp>
        </mc:Choice>
        <mc:Fallback xmlns="">
          <p:sp>
            <p:nvSpPr>
              <p:cNvPr id="28" name="TextBox 27">
                <a:extLst>
                  <a:ext uri="{FF2B5EF4-FFF2-40B4-BE49-F238E27FC236}">
                    <a16:creationId xmlns:a16="http://schemas.microsoft.com/office/drawing/2014/main" id="{297C31A5-FCB1-4196-BAAE-97A5FD7CA518}"/>
                  </a:ext>
                </a:extLst>
              </p:cNvPr>
              <p:cNvSpPr txBox="1">
                <a:spLocks noRot="1" noChangeAspect="1" noMove="1" noResize="1" noEditPoints="1" noAdjustHandles="1" noChangeArrowheads="1" noChangeShapeType="1" noTextEdit="1"/>
              </p:cNvSpPr>
              <p:nvPr/>
            </p:nvSpPr>
            <p:spPr>
              <a:xfrm>
                <a:off x="6947590" y="5854931"/>
                <a:ext cx="2498504" cy="257250"/>
              </a:xfrm>
              <a:prstGeom prst="rect">
                <a:avLst/>
              </a:prstGeom>
              <a:blipFill>
                <a:blip r:embed="rId11"/>
                <a:stretch>
                  <a:fillRect l="-732" b="-20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EBE653D-D329-4EAA-B4A1-BDA62EABF15A}"/>
                  </a:ext>
                </a:extLst>
              </p:cNvPr>
              <p:cNvSpPr txBox="1"/>
              <p:nvPr/>
            </p:nvSpPr>
            <p:spPr>
              <a:xfrm>
                <a:off x="6947590" y="6218799"/>
                <a:ext cx="4062459" cy="2506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𝛿</m:t>
                          </m:r>
                        </m:e>
                        <m:sup>
                          <m:r>
                            <a:rPr lang="en-US" i="1">
                              <a:latin typeface="Cambria Math" panose="02040503050406030204" pitchFamily="18" charset="0"/>
                            </a:rPr>
                            <m:t>𝑜</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m:t>
                          </m:r>
                        </m:e>
                        <m:sup>
                          <m:r>
                            <m:rPr>
                              <m:sty m:val="p"/>
                            </m:rPr>
                            <a:rPr lang="en-US">
                              <a:latin typeface="Cambria Math" panose="02040503050406030204" pitchFamily="18" charset="0"/>
                            </a:rPr>
                            <m:t>T</m:t>
                          </m:r>
                        </m:sup>
                      </m:sSup>
                      <m:r>
                        <m:rPr>
                          <m:sty m:val="p"/>
                        </m:rPr>
                        <a:rPr lang="en-US">
                          <a:latin typeface="Cambria Math" panose="02040503050406030204" pitchFamily="18" charset="0"/>
                        </a:rPr>
                        <m:t>max</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𝑜</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𝜀</m:t>
                              </m:r>
                            </m:e>
                            <m:sup>
                              <m:r>
                                <a:rPr lang="en-US" i="1">
                                  <a:latin typeface="Cambria Math" panose="02040503050406030204" pitchFamily="18" charset="0"/>
                                </a:rPr>
                                <m:t>𝑜</m:t>
                              </m:r>
                            </m:sup>
                          </m:sSup>
                          <m:r>
                            <a:rPr lang="en-US">
                              <a:latin typeface="Cambria Math" panose="02040503050406030204" pitchFamily="18" charset="0"/>
                            </a:rPr>
                            <m:t>,</m:t>
                          </m:r>
                          <m:r>
                            <a:rPr lang="en-US" i="1">
                              <a:latin typeface="Cambria Math" panose="02040503050406030204" pitchFamily="18" charset="0"/>
                            </a:rPr>
                            <m:t>0</m:t>
                          </m:r>
                        </m:e>
                      </m:d>
                      <m:r>
                        <a:rPr lang="en-US">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𝑜</m:t>
                      </m:r>
                      <m:r>
                        <a:rPr lang="en-US" i="1">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v</m:t>
                          </m:r>
                          <m:r>
                            <a:rPr lang="en-US">
                              <a:latin typeface="Cambria Math" panose="02040503050406030204" pitchFamily="18" charset="0"/>
                            </a:rPr>
                            <m:t>,</m:t>
                          </m:r>
                          <m:r>
                            <m:rPr>
                              <m:sty m:val="p"/>
                            </m:rPr>
                            <a:rPr lang="en-US">
                              <a:latin typeface="Cambria Math" panose="02040503050406030204" pitchFamily="18" charset="0"/>
                            </a:rPr>
                            <m:t>varpf</m:t>
                          </m:r>
                          <m:r>
                            <a:rPr lang="en-US">
                              <a:latin typeface="Cambria Math" panose="02040503050406030204" pitchFamily="18" charset="0"/>
                            </a:rPr>
                            <m:t>,</m:t>
                          </m:r>
                          <m:r>
                            <m:rPr>
                              <m:sty m:val="p"/>
                            </m:rPr>
                            <a:rPr lang="en-US">
                              <a:latin typeface="Cambria Math" panose="02040503050406030204" pitchFamily="18" charset="0"/>
                            </a:rPr>
                            <m:t>ol</m:t>
                          </m:r>
                          <m:r>
                            <a:rPr lang="en-US">
                              <a:latin typeface="Cambria Math" panose="02040503050406030204" pitchFamily="18" charset="0"/>
                            </a:rPr>
                            <m:t>,</m:t>
                          </m:r>
                          <m:r>
                            <m:rPr>
                              <m:sty m:val="p"/>
                            </m:rPr>
                            <a:rPr lang="en-US">
                              <a:latin typeface="Cambria Math" panose="02040503050406030204" pitchFamily="18" charset="0"/>
                            </a:rPr>
                            <m:t>bf</m:t>
                          </m:r>
                        </m:e>
                      </m:d>
                    </m:oMath>
                  </m:oMathPara>
                </a14:m>
                <a:endParaRPr lang="en-US" dirty="0"/>
              </a:p>
            </p:txBody>
          </p:sp>
        </mc:Choice>
        <mc:Fallback xmlns="">
          <p:sp>
            <p:nvSpPr>
              <p:cNvPr id="29" name="TextBox 28">
                <a:extLst>
                  <a:ext uri="{FF2B5EF4-FFF2-40B4-BE49-F238E27FC236}">
                    <a16:creationId xmlns:a16="http://schemas.microsoft.com/office/drawing/2014/main" id="{AEBE653D-D329-4EAA-B4A1-BDA62EABF15A}"/>
                  </a:ext>
                </a:extLst>
              </p:cNvPr>
              <p:cNvSpPr txBox="1">
                <a:spLocks noRot="1" noChangeAspect="1" noMove="1" noResize="1" noEditPoints="1" noAdjustHandles="1" noChangeArrowheads="1" noChangeShapeType="1" noTextEdit="1"/>
              </p:cNvSpPr>
              <p:nvPr/>
            </p:nvSpPr>
            <p:spPr>
              <a:xfrm>
                <a:off x="6947590" y="6218799"/>
                <a:ext cx="4062459" cy="250646"/>
              </a:xfrm>
              <a:prstGeom prst="rect">
                <a:avLst/>
              </a:prstGeom>
              <a:blipFill>
                <a:blip r:embed="rId12"/>
                <a:stretch>
                  <a:fillRect l="-300"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DABB5A1-EC0A-4AEE-9AE2-DE85E2A5D933}"/>
                  </a:ext>
                </a:extLst>
              </p:cNvPr>
              <p:cNvSpPr txBox="1"/>
              <p:nvPr/>
            </p:nvSpPr>
            <p:spPr>
              <a:xfrm>
                <a:off x="6947590" y="4732931"/>
                <a:ext cx="2293000" cy="277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1</m:t>
                          </m:r>
                        </m:sub>
                        <m:sup>
                          <m:r>
                            <a:rPr lang="en-US" i="1">
                              <a:latin typeface="Cambria Math" panose="02040503050406030204" pitchFamily="18" charset="0"/>
                            </a:rPr>
                            <m:t>𝑜</m:t>
                          </m:r>
                        </m:sup>
                      </m:sSubSup>
                      <m:r>
                        <a:rPr lang="en-US" i="1">
                          <a:latin typeface="Cambria Math" panose="02040503050406030204" pitchFamily="18" charset="0"/>
                        </a:rPr>
                        <m:t>=</m:t>
                      </m:r>
                      <m:r>
                        <m:rPr>
                          <m:sty m:val="p"/>
                        </m:rPr>
                        <a:rPr lang="en-US">
                          <a:latin typeface="Cambria Math" panose="02040503050406030204" pitchFamily="18" charset="0"/>
                        </a:rPr>
                        <m:t>max</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0</m:t>
                              </m:r>
                            </m:sub>
                            <m:sup>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𝑜</m:t>
                              </m:r>
                            </m:sup>
                          </m:sSubSup>
                          <m:r>
                            <a:rPr lang="en-US" i="1">
                              <a:latin typeface="Cambria Math" panose="02040503050406030204" pitchFamily="18" charset="0"/>
                            </a:rPr>
                            <m:t>𝑥</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0</m:t>
                              </m:r>
                            </m:sub>
                            <m:sup>
                              <m:r>
                                <a:rPr lang="en-US" i="1">
                                  <a:latin typeface="Cambria Math" panose="02040503050406030204" pitchFamily="18" charset="0"/>
                                </a:rPr>
                                <m:t>𝑜</m:t>
                              </m:r>
                            </m:sup>
                          </m:sSubSup>
                          <m:r>
                            <a:rPr lang="en-US">
                              <a:latin typeface="Cambria Math" panose="02040503050406030204" pitchFamily="18" charset="0"/>
                            </a:rPr>
                            <m:t>,</m:t>
                          </m:r>
                          <m:r>
                            <a:rPr lang="en-US" i="1">
                              <a:latin typeface="Cambria Math" panose="02040503050406030204" pitchFamily="18" charset="0"/>
                            </a:rPr>
                            <m:t>0</m:t>
                          </m:r>
                        </m:e>
                      </m:d>
                    </m:oMath>
                  </m:oMathPara>
                </a14:m>
                <a:endParaRPr lang="en-US" dirty="0"/>
              </a:p>
            </p:txBody>
          </p:sp>
        </mc:Choice>
        <mc:Fallback xmlns="">
          <p:sp>
            <p:nvSpPr>
              <p:cNvPr id="30" name="TextBox 29">
                <a:extLst>
                  <a:ext uri="{FF2B5EF4-FFF2-40B4-BE49-F238E27FC236}">
                    <a16:creationId xmlns:a16="http://schemas.microsoft.com/office/drawing/2014/main" id="{DDABB5A1-EC0A-4AEE-9AE2-DE85E2A5D933}"/>
                  </a:ext>
                </a:extLst>
              </p:cNvPr>
              <p:cNvSpPr txBox="1">
                <a:spLocks noRot="1" noChangeAspect="1" noMove="1" noResize="1" noEditPoints="1" noAdjustHandles="1" noChangeArrowheads="1" noChangeShapeType="1" noTextEdit="1"/>
              </p:cNvSpPr>
              <p:nvPr/>
            </p:nvSpPr>
            <p:spPr>
              <a:xfrm>
                <a:off x="6947590" y="4732931"/>
                <a:ext cx="2293000" cy="277961"/>
              </a:xfrm>
              <a:prstGeom prst="rect">
                <a:avLst/>
              </a:prstGeom>
              <a:blipFill>
                <a:blip r:embed="rId13"/>
                <a:stretch>
                  <a:fillRect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C980573-BCC1-4D69-95D4-8B266C326D43}"/>
                  </a:ext>
                </a:extLst>
              </p:cNvPr>
              <p:cNvSpPr txBox="1"/>
              <p:nvPr/>
            </p:nvSpPr>
            <p:spPr>
              <a:xfrm>
                <a:off x="6947590" y="5117511"/>
                <a:ext cx="4781886" cy="277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𝑜</m:t>
                          </m:r>
                        </m:sup>
                      </m:sSubSup>
                      <m:r>
                        <a:rPr lang="en-US" i="1">
                          <a:latin typeface="Cambria Math" panose="02040503050406030204" pitchFamily="18" charset="0"/>
                        </a:rPr>
                        <m:t>=</m:t>
                      </m:r>
                      <m:r>
                        <m:rPr>
                          <m:sty m:val="p"/>
                        </m:rPr>
                        <a:rPr lang="en-US">
                          <a:latin typeface="Cambria Math" panose="02040503050406030204" pitchFamily="18" charset="0"/>
                        </a:rPr>
                        <m:t>max</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𝑘</m:t>
                              </m:r>
                            </m:sub>
                            <m:sup>
                              <m:r>
                                <a:rPr lang="en-US" i="1">
                                  <a:latin typeface="Cambria Math" panose="02040503050406030204" pitchFamily="18" charset="0"/>
                                </a:rPr>
                                <m:t>𝑧</m:t>
                              </m:r>
                              <m:r>
                                <a:rPr lang="en-US">
                                  <a:latin typeface="Cambria Math" panose="02040503050406030204" pitchFamily="18" charset="0"/>
                                </a:rPr>
                                <m:t>,</m:t>
                              </m:r>
                              <m:r>
                                <a:rPr lang="en-US" i="1">
                                  <a:latin typeface="Cambria Math" panose="02040503050406030204" pitchFamily="18" charset="0"/>
                                </a:rPr>
                                <m:t>𝑜</m:t>
                              </m:r>
                            </m:sup>
                          </m:sSubSup>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𝑘</m:t>
                              </m:r>
                            </m:sub>
                            <m:sup>
                              <m:r>
                                <a:rPr lang="en-US" i="1">
                                  <a:latin typeface="Cambria Math" panose="02040503050406030204" pitchFamily="18" charset="0"/>
                                </a:rPr>
                                <m:t>𝑜</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𝑘</m:t>
                              </m:r>
                            </m:sub>
                            <m:sup>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𝑜</m:t>
                              </m:r>
                            </m:sup>
                          </m:sSubSup>
                          <m:r>
                            <a:rPr lang="en-US" i="1">
                              <a:latin typeface="Cambria Math" panose="02040503050406030204" pitchFamily="18" charset="0"/>
                            </a:rPr>
                            <m:t>𝑥</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𝑜</m:t>
                              </m:r>
                            </m:sup>
                          </m:sSubSup>
                          <m:r>
                            <a:rPr lang="en-US">
                              <a:latin typeface="Cambria Math" panose="02040503050406030204" pitchFamily="18" charset="0"/>
                            </a:rPr>
                            <m:t>,</m:t>
                          </m:r>
                          <m:r>
                            <a:rPr lang="en-US" i="1">
                              <a:latin typeface="Cambria Math" panose="02040503050406030204" pitchFamily="18" charset="0"/>
                            </a:rPr>
                            <m:t>0</m:t>
                          </m:r>
                        </m:e>
                      </m:d>
                      <m:r>
                        <a:rPr lang="en-US">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r>
                        <a:rPr lang="en-US">
                          <a:latin typeface="Cambria Math" panose="02040503050406030204" pitchFamily="18" charset="0"/>
                        </a:rPr>
                        <m:t>,</m:t>
                      </m:r>
                      <m: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𝐾</m:t>
                      </m:r>
                      <m:r>
                        <a:rPr lang="en-US" i="1">
                          <a:latin typeface="Cambria Math" panose="02040503050406030204" pitchFamily="18" charset="0"/>
                        </a:rPr>
                        <m:t>−1</m:t>
                      </m:r>
                    </m:oMath>
                  </m:oMathPara>
                </a14:m>
                <a:endParaRPr lang="en-US" dirty="0"/>
              </a:p>
            </p:txBody>
          </p:sp>
        </mc:Choice>
        <mc:Fallback xmlns="">
          <p:sp>
            <p:nvSpPr>
              <p:cNvPr id="31" name="TextBox 30">
                <a:extLst>
                  <a:ext uri="{FF2B5EF4-FFF2-40B4-BE49-F238E27FC236}">
                    <a16:creationId xmlns:a16="http://schemas.microsoft.com/office/drawing/2014/main" id="{6C980573-BCC1-4D69-95D4-8B266C326D43}"/>
                  </a:ext>
                </a:extLst>
              </p:cNvPr>
              <p:cNvSpPr txBox="1">
                <a:spLocks noRot="1" noChangeAspect="1" noMove="1" noResize="1" noEditPoints="1" noAdjustHandles="1" noChangeArrowheads="1" noChangeShapeType="1" noTextEdit="1"/>
              </p:cNvSpPr>
              <p:nvPr/>
            </p:nvSpPr>
            <p:spPr>
              <a:xfrm>
                <a:off x="6947590" y="5117511"/>
                <a:ext cx="4781886" cy="277961"/>
              </a:xfrm>
              <a:prstGeom prst="rect">
                <a:avLst/>
              </a:prstGeom>
              <a:blipFill>
                <a:blip r:embed="rId14"/>
                <a:stretch>
                  <a:fillRect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253AAA4-1717-49F4-ACD5-83B50723102B}"/>
                  </a:ext>
                </a:extLst>
              </p:cNvPr>
              <p:cNvSpPr txBox="1"/>
              <p:nvPr/>
            </p:nvSpPr>
            <p:spPr>
              <a:xfrm>
                <a:off x="6947590" y="5496749"/>
                <a:ext cx="5027723" cy="2564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𝑜</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𝐾</m:t>
                          </m:r>
                        </m:sub>
                        <m:sup>
                          <m:r>
                            <a:rPr lang="en-US" i="1">
                              <a:latin typeface="Cambria Math" panose="02040503050406030204" pitchFamily="18" charset="0"/>
                            </a:rPr>
                            <m:t>𝑧</m:t>
                          </m:r>
                          <m:r>
                            <a:rPr lang="en-US">
                              <a:latin typeface="Cambria Math" panose="02040503050406030204" pitchFamily="18" charset="0"/>
                            </a:rPr>
                            <m:t>,</m:t>
                          </m:r>
                          <m:r>
                            <a:rPr lang="en-US" i="1">
                              <a:latin typeface="Cambria Math" panose="02040503050406030204" pitchFamily="18" charset="0"/>
                            </a:rPr>
                            <m:t>𝑜</m:t>
                          </m:r>
                        </m:sup>
                      </m:sSubSup>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𝐾</m:t>
                          </m:r>
                        </m:sub>
                        <m:sup>
                          <m:r>
                            <a:rPr lang="en-US" i="1">
                              <a:latin typeface="Cambria Math" panose="02040503050406030204" pitchFamily="18" charset="0"/>
                            </a:rPr>
                            <m:t>𝑜</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𝐾</m:t>
                          </m:r>
                        </m:sub>
                        <m:sup>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𝑜</m:t>
                          </m:r>
                        </m:sup>
                      </m:sSubSup>
                      <m:r>
                        <a:rPr lang="en-US" i="1">
                          <a:latin typeface="Cambria Math" panose="02040503050406030204" pitchFamily="18" charset="0"/>
                        </a:rPr>
                        <m:t>𝑥</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𝐾</m:t>
                          </m:r>
                        </m:sub>
                        <m:sup>
                          <m:r>
                            <a:rPr lang="en-US" i="1">
                              <a:latin typeface="Cambria Math" panose="02040503050406030204" pitchFamily="18" charset="0"/>
                            </a:rPr>
                            <m:t>𝑜</m:t>
                          </m:r>
                        </m:sup>
                      </m:sSubSup>
                      <m:r>
                        <a:rPr lang="en-US" b="0" i="0" smtClean="0">
                          <a:latin typeface="Cambria Math" panose="02040503050406030204" pitchFamily="18" charset="0"/>
                        </a:rPr>
                        <m:t>,</m:t>
                      </m:r>
                      <m:r>
                        <a:rPr lang="en-US" i="1">
                          <a:latin typeface="Cambria Math" panose="02040503050406030204" pitchFamily="18" charset="0"/>
                        </a:rPr>
                        <m:t>𝑜</m:t>
                      </m:r>
                      <m:r>
                        <a:rPr lang="en-US" i="1">
                          <a:latin typeface="Cambria Math" panose="02040503050406030204" pitchFamily="18" charset="0"/>
                        </a:rPr>
                        <m:t>∈</m:t>
                      </m:r>
                      <m:r>
                        <a:rPr lang="en-US">
                          <a:latin typeface="Cambria Math" panose="02040503050406030204" pitchFamily="18" charset="0"/>
                        </a:rPr>
                        <m:t>{</m:t>
                      </m:r>
                      <m:r>
                        <m:rPr>
                          <m:sty m:val="p"/>
                        </m:rPr>
                        <a:rPr lang="en-US">
                          <a:latin typeface="Cambria Math" panose="02040503050406030204" pitchFamily="18" charset="0"/>
                        </a:rPr>
                        <m:t>loss</m:t>
                      </m:r>
                      <m:r>
                        <a:rPr lang="en-US">
                          <a:latin typeface="Cambria Math" panose="02040503050406030204" pitchFamily="18" charset="0"/>
                        </a:rPr>
                        <m:t>,</m:t>
                      </m:r>
                      <m:r>
                        <m:rPr>
                          <m:sty m:val="p"/>
                        </m:rPr>
                        <a:rPr lang="en-US">
                          <a:latin typeface="Cambria Math" panose="02040503050406030204" pitchFamily="18" charset="0"/>
                        </a:rPr>
                        <m:t>total</m:t>
                      </m:r>
                      <m:r>
                        <a:rPr lang="en-US">
                          <a:latin typeface="Cambria Math" panose="02040503050406030204" pitchFamily="18" charset="0"/>
                        </a:rPr>
                        <m:t>,</m:t>
                      </m:r>
                      <m:r>
                        <m:rPr>
                          <m:sty m:val="p"/>
                        </m:rPr>
                        <a:rPr lang="en-US">
                          <a:latin typeface="Cambria Math" panose="02040503050406030204" pitchFamily="18" charset="0"/>
                        </a:rPr>
                        <m:t>v</m:t>
                      </m:r>
                      <m:r>
                        <a:rPr lang="en-US">
                          <a:latin typeface="Cambria Math" panose="02040503050406030204" pitchFamily="18" charset="0"/>
                        </a:rPr>
                        <m:t>,</m:t>
                      </m:r>
                      <m:r>
                        <m:rPr>
                          <m:sty m:val="p"/>
                        </m:rPr>
                        <a:rPr lang="en-US">
                          <a:latin typeface="Cambria Math" panose="02040503050406030204" pitchFamily="18" charset="0"/>
                        </a:rPr>
                        <m:t>varpf</m:t>
                      </m:r>
                      <m:r>
                        <a:rPr lang="en-US">
                          <a:latin typeface="Cambria Math" panose="02040503050406030204" pitchFamily="18" charset="0"/>
                        </a:rPr>
                        <m:t>,</m:t>
                      </m:r>
                      <m:r>
                        <m:rPr>
                          <m:sty m:val="p"/>
                        </m:rPr>
                        <a:rPr lang="en-US">
                          <a:latin typeface="Cambria Math" panose="02040503050406030204" pitchFamily="18" charset="0"/>
                        </a:rPr>
                        <m:t>ol</m:t>
                      </m:r>
                      <m:r>
                        <a:rPr lang="en-US">
                          <a:latin typeface="Cambria Math" panose="02040503050406030204" pitchFamily="18" charset="0"/>
                        </a:rPr>
                        <m:t>,</m:t>
                      </m:r>
                      <m:r>
                        <m:rPr>
                          <m:sty m:val="p"/>
                        </m:rPr>
                        <a:rPr lang="en-US">
                          <a:latin typeface="Cambria Math" panose="02040503050406030204" pitchFamily="18" charset="0"/>
                        </a:rPr>
                        <m:t>bf</m:t>
                      </m:r>
                      <m:r>
                        <a:rPr lang="en-US">
                          <a:latin typeface="Cambria Math" panose="02040503050406030204" pitchFamily="18" charset="0"/>
                        </a:rPr>
                        <m:t>}</m:t>
                      </m:r>
                    </m:oMath>
                  </m:oMathPara>
                </a14:m>
                <a:endParaRPr lang="en-US" dirty="0"/>
              </a:p>
            </p:txBody>
          </p:sp>
        </mc:Choice>
        <mc:Fallback xmlns="">
          <p:sp>
            <p:nvSpPr>
              <p:cNvPr id="32" name="TextBox 31">
                <a:extLst>
                  <a:ext uri="{FF2B5EF4-FFF2-40B4-BE49-F238E27FC236}">
                    <a16:creationId xmlns:a16="http://schemas.microsoft.com/office/drawing/2014/main" id="{D253AAA4-1717-49F4-ACD5-83B50723102B}"/>
                  </a:ext>
                </a:extLst>
              </p:cNvPr>
              <p:cNvSpPr txBox="1">
                <a:spLocks noRot="1" noChangeAspect="1" noMove="1" noResize="1" noEditPoints="1" noAdjustHandles="1" noChangeArrowheads="1" noChangeShapeType="1" noTextEdit="1"/>
              </p:cNvSpPr>
              <p:nvPr/>
            </p:nvSpPr>
            <p:spPr>
              <a:xfrm>
                <a:off x="6947590" y="5496749"/>
                <a:ext cx="5027723" cy="256417"/>
              </a:xfrm>
              <a:prstGeom prst="rect">
                <a:avLst/>
              </a:prstGeom>
              <a:blipFill>
                <a:blip r:embed="rId15"/>
                <a:stretch>
                  <a:fillRect l="-485" r="-971" b="-28571"/>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5DD01628-3E43-4DBD-905B-E957F7747C2A}"/>
              </a:ext>
            </a:extLst>
          </p:cNvPr>
          <p:cNvSpPr/>
          <p:nvPr/>
        </p:nvSpPr>
        <p:spPr>
          <a:xfrm>
            <a:off x="6945737" y="4712576"/>
            <a:ext cx="5007711" cy="1120532"/>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80E0F822-98A7-4489-9EA9-73D631D4D6D7}"/>
              </a:ext>
            </a:extLst>
          </p:cNvPr>
          <p:cNvSpPr txBox="1"/>
          <p:nvPr/>
        </p:nvSpPr>
        <p:spPr>
          <a:xfrm>
            <a:off x="10066649" y="4717384"/>
            <a:ext cx="1886799" cy="335156"/>
          </a:xfrm>
          <a:prstGeom prst="rect">
            <a:avLst/>
          </a:prstGeom>
          <a:noFill/>
        </p:spPr>
        <p:txBody>
          <a:bodyPr wrap="none" rtlCol="0">
            <a:spAutoFit/>
          </a:bodyPr>
          <a:lstStyle/>
          <a:p>
            <a:pPr marR="0" lvl="0" algn="l" defTabSz="914400" rtl="0" eaLnBrk="1" fontAlgn="auto" latinLnBrk="0" hangingPunct="1">
              <a:lnSpc>
                <a:spcPct val="125000"/>
              </a:lnSpc>
              <a:spcBef>
                <a:spcPts val="0"/>
              </a:spcBef>
              <a:spcAft>
                <a:spcPts val="0"/>
              </a:spcAft>
              <a:buClrTx/>
              <a:buSzTx/>
              <a:tabLst/>
              <a:defRPr/>
            </a:pPr>
            <a:r>
              <a:rPr lang="en-US" sz="1400" b="1" dirty="0">
                <a:solidFill>
                  <a:srgbClr val="C00000"/>
                </a:solidFill>
                <a:latin typeface="Helvetica" pitchFamily="2" charset="0"/>
              </a:rPr>
              <a:t>Trained ICNN model</a:t>
            </a:r>
            <a:endParaRPr lang="en-US" sz="1200" b="1" baseline="30000" dirty="0">
              <a:solidFill>
                <a:srgbClr val="C00000"/>
              </a:solidFill>
              <a:latin typeface="Helvetica" pitchFamily="2" charset="0"/>
            </a:endParaRPr>
          </a:p>
        </p:txBody>
      </p:sp>
      <p:pic>
        <p:nvPicPr>
          <p:cNvPr id="7" name="Picture 6">
            <a:extLst>
              <a:ext uri="{FF2B5EF4-FFF2-40B4-BE49-F238E27FC236}">
                <a16:creationId xmlns:a16="http://schemas.microsoft.com/office/drawing/2014/main" id="{3AACF8A1-103A-461A-B3CA-AE55ACEB15BF}"/>
              </a:ext>
            </a:extLst>
          </p:cNvPr>
          <p:cNvPicPr>
            <a:picLocks noChangeAspect="1"/>
          </p:cNvPicPr>
          <p:nvPr/>
        </p:nvPicPr>
        <p:blipFill>
          <a:blip r:embed="rId16"/>
          <a:stretch>
            <a:fillRect/>
          </a:stretch>
        </p:blipFill>
        <p:spPr>
          <a:xfrm>
            <a:off x="481123" y="2751877"/>
            <a:ext cx="5007711" cy="3656765"/>
          </a:xfrm>
          <a:prstGeom prst="rect">
            <a:avLst/>
          </a:prstGeom>
        </p:spPr>
      </p:pic>
      <p:sp>
        <p:nvSpPr>
          <p:cNvPr id="5" name="Arrow: Right 4">
            <a:extLst>
              <a:ext uri="{FF2B5EF4-FFF2-40B4-BE49-F238E27FC236}">
                <a16:creationId xmlns:a16="http://schemas.microsoft.com/office/drawing/2014/main" id="{CFD5FACC-D397-1FD6-9E54-F9089DF1E9A1}"/>
              </a:ext>
            </a:extLst>
          </p:cNvPr>
          <p:cNvSpPr/>
          <p:nvPr/>
        </p:nvSpPr>
        <p:spPr>
          <a:xfrm>
            <a:off x="5782864" y="4160941"/>
            <a:ext cx="164592" cy="363869"/>
          </a:xfrm>
          <a:prstGeom prst="rightArrow">
            <a:avLst/>
          </a:prstGeom>
          <a:noFill/>
          <a:ln w="12700">
            <a:solidFill>
              <a:srgbClr val="96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934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B559-DA85-4CBC-8450-DF38514AC45C}"/>
              </a:ext>
            </a:extLst>
          </p:cNvPr>
          <p:cNvSpPr>
            <a:spLocks noGrp="1"/>
          </p:cNvSpPr>
          <p:nvPr>
            <p:ph type="title"/>
          </p:nvPr>
        </p:nvSpPr>
        <p:spPr/>
        <p:txBody>
          <a:bodyPr/>
          <a:lstStyle/>
          <a:p>
            <a:r>
              <a:rPr lang="en-US" dirty="0"/>
              <a:t>Benefits and challenges of DER integration</a:t>
            </a:r>
          </a:p>
        </p:txBody>
      </p:sp>
      <p:sp>
        <p:nvSpPr>
          <p:cNvPr id="4" name="Slide Number Placeholder 3">
            <a:extLst>
              <a:ext uri="{FF2B5EF4-FFF2-40B4-BE49-F238E27FC236}">
                <a16:creationId xmlns:a16="http://schemas.microsoft.com/office/drawing/2014/main" id="{CC9EE261-0C18-4699-8143-7E53220D8F9D}"/>
              </a:ext>
            </a:extLst>
          </p:cNvPr>
          <p:cNvSpPr>
            <a:spLocks noGrp="1"/>
          </p:cNvSpPr>
          <p:nvPr>
            <p:ph type="sldNum" sz="quarter" idx="12"/>
          </p:nvPr>
        </p:nvSpPr>
        <p:spPr/>
        <p:txBody>
          <a:bodyPr/>
          <a:lstStyle/>
          <a:p>
            <a:fld id="{9495EA4E-3D33-45DE-B4D9-3F7D650B8951}" type="slidenum">
              <a:rPr lang="zh-CN" altLang="en-US" smtClean="0"/>
              <a:pPr/>
              <a:t>2</a:t>
            </a:fld>
            <a:endParaRPr lang="zh-CN" altLang="en-US"/>
          </a:p>
        </p:txBody>
      </p:sp>
      <p:sp>
        <p:nvSpPr>
          <p:cNvPr id="5" name="Content Placeholder 2">
            <a:extLst>
              <a:ext uri="{FF2B5EF4-FFF2-40B4-BE49-F238E27FC236}">
                <a16:creationId xmlns:a16="http://schemas.microsoft.com/office/drawing/2014/main" id="{FE7EB066-0B54-2915-10D1-FE736C9BEDC0}"/>
              </a:ext>
            </a:extLst>
          </p:cNvPr>
          <p:cNvSpPr txBox="1">
            <a:spLocks/>
          </p:cNvSpPr>
          <p:nvPr/>
        </p:nvSpPr>
        <p:spPr>
          <a:xfrm>
            <a:off x="294029" y="1082180"/>
            <a:ext cx="11686956" cy="5439644"/>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tx1"/>
              </a:buClr>
            </a:pPr>
            <a:r>
              <a:rPr lang="en-US" sz="2200" dirty="0"/>
              <a:t>DERs such as PV enhance the reliability of power supply, reduce electricity transmission costs, and help decrease the environmental pollutions of traditional fossil fuels.</a:t>
            </a:r>
          </a:p>
          <a:p>
            <a:pPr algn="just">
              <a:buClr>
                <a:schemeClr val="tx1"/>
              </a:buClr>
            </a:pPr>
            <a:r>
              <a:rPr lang="en-US" sz="2200" dirty="0"/>
              <a:t>DERs also brings challenges to distribution networks. Approaches are needed to determine whether the integration of DER will break the operational constraints and increase risks.</a:t>
            </a:r>
          </a:p>
        </p:txBody>
      </p:sp>
      <p:sp>
        <p:nvSpPr>
          <p:cNvPr id="7" name="圆角矩形 22">
            <a:extLst>
              <a:ext uri="{FF2B5EF4-FFF2-40B4-BE49-F238E27FC236}">
                <a16:creationId xmlns:a16="http://schemas.microsoft.com/office/drawing/2014/main" id="{D4402354-6057-6702-C54A-7E4495249C30}"/>
              </a:ext>
            </a:extLst>
          </p:cNvPr>
          <p:cNvSpPr/>
          <p:nvPr/>
        </p:nvSpPr>
        <p:spPr>
          <a:xfrm>
            <a:off x="7852757" y="3052004"/>
            <a:ext cx="2882488" cy="531149"/>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000" dirty="0">
                <a:solidFill>
                  <a:schemeClr val="tx1">
                    <a:lumMod val="50000"/>
                  </a:schemeClr>
                </a:solidFill>
                <a:latin typeface="Helvetica" panose="020B0604020202020204" pitchFamily="34" charset="0"/>
                <a:ea typeface="Calibri" panose="020F0502020204030204" pitchFamily="34" charset="0"/>
                <a:cs typeface="Helvetica" panose="020B0604020202020204" pitchFamily="34" charset="0"/>
              </a:rPr>
              <a:t>Voltage constraints</a:t>
            </a:r>
            <a:endParaRPr lang="zh-CN" altLang="en-US" sz="2000" dirty="0">
              <a:solidFill>
                <a:schemeClr val="tx1">
                  <a:lumMod val="50000"/>
                </a:schemeClr>
              </a:solidFill>
              <a:latin typeface="Helvetica" panose="020B0604020202020204" pitchFamily="34" charset="0"/>
              <a:cs typeface="Helvetica" panose="020B0604020202020204" pitchFamily="34" charset="0"/>
            </a:endParaRPr>
          </a:p>
        </p:txBody>
      </p:sp>
      <p:sp>
        <p:nvSpPr>
          <p:cNvPr id="8" name="圆角矩形 23">
            <a:extLst>
              <a:ext uri="{FF2B5EF4-FFF2-40B4-BE49-F238E27FC236}">
                <a16:creationId xmlns:a16="http://schemas.microsoft.com/office/drawing/2014/main" id="{E7039BEB-A2D7-87C2-59A6-343425132568}"/>
              </a:ext>
            </a:extLst>
          </p:cNvPr>
          <p:cNvSpPr/>
          <p:nvPr/>
        </p:nvSpPr>
        <p:spPr>
          <a:xfrm>
            <a:off x="1456755" y="3757513"/>
            <a:ext cx="2882488" cy="531149"/>
          </a:xfrm>
          <a:prstGeom prst="roundRect">
            <a:avLst/>
          </a:prstGeom>
          <a:solidFill>
            <a:schemeClr val="tx2">
              <a:lumMod val="40000"/>
              <a:lumOff val="6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000" dirty="0">
                <a:solidFill>
                  <a:schemeClr val="tx1">
                    <a:lumMod val="50000"/>
                  </a:schemeClr>
                </a:solidFill>
                <a:latin typeface="Helvetica" panose="020B0604020202020204" pitchFamily="34" charset="0"/>
                <a:ea typeface="Calibri" panose="020F0502020204030204" pitchFamily="34" charset="0"/>
                <a:cs typeface="Helvetica" panose="020B0604020202020204" pitchFamily="34" charset="0"/>
              </a:rPr>
              <a:t>Reverse power flow</a:t>
            </a:r>
            <a:endParaRPr lang="zh-CN" altLang="en-US" sz="2000" dirty="0">
              <a:solidFill>
                <a:schemeClr val="tx1">
                  <a:lumMod val="50000"/>
                </a:schemeClr>
              </a:solidFill>
              <a:latin typeface="Helvetica" panose="020B0604020202020204" pitchFamily="34" charset="0"/>
              <a:cs typeface="Helvetica" panose="020B0604020202020204" pitchFamily="34" charset="0"/>
            </a:endParaRPr>
          </a:p>
        </p:txBody>
      </p:sp>
      <p:sp>
        <p:nvSpPr>
          <p:cNvPr id="11" name="圆角矩形 28">
            <a:extLst>
              <a:ext uri="{FF2B5EF4-FFF2-40B4-BE49-F238E27FC236}">
                <a16:creationId xmlns:a16="http://schemas.microsoft.com/office/drawing/2014/main" id="{D211C4F6-1536-6E94-A6DB-1DCBF2AA39FD}"/>
              </a:ext>
            </a:extLst>
          </p:cNvPr>
          <p:cNvSpPr/>
          <p:nvPr/>
        </p:nvSpPr>
        <p:spPr>
          <a:xfrm>
            <a:off x="1456755" y="3052004"/>
            <a:ext cx="2882488" cy="531149"/>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000" dirty="0">
                <a:solidFill>
                  <a:schemeClr val="tx1">
                    <a:lumMod val="50000"/>
                  </a:schemeClr>
                </a:solidFill>
                <a:latin typeface="Helvetica" panose="020B0604020202020204" pitchFamily="34" charset="0"/>
                <a:ea typeface="Calibri" panose="020F0502020204030204" pitchFamily="34" charset="0"/>
                <a:cs typeface="Helvetica" panose="020B0604020202020204" pitchFamily="34" charset="0"/>
              </a:rPr>
              <a:t>Thermal constraints</a:t>
            </a:r>
            <a:endParaRPr lang="zh-CN" altLang="en-US" sz="2000" dirty="0">
              <a:latin typeface="Helvetica" panose="020B0604020202020204" pitchFamily="34" charset="0"/>
              <a:cs typeface="Helvetica" panose="020B0604020202020204" pitchFamily="34" charset="0"/>
            </a:endParaRPr>
          </a:p>
        </p:txBody>
      </p:sp>
      <p:sp>
        <p:nvSpPr>
          <p:cNvPr id="47" name="圆角矩形 23">
            <a:extLst>
              <a:ext uri="{FF2B5EF4-FFF2-40B4-BE49-F238E27FC236}">
                <a16:creationId xmlns:a16="http://schemas.microsoft.com/office/drawing/2014/main" id="{8B0B7ECF-F2A7-A394-2A0C-A43479B62A71}"/>
              </a:ext>
            </a:extLst>
          </p:cNvPr>
          <p:cNvSpPr/>
          <p:nvPr/>
        </p:nvSpPr>
        <p:spPr>
          <a:xfrm>
            <a:off x="5117242" y="3317579"/>
            <a:ext cx="1957516" cy="879868"/>
          </a:xfrm>
          <a:prstGeom prst="roundRect">
            <a:avLst/>
          </a:prstGeom>
          <a:solidFill>
            <a:schemeClr val="accent4">
              <a:lumMod val="60000"/>
              <a:lumOff val="4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000" dirty="0">
                <a:solidFill>
                  <a:schemeClr val="tx1">
                    <a:lumMod val="50000"/>
                  </a:schemeClr>
                </a:solidFill>
                <a:latin typeface="Helvetica" panose="020B0604020202020204" pitchFamily="34" charset="0"/>
                <a:ea typeface="Calibri" panose="020F0502020204030204" pitchFamily="34" charset="0"/>
                <a:cs typeface="Helvetica" panose="020B0604020202020204" pitchFamily="34" charset="0"/>
              </a:rPr>
              <a:t>Operational</a:t>
            </a:r>
          </a:p>
          <a:p>
            <a:pPr algn="ctr"/>
            <a:r>
              <a:rPr lang="en-US" altLang="zh-CN" sz="2000" dirty="0">
                <a:solidFill>
                  <a:schemeClr val="tx1">
                    <a:lumMod val="50000"/>
                  </a:schemeClr>
                </a:solidFill>
                <a:latin typeface="Helvetica" panose="020B0604020202020204" pitchFamily="34" charset="0"/>
                <a:ea typeface="Calibri" panose="020F0502020204030204" pitchFamily="34" charset="0"/>
                <a:cs typeface="Helvetica" panose="020B0604020202020204" pitchFamily="34" charset="0"/>
              </a:rPr>
              <a:t>Constraints</a:t>
            </a:r>
            <a:endParaRPr lang="zh-CN" altLang="en-US" sz="2000" dirty="0">
              <a:solidFill>
                <a:schemeClr val="tx1">
                  <a:lumMod val="50000"/>
                </a:schemeClr>
              </a:solidFill>
              <a:latin typeface="Helvetica" panose="020B0604020202020204" pitchFamily="34" charset="0"/>
              <a:cs typeface="Helvetica" panose="020B0604020202020204" pitchFamily="34" charset="0"/>
            </a:endParaRPr>
          </a:p>
        </p:txBody>
      </p:sp>
      <p:sp>
        <p:nvSpPr>
          <p:cNvPr id="49" name="圆角矩形 22">
            <a:extLst>
              <a:ext uri="{FF2B5EF4-FFF2-40B4-BE49-F238E27FC236}">
                <a16:creationId xmlns:a16="http://schemas.microsoft.com/office/drawing/2014/main" id="{D9364FA2-FA5F-0E3D-D0FF-97621C5197EF}"/>
              </a:ext>
            </a:extLst>
          </p:cNvPr>
          <p:cNvSpPr/>
          <p:nvPr/>
        </p:nvSpPr>
        <p:spPr>
          <a:xfrm>
            <a:off x="7852757" y="3758429"/>
            <a:ext cx="2882488" cy="531149"/>
          </a:xfrm>
          <a:prstGeom prst="roundRect">
            <a:avLst/>
          </a:prstGeom>
          <a:solidFill>
            <a:schemeClr val="accent6">
              <a:lumMod val="40000"/>
              <a:lumOff val="6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000" dirty="0">
                <a:solidFill>
                  <a:schemeClr val="tx1">
                    <a:lumMod val="50000"/>
                  </a:schemeClr>
                </a:solidFill>
                <a:latin typeface="Helvetica" panose="020B0604020202020204" pitchFamily="34" charset="0"/>
                <a:ea typeface="Calibri" panose="020F0502020204030204" pitchFamily="34" charset="0"/>
                <a:cs typeface="Helvetica" panose="020B0604020202020204" pitchFamily="34" charset="0"/>
              </a:rPr>
              <a:t>Power factor limits</a:t>
            </a:r>
            <a:endParaRPr lang="zh-CN" altLang="en-US" sz="2000" dirty="0">
              <a:solidFill>
                <a:schemeClr val="tx1">
                  <a:lumMod val="50000"/>
                </a:schemeClr>
              </a:solidFill>
              <a:latin typeface="Helvetica" panose="020B0604020202020204" pitchFamily="34" charset="0"/>
              <a:cs typeface="Helvetica" panose="020B0604020202020204" pitchFamily="34" charset="0"/>
            </a:endParaRPr>
          </a:p>
        </p:txBody>
      </p:sp>
      <p:sp>
        <p:nvSpPr>
          <p:cNvPr id="50" name="箭头: 右 49">
            <a:extLst>
              <a:ext uri="{FF2B5EF4-FFF2-40B4-BE49-F238E27FC236}">
                <a16:creationId xmlns:a16="http://schemas.microsoft.com/office/drawing/2014/main" id="{235350D9-DA75-E62B-268C-0517AE5F7515}"/>
              </a:ext>
            </a:extLst>
          </p:cNvPr>
          <p:cNvSpPr/>
          <p:nvPr/>
        </p:nvSpPr>
        <p:spPr>
          <a:xfrm rot="20007221">
            <a:off x="7292937" y="3258589"/>
            <a:ext cx="407324" cy="340822"/>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箭头: 右 50">
            <a:extLst>
              <a:ext uri="{FF2B5EF4-FFF2-40B4-BE49-F238E27FC236}">
                <a16:creationId xmlns:a16="http://schemas.microsoft.com/office/drawing/2014/main" id="{B74FDEBE-A22D-CA45-D147-D3164AE965A8}"/>
              </a:ext>
            </a:extLst>
          </p:cNvPr>
          <p:cNvSpPr/>
          <p:nvPr/>
        </p:nvSpPr>
        <p:spPr>
          <a:xfrm rot="9000000">
            <a:off x="4524580" y="3858621"/>
            <a:ext cx="407324" cy="340822"/>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箭头: 右 51">
            <a:extLst>
              <a:ext uri="{FF2B5EF4-FFF2-40B4-BE49-F238E27FC236}">
                <a16:creationId xmlns:a16="http://schemas.microsoft.com/office/drawing/2014/main" id="{EFD9360E-C581-86E6-B23D-CB60DEED8F4A}"/>
              </a:ext>
            </a:extLst>
          </p:cNvPr>
          <p:cNvSpPr/>
          <p:nvPr/>
        </p:nvSpPr>
        <p:spPr>
          <a:xfrm rot="1592779" flipV="1">
            <a:off x="7292936" y="3852676"/>
            <a:ext cx="407324" cy="340822"/>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箭头: 右 52">
            <a:extLst>
              <a:ext uri="{FF2B5EF4-FFF2-40B4-BE49-F238E27FC236}">
                <a16:creationId xmlns:a16="http://schemas.microsoft.com/office/drawing/2014/main" id="{9DBDF591-3DD1-586E-6171-5127AA38FB2A}"/>
              </a:ext>
            </a:extLst>
          </p:cNvPr>
          <p:cNvSpPr/>
          <p:nvPr/>
        </p:nvSpPr>
        <p:spPr>
          <a:xfrm rot="1592779" flipH="1">
            <a:off x="4521348" y="3258590"/>
            <a:ext cx="407324" cy="340822"/>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4" name="Picture 5" descr="A graph on a grid&#10;&#10;Description automatically generated">
            <a:extLst>
              <a:ext uri="{FF2B5EF4-FFF2-40B4-BE49-F238E27FC236}">
                <a16:creationId xmlns:a16="http://schemas.microsoft.com/office/drawing/2014/main" id="{27D41A69-44DB-DDB9-1095-394DB6A2B4E4}"/>
              </a:ext>
            </a:extLst>
          </p:cNvPr>
          <p:cNvPicPr>
            <a:picLocks noChangeAspect="1"/>
          </p:cNvPicPr>
          <p:nvPr/>
        </p:nvPicPr>
        <p:blipFill>
          <a:blip r:embed="rId3"/>
          <a:srcRect b="5989"/>
          <a:stretch/>
        </p:blipFill>
        <p:spPr>
          <a:xfrm>
            <a:off x="436554" y="4854254"/>
            <a:ext cx="2739596" cy="1856600"/>
          </a:xfrm>
          <a:prstGeom prst="rect">
            <a:avLst/>
          </a:prstGeom>
        </p:spPr>
      </p:pic>
      <p:grpSp>
        <p:nvGrpSpPr>
          <p:cNvPr id="55" name="Group 1">
            <a:extLst>
              <a:ext uri="{FF2B5EF4-FFF2-40B4-BE49-F238E27FC236}">
                <a16:creationId xmlns:a16="http://schemas.microsoft.com/office/drawing/2014/main" id="{5B98CA95-3AE8-11F5-E2A3-7DE68F2099FE}"/>
              </a:ext>
            </a:extLst>
          </p:cNvPr>
          <p:cNvGrpSpPr/>
          <p:nvPr/>
        </p:nvGrpSpPr>
        <p:grpSpPr>
          <a:xfrm>
            <a:off x="3526494" y="4465284"/>
            <a:ext cx="3919609" cy="2194386"/>
            <a:chOff x="4541439" y="2903948"/>
            <a:chExt cx="3735148" cy="1952585"/>
          </a:xfrm>
        </p:grpSpPr>
        <p:pic>
          <p:nvPicPr>
            <p:cNvPr id="56" name="Picture 10" descr="A screen shot of a computer screen&#10;&#10;Description automatically generated">
              <a:extLst>
                <a:ext uri="{FF2B5EF4-FFF2-40B4-BE49-F238E27FC236}">
                  <a16:creationId xmlns:a16="http://schemas.microsoft.com/office/drawing/2014/main" id="{638D6952-97A1-8EF9-7D4B-4E16F9FEE561}"/>
                </a:ext>
              </a:extLst>
            </p:cNvPr>
            <p:cNvPicPr>
              <a:picLocks noChangeAspect="1"/>
            </p:cNvPicPr>
            <p:nvPr/>
          </p:nvPicPr>
          <p:blipFill>
            <a:blip r:embed="rId4"/>
            <a:srcRect b="9391"/>
            <a:stretch/>
          </p:blipFill>
          <p:spPr>
            <a:xfrm>
              <a:off x="4541439" y="3359661"/>
              <a:ext cx="3642093" cy="1496872"/>
            </a:xfrm>
            <a:prstGeom prst="rect">
              <a:avLst/>
            </a:prstGeom>
          </p:spPr>
        </p:pic>
        <p:sp>
          <p:nvSpPr>
            <p:cNvPr id="57" name="Oval 11">
              <a:extLst>
                <a:ext uri="{FF2B5EF4-FFF2-40B4-BE49-F238E27FC236}">
                  <a16:creationId xmlns:a16="http://schemas.microsoft.com/office/drawing/2014/main" id="{CE2418C0-98ED-5871-DC08-E6D9A1D55A9B}"/>
                </a:ext>
              </a:extLst>
            </p:cNvPr>
            <p:cNvSpPr/>
            <p:nvPr/>
          </p:nvSpPr>
          <p:spPr bwMode="auto">
            <a:xfrm>
              <a:off x="5304787" y="3499554"/>
              <a:ext cx="2971800" cy="276630"/>
            </a:xfrm>
            <a:prstGeom prst="ellipse">
              <a:avLst/>
            </a:prstGeom>
            <a:noFill/>
            <a:ln w="12700" cap="flat" cmpd="sng" algn="ctr">
              <a:solidFill>
                <a:srgbClr val="C00000"/>
              </a:solidFill>
              <a:prstDash val="sysDot"/>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Times" charset="0"/>
              </a:endParaRPr>
            </a:p>
          </p:txBody>
        </p:sp>
        <p:sp>
          <p:nvSpPr>
            <p:cNvPr id="58" name="TextBox 12">
              <a:extLst>
                <a:ext uri="{FF2B5EF4-FFF2-40B4-BE49-F238E27FC236}">
                  <a16:creationId xmlns:a16="http://schemas.microsoft.com/office/drawing/2014/main" id="{4C220CF1-C7D5-5B1F-FB8D-4997709B3FE2}"/>
                </a:ext>
              </a:extLst>
            </p:cNvPr>
            <p:cNvSpPr txBox="1"/>
            <p:nvPr/>
          </p:nvSpPr>
          <p:spPr>
            <a:xfrm>
              <a:off x="5683552" y="2903948"/>
              <a:ext cx="1630217" cy="328635"/>
            </a:xfrm>
            <a:prstGeom prst="rect">
              <a:avLst/>
            </a:prstGeom>
            <a:noFill/>
          </p:spPr>
          <p:txBody>
            <a:bodyPr wrap="none" rtlCol="0">
              <a:spAutoFit/>
            </a:bodyPr>
            <a:lstStyle/>
            <a:p>
              <a:r>
                <a:rPr lang="en-US" sz="1800" b="1" dirty="0">
                  <a:solidFill>
                    <a:srgbClr val="C00000"/>
                  </a:solidFill>
                  <a:latin typeface="Helvetica" panose="020B0604020202020204" pitchFamily="34" charset="0"/>
                  <a:cs typeface="Helvetica" panose="020B0604020202020204" pitchFamily="34" charset="0"/>
                </a:rPr>
                <a:t>Over voltages</a:t>
              </a:r>
            </a:p>
          </p:txBody>
        </p:sp>
      </p:grpSp>
      <p:sp>
        <p:nvSpPr>
          <p:cNvPr id="60" name="TextBox 12">
            <a:extLst>
              <a:ext uri="{FF2B5EF4-FFF2-40B4-BE49-F238E27FC236}">
                <a16:creationId xmlns:a16="http://schemas.microsoft.com/office/drawing/2014/main" id="{5BF35558-D4AA-5472-7371-D54C779753F6}"/>
              </a:ext>
            </a:extLst>
          </p:cNvPr>
          <p:cNvSpPr txBox="1"/>
          <p:nvPr/>
        </p:nvSpPr>
        <p:spPr>
          <a:xfrm>
            <a:off x="96371" y="4469235"/>
            <a:ext cx="3942105" cy="369332"/>
          </a:xfrm>
          <a:prstGeom prst="rect">
            <a:avLst/>
          </a:prstGeom>
          <a:noFill/>
        </p:spPr>
        <p:txBody>
          <a:bodyPr wrap="none" rtlCol="0">
            <a:spAutoFit/>
          </a:bodyPr>
          <a:lstStyle/>
          <a:p>
            <a:r>
              <a:rPr lang="en-US" sz="1800" b="1" dirty="0">
                <a:solidFill>
                  <a:srgbClr val="C00000"/>
                </a:solidFill>
                <a:latin typeface="Helvetica" panose="020B0604020202020204" pitchFamily="34" charset="0"/>
                <a:cs typeface="Helvetica" panose="020B0604020202020204" pitchFamily="34" charset="0"/>
              </a:rPr>
              <a:t>Stochastic and intermittent output</a:t>
            </a:r>
          </a:p>
        </p:txBody>
      </p:sp>
      <p:pic>
        <p:nvPicPr>
          <p:cNvPr id="62" name="Picture 8" descr="A diagram of solar panels&#10;&#10;Description automatically generated">
            <a:extLst>
              <a:ext uri="{FF2B5EF4-FFF2-40B4-BE49-F238E27FC236}">
                <a16:creationId xmlns:a16="http://schemas.microsoft.com/office/drawing/2014/main" id="{70BFEA58-8810-58F0-93F2-5FA2ACBF9155}"/>
              </a:ext>
            </a:extLst>
          </p:cNvPr>
          <p:cNvPicPr>
            <a:picLocks noChangeAspect="1"/>
          </p:cNvPicPr>
          <p:nvPr/>
        </p:nvPicPr>
        <p:blipFill>
          <a:blip r:embed="rId5"/>
          <a:srcRect b="5502"/>
          <a:stretch/>
        </p:blipFill>
        <p:spPr>
          <a:xfrm>
            <a:off x="7496598" y="4675454"/>
            <a:ext cx="4599031" cy="2114425"/>
          </a:xfrm>
          <a:prstGeom prst="rect">
            <a:avLst/>
          </a:prstGeom>
        </p:spPr>
      </p:pic>
      <p:sp>
        <p:nvSpPr>
          <p:cNvPr id="63" name="TextBox 12">
            <a:extLst>
              <a:ext uri="{FF2B5EF4-FFF2-40B4-BE49-F238E27FC236}">
                <a16:creationId xmlns:a16="http://schemas.microsoft.com/office/drawing/2014/main" id="{136EE527-A5BB-5E54-51CF-44E92E95127A}"/>
              </a:ext>
            </a:extLst>
          </p:cNvPr>
          <p:cNvSpPr txBox="1"/>
          <p:nvPr/>
        </p:nvSpPr>
        <p:spPr>
          <a:xfrm>
            <a:off x="8717895" y="4465284"/>
            <a:ext cx="2351926" cy="369332"/>
          </a:xfrm>
          <a:prstGeom prst="rect">
            <a:avLst/>
          </a:prstGeom>
          <a:noFill/>
        </p:spPr>
        <p:txBody>
          <a:bodyPr wrap="none" rtlCol="0">
            <a:spAutoFit/>
          </a:bodyPr>
          <a:lstStyle/>
          <a:p>
            <a:r>
              <a:rPr lang="en-US" sz="1800" b="1" dirty="0">
                <a:solidFill>
                  <a:srgbClr val="C00000"/>
                </a:solidFill>
                <a:latin typeface="Helvetica" panose="020B0604020202020204" pitchFamily="34" charset="0"/>
                <a:cs typeface="Helvetica" panose="020B0604020202020204" pitchFamily="34" charset="0"/>
              </a:rPr>
              <a:t>Reverse power flow</a:t>
            </a:r>
          </a:p>
        </p:txBody>
      </p:sp>
    </p:spTree>
    <p:extLst>
      <p:ext uri="{BB962C8B-B14F-4D97-AF65-F5344CB8AC3E}">
        <p14:creationId xmlns:p14="http://schemas.microsoft.com/office/powerpoint/2010/main" val="21462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6E0C0-1A12-420D-8EBA-CA2291EC3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388AC-A45D-F82C-B2B9-BA43D019AEC7}"/>
              </a:ext>
            </a:extLst>
          </p:cNvPr>
          <p:cNvSpPr>
            <a:spLocks noGrp="1"/>
          </p:cNvSpPr>
          <p:nvPr>
            <p:ph type="title"/>
          </p:nvPr>
        </p:nvSpPr>
        <p:spPr/>
        <p:txBody>
          <a:bodyPr>
            <a:noAutofit/>
          </a:bodyPr>
          <a:lstStyle/>
          <a:p>
            <a:r>
              <a:rPr lang="en-US" sz="3200" dirty="0"/>
              <a:t>How good can ICNNs represent power flow model?</a:t>
            </a:r>
          </a:p>
        </p:txBody>
      </p:sp>
      <p:sp>
        <p:nvSpPr>
          <p:cNvPr id="4" name="Slide Number Placeholder 3">
            <a:extLst>
              <a:ext uri="{FF2B5EF4-FFF2-40B4-BE49-F238E27FC236}">
                <a16:creationId xmlns:a16="http://schemas.microsoft.com/office/drawing/2014/main" id="{DAD8E6D2-28C4-5645-A9EE-DC9F53904C50}"/>
              </a:ext>
            </a:extLst>
          </p:cNvPr>
          <p:cNvSpPr>
            <a:spLocks noGrp="1"/>
          </p:cNvSpPr>
          <p:nvPr>
            <p:ph type="sldNum" sz="quarter" idx="12"/>
          </p:nvPr>
        </p:nvSpPr>
        <p:spPr/>
        <p:txBody>
          <a:bodyPr/>
          <a:lstStyle/>
          <a:p>
            <a:fld id="{9495EA4E-3D33-45DE-B4D9-3F7D650B8951}" type="slidenum">
              <a:rPr lang="zh-CN" altLang="en-US" smtClean="0"/>
              <a:pPr/>
              <a:t>20</a:t>
            </a:fld>
            <a:endParaRPr lang="zh-CN" altLang="en-US"/>
          </a:p>
        </p:txBody>
      </p:sp>
      <p:sp>
        <p:nvSpPr>
          <p:cNvPr id="5" name="Content Placeholder 2">
            <a:extLst>
              <a:ext uri="{FF2B5EF4-FFF2-40B4-BE49-F238E27FC236}">
                <a16:creationId xmlns:a16="http://schemas.microsoft.com/office/drawing/2014/main" id="{CBAFE8DF-9E0B-B10F-73B3-A396CD850236}"/>
              </a:ext>
            </a:extLst>
          </p:cNvPr>
          <p:cNvSpPr>
            <a:spLocks noGrp="1"/>
          </p:cNvSpPr>
          <p:nvPr>
            <p:ph idx="1"/>
          </p:nvPr>
        </p:nvSpPr>
        <p:spPr>
          <a:xfrm>
            <a:off x="294030" y="1094624"/>
            <a:ext cx="11707470" cy="5669280"/>
          </a:xfrm>
        </p:spPr>
        <p:txBody>
          <a:bodyPr>
            <a:normAutofit/>
          </a:bodyPr>
          <a:lstStyle/>
          <a:p>
            <a:r>
              <a:rPr lang="en-US" sz="2000" dirty="0"/>
              <a:t>The blue dots are data points taking the ICNN output as x-values and the actual value as y-values.</a:t>
            </a:r>
          </a:p>
          <a:p>
            <a:r>
              <a:rPr lang="en-US" sz="2000" dirty="0"/>
              <a:t>Blue dots concentrate around the red lines (reference lines, slope=1), implying that the ICNN outputs are very close to the actual values</a:t>
            </a:r>
            <a:r>
              <a:rPr lang="en-US" sz="2000"/>
              <a:t>. </a:t>
            </a:r>
            <a:endParaRPr lang="en-US" sz="2000" dirty="0"/>
          </a:p>
        </p:txBody>
      </p:sp>
      <p:pic>
        <p:nvPicPr>
          <p:cNvPr id="6" name="Picture 5">
            <a:extLst>
              <a:ext uri="{FF2B5EF4-FFF2-40B4-BE49-F238E27FC236}">
                <a16:creationId xmlns:a16="http://schemas.microsoft.com/office/drawing/2014/main" id="{7062FEEC-D635-4A48-9140-D01C930A93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998859" y="4816143"/>
            <a:ext cx="2641434" cy="2021731"/>
          </a:xfrm>
          <a:prstGeom prst="rect">
            <a:avLst/>
          </a:prstGeom>
        </p:spPr>
      </p:pic>
      <p:pic>
        <p:nvPicPr>
          <p:cNvPr id="8" name="Picture 7">
            <a:extLst>
              <a:ext uri="{FF2B5EF4-FFF2-40B4-BE49-F238E27FC236}">
                <a16:creationId xmlns:a16="http://schemas.microsoft.com/office/drawing/2014/main" id="{26A64DDC-C0A4-42D5-9332-955DB497E0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05902" y="4816143"/>
            <a:ext cx="2641434" cy="2021731"/>
          </a:xfrm>
          <a:prstGeom prst="rect">
            <a:avLst/>
          </a:prstGeom>
        </p:spPr>
      </p:pic>
      <p:pic>
        <p:nvPicPr>
          <p:cNvPr id="10" name="Picture 9">
            <a:extLst>
              <a:ext uri="{FF2B5EF4-FFF2-40B4-BE49-F238E27FC236}">
                <a16:creationId xmlns:a16="http://schemas.microsoft.com/office/drawing/2014/main" id="{7C9D8F53-4832-4CDE-8BCD-95AE59B40B3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12945" y="4816143"/>
            <a:ext cx="2641434" cy="2021731"/>
          </a:xfrm>
          <a:prstGeom prst="rect">
            <a:avLst/>
          </a:prstGeom>
        </p:spPr>
      </p:pic>
      <p:pic>
        <p:nvPicPr>
          <p:cNvPr id="12" name="Picture 11" descr="A diagram of a graph&#10;&#10;Description automatically generated">
            <a:extLst>
              <a:ext uri="{FF2B5EF4-FFF2-40B4-BE49-F238E27FC236}">
                <a16:creationId xmlns:a16="http://schemas.microsoft.com/office/drawing/2014/main" id="{1456BF25-7EAB-49E6-ACE1-AF92F3EED0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5902" y="2523762"/>
            <a:ext cx="2641434" cy="2021733"/>
          </a:xfrm>
          <a:prstGeom prst="rect">
            <a:avLst/>
          </a:prstGeom>
        </p:spPr>
      </p:pic>
      <p:pic>
        <p:nvPicPr>
          <p:cNvPr id="14" name="Picture 13">
            <a:extLst>
              <a:ext uri="{FF2B5EF4-FFF2-40B4-BE49-F238E27FC236}">
                <a16:creationId xmlns:a16="http://schemas.microsoft.com/office/drawing/2014/main" id="{0CE1ADDB-F24A-4FEC-B09F-4675A6C02E0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998859" y="2523763"/>
            <a:ext cx="2641434" cy="2021731"/>
          </a:xfrm>
          <a:prstGeom prst="rect">
            <a:avLst/>
          </a:prstGeom>
        </p:spPr>
      </p:pic>
      <p:pic>
        <p:nvPicPr>
          <p:cNvPr id="16" name="Picture 15">
            <a:extLst>
              <a:ext uri="{FF2B5EF4-FFF2-40B4-BE49-F238E27FC236}">
                <a16:creationId xmlns:a16="http://schemas.microsoft.com/office/drawing/2014/main" id="{CEE604B8-03FD-40F5-ABA2-D383074B24C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412945" y="2523763"/>
            <a:ext cx="2641434" cy="2021731"/>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555D678-59BD-40CE-990A-42C14C2ABC0E}"/>
                  </a:ext>
                </a:extLst>
              </p:cNvPr>
              <p:cNvSpPr txBox="1"/>
              <p:nvPr/>
            </p:nvSpPr>
            <p:spPr>
              <a:xfrm>
                <a:off x="2145784" y="2221545"/>
                <a:ext cx="1464312" cy="335156"/>
              </a:xfrm>
              <a:prstGeom prst="rect">
                <a:avLst/>
              </a:prstGeom>
              <a:noFill/>
            </p:spPr>
            <p:txBody>
              <a:bodyPr wrap="none" rtlCol="0">
                <a:spAutoFit/>
              </a:bodyPr>
              <a:lstStyle/>
              <a:p>
                <a:pPr marR="0" lvl="0" algn="ctr" defTabSz="914400" rtl="0" eaLnBrk="1" fontAlgn="auto" latinLnBrk="0" hangingPunct="1">
                  <a:lnSpc>
                    <a:spcPct val="125000"/>
                  </a:lnSpc>
                  <a:spcBef>
                    <a:spcPts val="0"/>
                  </a:spcBef>
                  <a:spcAft>
                    <a:spcPts val="0"/>
                  </a:spcAft>
                  <a:buClrTx/>
                  <a:buSzTx/>
                  <a:tabLst/>
                  <a:defRPr/>
                </a:pPr>
                <a:r>
                  <a:rPr lang="en-US" sz="1400" b="0" dirty="0">
                    <a:latin typeface="Helvetica" panose="020B0604020202020204" pitchFamily="34" charset="0"/>
                    <a:cs typeface="Helvetica" panose="020B0604020202020204" pitchFamily="34" charset="0"/>
                  </a:rPr>
                  <a:t>Power loss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𝑃</m:t>
                        </m:r>
                      </m:e>
                      <m:sub>
                        <m:r>
                          <a:rPr lang="en-US" sz="1400" b="0" i="1" smtClean="0">
                            <a:latin typeface="Cambria Math" panose="02040503050406030204" pitchFamily="18" charset="0"/>
                          </a:rPr>
                          <m:t>𝑙𝑜𝑠𝑠</m:t>
                        </m:r>
                      </m:sub>
                    </m:sSub>
                  </m:oMath>
                </a14:m>
                <a:endParaRPr lang="en-US" sz="1400" dirty="0">
                  <a:latin typeface="Helvetica" pitchFamily="2" charset="0"/>
                </a:endParaRPr>
              </a:p>
            </p:txBody>
          </p:sp>
        </mc:Choice>
        <mc:Fallback xmlns="">
          <p:sp>
            <p:nvSpPr>
              <p:cNvPr id="19" name="TextBox 18">
                <a:extLst>
                  <a:ext uri="{FF2B5EF4-FFF2-40B4-BE49-F238E27FC236}">
                    <a16:creationId xmlns:a16="http://schemas.microsoft.com/office/drawing/2014/main" id="{A555D678-59BD-40CE-990A-42C14C2ABC0E}"/>
                  </a:ext>
                </a:extLst>
              </p:cNvPr>
              <p:cNvSpPr txBox="1">
                <a:spLocks noRot="1" noChangeAspect="1" noMove="1" noResize="1" noEditPoints="1" noAdjustHandles="1" noChangeArrowheads="1" noChangeShapeType="1" noTextEdit="1"/>
              </p:cNvSpPr>
              <p:nvPr/>
            </p:nvSpPr>
            <p:spPr>
              <a:xfrm>
                <a:off x="2145784" y="2221545"/>
                <a:ext cx="1464312" cy="335156"/>
              </a:xfrm>
              <a:prstGeom prst="rect">
                <a:avLst/>
              </a:prstGeom>
              <a:blipFill>
                <a:blip r:embed="rId8"/>
                <a:stretch>
                  <a:fillRect l="-833"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642AB2F-4FFA-4FD6-B2A5-C9E5EA94D611}"/>
                  </a:ext>
                </a:extLst>
              </p:cNvPr>
              <p:cNvSpPr txBox="1"/>
              <p:nvPr/>
            </p:nvSpPr>
            <p:spPr>
              <a:xfrm>
                <a:off x="5238479" y="2221545"/>
                <a:ext cx="2041585" cy="335156"/>
              </a:xfrm>
              <a:prstGeom prst="rect">
                <a:avLst/>
              </a:prstGeom>
              <a:noFill/>
            </p:spPr>
            <p:txBody>
              <a:bodyPr wrap="none" rtlCol="0">
                <a:spAutoFit/>
              </a:bodyPr>
              <a:lstStyle/>
              <a:p>
                <a:pPr lvl="0" algn="ctr" defTabSz="914400">
                  <a:lnSpc>
                    <a:spcPct val="125000"/>
                  </a:lnSpc>
                  <a:defRPr/>
                </a:pPr>
                <a:r>
                  <a:rPr lang="en-US" sz="1400" dirty="0">
                    <a:latin typeface="Helvetica" panose="020B0604020202020204" pitchFamily="34" charset="0"/>
                    <a:cs typeface="Helvetica" panose="020B0604020202020204" pitchFamily="34" charset="0"/>
                  </a:rPr>
                  <a:t>Substation power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𝑃</m:t>
                        </m:r>
                      </m:e>
                      <m:sub>
                        <m:r>
                          <a:rPr lang="en-US" sz="1400" b="0" i="1" smtClean="0">
                            <a:latin typeface="Cambria Math" panose="02040503050406030204" pitchFamily="18" charset="0"/>
                          </a:rPr>
                          <m:t>𝑡𝑜𝑡𝑎𝑙</m:t>
                        </m:r>
                      </m:sub>
                    </m:sSub>
                  </m:oMath>
                </a14:m>
                <a:endParaRPr lang="en-US" sz="1400" dirty="0">
                  <a:latin typeface="Helvetica" pitchFamily="2" charset="0"/>
                </a:endParaRPr>
              </a:p>
            </p:txBody>
          </p:sp>
        </mc:Choice>
        <mc:Fallback xmlns="">
          <p:sp>
            <p:nvSpPr>
              <p:cNvPr id="20" name="TextBox 19">
                <a:extLst>
                  <a:ext uri="{FF2B5EF4-FFF2-40B4-BE49-F238E27FC236}">
                    <a16:creationId xmlns:a16="http://schemas.microsoft.com/office/drawing/2014/main" id="{E642AB2F-4FFA-4FD6-B2A5-C9E5EA94D611}"/>
                  </a:ext>
                </a:extLst>
              </p:cNvPr>
              <p:cNvSpPr txBox="1">
                <a:spLocks noRot="1" noChangeAspect="1" noMove="1" noResize="1" noEditPoints="1" noAdjustHandles="1" noChangeArrowheads="1" noChangeShapeType="1" noTextEdit="1"/>
              </p:cNvSpPr>
              <p:nvPr/>
            </p:nvSpPr>
            <p:spPr>
              <a:xfrm>
                <a:off x="5238479" y="2221545"/>
                <a:ext cx="2041585" cy="335156"/>
              </a:xfrm>
              <a:prstGeom prst="rect">
                <a:avLst/>
              </a:prstGeom>
              <a:blipFill>
                <a:blip r:embed="rId9"/>
                <a:stretch>
                  <a:fillRect l="-59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C4F70F3-96FA-4421-8DDA-CFAEC87BA88E}"/>
                  </a:ext>
                </a:extLst>
              </p:cNvPr>
              <p:cNvSpPr txBox="1"/>
              <p:nvPr/>
            </p:nvSpPr>
            <p:spPr>
              <a:xfrm>
                <a:off x="8784925" y="2221545"/>
                <a:ext cx="1588192" cy="335156"/>
              </a:xfrm>
              <a:prstGeom prst="rect">
                <a:avLst/>
              </a:prstGeom>
              <a:noFill/>
            </p:spPr>
            <p:txBody>
              <a:bodyPr wrap="none" rtlCol="0">
                <a:spAutoFit/>
              </a:bodyPr>
              <a:lstStyle/>
              <a:p>
                <a:pPr lvl="0" algn="ctr" defTabSz="914400">
                  <a:lnSpc>
                    <a:spcPct val="125000"/>
                  </a:lnSpc>
                  <a:defRPr/>
                </a:pPr>
                <a:r>
                  <a:rPr lang="en-US" sz="1400" dirty="0">
                    <a:latin typeface="Helvetica" panose="020B0604020202020204" pitchFamily="34" charset="0"/>
                    <a:cs typeface="Helvetica" panose="020B0604020202020204" pitchFamily="34" charset="0"/>
                  </a:rPr>
                  <a:t>Nodal voltage </a:t>
                </a:r>
                <a14:m>
                  <m:oMath xmlns:m="http://schemas.openxmlformats.org/officeDocument/2006/math">
                    <m:r>
                      <a:rPr lang="en-US" sz="1400" i="1">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oMath>
                </a14:m>
                <a:endParaRPr lang="en-US" sz="1400" dirty="0">
                  <a:latin typeface="Helvetica" pitchFamily="2" charset="0"/>
                </a:endParaRPr>
              </a:p>
            </p:txBody>
          </p:sp>
        </mc:Choice>
        <mc:Fallback xmlns="">
          <p:sp>
            <p:nvSpPr>
              <p:cNvPr id="21" name="TextBox 20">
                <a:extLst>
                  <a:ext uri="{FF2B5EF4-FFF2-40B4-BE49-F238E27FC236}">
                    <a16:creationId xmlns:a16="http://schemas.microsoft.com/office/drawing/2014/main" id="{8C4F70F3-96FA-4421-8DDA-CFAEC87BA88E}"/>
                  </a:ext>
                </a:extLst>
              </p:cNvPr>
              <p:cNvSpPr txBox="1">
                <a:spLocks noRot="1" noChangeAspect="1" noMove="1" noResize="1" noEditPoints="1" noAdjustHandles="1" noChangeArrowheads="1" noChangeShapeType="1" noTextEdit="1"/>
              </p:cNvSpPr>
              <p:nvPr/>
            </p:nvSpPr>
            <p:spPr>
              <a:xfrm>
                <a:off x="8784925" y="2221545"/>
                <a:ext cx="1588192" cy="335156"/>
              </a:xfrm>
              <a:prstGeom prst="rect">
                <a:avLst/>
              </a:prstGeom>
              <a:blipFill>
                <a:blip r:embed="rId10"/>
                <a:stretch>
                  <a:fillRect l="-766" b="-2000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AB8AA915-DF8B-4A30-A542-6043F8A923A2}"/>
              </a:ext>
            </a:extLst>
          </p:cNvPr>
          <p:cNvSpPr txBox="1"/>
          <p:nvPr/>
        </p:nvSpPr>
        <p:spPr>
          <a:xfrm>
            <a:off x="2283065" y="4513241"/>
            <a:ext cx="1189749" cy="335156"/>
          </a:xfrm>
          <a:prstGeom prst="rect">
            <a:avLst/>
          </a:prstGeom>
          <a:noFill/>
        </p:spPr>
        <p:txBody>
          <a:bodyPr wrap="none" rtlCol="0">
            <a:spAutoFit/>
          </a:bodyPr>
          <a:lstStyle/>
          <a:p>
            <a:pPr marR="0" lvl="0" algn="ctr" defTabSz="914400" rtl="0" eaLnBrk="1" fontAlgn="auto" latinLnBrk="0" hangingPunct="1">
              <a:lnSpc>
                <a:spcPct val="125000"/>
              </a:lnSpc>
              <a:spcBef>
                <a:spcPts val="0"/>
              </a:spcBef>
              <a:spcAft>
                <a:spcPts val="0"/>
              </a:spcAft>
              <a:buClrTx/>
              <a:buSzTx/>
              <a:tabLst/>
              <a:defRPr/>
            </a:pPr>
            <a:r>
              <a:rPr lang="en-US" sz="1400" b="0" dirty="0">
                <a:latin typeface="Helvetica" panose="020B0604020202020204" pitchFamily="34" charset="0"/>
                <a:cs typeface="Helvetica" panose="020B0604020202020204" pitchFamily="34" charset="0"/>
              </a:rPr>
              <a:t>Power factor</a:t>
            </a:r>
            <a:endParaRPr lang="en-US" sz="1400" dirty="0">
              <a:latin typeface="Helvetica" pitchFamily="2"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7BB5CE7-999B-443B-8990-0D268602015C}"/>
                  </a:ext>
                </a:extLst>
              </p:cNvPr>
              <p:cNvSpPr txBox="1"/>
              <p:nvPr/>
            </p:nvSpPr>
            <p:spPr>
              <a:xfrm>
                <a:off x="5467964" y="4514736"/>
                <a:ext cx="1466876" cy="368755"/>
              </a:xfrm>
              <a:prstGeom prst="rect">
                <a:avLst/>
              </a:prstGeom>
              <a:noFill/>
            </p:spPr>
            <p:txBody>
              <a:bodyPr wrap="none" rtlCol="0">
                <a:spAutoFit/>
              </a:bodyPr>
              <a:lstStyle/>
              <a:p>
                <a:pPr lvl="0" algn="ctr" defTabSz="914400">
                  <a:lnSpc>
                    <a:spcPct val="125000"/>
                  </a:lnSpc>
                  <a:defRPr/>
                </a:pPr>
                <a:r>
                  <a:rPr lang="en-US" sz="1400" dirty="0">
                    <a:latin typeface="Helvetica" panose="020B0604020202020204" pitchFamily="34" charset="0"/>
                    <a:cs typeface="Helvetica" panose="020B0604020202020204" pitchFamily="34" charset="0"/>
                  </a:rPr>
                  <a:t>Line current </a:t>
                </a:r>
                <a14:m>
                  <m:oMath xmlns:m="http://schemas.openxmlformats.org/officeDocument/2006/math">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𝐼</m:t>
                        </m:r>
                      </m:e>
                      <m:sub>
                        <m:r>
                          <a:rPr lang="en-US" sz="1400" b="0" i="1" smtClean="0">
                            <a:latin typeface="Cambria Math" panose="02040503050406030204" pitchFamily="18" charset="0"/>
                          </a:rPr>
                          <m:t>𝑖𝑗</m:t>
                        </m:r>
                      </m:sub>
                    </m:sSub>
                    <m:r>
                      <a:rPr lang="en-US" sz="1400" b="0" i="1" smtClean="0">
                        <a:latin typeface="Cambria Math" panose="02040503050406030204" pitchFamily="18" charset="0"/>
                      </a:rPr>
                      <m:t>|</m:t>
                    </m:r>
                  </m:oMath>
                </a14:m>
                <a:endParaRPr lang="en-US" sz="1400" dirty="0">
                  <a:latin typeface="Helvetica" pitchFamily="2" charset="0"/>
                </a:endParaRPr>
              </a:p>
            </p:txBody>
          </p:sp>
        </mc:Choice>
        <mc:Fallback xmlns="">
          <p:sp>
            <p:nvSpPr>
              <p:cNvPr id="23" name="TextBox 22">
                <a:extLst>
                  <a:ext uri="{FF2B5EF4-FFF2-40B4-BE49-F238E27FC236}">
                    <a16:creationId xmlns:a16="http://schemas.microsoft.com/office/drawing/2014/main" id="{E7BB5CE7-999B-443B-8990-0D268602015C}"/>
                  </a:ext>
                </a:extLst>
              </p:cNvPr>
              <p:cNvSpPr txBox="1">
                <a:spLocks noRot="1" noChangeAspect="1" noMove="1" noResize="1" noEditPoints="1" noAdjustHandles="1" noChangeArrowheads="1" noChangeShapeType="1" noTextEdit="1"/>
              </p:cNvSpPr>
              <p:nvPr/>
            </p:nvSpPr>
            <p:spPr>
              <a:xfrm>
                <a:off x="5467964" y="4514736"/>
                <a:ext cx="1466876" cy="368755"/>
              </a:xfrm>
              <a:prstGeom prst="rect">
                <a:avLst/>
              </a:prstGeom>
              <a:blipFill>
                <a:blip r:embed="rId11"/>
                <a:stretch>
                  <a:fillRect l="-830"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7EF170C-88E6-4350-8745-B41D7656CCAC}"/>
                  </a:ext>
                </a:extLst>
              </p:cNvPr>
              <p:cNvSpPr txBox="1"/>
              <p:nvPr/>
            </p:nvSpPr>
            <p:spPr>
              <a:xfrm>
                <a:off x="8660022" y="4514736"/>
                <a:ext cx="1838004" cy="368755"/>
              </a:xfrm>
              <a:prstGeom prst="rect">
                <a:avLst/>
              </a:prstGeom>
              <a:noFill/>
            </p:spPr>
            <p:txBody>
              <a:bodyPr wrap="none" rtlCol="0">
                <a:spAutoFit/>
              </a:bodyPr>
              <a:lstStyle/>
              <a:p>
                <a:pPr lvl="0" algn="ctr" defTabSz="914400">
                  <a:lnSpc>
                    <a:spcPct val="125000"/>
                  </a:lnSpc>
                  <a:defRPr/>
                </a:pPr>
                <a:r>
                  <a:rPr lang="en-US" sz="1400" dirty="0">
                    <a:latin typeface="Helvetica" panose="020B0604020202020204" pitchFamily="34" charset="0"/>
                    <a:cs typeface="Helvetica" panose="020B0604020202020204" pitchFamily="34" charset="0"/>
                  </a:rPr>
                  <a:t>Line active power </a:t>
                </a:r>
                <a14:m>
                  <m:oMath xmlns:m="http://schemas.openxmlformats.org/officeDocument/2006/math">
                    <m:sSub>
                      <m:sSubPr>
                        <m:ctrlPr>
                          <a:rPr lang="en-US" sz="1400" b="0" i="1" smtClean="0">
                            <a:latin typeface="Cambria Math" panose="02040503050406030204" pitchFamily="18" charset="0"/>
                            <a:cs typeface="Helvetica" panose="020B0604020202020204" pitchFamily="34" charset="0"/>
                          </a:rPr>
                        </m:ctrlPr>
                      </m:sSubPr>
                      <m:e>
                        <m:r>
                          <a:rPr lang="en-US" sz="1400" b="0" i="1" smtClean="0">
                            <a:latin typeface="Cambria Math" panose="02040503050406030204" pitchFamily="18" charset="0"/>
                            <a:cs typeface="Helvetica" panose="020B0604020202020204" pitchFamily="34" charset="0"/>
                          </a:rPr>
                          <m:t>𝑃</m:t>
                        </m:r>
                      </m:e>
                      <m:sub>
                        <m:r>
                          <a:rPr lang="en-US" sz="1400" b="0" i="1" smtClean="0">
                            <a:latin typeface="Cambria Math" panose="02040503050406030204" pitchFamily="18" charset="0"/>
                            <a:cs typeface="Helvetica" panose="020B0604020202020204" pitchFamily="34" charset="0"/>
                          </a:rPr>
                          <m:t>𝑖𝑗</m:t>
                        </m:r>
                      </m:sub>
                    </m:sSub>
                  </m:oMath>
                </a14:m>
                <a:endParaRPr lang="en-US" sz="1400" dirty="0">
                  <a:latin typeface="Helvetica" pitchFamily="2" charset="0"/>
                </a:endParaRPr>
              </a:p>
            </p:txBody>
          </p:sp>
        </mc:Choice>
        <mc:Fallback xmlns="">
          <p:sp>
            <p:nvSpPr>
              <p:cNvPr id="24" name="TextBox 23">
                <a:extLst>
                  <a:ext uri="{FF2B5EF4-FFF2-40B4-BE49-F238E27FC236}">
                    <a16:creationId xmlns:a16="http://schemas.microsoft.com/office/drawing/2014/main" id="{C7EF170C-88E6-4350-8745-B41D7656CCAC}"/>
                  </a:ext>
                </a:extLst>
              </p:cNvPr>
              <p:cNvSpPr txBox="1">
                <a:spLocks noRot="1" noChangeAspect="1" noMove="1" noResize="1" noEditPoints="1" noAdjustHandles="1" noChangeArrowheads="1" noChangeShapeType="1" noTextEdit="1"/>
              </p:cNvSpPr>
              <p:nvPr/>
            </p:nvSpPr>
            <p:spPr>
              <a:xfrm>
                <a:off x="8660022" y="4514736"/>
                <a:ext cx="1838004" cy="368755"/>
              </a:xfrm>
              <a:prstGeom prst="rect">
                <a:avLst/>
              </a:prstGeom>
              <a:blipFill>
                <a:blip r:embed="rId12"/>
                <a:stretch>
                  <a:fillRect l="-664" b="-11667"/>
                </a:stretch>
              </a:blipFill>
            </p:spPr>
            <p:txBody>
              <a:bodyPr/>
              <a:lstStyle/>
              <a:p>
                <a:r>
                  <a:rPr lang="en-US">
                    <a:noFill/>
                  </a:rPr>
                  <a:t> </a:t>
                </a:r>
              </a:p>
            </p:txBody>
          </p:sp>
        </mc:Fallback>
      </mc:AlternateContent>
    </p:spTree>
    <p:extLst>
      <p:ext uri="{BB962C8B-B14F-4D97-AF65-F5344CB8AC3E}">
        <p14:creationId xmlns:p14="http://schemas.microsoft.com/office/powerpoint/2010/main" val="393704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2EA63998-83BB-0EF1-59D8-724EED96DE33}"/>
              </a:ext>
            </a:extLst>
          </p:cNvPr>
          <p:cNvGrpSpPr/>
          <p:nvPr/>
        </p:nvGrpSpPr>
        <p:grpSpPr>
          <a:xfrm>
            <a:off x="6308610" y="1452514"/>
            <a:ext cx="5765353" cy="4160122"/>
            <a:chOff x="5744091" y="1452514"/>
            <a:chExt cx="5765353" cy="4160122"/>
          </a:xfrm>
        </p:grpSpPr>
        <p:pic>
          <p:nvPicPr>
            <p:cNvPr id="10" name="图片 9">
              <a:extLst>
                <a:ext uri="{FF2B5EF4-FFF2-40B4-BE49-F238E27FC236}">
                  <a16:creationId xmlns:a16="http://schemas.microsoft.com/office/drawing/2014/main" id="{A707C687-AD8F-D194-8126-004B2DDA4D3A}"/>
                </a:ext>
              </a:extLst>
            </p:cNvPr>
            <p:cNvPicPr>
              <a:picLocks noChangeAspect="1"/>
            </p:cNvPicPr>
            <p:nvPr/>
          </p:nvPicPr>
          <p:blipFill>
            <a:blip r:embed="rId3"/>
            <a:stretch>
              <a:fillRect/>
            </a:stretch>
          </p:blipFill>
          <p:spPr>
            <a:xfrm>
              <a:off x="5744091" y="1452514"/>
              <a:ext cx="5765353" cy="4160122"/>
            </a:xfrm>
            <a:prstGeom prst="rect">
              <a:avLst/>
            </a:prstGeom>
          </p:spPr>
        </p:pic>
        <p:sp>
          <p:nvSpPr>
            <p:cNvPr id="11" name="矩形 10">
              <a:extLst>
                <a:ext uri="{FF2B5EF4-FFF2-40B4-BE49-F238E27FC236}">
                  <a16:creationId xmlns:a16="http://schemas.microsoft.com/office/drawing/2014/main" id="{F4D97257-02B8-704B-9429-17C42AC30139}"/>
                </a:ext>
              </a:extLst>
            </p:cNvPr>
            <p:cNvSpPr/>
            <p:nvPr/>
          </p:nvSpPr>
          <p:spPr>
            <a:xfrm>
              <a:off x="9747315" y="2076850"/>
              <a:ext cx="207390" cy="2210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7">
            <a:extLst>
              <a:ext uri="{FF2B5EF4-FFF2-40B4-BE49-F238E27FC236}">
                <a16:creationId xmlns:a16="http://schemas.microsoft.com/office/drawing/2014/main" id="{CBD61E53-6868-3F10-5A36-2949A42FA056}"/>
              </a:ext>
            </a:extLst>
          </p:cNvPr>
          <p:cNvSpPr txBox="1"/>
          <p:nvPr/>
        </p:nvSpPr>
        <p:spPr>
          <a:xfrm>
            <a:off x="7240890" y="5650509"/>
            <a:ext cx="3900792" cy="338554"/>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rPr>
              <a:t>IEEE 123-node test feeder topology</a:t>
            </a:r>
          </a:p>
        </p:txBody>
      </p:sp>
      <p:sp>
        <p:nvSpPr>
          <p:cNvPr id="4" name="Content Placeholder 2">
            <a:extLst>
              <a:ext uri="{FF2B5EF4-FFF2-40B4-BE49-F238E27FC236}">
                <a16:creationId xmlns:a16="http://schemas.microsoft.com/office/drawing/2014/main" id="{5E91D55A-9E47-8006-2CF7-9E44B005026C}"/>
              </a:ext>
            </a:extLst>
          </p:cNvPr>
          <p:cNvSpPr>
            <a:spLocks noGrp="1"/>
          </p:cNvSpPr>
          <p:nvPr>
            <p:ph idx="1"/>
          </p:nvPr>
        </p:nvSpPr>
        <p:spPr>
          <a:xfrm>
            <a:off x="212630" y="1215741"/>
            <a:ext cx="6599650" cy="5519154"/>
          </a:xfrm>
        </p:spPr>
        <p:txBody>
          <a:bodyPr>
            <a:normAutofit/>
          </a:bodyPr>
          <a:lstStyle/>
          <a:p>
            <a:r>
              <a:rPr lang="en-US" sz="2000" noProof="0" dirty="0"/>
              <a:t>Seven three</a:t>
            </a:r>
            <a:r>
              <a:rPr lang="en-US" sz="2000" dirty="0"/>
              <a:t>-phase </a:t>
            </a:r>
            <a:r>
              <a:rPr lang="en-US" sz="2000" noProof="0" dirty="0"/>
              <a:t>DERs </a:t>
            </a:r>
            <a:r>
              <a:rPr lang="en-US" sz="2000" noProof="0" dirty="0" err="1"/>
              <a:t>ar</a:t>
            </a:r>
            <a:r>
              <a:rPr lang="en-US" sz="2000" dirty="0"/>
              <a:t>e installed to bus 1, 29, 35, 44, 51, 86, 108</a:t>
            </a:r>
          </a:p>
          <a:p>
            <a:r>
              <a:rPr lang="en-US" sz="2000" dirty="0"/>
              <a:t>DER capacity: 4.2 MVA, 2.11 MW, 0.55 </a:t>
            </a:r>
            <a:r>
              <a:rPr lang="en-US" sz="2000" dirty="0" err="1"/>
              <a:t>MVar</a:t>
            </a:r>
            <a:endParaRPr lang="en-US" sz="1600" dirty="0"/>
          </a:p>
          <a:p>
            <a:endParaRPr lang="en-US" sz="1600" noProof="0" dirty="0"/>
          </a:p>
          <a:p>
            <a:r>
              <a:rPr lang="en-US" sz="2000" noProof="0" dirty="0"/>
              <a:t>Total active load = 3.49 MW</a:t>
            </a:r>
          </a:p>
          <a:p>
            <a:r>
              <a:rPr lang="en-US" sz="2000" dirty="0"/>
              <a:t>T</a:t>
            </a:r>
            <a:r>
              <a:rPr lang="en-US" sz="2000" noProof="0" dirty="0" err="1"/>
              <a:t>otal</a:t>
            </a:r>
            <a:r>
              <a:rPr lang="en-US" sz="2000" noProof="0" dirty="0"/>
              <a:t> reactive load = 1.92 </a:t>
            </a:r>
            <a:r>
              <a:rPr lang="en-US" sz="2000" noProof="0" dirty="0" err="1"/>
              <a:t>MVar</a:t>
            </a:r>
            <a:endParaRPr lang="en-US" sz="2000" noProof="0" dirty="0"/>
          </a:p>
          <a:p>
            <a:endParaRPr lang="en-US" sz="2000" dirty="0"/>
          </a:p>
          <a:p>
            <a:r>
              <a:rPr lang="en-US" sz="2000" noProof="0" dirty="0"/>
              <a:t>Four capacitors with a total capacity of 0.75 </a:t>
            </a:r>
            <a:r>
              <a:rPr lang="en-US" sz="2000" noProof="0" dirty="0" err="1"/>
              <a:t>Mvar</a:t>
            </a:r>
            <a:endParaRPr lang="en-US" sz="2000" noProof="0" dirty="0"/>
          </a:p>
          <a:p>
            <a:endParaRPr lang="en-US" sz="2000" dirty="0"/>
          </a:p>
          <a:p>
            <a:r>
              <a:rPr lang="en-US" sz="2000" dirty="0"/>
              <a:t>Power flow dataset for ICNN training (30,000 samples)</a:t>
            </a:r>
          </a:p>
          <a:p>
            <a:pPr lvl="1"/>
            <a:r>
              <a:rPr lang="en-US" sz="1600" noProof="0" dirty="0"/>
              <a:t>Randomly select load level between 0.9~1.4</a:t>
            </a:r>
            <a:endParaRPr lang="en-US" sz="1600" dirty="0"/>
          </a:p>
          <a:p>
            <a:pPr lvl="1"/>
            <a:r>
              <a:rPr lang="en-US" sz="1600" noProof="0" dirty="0"/>
              <a:t>Randomly select DER generation level between 0~1</a:t>
            </a:r>
          </a:p>
          <a:p>
            <a:pPr lvl="1"/>
            <a:r>
              <a:rPr lang="en-US" sz="1600" dirty="0"/>
              <a:t>Run </a:t>
            </a:r>
            <a:r>
              <a:rPr lang="en-US" sz="1600" dirty="0" err="1"/>
              <a:t>OpenDSS</a:t>
            </a:r>
            <a:r>
              <a:rPr lang="en-US" sz="1600" dirty="0"/>
              <a:t> to get power flow results</a:t>
            </a:r>
          </a:p>
          <a:p>
            <a:pPr lvl="1"/>
            <a:r>
              <a:rPr lang="en-US" sz="1600" dirty="0"/>
              <a:t>Use 80% of data for training and 20% of data for testing</a:t>
            </a:r>
          </a:p>
          <a:p>
            <a:pPr lvl="1"/>
            <a:r>
              <a:rPr lang="en-US" sz="1600" noProof="0" dirty="0"/>
              <a:t>Train ICNNs w</a:t>
            </a:r>
            <a:r>
              <a:rPr lang="en-US" sz="1600" dirty="0" err="1"/>
              <a:t>ith</a:t>
            </a:r>
            <a:r>
              <a:rPr lang="en-US" sz="1600" dirty="0"/>
              <a:t> MSE loss to learn power flow relationships</a:t>
            </a:r>
            <a:endParaRPr lang="en-US" sz="1600" noProof="0" dirty="0"/>
          </a:p>
        </p:txBody>
      </p:sp>
      <p:sp>
        <p:nvSpPr>
          <p:cNvPr id="2" name="标题 1">
            <a:extLst>
              <a:ext uri="{FF2B5EF4-FFF2-40B4-BE49-F238E27FC236}">
                <a16:creationId xmlns:a16="http://schemas.microsoft.com/office/drawing/2014/main" id="{451D1442-7159-2651-CBC9-D1963FF33D03}"/>
              </a:ext>
            </a:extLst>
          </p:cNvPr>
          <p:cNvSpPr>
            <a:spLocks noGrp="1"/>
          </p:cNvSpPr>
          <p:nvPr>
            <p:ph type="title"/>
          </p:nvPr>
        </p:nvSpPr>
        <p:spPr/>
        <p:txBody>
          <a:bodyPr>
            <a:normAutofit/>
          </a:bodyPr>
          <a:lstStyle/>
          <a:p>
            <a:r>
              <a:rPr lang="en-US" altLang="zh-CN" sz="3600" dirty="0"/>
              <a:t>Time-series test case for 24-hour DOE</a:t>
            </a:r>
            <a:endParaRPr lang="en-US" sz="3600" noProof="0" dirty="0"/>
          </a:p>
        </p:txBody>
      </p:sp>
      <p:sp>
        <p:nvSpPr>
          <p:cNvPr id="18" name="灯片编号占位符 3">
            <a:extLst>
              <a:ext uri="{FF2B5EF4-FFF2-40B4-BE49-F238E27FC236}">
                <a16:creationId xmlns:a16="http://schemas.microsoft.com/office/drawing/2014/main" id="{39AECB68-BCCC-19A5-2F62-4EC94A386AE5}"/>
              </a:ext>
            </a:extLst>
          </p:cNvPr>
          <p:cNvSpPr>
            <a:spLocks noGrp="1"/>
          </p:cNvSpPr>
          <p:nvPr>
            <p:ph type="sldNum" sz="quarter" idx="12"/>
          </p:nvPr>
        </p:nvSpPr>
        <p:spPr>
          <a:xfrm>
            <a:off x="9165563" y="6368712"/>
            <a:ext cx="2743200" cy="366183"/>
          </a:xfrm>
        </p:spPr>
        <p:txBody>
          <a:bodyPr/>
          <a:lstStyle/>
          <a:p>
            <a:fld id="{9495EA4E-3D33-45DE-B4D9-3F7D650B8951}" type="slidenum">
              <a:rPr lang="zh-CN" altLang="en-US" smtClean="0"/>
              <a:pPr/>
              <a:t>21</a:t>
            </a:fld>
            <a:endParaRPr lang="zh-CN" altLang="en-US" dirty="0"/>
          </a:p>
        </p:txBody>
      </p:sp>
    </p:spTree>
    <p:extLst>
      <p:ext uri="{BB962C8B-B14F-4D97-AF65-F5344CB8AC3E}">
        <p14:creationId xmlns:p14="http://schemas.microsoft.com/office/powerpoint/2010/main" val="842451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E98D1-7A79-B804-B028-F0D42F13B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79E8F-5184-8FBD-DD4B-174DBDD7CF15}"/>
              </a:ext>
            </a:extLst>
          </p:cNvPr>
          <p:cNvSpPr>
            <a:spLocks noGrp="1"/>
          </p:cNvSpPr>
          <p:nvPr>
            <p:ph type="title"/>
          </p:nvPr>
        </p:nvSpPr>
        <p:spPr/>
        <p:txBody>
          <a:bodyPr/>
          <a:lstStyle/>
          <a:p>
            <a:r>
              <a:rPr lang="en-US" sz="4000" dirty="0"/>
              <a:t>Overall DOE area of seven DERs</a:t>
            </a:r>
            <a:endParaRPr lang="en-US" dirty="0"/>
          </a:p>
        </p:txBody>
      </p:sp>
      <p:sp>
        <p:nvSpPr>
          <p:cNvPr id="4" name="Slide Number Placeholder 3">
            <a:extLst>
              <a:ext uri="{FF2B5EF4-FFF2-40B4-BE49-F238E27FC236}">
                <a16:creationId xmlns:a16="http://schemas.microsoft.com/office/drawing/2014/main" id="{096879E4-8783-C624-C44F-0EF6FD5747BF}"/>
              </a:ext>
            </a:extLst>
          </p:cNvPr>
          <p:cNvSpPr>
            <a:spLocks noGrp="1"/>
          </p:cNvSpPr>
          <p:nvPr>
            <p:ph type="sldNum" sz="quarter" idx="12"/>
          </p:nvPr>
        </p:nvSpPr>
        <p:spPr/>
        <p:txBody>
          <a:bodyPr/>
          <a:lstStyle/>
          <a:p>
            <a:fld id="{9495EA4E-3D33-45DE-B4D9-3F7D650B8951}" type="slidenum">
              <a:rPr lang="zh-CN" altLang="en-US" smtClean="0"/>
              <a:pPr/>
              <a:t>22</a:t>
            </a:fld>
            <a:endParaRPr lang="zh-CN" altLang="en-US"/>
          </a:p>
        </p:txBody>
      </p:sp>
      <p:sp>
        <p:nvSpPr>
          <p:cNvPr id="13" name="Content Placeholder 2">
            <a:extLst>
              <a:ext uri="{FF2B5EF4-FFF2-40B4-BE49-F238E27FC236}">
                <a16:creationId xmlns:a16="http://schemas.microsoft.com/office/drawing/2014/main" id="{966FF31C-E2C0-F8F8-AC54-1A3A5110968D}"/>
              </a:ext>
            </a:extLst>
          </p:cNvPr>
          <p:cNvSpPr>
            <a:spLocks noGrp="1"/>
          </p:cNvSpPr>
          <p:nvPr>
            <p:ph idx="1"/>
          </p:nvPr>
        </p:nvSpPr>
        <p:spPr>
          <a:xfrm>
            <a:off x="294030" y="1094624"/>
            <a:ext cx="11707470" cy="5669280"/>
          </a:xfrm>
        </p:spPr>
        <p:txBody>
          <a:bodyPr>
            <a:normAutofit/>
          </a:bodyPr>
          <a:lstStyle/>
          <a:p>
            <a:pPr algn="just"/>
            <a:r>
              <a:rPr lang="en-US" sz="2000" dirty="0"/>
              <a:t>The following figures show the overall DOE area, which is the summation of individual DOE areas of all seven DERs. </a:t>
            </a:r>
          </a:p>
          <a:p>
            <a:pPr algn="just"/>
            <a:r>
              <a:rPr lang="en-US" sz="2000" dirty="0"/>
              <a:t>Among the methods,</a:t>
            </a:r>
            <a:r>
              <a:rPr lang="en-US" altLang="zh-CN" sz="2000" dirty="0"/>
              <a:t> </a:t>
            </a:r>
            <a:r>
              <a:rPr lang="en-US" sz="2000" dirty="0"/>
              <a:t>ICNN shows excellent consistency with SGD at lower bounds, while ICNN is more conservative than SGD at upper bounds.</a:t>
            </a:r>
          </a:p>
          <a:p>
            <a:pPr algn="just"/>
            <a:r>
              <a:rPr lang="en-US" sz="2000" dirty="0"/>
              <a:t>LDF suffers from inferior accuracy in estimating the DOE area at both upper and lower DOE bounds.</a:t>
            </a:r>
          </a:p>
        </p:txBody>
      </p:sp>
      <p:pic>
        <p:nvPicPr>
          <p:cNvPr id="16" name="图片 15">
            <a:extLst>
              <a:ext uri="{FF2B5EF4-FFF2-40B4-BE49-F238E27FC236}">
                <a16:creationId xmlns:a16="http://schemas.microsoft.com/office/drawing/2014/main" id="{480F0AB8-B9B1-15BD-64C9-A6F853362B1B}"/>
              </a:ext>
            </a:extLst>
          </p:cNvPr>
          <p:cNvPicPr>
            <a:picLocks noChangeAspect="1"/>
          </p:cNvPicPr>
          <p:nvPr/>
        </p:nvPicPr>
        <p:blipFill>
          <a:blip r:embed="rId3"/>
          <a:stretch>
            <a:fillRect/>
          </a:stretch>
        </p:blipFill>
        <p:spPr>
          <a:xfrm>
            <a:off x="397693" y="3429000"/>
            <a:ext cx="3660741" cy="2745556"/>
          </a:xfrm>
          <a:prstGeom prst="rect">
            <a:avLst/>
          </a:prstGeom>
        </p:spPr>
      </p:pic>
      <p:pic>
        <p:nvPicPr>
          <p:cNvPr id="17" name="图片 16">
            <a:extLst>
              <a:ext uri="{FF2B5EF4-FFF2-40B4-BE49-F238E27FC236}">
                <a16:creationId xmlns:a16="http://schemas.microsoft.com/office/drawing/2014/main" id="{D1E9C1A5-F8F8-6867-CB00-AFBA407EEFAA}"/>
              </a:ext>
            </a:extLst>
          </p:cNvPr>
          <p:cNvPicPr>
            <a:picLocks noChangeAspect="1"/>
          </p:cNvPicPr>
          <p:nvPr/>
        </p:nvPicPr>
        <p:blipFill>
          <a:blip r:embed="rId4"/>
          <a:stretch>
            <a:fillRect/>
          </a:stretch>
        </p:blipFill>
        <p:spPr>
          <a:xfrm>
            <a:off x="4265629" y="3429000"/>
            <a:ext cx="3660743" cy="2745557"/>
          </a:xfrm>
          <a:prstGeom prst="rect">
            <a:avLst/>
          </a:prstGeom>
        </p:spPr>
      </p:pic>
      <p:pic>
        <p:nvPicPr>
          <p:cNvPr id="3" name="图片 2">
            <a:extLst>
              <a:ext uri="{FF2B5EF4-FFF2-40B4-BE49-F238E27FC236}">
                <a16:creationId xmlns:a16="http://schemas.microsoft.com/office/drawing/2014/main" id="{2C8D3CDF-F1EF-0754-E80C-542D76F1BCB6}"/>
              </a:ext>
            </a:extLst>
          </p:cNvPr>
          <p:cNvPicPr>
            <a:picLocks noChangeAspect="1"/>
          </p:cNvPicPr>
          <p:nvPr/>
        </p:nvPicPr>
        <p:blipFill>
          <a:blip r:embed="rId5"/>
          <a:stretch>
            <a:fillRect/>
          </a:stretch>
        </p:blipFill>
        <p:spPr>
          <a:xfrm>
            <a:off x="8133565" y="3429000"/>
            <a:ext cx="3660742" cy="2745557"/>
          </a:xfrm>
          <a:prstGeom prst="rect">
            <a:avLst/>
          </a:prstGeom>
        </p:spPr>
      </p:pic>
    </p:spTree>
    <p:extLst>
      <p:ext uri="{BB962C8B-B14F-4D97-AF65-F5344CB8AC3E}">
        <p14:creationId xmlns:p14="http://schemas.microsoft.com/office/powerpoint/2010/main" val="3130002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9F558-918F-EF54-539E-BD76E55B88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B831D-79A6-1B4F-33AC-8DD1706409E4}"/>
              </a:ext>
            </a:extLst>
          </p:cNvPr>
          <p:cNvSpPr>
            <a:spLocks noGrp="1"/>
          </p:cNvSpPr>
          <p:nvPr>
            <p:ph type="title"/>
          </p:nvPr>
        </p:nvSpPr>
        <p:spPr/>
        <p:txBody>
          <a:bodyPr/>
          <a:lstStyle/>
          <a:p>
            <a:r>
              <a:rPr lang="en-US" sz="4000" dirty="0"/>
              <a:t>Overall DOE area of seven DERs</a:t>
            </a:r>
            <a:endParaRPr lang="en-US" dirty="0"/>
          </a:p>
        </p:txBody>
      </p:sp>
      <p:sp>
        <p:nvSpPr>
          <p:cNvPr id="4" name="Slide Number Placeholder 3">
            <a:extLst>
              <a:ext uri="{FF2B5EF4-FFF2-40B4-BE49-F238E27FC236}">
                <a16:creationId xmlns:a16="http://schemas.microsoft.com/office/drawing/2014/main" id="{8166AFA0-0A72-0C43-AF95-3BB67B3B3489}"/>
              </a:ext>
            </a:extLst>
          </p:cNvPr>
          <p:cNvSpPr>
            <a:spLocks noGrp="1"/>
          </p:cNvSpPr>
          <p:nvPr>
            <p:ph type="sldNum" sz="quarter" idx="12"/>
          </p:nvPr>
        </p:nvSpPr>
        <p:spPr/>
        <p:txBody>
          <a:bodyPr/>
          <a:lstStyle/>
          <a:p>
            <a:fld id="{9495EA4E-3D33-45DE-B4D9-3F7D650B8951}" type="slidenum">
              <a:rPr lang="zh-CN" altLang="en-US" smtClean="0"/>
              <a:pPr/>
              <a:t>23</a:t>
            </a:fld>
            <a:endParaRPr lang="zh-CN" altLang="en-US"/>
          </a:p>
        </p:txBody>
      </p:sp>
      <p:sp>
        <p:nvSpPr>
          <p:cNvPr id="13" name="Content Placeholder 2">
            <a:extLst>
              <a:ext uri="{FF2B5EF4-FFF2-40B4-BE49-F238E27FC236}">
                <a16:creationId xmlns:a16="http://schemas.microsoft.com/office/drawing/2014/main" id="{A3746A5D-2A5F-A115-58B0-43A4B2F2B6B1}"/>
              </a:ext>
            </a:extLst>
          </p:cNvPr>
          <p:cNvSpPr>
            <a:spLocks noGrp="1"/>
          </p:cNvSpPr>
          <p:nvPr>
            <p:ph idx="1"/>
          </p:nvPr>
        </p:nvSpPr>
        <p:spPr>
          <a:xfrm>
            <a:off x="294030" y="1094624"/>
            <a:ext cx="11707470" cy="5669280"/>
          </a:xfrm>
        </p:spPr>
        <p:txBody>
          <a:bodyPr>
            <a:normAutofit/>
          </a:bodyPr>
          <a:lstStyle/>
          <a:p>
            <a:pPr algn="just"/>
            <a:r>
              <a:rPr lang="en-US" sz="2000" dirty="0"/>
              <a:t>For upper limits, SGD and ICNN are less conservative than LDF. Compared with SGD, ICNN is conservative at some intervals since it is less accurate in handling back feed penalties.</a:t>
            </a:r>
          </a:p>
          <a:p>
            <a:pPr algn="just"/>
            <a:r>
              <a:rPr lang="en-US" altLang="zh-CN" sz="2000" dirty="0"/>
              <a:t>For lower </a:t>
            </a:r>
            <a:r>
              <a:rPr lang="en-US" sz="2000" dirty="0"/>
              <a:t>limits</a:t>
            </a:r>
            <a:r>
              <a:rPr lang="en-US" altLang="zh-CN" sz="2000" dirty="0"/>
              <a:t>, ICNN and SGD have similar performance, implying that both methods are accurate in handling overloading </a:t>
            </a:r>
            <a:r>
              <a:rPr lang="en-US" sz="2000" dirty="0"/>
              <a:t>penalties</a:t>
            </a:r>
            <a:r>
              <a:rPr lang="en-US" altLang="zh-CN" sz="2000" dirty="0"/>
              <a:t>.</a:t>
            </a:r>
            <a:endParaRPr lang="en-US" sz="2000" dirty="0"/>
          </a:p>
          <a:p>
            <a:pPr algn="just"/>
            <a:endParaRPr lang="en-US" sz="2000" dirty="0"/>
          </a:p>
        </p:txBody>
      </p:sp>
      <p:pic>
        <p:nvPicPr>
          <p:cNvPr id="7" name="图片 6">
            <a:extLst>
              <a:ext uri="{FF2B5EF4-FFF2-40B4-BE49-F238E27FC236}">
                <a16:creationId xmlns:a16="http://schemas.microsoft.com/office/drawing/2014/main" id="{2AF51A3D-AFBC-D5B3-88F8-CB1CBC2BBF38}"/>
              </a:ext>
            </a:extLst>
          </p:cNvPr>
          <p:cNvPicPr>
            <a:picLocks noChangeAspect="1"/>
          </p:cNvPicPr>
          <p:nvPr/>
        </p:nvPicPr>
        <p:blipFill>
          <a:blip r:embed="rId3"/>
          <a:stretch>
            <a:fillRect/>
          </a:stretch>
        </p:blipFill>
        <p:spPr>
          <a:xfrm>
            <a:off x="6096000" y="2542876"/>
            <a:ext cx="5334000" cy="4000500"/>
          </a:xfrm>
          <a:prstGeom prst="rect">
            <a:avLst/>
          </a:prstGeom>
        </p:spPr>
      </p:pic>
      <p:pic>
        <p:nvPicPr>
          <p:cNvPr id="9" name="图片 8">
            <a:extLst>
              <a:ext uri="{FF2B5EF4-FFF2-40B4-BE49-F238E27FC236}">
                <a16:creationId xmlns:a16="http://schemas.microsoft.com/office/drawing/2014/main" id="{ABD99E0F-DD2F-D784-EA99-90BC1AD4E39E}"/>
              </a:ext>
            </a:extLst>
          </p:cNvPr>
          <p:cNvPicPr>
            <a:picLocks noChangeAspect="1"/>
          </p:cNvPicPr>
          <p:nvPr/>
        </p:nvPicPr>
        <p:blipFill>
          <a:blip r:embed="rId4"/>
          <a:stretch>
            <a:fillRect/>
          </a:stretch>
        </p:blipFill>
        <p:spPr>
          <a:xfrm>
            <a:off x="762000" y="2542876"/>
            <a:ext cx="5334000" cy="4000500"/>
          </a:xfrm>
          <a:prstGeom prst="rect">
            <a:avLst/>
          </a:prstGeom>
        </p:spPr>
      </p:pic>
    </p:spTree>
    <p:extLst>
      <p:ext uri="{BB962C8B-B14F-4D97-AF65-F5344CB8AC3E}">
        <p14:creationId xmlns:p14="http://schemas.microsoft.com/office/powerpoint/2010/main" val="1107206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C3382-9D62-5C24-2EF9-6CD0F2F70E1B}"/>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E8D4097-F2F7-5F9D-3882-F81BBEE29426}"/>
              </a:ext>
            </a:extLst>
          </p:cNvPr>
          <p:cNvSpPr>
            <a:spLocks noGrp="1"/>
          </p:cNvSpPr>
          <p:nvPr>
            <p:ph idx="1"/>
          </p:nvPr>
        </p:nvSpPr>
        <p:spPr>
          <a:xfrm>
            <a:off x="294030" y="1094624"/>
            <a:ext cx="11707470" cy="5669280"/>
          </a:xfrm>
        </p:spPr>
        <p:txBody>
          <a:bodyPr>
            <a:normAutofit/>
          </a:bodyPr>
          <a:lstStyle/>
          <a:p>
            <a:r>
              <a:rPr lang="en-US" sz="2000" dirty="0"/>
              <a:t>DOEs generated by different methods are significantly different to each other.</a:t>
            </a:r>
          </a:p>
          <a:p>
            <a:r>
              <a:rPr lang="en-US" sz="2000" dirty="0"/>
              <a:t>Additional criteria or strategies may be necessary for DOE allocation in specific cases.</a:t>
            </a:r>
          </a:p>
        </p:txBody>
      </p:sp>
      <p:sp>
        <p:nvSpPr>
          <p:cNvPr id="2" name="Title 1">
            <a:extLst>
              <a:ext uri="{FF2B5EF4-FFF2-40B4-BE49-F238E27FC236}">
                <a16:creationId xmlns:a16="http://schemas.microsoft.com/office/drawing/2014/main" id="{A80257DC-53CC-BCA0-1026-D286DBAE252C}"/>
              </a:ext>
            </a:extLst>
          </p:cNvPr>
          <p:cNvSpPr>
            <a:spLocks noGrp="1"/>
          </p:cNvSpPr>
          <p:nvPr>
            <p:ph type="title"/>
          </p:nvPr>
        </p:nvSpPr>
        <p:spPr/>
        <p:txBody>
          <a:bodyPr>
            <a:normAutofit/>
          </a:bodyPr>
          <a:lstStyle/>
          <a:p>
            <a:r>
              <a:rPr lang="en-US" altLang="zh-CN" dirty="0"/>
              <a:t>DOEs of individual DERs – upper limits</a:t>
            </a:r>
            <a:endParaRPr lang="en-US" dirty="0"/>
          </a:p>
        </p:txBody>
      </p:sp>
      <p:sp>
        <p:nvSpPr>
          <p:cNvPr id="4" name="Slide Number Placeholder 3">
            <a:extLst>
              <a:ext uri="{FF2B5EF4-FFF2-40B4-BE49-F238E27FC236}">
                <a16:creationId xmlns:a16="http://schemas.microsoft.com/office/drawing/2014/main" id="{D9A604BC-2F35-944F-FA65-A0D75A0A793E}"/>
              </a:ext>
            </a:extLst>
          </p:cNvPr>
          <p:cNvSpPr>
            <a:spLocks noGrp="1"/>
          </p:cNvSpPr>
          <p:nvPr>
            <p:ph type="sldNum" sz="quarter" idx="12"/>
          </p:nvPr>
        </p:nvSpPr>
        <p:spPr/>
        <p:txBody>
          <a:bodyPr/>
          <a:lstStyle/>
          <a:p>
            <a:fld id="{9495EA4E-3D33-45DE-B4D9-3F7D650B8951}" type="slidenum">
              <a:rPr lang="zh-CN" altLang="en-US" smtClean="0"/>
              <a:pPr/>
              <a:t>24</a:t>
            </a:fld>
            <a:endParaRPr lang="zh-CN" altLang="en-US"/>
          </a:p>
        </p:txBody>
      </p:sp>
      <p:pic>
        <p:nvPicPr>
          <p:cNvPr id="3" name="图片 2">
            <a:extLst>
              <a:ext uri="{FF2B5EF4-FFF2-40B4-BE49-F238E27FC236}">
                <a16:creationId xmlns:a16="http://schemas.microsoft.com/office/drawing/2014/main" id="{B52B1FDE-5593-9822-092E-09499F441154}"/>
              </a:ext>
            </a:extLst>
          </p:cNvPr>
          <p:cNvPicPr>
            <a:picLocks noChangeAspect="1"/>
          </p:cNvPicPr>
          <p:nvPr/>
        </p:nvPicPr>
        <p:blipFill>
          <a:blip r:embed="rId3"/>
          <a:stretch>
            <a:fillRect/>
          </a:stretch>
        </p:blipFill>
        <p:spPr>
          <a:xfrm>
            <a:off x="9831075" y="2525882"/>
            <a:ext cx="1745046" cy="1041686"/>
          </a:xfrm>
          <a:prstGeom prst="rect">
            <a:avLst/>
          </a:prstGeom>
        </p:spPr>
      </p:pic>
      <p:pic>
        <p:nvPicPr>
          <p:cNvPr id="5" name="图片 4">
            <a:extLst>
              <a:ext uri="{FF2B5EF4-FFF2-40B4-BE49-F238E27FC236}">
                <a16:creationId xmlns:a16="http://schemas.microsoft.com/office/drawing/2014/main" id="{1444D2C0-4373-6BD8-0EBA-7627002E72AD}"/>
              </a:ext>
            </a:extLst>
          </p:cNvPr>
          <p:cNvPicPr>
            <a:picLocks noChangeAspect="1"/>
          </p:cNvPicPr>
          <p:nvPr/>
        </p:nvPicPr>
        <p:blipFill>
          <a:blip r:embed="rId4"/>
          <a:stretch>
            <a:fillRect/>
          </a:stretch>
        </p:blipFill>
        <p:spPr>
          <a:xfrm>
            <a:off x="9009757" y="4282791"/>
            <a:ext cx="3152002" cy="2364002"/>
          </a:xfrm>
          <a:prstGeom prst="rect">
            <a:avLst/>
          </a:prstGeom>
        </p:spPr>
      </p:pic>
      <p:pic>
        <p:nvPicPr>
          <p:cNvPr id="6" name="图片 5">
            <a:extLst>
              <a:ext uri="{FF2B5EF4-FFF2-40B4-BE49-F238E27FC236}">
                <a16:creationId xmlns:a16="http://schemas.microsoft.com/office/drawing/2014/main" id="{77B44102-B6BB-3DDC-402B-E2FD53C1F623}"/>
              </a:ext>
            </a:extLst>
          </p:cNvPr>
          <p:cNvPicPr>
            <a:picLocks noChangeAspect="1"/>
          </p:cNvPicPr>
          <p:nvPr/>
        </p:nvPicPr>
        <p:blipFill>
          <a:blip r:embed="rId5"/>
          <a:stretch>
            <a:fillRect/>
          </a:stretch>
        </p:blipFill>
        <p:spPr>
          <a:xfrm>
            <a:off x="6081083" y="4282791"/>
            <a:ext cx="3152002" cy="2364002"/>
          </a:xfrm>
          <a:prstGeom prst="rect">
            <a:avLst/>
          </a:prstGeom>
        </p:spPr>
      </p:pic>
      <p:pic>
        <p:nvPicPr>
          <p:cNvPr id="10" name="图片 9">
            <a:extLst>
              <a:ext uri="{FF2B5EF4-FFF2-40B4-BE49-F238E27FC236}">
                <a16:creationId xmlns:a16="http://schemas.microsoft.com/office/drawing/2014/main" id="{178F4D5C-5AED-D64C-B261-BCE81589142B}"/>
              </a:ext>
            </a:extLst>
          </p:cNvPr>
          <p:cNvPicPr>
            <a:picLocks noChangeAspect="1"/>
          </p:cNvPicPr>
          <p:nvPr/>
        </p:nvPicPr>
        <p:blipFill>
          <a:blip r:embed="rId6"/>
          <a:stretch>
            <a:fillRect/>
          </a:stretch>
        </p:blipFill>
        <p:spPr>
          <a:xfrm>
            <a:off x="3104257" y="4282791"/>
            <a:ext cx="3152002" cy="2364002"/>
          </a:xfrm>
          <a:prstGeom prst="rect">
            <a:avLst/>
          </a:prstGeom>
        </p:spPr>
      </p:pic>
      <p:pic>
        <p:nvPicPr>
          <p:cNvPr id="11" name="图片 10">
            <a:extLst>
              <a:ext uri="{FF2B5EF4-FFF2-40B4-BE49-F238E27FC236}">
                <a16:creationId xmlns:a16="http://schemas.microsoft.com/office/drawing/2014/main" id="{1A84C997-50B1-A0BD-7DE2-191E01097BB6}"/>
              </a:ext>
            </a:extLst>
          </p:cNvPr>
          <p:cNvPicPr>
            <a:picLocks noChangeAspect="1"/>
          </p:cNvPicPr>
          <p:nvPr/>
        </p:nvPicPr>
        <p:blipFill>
          <a:blip r:embed="rId7"/>
          <a:stretch>
            <a:fillRect/>
          </a:stretch>
        </p:blipFill>
        <p:spPr>
          <a:xfrm>
            <a:off x="249327" y="4282791"/>
            <a:ext cx="3004515" cy="2364002"/>
          </a:xfrm>
          <a:prstGeom prst="rect">
            <a:avLst/>
          </a:prstGeom>
        </p:spPr>
      </p:pic>
      <p:pic>
        <p:nvPicPr>
          <p:cNvPr id="12" name="图片 11">
            <a:extLst>
              <a:ext uri="{FF2B5EF4-FFF2-40B4-BE49-F238E27FC236}">
                <a16:creationId xmlns:a16="http://schemas.microsoft.com/office/drawing/2014/main" id="{E83F4272-926A-0DD8-6A54-6AEB19C8FA93}"/>
              </a:ext>
            </a:extLst>
          </p:cNvPr>
          <p:cNvPicPr>
            <a:picLocks noChangeAspect="1"/>
          </p:cNvPicPr>
          <p:nvPr/>
        </p:nvPicPr>
        <p:blipFill>
          <a:blip r:embed="rId8"/>
          <a:stretch>
            <a:fillRect/>
          </a:stretch>
        </p:blipFill>
        <p:spPr>
          <a:xfrm>
            <a:off x="6093435" y="1894061"/>
            <a:ext cx="3152002" cy="2364002"/>
          </a:xfrm>
          <a:prstGeom prst="rect">
            <a:avLst/>
          </a:prstGeom>
        </p:spPr>
      </p:pic>
      <p:pic>
        <p:nvPicPr>
          <p:cNvPr id="14" name="图片 13">
            <a:extLst>
              <a:ext uri="{FF2B5EF4-FFF2-40B4-BE49-F238E27FC236}">
                <a16:creationId xmlns:a16="http://schemas.microsoft.com/office/drawing/2014/main" id="{FC403D29-1448-7167-0F7C-71C894571EDB}"/>
              </a:ext>
            </a:extLst>
          </p:cNvPr>
          <p:cNvPicPr>
            <a:picLocks noChangeAspect="1"/>
          </p:cNvPicPr>
          <p:nvPr/>
        </p:nvPicPr>
        <p:blipFill>
          <a:blip r:embed="rId9"/>
          <a:stretch>
            <a:fillRect/>
          </a:stretch>
        </p:blipFill>
        <p:spPr>
          <a:xfrm>
            <a:off x="3104257" y="1869333"/>
            <a:ext cx="3152003" cy="2413458"/>
          </a:xfrm>
          <a:prstGeom prst="rect">
            <a:avLst/>
          </a:prstGeom>
        </p:spPr>
      </p:pic>
      <p:pic>
        <p:nvPicPr>
          <p:cNvPr id="16" name="图片 15">
            <a:extLst>
              <a:ext uri="{FF2B5EF4-FFF2-40B4-BE49-F238E27FC236}">
                <a16:creationId xmlns:a16="http://schemas.microsoft.com/office/drawing/2014/main" id="{2A7F3EF6-2904-0A84-463D-85DB6761ED08}"/>
              </a:ext>
            </a:extLst>
          </p:cNvPr>
          <p:cNvPicPr>
            <a:picLocks noChangeAspect="1"/>
          </p:cNvPicPr>
          <p:nvPr/>
        </p:nvPicPr>
        <p:blipFill>
          <a:blip r:embed="rId10"/>
          <a:stretch>
            <a:fillRect/>
          </a:stretch>
        </p:blipFill>
        <p:spPr>
          <a:xfrm>
            <a:off x="203272" y="1862737"/>
            <a:ext cx="3050570" cy="2420054"/>
          </a:xfrm>
          <a:prstGeom prst="rect">
            <a:avLst/>
          </a:prstGeom>
        </p:spPr>
      </p:pic>
    </p:spTree>
    <p:extLst>
      <p:ext uri="{BB962C8B-B14F-4D97-AF65-F5344CB8AC3E}">
        <p14:creationId xmlns:p14="http://schemas.microsoft.com/office/powerpoint/2010/main" val="4151090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6B409-7353-028D-401E-DBFB194F66DA}"/>
            </a:ext>
          </a:extLst>
        </p:cNvPr>
        <p:cNvGrpSpPr/>
        <p:nvPr/>
      </p:nvGrpSpPr>
      <p:grpSpPr>
        <a:xfrm>
          <a:off x="0" y="0"/>
          <a:ext cx="0" cy="0"/>
          <a:chOff x="0" y="0"/>
          <a:chExt cx="0" cy="0"/>
        </a:xfrm>
      </p:grpSpPr>
      <p:pic>
        <p:nvPicPr>
          <p:cNvPr id="8" name="图片 7">
            <a:extLst>
              <a:ext uri="{FF2B5EF4-FFF2-40B4-BE49-F238E27FC236}">
                <a16:creationId xmlns:a16="http://schemas.microsoft.com/office/drawing/2014/main" id="{4C31617F-2A15-16AD-B0A7-8942B0AF69C1}"/>
              </a:ext>
            </a:extLst>
          </p:cNvPr>
          <p:cNvPicPr>
            <a:picLocks noChangeAspect="1"/>
          </p:cNvPicPr>
          <p:nvPr/>
        </p:nvPicPr>
        <p:blipFill>
          <a:blip r:embed="rId3"/>
          <a:stretch>
            <a:fillRect/>
          </a:stretch>
        </p:blipFill>
        <p:spPr>
          <a:xfrm>
            <a:off x="3104258" y="1868953"/>
            <a:ext cx="3152002" cy="2429387"/>
          </a:xfrm>
          <a:prstGeom prst="rect">
            <a:avLst/>
          </a:prstGeom>
        </p:spPr>
      </p:pic>
      <p:pic>
        <p:nvPicPr>
          <p:cNvPr id="7" name="图片 6">
            <a:extLst>
              <a:ext uri="{FF2B5EF4-FFF2-40B4-BE49-F238E27FC236}">
                <a16:creationId xmlns:a16="http://schemas.microsoft.com/office/drawing/2014/main" id="{BA897F22-ED68-9CE1-8F33-C900D436BCCE}"/>
              </a:ext>
            </a:extLst>
          </p:cNvPr>
          <p:cNvPicPr>
            <a:picLocks noChangeAspect="1"/>
          </p:cNvPicPr>
          <p:nvPr/>
        </p:nvPicPr>
        <p:blipFill>
          <a:blip r:embed="rId4"/>
          <a:stretch>
            <a:fillRect/>
          </a:stretch>
        </p:blipFill>
        <p:spPr>
          <a:xfrm>
            <a:off x="203271" y="1885013"/>
            <a:ext cx="3049811" cy="2413327"/>
          </a:xfrm>
          <a:prstGeom prst="rect">
            <a:avLst/>
          </a:prstGeom>
        </p:spPr>
      </p:pic>
      <p:pic>
        <p:nvPicPr>
          <p:cNvPr id="16" name="图片 15">
            <a:extLst>
              <a:ext uri="{FF2B5EF4-FFF2-40B4-BE49-F238E27FC236}">
                <a16:creationId xmlns:a16="http://schemas.microsoft.com/office/drawing/2014/main" id="{F50F18F5-9E39-8CDC-A062-5D78A52681D4}"/>
              </a:ext>
            </a:extLst>
          </p:cNvPr>
          <p:cNvPicPr>
            <a:picLocks noChangeAspect="1"/>
          </p:cNvPicPr>
          <p:nvPr/>
        </p:nvPicPr>
        <p:blipFill>
          <a:blip r:embed="rId5"/>
          <a:stretch>
            <a:fillRect/>
          </a:stretch>
        </p:blipFill>
        <p:spPr>
          <a:xfrm>
            <a:off x="203271" y="4298343"/>
            <a:ext cx="3049811" cy="2347939"/>
          </a:xfrm>
          <a:prstGeom prst="rect">
            <a:avLst/>
          </a:prstGeom>
        </p:spPr>
      </p:pic>
      <p:pic>
        <p:nvPicPr>
          <p:cNvPr id="17" name="图片 16">
            <a:extLst>
              <a:ext uri="{FF2B5EF4-FFF2-40B4-BE49-F238E27FC236}">
                <a16:creationId xmlns:a16="http://schemas.microsoft.com/office/drawing/2014/main" id="{9D232FFA-ECD2-EDF8-E463-BFDD538983E5}"/>
              </a:ext>
            </a:extLst>
          </p:cNvPr>
          <p:cNvPicPr>
            <a:picLocks noChangeAspect="1"/>
          </p:cNvPicPr>
          <p:nvPr/>
        </p:nvPicPr>
        <p:blipFill>
          <a:blip r:embed="rId6"/>
          <a:stretch>
            <a:fillRect/>
          </a:stretch>
        </p:blipFill>
        <p:spPr>
          <a:xfrm>
            <a:off x="3129001" y="4298344"/>
            <a:ext cx="3130587" cy="2347940"/>
          </a:xfrm>
          <a:prstGeom prst="rect">
            <a:avLst/>
          </a:prstGeom>
        </p:spPr>
      </p:pic>
      <p:pic>
        <p:nvPicPr>
          <p:cNvPr id="9" name="图片 8">
            <a:extLst>
              <a:ext uri="{FF2B5EF4-FFF2-40B4-BE49-F238E27FC236}">
                <a16:creationId xmlns:a16="http://schemas.microsoft.com/office/drawing/2014/main" id="{6D51D6A5-5326-DEAE-E564-5F7C52D2B60B}"/>
              </a:ext>
            </a:extLst>
          </p:cNvPr>
          <p:cNvPicPr>
            <a:picLocks noChangeAspect="1"/>
          </p:cNvPicPr>
          <p:nvPr/>
        </p:nvPicPr>
        <p:blipFill>
          <a:blip r:embed="rId7"/>
          <a:stretch>
            <a:fillRect/>
          </a:stretch>
        </p:blipFill>
        <p:spPr>
          <a:xfrm>
            <a:off x="6093435" y="1885015"/>
            <a:ext cx="3152002" cy="2364001"/>
          </a:xfrm>
          <a:prstGeom prst="rect">
            <a:avLst/>
          </a:prstGeom>
        </p:spPr>
      </p:pic>
      <p:pic>
        <p:nvPicPr>
          <p:cNvPr id="19" name="图片 18">
            <a:extLst>
              <a:ext uri="{FF2B5EF4-FFF2-40B4-BE49-F238E27FC236}">
                <a16:creationId xmlns:a16="http://schemas.microsoft.com/office/drawing/2014/main" id="{A8C2EBAE-2EC9-2347-49DF-2A38C430A5F8}"/>
              </a:ext>
            </a:extLst>
          </p:cNvPr>
          <p:cNvPicPr>
            <a:picLocks noChangeAspect="1"/>
          </p:cNvPicPr>
          <p:nvPr/>
        </p:nvPicPr>
        <p:blipFill>
          <a:blip r:embed="rId8"/>
          <a:stretch>
            <a:fillRect/>
          </a:stretch>
        </p:blipFill>
        <p:spPr>
          <a:xfrm>
            <a:off x="6081083" y="4289387"/>
            <a:ext cx="3126285" cy="2356898"/>
          </a:xfrm>
          <a:prstGeom prst="rect">
            <a:avLst/>
          </a:prstGeom>
        </p:spPr>
      </p:pic>
      <p:pic>
        <p:nvPicPr>
          <p:cNvPr id="20" name="图片 19">
            <a:extLst>
              <a:ext uri="{FF2B5EF4-FFF2-40B4-BE49-F238E27FC236}">
                <a16:creationId xmlns:a16="http://schemas.microsoft.com/office/drawing/2014/main" id="{BF7B5BDA-8E49-5AEB-62AC-5A96338773B6}"/>
              </a:ext>
            </a:extLst>
          </p:cNvPr>
          <p:cNvPicPr>
            <a:picLocks noChangeAspect="1"/>
          </p:cNvPicPr>
          <p:nvPr/>
        </p:nvPicPr>
        <p:blipFill>
          <a:blip r:embed="rId9"/>
          <a:stretch>
            <a:fillRect/>
          </a:stretch>
        </p:blipFill>
        <p:spPr>
          <a:xfrm>
            <a:off x="9008198" y="4282282"/>
            <a:ext cx="3152002" cy="2364002"/>
          </a:xfrm>
          <a:prstGeom prst="rect">
            <a:avLst/>
          </a:prstGeom>
        </p:spPr>
      </p:pic>
      <p:pic>
        <p:nvPicPr>
          <p:cNvPr id="22" name="图片 21">
            <a:extLst>
              <a:ext uri="{FF2B5EF4-FFF2-40B4-BE49-F238E27FC236}">
                <a16:creationId xmlns:a16="http://schemas.microsoft.com/office/drawing/2014/main" id="{49D5F3F3-67B8-FFBF-A06C-328ECA6482A9}"/>
              </a:ext>
            </a:extLst>
          </p:cNvPr>
          <p:cNvPicPr>
            <a:picLocks noChangeAspect="1"/>
          </p:cNvPicPr>
          <p:nvPr/>
        </p:nvPicPr>
        <p:blipFill>
          <a:blip r:embed="rId10"/>
          <a:stretch>
            <a:fillRect/>
          </a:stretch>
        </p:blipFill>
        <p:spPr>
          <a:xfrm>
            <a:off x="9831075" y="2525882"/>
            <a:ext cx="1745046" cy="1041686"/>
          </a:xfrm>
          <a:prstGeom prst="rect">
            <a:avLst/>
          </a:prstGeom>
        </p:spPr>
      </p:pic>
      <p:sp>
        <p:nvSpPr>
          <p:cNvPr id="13" name="Content Placeholder 2">
            <a:extLst>
              <a:ext uri="{FF2B5EF4-FFF2-40B4-BE49-F238E27FC236}">
                <a16:creationId xmlns:a16="http://schemas.microsoft.com/office/drawing/2014/main" id="{9269A3BE-9EA5-8C49-E1CD-C959B33F5D4A}"/>
              </a:ext>
            </a:extLst>
          </p:cNvPr>
          <p:cNvSpPr>
            <a:spLocks noGrp="1"/>
          </p:cNvSpPr>
          <p:nvPr>
            <p:ph idx="1"/>
          </p:nvPr>
        </p:nvSpPr>
        <p:spPr>
          <a:xfrm>
            <a:off x="294030" y="1094624"/>
            <a:ext cx="11707470" cy="5669280"/>
          </a:xfrm>
        </p:spPr>
        <p:txBody>
          <a:bodyPr>
            <a:normAutofit/>
          </a:bodyPr>
          <a:lstStyle/>
          <a:p>
            <a:r>
              <a:rPr lang="en-US" sz="2000" dirty="0"/>
              <a:t>DOEs generated by different methods are significantly different to each other.</a:t>
            </a:r>
          </a:p>
          <a:p>
            <a:r>
              <a:rPr lang="en-US" altLang="zh-CN" sz="2000" dirty="0"/>
              <a:t>Additional criteria or strategies may be </a:t>
            </a:r>
            <a:r>
              <a:rPr lang="en-US" sz="2000" dirty="0"/>
              <a:t>necessary for DOE allocation in specific cases</a:t>
            </a:r>
            <a:r>
              <a:rPr lang="en-US" altLang="zh-CN" sz="2000" dirty="0"/>
              <a:t>.</a:t>
            </a:r>
          </a:p>
        </p:txBody>
      </p:sp>
      <p:sp>
        <p:nvSpPr>
          <p:cNvPr id="2" name="Title 1">
            <a:extLst>
              <a:ext uri="{FF2B5EF4-FFF2-40B4-BE49-F238E27FC236}">
                <a16:creationId xmlns:a16="http://schemas.microsoft.com/office/drawing/2014/main" id="{6031719C-6D0F-EB7F-8D58-8EDE858D01CE}"/>
              </a:ext>
            </a:extLst>
          </p:cNvPr>
          <p:cNvSpPr>
            <a:spLocks noGrp="1"/>
          </p:cNvSpPr>
          <p:nvPr>
            <p:ph type="title"/>
          </p:nvPr>
        </p:nvSpPr>
        <p:spPr/>
        <p:txBody>
          <a:bodyPr>
            <a:normAutofit/>
          </a:bodyPr>
          <a:lstStyle/>
          <a:p>
            <a:r>
              <a:rPr lang="en-US" altLang="zh-CN" dirty="0"/>
              <a:t>DOEs of individual DERs – lower limits</a:t>
            </a:r>
            <a:endParaRPr lang="en-US" dirty="0"/>
          </a:p>
        </p:txBody>
      </p:sp>
      <p:sp>
        <p:nvSpPr>
          <p:cNvPr id="4" name="Slide Number Placeholder 3">
            <a:extLst>
              <a:ext uri="{FF2B5EF4-FFF2-40B4-BE49-F238E27FC236}">
                <a16:creationId xmlns:a16="http://schemas.microsoft.com/office/drawing/2014/main" id="{95FC93B0-E34B-64FB-EF32-0B855CBC355D}"/>
              </a:ext>
            </a:extLst>
          </p:cNvPr>
          <p:cNvSpPr>
            <a:spLocks noGrp="1"/>
          </p:cNvSpPr>
          <p:nvPr>
            <p:ph type="sldNum" sz="quarter" idx="12"/>
          </p:nvPr>
        </p:nvSpPr>
        <p:spPr/>
        <p:txBody>
          <a:bodyPr/>
          <a:lstStyle/>
          <a:p>
            <a:fld id="{9495EA4E-3D33-45DE-B4D9-3F7D650B8951}" type="slidenum">
              <a:rPr lang="zh-CN" altLang="en-US" smtClean="0"/>
              <a:pPr/>
              <a:t>25</a:t>
            </a:fld>
            <a:endParaRPr lang="zh-CN" altLang="en-US"/>
          </a:p>
        </p:txBody>
      </p:sp>
    </p:spTree>
    <p:extLst>
      <p:ext uri="{BB962C8B-B14F-4D97-AF65-F5344CB8AC3E}">
        <p14:creationId xmlns:p14="http://schemas.microsoft.com/office/powerpoint/2010/main" val="3728595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2E970-4ADC-4DCF-3C00-8F1369F58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F15C3-7F9F-223A-1D3F-BC083C88102D}"/>
              </a:ext>
            </a:extLst>
          </p:cNvPr>
          <p:cNvSpPr>
            <a:spLocks noGrp="1"/>
          </p:cNvSpPr>
          <p:nvPr>
            <p:ph type="title"/>
          </p:nvPr>
        </p:nvSpPr>
        <p:spPr/>
        <p:txBody>
          <a:bodyPr/>
          <a:lstStyle/>
          <a:p>
            <a:r>
              <a:rPr lang="en-US" dirty="0"/>
              <a:t>Quantitative comparison of overall DOE</a:t>
            </a:r>
          </a:p>
        </p:txBody>
      </p:sp>
      <p:sp>
        <p:nvSpPr>
          <p:cNvPr id="4" name="Slide Number Placeholder 3">
            <a:extLst>
              <a:ext uri="{FF2B5EF4-FFF2-40B4-BE49-F238E27FC236}">
                <a16:creationId xmlns:a16="http://schemas.microsoft.com/office/drawing/2014/main" id="{50BAA541-0130-CE5B-4012-704221BF5D79}"/>
              </a:ext>
            </a:extLst>
          </p:cNvPr>
          <p:cNvSpPr>
            <a:spLocks noGrp="1"/>
          </p:cNvSpPr>
          <p:nvPr>
            <p:ph type="sldNum" sz="quarter" idx="12"/>
          </p:nvPr>
        </p:nvSpPr>
        <p:spPr/>
        <p:txBody>
          <a:bodyPr/>
          <a:lstStyle/>
          <a:p>
            <a:fld id="{9495EA4E-3D33-45DE-B4D9-3F7D650B8951}" type="slidenum">
              <a:rPr lang="zh-CN" altLang="en-US" smtClean="0"/>
              <a:pPr/>
              <a:t>26</a:t>
            </a:fld>
            <a:endParaRPr lang="zh-CN" altLang="en-US"/>
          </a:p>
        </p:txBody>
      </p:sp>
      <p:sp>
        <p:nvSpPr>
          <p:cNvPr id="13" name="Content Placeholder 2">
            <a:extLst>
              <a:ext uri="{FF2B5EF4-FFF2-40B4-BE49-F238E27FC236}">
                <a16:creationId xmlns:a16="http://schemas.microsoft.com/office/drawing/2014/main" id="{5C571959-8132-7E0E-031A-477196D874D7}"/>
              </a:ext>
            </a:extLst>
          </p:cNvPr>
          <p:cNvSpPr>
            <a:spLocks noGrp="1"/>
          </p:cNvSpPr>
          <p:nvPr>
            <p:ph idx="1"/>
          </p:nvPr>
        </p:nvSpPr>
        <p:spPr>
          <a:xfrm>
            <a:off x="294030" y="1094624"/>
            <a:ext cx="11614733" cy="5669280"/>
          </a:xfrm>
        </p:spPr>
        <p:txBody>
          <a:bodyPr>
            <a:normAutofit/>
          </a:bodyPr>
          <a:lstStyle/>
          <a:p>
            <a:pPr algn="just"/>
            <a:r>
              <a:rPr lang="en-US" sz="2000" dirty="0"/>
              <a:t>We define the size of DOEs as the sum of dispatchable range at each time intervals:</a:t>
            </a:r>
          </a:p>
          <a:p>
            <a:pPr algn="just"/>
            <a:endParaRPr lang="en-US" sz="2000" dirty="0"/>
          </a:p>
          <a:p>
            <a:pPr algn="just"/>
            <a:endParaRPr lang="en-US" sz="2000" dirty="0"/>
          </a:p>
          <a:p>
            <a:pPr algn="just"/>
            <a:r>
              <a:rPr lang="en-US" sz="2000" dirty="0"/>
              <a:t>SGD merits the largest DOE size, </a:t>
            </a:r>
            <a:r>
              <a:rPr lang="en-US" altLang="zh-CN" sz="2000" dirty="0"/>
              <a:t>allowing aggregators to dispatch DERs more flexibly</a:t>
            </a:r>
            <a:r>
              <a:rPr lang="en-US" sz="2000" dirty="0"/>
              <a:t>. The computational efficiency of SGD is also satisfactory.</a:t>
            </a:r>
          </a:p>
          <a:p>
            <a:pPr algn="just"/>
            <a:r>
              <a:rPr lang="en-US" altLang="zh-CN" sz="2000" dirty="0"/>
              <a:t>Compared with SGD, </a:t>
            </a:r>
            <a:r>
              <a:rPr lang="en-US" sz="2000" dirty="0"/>
              <a:t>ICNN obtains a relatively smaller DOE size while significantly enhancing the computational efficiency, achieving a great balance between DOE size and computational efficiency.</a:t>
            </a:r>
          </a:p>
        </p:txBody>
      </p:sp>
      <p:graphicFrame>
        <p:nvGraphicFramePr>
          <p:cNvPr id="3" name="Table 4">
            <a:extLst>
              <a:ext uri="{FF2B5EF4-FFF2-40B4-BE49-F238E27FC236}">
                <a16:creationId xmlns:a16="http://schemas.microsoft.com/office/drawing/2014/main" id="{A51F8868-2E7C-BFA6-8E7A-FC448464E133}"/>
              </a:ext>
            </a:extLst>
          </p:cNvPr>
          <p:cNvGraphicFramePr>
            <a:graphicFrameLocks noGrp="1"/>
          </p:cNvGraphicFramePr>
          <p:nvPr>
            <p:extLst>
              <p:ext uri="{D42A27DB-BD31-4B8C-83A1-F6EECF244321}">
                <p14:modId xmlns:p14="http://schemas.microsoft.com/office/powerpoint/2010/main" val="849905665"/>
              </p:ext>
            </p:extLst>
          </p:nvPr>
        </p:nvGraphicFramePr>
        <p:xfrm>
          <a:off x="1456372" y="4386473"/>
          <a:ext cx="9279258" cy="1547632"/>
        </p:xfrm>
        <a:graphic>
          <a:graphicData uri="http://schemas.openxmlformats.org/drawingml/2006/table">
            <a:tbl>
              <a:tblPr firstRow="1" bandRow="1">
                <a:tableStyleId>{5940675A-B579-460E-94D1-54222C63F5DA}</a:tableStyleId>
              </a:tblPr>
              <a:tblGrid>
                <a:gridCol w="919275">
                  <a:extLst>
                    <a:ext uri="{9D8B030D-6E8A-4147-A177-3AD203B41FA5}">
                      <a16:colId xmlns:a16="http://schemas.microsoft.com/office/drawing/2014/main" val="1672847670"/>
                    </a:ext>
                  </a:extLst>
                </a:gridCol>
                <a:gridCol w="1631577">
                  <a:extLst>
                    <a:ext uri="{9D8B030D-6E8A-4147-A177-3AD203B41FA5}">
                      <a16:colId xmlns:a16="http://schemas.microsoft.com/office/drawing/2014/main" val="2201847165"/>
                    </a:ext>
                  </a:extLst>
                </a:gridCol>
                <a:gridCol w="2642544">
                  <a:extLst>
                    <a:ext uri="{9D8B030D-6E8A-4147-A177-3AD203B41FA5}">
                      <a16:colId xmlns:a16="http://schemas.microsoft.com/office/drawing/2014/main" val="1332487721"/>
                    </a:ext>
                  </a:extLst>
                </a:gridCol>
                <a:gridCol w="1445361">
                  <a:extLst>
                    <a:ext uri="{9D8B030D-6E8A-4147-A177-3AD203B41FA5}">
                      <a16:colId xmlns:a16="http://schemas.microsoft.com/office/drawing/2014/main" val="3318808513"/>
                    </a:ext>
                  </a:extLst>
                </a:gridCol>
                <a:gridCol w="2640501">
                  <a:extLst>
                    <a:ext uri="{9D8B030D-6E8A-4147-A177-3AD203B41FA5}">
                      <a16:colId xmlns:a16="http://schemas.microsoft.com/office/drawing/2014/main" val="3935196585"/>
                    </a:ext>
                  </a:extLst>
                </a:gridCol>
              </a:tblGrid>
              <a:tr h="386908">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DOE size (kW)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Relative DOE size (vs. SGD)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 (s)*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Relative time (vs. SGD)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386908">
                <a:tc>
                  <a:txBody>
                    <a:bodyPr/>
                    <a:lstStyle/>
                    <a:p>
                      <a:pPr algn="ctr"/>
                      <a:r>
                        <a:rPr lang="en-US" altLang="zh-CN" sz="1600" dirty="0">
                          <a:latin typeface="Times New Roman" panose="02020603050405020304" pitchFamily="18" charset="0"/>
                          <a:cs typeface="Times New Roman" panose="02020603050405020304" pitchFamily="18" charset="0"/>
                        </a:rPr>
                        <a:t>SGD</a:t>
                      </a: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50509</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73.19</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b="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386908">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25708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50.90%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84.67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115.69%</a:t>
                      </a:r>
                      <a:endParaRPr lang="en-US" altLang="zh-CN" sz="16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386908">
                <a:tc>
                  <a:txBody>
                    <a:bodyPr/>
                    <a:lstStyle/>
                    <a:p>
                      <a:pPr algn="ctr"/>
                      <a:r>
                        <a:rPr lang="en-US" altLang="zh-CN" sz="1600" dirty="0">
                          <a:latin typeface="Times New Roman" panose="02020603050405020304" pitchFamily="18" charset="0"/>
                          <a:cs typeface="Times New Roman" panose="02020603050405020304" pitchFamily="18" charset="0"/>
                        </a:rPr>
                        <a:t>ICNN</a:t>
                      </a: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44177</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87.46%</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10.30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14.07%</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112814"/>
                  </a:ext>
                </a:extLst>
              </a:tr>
            </a:tbl>
          </a:graphicData>
        </a:graphic>
      </p:graphicFrame>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B7701B56-417E-5A40-4A44-9329441FF218}"/>
                  </a:ext>
                </a:extLst>
              </p:cNvPr>
              <p:cNvSpPr txBox="1"/>
              <p:nvPr/>
            </p:nvSpPr>
            <p:spPr>
              <a:xfrm>
                <a:off x="2347336" y="1556007"/>
                <a:ext cx="3001527" cy="566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𝐷𝑂𝐸</m:t>
                      </m:r>
                      <m:r>
                        <a:rPr lang="en-US" altLang="zh-CN" sz="1800" b="0" i="1" smtClean="0">
                          <a:latin typeface="Cambria Math" panose="02040503050406030204" pitchFamily="18" charset="0"/>
                        </a:rPr>
                        <m:t> </m:t>
                      </m:r>
                      <m:r>
                        <a:rPr lang="en-US" altLang="zh-CN" sz="1800" b="0" i="1" smtClean="0">
                          <a:latin typeface="Cambria Math" panose="02040503050406030204" pitchFamily="18" charset="0"/>
                        </a:rPr>
                        <m:t>𝑠𝑖𝑧𝑒</m:t>
                      </m:r>
                      <m:r>
                        <a:rPr lang="en-US" altLang="zh-CN" sz="1800" b="0" i="1" smtClean="0">
                          <a:latin typeface="Cambria Math" panose="02040503050406030204" pitchFamily="18" charset="0"/>
                        </a:rPr>
                        <m:t>= </m:t>
                      </m:r>
                      <m:nary>
                        <m:naryPr>
                          <m:chr m:val="∑"/>
                          <m:limLoc m:val="subSup"/>
                          <m:ctrlPr>
                            <a:rPr lang="en-US" altLang="zh-CN" sz="1800" b="0" i="1" smtClean="0">
                              <a:latin typeface="Cambria Math" panose="02040503050406030204" pitchFamily="18" charset="0"/>
                            </a:rPr>
                          </m:ctrlPr>
                        </m:naryPr>
                        <m:sub>
                          <m:r>
                            <m:rPr>
                              <m:brk m:alnAt="25"/>
                            </m:rPr>
                            <a:rPr lang="en-US" altLang="zh-CN" sz="1800" b="0" i="1" smtClean="0">
                              <a:latin typeface="Cambria Math" panose="02040503050406030204" pitchFamily="18" charset="0"/>
                            </a:rPr>
                            <m:t>𝑡</m:t>
                          </m:r>
                          <m:r>
                            <a:rPr lang="en-US" altLang="zh-CN" sz="1800" b="0" i="1" smtClean="0">
                              <a:latin typeface="Cambria Math" panose="02040503050406030204" pitchFamily="18" charset="0"/>
                            </a:rPr>
                            <m:t>=1</m:t>
                          </m:r>
                        </m:sub>
                        <m:sup>
                          <m:r>
                            <a:rPr lang="en-US" altLang="zh-CN" sz="1800" b="0" i="1" smtClean="0">
                              <a:latin typeface="Cambria Math" panose="02040503050406030204" pitchFamily="18" charset="0"/>
                            </a:rPr>
                            <m:t>24</m:t>
                          </m:r>
                        </m:sup>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m:t>
                              </m:r>
                              <m:r>
                                <a:rPr lang="en-US" altLang="zh-CN" sz="1800" i="1">
                                  <a:latin typeface="Cambria Math" panose="02040503050406030204" pitchFamily="18" charset="0"/>
                                </a:rPr>
                                <m:t>𝑃</m:t>
                              </m:r>
                            </m:e>
                            <m:sub>
                              <m:r>
                                <a:rPr lang="en-US" altLang="zh-CN" sz="1800" b="0" i="1" smtClean="0">
                                  <a:latin typeface="Cambria Math" panose="02040503050406030204" pitchFamily="18" charset="0"/>
                                </a:rPr>
                                <m:t>𝑡</m:t>
                              </m:r>
                            </m:sub>
                            <m:sup>
                              <m:r>
                                <a:rPr lang="en-US" altLang="zh-CN" sz="1800" b="0" i="1" smtClean="0">
                                  <a:latin typeface="Cambria Math" panose="02040503050406030204" pitchFamily="18" charset="0"/>
                                </a:rPr>
                                <m:t>+</m:t>
                              </m:r>
                            </m:sup>
                          </m:sSubSup>
                          <m:r>
                            <a:rPr lang="en-US" altLang="zh-CN" sz="1800" b="0" i="1" smtClean="0">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𝑃</m:t>
                              </m:r>
                            </m:e>
                            <m:sub>
                              <m:r>
                                <a:rPr lang="en-US" altLang="zh-CN" sz="1800" i="1">
                                  <a:latin typeface="Cambria Math" panose="02040503050406030204" pitchFamily="18" charset="0"/>
                                </a:rPr>
                                <m:t>𝑡</m:t>
                              </m:r>
                            </m:sub>
                            <m:sup>
                              <m:r>
                                <a:rPr lang="en-US" altLang="zh-CN" sz="1800" b="0" i="1" smtClean="0">
                                  <a:latin typeface="Cambria Math" panose="02040503050406030204" pitchFamily="18" charset="0"/>
                                </a:rPr>
                                <m:t>−</m:t>
                              </m:r>
                            </m:sup>
                          </m:sSubSup>
                          <m:r>
                            <a:rPr lang="zh-CN" altLang="en-US" sz="1800" i="1" smtClean="0">
                              <a:latin typeface="Cambria Math" panose="02040503050406030204" pitchFamily="18" charset="0"/>
                            </a:rPr>
                            <m:t>）</m:t>
                          </m:r>
                        </m:e>
                      </m:nary>
                    </m:oMath>
                  </m:oMathPara>
                </a14:m>
                <a:endParaRPr lang="zh-CN" altLang="en-US" sz="1800" dirty="0"/>
              </a:p>
            </p:txBody>
          </p:sp>
        </mc:Choice>
        <mc:Fallback xmlns="">
          <p:sp>
            <p:nvSpPr>
              <p:cNvPr id="5" name="文本框 4">
                <a:extLst>
                  <a:ext uri="{FF2B5EF4-FFF2-40B4-BE49-F238E27FC236}">
                    <a16:creationId xmlns:a16="http://schemas.microsoft.com/office/drawing/2014/main" id="{B7701B56-417E-5A40-4A44-9329441FF218}"/>
                  </a:ext>
                </a:extLst>
              </p:cNvPr>
              <p:cNvSpPr txBox="1">
                <a:spLocks noRot="1" noChangeAspect="1" noMove="1" noResize="1" noEditPoints="1" noAdjustHandles="1" noChangeArrowheads="1" noChangeShapeType="1" noTextEdit="1"/>
              </p:cNvSpPr>
              <p:nvPr/>
            </p:nvSpPr>
            <p:spPr>
              <a:xfrm>
                <a:off x="2347336" y="1556007"/>
                <a:ext cx="3001527" cy="5667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CCE8476-45F9-4307-6094-9D2EE070CAC2}"/>
                  </a:ext>
                </a:extLst>
              </p:cNvPr>
              <p:cNvSpPr txBox="1">
                <a:spLocks/>
              </p:cNvSpPr>
              <p:nvPr/>
            </p:nvSpPr>
            <p:spPr>
              <a:xfrm>
                <a:off x="5610224" y="1556007"/>
                <a:ext cx="4654552" cy="710268"/>
              </a:xfrm>
              <a:prstGeom prst="rect">
                <a:avLst/>
              </a:prstGeom>
            </p:spPr>
            <p:txBody>
              <a:bodyPr vert="horz" lIns="91440" tIns="45720" rIns="91440" bIns="45720" rtlCol="0">
                <a:no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sSubSup>
                      <m:sSubSupPr>
                        <m:ctrlPr>
                          <a:rPr lang="en-US" altLang="zh-CN" sz="1800" i="1" smtClean="0">
                            <a:latin typeface="Cambria Math" panose="02040503050406030204" pitchFamily="18" charset="0"/>
                          </a:rPr>
                        </m:ctrlPr>
                      </m:sSubSupPr>
                      <m:e>
                        <m:r>
                          <a:rPr lang="en-US" altLang="zh-CN" sz="1800" i="1">
                            <a:latin typeface="Cambria Math" panose="02040503050406030204" pitchFamily="18" charset="0"/>
                          </a:rPr>
                          <m:t>𝑃</m:t>
                        </m:r>
                      </m:e>
                      <m:sub>
                        <m:r>
                          <a:rPr lang="en-US" altLang="zh-CN" sz="1800" i="1">
                            <a:latin typeface="Cambria Math" panose="02040503050406030204" pitchFamily="18" charset="0"/>
                          </a:rPr>
                          <m:t>𝑡</m:t>
                        </m:r>
                      </m:sub>
                      <m:sup>
                        <m:r>
                          <a:rPr lang="en-US" altLang="zh-CN" sz="1800" i="1">
                            <a:latin typeface="Cambria Math" panose="02040503050406030204" pitchFamily="18" charset="0"/>
                          </a:rPr>
                          <m:t>+</m:t>
                        </m:r>
                        <m:r>
                          <a:rPr lang="en-US" altLang="zh-CN" sz="1800" b="0" i="1" smtClean="0">
                            <a:latin typeface="Cambria Math" panose="02040503050406030204" pitchFamily="18" charset="0"/>
                          </a:rPr>
                          <m:t>/−</m:t>
                        </m:r>
                      </m:sup>
                    </m:sSubSup>
                    <m:r>
                      <a:rPr lang="en-US" altLang="zh-CN" sz="1800" b="0" i="1" smtClean="0">
                        <a:latin typeface="Cambria Math" panose="02040503050406030204" pitchFamily="18" charset="0"/>
                      </a:rPr>
                      <m:t>:</m:t>
                    </m:r>
                  </m:oMath>
                </a14:m>
                <a:r>
                  <a:rPr lang="en-US" sz="1800" dirty="0"/>
                  <a:t> upper / lower limits of DOEs at time </a:t>
                </a:r>
                <a14:m>
                  <m:oMath xmlns:m="http://schemas.openxmlformats.org/officeDocument/2006/math">
                    <m:r>
                      <a:rPr lang="en-US" sz="1800" i="1" dirty="0" smtClean="0">
                        <a:latin typeface="Cambria Math" panose="02040503050406030204" pitchFamily="18" charset="0"/>
                      </a:rPr>
                      <m:t>𝑡</m:t>
                    </m:r>
                  </m:oMath>
                </a14:m>
                <a:endParaRPr lang="en-US" sz="1800" dirty="0"/>
              </a:p>
            </p:txBody>
          </p:sp>
        </mc:Choice>
        <mc:Fallback xmlns="">
          <p:sp>
            <p:nvSpPr>
              <p:cNvPr id="7" name="Content Placeholder 2">
                <a:extLst>
                  <a:ext uri="{FF2B5EF4-FFF2-40B4-BE49-F238E27FC236}">
                    <a16:creationId xmlns:a16="http://schemas.microsoft.com/office/drawing/2014/main" id="{6CCE8476-45F9-4307-6094-9D2EE070CAC2}"/>
                  </a:ext>
                </a:extLst>
              </p:cNvPr>
              <p:cNvSpPr txBox="1">
                <a:spLocks noRot="1" noChangeAspect="1" noMove="1" noResize="1" noEditPoints="1" noAdjustHandles="1" noChangeArrowheads="1" noChangeShapeType="1" noTextEdit="1"/>
              </p:cNvSpPr>
              <p:nvPr/>
            </p:nvSpPr>
            <p:spPr>
              <a:xfrm>
                <a:off x="5610224" y="1556007"/>
                <a:ext cx="4654552" cy="710268"/>
              </a:xfrm>
              <a:prstGeom prst="rect">
                <a:avLst/>
              </a:prstGeom>
              <a:blipFill>
                <a:blip r:embed="rId4"/>
                <a:stretch>
                  <a:fillRect/>
                </a:stretch>
              </a:blipFill>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2549A364-4608-AEB4-97D4-9977D57A8396}"/>
              </a:ext>
            </a:extLst>
          </p:cNvPr>
          <p:cNvSpPr txBox="1">
            <a:spLocks/>
          </p:cNvSpPr>
          <p:nvPr/>
        </p:nvSpPr>
        <p:spPr>
          <a:xfrm>
            <a:off x="6093791" y="5934105"/>
            <a:ext cx="4654552" cy="438228"/>
          </a:xfrm>
          <a:prstGeom prst="rect">
            <a:avLst/>
          </a:prstGeom>
        </p:spPr>
        <p:txBody>
          <a:bodyPr vert="horz" lIns="91440" tIns="45720" rIns="91440" bIns="45720" rtlCol="0">
            <a:no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latin typeface="Times New Roman" panose="02020603050405020304" pitchFamily="18" charset="0"/>
                <a:cs typeface="Times New Roman" panose="02020603050405020304" pitchFamily="18" charset="0"/>
              </a:rPr>
              <a:t>*total time for optimizing 24-hour DOEs</a:t>
            </a:r>
          </a:p>
        </p:txBody>
      </p:sp>
    </p:spTree>
    <p:extLst>
      <p:ext uri="{BB962C8B-B14F-4D97-AF65-F5344CB8AC3E}">
        <p14:creationId xmlns:p14="http://schemas.microsoft.com/office/powerpoint/2010/main" val="4130371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DA478-9DA1-C5B6-0195-B26FC2C57F51}"/>
            </a:ext>
          </a:extLst>
        </p:cNvPr>
        <p:cNvGrpSpPr/>
        <p:nvPr/>
      </p:nvGrpSpPr>
      <p:grpSpPr>
        <a:xfrm>
          <a:off x="0" y="0"/>
          <a:ext cx="0" cy="0"/>
          <a:chOff x="0" y="0"/>
          <a:chExt cx="0" cy="0"/>
        </a:xfrm>
      </p:grpSpPr>
      <p:grpSp>
        <p:nvGrpSpPr>
          <p:cNvPr id="11" name="组合 10">
            <a:extLst>
              <a:ext uri="{FF2B5EF4-FFF2-40B4-BE49-F238E27FC236}">
                <a16:creationId xmlns:a16="http://schemas.microsoft.com/office/drawing/2014/main" id="{66DE05DE-5945-55DF-3BC6-2761383239E9}"/>
              </a:ext>
            </a:extLst>
          </p:cNvPr>
          <p:cNvGrpSpPr/>
          <p:nvPr/>
        </p:nvGrpSpPr>
        <p:grpSpPr>
          <a:xfrm>
            <a:off x="6342888" y="1490387"/>
            <a:ext cx="5765353" cy="4160122"/>
            <a:chOff x="5909191" y="1452514"/>
            <a:chExt cx="5765353" cy="4160122"/>
          </a:xfrm>
        </p:grpSpPr>
        <p:pic>
          <p:nvPicPr>
            <p:cNvPr id="3" name="图片 2">
              <a:extLst>
                <a:ext uri="{FF2B5EF4-FFF2-40B4-BE49-F238E27FC236}">
                  <a16:creationId xmlns:a16="http://schemas.microsoft.com/office/drawing/2014/main" id="{6FEBBF6F-92F6-A34F-2EC3-02FCFEBB19A2}"/>
                </a:ext>
              </a:extLst>
            </p:cNvPr>
            <p:cNvPicPr>
              <a:picLocks noChangeAspect="1"/>
            </p:cNvPicPr>
            <p:nvPr/>
          </p:nvPicPr>
          <p:blipFill>
            <a:blip r:embed="rId3"/>
            <a:stretch>
              <a:fillRect/>
            </a:stretch>
          </p:blipFill>
          <p:spPr>
            <a:xfrm>
              <a:off x="5909191" y="1452514"/>
              <a:ext cx="5765353" cy="4160122"/>
            </a:xfrm>
            <a:prstGeom prst="rect">
              <a:avLst/>
            </a:prstGeom>
          </p:spPr>
        </p:pic>
        <p:sp>
          <p:nvSpPr>
            <p:cNvPr id="5" name="矩形 4">
              <a:extLst>
                <a:ext uri="{FF2B5EF4-FFF2-40B4-BE49-F238E27FC236}">
                  <a16:creationId xmlns:a16="http://schemas.microsoft.com/office/drawing/2014/main" id="{7B40F86F-0786-926C-96B1-B70F8A00D600}"/>
                </a:ext>
              </a:extLst>
            </p:cNvPr>
            <p:cNvSpPr/>
            <p:nvPr/>
          </p:nvSpPr>
          <p:spPr>
            <a:xfrm>
              <a:off x="9836150" y="1975204"/>
              <a:ext cx="342900" cy="2649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A69B0CFE-A56E-D2D8-6572-F930BAD8F4B4}"/>
                  </a:ext>
                </a:extLst>
              </p:cNvPr>
              <p:cNvSpPr>
                <a:spLocks noGrp="1"/>
              </p:cNvSpPr>
              <p:nvPr>
                <p:ph idx="1"/>
              </p:nvPr>
            </p:nvSpPr>
            <p:spPr>
              <a:xfrm>
                <a:off x="294027" y="1245364"/>
                <a:ext cx="6232279" cy="5384036"/>
              </a:xfrm>
            </p:spPr>
            <p:txBody>
              <a:bodyPr>
                <a:normAutofit/>
              </a:bodyPr>
              <a:lstStyle/>
              <a:p>
                <a:pPr algn="just"/>
                <a:r>
                  <a:rPr lang="en-US" sz="2000" dirty="0"/>
                  <a:t>More DERs are integrated to test the scalability of DOE optimization methods  </a:t>
                </a:r>
                <a:endParaRPr lang="en-US" sz="2000" noProof="0" dirty="0"/>
              </a:p>
              <a:p>
                <a:pPr lvl="1" algn="just"/>
                <a:r>
                  <a:rPr lang="en-US" sz="1600" noProof="0" dirty="0">
                    <a:solidFill>
                      <a:srgbClr val="C00000"/>
                    </a:solidFill>
                  </a:rPr>
                  <a:t>Each three-phase DER is replaced by 3 single-phase DERs</a:t>
                </a:r>
              </a:p>
              <a:p>
                <a:pPr lvl="1" algn="just"/>
                <a:r>
                  <a:rPr lang="en-US" sz="1600" noProof="0" dirty="0"/>
                  <a:t>A total of </a:t>
                </a:r>
                <a:r>
                  <a:rPr lang="en-US" sz="1600" noProof="0" dirty="0">
                    <a:solidFill>
                      <a:srgbClr val="C00000"/>
                    </a:solidFill>
                  </a:rPr>
                  <a:t>21 DERs </a:t>
                </a:r>
                <a:r>
                  <a:rPr lang="en-US" sz="1600" noProof="0" dirty="0"/>
                  <a:t>are integrated into the test feeder</a:t>
                </a:r>
              </a:p>
              <a:p>
                <a:pPr lvl="1" algn="just"/>
                <a:r>
                  <a:rPr lang="en-US" altLang="zh-CN" sz="1600" dirty="0"/>
                  <a:t>KVAR, KW min, KW max, </a:t>
                </a:r>
                <a:r>
                  <a:rPr lang="en-US" sz="1600" noProof="0" dirty="0"/>
                  <a:t>capacity of each single-phase DER are 1/3 values of three-phase DER configuration</a:t>
                </a:r>
              </a:p>
              <a:p>
                <a:pPr lvl="1" algn="just"/>
                <a:endParaRPr lang="en-US" sz="1600" noProof="0" dirty="0"/>
              </a:p>
              <a:p>
                <a:pPr marL="228600" lvl="1" algn="just"/>
                <a:r>
                  <a:rPr lang="en-US" dirty="0"/>
                  <a:t>Limit remains the same </a:t>
                </a:r>
                <a:r>
                  <a:rPr lang="en-US" altLang="zh-CN" sz="2000" noProof="0" dirty="0"/>
                  <a:t>as </a:t>
                </a:r>
                <a:r>
                  <a:rPr lang="en-US" altLang="zh-CN" dirty="0"/>
                  <a:t>7-DER time-series</a:t>
                </a:r>
                <a:r>
                  <a:rPr lang="en-US" altLang="zh-CN" sz="2000" noProof="0" dirty="0"/>
                  <a:t> case</a:t>
                </a:r>
                <a:r>
                  <a:rPr lang="en-US" dirty="0"/>
                  <a:t>:</a:t>
                </a:r>
              </a:p>
              <a:p>
                <a:pPr lvl="1" algn="just"/>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𝑚𝑖𝑛</m:t>
                        </m:r>
                      </m:sub>
                    </m:sSub>
                  </m:oMath>
                </a14:m>
                <a:r>
                  <a:rPr lang="en-US" sz="1600" dirty="0"/>
                  <a:t> = 0.9,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𝑚</m:t>
                        </m:r>
                        <m:r>
                          <a:rPr lang="en-US" altLang="zh-CN" sz="1600" b="0" i="1" smtClean="0">
                            <a:latin typeface="Cambria Math" panose="02040503050406030204" pitchFamily="18" charset="0"/>
                          </a:rPr>
                          <m:t>𝑎𝑥</m:t>
                        </m:r>
                      </m:sub>
                    </m:sSub>
                  </m:oMath>
                </a14:m>
                <a:r>
                  <a:rPr lang="en-US" sz="1600" dirty="0"/>
                  <a:t> = 1.1, PF limit = [0.9, -0.9]</a:t>
                </a:r>
              </a:p>
              <a:p>
                <a:pPr lvl="1" algn="just"/>
                <a:r>
                  <a:rPr lang="en-US" altLang="zh-CN" sz="1600" noProof="0" dirty="0"/>
                  <a:t>Line overload limit = 1.6</a:t>
                </a:r>
              </a:p>
              <a:p>
                <a:pPr lvl="1" algn="just"/>
                <a:r>
                  <a:rPr lang="en-US" altLang="zh-CN" sz="1600" noProof="0" dirty="0"/>
                  <a:t>XFMR overload limit = 1.6</a:t>
                </a:r>
              </a:p>
              <a:p>
                <a:pPr lvl="1" algn="just"/>
                <a:r>
                  <a:rPr lang="en-US" sz="1600" dirty="0"/>
                  <a:t>B</a:t>
                </a:r>
                <a:r>
                  <a:rPr lang="en-US" sz="1600" noProof="0" dirty="0"/>
                  <a:t>ack feed limit = -0.14</a:t>
                </a:r>
              </a:p>
              <a:p>
                <a:pPr lvl="1" algn="just"/>
                <a:endParaRPr lang="en-US" sz="1600" noProof="0" dirty="0"/>
              </a:p>
              <a:p>
                <a:pPr marL="228600" lvl="1" algn="just"/>
                <a:r>
                  <a:rPr lang="en-US" altLang="zh-CN" dirty="0"/>
                  <a:t>Loads remain the same as 7-DER time-series case:</a:t>
                </a:r>
              </a:p>
              <a:p>
                <a:pPr marL="685800" lvl="2" algn="just"/>
                <a:r>
                  <a:rPr lang="en-US" altLang="zh-CN" dirty="0"/>
                  <a:t>Time-series active and reactive load data synthesized from Iowa smart meter data (1 hour resolution)</a:t>
                </a:r>
                <a:endParaRPr lang="en-US" noProof="0" dirty="0"/>
              </a:p>
            </p:txBody>
          </p:sp>
        </mc:Choice>
        <mc:Fallback xmlns="">
          <p:sp>
            <p:nvSpPr>
              <p:cNvPr id="4" name="Content Placeholder 2">
                <a:extLst>
                  <a:ext uri="{FF2B5EF4-FFF2-40B4-BE49-F238E27FC236}">
                    <a16:creationId xmlns:a16="http://schemas.microsoft.com/office/drawing/2014/main" id="{A69B0CFE-A56E-D2D8-6572-F930BAD8F4B4}"/>
                  </a:ext>
                </a:extLst>
              </p:cNvPr>
              <p:cNvSpPr>
                <a:spLocks noGrp="1" noRot="1" noChangeAspect="1" noMove="1" noResize="1" noEditPoints="1" noAdjustHandles="1" noChangeArrowheads="1" noChangeShapeType="1" noTextEdit="1"/>
              </p:cNvSpPr>
              <p:nvPr>
                <p:ph idx="1"/>
              </p:nvPr>
            </p:nvSpPr>
            <p:spPr>
              <a:xfrm>
                <a:off x="294027" y="1245364"/>
                <a:ext cx="6232279" cy="5384036"/>
              </a:xfrm>
              <a:blipFill>
                <a:blip r:embed="rId4"/>
                <a:stretch>
                  <a:fillRect l="-880" r="-978"/>
                </a:stretch>
              </a:blipFill>
            </p:spPr>
            <p:txBody>
              <a:bodyPr/>
              <a:lstStyle/>
              <a:p>
                <a:r>
                  <a:rPr lang="en-US">
                    <a:noFill/>
                  </a:rPr>
                  <a:t> </a:t>
                </a:r>
              </a:p>
            </p:txBody>
          </p:sp>
        </mc:Fallback>
      </mc:AlternateContent>
      <p:sp>
        <p:nvSpPr>
          <p:cNvPr id="2" name="标题 1">
            <a:extLst>
              <a:ext uri="{FF2B5EF4-FFF2-40B4-BE49-F238E27FC236}">
                <a16:creationId xmlns:a16="http://schemas.microsoft.com/office/drawing/2014/main" id="{4898E998-49A4-7756-75C6-208CF4318BF8}"/>
              </a:ext>
            </a:extLst>
          </p:cNvPr>
          <p:cNvSpPr>
            <a:spLocks noGrp="1"/>
          </p:cNvSpPr>
          <p:nvPr>
            <p:ph type="title"/>
          </p:nvPr>
        </p:nvSpPr>
        <p:spPr/>
        <p:txBody>
          <a:bodyPr>
            <a:normAutofit/>
          </a:bodyPr>
          <a:lstStyle/>
          <a:p>
            <a:r>
              <a:rPr lang="en-US" altLang="zh-CN" sz="3600" dirty="0"/>
              <a:t>Scalability test case with more DERs</a:t>
            </a:r>
            <a:endParaRPr lang="en-US" sz="3600" noProof="0" dirty="0"/>
          </a:p>
        </p:txBody>
      </p:sp>
      <p:sp>
        <p:nvSpPr>
          <p:cNvPr id="18" name="灯片编号占位符 3">
            <a:extLst>
              <a:ext uri="{FF2B5EF4-FFF2-40B4-BE49-F238E27FC236}">
                <a16:creationId xmlns:a16="http://schemas.microsoft.com/office/drawing/2014/main" id="{5ACBE01D-6467-345B-C298-68AD4BDCE559}"/>
              </a:ext>
            </a:extLst>
          </p:cNvPr>
          <p:cNvSpPr>
            <a:spLocks noGrp="1"/>
          </p:cNvSpPr>
          <p:nvPr>
            <p:ph type="sldNum" sz="quarter" idx="12"/>
          </p:nvPr>
        </p:nvSpPr>
        <p:spPr>
          <a:xfrm>
            <a:off x="9165563" y="6368712"/>
            <a:ext cx="2743200" cy="366183"/>
          </a:xfrm>
        </p:spPr>
        <p:txBody>
          <a:bodyPr/>
          <a:lstStyle/>
          <a:p>
            <a:fld id="{9495EA4E-3D33-45DE-B4D9-3F7D650B8951}" type="slidenum">
              <a:rPr lang="zh-CN" altLang="en-US" smtClean="0"/>
              <a:pPr/>
              <a:t>27</a:t>
            </a:fld>
            <a:endParaRPr lang="zh-CN" altLang="en-US" dirty="0"/>
          </a:p>
        </p:txBody>
      </p:sp>
      <p:sp>
        <p:nvSpPr>
          <p:cNvPr id="8" name="TextBox 7">
            <a:extLst>
              <a:ext uri="{FF2B5EF4-FFF2-40B4-BE49-F238E27FC236}">
                <a16:creationId xmlns:a16="http://schemas.microsoft.com/office/drawing/2014/main" id="{3CBFD979-1E75-667D-ADE4-77B521072FBC}"/>
              </a:ext>
            </a:extLst>
          </p:cNvPr>
          <p:cNvSpPr txBox="1"/>
          <p:nvPr/>
        </p:nvSpPr>
        <p:spPr>
          <a:xfrm>
            <a:off x="7275168" y="5650509"/>
            <a:ext cx="3900792" cy="338554"/>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rPr>
              <a:t>IEEE 123-node test feeder topology</a:t>
            </a:r>
          </a:p>
        </p:txBody>
      </p:sp>
    </p:spTree>
    <p:extLst>
      <p:ext uri="{BB962C8B-B14F-4D97-AF65-F5344CB8AC3E}">
        <p14:creationId xmlns:p14="http://schemas.microsoft.com/office/powerpoint/2010/main" val="4197716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C8AFF-88FD-2FF4-DBB4-172201E2C0E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9A48E48-2EFD-A7BC-F743-EBB663E52EC8}"/>
              </a:ext>
            </a:extLst>
          </p:cNvPr>
          <p:cNvPicPr>
            <a:picLocks noChangeAspect="1"/>
          </p:cNvPicPr>
          <p:nvPr/>
        </p:nvPicPr>
        <p:blipFill>
          <a:blip r:embed="rId3"/>
          <a:stretch>
            <a:fillRect/>
          </a:stretch>
        </p:blipFill>
        <p:spPr>
          <a:xfrm>
            <a:off x="397693" y="3511052"/>
            <a:ext cx="3660743" cy="2745557"/>
          </a:xfrm>
          <a:prstGeom prst="rect">
            <a:avLst/>
          </a:prstGeom>
        </p:spPr>
      </p:pic>
      <p:pic>
        <p:nvPicPr>
          <p:cNvPr id="7" name="Picture 6">
            <a:extLst>
              <a:ext uri="{FF2B5EF4-FFF2-40B4-BE49-F238E27FC236}">
                <a16:creationId xmlns:a16="http://schemas.microsoft.com/office/drawing/2014/main" id="{9ADBC599-CBE0-3204-437D-F135B8D94FA2}"/>
              </a:ext>
            </a:extLst>
          </p:cNvPr>
          <p:cNvPicPr>
            <a:picLocks noChangeAspect="1"/>
          </p:cNvPicPr>
          <p:nvPr/>
        </p:nvPicPr>
        <p:blipFill>
          <a:blip r:embed="rId4"/>
          <a:stretch>
            <a:fillRect/>
          </a:stretch>
        </p:blipFill>
        <p:spPr>
          <a:xfrm>
            <a:off x="4265628" y="3511052"/>
            <a:ext cx="3660743" cy="2745557"/>
          </a:xfrm>
          <a:prstGeom prst="rect">
            <a:avLst/>
          </a:prstGeom>
        </p:spPr>
      </p:pic>
      <p:pic>
        <p:nvPicPr>
          <p:cNvPr id="6" name="Picture 5">
            <a:extLst>
              <a:ext uri="{FF2B5EF4-FFF2-40B4-BE49-F238E27FC236}">
                <a16:creationId xmlns:a16="http://schemas.microsoft.com/office/drawing/2014/main" id="{95238669-5B56-F9E4-B8AC-63014B4C76B9}"/>
              </a:ext>
            </a:extLst>
          </p:cNvPr>
          <p:cNvPicPr>
            <a:picLocks noChangeAspect="1"/>
          </p:cNvPicPr>
          <p:nvPr/>
        </p:nvPicPr>
        <p:blipFill>
          <a:blip r:embed="rId5"/>
          <a:stretch>
            <a:fillRect/>
          </a:stretch>
        </p:blipFill>
        <p:spPr>
          <a:xfrm>
            <a:off x="8133565" y="3511052"/>
            <a:ext cx="3660741" cy="2745556"/>
          </a:xfrm>
          <a:prstGeom prst="rect">
            <a:avLst/>
          </a:prstGeom>
        </p:spPr>
      </p:pic>
      <p:sp>
        <p:nvSpPr>
          <p:cNvPr id="2" name="Title 1">
            <a:extLst>
              <a:ext uri="{FF2B5EF4-FFF2-40B4-BE49-F238E27FC236}">
                <a16:creationId xmlns:a16="http://schemas.microsoft.com/office/drawing/2014/main" id="{94B8CD2A-2239-19FD-7259-810E77090513}"/>
              </a:ext>
            </a:extLst>
          </p:cNvPr>
          <p:cNvSpPr>
            <a:spLocks noGrp="1"/>
          </p:cNvSpPr>
          <p:nvPr>
            <p:ph type="title"/>
          </p:nvPr>
        </p:nvSpPr>
        <p:spPr/>
        <p:txBody>
          <a:bodyPr/>
          <a:lstStyle/>
          <a:p>
            <a:r>
              <a:rPr lang="en-US" sz="4000" dirty="0"/>
              <a:t>Overall DOE area of </a:t>
            </a:r>
            <a:r>
              <a:rPr lang="en-US" altLang="zh-CN" dirty="0"/>
              <a:t>scalability test case</a:t>
            </a:r>
            <a:endParaRPr lang="en-US" dirty="0"/>
          </a:p>
        </p:txBody>
      </p:sp>
      <p:sp>
        <p:nvSpPr>
          <p:cNvPr id="4" name="Slide Number Placeholder 3">
            <a:extLst>
              <a:ext uri="{FF2B5EF4-FFF2-40B4-BE49-F238E27FC236}">
                <a16:creationId xmlns:a16="http://schemas.microsoft.com/office/drawing/2014/main" id="{7D3B5F1D-F639-378A-2908-2A85E64B8159}"/>
              </a:ext>
            </a:extLst>
          </p:cNvPr>
          <p:cNvSpPr>
            <a:spLocks noGrp="1"/>
          </p:cNvSpPr>
          <p:nvPr>
            <p:ph type="sldNum" sz="quarter" idx="12"/>
          </p:nvPr>
        </p:nvSpPr>
        <p:spPr/>
        <p:txBody>
          <a:bodyPr/>
          <a:lstStyle/>
          <a:p>
            <a:fld id="{9495EA4E-3D33-45DE-B4D9-3F7D650B8951}" type="slidenum">
              <a:rPr lang="zh-CN" altLang="en-US" smtClean="0"/>
              <a:pPr/>
              <a:t>28</a:t>
            </a:fld>
            <a:endParaRPr lang="zh-CN" altLang="en-US"/>
          </a:p>
        </p:txBody>
      </p:sp>
      <p:sp>
        <p:nvSpPr>
          <p:cNvPr id="13" name="Content Placeholder 2">
            <a:extLst>
              <a:ext uri="{FF2B5EF4-FFF2-40B4-BE49-F238E27FC236}">
                <a16:creationId xmlns:a16="http://schemas.microsoft.com/office/drawing/2014/main" id="{92C5AB19-C433-AB53-EB43-5D027EBA366F}"/>
              </a:ext>
            </a:extLst>
          </p:cNvPr>
          <p:cNvSpPr>
            <a:spLocks noGrp="1"/>
          </p:cNvSpPr>
          <p:nvPr>
            <p:ph idx="1"/>
          </p:nvPr>
        </p:nvSpPr>
        <p:spPr>
          <a:xfrm>
            <a:off x="294030" y="1094624"/>
            <a:ext cx="11707470" cy="5669280"/>
          </a:xfrm>
        </p:spPr>
        <p:txBody>
          <a:bodyPr>
            <a:normAutofit/>
          </a:bodyPr>
          <a:lstStyle/>
          <a:p>
            <a:pPr algn="just"/>
            <a:r>
              <a:rPr lang="en-US" sz="2000" dirty="0"/>
              <a:t>The following figures show the overall DOE area, which is the summation of individual DOE areas of all 21 single-phase DERs. </a:t>
            </a:r>
          </a:p>
          <a:p>
            <a:pPr algn="just"/>
            <a:r>
              <a:rPr lang="en-US" sz="2000" dirty="0"/>
              <a:t>Due to the similar DER capacity configuration, the general trend of DOE results with 21 DERs are similar to the results of the 7-DER test case.</a:t>
            </a:r>
          </a:p>
          <a:p>
            <a:pPr algn="just"/>
            <a:r>
              <a:rPr lang="en-US" sz="2000" dirty="0"/>
              <a:t>Similar to the 7-DER test case, ICNN shows excellent consistency with SGD at lower bounds, while ICNN is more conservative than SGD at upper bounds.</a:t>
            </a:r>
          </a:p>
        </p:txBody>
      </p:sp>
    </p:spTree>
    <p:extLst>
      <p:ext uri="{BB962C8B-B14F-4D97-AF65-F5344CB8AC3E}">
        <p14:creationId xmlns:p14="http://schemas.microsoft.com/office/powerpoint/2010/main" val="3145653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13AD0-16AF-9DF1-316B-99D189484B9A}"/>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BB787593-B0B3-FD8C-CDBE-EAF661147470}"/>
              </a:ext>
            </a:extLst>
          </p:cNvPr>
          <p:cNvSpPr>
            <a:spLocks noGrp="1"/>
          </p:cNvSpPr>
          <p:nvPr>
            <p:ph idx="1"/>
          </p:nvPr>
        </p:nvSpPr>
        <p:spPr>
          <a:xfrm>
            <a:off x="294030" y="1094624"/>
            <a:ext cx="11614733" cy="5669280"/>
          </a:xfrm>
        </p:spPr>
        <p:txBody>
          <a:bodyPr>
            <a:normAutofit/>
          </a:bodyPr>
          <a:lstStyle/>
          <a:p>
            <a:pPr algn="just"/>
            <a:r>
              <a:rPr lang="en-US" sz="2000" dirty="0"/>
              <a:t>In the 21-DER test case, SGD also exhibits excellent accuracy in DOE optimization by achieving the largest DOE sizes. ICNN obtains decent DOE sizes in both test cases, which are slightly smaller than SGD.</a:t>
            </a:r>
          </a:p>
          <a:p>
            <a:pPr algn="just"/>
            <a:r>
              <a:rPr lang="en-US" sz="2000" dirty="0"/>
              <a:t>As DER number increases, the solution time of SGD significantly increases. In the 21-DER test case, compared to SGD, ICNN achieves over 95% of DOE size within less than 6% of solution time, indicating its great potential to be applied in large-scale DOE optimization problems.</a:t>
            </a:r>
          </a:p>
        </p:txBody>
      </p:sp>
      <p:sp>
        <p:nvSpPr>
          <p:cNvPr id="9" name="Content Placeholder 2">
            <a:extLst>
              <a:ext uri="{FF2B5EF4-FFF2-40B4-BE49-F238E27FC236}">
                <a16:creationId xmlns:a16="http://schemas.microsoft.com/office/drawing/2014/main" id="{C80CF233-AEEA-CC2F-9431-DB1688C59090}"/>
              </a:ext>
            </a:extLst>
          </p:cNvPr>
          <p:cNvSpPr txBox="1">
            <a:spLocks/>
          </p:cNvSpPr>
          <p:nvPr/>
        </p:nvSpPr>
        <p:spPr>
          <a:xfrm>
            <a:off x="6162050" y="3774552"/>
            <a:ext cx="5195440" cy="438228"/>
          </a:xfrm>
          <a:prstGeom prst="rect">
            <a:avLst/>
          </a:prstGeom>
        </p:spPr>
        <p:txBody>
          <a:bodyPr vert="horz" lIns="91440" tIns="45720" rIns="91440" bIns="45720" rtlCol="0">
            <a:no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Times New Roman" panose="02020603050405020304" pitchFamily="18" charset="0"/>
                <a:cs typeface="Times New Roman" panose="02020603050405020304" pitchFamily="18" charset="0"/>
              </a:rPr>
              <a:t>Solution </a:t>
            </a:r>
            <a:r>
              <a:rPr lang="en-US" altLang="zh-CN" sz="1800" dirty="0">
                <a:latin typeface="Times New Roman" panose="02020603050405020304" pitchFamily="18" charset="0"/>
                <a:cs typeface="Times New Roman" panose="02020603050405020304" pitchFamily="18" charset="0"/>
              </a:rPr>
              <a:t>time (s)* &amp; Relative </a:t>
            </a:r>
            <a:r>
              <a:rPr lang="en-US" sz="1800" dirty="0">
                <a:latin typeface="Times New Roman" panose="02020603050405020304" pitchFamily="18" charset="0"/>
                <a:cs typeface="Times New Roman" panose="02020603050405020304" pitchFamily="18" charset="0"/>
              </a:rPr>
              <a:t>Solution</a:t>
            </a:r>
            <a:r>
              <a:rPr lang="en-US" altLang="zh-CN" sz="1800" dirty="0">
                <a:latin typeface="Times New Roman" panose="02020603050405020304" pitchFamily="18" charset="0"/>
                <a:cs typeface="Times New Roman" panose="02020603050405020304" pitchFamily="18" charset="0"/>
              </a:rPr>
              <a:t> time vs. SGD</a:t>
            </a:r>
            <a:endParaRPr lang="en-US" sz="1800"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6DA4B194-72C5-49E0-CF15-46E29DE619C7}"/>
              </a:ext>
            </a:extLst>
          </p:cNvPr>
          <p:cNvSpPr txBox="1">
            <a:spLocks/>
          </p:cNvSpPr>
          <p:nvPr/>
        </p:nvSpPr>
        <p:spPr>
          <a:xfrm>
            <a:off x="966610" y="3774552"/>
            <a:ext cx="4654552" cy="438228"/>
          </a:xfrm>
          <a:prstGeom prst="rect">
            <a:avLst/>
          </a:prstGeom>
        </p:spPr>
        <p:txBody>
          <a:bodyPr vert="horz" lIns="91440" tIns="45720" rIns="91440" bIns="45720" rtlCol="0">
            <a:no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Times New Roman" panose="02020603050405020304" pitchFamily="18" charset="0"/>
                <a:cs typeface="Times New Roman" panose="02020603050405020304" pitchFamily="18" charset="0"/>
              </a:rPr>
              <a:t>DOE size (kW) &amp; R</a:t>
            </a:r>
            <a:r>
              <a:rPr lang="en-US" altLang="zh-CN" sz="1800" dirty="0">
                <a:latin typeface="Times New Roman" panose="02020603050405020304" pitchFamily="18" charset="0"/>
                <a:cs typeface="Times New Roman" panose="02020603050405020304" pitchFamily="18" charset="0"/>
              </a:rPr>
              <a:t>elative DOE size vs. SGD</a:t>
            </a:r>
            <a:endParaRPr lang="en-US" sz="1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785DC1AC-4261-86E8-B24D-ECEBCFA20E0B}"/>
                  </a:ext>
                </a:extLst>
              </p:cNvPr>
              <p:cNvGraphicFramePr>
                <a:graphicFrameLocks noGrp="1"/>
              </p:cNvGraphicFramePr>
              <p:nvPr>
                <p:extLst>
                  <p:ext uri="{D42A27DB-BD31-4B8C-83A1-F6EECF244321}">
                    <p14:modId xmlns:p14="http://schemas.microsoft.com/office/powerpoint/2010/main" val="911573142"/>
                  </p:ext>
                </p:extLst>
              </p:nvPr>
            </p:nvGraphicFramePr>
            <p:xfrm>
              <a:off x="6162050" y="4212780"/>
              <a:ext cx="5195440" cy="1547632"/>
            </p:xfrm>
            <a:graphic>
              <a:graphicData uri="http://schemas.openxmlformats.org/drawingml/2006/table">
                <a:tbl>
                  <a:tblPr firstRow="1" bandRow="1">
                    <a:tableStyleId>{5940675A-B579-460E-94D1-54222C63F5DA}</a:tableStyleId>
                  </a:tblPr>
                  <a:tblGrid>
                    <a:gridCol w="964098">
                      <a:extLst>
                        <a:ext uri="{9D8B030D-6E8A-4147-A177-3AD203B41FA5}">
                          <a16:colId xmlns:a16="http://schemas.microsoft.com/office/drawing/2014/main" val="1672847670"/>
                        </a:ext>
                      </a:extLst>
                    </a:gridCol>
                    <a:gridCol w="2115671">
                      <a:extLst>
                        <a:ext uri="{9D8B030D-6E8A-4147-A177-3AD203B41FA5}">
                          <a16:colId xmlns:a16="http://schemas.microsoft.com/office/drawing/2014/main" val="2201847165"/>
                        </a:ext>
                      </a:extLst>
                    </a:gridCol>
                    <a:gridCol w="2115671">
                      <a:extLst>
                        <a:ext uri="{9D8B030D-6E8A-4147-A177-3AD203B41FA5}">
                          <a16:colId xmlns:a16="http://schemas.microsoft.com/office/drawing/2014/main" val="1332487721"/>
                        </a:ext>
                      </a:extLst>
                    </a:gridCol>
                  </a:tblGrid>
                  <a:tr h="386908">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Times New Roman" panose="02020603050405020304" pitchFamily="18" charset="0"/>
                                  </a:rPr>
                                  <m:t>𝐷𝐸𝑅</m:t>
                                </m:r>
                                <m:r>
                                  <a:rPr lang="en-US" sz="1600" b="0" i="1" smtClean="0">
                                    <a:latin typeface="Cambria Math" panose="02040503050406030204" pitchFamily="18" charset="0"/>
                                    <a:cs typeface="Times New Roman" panose="02020603050405020304" pitchFamily="18" charset="0"/>
                                  </a:rPr>
                                  <m:t> </m:t>
                                </m:r>
                                <m:r>
                                  <a:rPr lang="en-US" sz="1600" b="0" i="1" smtClean="0">
                                    <a:latin typeface="Cambria Math" panose="02040503050406030204" pitchFamily="18" charset="0"/>
                                    <a:cs typeface="Times New Roman" panose="02020603050405020304" pitchFamily="18" charset="0"/>
                                  </a:rPr>
                                  <m:t>𝑛𝑢𝑚𝑏𝑒𝑟</m:t>
                                </m:r>
                                <m:r>
                                  <a:rPr lang="en-US" sz="1600" b="0" i="1" smtClean="0">
                                    <a:latin typeface="Cambria Math" panose="02040503050406030204" pitchFamily="18" charset="0"/>
                                    <a:cs typeface="Times New Roman" panose="02020603050405020304" pitchFamily="18" charset="0"/>
                                  </a:rPr>
                                  <m:t>=7</m:t>
                                </m:r>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cs typeface="Times New Roman" panose="02020603050405020304" pitchFamily="18" charset="0"/>
                                  </a:rPr>
                                  <m:t>𝐷𝐸𝑅</m:t>
                                </m:r>
                                <m:r>
                                  <a:rPr lang="en-US" altLang="zh-CN" sz="1600" b="0" i="1" smtClean="0">
                                    <a:latin typeface="Cambria Math" panose="02040503050406030204" pitchFamily="18" charset="0"/>
                                    <a:cs typeface="Times New Roman" panose="02020603050405020304" pitchFamily="18" charset="0"/>
                                  </a:rPr>
                                  <m:t> </m:t>
                                </m:r>
                                <m:r>
                                  <a:rPr lang="en-US" altLang="zh-CN" sz="1600" b="0" i="1" smtClean="0">
                                    <a:latin typeface="Cambria Math" panose="02040503050406030204" pitchFamily="18" charset="0"/>
                                    <a:cs typeface="Times New Roman" panose="02020603050405020304" pitchFamily="18" charset="0"/>
                                  </a:rPr>
                                  <m:t>𝑛𝑢𝑚𝑏𝑒𝑟</m:t>
                                </m:r>
                                <m:r>
                                  <a:rPr lang="en-US" altLang="zh-CN" sz="1600" b="0" i="1" smtClean="0">
                                    <a:latin typeface="Cambria Math" panose="02040503050406030204" pitchFamily="18" charset="0"/>
                                    <a:cs typeface="Times New Roman" panose="02020603050405020304" pitchFamily="18" charset="0"/>
                                  </a:rPr>
                                  <m:t>=21</m:t>
                                </m:r>
                              </m:oMath>
                            </m:oMathPara>
                          </a14:m>
                          <a:endParaRPr lang="en-US" altLang="zh-CN"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386908">
                    <a:tc>
                      <a:txBody>
                        <a:bodyPr/>
                        <a:lstStyle/>
                        <a:p>
                          <a:pPr algn="ctr"/>
                          <a:r>
                            <a:rPr lang="en-US" altLang="zh-CN" sz="1600" dirty="0">
                              <a:latin typeface="Times New Roman" panose="02020603050405020304" pitchFamily="18" charset="0"/>
                              <a:cs typeface="Times New Roman" panose="02020603050405020304" pitchFamily="18" charset="0"/>
                            </a:rPr>
                            <a:t>SGD</a:t>
                          </a: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dirty="0">
                              <a:solidFill>
                                <a:srgbClr val="C00000"/>
                              </a:solidFill>
                              <a:latin typeface="Times New Roman" panose="02020603050405020304" pitchFamily="18" charset="0"/>
                              <a:cs typeface="Times New Roman" panose="02020603050405020304" pitchFamily="18" charset="0"/>
                            </a:rPr>
                            <a:t>73.19 </a:t>
                          </a:r>
                          <a:r>
                            <a:rPr lang="en-US" altLang="zh-CN" sz="1600" b="1" dirty="0">
                              <a:solidFill>
                                <a:srgbClr val="C00000"/>
                              </a:solidFill>
                              <a:latin typeface="Times New Roman" panose="02020603050405020304" pitchFamily="18" charset="0"/>
                              <a:cs typeface="Times New Roman" panose="02020603050405020304" pitchFamily="18" charset="0"/>
                            </a:rPr>
                            <a:t>(-)</a:t>
                          </a:r>
                          <a:endParaRPr lang="en-US" sz="1600" b="1" dirty="0">
                            <a:solidFill>
                              <a:srgbClr val="C00000"/>
                            </a:solidFill>
                            <a:latin typeface="Times New Roman" panose="02020603050405020304" pitchFamily="18" charset="0"/>
                            <a:cs typeface="Times New Roman" panose="02020603050405020304" pitchFamily="18" charset="0"/>
                          </a:endParaRP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b="1" dirty="0">
                              <a:solidFill>
                                <a:srgbClr val="C00000"/>
                              </a:solidFill>
                              <a:latin typeface="Times New Roman" panose="02020603050405020304" pitchFamily="18" charset="0"/>
                              <a:cs typeface="Times New Roman" panose="02020603050405020304" pitchFamily="18" charset="0"/>
                            </a:rPr>
                            <a:t>222.44 </a:t>
                          </a:r>
                          <a:r>
                            <a:rPr lang="en-US" altLang="zh-CN" sz="1600" b="1" dirty="0">
                              <a:solidFill>
                                <a:srgbClr val="C00000"/>
                              </a:solidFill>
                              <a:latin typeface="Times New Roman" panose="02020603050405020304" pitchFamily="18" charset="0"/>
                              <a:cs typeface="Times New Roman" panose="02020603050405020304" pitchFamily="18" charset="0"/>
                            </a:rPr>
                            <a:t>(-)</a:t>
                          </a:r>
                          <a:endParaRPr lang="en-US" sz="1600" b="1" dirty="0">
                            <a:solidFill>
                              <a:srgbClr val="C00000"/>
                            </a:solidFill>
                            <a:latin typeface="Times New Roman" panose="02020603050405020304" pitchFamily="18" charset="0"/>
                            <a:cs typeface="Times New Roman" panose="02020603050405020304" pitchFamily="18" charset="0"/>
                          </a:endParaRP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386908">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84.67</a:t>
                          </a:r>
                          <a:r>
                            <a:rPr lang="en-US" altLang="zh-CN" sz="1600" b="0" dirty="0">
                              <a:solidFill>
                                <a:schemeClr val="tx1"/>
                              </a:solidFill>
                              <a:latin typeface="Times New Roman" panose="02020603050405020304" pitchFamily="18" charset="0"/>
                              <a:cs typeface="Times New Roman" panose="02020603050405020304" pitchFamily="18" charset="0"/>
                            </a:rPr>
                            <a:t> (115.69%)</a:t>
                          </a:r>
                          <a:endParaRPr lang="en-US" altLang="zh-CN" sz="16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113.52 (51.03%)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386908">
                    <a:tc>
                      <a:txBody>
                        <a:bodyPr/>
                        <a:lstStyle/>
                        <a:p>
                          <a:pPr algn="ctr"/>
                          <a:r>
                            <a:rPr lang="en-US" altLang="zh-CN" sz="1600" dirty="0">
                              <a:latin typeface="Times New Roman" panose="02020603050405020304" pitchFamily="18" charset="0"/>
                              <a:cs typeface="Times New Roman" panose="02020603050405020304" pitchFamily="18" charset="0"/>
                            </a:rPr>
                            <a:t>ICNN</a:t>
                          </a: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C00000"/>
                              </a:solidFill>
                              <a:latin typeface="Times New Roman" panose="02020603050405020304" pitchFamily="18" charset="0"/>
                              <a:cs typeface="Times New Roman" panose="02020603050405020304" pitchFamily="18" charset="0"/>
                            </a:rPr>
                            <a:t>10.30 (14.07%)</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C00000"/>
                              </a:solidFill>
                              <a:latin typeface="Times New Roman" panose="02020603050405020304" pitchFamily="18" charset="0"/>
                              <a:cs typeface="Times New Roman" panose="02020603050405020304" pitchFamily="18" charset="0"/>
                            </a:rPr>
                            <a:t>12.60 </a:t>
                          </a:r>
                          <a:r>
                            <a:rPr lang="en-US" altLang="zh-CN" sz="1600" b="1" dirty="0">
                              <a:solidFill>
                                <a:srgbClr val="C00000"/>
                              </a:solidFill>
                              <a:latin typeface="Times New Roman" panose="02020603050405020304" pitchFamily="18" charset="0"/>
                              <a:cs typeface="Times New Roman" panose="02020603050405020304" pitchFamily="18" charset="0"/>
                            </a:rPr>
                            <a:t>(5.66%)</a:t>
                          </a:r>
                          <a:endParaRPr lang="en-US" sz="1600" b="1" dirty="0">
                            <a:solidFill>
                              <a:srgbClr val="C00000"/>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112814"/>
                      </a:ext>
                    </a:extLst>
                  </a:tr>
                </a:tbl>
              </a:graphicData>
            </a:graphic>
          </p:graphicFrame>
        </mc:Choice>
        <mc:Fallback xmlns="">
          <p:graphicFrame>
            <p:nvGraphicFramePr>
              <p:cNvPr id="3" name="Table 4">
                <a:extLst>
                  <a:ext uri="{FF2B5EF4-FFF2-40B4-BE49-F238E27FC236}">
                    <a16:creationId xmlns:a16="http://schemas.microsoft.com/office/drawing/2014/main" id="{785DC1AC-4261-86E8-B24D-ECEBCFA20E0B}"/>
                  </a:ext>
                </a:extLst>
              </p:cNvPr>
              <p:cNvGraphicFramePr>
                <a:graphicFrameLocks noGrp="1"/>
              </p:cNvGraphicFramePr>
              <p:nvPr>
                <p:extLst>
                  <p:ext uri="{D42A27DB-BD31-4B8C-83A1-F6EECF244321}">
                    <p14:modId xmlns:p14="http://schemas.microsoft.com/office/powerpoint/2010/main" val="911573142"/>
                  </p:ext>
                </p:extLst>
              </p:nvPr>
            </p:nvGraphicFramePr>
            <p:xfrm>
              <a:off x="6162050" y="4212780"/>
              <a:ext cx="5195440" cy="1547632"/>
            </p:xfrm>
            <a:graphic>
              <a:graphicData uri="http://schemas.openxmlformats.org/drawingml/2006/table">
                <a:tbl>
                  <a:tblPr firstRow="1" bandRow="1">
                    <a:tableStyleId>{5940675A-B579-460E-94D1-54222C63F5DA}</a:tableStyleId>
                  </a:tblPr>
                  <a:tblGrid>
                    <a:gridCol w="964098">
                      <a:extLst>
                        <a:ext uri="{9D8B030D-6E8A-4147-A177-3AD203B41FA5}">
                          <a16:colId xmlns:a16="http://schemas.microsoft.com/office/drawing/2014/main" val="1672847670"/>
                        </a:ext>
                      </a:extLst>
                    </a:gridCol>
                    <a:gridCol w="2115671">
                      <a:extLst>
                        <a:ext uri="{9D8B030D-6E8A-4147-A177-3AD203B41FA5}">
                          <a16:colId xmlns:a16="http://schemas.microsoft.com/office/drawing/2014/main" val="2201847165"/>
                        </a:ext>
                      </a:extLst>
                    </a:gridCol>
                    <a:gridCol w="2115671">
                      <a:extLst>
                        <a:ext uri="{9D8B030D-6E8A-4147-A177-3AD203B41FA5}">
                          <a16:colId xmlns:a16="http://schemas.microsoft.com/office/drawing/2014/main" val="1332487721"/>
                        </a:ext>
                      </a:extLst>
                    </a:gridCol>
                  </a:tblGrid>
                  <a:tr h="386908">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3"/>
                          <a:stretch>
                            <a:fillRect l="-45402" t="-4688" r="-100575" b="-31093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3"/>
                          <a:stretch>
                            <a:fillRect l="-145402" t="-4688" r="-575" b="-310938"/>
                          </a:stretch>
                        </a:blipFill>
                      </a:tcPr>
                    </a:tc>
                    <a:extLst>
                      <a:ext uri="{0D108BD9-81ED-4DB2-BD59-A6C34878D82A}">
                        <a16:rowId xmlns:a16="http://schemas.microsoft.com/office/drawing/2014/main" val="3815048469"/>
                      </a:ext>
                    </a:extLst>
                  </a:tr>
                  <a:tr h="386908">
                    <a:tc>
                      <a:txBody>
                        <a:bodyPr/>
                        <a:lstStyle/>
                        <a:p>
                          <a:pPr algn="ctr"/>
                          <a:r>
                            <a:rPr lang="en-US" altLang="zh-CN" sz="1600" dirty="0">
                              <a:latin typeface="Times New Roman" panose="02020603050405020304" pitchFamily="18" charset="0"/>
                              <a:cs typeface="Times New Roman" panose="02020603050405020304" pitchFamily="18" charset="0"/>
                            </a:rPr>
                            <a:t>SGD</a:t>
                          </a: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dirty="0">
                              <a:solidFill>
                                <a:srgbClr val="C00000"/>
                              </a:solidFill>
                              <a:latin typeface="Times New Roman" panose="02020603050405020304" pitchFamily="18" charset="0"/>
                              <a:cs typeface="Times New Roman" panose="02020603050405020304" pitchFamily="18" charset="0"/>
                            </a:rPr>
                            <a:t>73.19 </a:t>
                          </a:r>
                          <a:r>
                            <a:rPr lang="en-US" altLang="zh-CN" sz="1600" b="1" dirty="0">
                              <a:solidFill>
                                <a:srgbClr val="C00000"/>
                              </a:solidFill>
                              <a:latin typeface="Times New Roman" panose="02020603050405020304" pitchFamily="18" charset="0"/>
                              <a:cs typeface="Times New Roman" panose="02020603050405020304" pitchFamily="18" charset="0"/>
                            </a:rPr>
                            <a:t>(-)</a:t>
                          </a:r>
                          <a:endParaRPr lang="en-US" sz="1600" b="1" dirty="0">
                            <a:solidFill>
                              <a:srgbClr val="C00000"/>
                            </a:solidFill>
                            <a:latin typeface="Times New Roman" panose="02020603050405020304" pitchFamily="18" charset="0"/>
                            <a:cs typeface="Times New Roman" panose="02020603050405020304" pitchFamily="18" charset="0"/>
                          </a:endParaRP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b="1" dirty="0">
                              <a:solidFill>
                                <a:srgbClr val="C00000"/>
                              </a:solidFill>
                              <a:latin typeface="Times New Roman" panose="02020603050405020304" pitchFamily="18" charset="0"/>
                              <a:cs typeface="Times New Roman" panose="02020603050405020304" pitchFamily="18" charset="0"/>
                            </a:rPr>
                            <a:t>222.44 </a:t>
                          </a:r>
                          <a:r>
                            <a:rPr lang="en-US" altLang="zh-CN" sz="1600" b="1" dirty="0">
                              <a:solidFill>
                                <a:srgbClr val="C00000"/>
                              </a:solidFill>
                              <a:latin typeface="Times New Roman" panose="02020603050405020304" pitchFamily="18" charset="0"/>
                              <a:cs typeface="Times New Roman" panose="02020603050405020304" pitchFamily="18" charset="0"/>
                            </a:rPr>
                            <a:t>(-)</a:t>
                          </a:r>
                          <a:endParaRPr lang="en-US" sz="1600" b="1" dirty="0">
                            <a:solidFill>
                              <a:srgbClr val="C00000"/>
                            </a:solidFill>
                            <a:latin typeface="Times New Roman" panose="02020603050405020304" pitchFamily="18" charset="0"/>
                            <a:cs typeface="Times New Roman" panose="02020603050405020304" pitchFamily="18" charset="0"/>
                          </a:endParaRP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386908">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84.67</a:t>
                          </a:r>
                          <a:r>
                            <a:rPr lang="en-US" altLang="zh-CN" sz="1600" b="0" dirty="0">
                              <a:solidFill>
                                <a:schemeClr val="tx1"/>
                              </a:solidFill>
                              <a:latin typeface="Times New Roman" panose="02020603050405020304" pitchFamily="18" charset="0"/>
                              <a:cs typeface="Times New Roman" panose="02020603050405020304" pitchFamily="18" charset="0"/>
                            </a:rPr>
                            <a:t> (115.69%)</a:t>
                          </a:r>
                          <a:endParaRPr lang="en-US" altLang="zh-CN" sz="16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113.52 (51.03%)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386908">
                    <a:tc>
                      <a:txBody>
                        <a:bodyPr/>
                        <a:lstStyle/>
                        <a:p>
                          <a:pPr algn="ctr"/>
                          <a:r>
                            <a:rPr lang="en-US" altLang="zh-CN" sz="1600" dirty="0">
                              <a:latin typeface="Times New Roman" panose="02020603050405020304" pitchFamily="18" charset="0"/>
                              <a:cs typeface="Times New Roman" panose="02020603050405020304" pitchFamily="18" charset="0"/>
                            </a:rPr>
                            <a:t>ICNN</a:t>
                          </a: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C00000"/>
                              </a:solidFill>
                              <a:latin typeface="Times New Roman" panose="02020603050405020304" pitchFamily="18" charset="0"/>
                              <a:cs typeface="Times New Roman" panose="02020603050405020304" pitchFamily="18" charset="0"/>
                            </a:rPr>
                            <a:t>10.30 (14.07%)</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C00000"/>
                              </a:solidFill>
                              <a:latin typeface="Times New Roman" panose="02020603050405020304" pitchFamily="18" charset="0"/>
                              <a:cs typeface="Times New Roman" panose="02020603050405020304" pitchFamily="18" charset="0"/>
                            </a:rPr>
                            <a:t>12.60 </a:t>
                          </a:r>
                          <a:r>
                            <a:rPr lang="en-US" altLang="zh-CN" sz="1600" b="1" dirty="0">
                              <a:solidFill>
                                <a:srgbClr val="C00000"/>
                              </a:solidFill>
                              <a:latin typeface="Times New Roman" panose="02020603050405020304" pitchFamily="18" charset="0"/>
                              <a:cs typeface="Times New Roman" panose="02020603050405020304" pitchFamily="18" charset="0"/>
                            </a:rPr>
                            <a:t>(5.66%)</a:t>
                          </a:r>
                          <a:endParaRPr lang="en-US" sz="1600" b="1" dirty="0">
                            <a:solidFill>
                              <a:srgbClr val="C00000"/>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11281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ACFD57B9-58BB-35CF-8C25-A601DD7C8165}"/>
                  </a:ext>
                </a:extLst>
              </p:cNvPr>
              <p:cNvGraphicFramePr>
                <a:graphicFrameLocks noGrp="1"/>
              </p:cNvGraphicFramePr>
              <p:nvPr>
                <p:extLst>
                  <p:ext uri="{D42A27DB-BD31-4B8C-83A1-F6EECF244321}">
                    <p14:modId xmlns:p14="http://schemas.microsoft.com/office/powerpoint/2010/main" val="2904978206"/>
                  </p:ext>
                </p:extLst>
              </p:nvPr>
            </p:nvGraphicFramePr>
            <p:xfrm>
              <a:off x="696166" y="4212780"/>
              <a:ext cx="5195440" cy="1547632"/>
            </p:xfrm>
            <a:graphic>
              <a:graphicData uri="http://schemas.openxmlformats.org/drawingml/2006/table">
                <a:tbl>
                  <a:tblPr firstRow="1" bandRow="1">
                    <a:tableStyleId>{5940675A-B579-460E-94D1-54222C63F5DA}</a:tableStyleId>
                  </a:tblPr>
                  <a:tblGrid>
                    <a:gridCol w="964098">
                      <a:extLst>
                        <a:ext uri="{9D8B030D-6E8A-4147-A177-3AD203B41FA5}">
                          <a16:colId xmlns:a16="http://schemas.microsoft.com/office/drawing/2014/main" val="1672847670"/>
                        </a:ext>
                      </a:extLst>
                    </a:gridCol>
                    <a:gridCol w="2115671">
                      <a:extLst>
                        <a:ext uri="{9D8B030D-6E8A-4147-A177-3AD203B41FA5}">
                          <a16:colId xmlns:a16="http://schemas.microsoft.com/office/drawing/2014/main" val="2201847165"/>
                        </a:ext>
                      </a:extLst>
                    </a:gridCol>
                    <a:gridCol w="2115671">
                      <a:extLst>
                        <a:ext uri="{9D8B030D-6E8A-4147-A177-3AD203B41FA5}">
                          <a16:colId xmlns:a16="http://schemas.microsoft.com/office/drawing/2014/main" val="1332487721"/>
                        </a:ext>
                      </a:extLst>
                    </a:gridCol>
                  </a:tblGrid>
                  <a:tr h="386908">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Times New Roman" panose="02020603050405020304" pitchFamily="18" charset="0"/>
                                  </a:rPr>
                                  <m:t>𝐷𝐸𝑅</m:t>
                                </m:r>
                                <m:r>
                                  <a:rPr lang="en-US" sz="1600" b="0" i="1" smtClean="0">
                                    <a:latin typeface="Cambria Math" panose="02040503050406030204" pitchFamily="18" charset="0"/>
                                    <a:cs typeface="Times New Roman" panose="02020603050405020304" pitchFamily="18" charset="0"/>
                                  </a:rPr>
                                  <m:t> </m:t>
                                </m:r>
                                <m:r>
                                  <a:rPr lang="en-US" sz="1600" b="0" i="1" smtClean="0">
                                    <a:latin typeface="Cambria Math" panose="02040503050406030204" pitchFamily="18" charset="0"/>
                                    <a:cs typeface="Times New Roman" panose="02020603050405020304" pitchFamily="18" charset="0"/>
                                  </a:rPr>
                                  <m:t>𝑛𝑢𝑚𝑏𝑒𝑟</m:t>
                                </m:r>
                                <m:r>
                                  <a:rPr lang="en-US" sz="1600" b="0" i="1" smtClean="0">
                                    <a:latin typeface="Cambria Math" panose="02040503050406030204" pitchFamily="18" charset="0"/>
                                    <a:cs typeface="Times New Roman" panose="02020603050405020304" pitchFamily="18" charset="0"/>
                                  </a:rPr>
                                  <m:t>=7</m:t>
                                </m:r>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cs typeface="Times New Roman" panose="02020603050405020304" pitchFamily="18" charset="0"/>
                                  </a:rPr>
                                  <m:t>𝐷𝐸𝑅</m:t>
                                </m:r>
                                <m:r>
                                  <a:rPr lang="en-US" altLang="zh-CN" sz="1600" b="0" i="1" smtClean="0">
                                    <a:latin typeface="Cambria Math" panose="02040503050406030204" pitchFamily="18" charset="0"/>
                                    <a:cs typeface="Times New Roman" panose="02020603050405020304" pitchFamily="18" charset="0"/>
                                  </a:rPr>
                                  <m:t> </m:t>
                                </m:r>
                                <m:r>
                                  <a:rPr lang="en-US" altLang="zh-CN" sz="1600" b="0" i="1" smtClean="0">
                                    <a:latin typeface="Cambria Math" panose="02040503050406030204" pitchFamily="18" charset="0"/>
                                    <a:cs typeface="Times New Roman" panose="02020603050405020304" pitchFamily="18" charset="0"/>
                                  </a:rPr>
                                  <m:t>𝑛𝑢𝑚𝑏𝑒𝑟</m:t>
                                </m:r>
                                <m:r>
                                  <a:rPr lang="en-US" altLang="zh-CN" sz="1600" b="0" i="1" smtClean="0">
                                    <a:latin typeface="Cambria Math" panose="02040503050406030204" pitchFamily="18" charset="0"/>
                                    <a:cs typeface="Times New Roman" panose="02020603050405020304" pitchFamily="18" charset="0"/>
                                  </a:rPr>
                                  <m:t>=21</m:t>
                                </m:r>
                              </m:oMath>
                            </m:oMathPara>
                          </a14:m>
                          <a:endParaRPr lang="en-US" altLang="zh-CN"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386908">
                    <a:tc>
                      <a:txBody>
                        <a:bodyPr/>
                        <a:lstStyle/>
                        <a:p>
                          <a:pPr algn="ctr"/>
                          <a:r>
                            <a:rPr lang="en-US" altLang="zh-CN" sz="1600" dirty="0">
                              <a:latin typeface="Times New Roman" panose="02020603050405020304" pitchFamily="18" charset="0"/>
                              <a:cs typeface="Times New Roman" panose="02020603050405020304" pitchFamily="18" charset="0"/>
                            </a:rPr>
                            <a:t>SGD</a:t>
                          </a: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50509 (-)</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54894 (-)</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386908">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25708 </a:t>
                          </a:r>
                          <a:r>
                            <a:rPr lang="en-US" altLang="zh-CN" sz="1600" dirty="0">
                              <a:solidFill>
                                <a:schemeClr val="tx1"/>
                              </a:solidFill>
                              <a:latin typeface="Times New Roman" panose="02020603050405020304" pitchFamily="18" charset="0"/>
                              <a:cs typeface="Times New Roman" panose="02020603050405020304" pitchFamily="18" charset="0"/>
                            </a:rPr>
                            <a:t>(50.90%)</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28570 </a:t>
                          </a:r>
                          <a:r>
                            <a:rPr lang="en-US" altLang="zh-CN" sz="1600" dirty="0">
                              <a:solidFill>
                                <a:schemeClr val="tx1"/>
                              </a:solidFill>
                              <a:latin typeface="Times New Roman" panose="02020603050405020304" pitchFamily="18" charset="0"/>
                              <a:cs typeface="Times New Roman" panose="02020603050405020304" pitchFamily="18" charset="0"/>
                            </a:rPr>
                            <a:t>(52.05%)</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386908">
                    <a:tc>
                      <a:txBody>
                        <a:bodyPr/>
                        <a:lstStyle/>
                        <a:p>
                          <a:pPr algn="ctr"/>
                          <a:r>
                            <a:rPr lang="en-US" altLang="zh-CN" sz="1600" dirty="0">
                              <a:latin typeface="Times New Roman" panose="02020603050405020304" pitchFamily="18" charset="0"/>
                              <a:cs typeface="Times New Roman" panose="02020603050405020304" pitchFamily="18" charset="0"/>
                            </a:rPr>
                            <a:t>ICNN</a:t>
                          </a: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Times New Roman" panose="02020603050405020304" pitchFamily="18" charset="0"/>
                              <a:cs typeface="Times New Roman" panose="02020603050405020304" pitchFamily="18" charset="0"/>
                            </a:rPr>
                            <a:t>44177 </a:t>
                          </a:r>
                          <a:r>
                            <a:rPr lang="en-US" altLang="zh-CN" sz="1600" b="0" dirty="0">
                              <a:solidFill>
                                <a:schemeClr val="tx1"/>
                              </a:solidFill>
                              <a:latin typeface="Times New Roman" panose="02020603050405020304" pitchFamily="18" charset="0"/>
                              <a:cs typeface="Times New Roman" panose="02020603050405020304" pitchFamily="18" charset="0"/>
                            </a:rPr>
                            <a:t>(87.46%)</a:t>
                          </a:r>
                          <a:endParaRPr lang="en-US" sz="1600" b="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Times New Roman" panose="02020603050405020304" pitchFamily="18" charset="0"/>
                              <a:cs typeface="Times New Roman" panose="02020603050405020304" pitchFamily="18" charset="0"/>
                            </a:rPr>
                            <a:t>52458</a:t>
                          </a:r>
                          <a:r>
                            <a:rPr lang="en-US" altLang="zh-CN" sz="1600" b="0" dirty="0">
                              <a:solidFill>
                                <a:schemeClr val="tx1"/>
                              </a:solidFill>
                              <a:latin typeface="Times New Roman" panose="02020603050405020304" pitchFamily="18" charset="0"/>
                              <a:cs typeface="Times New Roman" panose="02020603050405020304" pitchFamily="18" charset="0"/>
                            </a:rPr>
                            <a:t> (95.56%)</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112814"/>
                      </a:ext>
                    </a:extLst>
                  </a:tr>
                </a:tbl>
              </a:graphicData>
            </a:graphic>
          </p:graphicFrame>
        </mc:Choice>
        <mc:Fallback xmlns="">
          <p:graphicFrame>
            <p:nvGraphicFramePr>
              <p:cNvPr id="5" name="Table 4">
                <a:extLst>
                  <a:ext uri="{FF2B5EF4-FFF2-40B4-BE49-F238E27FC236}">
                    <a16:creationId xmlns:a16="http://schemas.microsoft.com/office/drawing/2014/main" id="{ACFD57B9-58BB-35CF-8C25-A601DD7C8165}"/>
                  </a:ext>
                </a:extLst>
              </p:cNvPr>
              <p:cNvGraphicFramePr>
                <a:graphicFrameLocks noGrp="1"/>
              </p:cNvGraphicFramePr>
              <p:nvPr>
                <p:extLst>
                  <p:ext uri="{D42A27DB-BD31-4B8C-83A1-F6EECF244321}">
                    <p14:modId xmlns:p14="http://schemas.microsoft.com/office/powerpoint/2010/main" val="2904978206"/>
                  </p:ext>
                </p:extLst>
              </p:nvPr>
            </p:nvGraphicFramePr>
            <p:xfrm>
              <a:off x="696166" y="4212780"/>
              <a:ext cx="5195440" cy="1547632"/>
            </p:xfrm>
            <a:graphic>
              <a:graphicData uri="http://schemas.openxmlformats.org/drawingml/2006/table">
                <a:tbl>
                  <a:tblPr firstRow="1" bandRow="1">
                    <a:tableStyleId>{5940675A-B579-460E-94D1-54222C63F5DA}</a:tableStyleId>
                  </a:tblPr>
                  <a:tblGrid>
                    <a:gridCol w="964098">
                      <a:extLst>
                        <a:ext uri="{9D8B030D-6E8A-4147-A177-3AD203B41FA5}">
                          <a16:colId xmlns:a16="http://schemas.microsoft.com/office/drawing/2014/main" val="1672847670"/>
                        </a:ext>
                      </a:extLst>
                    </a:gridCol>
                    <a:gridCol w="2115671">
                      <a:extLst>
                        <a:ext uri="{9D8B030D-6E8A-4147-A177-3AD203B41FA5}">
                          <a16:colId xmlns:a16="http://schemas.microsoft.com/office/drawing/2014/main" val="2201847165"/>
                        </a:ext>
                      </a:extLst>
                    </a:gridCol>
                    <a:gridCol w="2115671">
                      <a:extLst>
                        <a:ext uri="{9D8B030D-6E8A-4147-A177-3AD203B41FA5}">
                          <a16:colId xmlns:a16="http://schemas.microsoft.com/office/drawing/2014/main" val="1332487721"/>
                        </a:ext>
                      </a:extLst>
                    </a:gridCol>
                  </a:tblGrid>
                  <a:tr h="386908">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4"/>
                          <a:stretch>
                            <a:fillRect l="-45402" t="-4688" r="-100287" b="-31093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4"/>
                          <a:stretch>
                            <a:fillRect l="-145821" t="-4688" r="-576" b="-310938"/>
                          </a:stretch>
                        </a:blipFill>
                      </a:tcPr>
                    </a:tc>
                    <a:extLst>
                      <a:ext uri="{0D108BD9-81ED-4DB2-BD59-A6C34878D82A}">
                        <a16:rowId xmlns:a16="http://schemas.microsoft.com/office/drawing/2014/main" val="3815048469"/>
                      </a:ext>
                    </a:extLst>
                  </a:tr>
                  <a:tr h="386908">
                    <a:tc>
                      <a:txBody>
                        <a:bodyPr/>
                        <a:lstStyle/>
                        <a:p>
                          <a:pPr algn="ctr"/>
                          <a:r>
                            <a:rPr lang="en-US" altLang="zh-CN" sz="1600" dirty="0">
                              <a:latin typeface="Times New Roman" panose="02020603050405020304" pitchFamily="18" charset="0"/>
                              <a:cs typeface="Times New Roman" panose="02020603050405020304" pitchFamily="18" charset="0"/>
                            </a:rPr>
                            <a:t>SGD</a:t>
                          </a: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50509 (-)</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54894 (-)</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386908">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25708 </a:t>
                          </a:r>
                          <a:r>
                            <a:rPr lang="en-US" altLang="zh-CN" sz="1600" dirty="0">
                              <a:solidFill>
                                <a:schemeClr val="tx1"/>
                              </a:solidFill>
                              <a:latin typeface="Times New Roman" panose="02020603050405020304" pitchFamily="18" charset="0"/>
                              <a:cs typeface="Times New Roman" panose="02020603050405020304" pitchFamily="18" charset="0"/>
                            </a:rPr>
                            <a:t>(50.90%)</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28570 </a:t>
                          </a:r>
                          <a:r>
                            <a:rPr lang="en-US" altLang="zh-CN" sz="1600" dirty="0">
                              <a:solidFill>
                                <a:schemeClr val="tx1"/>
                              </a:solidFill>
                              <a:latin typeface="Times New Roman" panose="02020603050405020304" pitchFamily="18" charset="0"/>
                              <a:cs typeface="Times New Roman" panose="02020603050405020304" pitchFamily="18" charset="0"/>
                            </a:rPr>
                            <a:t>(52.05%)</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386908">
                    <a:tc>
                      <a:txBody>
                        <a:bodyPr/>
                        <a:lstStyle/>
                        <a:p>
                          <a:pPr algn="ctr"/>
                          <a:r>
                            <a:rPr lang="en-US" altLang="zh-CN" sz="1600" dirty="0">
                              <a:latin typeface="Times New Roman" panose="02020603050405020304" pitchFamily="18" charset="0"/>
                              <a:cs typeface="Times New Roman" panose="02020603050405020304" pitchFamily="18" charset="0"/>
                            </a:rPr>
                            <a:t>ICNN</a:t>
                          </a: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Times New Roman" panose="02020603050405020304" pitchFamily="18" charset="0"/>
                              <a:cs typeface="Times New Roman" panose="02020603050405020304" pitchFamily="18" charset="0"/>
                            </a:rPr>
                            <a:t>44177 </a:t>
                          </a:r>
                          <a:r>
                            <a:rPr lang="en-US" altLang="zh-CN" sz="1600" b="0" dirty="0">
                              <a:solidFill>
                                <a:schemeClr val="tx1"/>
                              </a:solidFill>
                              <a:latin typeface="Times New Roman" panose="02020603050405020304" pitchFamily="18" charset="0"/>
                              <a:cs typeface="Times New Roman" panose="02020603050405020304" pitchFamily="18" charset="0"/>
                            </a:rPr>
                            <a:t>(87.46%)</a:t>
                          </a:r>
                          <a:endParaRPr lang="en-US" sz="1600" b="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Times New Roman" panose="02020603050405020304" pitchFamily="18" charset="0"/>
                              <a:cs typeface="Times New Roman" panose="02020603050405020304" pitchFamily="18" charset="0"/>
                            </a:rPr>
                            <a:t>52458</a:t>
                          </a:r>
                          <a:r>
                            <a:rPr lang="en-US" altLang="zh-CN" sz="1600" b="0" dirty="0">
                              <a:solidFill>
                                <a:schemeClr val="tx1"/>
                              </a:solidFill>
                              <a:latin typeface="Times New Roman" panose="02020603050405020304" pitchFamily="18" charset="0"/>
                              <a:cs typeface="Times New Roman" panose="02020603050405020304" pitchFamily="18" charset="0"/>
                            </a:rPr>
                            <a:t> (95.56%)</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112814"/>
                      </a:ext>
                    </a:extLst>
                  </a:tr>
                </a:tbl>
              </a:graphicData>
            </a:graphic>
          </p:graphicFrame>
        </mc:Fallback>
      </mc:AlternateContent>
      <p:sp>
        <p:nvSpPr>
          <p:cNvPr id="2" name="Title 1">
            <a:extLst>
              <a:ext uri="{FF2B5EF4-FFF2-40B4-BE49-F238E27FC236}">
                <a16:creationId xmlns:a16="http://schemas.microsoft.com/office/drawing/2014/main" id="{448A68DE-72FD-586F-6AE4-E5DA4FF5FA92}"/>
              </a:ext>
            </a:extLst>
          </p:cNvPr>
          <p:cNvSpPr>
            <a:spLocks noGrp="1"/>
          </p:cNvSpPr>
          <p:nvPr>
            <p:ph type="title"/>
          </p:nvPr>
        </p:nvSpPr>
        <p:spPr/>
        <p:txBody>
          <a:bodyPr>
            <a:noAutofit/>
          </a:bodyPr>
          <a:lstStyle/>
          <a:p>
            <a:r>
              <a:rPr lang="en-US" sz="3600" dirty="0"/>
              <a:t>Quantitative results of </a:t>
            </a:r>
            <a:r>
              <a:rPr lang="en-US" altLang="zh-CN" sz="3600" dirty="0"/>
              <a:t>scalability test case</a:t>
            </a:r>
            <a:r>
              <a:rPr lang="en-US" sz="3600" dirty="0"/>
              <a:t> </a:t>
            </a:r>
          </a:p>
        </p:txBody>
      </p:sp>
      <p:sp>
        <p:nvSpPr>
          <p:cNvPr id="4" name="Slide Number Placeholder 3">
            <a:extLst>
              <a:ext uri="{FF2B5EF4-FFF2-40B4-BE49-F238E27FC236}">
                <a16:creationId xmlns:a16="http://schemas.microsoft.com/office/drawing/2014/main" id="{45D0D3C3-1444-16F0-5C08-7155025D6DEA}"/>
              </a:ext>
            </a:extLst>
          </p:cNvPr>
          <p:cNvSpPr>
            <a:spLocks noGrp="1"/>
          </p:cNvSpPr>
          <p:nvPr>
            <p:ph type="sldNum" sz="quarter" idx="12"/>
          </p:nvPr>
        </p:nvSpPr>
        <p:spPr/>
        <p:txBody>
          <a:bodyPr/>
          <a:lstStyle/>
          <a:p>
            <a:fld id="{9495EA4E-3D33-45DE-B4D9-3F7D650B8951}" type="slidenum">
              <a:rPr lang="zh-CN" altLang="en-US" smtClean="0"/>
              <a:pPr/>
              <a:t>29</a:t>
            </a:fld>
            <a:endParaRPr lang="zh-CN" altLang="en-US"/>
          </a:p>
        </p:txBody>
      </p:sp>
      <p:sp>
        <p:nvSpPr>
          <p:cNvPr id="8" name="Content Placeholder 2">
            <a:extLst>
              <a:ext uri="{FF2B5EF4-FFF2-40B4-BE49-F238E27FC236}">
                <a16:creationId xmlns:a16="http://schemas.microsoft.com/office/drawing/2014/main" id="{530D1577-60D8-3409-05D1-57B6C0066ADA}"/>
              </a:ext>
            </a:extLst>
          </p:cNvPr>
          <p:cNvSpPr txBox="1">
            <a:spLocks/>
          </p:cNvSpPr>
          <p:nvPr/>
        </p:nvSpPr>
        <p:spPr>
          <a:xfrm>
            <a:off x="6702938" y="5757679"/>
            <a:ext cx="4654552" cy="366183"/>
          </a:xfrm>
          <a:prstGeom prst="rect">
            <a:avLst/>
          </a:prstGeom>
        </p:spPr>
        <p:txBody>
          <a:bodyPr vert="horz" lIns="91440" tIns="45720" rIns="91440" bIns="45720" rtlCol="0">
            <a:no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latin typeface="Times New Roman" panose="02020603050405020304" pitchFamily="18" charset="0"/>
                <a:cs typeface="Times New Roman" panose="02020603050405020304" pitchFamily="18" charset="0"/>
              </a:rPr>
              <a:t>*total time for optimizing 24-hour DOEs</a:t>
            </a:r>
          </a:p>
        </p:txBody>
      </p:sp>
    </p:spTree>
    <p:extLst>
      <p:ext uri="{BB962C8B-B14F-4D97-AF65-F5344CB8AC3E}">
        <p14:creationId xmlns:p14="http://schemas.microsoft.com/office/powerpoint/2010/main" val="276366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9D9E46A-C8F9-E2FB-7FB3-D1593C2268D9}"/>
              </a:ext>
            </a:extLst>
          </p:cNvPr>
          <p:cNvPicPr>
            <a:picLocks noChangeAspect="1"/>
          </p:cNvPicPr>
          <p:nvPr/>
        </p:nvPicPr>
        <p:blipFill>
          <a:blip r:embed="rId3"/>
          <a:srcRect b="54047"/>
          <a:stretch/>
        </p:blipFill>
        <p:spPr>
          <a:xfrm>
            <a:off x="6234835" y="3504199"/>
            <a:ext cx="5715798" cy="2206304"/>
          </a:xfrm>
          <a:prstGeom prst="rect">
            <a:avLst/>
          </a:prstGeom>
        </p:spPr>
      </p:pic>
      <p:pic>
        <p:nvPicPr>
          <p:cNvPr id="7" name="图片 6">
            <a:extLst>
              <a:ext uri="{FF2B5EF4-FFF2-40B4-BE49-F238E27FC236}">
                <a16:creationId xmlns:a16="http://schemas.microsoft.com/office/drawing/2014/main" id="{564F7695-0CB8-B45C-54FC-178DB2015408}"/>
              </a:ext>
            </a:extLst>
          </p:cNvPr>
          <p:cNvPicPr>
            <a:picLocks noChangeAspect="1"/>
          </p:cNvPicPr>
          <p:nvPr/>
        </p:nvPicPr>
        <p:blipFill>
          <a:blip r:embed="rId3"/>
          <a:srcRect t="54330"/>
          <a:stretch/>
        </p:blipFill>
        <p:spPr>
          <a:xfrm>
            <a:off x="357726" y="3540553"/>
            <a:ext cx="5715798" cy="2192731"/>
          </a:xfrm>
          <a:prstGeom prst="rect">
            <a:avLst/>
          </a:prstGeom>
        </p:spPr>
      </p:pic>
      <p:sp>
        <p:nvSpPr>
          <p:cNvPr id="2" name="Title 1">
            <a:extLst>
              <a:ext uri="{FF2B5EF4-FFF2-40B4-BE49-F238E27FC236}">
                <a16:creationId xmlns:a16="http://schemas.microsoft.com/office/drawing/2014/main" id="{6E5A4B26-2481-463F-A0CF-9B3EC9A818E0}"/>
              </a:ext>
            </a:extLst>
          </p:cNvPr>
          <p:cNvSpPr>
            <a:spLocks noGrp="1"/>
          </p:cNvSpPr>
          <p:nvPr>
            <p:ph type="title"/>
          </p:nvPr>
        </p:nvSpPr>
        <p:spPr/>
        <p:txBody>
          <a:bodyPr/>
          <a:lstStyle/>
          <a:p>
            <a:r>
              <a:rPr lang="en-US" sz="4000" dirty="0"/>
              <a:t>Firm</a:t>
            </a:r>
            <a:r>
              <a:rPr lang="en-US" dirty="0"/>
              <a:t> interconnection rules for DER</a:t>
            </a:r>
          </a:p>
        </p:txBody>
      </p:sp>
      <p:sp>
        <p:nvSpPr>
          <p:cNvPr id="4" name="Slide Number Placeholder 3">
            <a:extLst>
              <a:ext uri="{FF2B5EF4-FFF2-40B4-BE49-F238E27FC236}">
                <a16:creationId xmlns:a16="http://schemas.microsoft.com/office/drawing/2014/main" id="{4CE42B74-3DC9-49F8-B9BC-51DAFB6A7744}"/>
              </a:ext>
            </a:extLst>
          </p:cNvPr>
          <p:cNvSpPr>
            <a:spLocks noGrp="1"/>
          </p:cNvSpPr>
          <p:nvPr>
            <p:ph type="sldNum" sz="quarter" idx="12"/>
          </p:nvPr>
        </p:nvSpPr>
        <p:spPr/>
        <p:txBody>
          <a:bodyPr/>
          <a:lstStyle/>
          <a:p>
            <a:fld id="{9495EA4E-3D33-45DE-B4D9-3F7D650B8951}" type="slidenum">
              <a:rPr lang="zh-CN" altLang="en-US" smtClean="0"/>
              <a:pPr/>
              <a:t>3</a:t>
            </a:fld>
            <a:endParaRPr lang="zh-CN" altLang="en-US" dirty="0"/>
          </a:p>
        </p:txBody>
      </p:sp>
      <p:sp>
        <p:nvSpPr>
          <p:cNvPr id="8" name="Content Placeholder 2">
            <a:extLst>
              <a:ext uri="{FF2B5EF4-FFF2-40B4-BE49-F238E27FC236}">
                <a16:creationId xmlns:a16="http://schemas.microsoft.com/office/drawing/2014/main" id="{B9F0D102-F7FA-75CB-CBA7-5951FF23B0CA}"/>
              </a:ext>
            </a:extLst>
          </p:cNvPr>
          <p:cNvSpPr txBox="1">
            <a:spLocks/>
          </p:cNvSpPr>
          <p:nvPr/>
        </p:nvSpPr>
        <p:spPr>
          <a:xfrm>
            <a:off x="529139" y="2817792"/>
            <a:ext cx="5635435" cy="1104824"/>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altLang="zh-CN" sz="1800" dirty="0"/>
              <a:t>PV beyond constant hosting capacity: </a:t>
            </a:r>
            <a:r>
              <a:rPr lang="en-US" altLang="zh-CN" sz="1800" b="1" dirty="0"/>
              <a:t>Fully denied </a:t>
            </a:r>
          </a:p>
          <a:p>
            <a:pPr marL="0" indent="0" algn="ctr">
              <a:lnSpc>
                <a:spcPct val="120000"/>
              </a:lnSpc>
              <a:buNone/>
            </a:pPr>
            <a:r>
              <a:rPr lang="en-US" altLang="zh-CN" sz="1800" dirty="0"/>
              <a:t>(</a:t>
            </a:r>
            <a:r>
              <a:rPr lang="en-US" altLang="zh-CN" sz="1800" dirty="0">
                <a:solidFill>
                  <a:srgbClr val="C00000"/>
                </a:solidFill>
              </a:rPr>
              <a:t>Insufficient utilization of DER generation</a:t>
            </a:r>
            <a:r>
              <a:rPr lang="en-US" altLang="zh-CN" sz="1800" dirty="0"/>
              <a:t>)</a:t>
            </a:r>
          </a:p>
        </p:txBody>
      </p:sp>
      <p:sp>
        <p:nvSpPr>
          <p:cNvPr id="9" name="Content Placeholder 2">
            <a:extLst>
              <a:ext uri="{FF2B5EF4-FFF2-40B4-BE49-F238E27FC236}">
                <a16:creationId xmlns:a16="http://schemas.microsoft.com/office/drawing/2014/main" id="{1F7608D8-FE49-D0D7-B6AA-D5BF8D9A6FF2}"/>
              </a:ext>
            </a:extLst>
          </p:cNvPr>
          <p:cNvSpPr txBox="1">
            <a:spLocks/>
          </p:cNvSpPr>
          <p:nvPr/>
        </p:nvSpPr>
        <p:spPr>
          <a:xfrm>
            <a:off x="6395700" y="2817792"/>
            <a:ext cx="5635435" cy="1104824"/>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altLang="zh-CN" sz="1800" dirty="0"/>
              <a:t>PV within hosting capacity: </a:t>
            </a:r>
            <a:r>
              <a:rPr lang="en-US" altLang="zh-CN" sz="1800" b="1" dirty="0"/>
              <a:t>Fully allowed</a:t>
            </a:r>
            <a:endParaRPr lang="en-US" altLang="zh-CN" sz="1800" dirty="0"/>
          </a:p>
          <a:p>
            <a:pPr marL="0" indent="0" algn="ctr">
              <a:lnSpc>
                <a:spcPct val="120000"/>
              </a:lnSpc>
              <a:buNone/>
            </a:pPr>
            <a:r>
              <a:rPr lang="en-US" altLang="zh-CN" sz="1800" dirty="0"/>
              <a:t>(</a:t>
            </a:r>
            <a:r>
              <a:rPr lang="en-US" altLang="zh-CN" sz="1800" dirty="0">
                <a:solidFill>
                  <a:srgbClr val="C00000"/>
                </a:solidFill>
              </a:rPr>
              <a:t>Insufficient utilization of grid infrastructure</a:t>
            </a:r>
            <a:r>
              <a:rPr lang="en-US" altLang="zh-CN" sz="1800" dirty="0"/>
              <a:t>)</a:t>
            </a:r>
          </a:p>
        </p:txBody>
      </p:sp>
      <p:cxnSp>
        <p:nvCxnSpPr>
          <p:cNvPr id="11" name="直接箭头连接符 56">
            <a:extLst>
              <a:ext uri="{FF2B5EF4-FFF2-40B4-BE49-F238E27FC236}">
                <a16:creationId xmlns:a16="http://schemas.microsoft.com/office/drawing/2014/main" id="{7F409BD7-FA0D-8901-E9F4-29BB2B965AA8}"/>
              </a:ext>
            </a:extLst>
          </p:cNvPr>
          <p:cNvCxnSpPr>
            <a:cxnSpLocks/>
          </p:cNvCxnSpPr>
          <p:nvPr/>
        </p:nvCxnSpPr>
        <p:spPr>
          <a:xfrm>
            <a:off x="7041600" y="4935880"/>
            <a:ext cx="0" cy="100973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56">
            <a:extLst>
              <a:ext uri="{FF2B5EF4-FFF2-40B4-BE49-F238E27FC236}">
                <a16:creationId xmlns:a16="http://schemas.microsoft.com/office/drawing/2014/main" id="{AFA71140-2580-38CF-9251-00AB1DC35909}"/>
              </a:ext>
            </a:extLst>
          </p:cNvPr>
          <p:cNvCxnSpPr>
            <a:cxnSpLocks/>
          </p:cNvCxnSpPr>
          <p:nvPr/>
        </p:nvCxnSpPr>
        <p:spPr>
          <a:xfrm>
            <a:off x="5760127" y="4935880"/>
            <a:ext cx="0" cy="100973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CF5D19B0-3763-1791-53E5-6FB122B19ECD}"/>
              </a:ext>
            </a:extLst>
          </p:cNvPr>
          <p:cNvSpPr txBox="1">
            <a:spLocks/>
          </p:cNvSpPr>
          <p:nvPr/>
        </p:nvSpPr>
        <p:spPr>
          <a:xfrm>
            <a:off x="294030" y="5913210"/>
            <a:ext cx="11614733" cy="51480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dirty="0"/>
              <a:t>The hosting capacity should be determined by real-time net loads and should be </a:t>
            </a:r>
            <a:r>
              <a:rPr lang="en-US" altLang="zh-CN" dirty="0">
                <a:solidFill>
                  <a:srgbClr val="C00000"/>
                </a:solidFill>
              </a:rPr>
              <a:t>time-varying</a:t>
            </a:r>
            <a:r>
              <a:rPr lang="en-US" altLang="zh-CN" dirty="0"/>
              <a:t>.</a:t>
            </a:r>
            <a:endParaRPr lang="en-US" dirty="0"/>
          </a:p>
        </p:txBody>
      </p:sp>
      <p:sp>
        <p:nvSpPr>
          <p:cNvPr id="12" name="Content Placeholder 2">
            <a:extLst>
              <a:ext uri="{FF2B5EF4-FFF2-40B4-BE49-F238E27FC236}">
                <a16:creationId xmlns:a16="http://schemas.microsoft.com/office/drawing/2014/main" id="{0AB0EA27-59A7-4CB0-815F-E43044ABC767}"/>
              </a:ext>
            </a:extLst>
          </p:cNvPr>
          <p:cNvSpPr txBox="1">
            <a:spLocks/>
          </p:cNvSpPr>
          <p:nvPr/>
        </p:nvSpPr>
        <p:spPr>
          <a:xfrm>
            <a:off x="294030" y="1094624"/>
            <a:ext cx="11612880" cy="5669280"/>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t>Under traditional firm interconnection rules, DERs are either </a:t>
            </a:r>
            <a:r>
              <a:rPr lang="en-US" sz="2000" b="1" dirty="0">
                <a:solidFill>
                  <a:srgbClr val="C00000"/>
                </a:solidFill>
              </a:rPr>
              <a:t>allowed full access </a:t>
            </a:r>
            <a:r>
              <a:rPr lang="en-US" sz="2000" dirty="0"/>
              <a:t>to the grid or </a:t>
            </a:r>
            <a:r>
              <a:rPr lang="en-US" sz="2000" b="1" dirty="0">
                <a:solidFill>
                  <a:srgbClr val="C00000"/>
                </a:solidFill>
              </a:rPr>
              <a:t>denied interconnection altogether</a:t>
            </a:r>
            <a:r>
              <a:rPr lang="en-US" sz="2000" dirty="0"/>
              <a:t>, based on DER hosting capacity.</a:t>
            </a:r>
          </a:p>
          <a:p>
            <a:pPr algn="just"/>
            <a:r>
              <a:rPr lang="en-US" altLang="zh-CN" sz="2000" dirty="0"/>
              <a:t>Conventional hosting capacity ignores time-varying operational conditions of distribution networks, leading to </a:t>
            </a:r>
            <a:r>
              <a:rPr lang="en-US" altLang="zh-CN" sz="2000" b="1" dirty="0">
                <a:solidFill>
                  <a:srgbClr val="C00000"/>
                </a:solidFill>
              </a:rPr>
              <a:t>underutilization of both DER and grid infrastructure</a:t>
            </a:r>
            <a:r>
              <a:rPr lang="en-US" altLang="zh-CN" sz="2000" dirty="0"/>
              <a:t>.</a:t>
            </a:r>
          </a:p>
          <a:p>
            <a:pPr marL="0" indent="0" algn="just">
              <a:buNone/>
            </a:pPr>
            <a:endParaRPr lang="en-US" sz="2000" dirty="0"/>
          </a:p>
        </p:txBody>
      </p:sp>
    </p:spTree>
    <p:extLst>
      <p:ext uri="{BB962C8B-B14F-4D97-AF65-F5344CB8AC3E}">
        <p14:creationId xmlns:p14="http://schemas.microsoft.com/office/powerpoint/2010/main" val="1463551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1E8F5-65B5-433F-AF15-277FCBF14981}"/>
              </a:ext>
            </a:extLst>
          </p:cNvPr>
          <p:cNvSpPr>
            <a:spLocks noGrp="1"/>
          </p:cNvSpPr>
          <p:nvPr>
            <p:ph type="title"/>
          </p:nvPr>
        </p:nvSpPr>
        <p:spPr/>
        <p:txBody>
          <a:bodyPr/>
          <a:lstStyle/>
          <a:p>
            <a:r>
              <a:rPr lang="en-US" dirty="0"/>
              <a:t>Summary and path forward</a:t>
            </a:r>
          </a:p>
        </p:txBody>
      </p:sp>
      <p:sp>
        <p:nvSpPr>
          <p:cNvPr id="3" name="Content Placeholder 2">
            <a:extLst>
              <a:ext uri="{FF2B5EF4-FFF2-40B4-BE49-F238E27FC236}">
                <a16:creationId xmlns:a16="http://schemas.microsoft.com/office/drawing/2014/main" id="{84D9D9B5-3224-4B3E-B244-A0090D47B115}"/>
              </a:ext>
            </a:extLst>
          </p:cNvPr>
          <p:cNvSpPr>
            <a:spLocks noGrp="1"/>
          </p:cNvSpPr>
          <p:nvPr>
            <p:ph idx="1"/>
          </p:nvPr>
        </p:nvSpPr>
        <p:spPr>
          <a:xfrm>
            <a:off x="294030" y="1094624"/>
            <a:ext cx="11612880" cy="5763376"/>
          </a:xfrm>
        </p:spPr>
        <p:txBody>
          <a:bodyPr>
            <a:normAutofit/>
          </a:bodyPr>
          <a:lstStyle/>
          <a:p>
            <a:pPr algn="just">
              <a:spcAft>
                <a:spcPts val="1800"/>
              </a:spcAft>
            </a:pPr>
            <a:r>
              <a:rPr lang="en-US" sz="2200" dirty="0"/>
              <a:t>DOEs are important to safe DER dispatch in distribution network operations. Accurate DOE results will significantly enhance the integration of DERs and the utilization of grid infrastructures. </a:t>
            </a:r>
          </a:p>
          <a:p>
            <a:pPr algn="just">
              <a:spcAft>
                <a:spcPts val="1800"/>
              </a:spcAft>
            </a:pPr>
            <a:r>
              <a:rPr lang="en-US" sz="2200" dirty="0">
                <a:effectLst/>
              </a:rPr>
              <a:t>Input convex neural networks are effective in handling the challenges in DOE optimization. With decent optimality, the solution time of ICNN-based DOE optimization problem is consistently short, demonstrating superiority in computational efficiency and scalability.</a:t>
            </a:r>
          </a:p>
          <a:p>
            <a:pPr algn="just"/>
            <a:r>
              <a:rPr lang="en-US" sz="2200" dirty="0">
                <a:effectLst/>
              </a:rPr>
              <a:t>Future research work includes:</a:t>
            </a:r>
          </a:p>
          <a:p>
            <a:pPr lvl="1" algn="just"/>
            <a:r>
              <a:rPr lang="en-US" dirty="0"/>
              <a:t>Design a hybrid method, which utilizes SGD to refine the solution of ICNN, to achieve fast and accurate DOE optimization in large-scale cases. </a:t>
            </a:r>
          </a:p>
          <a:p>
            <a:pPr lvl="1" algn="just"/>
            <a:r>
              <a:rPr lang="en-US" dirty="0"/>
              <a:t>Incorporate distribution system topology changes in DOE optimization methods.</a:t>
            </a:r>
          </a:p>
          <a:p>
            <a:pPr lvl="1" algn="just"/>
            <a:r>
              <a:rPr lang="en-US" dirty="0">
                <a:effectLst/>
              </a:rPr>
              <a:t>Consider load and DER</a:t>
            </a:r>
            <a:r>
              <a:rPr lang="en-US" dirty="0"/>
              <a:t> uncertainties with a stochastic DOE optimization model.</a:t>
            </a:r>
            <a:endParaRPr lang="en-US" dirty="0">
              <a:effectLst/>
            </a:endParaRPr>
          </a:p>
        </p:txBody>
      </p:sp>
      <p:sp>
        <p:nvSpPr>
          <p:cNvPr id="4" name="Slide Number Placeholder 3">
            <a:extLst>
              <a:ext uri="{FF2B5EF4-FFF2-40B4-BE49-F238E27FC236}">
                <a16:creationId xmlns:a16="http://schemas.microsoft.com/office/drawing/2014/main" id="{0FF938CC-9889-4B5F-AB2B-484939012C0C}"/>
              </a:ext>
            </a:extLst>
          </p:cNvPr>
          <p:cNvSpPr>
            <a:spLocks noGrp="1"/>
          </p:cNvSpPr>
          <p:nvPr>
            <p:ph type="sldNum" sz="quarter" idx="12"/>
          </p:nvPr>
        </p:nvSpPr>
        <p:spPr/>
        <p:txBody>
          <a:bodyPr/>
          <a:lstStyle/>
          <a:p>
            <a:fld id="{9495EA4E-3D33-45DE-B4D9-3F7D650B8951}" type="slidenum">
              <a:rPr lang="zh-CN" altLang="en-US" smtClean="0"/>
              <a:pPr/>
              <a:t>30</a:t>
            </a:fld>
            <a:endParaRPr lang="zh-CN" altLang="en-US"/>
          </a:p>
        </p:txBody>
      </p:sp>
    </p:spTree>
    <p:extLst>
      <p:ext uri="{BB962C8B-B14F-4D97-AF65-F5344CB8AC3E}">
        <p14:creationId xmlns:p14="http://schemas.microsoft.com/office/powerpoint/2010/main" val="936874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007F6-41BE-8AFD-C8E2-4A92DF7EC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31811-3DBB-1F0E-C34B-9994A574ED82}"/>
              </a:ext>
            </a:extLst>
          </p:cNvPr>
          <p:cNvSpPr>
            <a:spLocks noGrp="1"/>
          </p:cNvSpPr>
          <p:nvPr>
            <p:ph type="title"/>
          </p:nvPr>
        </p:nvSpPr>
        <p:spPr/>
        <p:txBody>
          <a:bodyPr/>
          <a:lstStyle/>
          <a:p>
            <a:r>
              <a:rPr lang="en-US" dirty="0"/>
              <a:t>Data sharing</a:t>
            </a:r>
          </a:p>
        </p:txBody>
      </p:sp>
      <p:sp>
        <p:nvSpPr>
          <p:cNvPr id="4" name="Slide Number Placeholder 3">
            <a:extLst>
              <a:ext uri="{FF2B5EF4-FFF2-40B4-BE49-F238E27FC236}">
                <a16:creationId xmlns:a16="http://schemas.microsoft.com/office/drawing/2014/main" id="{4BDFF125-2050-F5EB-499F-0BCFB4218B3A}"/>
              </a:ext>
            </a:extLst>
          </p:cNvPr>
          <p:cNvSpPr>
            <a:spLocks noGrp="1"/>
          </p:cNvSpPr>
          <p:nvPr>
            <p:ph type="sldNum" sz="quarter" idx="12"/>
          </p:nvPr>
        </p:nvSpPr>
        <p:spPr/>
        <p:txBody>
          <a:bodyPr/>
          <a:lstStyle/>
          <a:p>
            <a:fld id="{9495EA4E-3D33-45DE-B4D9-3F7D650B8951}" type="slidenum">
              <a:rPr lang="zh-CN" altLang="en-US" smtClean="0"/>
              <a:pPr/>
              <a:t>31</a:t>
            </a:fld>
            <a:endParaRPr lang="zh-CN" altLang="en-US"/>
          </a:p>
        </p:txBody>
      </p:sp>
      <p:pic>
        <p:nvPicPr>
          <p:cNvPr id="7" name="Picture 6">
            <a:extLst>
              <a:ext uri="{FF2B5EF4-FFF2-40B4-BE49-F238E27FC236}">
                <a16:creationId xmlns:a16="http://schemas.microsoft.com/office/drawing/2014/main" id="{E936D405-6217-3541-1162-4AEFCDF2E65A}"/>
              </a:ext>
            </a:extLst>
          </p:cNvPr>
          <p:cNvPicPr>
            <a:picLocks noChangeAspect="1"/>
          </p:cNvPicPr>
          <p:nvPr/>
        </p:nvPicPr>
        <p:blipFill>
          <a:blip r:embed="rId2"/>
          <a:stretch>
            <a:fillRect/>
          </a:stretch>
        </p:blipFill>
        <p:spPr>
          <a:xfrm>
            <a:off x="5896175" y="1230504"/>
            <a:ext cx="6179711" cy="4463688"/>
          </a:xfrm>
          <a:prstGeom prst="rect">
            <a:avLst/>
          </a:prstGeom>
        </p:spPr>
      </p:pic>
      <p:sp>
        <p:nvSpPr>
          <p:cNvPr id="8" name="Content Placeholder 2">
            <a:extLst>
              <a:ext uri="{FF2B5EF4-FFF2-40B4-BE49-F238E27FC236}">
                <a16:creationId xmlns:a16="http://schemas.microsoft.com/office/drawing/2014/main" id="{6DFBB033-C853-7373-BD2F-D564E707A939}"/>
              </a:ext>
            </a:extLst>
          </p:cNvPr>
          <p:cNvSpPr txBox="1">
            <a:spLocks/>
          </p:cNvSpPr>
          <p:nvPr/>
        </p:nvSpPr>
        <p:spPr>
          <a:xfrm>
            <a:off x="239348" y="1197156"/>
            <a:ext cx="5656827" cy="44303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81"/>
              </a:spcAft>
              <a:buNone/>
              <a:defRPr/>
            </a:pPr>
            <a:r>
              <a:rPr lang="en-US" sz="1800" dirty="0">
                <a:latin typeface="Times New Roman" panose="02020603050405020304" pitchFamily="18" charset="0"/>
                <a:cs typeface="Times New Roman" panose="02020603050405020304" pitchFamily="18" charset="0"/>
              </a:rPr>
              <a:t>With permission from our utility partner, we share a real distribution grid model with one-year smart meter measurements. This dataset provides an opportunity for researchers and engineers to perform validation and demonstration using real utility grid models and field measurements.</a:t>
            </a:r>
          </a:p>
          <a:p>
            <a:pPr>
              <a:spcAft>
                <a:spcPts val="281"/>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The system consists of 3 feeders and 240 nodes and is located in Midwest U.S.</a:t>
            </a:r>
            <a:endParaRPr lang="en-US" altLang="en-US" sz="1800" dirty="0">
              <a:latin typeface="Times New Roman" panose="02020603050405020304" pitchFamily="18" charset="0"/>
              <a:cs typeface="Times New Roman" panose="02020603050405020304" pitchFamily="18" charset="0"/>
            </a:endParaRPr>
          </a:p>
          <a:p>
            <a:pPr>
              <a:spcAft>
                <a:spcPts val="281"/>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The system has 1120 customers and all of them are equipped with smart meters. These smart meters measure hourly energy consumption (kWh). We share the one-year real smart meter measurements for 2017.</a:t>
            </a:r>
          </a:p>
          <a:p>
            <a:pPr>
              <a:spcAft>
                <a:spcPts val="281"/>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The system has standard electric components such as overhead lines, underground cables, substation transformers with LTC, line switches, capacitor banks, and secondary distribution transformers. The real system topology and component parameters are included.</a:t>
            </a:r>
            <a:endParaRPr lang="en-US" altLang="en-US" sz="18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C6B98E9-73B0-47AA-CBD5-D0430018B99F}"/>
              </a:ext>
            </a:extLst>
          </p:cNvPr>
          <p:cNvSpPr/>
          <p:nvPr/>
        </p:nvSpPr>
        <p:spPr>
          <a:xfrm>
            <a:off x="294028" y="6088564"/>
            <a:ext cx="11664619" cy="646331"/>
          </a:xfrm>
          <a:prstGeom prst="rect">
            <a:avLst/>
          </a:prstGeom>
        </p:spPr>
        <p:txBody>
          <a:bodyPr wrap="square">
            <a:spAutoFit/>
          </a:bodyPr>
          <a:lstStyle/>
          <a:p>
            <a:pPr algn="ctr">
              <a:spcAft>
                <a:spcPts val="281"/>
              </a:spcAft>
              <a:defRPr/>
            </a:pPr>
            <a:r>
              <a:rPr lang="en-US" altLang="en-US" sz="1800" dirty="0">
                <a:solidFill>
                  <a:srgbClr val="C00000"/>
                </a:solidFill>
                <a:latin typeface="Times New Roman" panose="02020603050405020304" pitchFamily="18" charset="0"/>
                <a:cs typeface="Times New Roman" panose="02020603050405020304" pitchFamily="18" charset="0"/>
              </a:rPr>
              <a:t>You may download the dataset at: </a:t>
            </a:r>
            <a:r>
              <a:rPr lang="en-US" altLang="en-US" sz="1800" dirty="0">
                <a:solidFill>
                  <a:srgbClr val="C0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http://wzy.ece.iastate.edu/Testsystem.html</a:t>
            </a:r>
            <a:r>
              <a:rPr lang="en-US" altLang="en-US" sz="1800" dirty="0">
                <a:solidFill>
                  <a:srgbClr val="C00000"/>
                </a:solidFill>
                <a:latin typeface="Times New Roman" panose="02020603050405020304" pitchFamily="18" charset="0"/>
                <a:cs typeface="Times New Roman" panose="02020603050405020304" pitchFamily="18" charset="0"/>
              </a:rPr>
              <a:t> , including system description </a:t>
            </a:r>
            <a:r>
              <a:rPr lang="en-US" sz="1800" dirty="0">
                <a:solidFill>
                  <a:srgbClr val="C00000"/>
                </a:solidFill>
                <a:latin typeface="Times New Roman" panose="02020603050405020304" pitchFamily="18" charset="0"/>
                <a:cs typeface="Times New Roman" panose="02020603050405020304" pitchFamily="18" charset="0"/>
              </a:rPr>
              <a:t>(in .doc and .xlsx), smart meter data (in .xlsx), OpenDSS model, and </a:t>
            </a:r>
            <a:r>
              <a:rPr lang="en-US" sz="1800" dirty="0" err="1">
                <a:solidFill>
                  <a:srgbClr val="C00000"/>
                </a:solidFill>
                <a:latin typeface="Times New Roman" panose="02020603050405020304" pitchFamily="18" charset="0"/>
                <a:cs typeface="Times New Roman" panose="02020603050405020304" pitchFamily="18" charset="0"/>
              </a:rPr>
              <a:t>Matlab</a:t>
            </a:r>
            <a:r>
              <a:rPr lang="en-US" sz="1800" dirty="0">
                <a:solidFill>
                  <a:srgbClr val="C00000"/>
                </a:solidFill>
                <a:latin typeface="Times New Roman" panose="02020603050405020304" pitchFamily="18" charset="0"/>
                <a:cs typeface="Times New Roman" panose="02020603050405020304" pitchFamily="18" charset="0"/>
              </a:rPr>
              <a:t> code for quasi-static time-series simulation.</a:t>
            </a:r>
          </a:p>
        </p:txBody>
      </p:sp>
    </p:spTree>
    <p:extLst>
      <p:ext uri="{BB962C8B-B14F-4D97-AF65-F5344CB8AC3E}">
        <p14:creationId xmlns:p14="http://schemas.microsoft.com/office/powerpoint/2010/main" val="2301045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D3F12-C509-EDAE-932C-F43BBB3983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3DB4F7-9B3B-6854-4FA0-75FD39A0B82D}"/>
              </a:ext>
            </a:extLst>
          </p:cNvPr>
          <p:cNvSpPr>
            <a:spLocks noGrp="1"/>
          </p:cNvSpPr>
          <p:nvPr>
            <p:ph type="title"/>
          </p:nvPr>
        </p:nvSpPr>
        <p:spPr/>
        <p:txBody>
          <a:bodyPr/>
          <a:lstStyle/>
          <a:p>
            <a:r>
              <a:rPr lang="en-US" dirty="0"/>
              <a:t>Distribution system courses</a:t>
            </a:r>
          </a:p>
        </p:txBody>
      </p:sp>
      <p:sp>
        <p:nvSpPr>
          <p:cNvPr id="4" name="Slide Number Placeholder 3">
            <a:extLst>
              <a:ext uri="{FF2B5EF4-FFF2-40B4-BE49-F238E27FC236}">
                <a16:creationId xmlns:a16="http://schemas.microsoft.com/office/drawing/2014/main" id="{3A9C56B8-8DC7-D61E-A89C-503EC302B938}"/>
              </a:ext>
            </a:extLst>
          </p:cNvPr>
          <p:cNvSpPr>
            <a:spLocks noGrp="1"/>
          </p:cNvSpPr>
          <p:nvPr>
            <p:ph type="sldNum" sz="quarter" idx="12"/>
          </p:nvPr>
        </p:nvSpPr>
        <p:spPr/>
        <p:txBody>
          <a:bodyPr/>
          <a:lstStyle/>
          <a:p>
            <a:fld id="{9495EA4E-3D33-45DE-B4D9-3F7D650B8951}" type="slidenum">
              <a:rPr lang="zh-CN" altLang="en-US" smtClean="0"/>
              <a:pPr/>
              <a:t>32</a:t>
            </a:fld>
            <a:endParaRPr lang="zh-CN" altLang="en-US"/>
          </a:p>
        </p:txBody>
      </p:sp>
      <p:sp>
        <p:nvSpPr>
          <p:cNvPr id="7" name="TextBox 5">
            <a:extLst>
              <a:ext uri="{FF2B5EF4-FFF2-40B4-BE49-F238E27FC236}">
                <a16:creationId xmlns:a16="http://schemas.microsoft.com/office/drawing/2014/main" id="{9ABA9B5A-253C-8F72-066D-ED09A2CA29D8}"/>
              </a:ext>
            </a:extLst>
          </p:cNvPr>
          <p:cNvSpPr txBox="1"/>
          <p:nvPr/>
        </p:nvSpPr>
        <p:spPr>
          <a:xfrm>
            <a:off x="207531" y="1135150"/>
            <a:ext cx="6491280" cy="409342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EE 455 Introduction to Energy Distribution Systems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Introduction to Distribution Systems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Nature of Loads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Approximate Method of Analysis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Power Distribution System Power Flow – Basics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Modeling Series Impedance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Modeling Shunt Admittance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Modeling Series Components-Lines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Modeling Voltage Regulators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Modeling Transformers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Distribution Feeder Modeling and Analysis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Center-Tapped Transformers and Secondaries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Y-bus Method for Power Flow Calculation </a:t>
            </a:r>
          </a:p>
        </p:txBody>
      </p:sp>
      <p:sp>
        <p:nvSpPr>
          <p:cNvPr id="8" name="Rectangle 7">
            <a:extLst>
              <a:ext uri="{FF2B5EF4-FFF2-40B4-BE49-F238E27FC236}">
                <a16:creationId xmlns:a16="http://schemas.microsoft.com/office/drawing/2014/main" id="{36687124-D2CF-C177-FD48-4A7499DD0864}"/>
              </a:ext>
            </a:extLst>
          </p:cNvPr>
          <p:cNvSpPr/>
          <p:nvPr/>
        </p:nvSpPr>
        <p:spPr>
          <a:xfrm>
            <a:off x="207531" y="5681829"/>
            <a:ext cx="6981568" cy="923330"/>
          </a:xfrm>
          <a:prstGeom prst="rect">
            <a:avLst/>
          </a:prstGeom>
        </p:spPr>
        <p:txBody>
          <a:bodyPr wrap="square">
            <a:spAutoFit/>
          </a:bodyPr>
          <a:lstStyle/>
          <a:p>
            <a:pPr marL="285750" indent="-285750" defTabSz="514350" eaLnBrk="1" fontAlgn="auto" hangingPunct="1">
              <a:spcBef>
                <a:spcPts val="0"/>
              </a:spcBef>
              <a:spcAft>
                <a:spcPts val="0"/>
              </a:spcAft>
              <a:buFont typeface="Wingdings" pitchFamily="2" charset="2"/>
              <a:buChar char="v"/>
            </a:pPr>
            <a:r>
              <a:rPr lang="en-US" altLang="en-US" sz="1800" dirty="0">
                <a:solidFill>
                  <a:prstClr val="black"/>
                </a:solidFill>
                <a:latin typeface="Times New Roman" panose="02020603050405020304" pitchFamily="18" charset="0"/>
                <a:cs typeface="Times New Roman" panose="02020603050405020304" pitchFamily="18" charset="0"/>
              </a:rPr>
              <a:t>You may download the course material at: </a:t>
            </a:r>
            <a:r>
              <a:rPr lang="en-US" altLang="en-US" sz="1800" dirty="0">
                <a:solidFill>
                  <a:prstClr val="black"/>
                </a:solidFill>
                <a:latin typeface="Times New Roman" panose="02020603050405020304" pitchFamily="18" charset="0"/>
                <a:cs typeface="Times New Roman" panose="02020603050405020304" pitchFamily="18" charset="0"/>
                <a:hlinkClick r:id="rId2"/>
              </a:rPr>
              <a:t>http://wzy.ece.iastate.edu</a:t>
            </a:r>
            <a:endParaRPr lang="en-US" altLang="en-US" sz="1800" dirty="0">
              <a:solidFill>
                <a:prstClr val="black"/>
              </a:solidFill>
              <a:latin typeface="Times New Roman" panose="02020603050405020304" pitchFamily="18" charset="0"/>
              <a:cs typeface="Times New Roman" panose="02020603050405020304" pitchFamily="18" charset="0"/>
            </a:endParaRPr>
          </a:p>
          <a:p>
            <a:pPr marL="285750" indent="-285750" defTabSz="514350" eaLnBrk="1" fontAlgn="auto" hangingPunct="1">
              <a:spcBef>
                <a:spcPts val="0"/>
              </a:spcBef>
              <a:spcAft>
                <a:spcPts val="0"/>
              </a:spcAft>
              <a:buFont typeface="Wingdings" pitchFamily="2" charset="2"/>
              <a:buChar char="v"/>
            </a:pPr>
            <a:r>
              <a:rPr lang="en-US" altLang="en-US" sz="1800" dirty="0">
                <a:solidFill>
                  <a:prstClr val="black"/>
                </a:solidFill>
                <a:latin typeface="Times New Roman" panose="02020603050405020304" pitchFamily="18" charset="0"/>
                <a:cs typeface="Times New Roman" panose="02020603050405020304" pitchFamily="18" charset="0"/>
              </a:rPr>
              <a:t>All slides are editable, feel free to use.</a:t>
            </a:r>
          </a:p>
          <a:p>
            <a:pPr marL="285750" indent="-285750" defTabSz="514350" eaLnBrk="1" fontAlgn="auto" hangingPunct="1">
              <a:spcBef>
                <a:spcPts val="0"/>
              </a:spcBef>
              <a:spcAft>
                <a:spcPts val="0"/>
              </a:spcAft>
              <a:buFont typeface="Wingdings" pitchFamily="2" charset="2"/>
              <a:buChar char="v"/>
            </a:pPr>
            <a:r>
              <a:rPr lang="en-US" altLang="en-US" sz="1800" dirty="0">
                <a:solidFill>
                  <a:prstClr val="black"/>
                </a:solidFill>
                <a:latin typeface="Times New Roman" panose="02020603050405020304" pitchFamily="18" charset="0"/>
                <a:cs typeface="Times New Roman" panose="02020603050405020304" pitchFamily="18" charset="0"/>
              </a:rPr>
              <a:t>Comments are very welcome! </a:t>
            </a:r>
          </a:p>
        </p:txBody>
      </p:sp>
      <p:sp>
        <p:nvSpPr>
          <p:cNvPr id="9" name="TextBox 5">
            <a:extLst>
              <a:ext uri="{FF2B5EF4-FFF2-40B4-BE49-F238E27FC236}">
                <a16:creationId xmlns:a16="http://schemas.microsoft.com/office/drawing/2014/main" id="{0000F868-D52B-FD22-5018-26A8781A1157}"/>
              </a:ext>
            </a:extLst>
          </p:cNvPr>
          <p:cNvSpPr txBox="1"/>
          <p:nvPr/>
        </p:nvSpPr>
        <p:spPr>
          <a:xfrm>
            <a:off x="6435512" y="1129541"/>
            <a:ext cx="5460102" cy="4708981"/>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EE 555 Advanced Energy Distribution Systems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Introduction to Distribution Systems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Power Flows in Distribution Systems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Distribution System Transformers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Distribution Line Models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Distribution System Analysis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Distribution System Planning</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Economics of Distribution System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Distribution System Operation and Automation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Distribution System Reliability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Distribution System Grounding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Distribution System Protection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Power Quality for Distribution System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Introduction to Distributed Energy Resources and Microgrids</a:t>
            </a:r>
          </a:p>
        </p:txBody>
      </p:sp>
    </p:spTree>
    <p:extLst>
      <p:ext uri="{BB962C8B-B14F-4D97-AF65-F5344CB8AC3E}">
        <p14:creationId xmlns:p14="http://schemas.microsoft.com/office/powerpoint/2010/main" val="3113820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169932" y="5860196"/>
            <a:ext cx="3852133"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lvl="0" algn="ctr" eaLnBrk="1" hangingPunct="1">
              <a:spcBef>
                <a:spcPts val="600"/>
              </a:spcBef>
            </a:pPr>
            <a:r>
              <a:rPr kumimoji="0" lang="en-US" altLang="zh-CN" sz="2000" b="1" dirty="0" err="1">
                <a:solidFill>
                  <a:schemeClr val="bg1"/>
                </a:solidFill>
                <a:effectLst>
                  <a:outerShdw blurRad="38100" dist="38100" dir="2700000" algn="tl">
                    <a:srgbClr val="000000">
                      <a:alpha val="43137"/>
                    </a:srgbClr>
                  </a:outerShdw>
                </a:effectLst>
                <a:latin typeface="Helvetica" pitchFamily="2" charset="0"/>
                <a:ea typeface="Microsoft YaHei" panose="020B0503020204020204" pitchFamily="34" charset="-122"/>
              </a:rPr>
              <a:t>wzy@iastate.edu</a:t>
            </a:r>
            <a:endParaRPr kumimoji="0" lang="en-US" altLang="zh-CN" sz="2000" b="1" dirty="0">
              <a:solidFill>
                <a:schemeClr val="bg1"/>
              </a:solidFill>
              <a:effectLst>
                <a:outerShdw blurRad="38100" dist="38100" dir="2700000" algn="tl">
                  <a:srgbClr val="000000">
                    <a:alpha val="43137"/>
                  </a:srgbClr>
                </a:outerShdw>
              </a:effectLst>
              <a:latin typeface="Helvetica" pitchFamily="2" charset="0"/>
              <a:ea typeface="Microsoft YaHei" panose="020B0503020204020204" pitchFamily="34" charset="-122"/>
            </a:endParaRPr>
          </a:p>
          <a:p>
            <a:pPr lvl="0" algn="ctr" eaLnBrk="1" hangingPunct="1">
              <a:spcBef>
                <a:spcPts val="600"/>
              </a:spcBef>
            </a:pPr>
            <a:r>
              <a:rPr kumimoji="0" lang="en-US" altLang="zh-CN" sz="2000" b="1" dirty="0">
                <a:solidFill>
                  <a:schemeClr val="bg1"/>
                </a:solidFill>
                <a:effectLst>
                  <a:outerShdw blurRad="38100" dist="38100" dir="2700000" algn="tl">
                    <a:srgbClr val="000000">
                      <a:alpha val="43137"/>
                    </a:srgbClr>
                  </a:outerShdw>
                </a:effectLst>
                <a:latin typeface="Helvetica" pitchFamily="2" charset="0"/>
                <a:ea typeface="Microsoft YaHei" panose="020B0503020204020204" pitchFamily="34" charset="-122"/>
              </a:rPr>
              <a:t>https://wzy.ece.iastate.edu/</a:t>
            </a:r>
          </a:p>
          <a:p>
            <a:pPr lvl="0" algn="ctr" eaLnBrk="1" hangingPunct="1"/>
            <a:endParaRPr kumimoji="0" lang="en-US" altLang="zh-CN" sz="200" b="1" dirty="0">
              <a:solidFill>
                <a:schemeClr val="bg1"/>
              </a:solidFill>
              <a:effectLst>
                <a:outerShdw blurRad="38100" dist="38100" dir="2700000" algn="tl">
                  <a:srgbClr val="000000">
                    <a:alpha val="43137"/>
                  </a:srgbClr>
                </a:outerShdw>
              </a:effectLst>
              <a:latin typeface="Helvetica" pitchFamily="2" charset="0"/>
              <a:ea typeface="Microsoft YaHei" panose="020B0503020204020204" pitchFamily="34" charset="-122"/>
              <a:cs typeface="DFKai-SB" panose="03000509000000000000" pitchFamily="49" charset="-120"/>
            </a:endParaRPr>
          </a:p>
        </p:txBody>
      </p:sp>
      <p:sp>
        <p:nvSpPr>
          <p:cNvPr id="7" name="Text Box 4">
            <a:extLst>
              <a:ext uri="{FF2B5EF4-FFF2-40B4-BE49-F238E27FC236}">
                <a16:creationId xmlns:a16="http://schemas.microsoft.com/office/drawing/2014/main" id="{E80811B9-6587-A74A-9CCB-3F40B08C95A5}"/>
              </a:ext>
            </a:extLst>
          </p:cNvPr>
          <p:cNvSpPr txBox="1">
            <a:spLocks noChangeArrowheads="1"/>
          </p:cNvSpPr>
          <p:nvPr/>
        </p:nvSpPr>
        <p:spPr bwMode="auto">
          <a:xfrm>
            <a:off x="2201946" y="3013501"/>
            <a:ext cx="77881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spcBef>
                <a:spcPts val="600"/>
              </a:spcBef>
            </a:pPr>
            <a:r>
              <a:rPr kumimoji="0" lang="en-US" altLang="zh-CN" sz="4800" b="1" dirty="0">
                <a:solidFill>
                  <a:schemeClr val="bg1"/>
                </a:solidFill>
                <a:effectLst>
                  <a:outerShdw blurRad="38100" dist="38100" dir="2700000" algn="tl">
                    <a:srgbClr val="000000">
                      <a:alpha val="43137"/>
                    </a:srgbClr>
                  </a:outerShdw>
                </a:effectLst>
                <a:latin typeface="Helvetica" pitchFamily="2" charset="0"/>
                <a:ea typeface="Microsoft YaHei" panose="020B0503020204020204" pitchFamily="34" charset="-122"/>
              </a:rPr>
              <a:t>Thank you!</a:t>
            </a:r>
            <a:endParaRPr kumimoji="0" lang="en-US" altLang="zh-CN" sz="4400" b="1" dirty="0">
              <a:solidFill>
                <a:schemeClr val="bg1"/>
              </a:solidFill>
              <a:effectLst>
                <a:outerShdw blurRad="38100" dist="38100" dir="2700000" algn="tl">
                  <a:srgbClr val="000000">
                    <a:alpha val="43137"/>
                  </a:srgbClr>
                </a:outerShdw>
              </a:effectLst>
              <a:latin typeface="Helvetica" pitchFamily="2" charset="0"/>
              <a:ea typeface="Microsoft YaHei" panose="020B0503020204020204" pitchFamily="34" charset="-122"/>
            </a:endParaRPr>
          </a:p>
        </p:txBody>
      </p:sp>
      <p:sp>
        <p:nvSpPr>
          <p:cNvPr id="2" name="TextBox 1">
            <a:extLst>
              <a:ext uri="{FF2B5EF4-FFF2-40B4-BE49-F238E27FC236}">
                <a16:creationId xmlns:a16="http://schemas.microsoft.com/office/drawing/2014/main" id="{A8CF7B95-E814-6938-C1A0-3E5D18E97240}"/>
              </a:ext>
            </a:extLst>
          </p:cNvPr>
          <p:cNvSpPr txBox="1"/>
          <p:nvPr/>
        </p:nvSpPr>
        <p:spPr>
          <a:xfrm>
            <a:off x="1914457" y="4741522"/>
            <a:ext cx="8363081" cy="1005916"/>
          </a:xfrm>
          <a:prstGeom prst="rect">
            <a:avLst/>
          </a:prstGeom>
          <a:noFill/>
        </p:spPr>
        <p:txBody>
          <a:bodyPr wrap="square">
            <a:spAutoFit/>
          </a:bodyPr>
          <a:lstStyle/>
          <a:p>
            <a:pPr marL="0" indent="0" algn="ctr">
              <a:lnSpc>
                <a:spcPct val="110000"/>
              </a:lnSpc>
              <a:buNone/>
            </a:pPr>
            <a:r>
              <a:rPr lang="en-US" sz="2800" b="1" dirty="0">
                <a:solidFill>
                  <a:schemeClr val="bg1"/>
                </a:solidFill>
                <a:latin typeface="Times" panose="02020603050405020304" pitchFamily="18" charset="0"/>
                <a:cs typeface="Times" panose="02020603050405020304" pitchFamily="18" charset="0"/>
              </a:rPr>
              <a:t>Multiple fully funded (tuition, stipend &amp; benefits) and immediately open PhD positions are available!</a:t>
            </a:r>
            <a:endParaRPr lang="en-US" sz="2800" dirty="0">
              <a:solidFill>
                <a:schemeClr val="bg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026866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026A0-30AF-C467-DC65-3209B2720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AC3A0-EC0C-7CDB-C833-ACB8E01DA16D}"/>
              </a:ext>
            </a:extLst>
          </p:cNvPr>
          <p:cNvSpPr>
            <a:spLocks noGrp="1"/>
          </p:cNvSpPr>
          <p:nvPr>
            <p:ph type="title"/>
          </p:nvPr>
        </p:nvSpPr>
        <p:spPr/>
        <p:txBody>
          <a:bodyPr/>
          <a:lstStyle/>
          <a:p>
            <a:r>
              <a:rPr lang="en-US" dirty="0"/>
              <a:t>Model-based methods for DOE optimization</a:t>
            </a:r>
          </a:p>
        </p:txBody>
      </p:sp>
      <p:sp>
        <p:nvSpPr>
          <p:cNvPr id="3" name="Content Placeholder 2">
            <a:extLst>
              <a:ext uri="{FF2B5EF4-FFF2-40B4-BE49-F238E27FC236}">
                <a16:creationId xmlns:a16="http://schemas.microsoft.com/office/drawing/2014/main" id="{0C987DBD-2896-6CB8-EA6B-F42762B6F834}"/>
              </a:ext>
            </a:extLst>
          </p:cNvPr>
          <p:cNvSpPr>
            <a:spLocks noGrp="1"/>
          </p:cNvSpPr>
          <p:nvPr>
            <p:ph idx="1"/>
          </p:nvPr>
        </p:nvSpPr>
        <p:spPr>
          <a:xfrm>
            <a:off x="294030" y="1094624"/>
            <a:ext cx="11612880" cy="1101117"/>
          </a:xfrm>
        </p:spPr>
        <p:txBody>
          <a:bodyPr>
            <a:normAutofit/>
          </a:bodyPr>
          <a:lstStyle/>
          <a:p>
            <a:pPr algn="just"/>
            <a:r>
              <a:rPr lang="en-US" sz="2000" dirty="0"/>
              <a:t>Two different model-based methods are utilized as benchmarks: </a:t>
            </a:r>
            <a:r>
              <a:rPr lang="en-US" altLang="zh-CN" sz="2000" noProof="0" dirty="0" err="1"/>
              <a:t>LinDistFlow</a:t>
            </a:r>
            <a:r>
              <a:rPr lang="en-US" altLang="zh-CN" sz="2000" noProof="0" dirty="0"/>
              <a:t> (LDF) and steepest gradient descent (SGD). </a:t>
            </a:r>
            <a:endParaRPr lang="en-US" sz="2000" dirty="0"/>
          </a:p>
        </p:txBody>
      </p:sp>
      <p:sp>
        <p:nvSpPr>
          <p:cNvPr id="4" name="Slide Number Placeholder 3">
            <a:extLst>
              <a:ext uri="{FF2B5EF4-FFF2-40B4-BE49-F238E27FC236}">
                <a16:creationId xmlns:a16="http://schemas.microsoft.com/office/drawing/2014/main" id="{F3D9F680-A57A-D902-5A1A-9513582C9E4A}"/>
              </a:ext>
            </a:extLst>
          </p:cNvPr>
          <p:cNvSpPr>
            <a:spLocks noGrp="1"/>
          </p:cNvSpPr>
          <p:nvPr>
            <p:ph type="sldNum" sz="quarter" idx="12"/>
          </p:nvPr>
        </p:nvSpPr>
        <p:spPr/>
        <p:txBody>
          <a:bodyPr/>
          <a:lstStyle/>
          <a:p>
            <a:fld id="{9495EA4E-3D33-45DE-B4D9-3F7D650B8951}" type="slidenum">
              <a:rPr lang="zh-CN" altLang="en-US" smtClean="0"/>
              <a:pPr/>
              <a:t>34</a:t>
            </a:fld>
            <a:endParaRPr lang="zh-CN" altLang="en-US"/>
          </a:p>
        </p:txBody>
      </p:sp>
      <p:grpSp>
        <p:nvGrpSpPr>
          <p:cNvPr id="5" name="Group 4">
            <a:extLst>
              <a:ext uri="{FF2B5EF4-FFF2-40B4-BE49-F238E27FC236}">
                <a16:creationId xmlns:a16="http://schemas.microsoft.com/office/drawing/2014/main" id="{2599A54E-0898-20E7-FFF7-A88B0A83431F}"/>
              </a:ext>
            </a:extLst>
          </p:cNvPr>
          <p:cNvGrpSpPr/>
          <p:nvPr/>
        </p:nvGrpSpPr>
        <p:grpSpPr>
          <a:xfrm>
            <a:off x="353747" y="2820332"/>
            <a:ext cx="5784186" cy="4110927"/>
            <a:chOff x="1016392" y="2241653"/>
            <a:chExt cx="7144057" cy="4110927"/>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46DCB7-7571-6D95-2759-411CDA6B5D97}"/>
                    </a:ext>
                  </a:extLst>
                </p:cNvPr>
                <p:cNvSpPr txBox="1"/>
                <p:nvPr/>
              </p:nvSpPr>
              <p:spPr>
                <a:xfrm>
                  <a:off x="1016392" y="2363155"/>
                  <a:ext cx="5568164" cy="39894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en-US" i="1" smtClean="0">
                                <a:solidFill>
                                  <a:srgbClr val="836967"/>
                                </a:solidFill>
                                <a:latin typeface="Cambria Math" panose="02040503050406030204" pitchFamily="18" charset="0"/>
                              </a:rPr>
                            </m:ctrlPr>
                          </m:eqArrPr>
                          <m:e>
                            <m:r>
                              <a:rPr lang="en-US">
                                <a:latin typeface="Cambria Math" panose="02040503050406030204" pitchFamily="18" charset="0"/>
                              </a:rPr>
                              <m:t>&amp;</m:t>
                            </m:r>
                            <m:func>
                              <m:funcPr>
                                <m:ctrlPr>
                                  <a:rPr lang="en-US" b="0" i="1" smtClean="0">
                                    <a:latin typeface="Cambria Math" panose="02040503050406030204" pitchFamily="18" charset="0"/>
                                  </a:rPr>
                                </m:ctrlPr>
                              </m:funcPr>
                              <m:fName>
                                <m:r>
                                  <m:rPr>
                                    <m:sty m:val="p"/>
                                  </m:rPr>
                                  <a:rPr lang="en-US" i="0">
                                    <a:latin typeface="Cambria Math" panose="02040503050406030204" pitchFamily="18" charset="0"/>
                                  </a:rPr>
                                  <m:t>min</m:t>
                                </m:r>
                              </m:fName>
                              <m:e>
                                <m:r>
                                  <a:rPr lang="en-US" b="0" i="1" smtClean="0">
                                    <a:latin typeface="Cambria Math" panose="02040503050406030204" pitchFamily="18" charset="0"/>
                                  </a:rPr>
                                  <m:t>     </m:t>
                                </m:r>
                              </m:e>
                            </m:func>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𝐽</m:t>
                                </m:r>
                              </m:e>
                              <m:sub>
                                <m:r>
                                  <m:rPr>
                                    <m:sty m:val="p"/>
                                  </m:rPr>
                                  <a:rPr lang="en-US" i="0">
                                    <a:latin typeface="Cambria Math" panose="02040503050406030204" pitchFamily="18" charset="0"/>
                                  </a:rPr>
                                  <m:t>obj</m:t>
                                </m:r>
                              </m:sub>
                            </m:sSub>
                            <m:r>
                              <a:rPr lang="en-US" b="0" i="1" smtClean="0">
                                <a:latin typeface="Cambria Math" panose="02040503050406030204" pitchFamily="18" charset="0"/>
                              </a:rPr>
                              <m:t>+</m:t>
                            </m:r>
                            <m:r>
                              <a:rPr lang="en-US" b="0" i="1" smtClean="0">
                                <a:latin typeface="Cambria Math" panose="02040503050406030204" pitchFamily="18" charset="0"/>
                              </a:rPr>
                              <m:t>𝑝𝑒𝑛𝑎𝑙𝑡𝑖𝑒𝑠</m:t>
                            </m:r>
                          </m:e>
                          <m:e/>
                          <m:e>
                            <m:r>
                              <a:rPr lang="en-US" i="0">
                                <a:latin typeface="Cambria Math" panose="02040503050406030204" pitchFamily="18" charset="0"/>
                              </a:rPr>
                              <m:t>&amp;</m:t>
                            </m:r>
                            <m:r>
                              <a:rPr lang="en-US" i="1">
                                <a:latin typeface="Cambria Math" panose="02040503050406030204" pitchFamily="18" charset="0"/>
                              </a:rPr>
                              <m:t>𝑠</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b="0" i="1" smtClean="0">
                                <a:latin typeface="Cambria Math" panose="02040503050406030204" pitchFamily="18" charset="0"/>
                              </a:rPr>
                              <m:t>       </m:t>
                            </m:r>
                            <m:sSup>
                              <m:sSupPr>
                                <m:ctrlPr>
                                  <a:rPr lang="en-US" i="1">
                                    <a:solidFill>
                                      <a:srgbClr val="836967"/>
                                    </a:solidFill>
                                    <a:latin typeface="Cambria Math" panose="02040503050406030204" pitchFamily="18" charset="0"/>
                                  </a:rPr>
                                </m:ctrlPr>
                              </m:sSupPr>
                              <m:e>
                                <m:limLow>
                                  <m:limLowPr>
                                    <m:ctrlPr>
                                      <a:rPr lang="en-US" i="1">
                                        <a:solidFill>
                                          <a:srgbClr val="836967"/>
                                        </a:solidFill>
                                        <a:latin typeface="Cambria Math" panose="02040503050406030204" pitchFamily="18" charset="0"/>
                                      </a:rPr>
                                    </m:ctrlPr>
                                  </m:limLowPr>
                                  <m:e>
                                    <m:r>
                                      <a:rPr lang="en-US" i="1">
                                        <a:latin typeface="Cambria Math" panose="02040503050406030204" pitchFamily="18" charset="0"/>
                                      </a:rPr>
                                      <m:t>𝑃</m:t>
                                    </m:r>
                                  </m:e>
                                  <m:lim>
                                    <m:r>
                                      <a:rPr lang="en-US" i="0">
                                        <a:latin typeface="Cambria Math" panose="02040503050406030204" pitchFamily="18" charset="0"/>
                                      </a:rPr>
                                      <m:t>−</m:t>
                                    </m:r>
                                  </m:lim>
                                </m:limLow>
                              </m:e>
                              <m:sup>
                                <m:r>
                                  <m:rPr>
                                    <m:sty m:val="p"/>
                                  </m:rPr>
                                  <a:rPr lang="en-US" i="0">
                                    <a:latin typeface="Cambria Math" panose="02040503050406030204" pitchFamily="18" charset="0"/>
                                  </a:rPr>
                                  <m:t>DER</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𝑃</m:t>
                                </m:r>
                              </m:e>
                              <m:sup>
                                <m:r>
                                  <m:rPr>
                                    <m:sty m:val="p"/>
                                  </m:rPr>
                                  <a:rPr lang="en-US" i="0">
                                    <a:latin typeface="Cambria Math" panose="02040503050406030204" pitchFamily="18" charset="0"/>
                                  </a:rPr>
                                  <m:t>DER</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𝑃</m:t>
                                    </m:r>
                                  </m:e>
                                </m:acc>
                              </m:e>
                              <m:sup>
                                <m:r>
                                  <m:rPr>
                                    <m:sty m:val="p"/>
                                  </m:rPr>
                                  <a:rPr lang="en-US" i="0">
                                    <a:latin typeface="Cambria Math" panose="02040503050406030204" pitchFamily="18" charset="0"/>
                                  </a:rPr>
                                  <m:t>DER</m:t>
                                </m:r>
                              </m:sup>
                            </m:sSup>
                          </m:e>
                          <m:e>
                            <m:r>
                              <a:rPr lang="en-US" i="0">
                                <a:latin typeface="Cambria Math" panose="02040503050406030204" pitchFamily="18" charset="0"/>
                              </a:rPr>
                              <m:t>&amp;</m:t>
                            </m:r>
                            <m:r>
                              <a:rPr lang="en-US" b="0" i="1" smtClean="0">
                                <a:latin typeface="Cambria Math" panose="02040503050406030204" pitchFamily="18" charset="0"/>
                              </a:rPr>
                              <m:t>              </m:t>
                            </m:r>
                            <m:r>
                              <a:rPr lang="en-US" i="1">
                                <a:latin typeface="Cambria Math" panose="02040503050406030204" pitchFamily="18" charset="0"/>
                              </a:rPr>
                              <m:t>𝑝</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𝑝</m:t>
                                </m:r>
                              </m:e>
                              <m:sup>
                                <m:r>
                                  <m:rPr>
                                    <m:sty m:val="p"/>
                                  </m:rPr>
                                  <a:rPr lang="en-US" i="0">
                                    <a:latin typeface="Cambria Math" panose="02040503050406030204" pitchFamily="18" charset="0"/>
                                  </a:rPr>
                                  <m:t>load</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𝑝</m:t>
                                </m:r>
                              </m:e>
                              <m:sup>
                                <m:r>
                                  <m:rPr>
                                    <m:sty m:val="p"/>
                                  </m:rPr>
                                  <a:rPr lang="en-US" i="0">
                                    <a:latin typeface="Cambria Math" panose="02040503050406030204" pitchFamily="18" charset="0"/>
                                  </a:rPr>
                                  <m:t>DER</m:t>
                                </m:r>
                              </m:sup>
                            </m:sSup>
                            <m:r>
                              <a:rPr lang="en-US" i="0">
                                <a:latin typeface="Cambria Math" panose="02040503050406030204" pitchFamily="18" charset="0"/>
                              </a:rPr>
                              <m:t>,</m:t>
                            </m:r>
                            <m:r>
                              <a:rPr lang="en-US" i="1">
                                <a:latin typeface="Cambria Math" panose="02040503050406030204" pitchFamily="18" charset="0"/>
                              </a:rPr>
                              <m:t>𝑞</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𝑞</m:t>
                                </m:r>
                              </m:e>
                              <m:sup>
                                <m:r>
                                  <m:rPr>
                                    <m:sty m:val="p"/>
                                  </m:rPr>
                                  <a:rPr lang="en-US" i="0">
                                    <a:latin typeface="Cambria Math" panose="02040503050406030204" pitchFamily="18" charset="0"/>
                                  </a:rPr>
                                  <m:t>load</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𝑞</m:t>
                                </m:r>
                              </m:e>
                              <m:sup>
                                <m:r>
                                  <m:rPr>
                                    <m:sty m:val="p"/>
                                  </m:rPr>
                                  <a:rPr lang="en-US" i="0">
                                    <a:latin typeface="Cambria Math" panose="02040503050406030204" pitchFamily="18" charset="0"/>
                                  </a:rPr>
                                  <m:t>DER</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𝑄</m:t>
                                </m:r>
                              </m:e>
                              <m:sup>
                                <m:r>
                                  <m:rPr>
                                    <m:sty m:val="p"/>
                                  </m:rPr>
                                  <a:rPr lang="en-US" i="0">
                                    <a:latin typeface="Cambria Math" panose="02040503050406030204" pitchFamily="18" charset="0"/>
                                  </a:rPr>
                                  <m:t>CAP</m:t>
                                </m:r>
                              </m:sup>
                            </m:sSup>
                            <m:r>
                              <a:rPr lang="en-US" i="1">
                                <a:latin typeface="Cambria Math" panose="02040503050406030204" pitchFamily="18" charset="0"/>
                              </a:rPr>
                              <m:t>𝑣</m:t>
                            </m:r>
                          </m:e>
                          <m:e>
                            <m:r>
                              <a:rPr lang="en-US" i="0">
                                <a:latin typeface="Cambria Math" panose="02040503050406030204" pitchFamily="18" charset="0"/>
                              </a:rPr>
                              <m:t>&amp;</m:t>
                            </m:r>
                            <m:r>
                              <a:rPr lang="en-US" b="0" i="1" smtClean="0">
                                <a:latin typeface="Cambria Math" panose="02040503050406030204" pitchFamily="18" charset="0"/>
                              </a:rPr>
                              <m:t>              </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𝑝</m:t>
                                </m:r>
                              </m:e>
                              <m:sup>
                                <m:r>
                                  <m:rPr>
                                    <m:sty m:val="p"/>
                                  </m:rPr>
                                  <a:rPr lang="en-US" i="0">
                                    <a:latin typeface="Cambria Math" panose="02040503050406030204" pitchFamily="18" charset="0"/>
                                  </a:rPr>
                                  <m:t>load</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𝑝</m:t>
                                </m:r>
                              </m:e>
                              <m:sup>
                                <m:r>
                                  <m:rPr>
                                    <m:sty m:val="p"/>
                                  </m:rPr>
                                  <a:rPr lang="en-US" i="0">
                                    <a:latin typeface="Cambria Math" panose="02040503050406030204" pitchFamily="18" charset="0"/>
                                  </a:rPr>
                                  <m:t>PQ</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𝑝</m:t>
                                </m:r>
                              </m:e>
                              <m:sup>
                                <m:r>
                                  <m:rPr>
                                    <m:sty m:val="p"/>
                                  </m:rPr>
                                  <a:rPr lang="en-US" i="0">
                                    <a:latin typeface="Cambria Math" panose="02040503050406030204" pitchFamily="18" charset="0"/>
                                  </a:rPr>
                                  <m:t>Z</m:t>
                                </m:r>
                              </m:sup>
                            </m:sSup>
                            <m:r>
                              <a:rPr lang="en-US" i="1">
                                <a:latin typeface="Cambria Math" panose="02040503050406030204" pitchFamily="18" charset="0"/>
                              </a:rPr>
                              <m:t>𝑣</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𝑝</m:t>
                                </m:r>
                              </m:e>
                              <m:sup>
                                <m:r>
                                  <m:rPr>
                                    <m:sty m:val="p"/>
                                  </m:rPr>
                                  <a:rPr lang="en-US" i="0">
                                    <a:latin typeface="Cambria Math" panose="02040503050406030204" pitchFamily="18" charset="0"/>
                                  </a:rPr>
                                  <m:t>I</m:t>
                                </m:r>
                              </m:sup>
                            </m:sSup>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𝑣</m:t>
                                </m:r>
                                <m:r>
                                  <a:rPr lang="en-US" i="0">
                                    <a:latin typeface="Cambria Math" panose="02040503050406030204" pitchFamily="18" charset="0"/>
                                  </a:rPr>
                                  <m:t>+1</m:t>
                                </m:r>
                              </m:num>
                              <m:den>
                                <m:r>
                                  <a:rPr lang="en-US" i="0">
                                    <a:latin typeface="Cambria Math" panose="02040503050406030204" pitchFamily="18" charset="0"/>
                                  </a:rPr>
                                  <m:t>2</m:t>
                                </m:r>
                              </m:den>
                            </m:f>
                            <m:r>
                              <a:rPr lang="en-US" i="0">
                                <a:latin typeface="Cambria Math" panose="02040503050406030204" pitchFamily="18" charset="0"/>
                              </a:rPr>
                              <m:t>,</m:t>
                            </m:r>
                            <m:r>
                              <a:rPr lang="en-US" i="1" smtClean="0">
                                <a:solidFill>
                                  <a:srgbClr val="836967"/>
                                </a:solidFill>
                                <a:latin typeface="Cambria Math" panose="02040503050406030204" pitchFamily="18" charset="0"/>
                              </a:rPr>
                              <m:t> </m:t>
                            </m:r>
                          </m:e>
                          <m:e>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𝑞</m:t>
                                </m:r>
                              </m:e>
                              <m:sup>
                                <m:r>
                                  <m:rPr>
                                    <m:sty m:val="p"/>
                                  </m:rPr>
                                  <a:rPr lang="en-US">
                                    <a:latin typeface="Cambria Math" panose="02040503050406030204" pitchFamily="18" charset="0"/>
                                  </a:rPr>
                                  <m:t>load</m:t>
                                </m:r>
                              </m:sup>
                            </m:sSup>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𝑞</m:t>
                                </m:r>
                              </m:e>
                              <m:sup>
                                <m:r>
                                  <m:rPr>
                                    <m:sty m:val="p"/>
                                  </m:rPr>
                                  <a:rPr lang="en-US">
                                    <a:latin typeface="Cambria Math" panose="02040503050406030204" pitchFamily="18" charset="0"/>
                                  </a:rPr>
                                  <m:t>PQ</m:t>
                                </m:r>
                              </m:sup>
                            </m:sSup>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𝑞</m:t>
                                </m:r>
                              </m:e>
                              <m:sup>
                                <m:r>
                                  <m:rPr>
                                    <m:sty m:val="p"/>
                                  </m:rPr>
                                  <a:rPr lang="en-US">
                                    <a:latin typeface="Cambria Math" panose="02040503050406030204" pitchFamily="18" charset="0"/>
                                  </a:rPr>
                                  <m:t>Z</m:t>
                                </m:r>
                              </m:sup>
                            </m:sSup>
                            <m:r>
                              <a:rPr lang="en-US" i="1">
                                <a:latin typeface="Cambria Math" panose="02040503050406030204" pitchFamily="18" charset="0"/>
                              </a:rPr>
                              <m:t>𝑣</m:t>
                            </m:r>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𝑞</m:t>
                                </m:r>
                              </m:e>
                              <m:sup>
                                <m:r>
                                  <m:rPr>
                                    <m:sty m:val="p"/>
                                  </m:rPr>
                                  <a:rPr lang="en-US">
                                    <a:latin typeface="Cambria Math" panose="02040503050406030204" pitchFamily="18" charset="0"/>
                                  </a:rPr>
                                  <m:t>I</m:t>
                                </m:r>
                              </m:sup>
                            </m:sSup>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𝑣</m:t>
                                </m:r>
                                <m:r>
                                  <a:rPr lang="en-US">
                                    <a:latin typeface="Cambria Math" panose="02040503050406030204" pitchFamily="18" charset="0"/>
                                  </a:rPr>
                                  <m:t>+1</m:t>
                                </m:r>
                              </m:num>
                              <m:den>
                                <m:r>
                                  <a:rPr lang="en-US">
                                    <a:latin typeface="Cambria Math" panose="02040503050406030204" pitchFamily="18" charset="0"/>
                                  </a:rPr>
                                  <m:t>2</m:t>
                                </m:r>
                              </m:den>
                            </m:f>
                            <m:r>
                              <a:rPr lang="en-US" b="0" i="1" smtClean="0">
                                <a:latin typeface="Cambria Math" panose="02040503050406030204" pitchFamily="18" charset="0"/>
                              </a:rPr>
                              <m:t>                </m:t>
                            </m:r>
                          </m:e>
                          <m:e>
                            <m:r>
                              <a:rPr lang="en-US" i="0">
                                <a:latin typeface="Cambria Math" panose="02040503050406030204" pitchFamily="18" charset="0"/>
                              </a:rPr>
                              <m:t>&amp;</m:t>
                            </m:r>
                            <m:r>
                              <a:rPr lang="en-US" b="0" i="1" smtClean="0">
                                <a:latin typeface="Cambria Math" panose="02040503050406030204" pitchFamily="18" charset="0"/>
                              </a:rPr>
                              <m:t>              </m:t>
                            </m:r>
                            <m:r>
                              <a:rPr lang="en-US" i="1">
                                <a:latin typeface="Cambria Math" panose="02040503050406030204" pitchFamily="18" charset="0"/>
                              </a:rPr>
                              <m:t>𝐴𝑃</m:t>
                            </m:r>
                            <m:r>
                              <a:rPr lang="en-US" i="0">
                                <a:latin typeface="Cambria Math" panose="02040503050406030204" pitchFamily="18" charset="0"/>
                              </a:rPr>
                              <m:t>=−</m:t>
                            </m:r>
                            <m:r>
                              <a:rPr lang="en-US" i="1">
                                <a:latin typeface="Cambria Math" panose="02040503050406030204" pitchFamily="18" charset="0"/>
                              </a:rPr>
                              <m:t>𝑝</m:t>
                            </m:r>
                            <m:r>
                              <a:rPr lang="en-US" i="0">
                                <a:latin typeface="Cambria Math" panose="02040503050406030204" pitchFamily="18" charset="0"/>
                              </a:rPr>
                              <m:t>,</m:t>
                            </m:r>
                            <m:r>
                              <a:rPr lang="en-US" i="1">
                                <a:latin typeface="Cambria Math" panose="02040503050406030204" pitchFamily="18" charset="0"/>
                              </a:rPr>
                              <m:t>𝐴𝑄</m:t>
                            </m:r>
                            <m:r>
                              <a:rPr lang="en-US" i="0">
                                <a:latin typeface="Cambria Math" panose="02040503050406030204" pitchFamily="18" charset="0"/>
                              </a:rPr>
                              <m:t>=−</m:t>
                            </m:r>
                            <m:r>
                              <a:rPr lang="en-US" i="1">
                                <a:latin typeface="Cambria Math" panose="02040503050406030204" pitchFamily="18" charset="0"/>
                              </a:rPr>
                              <m:t>𝑞</m:t>
                            </m:r>
                          </m:e>
                          <m:e>
                            <m:r>
                              <a:rPr lang="en-US" i="0">
                                <a:latin typeface="Cambria Math" panose="02040503050406030204" pitchFamily="18" charset="0"/>
                              </a:rPr>
                              <m:t>&amp;</m:t>
                            </m:r>
                            <m:r>
                              <a:rPr lang="en-US" b="0" i="0" smtClean="0">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𝑣</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d>
                                  <m:dPr>
                                    <m:begChr m:val="["/>
                                    <m:endChr m:val="]"/>
                                    <m:ctrlPr>
                                      <a:rPr lang="en-US" i="1">
                                        <a:solidFill>
                                          <a:srgbClr val="836967"/>
                                        </a:solidFill>
                                        <a:latin typeface="Cambria Math" panose="02040503050406030204" pitchFamily="18" charset="0"/>
                                      </a:rPr>
                                    </m:ctrlPr>
                                  </m:dPr>
                                  <m:e>
                                    <m:sSup>
                                      <m:sSupPr>
                                        <m:ctrlPr>
                                          <a:rPr lang="en-US" i="1">
                                            <a:solidFill>
                                              <a:srgbClr val="836967"/>
                                            </a:solidFill>
                                            <a:latin typeface="Cambria Math" panose="02040503050406030204" pitchFamily="18" charset="0"/>
                                          </a:rPr>
                                        </m:ctrlPr>
                                      </m:sSupPr>
                                      <m:e>
                                        <m:r>
                                          <a:rPr lang="en-US" b="1" i="1">
                                            <a:latin typeface="Cambria Math" panose="02040503050406030204" pitchFamily="18" charset="0"/>
                                          </a:rPr>
                                          <m:t>𝑨</m:t>
                                        </m:r>
                                      </m:e>
                                      <m:sup>
                                        <m:r>
                                          <m:rPr>
                                            <m:sty m:val="p"/>
                                          </m:rPr>
                                          <a:rPr lang="en-US" b="0" i="0">
                                            <a:latin typeface="Cambria Math" panose="02040503050406030204" pitchFamily="18" charset="0"/>
                                          </a:rPr>
                                          <m:t>T</m:t>
                                        </m:r>
                                      </m:sup>
                                    </m:sSup>
                                  </m:e>
                                </m:d>
                              </m:e>
                              <m:sup>
                                <m:r>
                                  <a:rPr lang="en-US" b="0" i="0">
                                    <a:latin typeface="Cambria Math" panose="02040503050406030204" pitchFamily="18" charset="0"/>
                                  </a:rPr>
                                  <m:t>−1</m:t>
                                </m:r>
                              </m:sup>
                            </m:sSup>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𝑨</m:t>
                                </m:r>
                              </m:e>
                              <m:sub>
                                <m:r>
                                  <a:rPr lang="en-US" b="0" i="0">
                                    <a:latin typeface="Cambria Math" panose="02040503050406030204" pitchFamily="18" charset="0"/>
                                  </a:rPr>
                                  <m:t>0</m:t>
                                </m:r>
                              </m:sub>
                            </m:sSub>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𝒗</m:t>
                                </m:r>
                              </m:e>
                              <m:sub>
                                <m:r>
                                  <a:rPr lang="en-US" b="0" i="0">
                                    <a:latin typeface="Cambria Math" panose="02040503050406030204" pitchFamily="18" charset="0"/>
                                  </a:rPr>
                                  <m:t>0</m:t>
                                </m:r>
                              </m:sub>
                            </m:sSub>
                            <m:r>
                              <a:rPr lang="en-US" b="0" i="0">
                                <a:latin typeface="Cambria Math" panose="02040503050406030204" pitchFamily="18" charset="0"/>
                              </a:rPr>
                              <m:t>−2</m:t>
                            </m:r>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𝑹</m:t>
                                </m:r>
                              </m:e>
                              <m:sub>
                                <m:r>
                                  <a:rPr lang="en-US" b="0" i="1">
                                    <a:latin typeface="Cambria Math" panose="02040503050406030204" pitchFamily="18" charset="0"/>
                                  </a:rPr>
                                  <m:t>𝐷</m:t>
                                </m:r>
                              </m:sub>
                            </m:sSub>
                            <m:r>
                              <a:rPr lang="en-US" b="0" i="1">
                                <a:latin typeface="Cambria Math" panose="02040503050406030204" pitchFamily="18" charset="0"/>
                              </a:rPr>
                              <m:t>𝑝</m:t>
                            </m:r>
                            <m:r>
                              <a:rPr lang="en-US" b="0" i="0">
                                <a:latin typeface="Cambria Math" panose="02040503050406030204" pitchFamily="18" charset="0"/>
                              </a:rPr>
                              <m:t>−2</m:t>
                            </m:r>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𝑿</m:t>
                                </m:r>
                              </m:e>
                              <m:sub>
                                <m:r>
                                  <a:rPr lang="en-US" b="0" i="1">
                                    <a:latin typeface="Cambria Math" panose="02040503050406030204" pitchFamily="18" charset="0"/>
                                  </a:rPr>
                                  <m:t>𝐷</m:t>
                                </m:r>
                              </m:sub>
                            </m:sSub>
                            <m:r>
                              <a:rPr lang="en-US" b="0" i="1">
                                <a:latin typeface="Cambria Math" panose="02040503050406030204" pitchFamily="18" charset="0"/>
                              </a:rPr>
                              <m:t>𝑞</m:t>
                            </m:r>
                          </m:e>
                          <m:e>
                            <m:r>
                              <a:rPr lang="en-US" b="0" i="0">
                                <a:latin typeface="Cambria Math" panose="02040503050406030204" pitchFamily="18" charset="0"/>
                              </a:rPr>
                              <m:t>&amp;</m:t>
                            </m:r>
                            <m:r>
                              <a:rPr lang="en-US" b="0" i="1" smtClean="0">
                                <a:latin typeface="Cambria Math" panose="02040503050406030204" pitchFamily="18" charset="0"/>
                              </a:rPr>
                              <m:t>              </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𝑝</m:t>
                                </m:r>
                              </m:e>
                              <m:sub>
                                <m:r>
                                  <a:rPr lang="en-US" b="0" i="0">
                                    <a:latin typeface="Cambria Math" panose="02040503050406030204" pitchFamily="18" charset="0"/>
                                  </a:rPr>
                                  <m:t>0</m:t>
                                </m:r>
                              </m:sub>
                            </m:sSub>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r>
                                  <a:rPr lang="en-US" b="0" i="0">
                                    <a:latin typeface="Cambria Math" panose="02040503050406030204" pitchFamily="18" charset="0"/>
                                  </a:rPr>
                                  <m:t>1</m:t>
                                </m:r>
                              </m:e>
                              <m:sup>
                                <m:r>
                                  <m:rPr>
                                    <m:sty m:val="p"/>
                                  </m:rPr>
                                  <a:rPr lang="en-US" b="0" i="0">
                                    <a:latin typeface="Cambria Math" panose="02040503050406030204" pitchFamily="18" charset="0"/>
                                  </a:rPr>
                                  <m:t>T</m:t>
                                </m:r>
                              </m:sup>
                            </m:sSup>
                            <m:r>
                              <a:rPr lang="en-US" b="0" i="1">
                                <a:latin typeface="Cambria Math" panose="02040503050406030204" pitchFamily="18" charset="0"/>
                              </a:rPr>
                              <m:t>𝑝</m:t>
                            </m:r>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𝑷</m:t>
                                </m:r>
                              </m:e>
                              <m:sup>
                                <m:r>
                                  <m:rPr>
                                    <m:sty m:val="p"/>
                                  </m:rPr>
                                  <a:rPr lang="en-US" b="0" i="0">
                                    <a:latin typeface="Cambria Math" panose="02040503050406030204" pitchFamily="18" charset="0"/>
                                  </a:rPr>
                                  <m:t>T</m:t>
                                </m:r>
                              </m:sup>
                            </m:s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𝐷</m:t>
                                </m:r>
                              </m:e>
                              <m:sub>
                                <m:r>
                                  <a:rPr lang="en-US" b="0" i="1">
                                    <a:latin typeface="Cambria Math" panose="02040503050406030204" pitchFamily="18" charset="0"/>
                                  </a:rPr>
                                  <m:t>𝑟</m:t>
                                </m:r>
                              </m:sub>
                            </m:sSub>
                            <m:r>
                              <a:rPr lang="en-US" b="0" i="1">
                                <a:latin typeface="Cambria Math" panose="02040503050406030204" pitchFamily="18" charset="0"/>
                              </a:rPr>
                              <m:t>𝑃</m:t>
                            </m:r>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𝑸</m:t>
                                </m:r>
                              </m:e>
                              <m:sup>
                                <m:r>
                                  <m:rPr>
                                    <m:sty m:val="p"/>
                                  </m:rPr>
                                  <a:rPr lang="en-US" b="0" i="0">
                                    <a:latin typeface="Cambria Math" panose="02040503050406030204" pitchFamily="18" charset="0"/>
                                  </a:rPr>
                                  <m:t>T</m:t>
                                </m:r>
                              </m:sup>
                            </m:s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𝐷</m:t>
                                </m:r>
                              </m:e>
                              <m:sub>
                                <m:r>
                                  <a:rPr lang="en-US" b="0" i="1">
                                    <a:latin typeface="Cambria Math" panose="02040503050406030204" pitchFamily="18" charset="0"/>
                                  </a:rPr>
                                  <m:t>𝑟</m:t>
                                </m:r>
                              </m:sub>
                            </m:sSub>
                            <m:r>
                              <a:rPr lang="en-US" b="0" i="1">
                                <a:latin typeface="Cambria Math" panose="02040503050406030204" pitchFamily="18" charset="0"/>
                              </a:rPr>
                              <m:t>𝑄</m:t>
                            </m:r>
                          </m:e>
                          <m:e>
                            <m:r>
                              <a:rPr lang="en-US" b="0" i="0">
                                <a:latin typeface="Cambria Math" panose="02040503050406030204" pitchFamily="18" charset="0"/>
                              </a:rPr>
                              <m:t>&amp;</m:t>
                            </m:r>
                            <m:r>
                              <a:rPr lang="en-US" b="0" i="1" smtClean="0">
                                <a:latin typeface="Cambria Math" panose="02040503050406030204" pitchFamily="18" charset="0"/>
                              </a:rPr>
                              <m:t>              </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𝑞</m:t>
                                </m:r>
                              </m:e>
                              <m:sub>
                                <m:r>
                                  <a:rPr lang="en-US" b="0" i="0">
                                    <a:latin typeface="Cambria Math" panose="02040503050406030204" pitchFamily="18" charset="0"/>
                                  </a:rPr>
                                  <m:t>0</m:t>
                                </m:r>
                              </m:sub>
                            </m:sSub>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r>
                                  <a:rPr lang="en-US" b="0" i="0">
                                    <a:latin typeface="Cambria Math" panose="02040503050406030204" pitchFamily="18" charset="0"/>
                                  </a:rPr>
                                  <m:t>1</m:t>
                                </m:r>
                              </m:e>
                              <m:sup>
                                <m:r>
                                  <m:rPr>
                                    <m:sty m:val="p"/>
                                  </m:rPr>
                                  <a:rPr lang="en-US" b="0" i="0">
                                    <a:latin typeface="Cambria Math" panose="02040503050406030204" pitchFamily="18" charset="0"/>
                                  </a:rPr>
                                  <m:t>T</m:t>
                                </m:r>
                              </m:sup>
                            </m:sSup>
                            <m:r>
                              <a:rPr lang="en-US" b="0" i="1">
                                <a:latin typeface="Cambria Math" panose="02040503050406030204" pitchFamily="18" charset="0"/>
                              </a:rPr>
                              <m:t>𝑞</m:t>
                            </m:r>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𝑷</m:t>
                                </m:r>
                              </m:e>
                              <m:sup>
                                <m:r>
                                  <m:rPr>
                                    <m:sty m:val="p"/>
                                  </m:rPr>
                                  <a:rPr lang="en-US" b="0" i="0">
                                    <a:latin typeface="Cambria Math" panose="02040503050406030204" pitchFamily="18" charset="0"/>
                                  </a:rPr>
                                  <m:t>T</m:t>
                                </m:r>
                              </m:sup>
                            </m:s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𝐷</m:t>
                                </m:r>
                              </m:e>
                              <m:sub>
                                <m:r>
                                  <a:rPr lang="en-US" b="0" i="1">
                                    <a:latin typeface="Cambria Math" panose="02040503050406030204" pitchFamily="18" charset="0"/>
                                  </a:rPr>
                                  <m:t>𝑥</m:t>
                                </m:r>
                              </m:sub>
                            </m:sSub>
                            <m:r>
                              <a:rPr lang="en-US" b="0" i="1">
                                <a:latin typeface="Cambria Math" panose="02040503050406030204" pitchFamily="18" charset="0"/>
                              </a:rPr>
                              <m:t>𝑃</m:t>
                            </m:r>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𝑸</m:t>
                                </m:r>
                              </m:e>
                              <m:sup>
                                <m:r>
                                  <m:rPr>
                                    <m:sty m:val="p"/>
                                  </m:rPr>
                                  <a:rPr lang="en-US" b="0" i="0">
                                    <a:latin typeface="Cambria Math" panose="02040503050406030204" pitchFamily="18" charset="0"/>
                                  </a:rPr>
                                  <m:t>T</m:t>
                                </m:r>
                              </m:sup>
                            </m:sSup>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𝐷</m:t>
                                </m:r>
                              </m:e>
                              <m:sub>
                                <m:r>
                                  <a:rPr lang="en-US" b="0" i="1">
                                    <a:latin typeface="Cambria Math" panose="02040503050406030204" pitchFamily="18" charset="0"/>
                                  </a:rPr>
                                  <m:t>𝑥</m:t>
                                </m:r>
                              </m:sub>
                            </m:sSub>
                            <m:r>
                              <a:rPr lang="en-US" b="0" i="1">
                                <a:latin typeface="Cambria Math" panose="02040503050406030204" pitchFamily="18" charset="0"/>
                              </a:rPr>
                              <m:t>𝑄</m:t>
                            </m:r>
                          </m:e>
                          <m:e>
                            <m:r>
                              <a:rPr lang="en-US" b="0" i="0">
                                <a:latin typeface="Cambria Math" panose="02040503050406030204" pitchFamily="18" charset="0"/>
                              </a:rPr>
                              <m:t>&amp;</m:t>
                            </m:r>
                          </m:e>
                          <m:e>
                            <m:r>
                              <a:rPr lang="en-US" b="0" i="1" smtClean="0">
                                <a:latin typeface="Cambria Math" panose="02040503050406030204" pitchFamily="18" charset="0"/>
                              </a:rPr>
                              <m:t>  </m:t>
                            </m:r>
                          </m:e>
                          <m:e/>
                        </m:eqArr>
                      </m:oMath>
                    </m:oMathPara>
                  </a14:m>
                  <a:endParaRPr lang="en-US" dirty="0"/>
                </a:p>
              </p:txBody>
            </p:sp>
          </mc:Choice>
          <mc:Fallback xmlns="">
            <p:sp>
              <p:nvSpPr>
                <p:cNvPr id="6" name="TextBox 5">
                  <a:extLst>
                    <a:ext uri="{FF2B5EF4-FFF2-40B4-BE49-F238E27FC236}">
                      <a16:creationId xmlns:a16="http://schemas.microsoft.com/office/drawing/2014/main" id="{5B46DCB7-7571-6D95-2759-411CDA6B5D97}"/>
                    </a:ext>
                  </a:extLst>
                </p:cNvPr>
                <p:cNvSpPr txBox="1">
                  <a:spLocks noRot="1" noChangeAspect="1" noMove="1" noResize="1" noEditPoints="1" noAdjustHandles="1" noChangeArrowheads="1" noChangeShapeType="1" noTextEdit="1"/>
                </p:cNvSpPr>
                <p:nvPr/>
              </p:nvSpPr>
              <p:spPr>
                <a:xfrm>
                  <a:off x="1016392" y="2363155"/>
                  <a:ext cx="5568164" cy="3989425"/>
                </a:xfrm>
                <a:prstGeom prst="rect">
                  <a:avLst/>
                </a:prstGeom>
                <a:blipFill>
                  <a:blip r:embed="rId3"/>
                  <a:stretch>
                    <a:fillRect r="-121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9146798-7995-FD82-34C7-8DE0D81F1364}"/>
                </a:ext>
              </a:extLst>
            </p:cNvPr>
            <p:cNvSpPr txBox="1"/>
            <p:nvPr/>
          </p:nvSpPr>
          <p:spPr>
            <a:xfrm>
              <a:off x="6690662" y="4006560"/>
              <a:ext cx="1469787" cy="584775"/>
            </a:xfrm>
            <a:prstGeom prst="rect">
              <a:avLst/>
            </a:prstGeom>
            <a:noFill/>
          </p:spPr>
          <p:txBody>
            <a:bodyPr wrap="square">
              <a:spAutoFit/>
            </a:bodyPr>
            <a:lstStyle/>
            <a:p>
              <a:r>
                <a:rPr lang="en-US" dirty="0"/>
                <a:t>Linear constraints</a:t>
              </a:r>
            </a:p>
          </p:txBody>
        </p:sp>
        <p:sp>
          <p:nvSpPr>
            <p:cNvPr id="12" name="Left Brace 11">
              <a:extLst>
                <a:ext uri="{FF2B5EF4-FFF2-40B4-BE49-F238E27FC236}">
                  <a16:creationId xmlns:a16="http://schemas.microsoft.com/office/drawing/2014/main" id="{F8A12541-AF5D-B13E-1D9A-E2077F8938E6}"/>
                </a:ext>
              </a:extLst>
            </p:cNvPr>
            <p:cNvSpPr/>
            <p:nvPr/>
          </p:nvSpPr>
          <p:spPr>
            <a:xfrm rot="10800000">
              <a:off x="6638589" y="2949574"/>
              <a:ext cx="172907" cy="2698749"/>
            </a:xfrm>
            <a:prstGeom prst="leftBrace">
              <a:avLst>
                <a:gd name="adj1" fmla="val 78110"/>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8DD8E3AE-B471-4F2C-8135-3C207D669EF6}"/>
                </a:ext>
              </a:extLst>
            </p:cNvPr>
            <p:cNvSpPr/>
            <p:nvPr/>
          </p:nvSpPr>
          <p:spPr>
            <a:xfrm rot="10800000">
              <a:off x="4092786" y="2363155"/>
              <a:ext cx="86855" cy="338556"/>
            </a:xfrm>
            <a:prstGeom prst="leftBrace">
              <a:avLst>
                <a:gd name="adj1" fmla="val 78110"/>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FBFD5DCD-12DE-630F-F4A8-FE6C511B99B1}"/>
                </a:ext>
              </a:extLst>
            </p:cNvPr>
            <p:cNvSpPr txBox="1"/>
            <p:nvPr/>
          </p:nvSpPr>
          <p:spPr>
            <a:xfrm>
              <a:off x="4244037" y="2241653"/>
              <a:ext cx="2481005" cy="584775"/>
            </a:xfrm>
            <a:prstGeom prst="rect">
              <a:avLst/>
            </a:prstGeom>
            <a:noFill/>
          </p:spPr>
          <p:txBody>
            <a:bodyPr wrap="square">
              <a:spAutoFit/>
            </a:bodyPr>
            <a:lstStyle/>
            <a:p>
              <a:r>
                <a:rPr lang="en-US" dirty="0"/>
                <a:t>Non-linear, convex objective function</a:t>
              </a:r>
            </a:p>
          </p:txBody>
        </p:sp>
      </p:grpSp>
      <p:sp>
        <p:nvSpPr>
          <p:cNvPr id="16" name="TextBox 15">
            <a:extLst>
              <a:ext uri="{FF2B5EF4-FFF2-40B4-BE49-F238E27FC236}">
                <a16:creationId xmlns:a16="http://schemas.microsoft.com/office/drawing/2014/main" id="{C6F6A95F-CD5E-ECF1-A552-038509A97AD1}"/>
              </a:ext>
            </a:extLst>
          </p:cNvPr>
          <p:cNvSpPr txBox="1"/>
          <p:nvPr/>
        </p:nvSpPr>
        <p:spPr>
          <a:xfrm>
            <a:off x="294028" y="2015456"/>
            <a:ext cx="5778566" cy="584775"/>
          </a:xfrm>
          <a:prstGeom prst="rect">
            <a:avLst/>
          </a:prstGeom>
          <a:noFill/>
        </p:spPr>
        <p:txBody>
          <a:bodyPr wrap="square">
            <a:spAutoFit/>
          </a:bodyPr>
          <a:lstStyle/>
          <a:p>
            <a:pPr algn="just"/>
            <a:r>
              <a:rPr lang="en-US" altLang="zh-CN" sz="1600" b="1" dirty="0">
                <a:solidFill>
                  <a:srgbClr val="C00000"/>
                </a:solidFill>
              </a:rPr>
              <a:t>LDF</a:t>
            </a:r>
            <a:r>
              <a:rPr lang="en-US" altLang="zh-CN" sz="1600" dirty="0"/>
              <a:t> method is based on </a:t>
            </a:r>
            <a:r>
              <a:rPr lang="en-US" altLang="zh-CN" sz="1600" dirty="0" err="1"/>
              <a:t>LinDistFlow</a:t>
            </a:r>
            <a:r>
              <a:rPr lang="en-US" altLang="zh-CN" sz="1600" noProof="0" dirty="0"/>
              <a:t> power flow model, which is linear and can </a:t>
            </a:r>
            <a:r>
              <a:rPr lang="en-US" altLang="zh-CN" sz="1600" b="1" noProof="0" dirty="0">
                <a:solidFill>
                  <a:srgbClr val="C00000"/>
                </a:solidFill>
              </a:rPr>
              <a:t>convexify</a:t>
            </a:r>
            <a:r>
              <a:rPr lang="en-US" altLang="zh-CN" sz="1600" noProof="0" dirty="0">
                <a:solidFill>
                  <a:srgbClr val="C00000"/>
                </a:solidFill>
              </a:rPr>
              <a:t> </a:t>
            </a:r>
            <a:r>
              <a:rPr lang="en-US" altLang="zh-CN" sz="1600" dirty="0"/>
              <a:t>the non-convex DOE optimization problem.</a:t>
            </a:r>
          </a:p>
        </p:txBody>
      </p:sp>
      <p:sp>
        <p:nvSpPr>
          <p:cNvPr id="17" name="Rectangle 16">
            <a:extLst>
              <a:ext uri="{FF2B5EF4-FFF2-40B4-BE49-F238E27FC236}">
                <a16:creationId xmlns:a16="http://schemas.microsoft.com/office/drawing/2014/main" id="{E1C57567-4CFB-CA71-DE50-DE451F52B073}"/>
              </a:ext>
            </a:extLst>
          </p:cNvPr>
          <p:cNvSpPr/>
          <p:nvPr/>
        </p:nvSpPr>
        <p:spPr>
          <a:xfrm>
            <a:off x="353747" y="2684120"/>
            <a:ext cx="5639911" cy="3786601"/>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extLst>
              <a:ext uri="{FF2B5EF4-FFF2-40B4-BE49-F238E27FC236}">
                <a16:creationId xmlns:a16="http://schemas.microsoft.com/office/drawing/2014/main" id="{AC34F65F-8CBB-229B-934F-DA2188B1CB7A}"/>
              </a:ext>
            </a:extLst>
          </p:cNvPr>
          <p:cNvSpPr txBox="1"/>
          <p:nvPr/>
        </p:nvSpPr>
        <p:spPr>
          <a:xfrm>
            <a:off x="6105283" y="2015456"/>
            <a:ext cx="5778566" cy="584775"/>
          </a:xfrm>
          <a:prstGeom prst="rect">
            <a:avLst/>
          </a:prstGeom>
          <a:noFill/>
        </p:spPr>
        <p:txBody>
          <a:bodyPr wrap="square">
            <a:spAutoFit/>
          </a:bodyPr>
          <a:lstStyle/>
          <a:p>
            <a:pPr algn="just"/>
            <a:r>
              <a:rPr lang="en-US" altLang="zh-CN" sz="1600" b="1" dirty="0">
                <a:solidFill>
                  <a:srgbClr val="C00000"/>
                </a:solidFill>
              </a:rPr>
              <a:t>SGD</a:t>
            </a:r>
            <a:r>
              <a:rPr lang="en-US" altLang="zh-CN" sz="1600" dirty="0"/>
              <a:t> is an </a:t>
            </a:r>
            <a:r>
              <a:rPr lang="en-US" altLang="zh-CN" sz="1600" b="1" dirty="0">
                <a:solidFill>
                  <a:srgbClr val="C00000"/>
                </a:solidFill>
              </a:rPr>
              <a:t>iterative</a:t>
            </a:r>
            <a:r>
              <a:rPr lang="en-US" altLang="zh-CN" sz="1600" dirty="0"/>
              <a:t> method, which adjusts DER generations based on their </a:t>
            </a:r>
            <a:r>
              <a:rPr lang="en-US" altLang="zh-CN" sz="1600" b="1" dirty="0">
                <a:solidFill>
                  <a:srgbClr val="C00000"/>
                </a:solidFill>
              </a:rPr>
              <a:t>sensitivity w.r.t the objective </a:t>
            </a:r>
            <a:r>
              <a:rPr lang="en-US" altLang="zh-CN" sz="1600" dirty="0"/>
              <a:t>to approach optimum. </a:t>
            </a:r>
          </a:p>
        </p:txBody>
      </p:sp>
      <p:sp>
        <p:nvSpPr>
          <p:cNvPr id="25" name="Rectangle 24">
            <a:extLst>
              <a:ext uri="{FF2B5EF4-FFF2-40B4-BE49-F238E27FC236}">
                <a16:creationId xmlns:a16="http://schemas.microsoft.com/office/drawing/2014/main" id="{1D67FC66-54EC-7651-6335-9077464F93DB}"/>
              </a:ext>
            </a:extLst>
          </p:cNvPr>
          <p:cNvSpPr/>
          <p:nvPr/>
        </p:nvSpPr>
        <p:spPr>
          <a:xfrm>
            <a:off x="6165002" y="2684120"/>
            <a:ext cx="5639911" cy="3786601"/>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Picture 25">
            <a:extLst>
              <a:ext uri="{FF2B5EF4-FFF2-40B4-BE49-F238E27FC236}">
                <a16:creationId xmlns:a16="http://schemas.microsoft.com/office/drawing/2014/main" id="{D62E02F7-C9B5-22BB-E2A9-449012C204A2}"/>
              </a:ext>
            </a:extLst>
          </p:cNvPr>
          <p:cNvPicPr>
            <a:picLocks noChangeAspect="1"/>
          </p:cNvPicPr>
          <p:nvPr/>
        </p:nvPicPr>
        <p:blipFill>
          <a:blip r:embed="rId4"/>
          <a:stretch>
            <a:fillRect/>
          </a:stretch>
        </p:blipFill>
        <p:spPr>
          <a:xfrm>
            <a:off x="8858489" y="2781868"/>
            <a:ext cx="2810256" cy="1707450"/>
          </a:xfrm>
          <a:prstGeom prst="rect">
            <a:avLst/>
          </a:prstGeom>
        </p:spPr>
      </p:pic>
      <p:sp>
        <p:nvSpPr>
          <p:cNvPr id="27" name="Content Placeholder 2">
            <a:extLst>
              <a:ext uri="{FF2B5EF4-FFF2-40B4-BE49-F238E27FC236}">
                <a16:creationId xmlns:a16="http://schemas.microsoft.com/office/drawing/2014/main" id="{4BD76F2B-A98C-6273-F27D-BDB2A4D35F1E}"/>
              </a:ext>
            </a:extLst>
          </p:cNvPr>
          <p:cNvSpPr txBox="1">
            <a:spLocks/>
          </p:cNvSpPr>
          <p:nvPr/>
        </p:nvSpPr>
        <p:spPr>
          <a:xfrm>
            <a:off x="6297438" y="4501718"/>
            <a:ext cx="5375038" cy="1958323"/>
          </a:xfrm>
          <a:prstGeom prst="rect">
            <a:avLst/>
          </a:prstGeom>
        </p:spPr>
        <p:txBody>
          <a:bodyPr vert="horz" lIns="91440" tIns="45720" rIns="91440" bIns="45720" rtlCol="0">
            <a:no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Aft>
                <a:spcPts val="2700"/>
              </a:spcAft>
              <a:buAutoNum type="arabicPeriod"/>
            </a:pPr>
            <a:r>
              <a:rPr lang="en-US" altLang="zh-CN" sz="1600" dirty="0">
                <a:latin typeface="+mn-lt"/>
              </a:rPr>
              <a:t>Calculate sensitivity of objective function related to DERs</a:t>
            </a:r>
          </a:p>
          <a:p>
            <a:pPr marL="342900" indent="-342900" algn="just">
              <a:spcAft>
                <a:spcPts val="2400"/>
              </a:spcAft>
              <a:buAutoNum type="arabicPeriod"/>
            </a:pPr>
            <a:r>
              <a:rPr lang="en-US" altLang="zh-CN" sz="1600" dirty="0">
                <a:latin typeface="+mn-lt"/>
              </a:rPr>
              <a:t>Update values of DER generations according to sensitivity</a:t>
            </a:r>
          </a:p>
          <a:p>
            <a:pPr marL="342900" indent="-342900" algn="just">
              <a:spcAft>
                <a:spcPts val="1800"/>
              </a:spcAft>
              <a:buAutoNum type="arabicPeriod"/>
            </a:pPr>
            <a:r>
              <a:rPr lang="en-US" altLang="zh-CN" sz="1600" dirty="0">
                <a:latin typeface="+mn-lt"/>
              </a:rPr>
              <a:t>Repeat Step 1 and 2 until convergence</a:t>
            </a:r>
            <a:endParaRPr lang="en-US" sz="1600" dirty="0">
              <a:latin typeface="+mn-lt"/>
            </a:endParaRPr>
          </a:p>
        </p:txBody>
      </p:sp>
      <p:graphicFrame>
        <p:nvGraphicFramePr>
          <p:cNvPr id="28" name="对象 13">
            <a:extLst>
              <a:ext uri="{FF2B5EF4-FFF2-40B4-BE49-F238E27FC236}">
                <a16:creationId xmlns:a16="http://schemas.microsoft.com/office/drawing/2014/main" id="{BA959798-3806-0052-5633-66F62ECA5DB9}"/>
              </a:ext>
            </a:extLst>
          </p:cNvPr>
          <p:cNvGraphicFramePr>
            <a:graphicFrameLocks noChangeAspect="1"/>
          </p:cNvGraphicFramePr>
          <p:nvPr/>
        </p:nvGraphicFramePr>
        <p:xfrm>
          <a:off x="8103847" y="5440211"/>
          <a:ext cx="1514311" cy="473900"/>
        </p:xfrm>
        <a:graphic>
          <a:graphicData uri="http://schemas.openxmlformats.org/presentationml/2006/ole">
            <mc:AlternateContent xmlns:mc="http://schemas.openxmlformats.org/markup-compatibility/2006">
              <mc:Choice xmlns:v="urn:schemas-microsoft-com:vml" Requires="v">
                <p:oleObj name="Equation" r:id="rId5" imgW="1422360" imgH="444240" progId="Equation.DSMT4">
                  <p:embed/>
                </p:oleObj>
              </mc:Choice>
              <mc:Fallback>
                <p:oleObj name="Equation" r:id="rId5" imgW="1422360" imgH="444240" progId="Equation.DSMT4">
                  <p:embed/>
                  <p:pic>
                    <p:nvPicPr>
                      <p:cNvPr id="28" name="对象 13">
                        <a:extLst>
                          <a:ext uri="{FF2B5EF4-FFF2-40B4-BE49-F238E27FC236}">
                            <a16:creationId xmlns:a16="http://schemas.microsoft.com/office/drawing/2014/main" id="{BA959798-3806-0052-5633-66F62ECA5DB9}"/>
                          </a:ext>
                        </a:extLst>
                      </p:cNvPr>
                      <p:cNvPicPr/>
                      <p:nvPr/>
                    </p:nvPicPr>
                    <p:blipFill>
                      <a:blip r:embed="rId6"/>
                      <a:stretch>
                        <a:fillRect/>
                      </a:stretch>
                    </p:blipFill>
                    <p:spPr>
                      <a:xfrm>
                        <a:off x="8103847" y="5440211"/>
                        <a:ext cx="1514311" cy="473900"/>
                      </a:xfrm>
                      <a:prstGeom prst="rect">
                        <a:avLst/>
                      </a:prstGeom>
                    </p:spPr>
                  </p:pic>
                </p:oleObj>
              </mc:Fallback>
            </mc:AlternateContent>
          </a:graphicData>
        </a:graphic>
      </p:graphicFrame>
      <p:graphicFrame>
        <p:nvGraphicFramePr>
          <p:cNvPr id="29" name="对象 22">
            <a:extLst>
              <a:ext uri="{FF2B5EF4-FFF2-40B4-BE49-F238E27FC236}">
                <a16:creationId xmlns:a16="http://schemas.microsoft.com/office/drawing/2014/main" id="{D8BA45EF-B15B-E49E-1970-8E0051E7C3E8}"/>
              </a:ext>
            </a:extLst>
          </p:cNvPr>
          <p:cNvGraphicFramePr>
            <a:graphicFrameLocks noChangeAspect="1"/>
          </p:cNvGraphicFramePr>
          <p:nvPr/>
        </p:nvGraphicFramePr>
        <p:xfrm>
          <a:off x="8011275" y="4798426"/>
          <a:ext cx="1947363" cy="475430"/>
        </p:xfrm>
        <a:graphic>
          <a:graphicData uri="http://schemas.openxmlformats.org/presentationml/2006/ole">
            <mc:AlternateContent xmlns:mc="http://schemas.openxmlformats.org/markup-compatibility/2006">
              <mc:Choice xmlns:v="urn:schemas-microsoft-com:vml" Requires="v">
                <p:oleObj name="Equation" r:id="rId7" imgW="1930320" imgH="469800" progId="Equation.DSMT4">
                  <p:embed/>
                </p:oleObj>
              </mc:Choice>
              <mc:Fallback>
                <p:oleObj name="Equation" r:id="rId7" imgW="1930320" imgH="469800" progId="Equation.DSMT4">
                  <p:embed/>
                  <p:pic>
                    <p:nvPicPr>
                      <p:cNvPr id="29" name="对象 22">
                        <a:extLst>
                          <a:ext uri="{FF2B5EF4-FFF2-40B4-BE49-F238E27FC236}">
                            <a16:creationId xmlns:a16="http://schemas.microsoft.com/office/drawing/2014/main" id="{D8BA45EF-B15B-E49E-1970-8E0051E7C3E8}"/>
                          </a:ext>
                        </a:extLst>
                      </p:cNvPr>
                      <p:cNvPicPr/>
                      <p:nvPr/>
                    </p:nvPicPr>
                    <p:blipFill>
                      <a:blip r:embed="rId8"/>
                      <a:stretch>
                        <a:fillRect/>
                      </a:stretch>
                    </p:blipFill>
                    <p:spPr>
                      <a:xfrm>
                        <a:off x="8011275" y="4798426"/>
                        <a:ext cx="1947363" cy="475430"/>
                      </a:xfrm>
                      <a:prstGeom prst="rect">
                        <a:avLst/>
                      </a:prstGeom>
                    </p:spPr>
                  </p:pic>
                </p:oleObj>
              </mc:Fallback>
            </mc:AlternateContent>
          </a:graphicData>
        </a:graphic>
      </p:graphicFrame>
      <p:graphicFrame>
        <p:nvGraphicFramePr>
          <p:cNvPr id="30" name="对象 23">
            <a:extLst>
              <a:ext uri="{FF2B5EF4-FFF2-40B4-BE49-F238E27FC236}">
                <a16:creationId xmlns:a16="http://schemas.microsoft.com/office/drawing/2014/main" id="{32420F83-ECE2-1813-F0F3-2601AFCD372F}"/>
              </a:ext>
            </a:extLst>
          </p:cNvPr>
          <p:cNvGraphicFramePr>
            <a:graphicFrameLocks noChangeAspect="1"/>
          </p:cNvGraphicFramePr>
          <p:nvPr/>
        </p:nvGraphicFramePr>
        <p:xfrm>
          <a:off x="8101334" y="6045489"/>
          <a:ext cx="1514310" cy="332410"/>
        </p:xfrm>
        <a:graphic>
          <a:graphicData uri="http://schemas.openxmlformats.org/presentationml/2006/ole">
            <mc:AlternateContent xmlns:mc="http://schemas.openxmlformats.org/markup-compatibility/2006">
              <mc:Choice xmlns:v="urn:schemas-microsoft-com:vml" Requires="v">
                <p:oleObj name="Equation" r:id="rId9" imgW="1757291" imgH="385574" progId="Equation.DSMT4">
                  <p:embed/>
                </p:oleObj>
              </mc:Choice>
              <mc:Fallback>
                <p:oleObj name="Equation" r:id="rId9" imgW="1757291" imgH="385574" progId="Equation.DSMT4">
                  <p:embed/>
                  <p:pic>
                    <p:nvPicPr>
                      <p:cNvPr id="30" name="对象 23">
                        <a:extLst>
                          <a:ext uri="{FF2B5EF4-FFF2-40B4-BE49-F238E27FC236}">
                            <a16:creationId xmlns:a16="http://schemas.microsoft.com/office/drawing/2014/main" id="{32420F83-ECE2-1813-F0F3-2601AFCD372F}"/>
                          </a:ext>
                        </a:extLst>
                      </p:cNvPr>
                      <p:cNvPicPr/>
                      <p:nvPr/>
                    </p:nvPicPr>
                    <p:blipFill>
                      <a:blip r:embed="rId10"/>
                      <a:stretch>
                        <a:fillRect/>
                      </a:stretch>
                    </p:blipFill>
                    <p:spPr>
                      <a:xfrm>
                        <a:off x="8101334" y="6045489"/>
                        <a:ext cx="1514310" cy="33241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1" name="Content Placeholder 2">
                <a:extLst>
                  <a:ext uri="{FF2B5EF4-FFF2-40B4-BE49-F238E27FC236}">
                    <a16:creationId xmlns:a16="http://schemas.microsoft.com/office/drawing/2014/main" id="{5F3BF217-AFC9-460E-F3E5-5E0EE293BAED}"/>
                  </a:ext>
                </a:extLst>
              </p:cNvPr>
              <p:cNvSpPr txBox="1">
                <a:spLocks/>
              </p:cNvSpPr>
              <p:nvPr/>
            </p:nvSpPr>
            <p:spPr>
              <a:xfrm>
                <a:off x="6264115" y="3094590"/>
                <a:ext cx="2810256" cy="1071505"/>
              </a:xfrm>
              <a:prstGeom prst="rect">
                <a:avLst/>
              </a:prstGeom>
            </p:spPr>
            <p:txBody>
              <a:bodyPr vert="horz" lIns="91440" tIns="45720" rIns="91440" bIns="45720" rtlCol="0">
                <a:no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14:m>
                  <m:oMath xmlns:m="http://schemas.openxmlformats.org/officeDocument/2006/math">
                    <m:r>
                      <a:rPr lang="en-US" altLang="zh-CN" sz="1400" b="0" i="1" smtClean="0">
                        <a:latin typeface="Cambria Math" panose="02040503050406030204" pitchFamily="18" charset="0"/>
                      </a:rPr>
                      <m:t>𝑥</m:t>
                    </m:r>
                  </m:oMath>
                </a14:m>
                <a:r>
                  <a:rPr lang="en-US" sz="1400" dirty="0">
                    <a:latin typeface="+mn-lt"/>
                  </a:rPr>
                  <a:t>: DER generation</a:t>
                </a:r>
              </a:p>
              <a:p>
                <a:pPr marL="0" indent="0" algn="just">
                  <a:spcAft>
                    <a:spcPts val="600"/>
                  </a:spcAft>
                  <a:buNone/>
                </a:pPr>
                <a14:m>
                  <m:oMath xmlns:m="http://schemas.openxmlformats.org/officeDocument/2006/math">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m:t>
                    </m:r>
                  </m:oMath>
                </a14:m>
                <a:r>
                  <a:rPr lang="en-US" sz="1400" dirty="0">
                    <a:latin typeface="+mn-lt"/>
                  </a:rPr>
                  <a:t>: obj for DOE optimization</a:t>
                </a:r>
              </a:p>
              <a:p>
                <a:pPr marL="0" indent="0" algn="just">
                  <a:spcAft>
                    <a:spcPts val="600"/>
                  </a:spcAft>
                  <a:buNone/>
                </a:pP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𝑥</m:t>
                    </m:r>
                  </m:oMath>
                </a14:m>
                <a:r>
                  <a:rPr lang="en-US" sz="1400" dirty="0">
                    <a:latin typeface="+mn-lt"/>
                  </a:rPr>
                  <a:t>: step size for DER adjustment</a:t>
                </a:r>
              </a:p>
            </p:txBody>
          </p:sp>
        </mc:Choice>
        <mc:Fallback xmlns="">
          <p:sp>
            <p:nvSpPr>
              <p:cNvPr id="31" name="Content Placeholder 2">
                <a:extLst>
                  <a:ext uri="{FF2B5EF4-FFF2-40B4-BE49-F238E27FC236}">
                    <a16:creationId xmlns:a16="http://schemas.microsoft.com/office/drawing/2014/main" id="{5F3BF217-AFC9-460E-F3E5-5E0EE293BAED}"/>
                  </a:ext>
                </a:extLst>
              </p:cNvPr>
              <p:cNvSpPr txBox="1">
                <a:spLocks noRot="1" noChangeAspect="1" noMove="1" noResize="1" noEditPoints="1" noAdjustHandles="1" noChangeArrowheads="1" noChangeShapeType="1" noTextEdit="1"/>
              </p:cNvSpPr>
              <p:nvPr/>
            </p:nvSpPr>
            <p:spPr>
              <a:xfrm>
                <a:off x="6264115" y="3094590"/>
                <a:ext cx="2810256" cy="1071505"/>
              </a:xfrm>
              <a:prstGeom prst="rect">
                <a:avLst/>
              </a:prstGeom>
              <a:blipFill>
                <a:blip r:embed="rId11"/>
                <a:stretch>
                  <a:fillRect b="-1714"/>
                </a:stretch>
              </a:blipFill>
            </p:spPr>
            <p:txBody>
              <a:bodyPr/>
              <a:lstStyle/>
              <a:p>
                <a:r>
                  <a:rPr lang="en-US">
                    <a:noFill/>
                  </a:rPr>
                  <a:t> </a:t>
                </a:r>
              </a:p>
            </p:txBody>
          </p:sp>
        </mc:Fallback>
      </mc:AlternateContent>
    </p:spTree>
    <p:extLst>
      <p:ext uri="{BB962C8B-B14F-4D97-AF65-F5344CB8AC3E}">
        <p14:creationId xmlns:p14="http://schemas.microsoft.com/office/powerpoint/2010/main" val="1120520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4C570-898A-50CD-D34D-205D6765A261}"/>
              </a:ext>
            </a:extLst>
          </p:cNvPr>
          <p:cNvSpPr>
            <a:spLocks noGrp="1"/>
          </p:cNvSpPr>
          <p:nvPr>
            <p:ph type="title"/>
          </p:nvPr>
        </p:nvSpPr>
        <p:spPr/>
        <p:txBody>
          <a:bodyPr/>
          <a:lstStyle/>
          <a:p>
            <a:r>
              <a:rPr lang="en-US" dirty="0"/>
              <a:t>Experiment setup for snapshot cases</a:t>
            </a:r>
          </a:p>
        </p:txBody>
      </p:sp>
      <p:sp>
        <p:nvSpPr>
          <p:cNvPr id="3" name="Content Placeholder 2">
            <a:extLst>
              <a:ext uri="{FF2B5EF4-FFF2-40B4-BE49-F238E27FC236}">
                <a16:creationId xmlns:a16="http://schemas.microsoft.com/office/drawing/2014/main" id="{866DCCB0-9A35-54AB-01A0-519F0DA48FFF}"/>
              </a:ext>
            </a:extLst>
          </p:cNvPr>
          <p:cNvSpPr>
            <a:spLocks noGrp="1"/>
          </p:cNvSpPr>
          <p:nvPr>
            <p:ph idx="1"/>
          </p:nvPr>
        </p:nvSpPr>
        <p:spPr/>
        <p:txBody>
          <a:bodyPr>
            <a:normAutofit/>
          </a:bodyPr>
          <a:lstStyle/>
          <a:p>
            <a:r>
              <a:rPr lang="en-US" sz="2000" dirty="0"/>
              <a:t>We set up </a:t>
            </a:r>
            <a:r>
              <a:rPr lang="en-US" altLang="zh-CN" sz="2000" dirty="0"/>
              <a:t>two</a:t>
            </a:r>
            <a:r>
              <a:rPr lang="en-US" sz="2000" dirty="0"/>
              <a:t> test cases:</a:t>
            </a:r>
          </a:p>
          <a:p>
            <a:pPr lvl="1"/>
            <a:r>
              <a:rPr lang="en-US" sz="1800" dirty="0"/>
              <a:t>Case 1: Back feed (unrestrained DER power leads to back feed limit violations)</a:t>
            </a:r>
            <a:endParaRPr lang="en-US" altLang="zh-CN" sz="1800" dirty="0"/>
          </a:p>
          <a:p>
            <a:pPr lvl="1"/>
            <a:r>
              <a:rPr lang="en-US" sz="1800" dirty="0"/>
              <a:t>Case 2: Overloading </a:t>
            </a:r>
            <a:r>
              <a:rPr lang="en-US" altLang="zh-CN" sz="1800" dirty="0"/>
              <a:t>(heavy load and insufficient DER generation result in overloading)</a:t>
            </a:r>
            <a:endParaRPr lang="en-US" sz="1800" dirty="0"/>
          </a:p>
          <a:p>
            <a:pPr lvl="1"/>
            <a:endParaRPr lang="en-US" sz="1800" dirty="0"/>
          </a:p>
          <a:p>
            <a:r>
              <a:rPr lang="en-US" sz="2000" dirty="0"/>
              <a:t>The performance of four different methods are compared with the baseline:</a:t>
            </a:r>
          </a:p>
          <a:p>
            <a:pPr lvl="1"/>
            <a:r>
              <a:rPr lang="en-US" sz="1800" dirty="0"/>
              <a:t>w/o opt: baseline case, where DERs keep current operating condition (kW start)</a:t>
            </a:r>
          </a:p>
          <a:p>
            <a:pPr lvl="1"/>
            <a:r>
              <a:rPr lang="en-US" sz="1800" dirty="0"/>
              <a:t>LDF: DOE optimization method based on convexified power flow model</a:t>
            </a:r>
          </a:p>
          <a:p>
            <a:pPr lvl="1"/>
            <a:r>
              <a:rPr lang="en-US" sz="1800" dirty="0"/>
              <a:t>SGD: steepest gradient descent method (adopted in industrial practices)</a:t>
            </a:r>
          </a:p>
          <a:p>
            <a:pPr lvl="1"/>
            <a:r>
              <a:rPr lang="en-US" altLang="zh-CN" sz="1800" dirty="0"/>
              <a:t>ICNN</a:t>
            </a:r>
            <a:r>
              <a:rPr lang="en-US" sz="1800" dirty="0"/>
              <a:t>: </a:t>
            </a:r>
            <a:r>
              <a:rPr lang="en-US" altLang="zh-CN" sz="1800" dirty="0"/>
              <a:t>DOE optimization method based on linear power flow counterparts provided by ICNNs</a:t>
            </a:r>
          </a:p>
          <a:p>
            <a:pPr lvl="1"/>
            <a:endParaRPr lang="en-US" sz="1800" dirty="0"/>
          </a:p>
          <a:p>
            <a:r>
              <a:rPr lang="en-US" sz="2200" dirty="0"/>
              <a:t>Four scenarios are considered:</a:t>
            </a:r>
          </a:p>
          <a:p>
            <a:endParaRPr lang="en-US" sz="2200" dirty="0"/>
          </a:p>
          <a:p>
            <a:pPr marL="0" indent="0">
              <a:buNone/>
            </a:pPr>
            <a:endParaRPr lang="en-US" sz="2200" dirty="0"/>
          </a:p>
          <a:p>
            <a:r>
              <a:rPr lang="en-US" sz="2200" dirty="0"/>
              <a:t>Experiments are conducted on a PC with an </a:t>
            </a:r>
            <a:r>
              <a:rPr lang="pt-BR" sz="2200" dirty="0"/>
              <a:t>Intel(R) Xeon(R) W-1370 CPU and a 32.0 GB </a:t>
            </a:r>
            <a:endParaRPr lang="en-US" sz="2200" dirty="0"/>
          </a:p>
        </p:txBody>
      </p:sp>
      <p:sp>
        <p:nvSpPr>
          <p:cNvPr id="4" name="Slide Number Placeholder 3">
            <a:extLst>
              <a:ext uri="{FF2B5EF4-FFF2-40B4-BE49-F238E27FC236}">
                <a16:creationId xmlns:a16="http://schemas.microsoft.com/office/drawing/2014/main" id="{D2C864B9-1BB1-F4A8-F350-8BA84A75AD91}"/>
              </a:ext>
            </a:extLst>
          </p:cNvPr>
          <p:cNvSpPr>
            <a:spLocks noGrp="1"/>
          </p:cNvSpPr>
          <p:nvPr>
            <p:ph type="sldNum" sz="quarter" idx="12"/>
          </p:nvPr>
        </p:nvSpPr>
        <p:spPr/>
        <p:txBody>
          <a:bodyPr/>
          <a:lstStyle/>
          <a:p>
            <a:fld id="{9495EA4E-3D33-45DE-B4D9-3F7D650B8951}" type="slidenum">
              <a:rPr lang="zh-CN" altLang="en-US" smtClean="0"/>
              <a:pPr/>
              <a:t>35</a:t>
            </a:fld>
            <a:endParaRPr lang="zh-CN"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01D4AEC-8B10-472D-835D-7842FC550560}"/>
                  </a:ext>
                </a:extLst>
              </p:cNvPr>
              <p:cNvSpPr txBox="1"/>
              <p:nvPr/>
            </p:nvSpPr>
            <p:spPr>
              <a:xfrm>
                <a:off x="5863888" y="5127751"/>
                <a:ext cx="4437818" cy="358303"/>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Scenario 3: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𝑝𝑠h𝑖𝑓𝑡</m:t>
                        </m:r>
                      </m:sub>
                    </m:sSub>
                    <m:r>
                      <a:rPr lang="en-US" b="0" i="1" smtClean="0">
                        <a:latin typeface="Cambria Math" panose="02040503050406030204" pitchFamily="18" charset="0"/>
                        <a:cs typeface="Helvetica" panose="020B0604020202020204" pitchFamily="34" charset="0"/>
                      </a:rPr>
                      <m:t>=0</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i="1">
                            <a:latin typeface="Cambria Math" panose="02040503050406030204" pitchFamily="18" charset="0"/>
                            <a:cs typeface="Helvetica" panose="020B0604020202020204" pitchFamily="34" charset="0"/>
                          </a:rPr>
                        </m:ctrlPr>
                      </m:sSubPr>
                      <m:e>
                        <m:r>
                          <a:rPr lang="en-US" i="1">
                            <a:latin typeface="Cambria Math" panose="02040503050406030204" pitchFamily="18" charset="0"/>
                            <a:cs typeface="Helvetica" panose="020B0604020202020204" pitchFamily="34" charset="0"/>
                          </a:rPr>
                          <m:t>𝑤</m:t>
                        </m:r>
                      </m:e>
                      <m:sub>
                        <m:r>
                          <a:rPr lang="en-US" i="1">
                            <a:latin typeface="Cambria Math" panose="02040503050406030204" pitchFamily="18" charset="0"/>
                            <a:cs typeface="Helvetica" panose="020B0604020202020204" pitchFamily="34" charset="0"/>
                          </a:rPr>
                          <m:t>𝑝𝑙𝑜𝑠𝑠</m:t>
                        </m:r>
                      </m:sub>
                    </m:sSub>
                    <m:r>
                      <a:rPr lang="en-US" i="1">
                        <a:latin typeface="Cambria Math" panose="02040503050406030204" pitchFamily="18" charset="0"/>
                        <a:cs typeface="Helvetica" panose="020B0604020202020204" pitchFamily="34" charset="0"/>
                      </a:rPr>
                      <m:t>=0</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𝑝𝑡𝑜𝑡𝑎𝑙</m:t>
                        </m:r>
                      </m:sub>
                    </m:sSub>
                    <m:r>
                      <a:rPr lang="en-US" b="0" i="1" smtClean="0">
                        <a:latin typeface="Cambria Math" panose="02040503050406030204" pitchFamily="18" charset="0"/>
                        <a:cs typeface="Helvetica" panose="020B0604020202020204" pitchFamily="34" charset="0"/>
                      </a:rPr>
                      <m:t>=1</m:t>
                    </m:r>
                  </m:oMath>
                </a14:m>
                <a:endParaRPr lang="en-US" dirty="0">
                  <a:latin typeface="Helvetica" panose="020B0604020202020204" pitchFamily="34" charset="0"/>
                  <a:cs typeface="Helvetica" panose="020B0604020202020204" pitchFamily="34" charset="0"/>
                </a:endParaRPr>
              </a:p>
            </p:txBody>
          </p:sp>
        </mc:Choice>
        <mc:Fallback xmlns="">
          <p:sp>
            <p:nvSpPr>
              <p:cNvPr id="8" name="TextBox 7">
                <a:extLst>
                  <a:ext uri="{FF2B5EF4-FFF2-40B4-BE49-F238E27FC236}">
                    <a16:creationId xmlns:a16="http://schemas.microsoft.com/office/drawing/2014/main" id="{201D4AEC-8B10-472D-835D-7842FC550560}"/>
                  </a:ext>
                </a:extLst>
              </p:cNvPr>
              <p:cNvSpPr txBox="1">
                <a:spLocks noRot="1" noChangeAspect="1" noMove="1" noResize="1" noEditPoints="1" noAdjustHandles="1" noChangeArrowheads="1" noChangeShapeType="1" noTextEdit="1"/>
              </p:cNvSpPr>
              <p:nvPr/>
            </p:nvSpPr>
            <p:spPr>
              <a:xfrm>
                <a:off x="5863888" y="5127751"/>
                <a:ext cx="4437818" cy="358303"/>
              </a:xfrm>
              <a:prstGeom prst="rect">
                <a:avLst/>
              </a:prstGeom>
              <a:blipFill>
                <a:blip r:embed="rId3"/>
                <a:stretch>
                  <a:fillRect l="-824" t="-5085" b="-152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683ECA6-3F54-46B5-9457-4BA0CB75F49C}"/>
                  </a:ext>
                </a:extLst>
              </p:cNvPr>
              <p:cNvSpPr txBox="1"/>
              <p:nvPr/>
            </p:nvSpPr>
            <p:spPr>
              <a:xfrm>
                <a:off x="5863888" y="5486054"/>
                <a:ext cx="5082225" cy="358303"/>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Scenario 4: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𝑝𝑠h𝑖𝑓𝑡</m:t>
                        </m:r>
                      </m:sub>
                    </m:sSub>
                    <m:r>
                      <a:rPr lang="en-US" b="0" i="1" smtClean="0">
                        <a:latin typeface="Cambria Math" panose="02040503050406030204" pitchFamily="18" charset="0"/>
                        <a:cs typeface="Helvetica" panose="020B0604020202020204" pitchFamily="34" charset="0"/>
                      </a:rPr>
                      <m:t>=1/3</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i="1">
                            <a:latin typeface="Cambria Math" panose="02040503050406030204" pitchFamily="18" charset="0"/>
                            <a:cs typeface="Helvetica" panose="020B0604020202020204" pitchFamily="34" charset="0"/>
                          </a:rPr>
                        </m:ctrlPr>
                      </m:sSubPr>
                      <m:e>
                        <m:r>
                          <a:rPr lang="en-US" i="1">
                            <a:latin typeface="Cambria Math" panose="02040503050406030204" pitchFamily="18" charset="0"/>
                            <a:cs typeface="Helvetica" panose="020B0604020202020204" pitchFamily="34" charset="0"/>
                          </a:rPr>
                          <m:t>𝑤</m:t>
                        </m:r>
                      </m:e>
                      <m:sub>
                        <m:r>
                          <a:rPr lang="en-US" i="1">
                            <a:latin typeface="Cambria Math" panose="02040503050406030204" pitchFamily="18" charset="0"/>
                            <a:cs typeface="Helvetica" panose="020B0604020202020204" pitchFamily="34" charset="0"/>
                          </a:rPr>
                          <m:t>𝑝𝑙𝑜𝑠𝑠</m:t>
                        </m:r>
                      </m:sub>
                    </m:sSub>
                    <m:r>
                      <a:rPr lang="en-US" i="1">
                        <a:latin typeface="Cambria Math" panose="02040503050406030204" pitchFamily="18" charset="0"/>
                        <a:cs typeface="Helvetica" panose="020B0604020202020204" pitchFamily="34" charset="0"/>
                      </a:rPr>
                      <m:t>=</m:t>
                    </m:r>
                    <m:r>
                      <a:rPr lang="en-US" b="0" i="1" smtClean="0">
                        <a:latin typeface="Cambria Math" panose="02040503050406030204" pitchFamily="18" charset="0"/>
                        <a:cs typeface="Helvetica" panose="020B0604020202020204" pitchFamily="34" charset="0"/>
                      </a:rPr>
                      <m:t>1/3</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𝑝𝑡𝑜𝑡𝑎𝑙</m:t>
                        </m:r>
                      </m:sub>
                    </m:sSub>
                    <m:r>
                      <a:rPr lang="en-US" b="0" i="1" smtClean="0">
                        <a:latin typeface="Cambria Math" panose="02040503050406030204" pitchFamily="18" charset="0"/>
                        <a:cs typeface="Helvetica" panose="020B0604020202020204" pitchFamily="34" charset="0"/>
                      </a:rPr>
                      <m:t>=1/3</m:t>
                    </m:r>
                  </m:oMath>
                </a14:m>
                <a:endParaRPr lang="en-US" dirty="0">
                  <a:latin typeface="Helvetica" panose="020B0604020202020204" pitchFamily="34" charset="0"/>
                  <a:cs typeface="Helvetica" panose="020B0604020202020204" pitchFamily="34" charset="0"/>
                </a:endParaRPr>
              </a:p>
            </p:txBody>
          </p:sp>
        </mc:Choice>
        <mc:Fallback xmlns="">
          <p:sp>
            <p:nvSpPr>
              <p:cNvPr id="9" name="TextBox 8">
                <a:extLst>
                  <a:ext uri="{FF2B5EF4-FFF2-40B4-BE49-F238E27FC236}">
                    <a16:creationId xmlns:a16="http://schemas.microsoft.com/office/drawing/2014/main" id="{7683ECA6-3F54-46B5-9457-4BA0CB75F49C}"/>
                  </a:ext>
                </a:extLst>
              </p:cNvPr>
              <p:cNvSpPr txBox="1">
                <a:spLocks noRot="1" noChangeAspect="1" noMove="1" noResize="1" noEditPoints="1" noAdjustHandles="1" noChangeArrowheads="1" noChangeShapeType="1" noTextEdit="1"/>
              </p:cNvSpPr>
              <p:nvPr/>
            </p:nvSpPr>
            <p:spPr>
              <a:xfrm>
                <a:off x="5863888" y="5486054"/>
                <a:ext cx="5082225" cy="358303"/>
              </a:xfrm>
              <a:prstGeom prst="rect">
                <a:avLst/>
              </a:prstGeom>
              <a:blipFill>
                <a:blip r:embed="rId4"/>
                <a:stretch>
                  <a:fillRect l="-719" t="-5085" b="-152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81CDB34-E5ED-4ACF-A2EF-14F862B6DE51}"/>
                  </a:ext>
                </a:extLst>
              </p:cNvPr>
              <p:cNvSpPr txBox="1"/>
              <p:nvPr/>
            </p:nvSpPr>
            <p:spPr>
              <a:xfrm>
                <a:off x="1069940" y="5127752"/>
                <a:ext cx="4404154" cy="358303"/>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Scenario 1: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𝑝𝑠h𝑖𝑓𝑡</m:t>
                        </m:r>
                      </m:sub>
                    </m:sSub>
                    <m:r>
                      <a:rPr lang="en-US" b="0" i="1" smtClean="0">
                        <a:latin typeface="Cambria Math" panose="02040503050406030204" pitchFamily="18" charset="0"/>
                        <a:cs typeface="Helvetica" panose="020B0604020202020204" pitchFamily="34" charset="0"/>
                      </a:rPr>
                      <m:t>=1</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i="1">
                            <a:latin typeface="Cambria Math" panose="02040503050406030204" pitchFamily="18" charset="0"/>
                            <a:cs typeface="Helvetica" panose="020B0604020202020204" pitchFamily="34" charset="0"/>
                          </a:rPr>
                        </m:ctrlPr>
                      </m:sSubPr>
                      <m:e>
                        <m:r>
                          <a:rPr lang="en-US" i="1">
                            <a:latin typeface="Cambria Math" panose="02040503050406030204" pitchFamily="18" charset="0"/>
                            <a:cs typeface="Helvetica" panose="020B0604020202020204" pitchFamily="34" charset="0"/>
                          </a:rPr>
                          <m:t>𝑤</m:t>
                        </m:r>
                      </m:e>
                      <m:sub>
                        <m:r>
                          <a:rPr lang="en-US" i="1">
                            <a:latin typeface="Cambria Math" panose="02040503050406030204" pitchFamily="18" charset="0"/>
                            <a:cs typeface="Helvetica" panose="020B0604020202020204" pitchFamily="34" charset="0"/>
                          </a:rPr>
                          <m:t>𝑝𝑙𝑜𝑠𝑠</m:t>
                        </m:r>
                      </m:sub>
                    </m:sSub>
                    <m:r>
                      <a:rPr lang="en-US" i="1">
                        <a:latin typeface="Cambria Math" panose="02040503050406030204" pitchFamily="18" charset="0"/>
                        <a:cs typeface="Helvetica" panose="020B0604020202020204" pitchFamily="34" charset="0"/>
                      </a:rPr>
                      <m:t>=0</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𝑝𝑡𝑜𝑡𝑎𝑙</m:t>
                        </m:r>
                      </m:sub>
                    </m:sSub>
                    <m:r>
                      <a:rPr lang="en-US" b="0" i="1" smtClean="0">
                        <a:latin typeface="Cambria Math" panose="02040503050406030204" pitchFamily="18" charset="0"/>
                        <a:cs typeface="Helvetica" panose="020B0604020202020204" pitchFamily="34" charset="0"/>
                      </a:rPr>
                      <m:t>=0</m:t>
                    </m:r>
                  </m:oMath>
                </a14:m>
                <a:endParaRPr lang="en-US" dirty="0">
                  <a:latin typeface="Helvetica" panose="020B0604020202020204" pitchFamily="34" charset="0"/>
                  <a:cs typeface="Helvetica" panose="020B0604020202020204" pitchFamily="34" charset="0"/>
                </a:endParaRPr>
              </a:p>
            </p:txBody>
          </p:sp>
        </mc:Choice>
        <mc:Fallback xmlns="">
          <p:sp>
            <p:nvSpPr>
              <p:cNvPr id="10" name="TextBox 9">
                <a:extLst>
                  <a:ext uri="{FF2B5EF4-FFF2-40B4-BE49-F238E27FC236}">
                    <a16:creationId xmlns:a16="http://schemas.microsoft.com/office/drawing/2014/main" id="{F81CDB34-E5ED-4ACF-A2EF-14F862B6DE51}"/>
                  </a:ext>
                </a:extLst>
              </p:cNvPr>
              <p:cNvSpPr txBox="1">
                <a:spLocks noRot="1" noChangeAspect="1" noMove="1" noResize="1" noEditPoints="1" noAdjustHandles="1" noChangeArrowheads="1" noChangeShapeType="1" noTextEdit="1"/>
              </p:cNvSpPr>
              <p:nvPr/>
            </p:nvSpPr>
            <p:spPr>
              <a:xfrm>
                <a:off x="1069940" y="5127752"/>
                <a:ext cx="4404154" cy="358303"/>
              </a:xfrm>
              <a:prstGeom prst="rect">
                <a:avLst/>
              </a:prstGeom>
              <a:blipFill>
                <a:blip r:embed="rId5"/>
                <a:stretch>
                  <a:fillRect l="-831" t="-5085" b="-152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1EB4CB4-1BE0-413A-AB99-602E69247B43}"/>
                  </a:ext>
                </a:extLst>
              </p:cNvPr>
              <p:cNvSpPr txBox="1"/>
              <p:nvPr/>
            </p:nvSpPr>
            <p:spPr>
              <a:xfrm>
                <a:off x="1069940" y="5486054"/>
                <a:ext cx="4437818" cy="358303"/>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Scenario 2: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𝑝𝑠h𝑖𝑓𝑡</m:t>
                        </m:r>
                      </m:sub>
                    </m:sSub>
                    <m:r>
                      <a:rPr lang="en-US" b="0" i="1" smtClean="0">
                        <a:latin typeface="Cambria Math" panose="02040503050406030204" pitchFamily="18" charset="0"/>
                        <a:cs typeface="Helvetica" panose="020B0604020202020204" pitchFamily="34" charset="0"/>
                      </a:rPr>
                      <m:t>=0</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i="1">
                            <a:latin typeface="Cambria Math" panose="02040503050406030204" pitchFamily="18" charset="0"/>
                            <a:cs typeface="Helvetica" panose="020B0604020202020204" pitchFamily="34" charset="0"/>
                          </a:rPr>
                        </m:ctrlPr>
                      </m:sSubPr>
                      <m:e>
                        <m:r>
                          <a:rPr lang="en-US" i="1">
                            <a:latin typeface="Cambria Math" panose="02040503050406030204" pitchFamily="18" charset="0"/>
                            <a:cs typeface="Helvetica" panose="020B0604020202020204" pitchFamily="34" charset="0"/>
                          </a:rPr>
                          <m:t>𝑤</m:t>
                        </m:r>
                      </m:e>
                      <m:sub>
                        <m:r>
                          <a:rPr lang="en-US" i="1">
                            <a:latin typeface="Cambria Math" panose="02040503050406030204" pitchFamily="18" charset="0"/>
                            <a:cs typeface="Helvetica" panose="020B0604020202020204" pitchFamily="34" charset="0"/>
                          </a:rPr>
                          <m:t>𝑝𝑙𝑜𝑠𝑠</m:t>
                        </m:r>
                      </m:sub>
                    </m:sSub>
                    <m:r>
                      <a:rPr lang="en-US" i="1">
                        <a:latin typeface="Cambria Math" panose="02040503050406030204" pitchFamily="18" charset="0"/>
                        <a:cs typeface="Helvetica" panose="020B0604020202020204" pitchFamily="34" charset="0"/>
                      </a:rPr>
                      <m:t>=</m:t>
                    </m:r>
                    <m:r>
                      <a:rPr lang="en-US" b="0" i="1" smtClean="0">
                        <a:latin typeface="Cambria Math" panose="02040503050406030204" pitchFamily="18" charset="0"/>
                        <a:cs typeface="Helvetica" panose="020B0604020202020204" pitchFamily="34" charset="0"/>
                      </a:rPr>
                      <m:t>1</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𝑝𝑡𝑜𝑡𝑎𝑙</m:t>
                        </m:r>
                      </m:sub>
                    </m:sSub>
                    <m:r>
                      <a:rPr lang="en-US" b="0" i="1" smtClean="0">
                        <a:latin typeface="Cambria Math" panose="02040503050406030204" pitchFamily="18" charset="0"/>
                        <a:cs typeface="Helvetica" panose="020B0604020202020204" pitchFamily="34" charset="0"/>
                      </a:rPr>
                      <m:t>=0</m:t>
                    </m:r>
                  </m:oMath>
                </a14:m>
                <a:endParaRPr lang="en-US" dirty="0">
                  <a:latin typeface="Helvetica" panose="020B0604020202020204" pitchFamily="34" charset="0"/>
                  <a:cs typeface="Helvetica" panose="020B0604020202020204" pitchFamily="34" charset="0"/>
                </a:endParaRPr>
              </a:p>
            </p:txBody>
          </p:sp>
        </mc:Choice>
        <mc:Fallback xmlns="">
          <p:sp>
            <p:nvSpPr>
              <p:cNvPr id="11" name="TextBox 10">
                <a:extLst>
                  <a:ext uri="{FF2B5EF4-FFF2-40B4-BE49-F238E27FC236}">
                    <a16:creationId xmlns:a16="http://schemas.microsoft.com/office/drawing/2014/main" id="{61EB4CB4-1BE0-413A-AB99-602E69247B43}"/>
                  </a:ext>
                </a:extLst>
              </p:cNvPr>
              <p:cNvSpPr txBox="1">
                <a:spLocks noRot="1" noChangeAspect="1" noMove="1" noResize="1" noEditPoints="1" noAdjustHandles="1" noChangeArrowheads="1" noChangeShapeType="1" noTextEdit="1"/>
              </p:cNvSpPr>
              <p:nvPr/>
            </p:nvSpPr>
            <p:spPr>
              <a:xfrm>
                <a:off x="1069940" y="5486054"/>
                <a:ext cx="4437818" cy="358303"/>
              </a:xfrm>
              <a:prstGeom prst="rect">
                <a:avLst/>
              </a:prstGeom>
              <a:blipFill>
                <a:blip r:embed="rId6"/>
                <a:stretch>
                  <a:fillRect l="-824" t="-5085" b="-15254"/>
                </a:stretch>
              </a:blipFill>
            </p:spPr>
            <p:txBody>
              <a:bodyPr/>
              <a:lstStyle/>
              <a:p>
                <a:r>
                  <a:rPr lang="zh-CN" altLang="en-US">
                    <a:noFill/>
                  </a:rPr>
                  <a:t> </a:t>
                </a:r>
              </a:p>
            </p:txBody>
          </p:sp>
        </mc:Fallback>
      </mc:AlternateContent>
      <p:sp>
        <p:nvSpPr>
          <p:cNvPr id="5" name="Left Brace 4">
            <a:extLst>
              <a:ext uri="{FF2B5EF4-FFF2-40B4-BE49-F238E27FC236}">
                <a16:creationId xmlns:a16="http://schemas.microsoft.com/office/drawing/2014/main" id="{F4294721-10C5-C383-3C49-53F802B153EF}"/>
              </a:ext>
            </a:extLst>
          </p:cNvPr>
          <p:cNvSpPr/>
          <p:nvPr/>
        </p:nvSpPr>
        <p:spPr>
          <a:xfrm rot="10800000">
            <a:off x="8448675" y="3342082"/>
            <a:ext cx="138055" cy="584775"/>
          </a:xfrm>
          <a:prstGeom prst="leftBrace">
            <a:avLst>
              <a:gd name="adj1" fmla="val 78110"/>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EC3D39E2-5577-C7E4-0ED6-4ED1A2EF8311}"/>
              </a:ext>
            </a:extLst>
          </p:cNvPr>
          <p:cNvSpPr txBox="1"/>
          <p:nvPr/>
        </p:nvSpPr>
        <p:spPr>
          <a:xfrm>
            <a:off x="8586730" y="3465192"/>
            <a:ext cx="2743199" cy="338554"/>
          </a:xfrm>
          <a:prstGeom prst="rect">
            <a:avLst/>
          </a:prstGeom>
          <a:noFill/>
        </p:spPr>
        <p:txBody>
          <a:bodyPr wrap="square">
            <a:spAutoFit/>
          </a:bodyPr>
          <a:lstStyle/>
          <a:p>
            <a:r>
              <a:rPr lang="en-US" dirty="0">
                <a:latin typeface="Helvetica" panose="020B0604020202020204" pitchFamily="34" charset="0"/>
                <a:cs typeface="Helvetica" panose="020B0604020202020204" pitchFamily="34" charset="0"/>
              </a:rPr>
              <a:t>more details on next page</a:t>
            </a:r>
          </a:p>
        </p:txBody>
      </p:sp>
    </p:spTree>
    <p:extLst>
      <p:ext uri="{BB962C8B-B14F-4D97-AF65-F5344CB8AC3E}">
        <p14:creationId xmlns:p14="http://schemas.microsoft.com/office/powerpoint/2010/main" val="3392057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EBC6A1A2-5ECF-B1C8-DF78-4E261451446D}"/>
              </a:ext>
            </a:extLst>
          </p:cNvPr>
          <p:cNvGrpSpPr/>
          <p:nvPr/>
        </p:nvGrpSpPr>
        <p:grpSpPr>
          <a:xfrm>
            <a:off x="5744091" y="1452514"/>
            <a:ext cx="5765353" cy="4160122"/>
            <a:chOff x="5744091" y="1452514"/>
            <a:chExt cx="5765353" cy="4160122"/>
          </a:xfrm>
        </p:grpSpPr>
        <p:pic>
          <p:nvPicPr>
            <p:cNvPr id="3" name="图片 2">
              <a:extLst>
                <a:ext uri="{FF2B5EF4-FFF2-40B4-BE49-F238E27FC236}">
                  <a16:creationId xmlns:a16="http://schemas.microsoft.com/office/drawing/2014/main" id="{F69B0A7A-574F-B782-E028-445038DEC62A}"/>
                </a:ext>
              </a:extLst>
            </p:cNvPr>
            <p:cNvPicPr>
              <a:picLocks noChangeAspect="1"/>
            </p:cNvPicPr>
            <p:nvPr/>
          </p:nvPicPr>
          <p:blipFill>
            <a:blip r:embed="rId3"/>
            <a:stretch>
              <a:fillRect/>
            </a:stretch>
          </p:blipFill>
          <p:spPr>
            <a:xfrm>
              <a:off x="5744091" y="1452514"/>
              <a:ext cx="5765353" cy="4160122"/>
            </a:xfrm>
            <a:prstGeom prst="rect">
              <a:avLst/>
            </a:prstGeom>
          </p:spPr>
        </p:pic>
        <p:sp>
          <p:nvSpPr>
            <p:cNvPr id="5" name="矩形 4">
              <a:extLst>
                <a:ext uri="{FF2B5EF4-FFF2-40B4-BE49-F238E27FC236}">
                  <a16:creationId xmlns:a16="http://schemas.microsoft.com/office/drawing/2014/main" id="{F9E675C0-0AC2-4C04-653F-F50CD620832F}"/>
                </a:ext>
              </a:extLst>
            </p:cNvPr>
            <p:cNvSpPr/>
            <p:nvPr/>
          </p:nvSpPr>
          <p:spPr>
            <a:xfrm>
              <a:off x="9747315" y="2076850"/>
              <a:ext cx="207390" cy="2210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E91D55A-9E47-8006-2CF7-9E44B005026C}"/>
                  </a:ext>
                </a:extLst>
              </p:cNvPr>
              <p:cNvSpPr>
                <a:spLocks noGrp="1"/>
              </p:cNvSpPr>
              <p:nvPr>
                <p:ph idx="1"/>
              </p:nvPr>
            </p:nvSpPr>
            <p:spPr>
              <a:xfrm>
                <a:off x="294028" y="1245364"/>
                <a:ext cx="6146458" cy="5291623"/>
              </a:xfrm>
            </p:spPr>
            <p:txBody>
              <a:bodyPr>
                <a:normAutofit lnSpcReduction="10000"/>
              </a:bodyPr>
              <a:lstStyle/>
              <a:p>
                <a:r>
                  <a:rPr lang="en-US" sz="2000" noProof="0" dirty="0"/>
                  <a:t>Loading scale = 1.1</a:t>
                </a:r>
              </a:p>
              <a:p>
                <a:r>
                  <a:rPr lang="en-US" sz="2000" noProof="0" dirty="0"/>
                  <a:t>DER Info:</a:t>
                </a:r>
              </a:p>
              <a:p>
                <a:pPr lvl="1"/>
                <a:r>
                  <a:rPr lang="en-US" sz="1700" noProof="0" dirty="0"/>
                  <a:t>Name: [g1, g86, g35, g29, g51, g44, g108]</a:t>
                </a:r>
              </a:p>
              <a:p>
                <a:pPr lvl="1"/>
                <a:r>
                  <a:rPr lang="en-US" sz="1700" noProof="0" dirty="0"/>
                  <a:t>KW </a:t>
                </a:r>
                <a:r>
                  <a:rPr lang="en-US" altLang="zh-CN" sz="1700" noProof="0" dirty="0"/>
                  <a:t>start</a:t>
                </a:r>
                <a:r>
                  <a:rPr lang="en-US" sz="1700" noProof="0" dirty="0"/>
                  <a:t>: [900, 140, 150, 300, 500, 60, 60]</a:t>
                </a:r>
              </a:p>
              <a:p>
                <a:pPr lvl="1"/>
                <a:r>
                  <a:rPr lang="en-US" sz="1700" noProof="0" dirty="0"/>
                  <a:t>KVAR: [250, 60, 60, 80, 100, 0, 0]</a:t>
                </a:r>
              </a:p>
              <a:p>
                <a:pPr lvl="1"/>
                <a:r>
                  <a:rPr lang="en-US" sz="1700" noProof="0" dirty="0"/>
                  <a:t>KW min: [0, -100, -100, 0, 0, 0, 0]</a:t>
                </a:r>
              </a:p>
              <a:p>
                <a:pPr lvl="1"/>
                <a:r>
                  <a:rPr lang="en-US" sz="1700" noProof="0" dirty="0"/>
                  <a:t>KW max: [1000, 500, 500, 500, 600, 80, 80]</a:t>
                </a:r>
              </a:p>
              <a:p>
                <a:pPr lvl="1"/>
                <a:r>
                  <a:rPr lang="en-US" sz="1700" noProof="0" dirty="0"/>
                  <a:t>Capacity: [1000, 600, 600, 500, 600, 80, 80]</a:t>
                </a:r>
              </a:p>
              <a:p>
                <a:pPr marL="228600" lvl="1"/>
                <a:r>
                  <a:rPr lang="en-US" sz="2100" dirty="0"/>
                  <a:t>Limit:</a:t>
                </a:r>
              </a:p>
              <a:p>
                <a:pPr lvl="1"/>
                <a14:m>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𝑉</m:t>
                        </m:r>
                      </m:e>
                      <m:sub>
                        <m:r>
                          <a:rPr lang="en-US" sz="1700" b="0" i="1" smtClean="0">
                            <a:latin typeface="Cambria Math" panose="02040503050406030204" pitchFamily="18" charset="0"/>
                          </a:rPr>
                          <m:t>𝑚𝑖𝑛</m:t>
                        </m:r>
                      </m:sub>
                    </m:sSub>
                  </m:oMath>
                </a14:m>
                <a:r>
                  <a:rPr lang="en-US" sz="1700" dirty="0"/>
                  <a:t> = 0.9, </a:t>
                </a:r>
                <a14:m>
                  <m:oMath xmlns:m="http://schemas.openxmlformats.org/officeDocument/2006/math">
                    <m:sSub>
                      <m:sSubPr>
                        <m:ctrlPr>
                          <a:rPr lang="en-US" altLang="zh-CN" sz="1700" i="1">
                            <a:latin typeface="Cambria Math" panose="02040503050406030204" pitchFamily="18" charset="0"/>
                          </a:rPr>
                        </m:ctrlPr>
                      </m:sSubPr>
                      <m:e>
                        <m:r>
                          <a:rPr lang="en-US" altLang="zh-CN" sz="1700" i="1">
                            <a:latin typeface="Cambria Math" panose="02040503050406030204" pitchFamily="18" charset="0"/>
                          </a:rPr>
                          <m:t>𝑉</m:t>
                        </m:r>
                      </m:e>
                      <m:sub>
                        <m:r>
                          <a:rPr lang="en-US" altLang="zh-CN" sz="1700" i="1">
                            <a:latin typeface="Cambria Math" panose="02040503050406030204" pitchFamily="18" charset="0"/>
                          </a:rPr>
                          <m:t>𝑚</m:t>
                        </m:r>
                        <m:r>
                          <a:rPr lang="en-US" altLang="zh-CN" sz="1700" b="0" i="1" smtClean="0">
                            <a:latin typeface="Cambria Math" panose="02040503050406030204" pitchFamily="18" charset="0"/>
                          </a:rPr>
                          <m:t>𝑎𝑥</m:t>
                        </m:r>
                      </m:sub>
                    </m:sSub>
                  </m:oMath>
                </a14:m>
                <a:r>
                  <a:rPr lang="en-US" sz="1700" dirty="0"/>
                  <a:t> = 1.1, PF limit = [0.9, -0.9]</a:t>
                </a:r>
              </a:p>
              <a:p>
                <a:pPr lvl="1"/>
                <a:r>
                  <a:rPr lang="en-US" altLang="zh-CN" sz="1700" noProof="0" dirty="0"/>
                  <a:t>Line overload limit = 1.6, XFMR overload limit = 1.6</a:t>
                </a:r>
              </a:p>
              <a:p>
                <a:pPr lvl="1"/>
                <a:r>
                  <a:rPr lang="en-US" sz="1700" dirty="0"/>
                  <a:t>B</a:t>
                </a:r>
                <a:r>
                  <a:rPr lang="en-US" sz="1700" noProof="0" dirty="0"/>
                  <a:t>ack feed limit = -0.14</a:t>
                </a:r>
              </a:p>
              <a:p>
                <a:r>
                  <a:rPr lang="en-US" sz="2000" noProof="0" dirty="0"/>
                  <a:t>Initial Condition: </a:t>
                </a:r>
              </a:p>
              <a:p>
                <a:pPr lvl="1"/>
                <a:r>
                  <a:rPr lang="en-US" sz="1700" dirty="0"/>
                  <a:t>10 </a:t>
                </a:r>
                <a:r>
                  <a:rPr lang="en-US" altLang="zh-CN" sz="1700" dirty="0"/>
                  <a:t>b</a:t>
                </a:r>
                <a:r>
                  <a:rPr lang="en-US" sz="1700" dirty="0"/>
                  <a:t>ack feed violations (consider both sides)</a:t>
                </a:r>
              </a:p>
              <a:p>
                <a:pPr lvl="2"/>
                <a:r>
                  <a:rPr lang="en-US" sz="1300" dirty="0"/>
                  <a:t>4 BF on Line L49 (49-50) Phase 1, 2</a:t>
                </a:r>
              </a:p>
              <a:p>
                <a:pPr lvl="2"/>
                <a:r>
                  <a:rPr lang="en-US" sz="1300" dirty="0"/>
                  <a:t>6 BF on Line L50 (50-51) Phase 1, 2, 3</a:t>
                </a:r>
              </a:p>
            </p:txBody>
          </p:sp>
        </mc:Choice>
        <mc:Fallback xmlns="">
          <p:sp>
            <p:nvSpPr>
              <p:cNvPr id="4" name="Content Placeholder 2">
                <a:extLst>
                  <a:ext uri="{FF2B5EF4-FFF2-40B4-BE49-F238E27FC236}">
                    <a16:creationId xmlns:a16="http://schemas.microsoft.com/office/drawing/2014/main" id="{5E91D55A-9E47-8006-2CF7-9E44B005026C}"/>
                  </a:ext>
                </a:extLst>
              </p:cNvPr>
              <p:cNvSpPr>
                <a:spLocks noGrp="1" noRot="1" noChangeAspect="1" noMove="1" noResize="1" noEditPoints="1" noAdjustHandles="1" noChangeArrowheads="1" noChangeShapeType="1" noTextEdit="1"/>
              </p:cNvSpPr>
              <p:nvPr>
                <p:ph idx="1"/>
              </p:nvPr>
            </p:nvSpPr>
            <p:spPr>
              <a:xfrm>
                <a:off x="294028" y="1245364"/>
                <a:ext cx="6146458" cy="5291623"/>
              </a:xfrm>
              <a:blipFill>
                <a:blip r:embed="rId4"/>
                <a:stretch>
                  <a:fillRect l="-991" t="-230"/>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451D1442-7159-2651-CBC9-D1963FF33D03}"/>
              </a:ext>
            </a:extLst>
          </p:cNvPr>
          <p:cNvSpPr>
            <a:spLocks noGrp="1"/>
          </p:cNvSpPr>
          <p:nvPr>
            <p:ph type="title"/>
          </p:nvPr>
        </p:nvSpPr>
        <p:spPr/>
        <p:txBody>
          <a:bodyPr>
            <a:normAutofit/>
          </a:bodyPr>
          <a:lstStyle/>
          <a:p>
            <a:r>
              <a:rPr lang="en-US" sz="3600" dirty="0"/>
              <a:t>C</a:t>
            </a:r>
            <a:r>
              <a:rPr lang="en-US" altLang="zh-CN" sz="3600" dirty="0"/>
              <a:t>ase 1: Back feed</a:t>
            </a:r>
            <a:endParaRPr lang="en-US" sz="3600" noProof="0" dirty="0"/>
          </a:p>
        </p:txBody>
      </p:sp>
      <p:sp>
        <p:nvSpPr>
          <p:cNvPr id="18" name="灯片编号占位符 3">
            <a:extLst>
              <a:ext uri="{FF2B5EF4-FFF2-40B4-BE49-F238E27FC236}">
                <a16:creationId xmlns:a16="http://schemas.microsoft.com/office/drawing/2014/main" id="{39AECB68-BCCC-19A5-2F62-4EC94A386AE5}"/>
              </a:ext>
            </a:extLst>
          </p:cNvPr>
          <p:cNvSpPr>
            <a:spLocks noGrp="1"/>
          </p:cNvSpPr>
          <p:nvPr>
            <p:ph type="sldNum" sz="quarter" idx="12"/>
          </p:nvPr>
        </p:nvSpPr>
        <p:spPr>
          <a:xfrm>
            <a:off x="9165563" y="6368712"/>
            <a:ext cx="2743200" cy="366183"/>
          </a:xfrm>
        </p:spPr>
        <p:txBody>
          <a:bodyPr/>
          <a:lstStyle/>
          <a:p>
            <a:fld id="{9495EA4E-3D33-45DE-B4D9-3F7D650B8951}" type="slidenum">
              <a:rPr lang="zh-CN" altLang="en-US" smtClean="0"/>
              <a:pPr/>
              <a:t>36</a:t>
            </a:fld>
            <a:endParaRPr lang="zh-CN" altLang="en-US" dirty="0"/>
          </a:p>
        </p:txBody>
      </p:sp>
      <p:sp>
        <p:nvSpPr>
          <p:cNvPr id="8" name="TextBox 7">
            <a:extLst>
              <a:ext uri="{FF2B5EF4-FFF2-40B4-BE49-F238E27FC236}">
                <a16:creationId xmlns:a16="http://schemas.microsoft.com/office/drawing/2014/main" id="{EAF7084F-BB82-1654-5F20-9CE9365759FE}"/>
              </a:ext>
            </a:extLst>
          </p:cNvPr>
          <p:cNvSpPr txBox="1"/>
          <p:nvPr/>
        </p:nvSpPr>
        <p:spPr>
          <a:xfrm>
            <a:off x="6676371" y="5650509"/>
            <a:ext cx="3900792" cy="338554"/>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rPr>
              <a:t>IEEE 123-node test feeder topology</a:t>
            </a:r>
          </a:p>
        </p:txBody>
      </p:sp>
      <p:cxnSp>
        <p:nvCxnSpPr>
          <p:cNvPr id="6" name="直接箭头连接符 5">
            <a:extLst>
              <a:ext uri="{FF2B5EF4-FFF2-40B4-BE49-F238E27FC236}">
                <a16:creationId xmlns:a16="http://schemas.microsoft.com/office/drawing/2014/main" id="{05445E7D-0620-492F-FD03-F2C2000E0B1B}"/>
              </a:ext>
            </a:extLst>
          </p:cNvPr>
          <p:cNvCxnSpPr/>
          <p:nvPr/>
        </p:nvCxnSpPr>
        <p:spPr>
          <a:xfrm>
            <a:off x="8326877" y="1517515"/>
            <a:ext cx="103761" cy="272374"/>
          </a:xfrm>
          <a:prstGeom prst="straightConnector1">
            <a:avLst/>
          </a:prstGeom>
          <a:ln>
            <a:solidFill>
              <a:srgbClr val="960000"/>
            </a:solidFill>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CCC441C-935B-4BC4-6C08-C06D0BD2E6AF}"/>
              </a:ext>
            </a:extLst>
          </p:cNvPr>
          <p:cNvSpPr txBox="1">
            <a:spLocks/>
          </p:cNvSpPr>
          <p:nvPr/>
        </p:nvSpPr>
        <p:spPr>
          <a:xfrm>
            <a:off x="8007442" y="1176998"/>
            <a:ext cx="638870" cy="42771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960000"/>
                </a:solidFill>
              </a:rPr>
              <a:t>L49</a:t>
            </a:r>
          </a:p>
        </p:txBody>
      </p:sp>
      <p:sp>
        <p:nvSpPr>
          <p:cNvPr id="9" name="Content Placeholder 2">
            <a:extLst>
              <a:ext uri="{FF2B5EF4-FFF2-40B4-BE49-F238E27FC236}">
                <a16:creationId xmlns:a16="http://schemas.microsoft.com/office/drawing/2014/main" id="{A4FF9FDA-89AD-BE2D-8E88-CD1C9B941C38}"/>
              </a:ext>
            </a:extLst>
          </p:cNvPr>
          <p:cNvSpPr txBox="1">
            <a:spLocks/>
          </p:cNvSpPr>
          <p:nvPr/>
        </p:nvSpPr>
        <p:spPr>
          <a:xfrm>
            <a:off x="8526693" y="1170884"/>
            <a:ext cx="638870" cy="42771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960000"/>
                </a:solidFill>
              </a:rPr>
              <a:t>L50</a:t>
            </a:r>
          </a:p>
        </p:txBody>
      </p:sp>
      <p:cxnSp>
        <p:nvCxnSpPr>
          <p:cNvPr id="10" name="直接箭头连接符 9">
            <a:extLst>
              <a:ext uri="{FF2B5EF4-FFF2-40B4-BE49-F238E27FC236}">
                <a16:creationId xmlns:a16="http://schemas.microsoft.com/office/drawing/2014/main" id="{8C10A872-B18B-1DD4-8CEE-9039F658E10E}"/>
              </a:ext>
            </a:extLst>
          </p:cNvPr>
          <p:cNvCxnSpPr>
            <a:cxnSpLocks/>
          </p:cNvCxnSpPr>
          <p:nvPr/>
        </p:nvCxnSpPr>
        <p:spPr>
          <a:xfrm flipH="1">
            <a:off x="8660903" y="1498378"/>
            <a:ext cx="63274" cy="290049"/>
          </a:xfrm>
          <a:prstGeom prst="straightConnector1">
            <a:avLst/>
          </a:prstGeom>
          <a:ln>
            <a:solidFill>
              <a:srgbClr val="96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345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E98D1-7A79-B804-B028-F0D42F13B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79E8F-5184-8FBD-DD4B-174DBDD7CF15}"/>
              </a:ext>
            </a:extLst>
          </p:cNvPr>
          <p:cNvSpPr>
            <a:spLocks noGrp="1"/>
          </p:cNvSpPr>
          <p:nvPr>
            <p:ph type="title"/>
          </p:nvPr>
        </p:nvSpPr>
        <p:spPr/>
        <p:txBody>
          <a:bodyPr/>
          <a:lstStyle/>
          <a:p>
            <a:r>
              <a:rPr lang="en-US" dirty="0"/>
              <a:t>Experimental results: Case 1 (Back Feed)</a:t>
            </a:r>
          </a:p>
        </p:txBody>
      </p:sp>
      <p:sp>
        <p:nvSpPr>
          <p:cNvPr id="4" name="Slide Number Placeholder 3">
            <a:extLst>
              <a:ext uri="{FF2B5EF4-FFF2-40B4-BE49-F238E27FC236}">
                <a16:creationId xmlns:a16="http://schemas.microsoft.com/office/drawing/2014/main" id="{096879E4-8783-C624-C44F-0EF6FD5747BF}"/>
              </a:ext>
            </a:extLst>
          </p:cNvPr>
          <p:cNvSpPr>
            <a:spLocks noGrp="1"/>
          </p:cNvSpPr>
          <p:nvPr>
            <p:ph type="sldNum" sz="quarter" idx="12"/>
          </p:nvPr>
        </p:nvSpPr>
        <p:spPr/>
        <p:txBody>
          <a:bodyPr/>
          <a:lstStyle/>
          <a:p>
            <a:fld id="{9495EA4E-3D33-45DE-B4D9-3F7D650B8951}" type="slidenum">
              <a:rPr lang="zh-CN" altLang="en-US" smtClean="0"/>
              <a:pPr/>
              <a:t>37</a:t>
            </a:fld>
            <a:endParaRPr lang="zh-CN"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5D3E1C-8364-0E68-63B4-CCDC4D217C65}"/>
                  </a:ext>
                </a:extLst>
              </p:cNvPr>
              <p:cNvSpPr txBox="1"/>
              <p:nvPr/>
            </p:nvSpPr>
            <p:spPr>
              <a:xfrm>
                <a:off x="146319" y="3919157"/>
                <a:ext cx="4437818" cy="358303"/>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Scenario 2: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𝑝𝑠h𝑖𝑓𝑡</m:t>
                        </m:r>
                      </m:sub>
                    </m:sSub>
                    <m:r>
                      <a:rPr lang="en-US" b="0" i="1" smtClean="0">
                        <a:latin typeface="Cambria Math" panose="02040503050406030204" pitchFamily="18" charset="0"/>
                        <a:cs typeface="Helvetica" panose="020B0604020202020204" pitchFamily="34" charset="0"/>
                      </a:rPr>
                      <m:t>=0</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i="1">
                            <a:latin typeface="Cambria Math" panose="02040503050406030204" pitchFamily="18" charset="0"/>
                            <a:cs typeface="Helvetica" panose="020B0604020202020204" pitchFamily="34" charset="0"/>
                          </a:rPr>
                        </m:ctrlPr>
                      </m:sSubPr>
                      <m:e>
                        <m:r>
                          <a:rPr lang="en-US" i="1">
                            <a:latin typeface="Cambria Math" panose="02040503050406030204" pitchFamily="18" charset="0"/>
                            <a:cs typeface="Helvetica" panose="020B0604020202020204" pitchFamily="34" charset="0"/>
                          </a:rPr>
                          <m:t>𝑤</m:t>
                        </m:r>
                      </m:e>
                      <m:sub>
                        <m:r>
                          <a:rPr lang="en-US" i="1">
                            <a:latin typeface="Cambria Math" panose="02040503050406030204" pitchFamily="18" charset="0"/>
                            <a:cs typeface="Helvetica" panose="020B0604020202020204" pitchFamily="34" charset="0"/>
                          </a:rPr>
                          <m:t>𝑝𝑙𝑜𝑠𝑠</m:t>
                        </m:r>
                      </m:sub>
                    </m:sSub>
                    <m:r>
                      <a:rPr lang="en-US" i="1">
                        <a:latin typeface="Cambria Math" panose="02040503050406030204" pitchFamily="18" charset="0"/>
                        <a:cs typeface="Helvetica" panose="020B0604020202020204" pitchFamily="34" charset="0"/>
                      </a:rPr>
                      <m:t>=</m:t>
                    </m:r>
                    <m:r>
                      <a:rPr lang="en-US" b="0" i="1" smtClean="0">
                        <a:latin typeface="Cambria Math" panose="02040503050406030204" pitchFamily="18" charset="0"/>
                        <a:cs typeface="Helvetica" panose="020B0604020202020204" pitchFamily="34" charset="0"/>
                      </a:rPr>
                      <m:t>1</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𝑝𝑡𝑜𝑡𝑎𝑙</m:t>
                        </m:r>
                      </m:sub>
                    </m:sSub>
                    <m:r>
                      <a:rPr lang="en-US" b="0" i="1" smtClean="0">
                        <a:latin typeface="Cambria Math" panose="02040503050406030204" pitchFamily="18" charset="0"/>
                        <a:cs typeface="Helvetica" panose="020B0604020202020204" pitchFamily="34" charset="0"/>
                      </a:rPr>
                      <m:t>=0</m:t>
                    </m:r>
                  </m:oMath>
                </a14:m>
                <a:endParaRPr lang="en-US" dirty="0">
                  <a:latin typeface="Helvetica" panose="020B0604020202020204" pitchFamily="34" charset="0"/>
                  <a:cs typeface="Helvetica" panose="020B0604020202020204" pitchFamily="34" charset="0"/>
                </a:endParaRPr>
              </a:p>
            </p:txBody>
          </p:sp>
        </mc:Choice>
        <mc:Fallback xmlns="">
          <p:sp>
            <p:nvSpPr>
              <p:cNvPr id="8" name="TextBox 7">
                <a:extLst>
                  <a:ext uri="{FF2B5EF4-FFF2-40B4-BE49-F238E27FC236}">
                    <a16:creationId xmlns:a16="http://schemas.microsoft.com/office/drawing/2014/main" id="{445D3E1C-8364-0E68-63B4-CCDC4D217C65}"/>
                  </a:ext>
                </a:extLst>
              </p:cNvPr>
              <p:cNvSpPr txBox="1">
                <a:spLocks noRot="1" noChangeAspect="1" noMove="1" noResize="1" noEditPoints="1" noAdjustHandles="1" noChangeArrowheads="1" noChangeShapeType="1" noTextEdit="1"/>
              </p:cNvSpPr>
              <p:nvPr/>
            </p:nvSpPr>
            <p:spPr>
              <a:xfrm>
                <a:off x="146319" y="3919157"/>
                <a:ext cx="4437818" cy="358303"/>
              </a:xfrm>
              <a:prstGeom prst="rect">
                <a:avLst/>
              </a:prstGeom>
              <a:blipFill>
                <a:blip r:embed="rId3"/>
                <a:stretch>
                  <a:fillRect l="-687" t="-5085" b="-152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TextBox 9">
                <a:extLst>
                  <a:ext uri="{FF2B5EF4-FFF2-40B4-BE49-F238E27FC236}">
                    <a16:creationId xmlns:a16="http://schemas.microsoft.com/office/drawing/2014/main" id="{0478B677-83ED-C144-4DDD-B9A90D20D730}"/>
                  </a:ext>
                </a:extLst>
              </p:cNvPr>
              <p:cNvSpPr txBox="1"/>
              <p:nvPr/>
            </p:nvSpPr>
            <p:spPr>
              <a:xfrm>
                <a:off x="146319" y="1217113"/>
                <a:ext cx="4437818" cy="358303"/>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Scenario 1: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𝑝𝑠h𝑖𝑓𝑡</m:t>
                        </m:r>
                      </m:sub>
                    </m:sSub>
                    <m:r>
                      <a:rPr lang="en-US" b="0" i="1" smtClean="0">
                        <a:latin typeface="Cambria Math" panose="02040503050406030204" pitchFamily="18" charset="0"/>
                        <a:cs typeface="Helvetica" panose="020B0604020202020204" pitchFamily="34" charset="0"/>
                      </a:rPr>
                      <m:t>=1</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i="1">
                            <a:latin typeface="Cambria Math" panose="02040503050406030204" pitchFamily="18" charset="0"/>
                            <a:cs typeface="Helvetica" panose="020B0604020202020204" pitchFamily="34" charset="0"/>
                          </a:rPr>
                        </m:ctrlPr>
                      </m:sSubPr>
                      <m:e>
                        <m:r>
                          <a:rPr lang="en-US" i="1">
                            <a:latin typeface="Cambria Math" panose="02040503050406030204" pitchFamily="18" charset="0"/>
                            <a:cs typeface="Helvetica" panose="020B0604020202020204" pitchFamily="34" charset="0"/>
                          </a:rPr>
                          <m:t>𝑤</m:t>
                        </m:r>
                      </m:e>
                      <m:sub>
                        <m:r>
                          <a:rPr lang="en-US" i="1">
                            <a:latin typeface="Cambria Math" panose="02040503050406030204" pitchFamily="18" charset="0"/>
                            <a:cs typeface="Helvetica" panose="020B0604020202020204" pitchFamily="34" charset="0"/>
                          </a:rPr>
                          <m:t>𝑝𝑙𝑜𝑠𝑠</m:t>
                        </m:r>
                      </m:sub>
                    </m:sSub>
                    <m:r>
                      <a:rPr lang="en-US" i="1">
                        <a:latin typeface="Cambria Math" panose="02040503050406030204" pitchFamily="18" charset="0"/>
                        <a:cs typeface="Helvetica" panose="020B0604020202020204" pitchFamily="34" charset="0"/>
                      </a:rPr>
                      <m:t>=0</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𝑝𝑡𝑜𝑡𝑎𝑙</m:t>
                        </m:r>
                      </m:sub>
                    </m:sSub>
                    <m:r>
                      <a:rPr lang="en-US" b="0" i="1" smtClean="0">
                        <a:latin typeface="Cambria Math" panose="02040503050406030204" pitchFamily="18" charset="0"/>
                        <a:cs typeface="Helvetica" panose="020B0604020202020204" pitchFamily="34" charset="0"/>
                      </a:rPr>
                      <m:t>=0</m:t>
                    </m:r>
                  </m:oMath>
                </a14:m>
                <a:endParaRPr lang="en-US" dirty="0">
                  <a:latin typeface="Helvetica" panose="020B0604020202020204" pitchFamily="34" charset="0"/>
                  <a:cs typeface="Helvetica" panose="020B0604020202020204" pitchFamily="34" charset="0"/>
                </a:endParaRPr>
              </a:p>
            </p:txBody>
          </p:sp>
        </mc:Choice>
        <mc:Fallback xmlns="">
          <p:sp>
            <p:nvSpPr>
              <p:cNvPr id="3" name="TextBox 9">
                <a:extLst>
                  <a:ext uri="{FF2B5EF4-FFF2-40B4-BE49-F238E27FC236}">
                    <a16:creationId xmlns:a16="http://schemas.microsoft.com/office/drawing/2014/main" id="{0478B677-83ED-C144-4DDD-B9A90D20D730}"/>
                  </a:ext>
                </a:extLst>
              </p:cNvPr>
              <p:cNvSpPr txBox="1">
                <a:spLocks noRot="1" noChangeAspect="1" noMove="1" noResize="1" noEditPoints="1" noAdjustHandles="1" noChangeArrowheads="1" noChangeShapeType="1" noTextEdit="1"/>
              </p:cNvSpPr>
              <p:nvPr/>
            </p:nvSpPr>
            <p:spPr>
              <a:xfrm>
                <a:off x="146319" y="1217113"/>
                <a:ext cx="4437818" cy="358303"/>
              </a:xfrm>
              <a:prstGeom prst="rect">
                <a:avLst/>
              </a:prstGeom>
              <a:blipFill>
                <a:blip r:embed="rId4"/>
                <a:stretch>
                  <a:fillRect l="-687" t="-5172"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4">
                <a:extLst>
                  <a:ext uri="{FF2B5EF4-FFF2-40B4-BE49-F238E27FC236}">
                    <a16:creationId xmlns:a16="http://schemas.microsoft.com/office/drawing/2014/main" id="{135C3F84-5CBF-B5F7-5B2A-296ED9EC4AA0}"/>
                  </a:ext>
                </a:extLst>
              </p:cNvPr>
              <p:cNvGraphicFramePr>
                <a:graphicFrameLocks noGrp="1"/>
              </p:cNvGraphicFramePr>
              <p:nvPr/>
            </p:nvGraphicFramePr>
            <p:xfrm>
              <a:off x="975359" y="1641404"/>
              <a:ext cx="10241280" cy="2103395"/>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147">
                    <a:tc>
                      <a:txBody>
                        <a:bodyPr/>
                        <a:lstStyle/>
                        <a:p>
                          <a:pPr algn="ctr"/>
                          <a:endParaRPr lang="en-US" sz="1600" dirty="0">
                            <a:highlight>
                              <a:srgbClr val="FFFF00"/>
                            </a:highlight>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𝑜𝑏𝑗</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𝑣</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𝑝𝑓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𝑜𝑙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𝑏𝑓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𝐽</m:t>
                                    </m:r>
                                  </m:e>
                                  <m:sub>
                                    <m:r>
                                      <a:rPr lang="en-US" altLang="zh-CN" sz="1600" b="0" i="1" smtClean="0">
                                        <a:latin typeface="Cambria Math" panose="02040503050406030204" pitchFamily="18" charset="0"/>
                                      </a:rPr>
                                      <m:t>𝑡𝑜𝑡𝑎𝑙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812">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89.0543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89.0543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812">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0.7548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0.7548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0.57s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812">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0.0978</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0.0004</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0.0982</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0.61s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51</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812">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0.1084</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0.1084</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0.23s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8599195"/>
                      </a:ext>
                    </a:extLst>
                  </a:tr>
                </a:tbl>
              </a:graphicData>
            </a:graphic>
          </p:graphicFrame>
        </mc:Choice>
        <mc:Fallback xmlns="">
          <p:graphicFrame>
            <p:nvGraphicFramePr>
              <p:cNvPr id="6" name="Table 4">
                <a:extLst>
                  <a:ext uri="{FF2B5EF4-FFF2-40B4-BE49-F238E27FC236}">
                    <a16:creationId xmlns:a16="http://schemas.microsoft.com/office/drawing/2014/main" id="{135C3F84-5CBF-B5F7-5B2A-296ED9EC4AA0}"/>
                  </a:ext>
                </a:extLst>
              </p:cNvPr>
              <p:cNvGraphicFramePr>
                <a:graphicFrameLocks noGrp="1"/>
              </p:cNvGraphicFramePr>
              <p:nvPr>
                <p:extLst>
                  <p:ext uri="{D42A27DB-BD31-4B8C-83A1-F6EECF244321}">
                    <p14:modId xmlns:p14="http://schemas.microsoft.com/office/powerpoint/2010/main" val="727637553"/>
                  </p:ext>
                </p:extLst>
              </p:nvPr>
            </p:nvGraphicFramePr>
            <p:xfrm>
              <a:off x="975359" y="1641404"/>
              <a:ext cx="10241280" cy="2103395"/>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147">
                    <a:tc>
                      <a:txBody>
                        <a:bodyPr/>
                        <a:lstStyle/>
                        <a:p>
                          <a:pPr algn="ctr"/>
                          <a:endParaRPr lang="en-US" sz="1600" dirty="0">
                            <a:highlight>
                              <a:srgbClr val="FFFF00"/>
                            </a:highlight>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91005" t="-4167" r="-699471" b="-388889"/>
                          </a:stretch>
                        </a:blipFill>
                      </a:tcPr>
                    </a:tc>
                    <a:tc>
                      <a:txBody>
                        <a:bodyPr/>
                        <a:lstStyle/>
                        <a:p>
                          <a:endParaRPr lang="zh-CN"/>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192021" t="-4167" r="-603191"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290476" t="-4167" r="-50000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392553" t="-4167" r="-40266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489947" t="-4167" r="-300529"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593085" t="-4167" r="-202128" b="-38888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812">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89.0543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89.0543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812">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0.7548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0.7548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0.57s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812">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0.0978</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0.0004</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0.0982</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0.61s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51</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812">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0.1084</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0.1084</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0.23s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859919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4">
                <a:extLst>
                  <a:ext uri="{FF2B5EF4-FFF2-40B4-BE49-F238E27FC236}">
                    <a16:creationId xmlns:a16="http://schemas.microsoft.com/office/drawing/2014/main" id="{745C62D7-C657-4DD4-8894-2821443D36DA}"/>
                  </a:ext>
                </a:extLst>
              </p:cNvPr>
              <p:cNvGraphicFramePr>
                <a:graphicFrameLocks noGrp="1"/>
              </p:cNvGraphicFramePr>
              <p:nvPr/>
            </p:nvGraphicFramePr>
            <p:xfrm>
              <a:off x="975359" y="4343448"/>
              <a:ext cx="10241280" cy="2103122"/>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090">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𝑜𝑏𝑗</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𝑣</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𝑝𝑓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𝑜𝑙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𝑏𝑓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𝐽</m:t>
                                    </m:r>
                                  </m:e>
                                  <m:sub>
                                    <m:r>
                                      <a:rPr lang="en-US" altLang="zh-CN" sz="1600" b="0" i="1" smtClean="0">
                                        <a:latin typeface="Cambria Math" panose="02040503050406030204" pitchFamily="18" charset="0"/>
                                      </a:rPr>
                                      <m:t>𝑡𝑜𝑡𝑎𝑙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758">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1.0000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89.0543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90.0543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758">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1.2080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1.2080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1.06s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758">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0.7831</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0.7831</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1.81s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192</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758">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0.8449</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0.8449</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0.24s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112814"/>
                      </a:ext>
                    </a:extLst>
                  </a:tr>
                </a:tbl>
              </a:graphicData>
            </a:graphic>
          </p:graphicFrame>
        </mc:Choice>
        <mc:Fallback xmlns="">
          <p:graphicFrame>
            <p:nvGraphicFramePr>
              <p:cNvPr id="10" name="Table 4">
                <a:extLst>
                  <a:ext uri="{FF2B5EF4-FFF2-40B4-BE49-F238E27FC236}">
                    <a16:creationId xmlns:a16="http://schemas.microsoft.com/office/drawing/2014/main" id="{745C62D7-C657-4DD4-8894-2821443D36DA}"/>
                  </a:ext>
                </a:extLst>
              </p:cNvPr>
              <p:cNvGraphicFramePr>
                <a:graphicFrameLocks noGrp="1"/>
              </p:cNvGraphicFramePr>
              <p:nvPr>
                <p:extLst>
                  <p:ext uri="{D42A27DB-BD31-4B8C-83A1-F6EECF244321}">
                    <p14:modId xmlns:p14="http://schemas.microsoft.com/office/powerpoint/2010/main" val="2530003996"/>
                  </p:ext>
                </p:extLst>
              </p:nvPr>
            </p:nvGraphicFramePr>
            <p:xfrm>
              <a:off x="975359" y="4343448"/>
              <a:ext cx="10241280" cy="2103122"/>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090">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91005" t="-2778" r="-699471" b="-388889"/>
                          </a:stretch>
                        </a:blipFill>
                      </a:tcPr>
                    </a:tc>
                    <a:tc>
                      <a:txBody>
                        <a:bodyPr/>
                        <a:lstStyle/>
                        <a:p>
                          <a:endParaRPr lang="zh-CN"/>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192021" t="-2778" r="-603191"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290476" t="-2778" r="-50000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392553" t="-2778" r="-40266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489947" t="-2778" r="-300529"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593085" t="-2778" r="-202128" b="-38888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758">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1.0000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89.0543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90.0543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758">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1.2080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1.2080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1.06s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758">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0.7831</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0.7831</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1.81s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192</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758">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0.8449</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0.8449</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0.24s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112814"/>
                      </a:ext>
                    </a:extLst>
                  </a:tr>
                </a:tbl>
              </a:graphicData>
            </a:graphic>
          </p:graphicFrame>
        </mc:Fallback>
      </mc:AlternateContent>
    </p:spTree>
    <p:extLst>
      <p:ext uri="{BB962C8B-B14F-4D97-AF65-F5344CB8AC3E}">
        <p14:creationId xmlns:p14="http://schemas.microsoft.com/office/powerpoint/2010/main" val="2566268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2B90B-5DB2-4130-5564-986A9163D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B273D-317B-B43B-6CF9-669C99D42505}"/>
              </a:ext>
            </a:extLst>
          </p:cNvPr>
          <p:cNvSpPr>
            <a:spLocks noGrp="1"/>
          </p:cNvSpPr>
          <p:nvPr>
            <p:ph type="title"/>
          </p:nvPr>
        </p:nvSpPr>
        <p:spPr/>
        <p:txBody>
          <a:bodyPr/>
          <a:lstStyle/>
          <a:p>
            <a:r>
              <a:rPr lang="en-US" dirty="0"/>
              <a:t>Experimental results: Case 1 (Back Feed)</a:t>
            </a:r>
          </a:p>
        </p:txBody>
      </p:sp>
      <p:sp>
        <p:nvSpPr>
          <p:cNvPr id="4" name="Slide Number Placeholder 3">
            <a:extLst>
              <a:ext uri="{FF2B5EF4-FFF2-40B4-BE49-F238E27FC236}">
                <a16:creationId xmlns:a16="http://schemas.microsoft.com/office/drawing/2014/main" id="{94904C9F-659B-11A2-5E30-EC4EF00C292F}"/>
              </a:ext>
            </a:extLst>
          </p:cNvPr>
          <p:cNvSpPr>
            <a:spLocks noGrp="1"/>
          </p:cNvSpPr>
          <p:nvPr>
            <p:ph type="sldNum" sz="quarter" idx="12"/>
          </p:nvPr>
        </p:nvSpPr>
        <p:spPr/>
        <p:txBody>
          <a:bodyPr/>
          <a:lstStyle/>
          <a:p>
            <a:fld id="{9495EA4E-3D33-45DE-B4D9-3F7D650B8951}" type="slidenum">
              <a:rPr lang="zh-CN" altLang="en-US" smtClean="0"/>
              <a:pPr/>
              <a:t>38</a:t>
            </a:fld>
            <a:endParaRPr lang="zh-CN"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8B9890F-8B9D-2212-912D-5167683A7D44}"/>
                  </a:ext>
                </a:extLst>
              </p:cNvPr>
              <p:cNvSpPr txBox="1"/>
              <p:nvPr/>
            </p:nvSpPr>
            <p:spPr>
              <a:xfrm>
                <a:off x="146319" y="3919157"/>
                <a:ext cx="5082225" cy="358303"/>
              </a:xfrm>
              <a:prstGeom prst="rect">
                <a:avLst/>
              </a:prstGeom>
              <a:noFill/>
            </p:spPr>
            <p:txBody>
              <a:bodyPr wrap="none" rtlCol="0">
                <a:spAutoFit/>
              </a:bodyPr>
              <a:lstStyle/>
              <a:p>
                <a:r>
                  <a:rPr lang="en-US" altLang="zh-CN" dirty="0">
                    <a:latin typeface="Helvetica" panose="020B0604020202020204" pitchFamily="34" charset="0"/>
                    <a:cs typeface="Helvetica" panose="020B0604020202020204" pitchFamily="34" charset="0"/>
                  </a:rPr>
                  <a:t>Scenario 4: </a:t>
                </a:r>
                <a14:m>
                  <m:oMath xmlns:m="http://schemas.openxmlformats.org/officeDocument/2006/math">
                    <m:sSub>
                      <m:sSubPr>
                        <m:ctrlPr>
                          <a:rPr lang="en-US" altLang="zh-CN" i="1">
                            <a:latin typeface="Cambria Math" panose="02040503050406030204" pitchFamily="18" charset="0"/>
                            <a:cs typeface="Helvetica" panose="020B0604020202020204" pitchFamily="34" charset="0"/>
                          </a:rPr>
                        </m:ctrlPr>
                      </m:sSubPr>
                      <m:e>
                        <m:r>
                          <a:rPr lang="en-US" altLang="zh-CN" i="1">
                            <a:latin typeface="Cambria Math" panose="02040503050406030204" pitchFamily="18" charset="0"/>
                            <a:cs typeface="Helvetica" panose="020B0604020202020204" pitchFamily="34" charset="0"/>
                          </a:rPr>
                          <m:t>𝑤</m:t>
                        </m:r>
                      </m:e>
                      <m:sub>
                        <m:r>
                          <a:rPr lang="en-US" altLang="zh-CN" i="1">
                            <a:latin typeface="Cambria Math" panose="02040503050406030204" pitchFamily="18" charset="0"/>
                            <a:cs typeface="Helvetica" panose="020B0604020202020204" pitchFamily="34" charset="0"/>
                          </a:rPr>
                          <m:t>𝑝𝑠h𝑖𝑓𝑡</m:t>
                        </m:r>
                      </m:sub>
                    </m:sSub>
                    <m:r>
                      <a:rPr lang="en-US" altLang="zh-CN" i="1">
                        <a:latin typeface="Cambria Math" panose="02040503050406030204" pitchFamily="18" charset="0"/>
                        <a:cs typeface="Helvetica" panose="020B0604020202020204" pitchFamily="34" charset="0"/>
                      </a:rPr>
                      <m:t>=1/3</m:t>
                    </m:r>
                  </m:oMath>
                </a14:m>
                <a:r>
                  <a:rPr lang="en-US" altLang="zh-CN" dirty="0">
                    <a:latin typeface="Helvetica" panose="020B0604020202020204" pitchFamily="34" charset="0"/>
                    <a:cs typeface="Helvetica" panose="020B0604020202020204" pitchFamily="34" charset="0"/>
                  </a:rPr>
                  <a:t>, </a:t>
                </a:r>
                <a14:m>
                  <m:oMath xmlns:m="http://schemas.openxmlformats.org/officeDocument/2006/math">
                    <m:sSub>
                      <m:sSubPr>
                        <m:ctrlPr>
                          <a:rPr lang="en-US" altLang="zh-CN" i="1">
                            <a:latin typeface="Cambria Math" panose="02040503050406030204" pitchFamily="18" charset="0"/>
                            <a:cs typeface="Helvetica" panose="020B0604020202020204" pitchFamily="34" charset="0"/>
                          </a:rPr>
                        </m:ctrlPr>
                      </m:sSubPr>
                      <m:e>
                        <m:r>
                          <a:rPr lang="en-US" altLang="zh-CN" i="1">
                            <a:latin typeface="Cambria Math" panose="02040503050406030204" pitchFamily="18" charset="0"/>
                            <a:cs typeface="Helvetica" panose="020B0604020202020204" pitchFamily="34" charset="0"/>
                          </a:rPr>
                          <m:t>𝑤</m:t>
                        </m:r>
                      </m:e>
                      <m:sub>
                        <m:r>
                          <a:rPr lang="en-US" altLang="zh-CN" i="1">
                            <a:latin typeface="Cambria Math" panose="02040503050406030204" pitchFamily="18" charset="0"/>
                            <a:cs typeface="Helvetica" panose="020B0604020202020204" pitchFamily="34" charset="0"/>
                          </a:rPr>
                          <m:t>𝑝𝑙𝑜𝑠𝑠</m:t>
                        </m:r>
                      </m:sub>
                    </m:sSub>
                    <m:r>
                      <a:rPr lang="en-US" altLang="zh-CN" i="1">
                        <a:latin typeface="Cambria Math" panose="02040503050406030204" pitchFamily="18" charset="0"/>
                        <a:cs typeface="Helvetica" panose="020B0604020202020204" pitchFamily="34" charset="0"/>
                      </a:rPr>
                      <m:t>=1/3</m:t>
                    </m:r>
                  </m:oMath>
                </a14:m>
                <a:r>
                  <a:rPr lang="en-US" altLang="zh-CN" dirty="0">
                    <a:latin typeface="Helvetica" panose="020B0604020202020204" pitchFamily="34" charset="0"/>
                    <a:cs typeface="Helvetica" panose="020B0604020202020204" pitchFamily="34" charset="0"/>
                  </a:rPr>
                  <a:t>, </a:t>
                </a:r>
                <a14:m>
                  <m:oMath xmlns:m="http://schemas.openxmlformats.org/officeDocument/2006/math">
                    <m:sSub>
                      <m:sSubPr>
                        <m:ctrlPr>
                          <a:rPr lang="en-US" altLang="zh-CN" i="1">
                            <a:latin typeface="Cambria Math" panose="02040503050406030204" pitchFamily="18" charset="0"/>
                            <a:cs typeface="Helvetica" panose="020B0604020202020204" pitchFamily="34" charset="0"/>
                          </a:rPr>
                        </m:ctrlPr>
                      </m:sSubPr>
                      <m:e>
                        <m:r>
                          <a:rPr lang="en-US" altLang="zh-CN" i="1">
                            <a:latin typeface="Cambria Math" panose="02040503050406030204" pitchFamily="18" charset="0"/>
                            <a:cs typeface="Helvetica" panose="020B0604020202020204" pitchFamily="34" charset="0"/>
                          </a:rPr>
                          <m:t>𝑤</m:t>
                        </m:r>
                      </m:e>
                      <m:sub>
                        <m:r>
                          <a:rPr lang="en-US" altLang="zh-CN" i="1">
                            <a:latin typeface="Cambria Math" panose="02040503050406030204" pitchFamily="18" charset="0"/>
                            <a:cs typeface="Helvetica" panose="020B0604020202020204" pitchFamily="34" charset="0"/>
                          </a:rPr>
                          <m:t>𝑝𝑡𝑜𝑡𝑎𝑙</m:t>
                        </m:r>
                      </m:sub>
                    </m:sSub>
                    <m:r>
                      <a:rPr lang="en-US" altLang="zh-CN" i="1">
                        <a:latin typeface="Cambria Math" panose="02040503050406030204" pitchFamily="18" charset="0"/>
                        <a:cs typeface="Helvetica" panose="020B0604020202020204" pitchFamily="34" charset="0"/>
                      </a:rPr>
                      <m:t>=1/3</m:t>
                    </m:r>
                  </m:oMath>
                </a14:m>
                <a:endParaRPr lang="en-US" altLang="zh-CN" dirty="0">
                  <a:latin typeface="Helvetica" panose="020B0604020202020204" pitchFamily="34" charset="0"/>
                  <a:cs typeface="Helvetica" panose="020B0604020202020204" pitchFamily="34" charset="0"/>
                </a:endParaRPr>
              </a:p>
            </p:txBody>
          </p:sp>
        </mc:Choice>
        <mc:Fallback xmlns="">
          <p:sp>
            <p:nvSpPr>
              <p:cNvPr id="8" name="TextBox 7">
                <a:extLst>
                  <a:ext uri="{FF2B5EF4-FFF2-40B4-BE49-F238E27FC236}">
                    <a16:creationId xmlns:a16="http://schemas.microsoft.com/office/drawing/2014/main" id="{38B9890F-8B9D-2212-912D-5167683A7D44}"/>
                  </a:ext>
                </a:extLst>
              </p:cNvPr>
              <p:cNvSpPr txBox="1">
                <a:spLocks noRot="1" noChangeAspect="1" noMove="1" noResize="1" noEditPoints="1" noAdjustHandles="1" noChangeArrowheads="1" noChangeShapeType="1" noTextEdit="1"/>
              </p:cNvSpPr>
              <p:nvPr/>
            </p:nvSpPr>
            <p:spPr>
              <a:xfrm>
                <a:off x="146319" y="3919157"/>
                <a:ext cx="5082225" cy="358303"/>
              </a:xfrm>
              <a:prstGeom prst="rect">
                <a:avLst/>
              </a:prstGeom>
              <a:blipFill>
                <a:blip r:embed="rId3"/>
                <a:stretch>
                  <a:fillRect l="-600" t="-5085" b="-152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TextBox 9">
                <a:extLst>
                  <a:ext uri="{FF2B5EF4-FFF2-40B4-BE49-F238E27FC236}">
                    <a16:creationId xmlns:a16="http://schemas.microsoft.com/office/drawing/2014/main" id="{D2792659-AF1F-A829-E53D-2CDFD4AEF261}"/>
                  </a:ext>
                </a:extLst>
              </p:cNvPr>
              <p:cNvSpPr txBox="1"/>
              <p:nvPr/>
            </p:nvSpPr>
            <p:spPr>
              <a:xfrm>
                <a:off x="146319" y="1217113"/>
                <a:ext cx="4437818" cy="358303"/>
              </a:xfrm>
              <a:prstGeom prst="rect">
                <a:avLst/>
              </a:prstGeom>
              <a:noFill/>
            </p:spPr>
            <p:txBody>
              <a:bodyPr wrap="none" rtlCol="0">
                <a:spAutoFit/>
              </a:bodyPr>
              <a:lstStyle/>
              <a:p>
                <a:r>
                  <a:rPr lang="en-US" altLang="zh-CN" dirty="0">
                    <a:latin typeface="Helvetica" panose="020B0604020202020204" pitchFamily="34" charset="0"/>
                    <a:cs typeface="Helvetica" panose="020B0604020202020204" pitchFamily="34" charset="0"/>
                  </a:rPr>
                  <a:t>Scenario 3: </a:t>
                </a:r>
                <a14:m>
                  <m:oMath xmlns:m="http://schemas.openxmlformats.org/officeDocument/2006/math">
                    <m:sSub>
                      <m:sSubPr>
                        <m:ctrlPr>
                          <a:rPr lang="en-US" altLang="zh-CN" i="1">
                            <a:latin typeface="Cambria Math" panose="02040503050406030204" pitchFamily="18" charset="0"/>
                            <a:cs typeface="Helvetica" panose="020B0604020202020204" pitchFamily="34" charset="0"/>
                          </a:rPr>
                        </m:ctrlPr>
                      </m:sSubPr>
                      <m:e>
                        <m:r>
                          <a:rPr lang="en-US" altLang="zh-CN" i="1">
                            <a:latin typeface="Cambria Math" panose="02040503050406030204" pitchFamily="18" charset="0"/>
                            <a:cs typeface="Helvetica" panose="020B0604020202020204" pitchFamily="34" charset="0"/>
                          </a:rPr>
                          <m:t>𝑤</m:t>
                        </m:r>
                      </m:e>
                      <m:sub>
                        <m:r>
                          <a:rPr lang="en-US" altLang="zh-CN" i="1">
                            <a:latin typeface="Cambria Math" panose="02040503050406030204" pitchFamily="18" charset="0"/>
                            <a:cs typeface="Helvetica" panose="020B0604020202020204" pitchFamily="34" charset="0"/>
                          </a:rPr>
                          <m:t>𝑝𝑠h𝑖𝑓𝑡</m:t>
                        </m:r>
                      </m:sub>
                    </m:sSub>
                    <m:r>
                      <a:rPr lang="en-US" altLang="zh-CN" i="1">
                        <a:latin typeface="Cambria Math" panose="02040503050406030204" pitchFamily="18" charset="0"/>
                        <a:cs typeface="Helvetica" panose="020B0604020202020204" pitchFamily="34" charset="0"/>
                      </a:rPr>
                      <m:t>=0</m:t>
                    </m:r>
                  </m:oMath>
                </a14:m>
                <a:r>
                  <a:rPr lang="en-US" altLang="zh-CN" dirty="0">
                    <a:latin typeface="Helvetica" panose="020B0604020202020204" pitchFamily="34" charset="0"/>
                    <a:cs typeface="Helvetica" panose="020B0604020202020204" pitchFamily="34" charset="0"/>
                  </a:rPr>
                  <a:t>, </a:t>
                </a:r>
                <a14:m>
                  <m:oMath xmlns:m="http://schemas.openxmlformats.org/officeDocument/2006/math">
                    <m:sSub>
                      <m:sSubPr>
                        <m:ctrlPr>
                          <a:rPr lang="en-US" altLang="zh-CN" i="1">
                            <a:latin typeface="Cambria Math" panose="02040503050406030204" pitchFamily="18" charset="0"/>
                            <a:cs typeface="Helvetica" panose="020B0604020202020204" pitchFamily="34" charset="0"/>
                          </a:rPr>
                        </m:ctrlPr>
                      </m:sSubPr>
                      <m:e>
                        <m:r>
                          <a:rPr lang="en-US" altLang="zh-CN" i="1">
                            <a:latin typeface="Cambria Math" panose="02040503050406030204" pitchFamily="18" charset="0"/>
                            <a:cs typeface="Helvetica" panose="020B0604020202020204" pitchFamily="34" charset="0"/>
                          </a:rPr>
                          <m:t>𝑤</m:t>
                        </m:r>
                      </m:e>
                      <m:sub>
                        <m:r>
                          <a:rPr lang="en-US" altLang="zh-CN" i="1">
                            <a:latin typeface="Cambria Math" panose="02040503050406030204" pitchFamily="18" charset="0"/>
                            <a:cs typeface="Helvetica" panose="020B0604020202020204" pitchFamily="34" charset="0"/>
                          </a:rPr>
                          <m:t>𝑝𝑙𝑜𝑠𝑠</m:t>
                        </m:r>
                      </m:sub>
                    </m:sSub>
                    <m:r>
                      <a:rPr lang="en-US" altLang="zh-CN" i="1">
                        <a:latin typeface="Cambria Math" panose="02040503050406030204" pitchFamily="18" charset="0"/>
                        <a:cs typeface="Helvetica" panose="020B0604020202020204" pitchFamily="34" charset="0"/>
                      </a:rPr>
                      <m:t>=0</m:t>
                    </m:r>
                  </m:oMath>
                </a14:m>
                <a:r>
                  <a:rPr lang="en-US" altLang="zh-CN" dirty="0">
                    <a:latin typeface="Helvetica" panose="020B0604020202020204" pitchFamily="34" charset="0"/>
                    <a:cs typeface="Helvetica" panose="020B0604020202020204" pitchFamily="34" charset="0"/>
                  </a:rPr>
                  <a:t>, </a:t>
                </a:r>
                <a14:m>
                  <m:oMath xmlns:m="http://schemas.openxmlformats.org/officeDocument/2006/math">
                    <m:sSub>
                      <m:sSubPr>
                        <m:ctrlPr>
                          <a:rPr lang="en-US" altLang="zh-CN" i="1">
                            <a:latin typeface="Cambria Math" panose="02040503050406030204" pitchFamily="18" charset="0"/>
                            <a:cs typeface="Helvetica" panose="020B0604020202020204" pitchFamily="34" charset="0"/>
                          </a:rPr>
                        </m:ctrlPr>
                      </m:sSubPr>
                      <m:e>
                        <m:r>
                          <a:rPr lang="en-US" altLang="zh-CN" i="1">
                            <a:latin typeface="Cambria Math" panose="02040503050406030204" pitchFamily="18" charset="0"/>
                            <a:cs typeface="Helvetica" panose="020B0604020202020204" pitchFamily="34" charset="0"/>
                          </a:rPr>
                          <m:t>𝑤</m:t>
                        </m:r>
                      </m:e>
                      <m:sub>
                        <m:r>
                          <a:rPr lang="en-US" altLang="zh-CN" i="1">
                            <a:latin typeface="Cambria Math" panose="02040503050406030204" pitchFamily="18" charset="0"/>
                            <a:cs typeface="Helvetica" panose="020B0604020202020204" pitchFamily="34" charset="0"/>
                          </a:rPr>
                          <m:t>𝑝𝑡𝑜𝑡𝑎𝑙</m:t>
                        </m:r>
                      </m:sub>
                    </m:sSub>
                    <m:r>
                      <a:rPr lang="en-US" altLang="zh-CN" i="1">
                        <a:latin typeface="Cambria Math" panose="02040503050406030204" pitchFamily="18" charset="0"/>
                        <a:cs typeface="Helvetica" panose="020B0604020202020204" pitchFamily="34" charset="0"/>
                      </a:rPr>
                      <m:t>=1</m:t>
                    </m:r>
                  </m:oMath>
                </a14:m>
                <a:endParaRPr lang="en-US" altLang="zh-CN" dirty="0">
                  <a:latin typeface="Helvetica" panose="020B0604020202020204" pitchFamily="34" charset="0"/>
                  <a:cs typeface="Helvetica" panose="020B0604020202020204" pitchFamily="34" charset="0"/>
                </a:endParaRPr>
              </a:p>
            </p:txBody>
          </p:sp>
        </mc:Choice>
        <mc:Fallback xmlns="">
          <p:sp>
            <p:nvSpPr>
              <p:cNvPr id="3" name="TextBox 9">
                <a:extLst>
                  <a:ext uri="{FF2B5EF4-FFF2-40B4-BE49-F238E27FC236}">
                    <a16:creationId xmlns:a16="http://schemas.microsoft.com/office/drawing/2014/main" id="{D2792659-AF1F-A829-E53D-2CDFD4AEF261}"/>
                  </a:ext>
                </a:extLst>
              </p:cNvPr>
              <p:cNvSpPr txBox="1">
                <a:spLocks noRot="1" noChangeAspect="1" noMove="1" noResize="1" noEditPoints="1" noAdjustHandles="1" noChangeArrowheads="1" noChangeShapeType="1" noTextEdit="1"/>
              </p:cNvSpPr>
              <p:nvPr/>
            </p:nvSpPr>
            <p:spPr>
              <a:xfrm>
                <a:off x="146319" y="1217113"/>
                <a:ext cx="4437818" cy="358303"/>
              </a:xfrm>
              <a:prstGeom prst="rect">
                <a:avLst/>
              </a:prstGeom>
              <a:blipFill>
                <a:blip r:embed="rId4"/>
                <a:stretch>
                  <a:fillRect l="-687" t="-5172" b="-172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4">
                <a:extLst>
                  <a:ext uri="{FF2B5EF4-FFF2-40B4-BE49-F238E27FC236}">
                    <a16:creationId xmlns:a16="http://schemas.microsoft.com/office/drawing/2014/main" id="{49D38B1D-E857-BE0E-2E77-B9DF9169CD38}"/>
                  </a:ext>
                </a:extLst>
              </p:cNvPr>
              <p:cNvGraphicFramePr>
                <a:graphicFrameLocks noGrp="1"/>
              </p:cNvGraphicFramePr>
              <p:nvPr/>
            </p:nvGraphicFramePr>
            <p:xfrm>
              <a:off x="975359" y="1641404"/>
              <a:ext cx="10241280" cy="2103395"/>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147">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𝑜𝑏𝑗</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𝑣</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𝑝𝑓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𝑜𝑙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𝑏𝑓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𝐽</m:t>
                                    </m:r>
                                  </m:e>
                                  <m:sub>
                                    <m:r>
                                      <a:rPr lang="en-US" altLang="zh-CN" sz="1600" b="0" i="1" smtClean="0">
                                        <a:latin typeface="Cambria Math" panose="02040503050406030204" pitchFamily="18" charset="0"/>
                                      </a:rPr>
                                      <m:t>𝑡𝑜𝑡𝑎𝑙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812">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1.0000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89.0543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90.0543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812">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1.2334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1.2334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0.59s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812">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0.7623</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0.0001</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0.7624</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2.08s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203</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812">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0.8440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0.8440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0.24s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8599195"/>
                      </a:ext>
                    </a:extLst>
                  </a:tr>
                </a:tbl>
              </a:graphicData>
            </a:graphic>
          </p:graphicFrame>
        </mc:Choice>
        <mc:Fallback xmlns="">
          <p:graphicFrame>
            <p:nvGraphicFramePr>
              <p:cNvPr id="6" name="Table 4">
                <a:extLst>
                  <a:ext uri="{FF2B5EF4-FFF2-40B4-BE49-F238E27FC236}">
                    <a16:creationId xmlns:a16="http://schemas.microsoft.com/office/drawing/2014/main" id="{49D38B1D-E857-BE0E-2E77-B9DF9169CD38}"/>
                  </a:ext>
                </a:extLst>
              </p:cNvPr>
              <p:cNvGraphicFramePr>
                <a:graphicFrameLocks noGrp="1"/>
              </p:cNvGraphicFramePr>
              <p:nvPr>
                <p:extLst>
                  <p:ext uri="{D42A27DB-BD31-4B8C-83A1-F6EECF244321}">
                    <p14:modId xmlns:p14="http://schemas.microsoft.com/office/powerpoint/2010/main" val="30876409"/>
                  </p:ext>
                </p:extLst>
              </p:nvPr>
            </p:nvGraphicFramePr>
            <p:xfrm>
              <a:off x="975359" y="1641404"/>
              <a:ext cx="10241280" cy="2103395"/>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147">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91005" t="-4167" r="-699471" b="-388889"/>
                          </a:stretch>
                        </a:blipFill>
                      </a:tcPr>
                    </a:tc>
                    <a:tc>
                      <a:txBody>
                        <a:bodyPr/>
                        <a:lstStyle/>
                        <a:p>
                          <a:endParaRPr lang="zh-CN"/>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192021" t="-4167" r="-603191"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290476" t="-4167" r="-50000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392553" t="-4167" r="-40266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489947" t="-4167" r="-300529"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593085" t="-4167" r="-202128" b="-38888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812">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1.0000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89.0543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90.0543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812">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1.2334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1.2334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0.59s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812">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0.7623</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0.0001</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0.7624</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2.08s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203</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812">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0.8440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0.8440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0.24s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859919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4">
                <a:extLst>
                  <a:ext uri="{FF2B5EF4-FFF2-40B4-BE49-F238E27FC236}">
                    <a16:creationId xmlns:a16="http://schemas.microsoft.com/office/drawing/2014/main" id="{7436AB66-0CF3-A626-341C-D0C026F952B3}"/>
                  </a:ext>
                </a:extLst>
              </p:cNvPr>
              <p:cNvGraphicFramePr>
                <a:graphicFrameLocks noGrp="1"/>
              </p:cNvGraphicFramePr>
              <p:nvPr/>
            </p:nvGraphicFramePr>
            <p:xfrm>
              <a:off x="975359" y="4343448"/>
              <a:ext cx="10241280" cy="2103122"/>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090">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𝑜𝑏𝑗</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𝑣</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𝑝𝑓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𝑜𝑙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𝑏𝑓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𝐽</m:t>
                                    </m:r>
                                  </m:e>
                                  <m:sub>
                                    <m:r>
                                      <a:rPr lang="en-US" altLang="zh-CN" sz="1600" b="0" i="1" smtClean="0">
                                        <a:latin typeface="Cambria Math" panose="02040503050406030204" pitchFamily="18" charset="0"/>
                                      </a:rPr>
                                      <m:t>𝑡𝑜𝑡𝑎𝑙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758">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0.6667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89.0543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89.7209</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758">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1.1953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1.1953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0.68s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758">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0.6865</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0.6865</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1.04s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108</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758">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0.8672</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0.8672</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0.28s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112814"/>
                      </a:ext>
                    </a:extLst>
                  </a:tr>
                </a:tbl>
              </a:graphicData>
            </a:graphic>
          </p:graphicFrame>
        </mc:Choice>
        <mc:Fallback xmlns="">
          <p:graphicFrame>
            <p:nvGraphicFramePr>
              <p:cNvPr id="10" name="Table 4">
                <a:extLst>
                  <a:ext uri="{FF2B5EF4-FFF2-40B4-BE49-F238E27FC236}">
                    <a16:creationId xmlns:a16="http://schemas.microsoft.com/office/drawing/2014/main" id="{7436AB66-0CF3-A626-341C-D0C026F952B3}"/>
                  </a:ext>
                </a:extLst>
              </p:cNvPr>
              <p:cNvGraphicFramePr>
                <a:graphicFrameLocks noGrp="1"/>
              </p:cNvGraphicFramePr>
              <p:nvPr>
                <p:extLst>
                  <p:ext uri="{D42A27DB-BD31-4B8C-83A1-F6EECF244321}">
                    <p14:modId xmlns:p14="http://schemas.microsoft.com/office/powerpoint/2010/main" val="1890417600"/>
                  </p:ext>
                </p:extLst>
              </p:nvPr>
            </p:nvGraphicFramePr>
            <p:xfrm>
              <a:off x="975359" y="4343448"/>
              <a:ext cx="10241280" cy="2103122"/>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090">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91005" t="-2778" r="-699471" b="-388889"/>
                          </a:stretch>
                        </a:blipFill>
                      </a:tcPr>
                    </a:tc>
                    <a:tc>
                      <a:txBody>
                        <a:bodyPr/>
                        <a:lstStyle/>
                        <a:p>
                          <a:endParaRPr lang="zh-CN"/>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192021" t="-2778" r="-603191"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290476" t="-2778" r="-50000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392553" t="-2778" r="-40266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489947" t="-2778" r="-300529"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593085" t="-2778" r="-202128" b="-38888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758">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0.6667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89.0543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89.7209</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758">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1.1953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1.1953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0.68s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758">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0.6865</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0.6865</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1.04s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108</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758">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0.8672</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0.8672</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0.28s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112814"/>
                      </a:ext>
                    </a:extLst>
                  </a:tr>
                </a:tbl>
              </a:graphicData>
            </a:graphic>
          </p:graphicFrame>
        </mc:Fallback>
      </mc:AlternateContent>
    </p:spTree>
    <p:extLst>
      <p:ext uri="{BB962C8B-B14F-4D97-AF65-F5344CB8AC3E}">
        <p14:creationId xmlns:p14="http://schemas.microsoft.com/office/powerpoint/2010/main" val="36723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9692C-D269-F4C8-BA9D-9F0553013FFE}"/>
            </a:ext>
          </a:extLst>
        </p:cNvPr>
        <p:cNvGrpSpPr/>
        <p:nvPr/>
      </p:nvGrpSpPr>
      <p:grpSpPr>
        <a:xfrm>
          <a:off x="0" y="0"/>
          <a:ext cx="0" cy="0"/>
          <a:chOff x="0" y="0"/>
          <a:chExt cx="0" cy="0"/>
        </a:xfrm>
      </p:grpSpPr>
      <p:grpSp>
        <p:nvGrpSpPr>
          <p:cNvPr id="12" name="组合 11">
            <a:extLst>
              <a:ext uri="{FF2B5EF4-FFF2-40B4-BE49-F238E27FC236}">
                <a16:creationId xmlns:a16="http://schemas.microsoft.com/office/drawing/2014/main" id="{84DD977F-B334-CD0A-6E5F-65CD5437F98E}"/>
              </a:ext>
            </a:extLst>
          </p:cNvPr>
          <p:cNvGrpSpPr/>
          <p:nvPr/>
        </p:nvGrpSpPr>
        <p:grpSpPr>
          <a:xfrm>
            <a:off x="5744091" y="1452514"/>
            <a:ext cx="5765353" cy="4160122"/>
            <a:chOff x="5744091" y="1452514"/>
            <a:chExt cx="5765353" cy="4160122"/>
          </a:xfrm>
        </p:grpSpPr>
        <p:pic>
          <p:nvPicPr>
            <p:cNvPr id="3" name="图片 2">
              <a:extLst>
                <a:ext uri="{FF2B5EF4-FFF2-40B4-BE49-F238E27FC236}">
                  <a16:creationId xmlns:a16="http://schemas.microsoft.com/office/drawing/2014/main" id="{C4AAEB0F-7913-760D-D80C-669EC1E6FCAF}"/>
                </a:ext>
              </a:extLst>
            </p:cNvPr>
            <p:cNvPicPr>
              <a:picLocks noChangeAspect="1"/>
            </p:cNvPicPr>
            <p:nvPr/>
          </p:nvPicPr>
          <p:blipFill>
            <a:blip r:embed="rId3"/>
            <a:stretch>
              <a:fillRect/>
            </a:stretch>
          </p:blipFill>
          <p:spPr>
            <a:xfrm>
              <a:off x="5744091" y="1452514"/>
              <a:ext cx="5765353" cy="4160122"/>
            </a:xfrm>
            <a:prstGeom prst="rect">
              <a:avLst/>
            </a:prstGeom>
          </p:spPr>
        </p:pic>
        <p:sp>
          <p:nvSpPr>
            <p:cNvPr id="7" name="矩形 6">
              <a:extLst>
                <a:ext uri="{FF2B5EF4-FFF2-40B4-BE49-F238E27FC236}">
                  <a16:creationId xmlns:a16="http://schemas.microsoft.com/office/drawing/2014/main" id="{EF6AF970-9736-7380-30CC-C0AF43BBEAD7}"/>
                </a:ext>
              </a:extLst>
            </p:cNvPr>
            <p:cNvSpPr/>
            <p:nvPr/>
          </p:nvSpPr>
          <p:spPr>
            <a:xfrm>
              <a:off x="9747315" y="2076850"/>
              <a:ext cx="207390" cy="2210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A54841BC-9209-C337-0A4C-FD6FB1FC74F3}"/>
                  </a:ext>
                </a:extLst>
              </p:cNvPr>
              <p:cNvSpPr>
                <a:spLocks noGrp="1"/>
              </p:cNvSpPr>
              <p:nvPr>
                <p:ph idx="1"/>
              </p:nvPr>
            </p:nvSpPr>
            <p:spPr>
              <a:xfrm>
                <a:off x="294027" y="1245364"/>
                <a:ext cx="6889198" cy="5212957"/>
              </a:xfrm>
            </p:spPr>
            <p:txBody>
              <a:bodyPr>
                <a:normAutofit lnSpcReduction="10000"/>
              </a:bodyPr>
              <a:lstStyle/>
              <a:p>
                <a:r>
                  <a:rPr lang="en-US" sz="2000" noProof="0" dirty="0"/>
                  <a:t>Loading scale = </a:t>
                </a:r>
                <a:r>
                  <a:rPr lang="en-US" sz="2000" noProof="0" dirty="0">
                    <a:solidFill>
                      <a:srgbClr val="C00000"/>
                    </a:solidFill>
                  </a:rPr>
                  <a:t>1.32</a:t>
                </a:r>
              </a:p>
              <a:p>
                <a:r>
                  <a:rPr lang="en-US" sz="2000" noProof="0" dirty="0"/>
                  <a:t>DER Info:</a:t>
                </a:r>
              </a:p>
              <a:p>
                <a:pPr lvl="1"/>
                <a:r>
                  <a:rPr lang="en-US" sz="1700" noProof="0" dirty="0"/>
                  <a:t>Name: [g1, g86, g35, g29, g51, g44, g108]</a:t>
                </a:r>
              </a:p>
              <a:p>
                <a:pPr lvl="1"/>
                <a:r>
                  <a:rPr lang="en-US" sz="1700" noProof="0" dirty="0"/>
                  <a:t>KW start: [</a:t>
                </a:r>
                <a:r>
                  <a:rPr lang="en-US" sz="1700" noProof="0" dirty="0">
                    <a:solidFill>
                      <a:srgbClr val="C00000"/>
                    </a:solidFill>
                  </a:rPr>
                  <a:t>400</a:t>
                </a:r>
                <a:r>
                  <a:rPr lang="en-US" altLang="zh-CN" sz="1700" noProof="0" dirty="0"/>
                  <a:t>,</a:t>
                </a:r>
                <a:r>
                  <a:rPr lang="en-US" sz="1700" noProof="0" dirty="0">
                    <a:solidFill>
                      <a:srgbClr val="C00000"/>
                    </a:solidFill>
                  </a:rPr>
                  <a:t> 140</a:t>
                </a:r>
                <a:r>
                  <a:rPr lang="en-US" altLang="zh-CN" sz="1700" noProof="0" dirty="0"/>
                  <a:t>,</a:t>
                </a:r>
                <a:r>
                  <a:rPr lang="en-US" sz="1700" noProof="0" dirty="0">
                    <a:solidFill>
                      <a:srgbClr val="C00000"/>
                    </a:solidFill>
                  </a:rPr>
                  <a:t> 150</a:t>
                </a:r>
                <a:r>
                  <a:rPr lang="en-US" altLang="zh-CN" sz="1700" noProof="0" dirty="0"/>
                  <a:t>,</a:t>
                </a:r>
                <a:r>
                  <a:rPr lang="en-US" sz="1700" noProof="0" dirty="0">
                    <a:solidFill>
                      <a:srgbClr val="C00000"/>
                    </a:solidFill>
                  </a:rPr>
                  <a:t> 200</a:t>
                </a:r>
                <a:r>
                  <a:rPr lang="en-US" altLang="zh-CN" sz="1700" noProof="0" dirty="0"/>
                  <a:t>,</a:t>
                </a:r>
                <a:r>
                  <a:rPr lang="en-US" sz="1700" noProof="0" dirty="0">
                    <a:solidFill>
                      <a:srgbClr val="C00000"/>
                    </a:solidFill>
                  </a:rPr>
                  <a:t> 300</a:t>
                </a:r>
                <a:r>
                  <a:rPr lang="en-US" sz="1700" noProof="0" dirty="0"/>
                  <a:t>, 60, 60]</a:t>
                </a:r>
              </a:p>
              <a:p>
                <a:pPr lvl="1"/>
                <a:r>
                  <a:rPr lang="en-US" sz="1700" noProof="0" dirty="0"/>
                  <a:t>KVAR: [</a:t>
                </a:r>
                <a:r>
                  <a:rPr lang="en-US" altLang="zh-CN" sz="1700" noProof="0" dirty="0">
                    <a:solidFill>
                      <a:srgbClr val="C00000"/>
                    </a:solidFill>
                  </a:rPr>
                  <a:t>100</a:t>
                </a:r>
                <a:r>
                  <a:rPr lang="en-US" sz="1700" noProof="0" dirty="0"/>
                  <a:t>, 60, 60, 80, 100, 0, 0]</a:t>
                </a:r>
              </a:p>
              <a:p>
                <a:pPr lvl="1"/>
                <a:r>
                  <a:rPr lang="en-US" sz="1700" noProof="0" dirty="0"/>
                  <a:t>KW min: [0, -100, -100, 0, 0, 0, 0]</a:t>
                </a:r>
              </a:p>
              <a:p>
                <a:pPr lvl="1"/>
                <a:r>
                  <a:rPr lang="en-US" sz="1700" noProof="0" dirty="0"/>
                  <a:t>KW max: [</a:t>
                </a:r>
                <a:r>
                  <a:rPr lang="en-US" sz="1700" noProof="0" dirty="0">
                    <a:solidFill>
                      <a:srgbClr val="C00000"/>
                    </a:solidFill>
                  </a:rPr>
                  <a:t>500</a:t>
                </a:r>
                <a:r>
                  <a:rPr lang="en-US" altLang="zh-CN" sz="1700" noProof="0" dirty="0"/>
                  <a:t>,</a:t>
                </a:r>
                <a:r>
                  <a:rPr lang="en-US" sz="1700" noProof="0" dirty="0">
                    <a:solidFill>
                      <a:srgbClr val="C00000"/>
                    </a:solidFill>
                  </a:rPr>
                  <a:t> 300</a:t>
                </a:r>
                <a:r>
                  <a:rPr lang="en-US" altLang="zh-CN" sz="1700" noProof="0" dirty="0"/>
                  <a:t>,</a:t>
                </a:r>
                <a:r>
                  <a:rPr lang="en-US" sz="1700" noProof="0" dirty="0">
                    <a:solidFill>
                      <a:srgbClr val="C00000"/>
                    </a:solidFill>
                  </a:rPr>
                  <a:t> 300</a:t>
                </a:r>
                <a:r>
                  <a:rPr lang="en-US" altLang="zh-CN" sz="1700" noProof="0" dirty="0"/>
                  <a:t>,</a:t>
                </a:r>
                <a:r>
                  <a:rPr lang="en-US" sz="1700" noProof="0" dirty="0">
                    <a:solidFill>
                      <a:srgbClr val="C00000"/>
                    </a:solidFill>
                  </a:rPr>
                  <a:t> 400</a:t>
                </a:r>
                <a:r>
                  <a:rPr lang="en-US" altLang="zh-CN" sz="1700" noProof="0" dirty="0"/>
                  <a:t>,</a:t>
                </a:r>
                <a:r>
                  <a:rPr lang="en-US" sz="1700" noProof="0" dirty="0">
                    <a:solidFill>
                      <a:srgbClr val="C00000"/>
                    </a:solidFill>
                  </a:rPr>
                  <a:t> 400</a:t>
                </a:r>
                <a:r>
                  <a:rPr lang="en-US" sz="1700" noProof="0" dirty="0"/>
                  <a:t>, 80, 80]</a:t>
                </a:r>
              </a:p>
              <a:p>
                <a:pPr lvl="1"/>
                <a:r>
                  <a:rPr lang="en-US" sz="1700" noProof="0" dirty="0"/>
                  <a:t>Capacity: [</a:t>
                </a:r>
                <a:r>
                  <a:rPr lang="en-US" sz="1700" noProof="0" dirty="0">
                    <a:solidFill>
                      <a:srgbClr val="C00000"/>
                    </a:solidFill>
                  </a:rPr>
                  <a:t>500</a:t>
                </a:r>
                <a:r>
                  <a:rPr lang="en-US" altLang="zh-CN" sz="1700" noProof="0" dirty="0"/>
                  <a:t>,</a:t>
                </a:r>
                <a:r>
                  <a:rPr lang="en-US" sz="1700" noProof="0" dirty="0">
                    <a:solidFill>
                      <a:srgbClr val="C00000"/>
                    </a:solidFill>
                  </a:rPr>
                  <a:t> 400</a:t>
                </a:r>
                <a:r>
                  <a:rPr lang="en-US" altLang="zh-CN" sz="1700" noProof="0" dirty="0"/>
                  <a:t>,</a:t>
                </a:r>
                <a:r>
                  <a:rPr lang="en-US" sz="1700" noProof="0" dirty="0">
                    <a:solidFill>
                      <a:srgbClr val="C00000"/>
                    </a:solidFill>
                  </a:rPr>
                  <a:t> 400</a:t>
                </a:r>
                <a:r>
                  <a:rPr lang="en-US" altLang="zh-CN" sz="1700" noProof="0" dirty="0"/>
                  <a:t>,</a:t>
                </a:r>
                <a:r>
                  <a:rPr lang="en-US" sz="1700" noProof="0" dirty="0">
                    <a:solidFill>
                      <a:srgbClr val="C00000"/>
                    </a:solidFill>
                  </a:rPr>
                  <a:t> 400</a:t>
                </a:r>
                <a:r>
                  <a:rPr lang="en-US" altLang="zh-CN" sz="1700" noProof="0" dirty="0"/>
                  <a:t>,</a:t>
                </a:r>
                <a:r>
                  <a:rPr lang="en-US" sz="1700" noProof="0" dirty="0">
                    <a:solidFill>
                      <a:srgbClr val="C00000"/>
                    </a:solidFill>
                  </a:rPr>
                  <a:t> 400</a:t>
                </a:r>
                <a:r>
                  <a:rPr lang="en-US" sz="1700" noProof="0" dirty="0"/>
                  <a:t>, 80, 80]</a:t>
                </a:r>
              </a:p>
              <a:p>
                <a:pPr marL="228600" lvl="1"/>
                <a:r>
                  <a:rPr lang="en-US" sz="2100" dirty="0"/>
                  <a:t>Limit:</a:t>
                </a:r>
              </a:p>
              <a:p>
                <a:pPr lvl="1"/>
                <a14:m>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𝑉</m:t>
                        </m:r>
                      </m:e>
                      <m:sub>
                        <m:r>
                          <a:rPr lang="en-US" sz="1700" b="0" i="1" smtClean="0">
                            <a:latin typeface="Cambria Math" panose="02040503050406030204" pitchFamily="18" charset="0"/>
                          </a:rPr>
                          <m:t>𝑚𝑖𝑛</m:t>
                        </m:r>
                      </m:sub>
                    </m:sSub>
                  </m:oMath>
                </a14:m>
                <a:r>
                  <a:rPr lang="en-US" sz="1700" dirty="0"/>
                  <a:t> = 0.9, </a:t>
                </a:r>
                <a14:m>
                  <m:oMath xmlns:m="http://schemas.openxmlformats.org/officeDocument/2006/math">
                    <m:sSub>
                      <m:sSubPr>
                        <m:ctrlPr>
                          <a:rPr lang="en-US" altLang="zh-CN" sz="1700" i="1">
                            <a:latin typeface="Cambria Math" panose="02040503050406030204" pitchFamily="18" charset="0"/>
                          </a:rPr>
                        </m:ctrlPr>
                      </m:sSubPr>
                      <m:e>
                        <m:r>
                          <a:rPr lang="en-US" altLang="zh-CN" sz="1700" i="1">
                            <a:latin typeface="Cambria Math" panose="02040503050406030204" pitchFamily="18" charset="0"/>
                          </a:rPr>
                          <m:t>𝑉</m:t>
                        </m:r>
                      </m:e>
                      <m:sub>
                        <m:r>
                          <a:rPr lang="en-US" altLang="zh-CN" sz="1700" i="1">
                            <a:latin typeface="Cambria Math" panose="02040503050406030204" pitchFamily="18" charset="0"/>
                          </a:rPr>
                          <m:t>𝑚</m:t>
                        </m:r>
                        <m:r>
                          <a:rPr lang="en-US" altLang="zh-CN" sz="1700" b="0" i="1" smtClean="0">
                            <a:latin typeface="Cambria Math" panose="02040503050406030204" pitchFamily="18" charset="0"/>
                          </a:rPr>
                          <m:t>𝑎𝑥</m:t>
                        </m:r>
                      </m:sub>
                    </m:sSub>
                  </m:oMath>
                </a14:m>
                <a:r>
                  <a:rPr lang="en-US" sz="1700" dirty="0"/>
                  <a:t> = 1.1, PF limit = [0.9, -0.9]</a:t>
                </a:r>
              </a:p>
              <a:p>
                <a:pPr lvl="1"/>
                <a:r>
                  <a:rPr lang="en-US" sz="1700" noProof="0" dirty="0"/>
                  <a:t>Line overload limit = 1.6, </a:t>
                </a:r>
                <a:r>
                  <a:rPr lang="en-US" sz="1700" noProof="0" dirty="0">
                    <a:solidFill>
                      <a:srgbClr val="C00000"/>
                    </a:solidFill>
                  </a:rPr>
                  <a:t>XFMR overload limit = 0.65</a:t>
                </a:r>
              </a:p>
              <a:p>
                <a:pPr lvl="1"/>
                <a:r>
                  <a:rPr lang="en-US" altLang="zh-CN" sz="1700" dirty="0"/>
                  <a:t>B</a:t>
                </a:r>
                <a:r>
                  <a:rPr lang="en-US" altLang="zh-CN" sz="1700" noProof="0" dirty="0"/>
                  <a:t>ack feed limit = -0.14</a:t>
                </a:r>
                <a:endParaRPr lang="en-US" sz="1700" noProof="0" dirty="0">
                  <a:solidFill>
                    <a:srgbClr val="C00000"/>
                  </a:solidFill>
                </a:endParaRPr>
              </a:p>
              <a:p>
                <a:r>
                  <a:rPr lang="en-US" sz="2000" noProof="0" dirty="0"/>
                  <a:t>Initial Condition: </a:t>
                </a:r>
              </a:p>
              <a:p>
                <a:pPr lvl="1"/>
                <a:r>
                  <a:rPr lang="en-US" sz="1700" dirty="0"/>
                  <a:t>6 overload violations </a:t>
                </a:r>
                <a:r>
                  <a:rPr lang="en-US" altLang="zh-CN" sz="1700" dirty="0"/>
                  <a:t>(consider both sides)</a:t>
                </a:r>
                <a:endParaRPr lang="en-US" sz="1700" dirty="0"/>
              </a:p>
              <a:p>
                <a:pPr lvl="2"/>
                <a:r>
                  <a:rPr lang="en-US" sz="1300" dirty="0"/>
                  <a:t>4 OL on Line L3 (1-7) Phase 1 and L7 (7-8) Phase 1</a:t>
                </a:r>
              </a:p>
              <a:p>
                <a:pPr lvl="2"/>
                <a:r>
                  <a:rPr lang="en-US" sz="1300" dirty="0"/>
                  <a:t>2 OL on xfmr.Reg1</a:t>
                </a:r>
              </a:p>
            </p:txBody>
          </p:sp>
        </mc:Choice>
        <mc:Fallback xmlns="">
          <p:sp>
            <p:nvSpPr>
              <p:cNvPr id="4" name="Content Placeholder 2">
                <a:extLst>
                  <a:ext uri="{FF2B5EF4-FFF2-40B4-BE49-F238E27FC236}">
                    <a16:creationId xmlns:a16="http://schemas.microsoft.com/office/drawing/2014/main" id="{A54841BC-9209-C337-0A4C-FD6FB1FC74F3}"/>
                  </a:ext>
                </a:extLst>
              </p:cNvPr>
              <p:cNvSpPr>
                <a:spLocks noGrp="1" noRot="1" noChangeAspect="1" noMove="1" noResize="1" noEditPoints="1" noAdjustHandles="1" noChangeArrowheads="1" noChangeShapeType="1" noTextEdit="1"/>
              </p:cNvSpPr>
              <p:nvPr>
                <p:ph idx="1"/>
              </p:nvPr>
            </p:nvSpPr>
            <p:spPr>
              <a:xfrm>
                <a:off x="294027" y="1245364"/>
                <a:ext cx="6889198" cy="5212957"/>
              </a:xfrm>
              <a:blipFill>
                <a:blip r:embed="rId4"/>
                <a:stretch>
                  <a:fillRect l="-885" t="-234"/>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1CCE934A-328C-7A1E-BB31-5D73B7447A79}"/>
              </a:ext>
            </a:extLst>
          </p:cNvPr>
          <p:cNvSpPr>
            <a:spLocks noGrp="1"/>
          </p:cNvSpPr>
          <p:nvPr>
            <p:ph type="title"/>
          </p:nvPr>
        </p:nvSpPr>
        <p:spPr/>
        <p:txBody>
          <a:bodyPr>
            <a:normAutofit/>
          </a:bodyPr>
          <a:lstStyle/>
          <a:p>
            <a:r>
              <a:rPr lang="en-US" sz="3600" dirty="0"/>
              <a:t>C</a:t>
            </a:r>
            <a:r>
              <a:rPr lang="en-US" altLang="zh-CN" sz="3600" dirty="0"/>
              <a:t>ase 2: Overloading</a:t>
            </a:r>
            <a:endParaRPr lang="en-US" sz="3600" noProof="0" dirty="0"/>
          </a:p>
        </p:txBody>
      </p:sp>
      <p:sp>
        <p:nvSpPr>
          <p:cNvPr id="18" name="灯片编号占位符 3">
            <a:extLst>
              <a:ext uri="{FF2B5EF4-FFF2-40B4-BE49-F238E27FC236}">
                <a16:creationId xmlns:a16="http://schemas.microsoft.com/office/drawing/2014/main" id="{12680228-BA80-E33E-1F98-91D6CBFDBA6C}"/>
              </a:ext>
            </a:extLst>
          </p:cNvPr>
          <p:cNvSpPr>
            <a:spLocks noGrp="1"/>
          </p:cNvSpPr>
          <p:nvPr>
            <p:ph type="sldNum" sz="quarter" idx="12"/>
          </p:nvPr>
        </p:nvSpPr>
        <p:spPr>
          <a:xfrm>
            <a:off x="9165563" y="6368712"/>
            <a:ext cx="2743200" cy="366183"/>
          </a:xfrm>
        </p:spPr>
        <p:txBody>
          <a:bodyPr/>
          <a:lstStyle/>
          <a:p>
            <a:fld id="{9495EA4E-3D33-45DE-B4D9-3F7D650B8951}" type="slidenum">
              <a:rPr lang="zh-CN" altLang="en-US" smtClean="0"/>
              <a:pPr/>
              <a:t>39</a:t>
            </a:fld>
            <a:endParaRPr lang="zh-CN" altLang="en-US" dirty="0"/>
          </a:p>
        </p:txBody>
      </p:sp>
      <p:sp>
        <p:nvSpPr>
          <p:cNvPr id="8" name="TextBox 7">
            <a:extLst>
              <a:ext uri="{FF2B5EF4-FFF2-40B4-BE49-F238E27FC236}">
                <a16:creationId xmlns:a16="http://schemas.microsoft.com/office/drawing/2014/main" id="{CEF6588D-5776-BBC9-E6A1-AABB6EB02BC4}"/>
              </a:ext>
            </a:extLst>
          </p:cNvPr>
          <p:cNvSpPr txBox="1"/>
          <p:nvPr/>
        </p:nvSpPr>
        <p:spPr>
          <a:xfrm>
            <a:off x="6676371" y="5650509"/>
            <a:ext cx="3900792" cy="338554"/>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rPr>
              <a:t>IEEE 123-node test feeder topology</a:t>
            </a:r>
          </a:p>
        </p:txBody>
      </p:sp>
      <p:cxnSp>
        <p:nvCxnSpPr>
          <p:cNvPr id="5" name="直接箭头连接符 4">
            <a:extLst>
              <a:ext uri="{FF2B5EF4-FFF2-40B4-BE49-F238E27FC236}">
                <a16:creationId xmlns:a16="http://schemas.microsoft.com/office/drawing/2014/main" id="{4399B3B1-E13D-F1B7-6589-83D85BD53832}"/>
              </a:ext>
            </a:extLst>
          </p:cNvPr>
          <p:cNvCxnSpPr>
            <a:cxnSpLocks/>
          </p:cNvCxnSpPr>
          <p:nvPr/>
        </p:nvCxnSpPr>
        <p:spPr>
          <a:xfrm flipV="1">
            <a:off x="7027889" y="4167441"/>
            <a:ext cx="0" cy="163404"/>
          </a:xfrm>
          <a:prstGeom prst="straightConnector1">
            <a:avLst/>
          </a:prstGeom>
          <a:ln>
            <a:solidFill>
              <a:srgbClr val="960000"/>
            </a:solidFill>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BD6642CE-D468-FC06-38B3-B2D2AF582D19}"/>
              </a:ext>
            </a:extLst>
          </p:cNvPr>
          <p:cNvSpPr txBox="1">
            <a:spLocks/>
          </p:cNvSpPr>
          <p:nvPr/>
        </p:nvSpPr>
        <p:spPr>
          <a:xfrm>
            <a:off x="6863790" y="4252409"/>
            <a:ext cx="638870" cy="42771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960000"/>
                </a:solidFill>
              </a:rPr>
              <a:t>L3</a:t>
            </a:r>
          </a:p>
        </p:txBody>
      </p:sp>
      <p:cxnSp>
        <p:nvCxnSpPr>
          <p:cNvPr id="9" name="直接箭头连接符 8">
            <a:extLst>
              <a:ext uri="{FF2B5EF4-FFF2-40B4-BE49-F238E27FC236}">
                <a16:creationId xmlns:a16="http://schemas.microsoft.com/office/drawing/2014/main" id="{B08AA495-6619-6185-C6B0-01E02ED4C474}"/>
              </a:ext>
            </a:extLst>
          </p:cNvPr>
          <p:cNvCxnSpPr>
            <a:cxnSpLocks/>
          </p:cNvCxnSpPr>
          <p:nvPr/>
        </p:nvCxnSpPr>
        <p:spPr>
          <a:xfrm>
            <a:off x="7234370" y="3867269"/>
            <a:ext cx="0" cy="211245"/>
          </a:xfrm>
          <a:prstGeom prst="straightConnector1">
            <a:avLst/>
          </a:prstGeom>
          <a:ln>
            <a:solidFill>
              <a:srgbClr val="960000"/>
            </a:solidFill>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E391B8E8-89F7-47E5-039D-8DA3756FA901}"/>
              </a:ext>
            </a:extLst>
          </p:cNvPr>
          <p:cNvSpPr txBox="1">
            <a:spLocks/>
          </p:cNvSpPr>
          <p:nvPr/>
        </p:nvSpPr>
        <p:spPr>
          <a:xfrm>
            <a:off x="7063978" y="3590341"/>
            <a:ext cx="412961" cy="42771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960000"/>
                </a:solidFill>
              </a:rPr>
              <a:t>L7</a:t>
            </a:r>
          </a:p>
        </p:txBody>
      </p:sp>
      <p:cxnSp>
        <p:nvCxnSpPr>
          <p:cNvPr id="15" name="直接箭头连接符 14">
            <a:extLst>
              <a:ext uri="{FF2B5EF4-FFF2-40B4-BE49-F238E27FC236}">
                <a16:creationId xmlns:a16="http://schemas.microsoft.com/office/drawing/2014/main" id="{6359D80C-722E-9529-F96A-96D224D77068}"/>
              </a:ext>
            </a:extLst>
          </p:cNvPr>
          <p:cNvCxnSpPr>
            <a:cxnSpLocks/>
          </p:cNvCxnSpPr>
          <p:nvPr/>
        </p:nvCxnSpPr>
        <p:spPr>
          <a:xfrm>
            <a:off x="6018846" y="3814200"/>
            <a:ext cx="154308" cy="203861"/>
          </a:xfrm>
          <a:prstGeom prst="straightConnector1">
            <a:avLst/>
          </a:prstGeom>
          <a:ln>
            <a:solidFill>
              <a:srgbClr val="960000"/>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539B7CA9-B266-AE5C-C388-5B57C58B2DA2}"/>
              </a:ext>
            </a:extLst>
          </p:cNvPr>
          <p:cNvSpPr txBox="1">
            <a:spLocks/>
          </p:cNvSpPr>
          <p:nvPr/>
        </p:nvSpPr>
        <p:spPr>
          <a:xfrm>
            <a:off x="5744091" y="3590342"/>
            <a:ext cx="499955" cy="42771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960000"/>
                </a:solidFill>
              </a:rPr>
              <a:t>Reg1</a:t>
            </a:r>
          </a:p>
        </p:txBody>
      </p:sp>
    </p:spTree>
    <p:extLst>
      <p:ext uri="{BB962C8B-B14F-4D97-AF65-F5344CB8AC3E}">
        <p14:creationId xmlns:p14="http://schemas.microsoft.com/office/powerpoint/2010/main" val="3024764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B26-2481-463F-A0CF-9B3EC9A818E0}"/>
              </a:ext>
            </a:extLst>
          </p:cNvPr>
          <p:cNvSpPr>
            <a:spLocks noGrp="1"/>
          </p:cNvSpPr>
          <p:nvPr>
            <p:ph type="title"/>
          </p:nvPr>
        </p:nvSpPr>
        <p:spPr/>
        <p:txBody>
          <a:bodyPr/>
          <a:lstStyle/>
          <a:p>
            <a:r>
              <a:rPr lang="en-US" altLang="zh-CN" dirty="0"/>
              <a:t>Definition of d</a:t>
            </a:r>
            <a:r>
              <a:rPr lang="en-US" dirty="0"/>
              <a:t>ynamic operating envelope</a:t>
            </a:r>
          </a:p>
        </p:txBody>
      </p:sp>
      <p:sp>
        <p:nvSpPr>
          <p:cNvPr id="3" name="Content Placeholder 2">
            <a:extLst>
              <a:ext uri="{FF2B5EF4-FFF2-40B4-BE49-F238E27FC236}">
                <a16:creationId xmlns:a16="http://schemas.microsoft.com/office/drawing/2014/main" id="{B78F39AA-C31C-4807-A677-71680E0711F4}"/>
              </a:ext>
            </a:extLst>
          </p:cNvPr>
          <p:cNvSpPr>
            <a:spLocks noGrp="1"/>
          </p:cNvSpPr>
          <p:nvPr>
            <p:ph idx="1"/>
          </p:nvPr>
        </p:nvSpPr>
        <p:spPr/>
        <p:txBody>
          <a:bodyPr>
            <a:normAutofit/>
          </a:bodyPr>
          <a:lstStyle/>
          <a:p>
            <a:pPr algn="just"/>
            <a:r>
              <a:rPr lang="en-US" altLang="zh-CN" sz="2200" dirty="0"/>
              <a:t>The flexible interconnection rule allows DERs to be </a:t>
            </a:r>
            <a:r>
              <a:rPr lang="en-US" altLang="zh-CN" sz="2200" b="1" dirty="0">
                <a:solidFill>
                  <a:srgbClr val="C00000"/>
                </a:solidFill>
              </a:rPr>
              <a:t>connected to the grid but operated conditionally</a:t>
            </a:r>
            <a:r>
              <a:rPr lang="en-US" altLang="zh-CN" sz="2200" dirty="0"/>
              <a:t>. For network integrity, utilities issue dynamic operating envelopes (DOEs), which </a:t>
            </a:r>
            <a:r>
              <a:rPr lang="en-US" sz="2200" dirty="0"/>
              <a:t>characterize the </a:t>
            </a:r>
            <a:r>
              <a:rPr lang="en-US" sz="2200" b="1" dirty="0">
                <a:solidFill>
                  <a:srgbClr val="C00000"/>
                </a:solidFill>
              </a:rPr>
              <a:t>time-varying export/import power limits</a:t>
            </a:r>
            <a:r>
              <a:rPr lang="en-US" sz="2200" dirty="0"/>
              <a:t> of DERs.</a:t>
            </a:r>
          </a:p>
          <a:p>
            <a:pPr algn="just"/>
            <a:endParaRPr lang="en-US" sz="2200" b="1" dirty="0">
              <a:solidFill>
                <a:srgbClr val="C00000"/>
              </a:solidFill>
            </a:endParaRPr>
          </a:p>
        </p:txBody>
      </p:sp>
      <p:sp>
        <p:nvSpPr>
          <p:cNvPr id="4" name="Slide Number Placeholder 3">
            <a:extLst>
              <a:ext uri="{FF2B5EF4-FFF2-40B4-BE49-F238E27FC236}">
                <a16:creationId xmlns:a16="http://schemas.microsoft.com/office/drawing/2014/main" id="{4CE42B74-3DC9-49F8-B9BC-51DAFB6A7744}"/>
              </a:ext>
            </a:extLst>
          </p:cNvPr>
          <p:cNvSpPr>
            <a:spLocks noGrp="1"/>
          </p:cNvSpPr>
          <p:nvPr>
            <p:ph type="sldNum" sz="quarter" idx="12"/>
          </p:nvPr>
        </p:nvSpPr>
        <p:spPr/>
        <p:txBody>
          <a:bodyPr/>
          <a:lstStyle/>
          <a:p>
            <a:fld id="{9495EA4E-3D33-45DE-B4D9-3F7D650B8951}" type="slidenum">
              <a:rPr lang="zh-CN" altLang="en-US" smtClean="0"/>
              <a:pPr/>
              <a:t>4</a:t>
            </a:fld>
            <a:endParaRPr lang="zh-CN" altLang="en-US"/>
          </a:p>
        </p:txBody>
      </p:sp>
      <p:pic>
        <p:nvPicPr>
          <p:cNvPr id="9" name="Picture 8">
            <a:extLst>
              <a:ext uri="{FF2B5EF4-FFF2-40B4-BE49-F238E27FC236}">
                <a16:creationId xmlns:a16="http://schemas.microsoft.com/office/drawing/2014/main" id="{5D644621-1B53-C842-C286-3AB700277561}"/>
              </a:ext>
            </a:extLst>
          </p:cNvPr>
          <p:cNvPicPr>
            <a:picLocks noChangeAspect="1"/>
          </p:cNvPicPr>
          <p:nvPr/>
        </p:nvPicPr>
        <p:blipFill>
          <a:blip r:embed="rId2"/>
          <a:stretch>
            <a:fillRect/>
          </a:stretch>
        </p:blipFill>
        <p:spPr>
          <a:xfrm>
            <a:off x="2048801" y="2977795"/>
            <a:ext cx="4134473" cy="3272623"/>
          </a:xfrm>
          <a:prstGeom prst="rect">
            <a:avLst/>
          </a:prstGeom>
        </p:spPr>
      </p:pic>
      <p:pic>
        <p:nvPicPr>
          <p:cNvPr id="10" name="Picture 9">
            <a:extLst>
              <a:ext uri="{FF2B5EF4-FFF2-40B4-BE49-F238E27FC236}">
                <a16:creationId xmlns:a16="http://schemas.microsoft.com/office/drawing/2014/main" id="{1763C333-AE63-5838-058A-406040441B93}"/>
              </a:ext>
            </a:extLst>
          </p:cNvPr>
          <p:cNvPicPr>
            <a:picLocks noChangeAspect="1"/>
          </p:cNvPicPr>
          <p:nvPr/>
        </p:nvPicPr>
        <p:blipFill>
          <a:blip r:embed="rId3"/>
          <a:stretch>
            <a:fillRect/>
          </a:stretch>
        </p:blipFill>
        <p:spPr>
          <a:xfrm>
            <a:off x="566846" y="4251586"/>
            <a:ext cx="1114424" cy="951337"/>
          </a:xfrm>
          <a:prstGeom prst="rect">
            <a:avLst/>
          </a:prstGeom>
        </p:spPr>
      </p:pic>
      <p:cxnSp>
        <p:nvCxnSpPr>
          <p:cNvPr id="12" name="Straight Arrow Connector 11">
            <a:extLst>
              <a:ext uri="{FF2B5EF4-FFF2-40B4-BE49-F238E27FC236}">
                <a16:creationId xmlns:a16="http://schemas.microsoft.com/office/drawing/2014/main" id="{021BB73F-8136-C2AB-B937-DA4F1054BA9C}"/>
              </a:ext>
            </a:extLst>
          </p:cNvPr>
          <p:cNvCxnSpPr>
            <a:cxnSpLocks/>
          </p:cNvCxnSpPr>
          <p:nvPr/>
        </p:nvCxnSpPr>
        <p:spPr>
          <a:xfrm>
            <a:off x="2763960" y="2590475"/>
            <a:ext cx="0" cy="4047263"/>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7997C11-88A7-627B-7500-17C9A66A9B12}"/>
              </a:ext>
            </a:extLst>
          </p:cNvPr>
          <p:cNvSpPr txBox="1"/>
          <p:nvPr/>
        </p:nvSpPr>
        <p:spPr>
          <a:xfrm>
            <a:off x="1266934" y="2599889"/>
            <a:ext cx="1393330" cy="369845"/>
          </a:xfrm>
          <a:prstGeom prst="rect">
            <a:avLst/>
          </a:prstGeom>
          <a:noFill/>
        </p:spPr>
        <p:txBody>
          <a:bodyPr wrap="square" rtlCol="0">
            <a:spAutoFit/>
          </a:bodyPr>
          <a:lstStyle/>
          <a:p>
            <a:pPr marR="0" lvl="0" algn="ctr" defTabSz="914400" rtl="0" eaLnBrk="1" fontAlgn="auto" latinLnBrk="0" hangingPunct="1">
              <a:lnSpc>
                <a:spcPct val="125000"/>
              </a:lnSpc>
              <a:spcBef>
                <a:spcPts val="0"/>
              </a:spcBef>
              <a:spcAft>
                <a:spcPts val="0"/>
              </a:spcAft>
              <a:buClrTx/>
              <a:buSzTx/>
              <a:tabLst/>
              <a:defRPr/>
            </a:pPr>
            <a:r>
              <a:rPr kumimoji="0" lang="en-US" b="0" i="0" u="none" strike="noStrike" kern="1200" cap="none" spc="0" normalizeH="0" baseline="0" noProof="0" dirty="0">
                <a:ln>
                  <a:noFill/>
                </a:ln>
                <a:solidFill>
                  <a:prstClr val="black"/>
                </a:solidFill>
                <a:effectLst/>
                <a:uLnTx/>
                <a:uFillTx/>
                <a:latin typeface="Helvetica" pitchFamily="2" charset="0"/>
                <a:ea typeface="+mn-ea"/>
                <a:cs typeface="+mn-cs"/>
              </a:rPr>
              <a:t>Export power</a:t>
            </a:r>
            <a:endParaRPr lang="en-US" sz="1400" dirty="0">
              <a:solidFill>
                <a:prstClr val="black"/>
              </a:solidFill>
              <a:latin typeface="Helvetica" pitchFamily="2" charset="0"/>
            </a:endParaRPr>
          </a:p>
        </p:txBody>
      </p:sp>
      <p:sp>
        <p:nvSpPr>
          <p:cNvPr id="15" name="TextBox 14">
            <a:extLst>
              <a:ext uri="{FF2B5EF4-FFF2-40B4-BE49-F238E27FC236}">
                <a16:creationId xmlns:a16="http://schemas.microsoft.com/office/drawing/2014/main" id="{397D9432-993D-D24A-2763-C669EBC69520}"/>
              </a:ext>
            </a:extLst>
          </p:cNvPr>
          <p:cNvSpPr txBox="1"/>
          <p:nvPr/>
        </p:nvSpPr>
        <p:spPr>
          <a:xfrm>
            <a:off x="1271743" y="6239059"/>
            <a:ext cx="1383712" cy="369845"/>
          </a:xfrm>
          <a:prstGeom prst="rect">
            <a:avLst/>
          </a:prstGeom>
          <a:noFill/>
        </p:spPr>
        <p:txBody>
          <a:bodyPr wrap="square" rtlCol="0">
            <a:spAutoFit/>
          </a:bodyPr>
          <a:lstStyle/>
          <a:p>
            <a:pPr marR="0" lvl="0" algn="ctr" defTabSz="914400" rtl="0" eaLnBrk="1" fontAlgn="auto" latinLnBrk="0" hangingPunct="1">
              <a:lnSpc>
                <a:spcPct val="125000"/>
              </a:lnSpc>
              <a:spcBef>
                <a:spcPts val="0"/>
              </a:spcBef>
              <a:spcAft>
                <a:spcPts val="0"/>
              </a:spcAft>
              <a:buClrTx/>
              <a:buSzTx/>
              <a:tabLst/>
              <a:defRPr/>
            </a:pPr>
            <a:r>
              <a:rPr kumimoji="0" lang="en-US" b="0" i="0" u="none" strike="noStrike" kern="1200" cap="none" spc="0" normalizeH="0" baseline="0" noProof="0" dirty="0">
                <a:ln>
                  <a:noFill/>
                </a:ln>
                <a:solidFill>
                  <a:prstClr val="black"/>
                </a:solidFill>
                <a:effectLst/>
                <a:uLnTx/>
                <a:uFillTx/>
                <a:latin typeface="Helvetica" pitchFamily="2" charset="0"/>
                <a:ea typeface="+mn-ea"/>
                <a:cs typeface="+mn-cs"/>
              </a:rPr>
              <a:t>Import power</a:t>
            </a:r>
            <a:endParaRPr lang="en-US" sz="1400" dirty="0">
              <a:solidFill>
                <a:prstClr val="black"/>
              </a:solidFill>
              <a:latin typeface="Helvetica" pitchFamily="2" charset="0"/>
            </a:endParaRPr>
          </a:p>
        </p:txBody>
      </p:sp>
      <p:sp>
        <p:nvSpPr>
          <p:cNvPr id="16" name="TextBox 15">
            <a:extLst>
              <a:ext uri="{FF2B5EF4-FFF2-40B4-BE49-F238E27FC236}">
                <a16:creationId xmlns:a16="http://schemas.microsoft.com/office/drawing/2014/main" id="{5DA29570-323B-A934-CE14-44FAD5B52597}"/>
              </a:ext>
            </a:extLst>
          </p:cNvPr>
          <p:cNvSpPr txBox="1"/>
          <p:nvPr/>
        </p:nvSpPr>
        <p:spPr>
          <a:xfrm>
            <a:off x="979611" y="3864266"/>
            <a:ext cx="1316386" cy="369845"/>
          </a:xfrm>
          <a:prstGeom prst="rect">
            <a:avLst/>
          </a:prstGeom>
          <a:noFill/>
        </p:spPr>
        <p:txBody>
          <a:bodyPr wrap="square" rtlCol="0">
            <a:spAutoFit/>
          </a:bodyPr>
          <a:lstStyle/>
          <a:p>
            <a:pPr marR="0" lvl="0" algn="ctr" defTabSz="914400" rtl="0" eaLnBrk="1" fontAlgn="auto" latinLnBrk="0" hangingPunct="1">
              <a:lnSpc>
                <a:spcPct val="125000"/>
              </a:lnSpc>
              <a:spcBef>
                <a:spcPts val="0"/>
              </a:spcBef>
              <a:spcAft>
                <a:spcPts val="0"/>
              </a:spcAft>
              <a:buClrTx/>
              <a:buSzTx/>
              <a:tabLst/>
              <a:defRPr/>
            </a:pPr>
            <a:r>
              <a:rPr kumimoji="0" lang="en-US" b="1" i="0" u="none" strike="noStrike" kern="1200" cap="none" spc="0" normalizeH="0" baseline="0" noProof="0" dirty="0">
                <a:ln>
                  <a:noFill/>
                </a:ln>
                <a:solidFill>
                  <a:srgbClr val="960000"/>
                </a:solidFill>
                <a:effectLst/>
                <a:uLnTx/>
                <a:uFillTx/>
                <a:latin typeface="Helvetica" pitchFamily="2" charset="0"/>
                <a:ea typeface="+mn-ea"/>
                <a:cs typeface="+mn-cs"/>
              </a:rPr>
              <a:t>Fixed limits</a:t>
            </a:r>
            <a:endParaRPr lang="en-US" sz="1400" b="1" dirty="0">
              <a:solidFill>
                <a:srgbClr val="960000"/>
              </a:solidFill>
              <a:latin typeface="Helvetica" pitchFamily="2" charset="0"/>
            </a:endParaRPr>
          </a:p>
        </p:txBody>
      </p:sp>
      <p:cxnSp>
        <p:nvCxnSpPr>
          <p:cNvPr id="17" name="Straight Arrow Connector 16">
            <a:extLst>
              <a:ext uri="{FF2B5EF4-FFF2-40B4-BE49-F238E27FC236}">
                <a16:creationId xmlns:a16="http://schemas.microsoft.com/office/drawing/2014/main" id="{99314BCE-07F8-D093-2BC0-2FE4CBF3CBC1}"/>
              </a:ext>
            </a:extLst>
          </p:cNvPr>
          <p:cNvCxnSpPr>
            <a:cxnSpLocks/>
          </p:cNvCxnSpPr>
          <p:nvPr/>
        </p:nvCxnSpPr>
        <p:spPr>
          <a:xfrm>
            <a:off x="2444750" y="3703318"/>
            <a:ext cx="0" cy="2047875"/>
          </a:xfrm>
          <a:prstGeom prst="straightConnector1">
            <a:avLst/>
          </a:prstGeom>
          <a:ln w="28575">
            <a:solidFill>
              <a:srgbClr val="96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3B8559A-F71F-A0F4-B94B-5016B9B2703B}"/>
              </a:ext>
            </a:extLst>
          </p:cNvPr>
          <p:cNvSpPr txBox="1"/>
          <p:nvPr/>
        </p:nvSpPr>
        <p:spPr>
          <a:xfrm>
            <a:off x="6149100" y="3123614"/>
            <a:ext cx="1788941" cy="677621"/>
          </a:xfrm>
          <a:prstGeom prst="rect">
            <a:avLst/>
          </a:prstGeom>
          <a:noFill/>
        </p:spPr>
        <p:txBody>
          <a:bodyPr wrap="square" rtlCol="0">
            <a:spAutoFit/>
          </a:bodyPr>
          <a:lstStyle/>
          <a:p>
            <a:pPr marR="0" lvl="0" algn="ctr" defTabSz="914400" rtl="0" eaLnBrk="1" fontAlgn="auto" latinLnBrk="0" hangingPunct="1">
              <a:lnSpc>
                <a:spcPct val="125000"/>
              </a:lnSpc>
              <a:spcBef>
                <a:spcPts val="0"/>
              </a:spcBef>
              <a:spcAft>
                <a:spcPts val="0"/>
              </a:spcAft>
              <a:buClrTx/>
              <a:buSzTx/>
              <a:tabLst/>
              <a:defRPr/>
            </a:pPr>
            <a:r>
              <a:rPr kumimoji="0" lang="en-US" b="1" i="0" u="none" strike="noStrike" kern="1200" cap="none" spc="0" normalizeH="0" baseline="0" noProof="0" dirty="0">
                <a:ln>
                  <a:noFill/>
                </a:ln>
                <a:solidFill>
                  <a:schemeClr val="accent1"/>
                </a:solidFill>
                <a:effectLst/>
                <a:uLnTx/>
                <a:uFillTx/>
                <a:latin typeface="Helvetica" pitchFamily="2" charset="0"/>
                <a:ea typeface="+mn-ea"/>
                <a:cs typeface="+mn-cs"/>
              </a:rPr>
              <a:t>Dynamic export limit</a:t>
            </a:r>
            <a:endParaRPr lang="en-US" sz="1400" b="1" dirty="0">
              <a:solidFill>
                <a:schemeClr val="accent1"/>
              </a:solidFill>
              <a:latin typeface="Helvetica" pitchFamily="2" charset="0"/>
            </a:endParaRPr>
          </a:p>
        </p:txBody>
      </p:sp>
      <p:sp>
        <p:nvSpPr>
          <p:cNvPr id="22" name="TextBox 21">
            <a:extLst>
              <a:ext uri="{FF2B5EF4-FFF2-40B4-BE49-F238E27FC236}">
                <a16:creationId xmlns:a16="http://schemas.microsoft.com/office/drawing/2014/main" id="{56ED90E4-7F93-42BC-3A5F-AB0E2C6D60E7}"/>
              </a:ext>
            </a:extLst>
          </p:cNvPr>
          <p:cNvSpPr txBox="1"/>
          <p:nvPr/>
        </p:nvSpPr>
        <p:spPr>
          <a:xfrm>
            <a:off x="6172012" y="5195084"/>
            <a:ext cx="1766030" cy="677621"/>
          </a:xfrm>
          <a:prstGeom prst="rect">
            <a:avLst/>
          </a:prstGeom>
          <a:noFill/>
        </p:spPr>
        <p:txBody>
          <a:bodyPr wrap="square" rtlCol="0">
            <a:spAutoFit/>
          </a:bodyPr>
          <a:lstStyle/>
          <a:p>
            <a:pPr marR="0" lvl="0" algn="ctr" defTabSz="914400" rtl="0" eaLnBrk="1" fontAlgn="auto" latinLnBrk="0" hangingPunct="1">
              <a:lnSpc>
                <a:spcPct val="125000"/>
              </a:lnSpc>
              <a:spcBef>
                <a:spcPts val="0"/>
              </a:spcBef>
              <a:spcAft>
                <a:spcPts val="0"/>
              </a:spcAft>
              <a:buClrTx/>
              <a:buSzTx/>
              <a:tabLst/>
              <a:defRPr/>
            </a:pPr>
            <a:r>
              <a:rPr kumimoji="0" lang="en-US" b="1" i="0" u="none" strike="noStrike" kern="1200" cap="none" spc="0" normalizeH="0" baseline="0" noProof="0" dirty="0">
                <a:ln>
                  <a:noFill/>
                </a:ln>
                <a:solidFill>
                  <a:schemeClr val="accent1"/>
                </a:solidFill>
                <a:effectLst/>
                <a:uLnTx/>
                <a:uFillTx/>
                <a:latin typeface="Helvetica" pitchFamily="2" charset="0"/>
                <a:ea typeface="+mn-ea"/>
                <a:cs typeface="+mn-cs"/>
              </a:rPr>
              <a:t>Dynamic import limit</a:t>
            </a:r>
            <a:endParaRPr lang="en-US" sz="1400" b="1" dirty="0">
              <a:solidFill>
                <a:schemeClr val="accent1"/>
              </a:solidFill>
              <a:latin typeface="Helvetica" pitchFamily="2" charset="0"/>
            </a:endParaRPr>
          </a:p>
        </p:txBody>
      </p:sp>
      <p:sp>
        <p:nvSpPr>
          <p:cNvPr id="23" name="TextBox 22">
            <a:extLst>
              <a:ext uri="{FF2B5EF4-FFF2-40B4-BE49-F238E27FC236}">
                <a16:creationId xmlns:a16="http://schemas.microsoft.com/office/drawing/2014/main" id="{605821B4-8308-83DA-4C4F-2F30AD1766EE}"/>
              </a:ext>
            </a:extLst>
          </p:cNvPr>
          <p:cNvSpPr txBox="1"/>
          <p:nvPr/>
        </p:nvSpPr>
        <p:spPr>
          <a:xfrm>
            <a:off x="3201569" y="4049634"/>
            <a:ext cx="2106437" cy="677621"/>
          </a:xfrm>
          <a:prstGeom prst="rect">
            <a:avLst/>
          </a:prstGeom>
          <a:noFill/>
        </p:spPr>
        <p:txBody>
          <a:bodyPr wrap="square" rtlCol="0">
            <a:spAutoFit/>
          </a:bodyPr>
          <a:lstStyle/>
          <a:p>
            <a:pPr marR="0" lvl="0" algn="ctr" defTabSz="914400" rtl="0" eaLnBrk="1" fontAlgn="auto" latinLnBrk="0" hangingPunct="1">
              <a:lnSpc>
                <a:spcPct val="125000"/>
              </a:lnSpc>
              <a:spcBef>
                <a:spcPts val="0"/>
              </a:spcBef>
              <a:spcAft>
                <a:spcPts val="0"/>
              </a:spcAft>
              <a:buClrTx/>
              <a:buSzTx/>
              <a:tabLst/>
              <a:defRPr/>
            </a:pPr>
            <a:r>
              <a:rPr kumimoji="0" lang="en-US" b="1" i="0" u="none" strike="noStrike" kern="1200" cap="none" spc="0" normalizeH="0" baseline="0" noProof="0" dirty="0">
                <a:ln>
                  <a:noFill/>
                </a:ln>
                <a:solidFill>
                  <a:schemeClr val="accent1"/>
                </a:solidFill>
                <a:effectLst/>
                <a:uLnTx/>
                <a:uFillTx/>
                <a:latin typeface="Helvetica" pitchFamily="2" charset="0"/>
                <a:ea typeface="+mn-ea"/>
                <a:cs typeface="+mn-cs"/>
              </a:rPr>
              <a:t>Dynamic operating envelope</a:t>
            </a:r>
            <a:endParaRPr lang="en-US" sz="1400" b="1" dirty="0">
              <a:solidFill>
                <a:schemeClr val="accent1"/>
              </a:solidFill>
              <a:latin typeface="Helvetica" pitchFamily="2" charset="0"/>
            </a:endParaRPr>
          </a:p>
        </p:txBody>
      </p:sp>
      <p:cxnSp>
        <p:nvCxnSpPr>
          <p:cNvPr id="24" name="Straight Arrow Connector 23">
            <a:extLst>
              <a:ext uri="{FF2B5EF4-FFF2-40B4-BE49-F238E27FC236}">
                <a16:creationId xmlns:a16="http://schemas.microsoft.com/office/drawing/2014/main" id="{F36FFF21-35BE-CE59-84BC-7BCF2B7CF704}"/>
              </a:ext>
            </a:extLst>
          </p:cNvPr>
          <p:cNvCxnSpPr>
            <a:cxnSpLocks/>
          </p:cNvCxnSpPr>
          <p:nvPr/>
        </p:nvCxnSpPr>
        <p:spPr>
          <a:xfrm>
            <a:off x="5774916" y="3462424"/>
            <a:ext cx="0" cy="2047875"/>
          </a:xfrm>
          <a:prstGeom prst="straightConnector1">
            <a:avLst/>
          </a:prstGeom>
          <a:ln w="28575">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F757BCE-3F57-05D7-A8E8-760AD2E791FF}"/>
                  </a:ext>
                </a:extLst>
              </p:cNvPr>
              <p:cNvSpPr txBox="1"/>
              <p:nvPr/>
            </p:nvSpPr>
            <p:spPr>
              <a:xfrm>
                <a:off x="3298900" y="4833444"/>
                <a:ext cx="380873" cy="361637"/>
              </a:xfrm>
              <a:prstGeom prst="rect">
                <a:avLst/>
              </a:prstGeom>
              <a:noFill/>
            </p:spPr>
            <p:txBody>
              <a:bodyPr wrap="square" rtlCol="0">
                <a:spAutoFit/>
              </a:bodyPr>
              <a:lstStyle/>
              <a:p>
                <a:pPr marR="0" lvl="0" algn="ctr" defTabSz="914400" rtl="0" eaLnBrk="1" fontAlgn="auto" latinLnBrk="0" hangingPunct="1">
                  <a:lnSpc>
                    <a:spcPct val="125000"/>
                  </a:lnSpc>
                  <a:spcBef>
                    <a:spcPts val="0"/>
                  </a:spcBef>
                  <a:spcAft>
                    <a:spcPts val="0"/>
                  </a:spcAft>
                  <a:buClrTx/>
                  <a:buSzTx/>
                  <a:tabLst/>
                  <a:defRPr/>
                </a:pPr>
                <a14:m>
                  <m:oMathPara xmlns:m="http://schemas.openxmlformats.org/officeDocument/2006/math">
                    <m:oMathParaPr>
                      <m:jc m:val="centerGroup"/>
                    </m:oMathParaPr>
                    <m:oMath xmlns:m="http://schemas.openxmlformats.org/officeDocument/2006/math">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𝑡</m:t>
                          </m:r>
                        </m:e>
                        <m:sub>
                          <m:r>
                            <a:rPr lang="en-US" sz="1400" b="0" i="1" smtClean="0">
                              <a:solidFill>
                                <a:prstClr val="black"/>
                              </a:solidFill>
                              <a:latin typeface="Cambria Math" panose="02040503050406030204" pitchFamily="18" charset="0"/>
                            </a:rPr>
                            <m:t>1</m:t>
                          </m:r>
                        </m:sub>
                      </m:sSub>
                    </m:oMath>
                  </m:oMathPara>
                </a14:m>
                <a:endParaRPr lang="en-US" sz="1400" dirty="0">
                  <a:solidFill>
                    <a:prstClr val="black"/>
                  </a:solidFill>
                  <a:latin typeface="Helvetica" pitchFamily="2" charset="0"/>
                </a:endParaRPr>
              </a:p>
            </p:txBody>
          </p:sp>
        </mc:Choice>
        <mc:Fallback xmlns="">
          <p:sp>
            <p:nvSpPr>
              <p:cNvPr id="25" name="TextBox 24">
                <a:extLst>
                  <a:ext uri="{FF2B5EF4-FFF2-40B4-BE49-F238E27FC236}">
                    <a16:creationId xmlns:a16="http://schemas.microsoft.com/office/drawing/2014/main" id="{AF757BCE-3F57-05D7-A8E8-760AD2E791FF}"/>
                  </a:ext>
                </a:extLst>
              </p:cNvPr>
              <p:cNvSpPr txBox="1">
                <a:spLocks noRot="1" noChangeAspect="1" noMove="1" noResize="1" noEditPoints="1" noAdjustHandles="1" noChangeArrowheads="1" noChangeShapeType="1" noTextEdit="1"/>
              </p:cNvSpPr>
              <p:nvPr/>
            </p:nvSpPr>
            <p:spPr>
              <a:xfrm>
                <a:off x="3298900" y="4833444"/>
                <a:ext cx="380873" cy="36163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3EC1FB9-EEA5-B932-376B-DCCD58BF03C6}"/>
                  </a:ext>
                </a:extLst>
              </p:cNvPr>
              <p:cNvSpPr txBox="1"/>
              <p:nvPr/>
            </p:nvSpPr>
            <p:spPr>
              <a:xfrm>
                <a:off x="3842069" y="4833444"/>
                <a:ext cx="385041" cy="361637"/>
              </a:xfrm>
              <a:prstGeom prst="rect">
                <a:avLst/>
              </a:prstGeom>
              <a:noFill/>
            </p:spPr>
            <p:txBody>
              <a:bodyPr wrap="square" rtlCol="0">
                <a:spAutoFit/>
              </a:bodyPr>
              <a:lstStyle/>
              <a:p>
                <a:pPr marR="0" lvl="0" algn="ctr" defTabSz="914400" rtl="0" eaLnBrk="1" fontAlgn="auto" latinLnBrk="0" hangingPunct="1">
                  <a:lnSpc>
                    <a:spcPct val="125000"/>
                  </a:lnSpc>
                  <a:spcBef>
                    <a:spcPts val="0"/>
                  </a:spcBef>
                  <a:spcAft>
                    <a:spcPts val="0"/>
                  </a:spcAft>
                  <a:buClrTx/>
                  <a:buSzTx/>
                  <a:tabLst/>
                  <a:defRPr/>
                </a:pPr>
                <a14:m>
                  <m:oMathPara xmlns:m="http://schemas.openxmlformats.org/officeDocument/2006/math">
                    <m:oMathParaPr>
                      <m:jc m:val="centerGroup"/>
                    </m:oMathParaPr>
                    <m:oMath xmlns:m="http://schemas.openxmlformats.org/officeDocument/2006/math">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𝑡</m:t>
                          </m:r>
                        </m:e>
                        <m:sub>
                          <m:r>
                            <a:rPr lang="en-US" sz="1400" b="0" i="1" smtClean="0">
                              <a:solidFill>
                                <a:prstClr val="black"/>
                              </a:solidFill>
                              <a:latin typeface="Cambria Math" panose="02040503050406030204" pitchFamily="18" charset="0"/>
                            </a:rPr>
                            <m:t>2</m:t>
                          </m:r>
                        </m:sub>
                      </m:sSub>
                    </m:oMath>
                  </m:oMathPara>
                </a14:m>
                <a:endParaRPr lang="en-US" sz="1400" dirty="0">
                  <a:solidFill>
                    <a:prstClr val="black"/>
                  </a:solidFill>
                  <a:latin typeface="Helvetica" pitchFamily="2" charset="0"/>
                </a:endParaRPr>
              </a:p>
            </p:txBody>
          </p:sp>
        </mc:Choice>
        <mc:Fallback xmlns="">
          <p:sp>
            <p:nvSpPr>
              <p:cNvPr id="26" name="TextBox 25">
                <a:extLst>
                  <a:ext uri="{FF2B5EF4-FFF2-40B4-BE49-F238E27FC236}">
                    <a16:creationId xmlns:a16="http://schemas.microsoft.com/office/drawing/2014/main" id="{43EC1FB9-EEA5-B932-376B-DCCD58BF03C6}"/>
                  </a:ext>
                </a:extLst>
              </p:cNvPr>
              <p:cNvSpPr txBox="1">
                <a:spLocks noRot="1" noChangeAspect="1" noMove="1" noResize="1" noEditPoints="1" noAdjustHandles="1" noChangeArrowheads="1" noChangeShapeType="1" noTextEdit="1"/>
              </p:cNvSpPr>
              <p:nvPr/>
            </p:nvSpPr>
            <p:spPr>
              <a:xfrm>
                <a:off x="3842069" y="4833444"/>
                <a:ext cx="385041" cy="3616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52954E7-F0ED-05EE-FE63-9A5EC250F5AB}"/>
                  </a:ext>
                </a:extLst>
              </p:cNvPr>
              <p:cNvSpPr txBox="1"/>
              <p:nvPr/>
            </p:nvSpPr>
            <p:spPr>
              <a:xfrm>
                <a:off x="4389406" y="4833444"/>
                <a:ext cx="385041" cy="361637"/>
              </a:xfrm>
              <a:prstGeom prst="rect">
                <a:avLst/>
              </a:prstGeom>
              <a:noFill/>
            </p:spPr>
            <p:txBody>
              <a:bodyPr wrap="square" rtlCol="0">
                <a:spAutoFit/>
              </a:bodyPr>
              <a:lstStyle/>
              <a:p>
                <a:pPr marR="0" lvl="0" algn="ctr" defTabSz="914400" rtl="0" eaLnBrk="1" fontAlgn="auto" latinLnBrk="0" hangingPunct="1">
                  <a:lnSpc>
                    <a:spcPct val="125000"/>
                  </a:lnSpc>
                  <a:spcBef>
                    <a:spcPts val="0"/>
                  </a:spcBef>
                  <a:spcAft>
                    <a:spcPts val="0"/>
                  </a:spcAft>
                  <a:buClrTx/>
                  <a:buSzTx/>
                  <a:tabLst/>
                  <a:defRPr/>
                </a:pPr>
                <a14:m>
                  <m:oMathPara xmlns:m="http://schemas.openxmlformats.org/officeDocument/2006/math">
                    <m:oMathParaPr>
                      <m:jc m:val="centerGroup"/>
                    </m:oMathParaPr>
                    <m:oMath xmlns:m="http://schemas.openxmlformats.org/officeDocument/2006/math">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𝑡</m:t>
                          </m:r>
                        </m:e>
                        <m:sub>
                          <m:r>
                            <a:rPr lang="en-US" sz="1400" b="0" i="1" smtClean="0">
                              <a:solidFill>
                                <a:prstClr val="black"/>
                              </a:solidFill>
                              <a:latin typeface="Cambria Math" panose="02040503050406030204" pitchFamily="18" charset="0"/>
                            </a:rPr>
                            <m:t>3</m:t>
                          </m:r>
                        </m:sub>
                      </m:sSub>
                    </m:oMath>
                  </m:oMathPara>
                </a14:m>
                <a:endParaRPr lang="en-US" sz="1400" dirty="0">
                  <a:solidFill>
                    <a:prstClr val="black"/>
                  </a:solidFill>
                  <a:latin typeface="Helvetica" pitchFamily="2" charset="0"/>
                </a:endParaRPr>
              </a:p>
            </p:txBody>
          </p:sp>
        </mc:Choice>
        <mc:Fallback xmlns="">
          <p:sp>
            <p:nvSpPr>
              <p:cNvPr id="27" name="TextBox 26">
                <a:extLst>
                  <a:ext uri="{FF2B5EF4-FFF2-40B4-BE49-F238E27FC236}">
                    <a16:creationId xmlns:a16="http://schemas.microsoft.com/office/drawing/2014/main" id="{D52954E7-F0ED-05EE-FE63-9A5EC250F5AB}"/>
                  </a:ext>
                </a:extLst>
              </p:cNvPr>
              <p:cNvSpPr txBox="1">
                <a:spLocks noRot="1" noChangeAspect="1" noMove="1" noResize="1" noEditPoints="1" noAdjustHandles="1" noChangeArrowheads="1" noChangeShapeType="1" noTextEdit="1"/>
              </p:cNvSpPr>
              <p:nvPr/>
            </p:nvSpPr>
            <p:spPr>
              <a:xfrm>
                <a:off x="4389406" y="4833444"/>
                <a:ext cx="385041" cy="3616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C8D7CD4-CA40-4F74-B74F-E3F0279129C4}"/>
                  </a:ext>
                </a:extLst>
              </p:cNvPr>
              <p:cNvSpPr txBox="1"/>
              <p:nvPr/>
            </p:nvSpPr>
            <p:spPr>
              <a:xfrm>
                <a:off x="4936744" y="4833444"/>
                <a:ext cx="385041" cy="361637"/>
              </a:xfrm>
              <a:prstGeom prst="rect">
                <a:avLst/>
              </a:prstGeom>
              <a:noFill/>
            </p:spPr>
            <p:txBody>
              <a:bodyPr wrap="square" rtlCol="0">
                <a:spAutoFit/>
              </a:bodyPr>
              <a:lstStyle/>
              <a:p>
                <a:pPr marR="0" lvl="0" algn="ctr" defTabSz="914400" rtl="0" eaLnBrk="1" fontAlgn="auto" latinLnBrk="0" hangingPunct="1">
                  <a:lnSpc>
                    <a:spcPct val="125000"/>
                  </a:lnSpc>
                  <a:spcBef>
                    <a:spcPts val="0"/>
                  </a:spcBef>
                  <a:spcAft>
                    <a:spcPts val="0"/>
                  </a:spcAft>
                  <a:buClrTx/>
                  <a:buSzTx/>
                  <a:tabLst/>
                  <a:defRPr/>
                </a:pPr>
                <a14:m>
                  <m:oMathPara xmlns:m="http://schemas.openxmlformats.org/officeDocument/2006/math">
                    <m:oMathParaPr>
                      <m:jc m:val="centerGroup"/>
                    </m:oMathParaPr>
                    <m:oMath xmlns:m="http://schemas.openxmlformats.org/officeDocument/2006/math">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𝑡</m:t>
                          </m:r>
                        </m:e>
                        <m:sub>
                          <m:r>
                            <a:rPr lang="en-US" sz="1400" b="0" i="1" smtClean="0">
                              <a:solidFill>
                                <a:prstClr val="black"/>
                              </a:solidFill>
                              <a:latin typeface="Cambria Math" panose="02040503050406030204" pitchFamily="18" charset="0"/>
                            </a:rPr>
                            <m:t>4</m:t>
                          </m:r>
                        </m:sub>
                      </m:sSub>
                    </m:oMath>
                  </m:oMathPara>
                </a14:m>
                <a:endParaRPr lang="en-US" sz="1400" dirty="0">
                  <a:solidFill>
                    <a:prstClr val="black"/>
                  </a:solidFill>
                  <a:latin typeface="Helvetica" pitchFamily="2" charset="0"/>
                </a:endParaRPr>
              </a:p>
            </p:txBody>
          </p:sp>
        </mc:Choice>
        <mc:Fallback xmlns="">
          <p:sp>
            <p:nvSpPr>
              <p:cNvPr id="28" name="TextBox 27">
                <a:extLst>
                  <a:ext uri="{FF2B5EF4-FFF2-40B4-BE49-F238E27FC236}">
                    <a16:creationId xmlns:a16="http://schemas.microsoft.com/office/drawing/2014/main" id="{1C8D7CD4-CA40-4F74-B74F-E3F0279129C4}"/>
                  </a:ext>
                </a:extLst>
              </p:cNvPr>
              <p:cNvSpPr txBox="1">
                <a:spLocks noRot="1" noChangeAspect="1" noMove="1" noResize="1" noEditPoints="1" noAdjustHandles="1" noChangeArrowheads="1" noChangeShapeType="1" noTextEdit="1"/>
              </p:cNvSpPr>
              <p:nvPr/>
            </p:nvSpPr>
            <p:spPr>
              <a:xfrm>
                <a:off x="4936744" y="4833444"/>
                <a:ext cx="385041" cy="36163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5604BF7-E95B-7DE5-E9D1-76DEFBA58FE9}"/>
                  </a:ext>
                </a:extLst>
              </p:cNvPr>
              <p:cNvSpPr txBox="1"/>
              <p:nvPr/>
            </p:nvSpPr>
            <p:spPr>
              <a:xfrm>
                <a:off x="2751563" y="4833444"/>
                <a:ext cx="385041" cy="361637"/>
              </a:xfrm>
              <a:prstGeom prst="rect">
                <a:avLst/>
              </a:prstGeom>
              <a:noFill/>
            </p:spPr>
            <p:txBody>
              <a:bodyPr wrap="square" rtlCol="0">
                <a:spAutoFit/>
              </a:bodyPr>
              <a:lstStyle/>
              <a:p>
                <a:pPr marR="0" lvl="0" algn="ctr" defTabSz="914400" rtl="0" eaLnBrk="1" fontAlgn="auto" latinLnBrk="0" hangingPunct="1">
                  <a:lnSpc>
                    <a:spcPct val="125000"/>
                  </a:lnSpc>
                  <a:spcBef>
                    <a:spcPts val="0"/>
                  </a:spcBef>
                  <a:spcAft>
                    <a:spcPts val="0"/>
                  </a:spcAft>
                  <a:buClrTx/>
                  <a:buSzTx/>
                  <a:tabLst/>
                  <a:defRPr/>
                </a:pPr>
                <a14:m>
                  <m:oMathPara xmlns:m="http://schemas.openxmlformats.org/officeDocument/2006/math">
                    <m:oMathParaPr>
                      <m:jc m:val="centerGroup"/>
                    </m:oMathParaPr>
                    <m:oMath xmlns:m="http://schemas.openxmlformats.org/officeDocument/2006/math">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𝑡</m:t>
                          </m:r>
                        </m:e>
                        <m:sub>
                          <m:r>
                            <a:rPr lang="en-US" sz="1400" b="0" i="1" smtClean="0">
                              <a:solidFill>
                                <a:prstClr val="black"/>
                              </a:solidFill>
                              <a:latin typeface="Cambria Math" panose="02040503050406030204" pitchFamily="18" charset="0"/>
                            </a:rPr>
                            <m:t>0</m:t>
                          </m:r>
                        </m:sub>
                      </m:sSub>
                    </m:oMath>
                  </m:oMathPara>
                </a14:m>
                <a:endParaRPr lang="en-US" sz="1400" dirty="0">
                  <a:solidFill>
                    <a:prstClr val="black"/>
                  </a:solidFill>
                  <a:latin typeface="Helvetica" pitchFamily="2" charset="0"/>
                </a:endParaRPr>
              </a:p>
            </p:txBody>
          </p:sp>
        </mc:Choice>
        <mc:Fallback xmlns="">
          <p:sp>
            <p:nvSpPr>
              <p:cNvPr id="29" name="TextBox 28">
                <a:extLst>
                  <a:ext uri="{FF2B5EF4-FFF2-40B4-BE49-F238E27FC236}">
                    <a16:creationId xmlns:a16="http://schemas.microsoft.com/office/drawing/2014/main" id="{95604BF7-E95B-7DE5-E9D1-76DEFBA58FE9}"/>
                  </a:ext>
                </a:extLst>
              </p:cNvPr>
              <p:cNvSpPr txBox="1">
                <a:spLocks noRot="1" noChangeAspect="1" noMove="1" noResize="1" noEditPoints="1" noAdjustHandles="1" noChangeArrowheads="1" noChangeShapeType="1" noTextEdit="1"/>
              </p:cNvSpPr>
              <p:nvPr/>
            </p:nvSpPr>
            <p:spPr>
              <a:xfrm>
                <a:off x="2751563" y="4833444"/>
                <a:ext cx="385041" cy="361637"/>
              </a:xfrm>
              <a:prstGeom prst="rect">
                <a:avLst/>
              </a:prstGeom>
              <a:blipFill>
                <a:blip r:embed="rId8"/>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6F7C6ED6-A278-53EF-C6D5-2F0D6E7F9E6F}"/>
              </a:ext>
            </a:extLst>
          </p:cNvPr>
          <p:cNvSpPr txBox="1"/>
          <p:nvPr/>
        </p:nvSpPr>
        <p:spPr>
          <a:xfrm>
            <a:off x="8213235" y="3334873"/>
            <a:ext cx="3768052" cy="1939505"/>
          </a:xfrm>
          <a:prstGeom prst="rect">
            <a:avLst/>
          </a:prstGeom>
          <a:noFill/>
        </p:spPr>
        <p:txBody>
          <a:bodyPr wrap="square" rtlCol="0">
            <a:spAutoFit/>
          </a:bodyPr>
          <a:lstStyle/>
          <a:p>
            <a:pPr marR="0" lvl="0" defTabSz="914400" rtl="0" eaLnBrk="1" fontAlgn="auto" latinLnBrk="0" hangingPunct="1">
              <a:lnSpc>
                <a:spcPct val="15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Benefits of DOE</a:t>
            </a:r>
          </a:p>
          <a:p>
            <a:pPr marL="285750" marR="0" lvl="0" indent="-285750"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dirty="0">
                <a:solidFill>
                  <a:prstClr val="black"/>
                </a:solidFill>
                <a:latin typeface="Helvetica" pitchFamily="2" charset="0"/>
              </a:rPr>
              <a:t>Promote DER integration</a:t>
            </a:r>
          </a:p>
          <a:p>
            <a:pPr marL="285750" marR="0" lvl="0" indent="-285750"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dirty="0">
                <a:solidFill>
                  <a:prstClr val="black"/>
                </a:solidFill>
                <a:latin typeface="Helvetica" pitchFamily="2" charset="0"/>
              </a:rPr>
              <a:t>Exploit underutilized infrastructure</a:t>
            </a:r>
          </a:p>
          <a:p>
            <a:pPr marL="285750" marR="0" lvl="0" indent="-285750"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dirty="0">
                <a:solidFill>
                  <a:prstClr val="black"/>
                </a:solidFill>
                <a:latin typeface="Helvetica" pitchFamily="2" charset="0"/>
              </a:rPr>
              <a:t>Avoid voltage violation, overloading and back feed power</a:t>
            </a:r>
          </a:p>
        </p:txBody>
      </p:sp>
    </p:spTree>
    <p:extLst>
      <p:ext uri="{BB962C8B-B14F-4D97-AF65-F5344CB8AC3E}">
        <p14:creationId xmlns:p14="http://schemas.microsoft.com/office/powerpoint/2010/main" val="1315182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E3447-BDFF-768A-21EA-6A3DBD5DB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631E4-5CAD-105F-C4E1-C2141266A6F1}"/>
              </a:ext>
            </a:extLst>
          </p:cNvPr>
          <p:cNvSpPr>
            <a:spLocks noGrp="1"/>
          </p:cNvSpPr>
          <p:nvPr>
            <p:ph type="title"/>
          </p:nvPr>
        </p:nvSpPr>
        <p:spPr/>
        <p:txBody>
          <a:bodyPr/>
          <a:lstStyle/>
          <a:p>
            <a:r>
              <a:rPr lang="en-US" dirty="0"/>
              <a:t>Experimental results: </a:t>
            </a:r>
            <a:r>
              <a:rPr lang="en-US" altLang="zh-CN" dirty="0"/>
              <a:t>Case 2 (Overloading)</a:t>
            </a:r>
            <a:endParaRPr lang="en-US" dirty="0"/>
          </a:p>
        </p:txBody>
      </p:sp>
      <p:sp>
        <p:nvSpPr>
          <p:cNvPr id="4" name="Slide Number Placeholder 3">
            <a:extLst>
              <a:ext uri="{FF2B5EF4-FFF2-40B4-BE49-F238E27FC236}">
                <a16:creationId xmlns:a16="http://schemas.microsoft.com/office/drawing/2014/main" id="{BE4EE8D1-C9ED-C772-5F7C-4DFA99B47A4E}"/>
              </a:ext>
            </a:extLst>
          </p:cNvPr>
          <p:cNvSpPr>
            <a:spLocks noGrp="1"/>
          </p:cNvSpPr>
          <p:nvPr>
            <p:ph type="sldNum" sz="quarter" idx="12"/>
          </p:nvPr>
        </p:nvSpPr>
        <p:spPr/>
        <p:txBody>
          <a:bodyPr/>
          <a:lstStyle/>
          <a:p>
            <a:fld id="{9495EA4E-3D33-45DE-B4D9-3F7D650B8951}" type="slidenum">
              <a:rPr lang="zh-CN" altLang="en-US" smtClean="0"/>
              <a:pPr/>
              <a:t>40</a:t>
            </a:fld>
            <a:endParaRPr lang="zh-CN"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0FFDA6-5360-A624-5BB4-035584DDF2A4}"/>
                  </a:ext>
                </a:extLst>
              </p:cNvPr>
              <p:cNvSpPr txBox="1"/>
              <p:nvPr/>
            </p:nvSpPr>
            <p:spPr>
              <a:xfrm>
                <a:off x="146319" y="3919157"/>
                <a:ext cx="4437818" cy="358303"/>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Scenario 2: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𝑝𝑠h𝑖𝑓𝑡</m:t>
                        </m:r>
                      </m:sub>
                    </m:sSub>
                    <m:r>
                      <a:rPr lang="en-US" b="0" i="1" smtClean="0">
                        <a:latin typeface="Cambria Math" panose="02040503050406030204" pitchFamily="18" charset="0"/>
                        <a:cs typeface="Helvetica" panose="020B0604020202020204" pitchFamily="34" charset="0"/>
                      </a:rPr>
                      <m:t>=0</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i="1">
                            <a:latin typeface="Cambria Math" panose="02040503050406030204" pitchFamily="18" charset="0"/>
                            <a:cs typeface="Helvetica" panose="020B0604020202020204" pitchFamily="34" charset="0"/>
                          </a:rPr>
                        </m:ctrlPr>
                      </m:sSubPr>
                      <m:e>
                        <m:r>
                          <a:rPr lang="en-US" i="1">
                            <a:latin typeface="Cambria Math" panose="02040503050406030204" pitchFamily="18" charset="0"/>
                            <a:cs typeface="Helvetica" panose="020B0604020202020204" pitchFamily="34" charset="0"/>
                          </a:rPr>
                          <m:t>𝑤</m:t>
                        </m:r>
                      </m:e>
                      <m:sub>
                        <m:r>
                          <a:rPr lang="en-US" i="1">
                            <a:latin typeface="Cambria Math" panose="02040503050406030204" pitchFamily="18" charset="0"/>
                            <a:cs typeface="Helvetica" panose="020B0604020202020204" pitchFamily="34" charset="0"/>
                          </a:rPr>
                          <m:t>𝑝𝑙𝑜𝑠𝑠</m:t>
                        </m:r>
                      </m:sub>
                    </m:sSub>
                    <m:r>
                      <a:rPr lang="en-US" i="1">
                        <a:latin typeface="Cambria Math" panose="02040503050406030204" pitchFamily="18" charset="0"/>
                        <a:cs typeface="Helvetica" panose="020B0604020202020204" pitchFamily="34" charset="0"/>
                      </a:rPr>
                      <m:t>=</m:t>
                    </m:r>
                    <m:r>
                      <a:rPr lang="en-US" b="0" i="1" smtClean="0">
                        <a:latin typeface="Cambria Math" panose="02040503050406030204" pitchFamily="18" charset="0"/>
                        <a:cs typeface="Helvetica" panose="020B0604020202020204" pitchFamily="34" charset="0"/>
                      </a:rPr>
                      <m:t>1</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𝑝𝑡𝑜𝑡𝑎𝑙</m:t>
                        </m:r>
                      </m:sub>
                    </m:sSub>
                    <m:r>
                      <a:rPr lang="en-US" b="0" i="1" smtClean="0">
                        <a:latin typeface="Cambria Math" panose="02040503050406030204" pitchFamily="18" charset="0"/>
                        <a:cs typeface="Helvetica" panose="020B0604020202020204" pitchFamily="34" charset="0"/>
                      </a:rPr>
                      <m:t>=0</m:t>
                    </m:r>
                  </m:oMath>
                </a14:m>
                <a:endParaRPr lang="en-US" dirty="0">
                  <a:latin typeface="Helvetica" panose="020B0604020202020204" pitchFamily="34" charset="0"/>
                  <a:cs typeface="Helvetica" panose="020B0604020202020204" pitchFamily="34" charset="0"/>
                </a:endParaRPr>
              </a:p>
            </p:txBody>
          </p:sp>
        </mc:Choice>
        <mc:Fallback xmlns="">
          <p:sp>
            <p:nvSpPr>
              <p:cNvPr id="8" name="TextBox 7">
                <a:extLst>
                  <a:ext uri="{FF2B5EF4-FFF2-40B4-BE49-F238E27FC236}">
                    <a16:creationId xmlns:a16="http://schemas.microsoft.com/office/drawing/2014/main" id="{7B0FFDA6-5360-A624-5BB4-035584DDF2A4}"/>
                  </a:ext>
                </a:extLst>
              </p:cNvPr>
              <p:cNvSpPr txBox="1">
                <a:spLocks noRot="1" noChangeAspect="1" noMove="1" noResize="1" noEditPoints="1" noAdjustHandles="1" noChangeArrowheads="1" noChangeShapeType="1" noTextEdit="1"/>
              </p:cNvSpPr>
              <p:nvPr/>
            </p:nvSpPr>
            <p:spPr>
              <a:xfrm>
                <a:off x="146319" y="3919157"/>
                <a:ext cx="4437818" cy="358303"/>
              </a:xfrm>
              <a:prstGeom prst="rect">
                <a:avLst/>
              </a:prstGeom>
              <a:blipFill>
                <a:blip r:embed="rId3"/>
                <a:stretch>
                  <a:fillRect l="-687" t="-5085" b="-152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TextBox 9">
                <a:extLst>
                  <a:ext uri="{FF2B5EF4-FFF2-40B4-BE49-F238E27FC236}">
                    <a16:creationId xmlns:a16="http://schemas.microsoft.com/office/drawing/2014/main" id="{8AF7DE91-BA6E-7E76-453E-01BFE7CD03C3}"/>
                  </a:ext>
                </a:extLst>
              </p:cNvPr>
              <p:cNvSpPr txBox="1"/>
              <p:nvPr/>
            </p:nvSpPr>
            <p:spPr>
              <a:xfrm>
                <a:off x="146319" y="1217113"/>
                <a:ext cx="4437818" cy="358303"/>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Scenario 1: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𝑝𝑠h𝑖𝑓𝑡</m:t>
                        </m:r>
                      </m:sub>
                    </m:sSub>
                    <m:r>
                      <a:rPr lang="en-US" b="0" i="1" smtClean="0">
                        <a:latin typeface="Cambria Math" panose="02040503050406030204" pitchFamily="18" charset="0"/>
                        <a:cs typeface="Helvetica" panose="020B0604020202020204" pitchFamily="34" charset="0"/>
                      </a:rPr>
                      <m:t>=1</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i="1">
                            <a:latin typeface="Cambria Math" panose="02040503050406030204" pitchFamily="18" charset="0"/>
                            <a:cs typeface="Helvetica" panose="020B0604020202020204" pitchFamily="34" charset="0"/>
                          </a:rPr>
                        </m:ctrlPr>
                      </m:sSubPr>
                      <m:e>
                        <m:r>
                          <a:rPr lang="en-US" i="1">
                            <a:latin typeface="Cambria Math" panose="02040503050406030204" pitchFamily="18" charset="0"/>
                            <a:cs typeface="Helvetica" panose="020B0604020202020204" pitchFamily="34" charset="0"/>
                          </a:rPr>
                          <m:t>𝑤</m:t>
                        </m:r>
                      </m:e>
                      <m:sub>
                        <m:r>
                          <a:rPr lang="en-US" i="1">
                            <a:latin typeface="Cambria Math" panose="02040503050406030204" pitchFamily="18" charset="0"/>
                            <a:cs typeface="Helvetica" panose="020B0604020202020204" pitchFamily="34" charset="0"/>
                          </a:rPr>
                          <m:t>𝑝𝑙𝑜𝑠𝑠</m:t>
                        </m:r>
                      </m:sub>
                    </m:sSub>
                    <m:r>
                      <a:rPr lang="en-US" i="1">
                        <a:latin typeface="Cambria Math" panose="02040503050406030204" pitchFamily="18" charset="0"/>
                        <a:cs typeface="Helvetica" panose="020B0604020202020204" pitchFamily="34" charset="0"/>
                      </a:rPr>
                      <m:t>=0</m:t>
                    </m:r>
                  </m:oMath>
                </a14:m>
                <a:r>
                  <a:rPr lang="en-US" dirty="0">
                    <a:latin typeface="Helvetica" panose="020B0604020202020204" pitchFamily="34" charset="0"/>
                    <a:cs typeface="Helvetica" panose="020B0604020202020204" pitchFamily="34" charset="0"/>
                  </a:rPr>
                  <a:t>,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𝑤</m:t>
                        </m:r>
                      </m:e>
                      <m:sub>
                        <m:r>
                          <a:rPr lang="en-US" b="0" i="1" smtClean="0">
                            <a:latin typeface="Cambria Math" panose="02040503050406030204" pitchFamily="18" charset="0"/>
                            <a:cs typeface="Helvetica" panose="020B0604020202020204" pitchFamily="34" charset="0"/>
                          </a:rPr>
                          <m:t>𝑝𝑡𝑜𝑡𝑎𝑙</m:t>
                        </m:r>
                      </m:sub>
                    </m:sSub>
                    <m:r>
                      <a:rPr lang="en-US" b="0" i="1" smtClean="0">
                        <a:latin typeface="Cambria Math" panose="02040503050406030204" pitchFamily="18" charset="0"/>
                        <a:cs typeface="Helvetica" panose="020B0604020202020204" pitchFamily="34" charset="0"/>
                      </a:rPr>
                      <m:t>=0</m:t>
                    </m:r>
                  </m:oMath>
                </a14:m>
                <a:endParaRPr lang="en-US" dirty="0">
                  <a:latin typeface="Helvetica" panose="020B0604020202020204" pitchFamily="34" charset="0"/>
                  <a:cs typeface="Helvetica" panose="020B0604020202020204" pitchFamily="34" charset="0"/>
                </a:endParaRPr>
              </a:p>
            </p:txBody>
          </p:sp>
        </mc:Choice>
        <mc:Fallback xmlns="">
          <p:sp>
            <p:nvSpPr>
              <p:cNvPr id="3" name="TextBox 9">
                <a:extLst>
                  <a:ext uri="{FF2B5EF4-FFF2-40B4-BE49-F238E27FC236}">
                    <a16:creationId xmlns:a16="http://schemas.microsoft.com/office/drawing/2014/main" id="{0478B677-83ED-C144-4DDD-B9A90D20D730}"/>
                  </a:ext>
                </a:extLst>
              </p:cNvPr>
              <p:cNvSpPr txBox="1">
                <a:spLocks noRot="1" noChangeAspect="1" noMove="1" noResize="1" noEditPoints="1" noAdjustHandles="1" noChangeArrowheads="1" noChangeShapeType="1" noTextEdit="1"/>
              </p:cNvSpPr>
              <p:nvPr/>
            </p:nvSpPr>
            <p:spPr>
              <a:xfrm>
                <a:off x="146319" y="1217113"/>
                <a:ext cx="4437818" cy="358303"/>
              </a:xfrm>
              <a:prstGeom prst="rect">
                <a:avLst/>
              </a:prstGeom>
              <a:blipFill>
                <a:blip r:embed="rId4"/>
                <a:stretch>
                  <a:fillRect l="-687" t="-5172"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4">
                <a:extLst>
                  <a:ext uri="{FF2B5EF4-FFF2-40B4-BE49-F238E27FC236}">
                    <a16:creationId xmlns:a16="http://schemas.microsoft.com/office/drawing/2014/main" id="{8B2CD635-9E9D-E512-C22D-898517F9A59C}"/>
                  </a:ext>
                </a:extLst>
              </p:cNvPr>
              <p:cNvGraphicFramePr>
                <a:graphicFrameLocks noGrp="1"/>
              </p:cNvGraphicFramePr>
              <p:nvPr/>
            </p:nvGraphicFramePr>
            <p:xfrm>
              <a:off x="975359" y="1641404"/>
              <a:ext cx="10241280" cy="2103395"/>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147">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𝑜𝑏𝑗</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𝑣</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𝑝𝑓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𝑜𝑙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𝑏𝑓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𝐽</m:t>
                                    </m:r>
                                  </m:e>
                                  <m:sub>
                                    <m:r>
                                      <a:rPr lang="en-US" altLang="zh-CN" sz="1600" b="0" i="1" smtClean="0">
                                        <a:latin typeface="Cambria Math" panose="02040503050406030204" pitchFamily="18" charset="0"/>
                                      </a:rPr>
                                      <m:t>𝑡𝑜𝑡𝑎𝑙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812">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166.5087</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166.5087</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812">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0.3292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0.1911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0.5203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0.57s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812">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0.3526</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0.0005</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0.3532</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1.57s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159</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812">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0.3665</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0.0071</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0.3737</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0.23s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8599195"/>
                      </a:ext>
                    </a:extLst>
                  </a:tr>
                </a:tbl>
              </a:graphicData>
            </a:graphic>
          </p:graphicFrame>
        </mc:Choice>
        <mc:Fallback xmlns="">
          <p:graphicFrame>
            <p:nvGraphicFramePr>
              <p:cNvPr id="6" name="Table 4">
                <a:extLst>
                  <a:ext uri="{FF2B5EF4-FFF2-40B4-BE49-F238E27FC236}">
                    <a16:creationId xmlns:a16="http://schemas.microsoft.com/office/drawing/2014/main" id="{8B2CD635-9E9D-E512-C22D-898517F9A59C}"/>
                  </a:ext>
                </a:extLst>
              </p:cNvPr>
              <p:cNvGraphicFramePr>
                <a:graphicFrameLocks noGrp="1"/>
              </p:cNvGraphicFramePr>
              <p:nvPr>
                <p:extLst>
                  <p:ext uri="{D42A27DB-BD31-4B8C-83A1-F6EECF244321}">
                    <p14:modId xmlns:p14="http://schemas.microsoft.com/office/powerpoint/2010/main" val="932778165"/>
                  </p:ext>
                </p:extLst>
              </p:nvPr>
            </p:nvGraphicFramePr>
            <p:xfrm>
              <a:off x="975359" y="1641404"/>
              <a:ext cx="10241280" cy="2103395"/>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147">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91005" t="-4167" r="-699471" b="-388889"/>
                          </a:stretch>
                        </a:blipFill>
                      </a:tcPr>
                    </a:tc>
                    <a:tc>
                      <a:txBody>
                        <a:bodyPr/>
                        <a:lstStyle/>
                        <a:p>
                          <a:endParaRPr lang="zh-CN"/>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192021" t="-4167" r="-603191"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290476" t="-4167" r="-50000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392553" t="-4167" r="-40266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489947" t="-4167" r="-300529"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593085" t="-4167" r="-202128" b="-38888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812">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166.5087</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166.5087</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812">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0.3292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0.1911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0.5203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0.57s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812">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0.3526</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0.0005</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0.3532</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1.57s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159</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812">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0.3665</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0.0071</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0.3737</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0.23s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859919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4">
                <a:extLst>
                  <a:ext uri="{FF2B5EF4-FFF2-40B4-BE49-F238E27FC236}">
                    <a16:creationId xmlns:a16="http://schemas.microsoft.com/office/drawing/2014/main" id="{7D0880F9-DDDE-5A49-317B-6DC5EF7A4659}"/>
                  </a:ext>
                </a:extLst>
              </p:cNvPr>
              <p:cNvGraphicFramePr>
                <a:graphicFrameLocks noGrp="1"/>
              </p:cNvGraphicFramePr>
              <p:nvPr/>
            </p:nvGraphicFramePr>
            <p:xfrm>
              <a:off x="975359" y="4343448"/>
              <a:ext cx="10241280" cy="2103122"/>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090">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𝑜𝑏𝑗</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𝑣</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𝑝𝑓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𝑜𝑙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𝑏𝑓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𝐽</m:t>
                                    </m:r>
                                  </m:e>
                                  <m:sub>
                                    <m:r>
                                      <a:rPr lang="en-US" altLang="zh-CN" sz="1600" b="0" i="1" smtClean="0">
                                        <a:latin typeface="Cambria Math" panose="02040503050406030204" pitchFamily="18" charset="0"/>
                                      </a:rPr>
                                      <m:t>𝑡𝑜𝑡𝑎𝑙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758">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1.0000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166.5087</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167.5087</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758">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0.7769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2.9214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0.8225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4.5207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0.50s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758">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0.7870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0.7870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5.08s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522</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758">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0.7986</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0.7986</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0.25s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112814"/>
                      </a:ext>
                    </a:extLst>
                  </a:tr>
                </a:tbl>
              </a:graphicData>
            </a:graphic>
          </p:graphicFrame>
        </mc:Choice>
        <mc:Fallback xmlns="">
          <p:graphicFrame>
            <p:nvGraphicFramePr>
              <p:cNvPr id="10" name="Table 4">
                <a:extLst>
                  <a:ext uri="{FF2B5EF4-FFF2-40B4-BE49-F238E27FC236}">
                    <a16:creationId xmlns:a16="http://schemas.microsoft.com/office/drawing/2014/main" id="{7D0880F9-DDDE-5A49-317B-6DC5EF7A4659}"/>
                  </a:ext>
                </a:extLst>
              </p:cNvPr>
              <p:cNvGraphicFramePr>
                <a:graphicFrameLocks noGrp="1"/>
              </p:cNvGraphicFramePr>
              <p:nvPr>
                <p:extLst>
                  <p:ext uri="{D42A27DB-BD31-4B8C-83A1-F6EECF244321}">
                    <p14:modId xmlns:p14="http://schemas.microsoft.com/office/powerpoint/2010/main" val="2791294151"/>
                  </p:ext>
                </p:extLst>
              </p:nvPr>
            </p:nvGraphicFramePr>
            <p:xfrm>
              <a:off x="975359" y="4343448"/>
              <a:ext cx="10241280" cy="2103122"/>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090">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91005" t="-2778" r="-699471" b="-388889"/>
                          </a:stretch>
                        </a:blipFill>
                      </a:tcPr>
                    </a:tc>
                    <a:tc>
                      <a:txBody>
                        <a:bodyPr/>
                        <a:lstStyle/>
                        <a:p>
                          <a:endParaRPr lang="zh-CN"/>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192021" t="-2778" r="-603191"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290476" t="-2778" r="-50000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392553" t="-2778" r="-40266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489947" t="-2778" r="-300529"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593085" t="-2778" r="-202128" b="-38888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758">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1.0000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166.5087</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167.5087</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758">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0.7769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2.9214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0.8225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4.5207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0.50s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758">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0.7870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0.7870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5.08s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522</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758">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0.7986</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0.7986</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0.25s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112814"/>
                      </a:ext>
                    </a:extLst>
                  </a:tr>
                </a:tbl>
              </a:graphicData>
            </a:graphic>
          </p:graphicFrame>
        </mc:Fallback>
      </mc:AlternateContent>
    </p:spTree>
    <p:extLst>
      <p:ext uri="{BB962C8B-B14F-4D97-AF65-F5344CB8AC3E}">
        <p14:creationId xmlns:p14="http://schemas.microsoft.com/office/powerpoint/2010/main" val="1089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C07A8-49C1-AAB4-841C-D9C5A500D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58979-BA74-ACE8-15FE-F47A7D691409}"/>
              </a:ext>
            </a:extLst>
          </p:cNvPr>
          <p:cNvSpPr>
            <a:spLocks noGrp="1"/>
          </p:cNvSpPr>
          <p:nvPr>
            <p:ph type="title"/>
          </p:nvPr>
        </p:nvSpPr>
        <p:spPr/>
        <p:txBody>
          <a:bodyPr/>
          <a:lstStyle/>
          <a:p>
            <a:r>
              <a:rPr lang="en-US" dirty="0"/>
              <a:t>Experimental results: </a:t>
            </a:r>
            <a:r>
              <a:rPr lang="en-US" altLang="zh-CN" dirty="0"/>
              <a:t>Case 2 (Overloading)</a:t>
            </a:r>
            <a:endParaRPr lang="en-US" dirty="0"/>
          </a:p>
        </p:txBody>
      </p:sp>
      <p:sp>
        <p:nvSpPr>
          <p:cNvPr id="4" name="Slide Number Placeholder 3">
            <a:extLst>
              <a:ext uri="{FF2B5EF4-FFF2-40B4-BE49-F238E27FC236}">
                <a16:creationId xmlns:a16="http://schemas.microsoft.com/office/drawing/2014/main" id="{13357931-F9FF-B611-9AA5-2A48F08C72E5}"/>
              </a:ext>
            </a:extLst>
          </p:cNvPr>
          <p:cNvSpPr>
            <a:spLocks noGrp="1"/>
          </p:cNvSpPr>
          <p:nvPr>
            <p:ph type="sldNum" sz="quarter" idx="12"/>
          </p:nvPr>
        </p:nvSpPr>
        <p:spPr/>
        <p:txBody>
          <a:bodyPr/>
          <a:lstStyle/>
          <a:p>
            <a:fld id="{9495EA4E-3D33-45DE-B4D9-3F7D650B8951}" type="slidenum">
              <a:rPr lang="zh-CN" altLang="en-US" smtClean="0"/>
              <a:pPr/>
              <a:t>41</a:t>
            </a:fld>
            <a:endParaRPr lang="zh-CN"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3EE0DA-81D2-76DC-523B-850C29813AE9}"/>
                  </a:ext>
                </a:extLst>
              </p:cNvPr>
              <p:cNvSpPr txBox="1"/>
              <p:nvPr/>
            </p:nvSpPr>
            <p:spPr>
              <a:xfrm>
                <a:off x="146319" y="3919157"/>
                <a:ext cx="5082225" cy="358303"/>
              </a:xfrm>
              <a:prstGeom prst="rect">
                <a:avLst/>
              </a:prstGeom>
              <a:noFill/>
            </p:spPr>
            <p:txBody>
              <a:bodyPr wrap="none" rtlCol="0">
                <a:spAutoFit/>
              </a:bodyPr>
              <a:lstStyle/>
              <a:p>
                <a:r>
                  <a:rPr lang="en-US" altLang="zh-CN" dirty="0">
                    <a:latin typeface="Helvetica" panose="020B0604020202020204" pitchFamily="34" charset="0"/>
                    <a:cs typeface="Helvetica" panose="020B0604020202020204" pitchFamily="34" charset="0"/>
                  </a:rPr>
                  <a:t>Scenario 4: </a:t>
                </a:r>
                <a14:m>
                  <m:oMath xmlns:m="http://schemas.openxmlformats.org/officeDocument/2006/math">
                    <m:sSub>
                      <m:sSubPr>
                        <m:ctrlPr>
                          <a:rPr lang="en-US" altLang="zh-CN" i="1">
                            <a:latin typeface="Cambria Math" panose="02040503050406030204" pitchFamily="18" charset="0"/>
                            <a:cs typeface="Helvetica" panose="020B0604020202020204" pitchFamily="34" charset="0"/>
                          </a:rPr>
                        </m:ctrlPr>
                      </m:sSubPr>
                      <m:e>
                        <m:r>
                          <a:rPr lang="en-US" altLang="zh-CN" i="1">
                            <a:latin typeface="Cambria Math" panose="02040503050406030204" pitchFamily="18" charset="0"/>
                            <a:cs typeface="Helvetica" panose="020B0604020202020204" pitchFamily="34" charset="0"/>
                          </a:rPr>
                          <m:t>𝑤</m:t>
                        </m:r>
                      </m:e>
                      <m:sub>
                        <m:r>
                          <a:rPr lang="en-US" altLang="zh-CN" i="1">
                            <a:latin typeface="Cambria Math" panose="02040503050406030204" pitchFamily="18" charset="0"/>
                            <a:cs typeface="Helvetica" panose="020B0604020202020204" pitchFamily="34" charset="0"/>
                          </a:rPr>
                          <m:t>𝑝𝑠h𝑖𝑓𝑡</m:t>
                        </m:r>
                      </m:sub>
                    </m:sSub>
                    <m:r>
                      <a:rPr lang="en-US" altLang="zh-CN" i="1">
                        <a:latin typeface="Cambria Math" panose="02040503050406030204" pitchFamily="18" charset="0"/>
                        <a:cs typeface="Helvetica" panose="020B0604020202020204" pitchFamily="34" charset="0"/>
                      </a:rPr>
                      <m:t>=1/3</m:t>
                    </m:r>
                  </m:oMath>
                </a14:m>
                <a:r>
                  <a:rPr lang="en-US" altLang="zh-CN" dirty="0">
                    <a:latin typeface="Helvetica" panose="020B0604020202020204" pitchFamily="34" charset="0"/>
                    <a:cs typeface="Helvetica" panose="020B0604020202020204" pitchFamily="34" charset="0"/>
                  </a:rPr>
                  <a:t>, </a:t>
                </a:r>
                <a14:m>
                  <m:oMath xmlns:m="http://schemas.openxmlformats.org/officeDocument/2006/math">
                    <m:sSub>
                      <m:sSubPr>
                        <m:ctrlPr>
                          <a:rPr lang="en-US" altLang="zh-CN" i="1">
                            <a:latin typeface="Cambria Math" panose="02040503050406030204" pitchFamily="18" charset="0"/>
                            <a:cs typeface="Helvetica" panose="020B0604020202020204" pitchFamily="34" charset="0"/>
                          </a:rPr>
                        </m:ctrlPr>
                      </m:sSubPr>
                      <m:e>
                        <m:r>
                          <a:rPr lang="en-US" altLang="zh-CN" i="1">
                            <a:latin typeface="Cambria Math" panose="02040503050406030204" pitchFamily="18" charset="0"/>
                            <a:cs typeface="Helvetica" panose="020B0604020202020204" pitchFamily="34" charset="0"/>
                          </a:rPr>
                          <m:t>𝑤</m:t>
                        </m:r>
                      </m:e>
                      <m:sub>
                        <m:r>
                          <a:rPr lang="en-US" altLang="zh-CN" i="1">
                            <a:latin typeface="Cambria Math" panose="02040503050406030204" pitchFamily="18" charset="0"/>
                            <a:cs typeface="Helvetica" panose="020B0604020202020204" pitchFamily="34" charset="0"/>
                          </a:rPr>
                          <m:t>𝑝𝑙𝑜𝑠𝑠</m:t>
                        </m:r>
                      </m:sub>
                    </m:sSub>
                    <m:r>
                      <a:rPr lang="en-US" altLang="zh-CN" i="1">
                        <a:latin typeface="Cambria Math" panose="02040503050406030204" pitchFamily="18" charset="0"/>
                        <a:cs typeface="Helvetica" panose="020B0604020202020204" pitchFamily="34" charset="0"/>
                      </a:rPr>
                      <m:t>=1/3</m:t>
                    </m:r>
                  </m:oMath>
                </a14:m>
                <a:r>
                  <a:rPr lang="en-US" altLang="zh-CN" dirty="0">
                    <a:latin typeface="Helvetica" panose="020B0604020202020204" pitchFamily="34" charset="0"/>
                    <a:cs typeface="Helvetica" panose="020B0604020202020204" pitchFamily="34" charset="0"/>
                  </a:rPr>
                  <a:t>, </a:t>
                </a:r>
                <a14:m>
                  <m:oMath xmlns:m="http://schemas.openxmlformats.org/officeDocument/2006/math">
                    <m:sSub>
                      <m:sSubPr>
                        <m:ctrlPr>
                          <a:rPr lang="en-US" altLang="zh-CN" i="1">
                            <a:latin typeface="Cambria Math" panose="02040503050406030204" pitchFamily="18" charset="0"/>
                            <a:cs typeface="Helvetica" panose="020B0604020202020204" pitchFamily="34" charset="0"/>
                          </a:rPr>
                        </m:ctrlPr>
                      </m:sSubPr>
                      <m:e>
                        <m:r>
                          <a:rPr lang="en-US" altLang="zh-CN" i="1">
                            <a:latin typeface="Cambria Math" panose="02040503050406030204" pitchFamily="18" charset="0"/>
                            <a:cs typeface="Helvetica" panose="020B0604020202020204" pitchFamily="34" charset="0"/>
                          </a:rPr>
                          <m:t>𝑤</m:t>
                        </m:r>
                      </m:e>
                      <m:sub>
                        <m:r>
                          <a:rPr lang="en-US" altLang="zh-CN" i="1">
                            <a:latin typeface="Cambria Math" panose="02040503050406030204" pitchFamily="18" charset="0"/>
                            <a:cs typeface="Helvetica" panose="020B0604020202020204" pitchFamily="34" charset="0"/>
                          </a:rPr>
                          <m:t>𝑝𝑡𝑜𝑡𝑎𝑙</m:t>
                        </m:r>
                      </m:sub>
                    </m:sSub>
                    <m:r>
                      <a:rPr lang="en-US" altLang="zh-CN" i="1">
                        <a:latin typeface="Cambria Math" panose="02040503050406030204" pitchFamily="18" charset="0"/>
                        <a:cs typeface="Helvetica" panose="020B0604020202020204" pitchFamily="34" charset="0"/>
                      </a:rPr>
                      <m:t>=1/3</m:t>
                    </m:r>
                  </m:oMath>
                </a14:m>
                <a:endParaRPr lang="en-US" altLang="zh-CN" dirty="0">
                  <a:latin typeface="Helvetica" panose="020B0604020202020204" pitchFamily="34" charset="0"/>
                  <a:cs typeface="Helvetica" panose="020B0604020202020204" pitchFamily="34" charset="0"/>
                </a:endParaRPr>
              </a:p>
            </p:txBody>
          </p:sp>
        </mc:Choice>
        <mc:Fallback xmlns="">
          <p:sp>
            <p:nvSpPr>
              <p:cNvPr id="8" name="TextBox 7">
                <a:extLst>
                  <a:ext uri="{FF2B5EF4-FFF2-40B4-BE49-F238E27FC236}">
                    <a16:creationId xmlns:a16="http://schemas.microsoft.com/office/drawing/2014/main" id="{523EE0DA-81D2-76DC-523B-850C29813AE9}"/>
                  </a:ext>
                </a:extLst>
              </p:cNvPr>
              <p:cNvSpPr txBox="1">
                <a:spLocks noRot="1" noChangeAspect="1" noMove="1" noResize="1" noEditPoints="1" noAdjustHandles="1" noChangeArrowheads="1" noChangeShapeType="1" noTextEdit="1"/>
              </p:cNvSpPr>
              <p:nvPr/>
            </p:nvSpPr>
            <p:spPr>
              <a:xfrm>
                <a:off x="146319" y="3919157"/>
                <a:ext cx="5082225" cy="358303"/>
              </a:xfrm>
              <a:prstGeom prst="rect">
                <a:avLst/>
              </a:prstGeom>
              <a:blipFill>
                <a:blip r:embed="rId3"/>
                <a:stretch>
                  <a:fillRect l="-600" t="-5085" b="-152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TextBox 9">
                <a:extLst>
                  <a:ext uri="{FF2B5EF4-FFF2-40B4-BE49-F238E27FC236}">
                    <a16:creationId xmlns:a16="http://schemas.microsoft.com/office/drawing/2014/main" id="{FAA8EA53-A302-C83A-4A42-0EEEBCBBCE30}"/>
                  </a:ext>
                </a:extLst>
              </p:cNvPr>
              <p:cNvSpPr txBox="1"/>
              <p:nvPr/>
            </p:nvSpPr>
            <p:spPr>
              <a:xfrm>
                <a:off x="146319" y="1217113"/>
                <a:ext cx="4437818" cy="358303"/>
              </a:xfrm>
              <a:prstGeom prst="rect">
                <a:avLst/>
              </a:prstGeom>
              <a:noFill/>
            </p:spPr>
            <p:txBody>
              <a:bodyPr wrap="none" rtlCol="0">
                <a:spAutoFit/>
              </a:bodyPr>
              <a:lstStyle/>
              <a:p>
                <a:r>
                  <a:rPr lang="en-US" altLang="zh-CN" dirty="0">
                    <a:latin typeface="Helvetica" panose="020B0604020202020204" pitchFamily="34" charset="0"/>
                    <a:cs typeface="Helvetica" panose="020B0604020202020204" pitchFamily="34" charset="0"/>
                  </a:rPr>
                  <a:t>Scenario 3: </a:t>
                </a:r>
                <a14:m>
                  <m:oMath xmlns:m="http://schemas.openxmlformats.org/officeDocument/2006/math">
                    <m:sSub>
                      <m:sSubPr>
                        <m:ctrlPr>
                          <a:rPr lang="en-US" altLang="zh-CN" i="1">
                            <a:latin typeface="Cambria Math" panose="02040503050406030204" pitchFamily="18" charset="0"/>
                            <a:cs typeface="Helvetica" panose="020B0604020202020204" pitchFamily="34" charset="0"/>
                          </a:rPr>
                        </m:ctrlPr>
                      </m:sSubPr>
                      <m:e>
                        <m:r>
                          <a:rPr lang="en-US" altLang="zh-CN" i="1">
                            <a:latin typeface="Cambria Math" panose="02040503050406030204" pitchFamily="18" charset="0"/>
                            <a:cs typeface="Helvetica" panose="020B0604020202020204" pitchFamily="34" charset="0"/>
                          </a:rPr>
                          <m:t>𝑤</m:t>
                        </m:r>
                      </m:e>
                      <m:sub>
                        <m:r>
                          <a:rPr lang="en-US" altLang="zh-CN" i="1">
                            <a:latin typeface="Cambria Math" panose="02040503050406030204" pitchFamily="18" charset="0"/>
                            <a:cs typeface="Helvetica" panose="020B0604020202020204" pitchFamily="34" charset="0"/>
                          </a:rPr>
                          <m:t>𝑝𝑠h𝑖𝑓𝑡</m:t>
                        </m:r>
                      </m:sub>
                    </m:sSub>
                    <m:r>
                      <a:rPr lang="en-US" altLang="zh-CN" i="1">
                        <a:latin typeface="Cambria Math" panose="02040503050406030204" pitchFamily="18" charset="0"/>
                        <a:cs typeface="Helvetica" panose="020B0604020202020204" pitchFamily="34" charset="0"/>
                      </a:rPr>
                      <m:t>=0</m:t>
                    </m:r>
                  </m:oMath>
                </a14:m>
                <a:r>
                  <a:rPr lang="en-US" altLang="zh-CN" dirty="0">
                    <a:latin typeface="Helvetica" panose="020B0604020202020204" pitchFamily="34" charset="0"/>
                    <a:cs typeface="Helvetica" panose="020B0604020202020204" pitchFamily="34" charset="0"/>
                  </a:rPr>
                  <a:t>, </a:t>
                </a:r>
                <a14:m>
                  <m:oMath xmlns:m="http://schemas.openxmlformats.org/officeDocument/2006/math">
                    <m:sSub>
                      <m:sSubPr>
                        <m:ctrlPr>
                          <a:rPr lang="en-US" altLang="zh-CN" i="1">
                            <a:latin typeface="Cambria Math" panose="02040503050406030204" pitchFamily="18" charset="0"/>
                            <a:cs typeface="Helvetica" panose="020B0604020202020204" pitchFamily="34" charset="0"/>
                          </a:rPr>
                        </m:ctrlPr>
                      </m:sSubPr>
                      <m:e>
                        <m:r>
                          <a:rPr lang="en-US" altLang="zh-CN" i="1">
                            <a:latin typeface="Cambria Math" panose="02040503050406030204" pitchFamily="18" charset="0"/>
                            <a:cs typeface="Helvetica" panose="020B0604020202020204" pitchFamily="34" charset="0"/>
                          </a:rPr>
                          <m:t>𝑤</m:t>
                        </m:r>
                      </m:e>
                      <m:sub>
                        <m:r>
                          <a:rPr lang="en-US" altLang="zh-CN" i="1">
                            <a:latin typeface="Cambria Math" panose="02040503050406030204" pitchFamily="18" charset="0"/>
                            <a:cs typeface="Helvetica" panose="020B0604020202020204" pitchFamily="34" charset="0"/>
                          </a:rPr>
                          <m:t>𝑝𝑙𝑜𝑠𝑠</m:t>
                        </m:r>
                      </m:sub>
                    </m:sSub>
                    <m:r>
                      <a:rPr lang="en-US" altLang="zh-CN" i="1">
                        <a:latin typeface="Cambria Math" panose="02040503050406030204" pitchFamily="18" charset="0"/>
                        <a:cs typeface="Helvetica" panose="020B0604020202020204" pitchFamily="34" charset="0"/>
                      </a:rPr>
                      <m:t>=0</m:t>
                    </m:r>
                  </m:oMath>
                </a14:m>
                <a:r>
                  <a:rPr lang="en-US" altLang="zh-CN" dirty="0">
                    <a:latin typeface="Helvetica" panose="020B0604020202020204" pitchFamily="34" charset="0"/>
                    <a:cs typeface="Helvetica" panose="020B0604020202020204" pitchFamily="34" charset="0"/>
                  </a:rPr>
                  <a:t>, </a:t>
                </a:r>
                <a14:m>
                  <m:oMath xmlns:m="http://schemas.openxmlformats.org/officeDocument/2006/math">
                    <m:sSub>
                      <m:sSubPr>
                        <m:ctrlPr>
                          <a:rPr lang="en-US" altLang="zh-CN" i="1">
                            <a:latin typeface="Cambria Math" panose="02040503050406030204" pitchFamily="18" charset="0"/>
                            <a:cs typeface="Helvetica" panose="020B0604020202020204" pitchFamily="34" charset="0"/>
                          </a:rPr>
                        </m:ctrlPr>
                      </m:sSubPr>
                      <m:e>
                        <m:r>
                          <a:rPr lang="en-US" altLang="zh-CN" i="1">
                            <a:latin typeface="Cambria Math" panose="02040503050406030204" pitchFamily="18" charset="0"/>
                            <a:cs typeface="Helvetica" panose="020B0604020202020204" pitchFamily="34" charset="0"/>
                          </a:rPr>
                          <m:t>𝑤</m:t>
                        </m:r>
                      </m:e>
                      <m:sub>
                        <m:r>
                          <a:rPr lang="en-US" altLang="zh-CN" i="1">
                            <a:latin typeface="Cambria Math" panose="02040503050406030204" pitchFamily="18" charset="0"/>
                            <a:cs typeface="Helvetica" panose="020B0604020202020204" pitchFamily="34" charset="0"/>
                          </a:rPr>
                          <m:t>𝑝𝑡𝑜𝑡𝑎𝑙</m:t>
                        </m:r>
                      </m:sub>
                    </m:sSub>
                    <m:r>
                      <a:rPr lang="en-US" altLang="zh-CN" i="1">
                        <a:latin typeface="Cambria Math" panose="02040503050406030204" pitchFamily="18" charset="0"/>
                        <a:cs typeface="Helvetica" panose="020B0604020202020204" pitchFamily="34" charset="0"/>
                      </a:rPr>
                      <m:t>=1</m:t>
                    </m:r>
                  </m:oMath>
                </a14:m>
                <a:endParaRPr lang="en-US" altLang="zh-CN" dirty="0">
                  <a:latin typeface="Helvetica" panose="020B0604020202020204" pitchFamily="34" charset="0"/>
                  <a:cs typeface="Helvetica" panose="020B0604020202020204" pitchFamily="34" charset="0"/>
                </a:endParaRPr>
              </a:p>
            </p:txBody>
          </p:sp>
        </mc:Choice>
        <mc:Fallback xmlns="">
          <p:sp>
            <p:nvSpPr>
              <p:cNvPr id="3" name="TextBox 9">
                <a:extLst>
                  <a:ext uri="{FF2B5EF4-FFF2-40B4-BE49-F238E27FC236}">
                    <a16:creationId xmlns:a16="http://schemas.microsoft.com/office/drawing/2014/main" id="{FAA8EA53-A302-C83A-4A42-0EEEBCBBCE30}"/>
                  </a:ext>
                </a:extLst>
              </p:cNvPr>
              <p:cNvSpPr txBox="1">
                <a:spLocks noRot="1" noChangeAspect="1" noMove="1" noResize="1" noEditPoints="1" noAdjustHandles="1" noChangeArrowheads="1" noChangeShapeType="1" noTextEdit="1"/>
              </p:cNvSpPr>
              <p:nvPr/>
            </p:nvSpPr>
            <p:spPr>
              <a:xfrm>
                <a:off x="146319" y="1217113"/>
                <a:ext cx="4437818" cy="358303"/>
              </a:xfrm>
              <a:prstGeom prst="rect">
                <a:avLst/>
              </a:prstGeom>
              <a:blipFill>
                <a:blip r:embed="rId4"/>
                <a:stretch>
                  <a:fillRect l="-687" t="-5172" b="-172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4">
                <a:extLst>
                  <a:ext uri="{FF2B5EF4-FFF2-40B4-BE49-F238E27FC236}">
                    <a16:creationId xmlns:a16="http://schemas.microsoft.com/office/drawing/2014/main" id="{DDC00A47-DAC5-436A-E915-A41D15876117}"/>
                  </a:ext>
                </a:extLst>
              </p:cNvPr>
              <p:cNvGraphicFramePr>
                <a:graphicFrameLocks noGrp="1"/>
              </p:cNvGraphicFramePr>
              <p:nvPr/>
            </p:nvGraphicFramePr>
            <p:xfrm>
              <a:off x="975359" y="1641404"/>
              <a:ext cx="10241280" cy="2103395"/>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147">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𝑜𝑏𝑗</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𝑣</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𝑝𝑓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𝑜𝑙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𝑏𝑓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𝐽</m:t>
                                    </m:r>
                                  </m:e>
                                  <m:sub>
                                    <m:r>
                                      <a:rPr lang="en-US" altLang="zh-CN" sz="1600" b="0" i="1" smtClean="0">
                                        <a:latin typeface="Cambria Math" panose="02040503050406030204" pitchFamily="18" charset="0"/>
                                      </a:rPr>
                                      <m:t>𝑡𝑜𝑡𝑎𝑙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812">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1.0000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166.5087</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167.5087</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812">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0.7677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2.9214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0.8225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4.5115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0.51s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812">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0.7945</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0.0001</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0.7946</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3.83s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259</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812">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0.7978</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0.7978</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0.24s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8599195"/>
                      </a:ext>
                    </a:extLst>
                  </a:tr>
                </a:tbl>
              </a:graphicData>
            </a:graphic>
          </p:graphicFrame>
        </mc:Choice>
        <mc:Fallback xmlns="">
          <p:graphicFrame>
            <p:nvGraphicFramePr>
              <p:cNvPr id="6" name="Table 4">
                <a:extLst>
                  <a:ext uri="{FF2B5EF4-FFF2-40B4-BE49-F238E27FC236}">
                    <a16:creationId xmlns:a16="http://schemas.microsoft.com/office/drawing/2014/main" id="{DDC00A47-DAC5-436A-E915-A41D15876117}"/>
                  </a:ext>
                </a:extLst>
              </p:cNvPr>
              <p:cNvGraphicFramePr>
                <a:graphicFrameLocks noGrp="1"/>
              </p:cNvGraphicFramePr>
              <p:nvPr>
                <p:extLst>
                  <p:ext uri="{D42A27DB-BD31-4B8C-83A1-F6EECF244321}">
                    <p14:modId xmlns:p14="http://schemas.microsoft.com/office/powerpoint/2010/main" val="4156211099"/>
                  </p:ext>
                </p:extLst>
              </p:nvPr>
            </p:nvGraphicFramePr>
            <p:xfrm>
              <a:off x="975359" y="1641404"/>
              <a:ext cx="10241280" cy="2103395"/>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147">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91005" t="-4167" r="-699471" b="-388889"/>
                          </a:stretch>
                        </a:blipFill>
                      </a:tcPr>
                    </a:tc>
                    <a:tc>
                      <a:txBody>
                        <a:bodyPr/>
                        <a:lstStyle/>
                        <a:p>
                          <a:endParaRPr lang="zh-CN"/>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192021" t="-4167" r="-603191"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290476" t="-4167" r="-50000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392553" t="-4167" r="-40266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489947" t="-4167" r="-300529"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5"/>
                          <a:stretch>
                            <a:fillRect l="-593085" t="-4167" r="-202128" b="-38888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812">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1.0000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166.5087</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167.5087</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812">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0.7677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2.9214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0.8225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4.5115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0.51s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812">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0.7945</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0.0001</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0.7946</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3.83s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259</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812">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0.7978</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0.7978</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0.24s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859919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4">
                <a:extLst>
                  <a:ext uri="{FF2B5EF4-FFF2-40B4-BE49-F238E27FC236}">
                    <a16:creationId xmlns:a16="http://schemas.microsoft.com/office/drawing/2014/main" id="{43D5E0E2-7F3E-80BC-0861-EFD4687276B9}"/>
                  </a:ext>
                </a:extLst>
              </p:cNvPr>
              <p:cNvGraphicFramePr>
                <a:graphicFrameLocks noGrp="1"/>
              </p:cNvGraphicFramePr>
              <p:nvPr/>
            </p:nvGraphicFramePr>
            <p:xfrm>
              <a:off x="975359" y="4343448"/>
              <a:ext cx="10241280" cy="2103122"/>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090">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𝑜𝑏𝑗</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𝑣</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𝑝𝑓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𝑜𝑙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𝑝𝑒𝑛𝑎𝑙𝑡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𝑏𝑓</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𝐽</m:t>
                                    </m:r>
                                  </m:e>
                                  <m:sub>
                                    <m:r>
                                      <a:rPr lang="en-US" altLang="zh-CN" sz="1600" b="0" i="1" smtClean="0">
                                        <a:latin typeface="Cambria Math" panose="02040503050406030204" pitchFamily="18" charset="0"/>
                                      </a:rPr>
                                      <m:t>𝑡𝑜𝑡𝑎𝑙</m:t>
                                    </m:r>
                                  </m:sub>
                                </m:sSub>
                              </m:oMath>
                            </m:oMathPara>
                          </a14:m>
                          <a:endParaRPr lang="en-US" sz="16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758">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0.6667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166.5087</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167.1753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758">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0.7122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0.1914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0.9036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0.63s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758">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0.7256</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0.7256</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6.53s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333</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758">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0.8261</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0.8261</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0.27s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112814"/>
                      </a:ext>
                    </a:extLst>
                  </a:tr>
                </a:tbl>
              </a:graphicData>
            </a:graphic>
          </p:graphicFrame>
        </mc:Choice>
        <mc:Fallback xmlns="">
          <p:graphicFrame>
            <p:nvGraphicFramePr>
              <p:cNvPr id="10" name="Table 4">
                <a:extLst>
                  <a:ext uri="{FF2B5EF4-FFF2-40B4-BE49-F238E27FC236}">
                    <a16:creationId xmlns:a16="http://schemas.microsoft.com/office/drawing/2014/main" id="{43D5E0E2-7F3E-80BC-0861-EFD4687276B9}"/>
                  </a:ext>
                </a:extLst>
              </p:cNvPr>
              <p:cNvGraphicFramePr>
                <a:graphicFrameLocks noGrp="1"/>
              </p:cNvGraphicFramePr>
              <p:nvPr>
                <p:extLst>
                  <p:ext uri="{D42A27DB-BD31-4B8C-83A1-F6EECF244321}">
                    <p14:modId xmlns:p14="http://schemas.microsoft.com/office/powerpoint/2010/main" val="4070155250"/>
                  </p:ext>
                </p:extLst>
              </p:nvPr>
            </p:nvGraphicFramePr>
            <p:xfrm>
              <a:off x="975359" y="4343448"/>
              <a:ext cx="10241280" cy="2103122"/>
            </p:xfrm>
            <a:graphic>
              <a:graphicData uri="http://schemas.openxmlformats.org/drawingml/2006/table">
                <a:tbl>
                  <a:tblPr firstRow="1" bandRow="1">
                    <a:tableStyleId>{5940675A-B579-460E-94D1-54222C63F5DA}</a:tableStyleId>
                  </a:tblPr>
                  <a:tblGrid>
                    <a:gridCol w="1054760">
                      <a:extLst>
                        <a:ext uri="{9D8B030D-6E8A-4147-A177-3AD203B41FA5}">
                          <a16:colId xmlns:a16="http://schemas.microsoft.com/office/drawing/2014/main" val="1672847670"/>
                        </a:ext>
                      </a:extLst>
                    </a:gridCol>
                    <a:gridCol w="1148315">
                      <a:extLst>
                        <a:ext uri="{9D8B030D-6E8A-4147-A177-3AD203B41FA5}">
                          <a16:colId xmlns:a16="http://schemas.microsoft.com/office/drawing/2014/main" val="3079448411"/>
                        </a:ext>
                      </a:extLst>
                    </a:gridCol>
                    <a:gridCol w="1148315">
                      <a:extLst>
                        <a:ext uri="{9D8B030D-6E8A-4147-A177-3AD203B41FA5}">
                          <a16:colId xmlns:a16="http://schemas.microsoft.com/office/drawing/2014/main" val="2424953836"/>
                        </a:ext>
                      </a:extLst>
                    </a:gridCol>
                    <a:gridCol w="1148315">
                      <a:extLst>
                        <a:ext uri="{9D8B030D-6E8A-4147-A177-3AD203B41FA5}">
                          <a16:colId xmlns:a16="http://schemas.microsoft.com/office/drawing/2014/main" val="3552350640"/>
                        </a:ext>
                      </a:extLst>
                    </a:gridCol>
                    <a:gridCol w="1148315">
                      <a:extLst>
                        <a:ext uri="{9D8B030D-6E8A-4147-A177-3AD203B41FA5}">
                          <a16:colId xmlns:a16="http://schemas.microsoft.com/office/drawing/2014/main" val="1368508064"/>
                        </a:ext>
                      </a:extLst>
                    </a:gridCol>
                    <a:gridCol w="1148315">
                      <a:extLst>
                        <a:ext uri="{9D8B030D-6E8A-4147-A177-3AD203B41FA5}">
                          <a16:colId xmlns:a16="http://schemas.microsoft.com/office/drawing/2014/main" val="1534897700"/>
                        </a:ext>
                      </a:extLst>
                    </a:gridCol>
                    <a:gridCol w="1148315">
                      <a:extLst>
                        <a:ext uri="{9D8B030D-6E8A-4147-A177-3AD203B41FA5}">
                          <a16:colId xmlns:a16="http://schemas.microsoft.com/office/drawing/2014/main" val="3926953348"/>
                        </a:ext>
                      </a:extLst>
                    </a:gridCol>
                    <a:gridCol w="1148315">
                      <a:extLst>
                        <a:ext uri="{9D8B030D-6E8A-4147-A177-3AD203B41FA5}">
                          <a16:colId xmlns:a16="http://schemas.microsoft.com/office/drawing/2014/main" val="2201847165"/>
                        </a:ext>
                      </a:extLst>
                    </a:gridCol>
                    <a:gridCol w="1148315">
                      <a:extLst>
                        <a:ext uri="{9D8B030D-6E8A-4147-A177-3AD203B41FA5}">
                          <a16:colId xmlns:a16="http://schemas.microsoft.com/office/drawing/2014/main" val="2763404529"/>
                        </a:ext>
                      </a:extLst>
                    </a:gridCol>
                  </a:tblGrid>
                  <a:tr h="440090">
                    <a:tc>
                      <a:txBody>
                        <a:bodyPr/>
                        <a:lstStyle/>
                        <a:p>
                          <a:pPr algn="ctr"/>
                          <a:endParaRPr lang="en-US" sz="16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91005" t="-2778" r="-699471" b="-388889"/>
                          </a:stretch>
                        </a:blipFill>
                      </a:tcPr>
                    </a:tc>
                    <a:tc>
                      <a:txBody>
                        <a:bodyPr/>
                        <a:lstStyle/>
                        <a:p>
                          <a:endParaRPr lang="zh-CN"/>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192021" t="-2778" r="-603191"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290476" t="-2778" r="-50000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392553" t="-2778" r="-402660"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489947" t="-2778" r="-300529" b="-388889"/>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6"/>
                          <a:stretch>
                            <a:fillRect l="-593085" t="-2778" r="-202128" b="-38888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PF 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048469"/>
                      </a:ext>
                    </a:extLst>
                  </a:tr>
                  <a:tr h="415758">
                    <a:tc>
                      <a:txBody>
                        <a:bodyPr/>
                        <a:lstStyle/>
                        <a:p>
                          <a:pPr algn="ctr"/>
                          <a:r>
                            <a:rPr lang="en-US" sz="1600" dirty="0">
                              <a:latin typeface="Times New Roman" panose="02020603050405020304" pitchFamily="18" charset="0"/>
                              <a:cs typeface="Times New Roman" panose="02020603050405020304" pitchFamily="18" charset="0"/>
                            </a:rPr>
                            <a:t>w/o opt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0.6667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166.5087</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167.1753</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1807427"/>
                      </a:ext>
                    </a:extLst>
                  </a:tr>
                  <a:tr h="415758">
                    <a:tc>
                      <a:txBody>
                        <a:bodyPr/>
                        <a:lstStyle/>
                        <a:p>
                          <a:pPr algn="ctr"/>
                          <a:r>
                            <a:rPr lang="en-US" sz="1600" dirty="0">
                              <a:latin typeface="Times New Roman" panose="02020603050405020304" pitchFamily="18" charset="0"/>
                              <a:cs typeface="Times New Roman" panose="02020603050405020304" pitchFamily="18" charset="0"/>
                            </a:rPr>
                            <a:t>LDF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0.7122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0.1914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0.9036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0.63s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9092094"/>
                      </a:ext>
                    </a:extLst>
                  </a:tr>
                  <a:tr h="415758">
                    <a:tc>
                      <a:txBody>
                        <a:bodyPr/>
                        <a:lstStyle/>
                        <a:p>
                          <a:pPr algn="ctr"/>
                          <a:r>
                            <a:rPr lang="en-US" sz="1600" dirty="0">
                              <a:latin typeface="Times New Roman" panose="02020603050405020304" pitchFamily="18" charset="0"/>
                              <a:cs typeface="Times New Roman" panose="02020603050405020304" pitchFamily="18" charset="0"/>
                            </a:rPr>
                            <a:t>SGD</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0.7256</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0.7256</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6.53s</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333</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990321"/>
                      </a:ext>
                    </a:extLst>
                  </a:tr>
                  <a:tr h="415758">
                    <a:tc>
                      <a:txBody>
                        <a:bodyPr/>
                        <a:lstStyle/>
                        <a:p>
                          <a:pPr algn="ctr"/>
                          <a:r>
                            <a:rPr lang="en-US" sz="1600" dirty="0">
                              <a:latin typeface="Times New Roman" panose="02020603050405020304" pitchFamily="18" charset="0"/>
                              <a:cs typeface="Times New Roman" panose="02020603050405020304" pitchFamily="18" charset="0"/>
                            </a:rPr>
                            <a:t>ICNN</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0.8261</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0.8261</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0.27s</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N/A</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112814"/>
                      </a:ext>
                    </a:extLst>
                  </a:tr>
                </a:tbl>
              </a:graphicData>
            </a:graphic>
          </p:graphicFrame>
        </mc:Fallback>
      </mc:AlternateContent>
    </p:spTree>
    <p:extLst>
      <p:ext uri="{BB962C8B-B14F-4D97-AF65-F5344CB8AC3E}">
        <p14:creationId xmlns:p14="http://schemas.microsoft.com/office/powerpoint/2010/main" val="1789424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65356-C76E-409C-B878-001217C28D3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41351AA-B847-4944-B638-BA32D7FD723C}"/>
              </a:ext>
            </a:extLst>
          </p:cNvPr>
          <p:cNvSpPr>
            <a:spLocks noGrp="1"/>
          </p:cNvSpPr>
          <p:nvPr>
            <p:ph idx="1"/>
          </p:nvPr>
        </p:nvSpPr>
        <p:spPr/>
        <p:txBody>
          <a:bodyPr>
            <a:normAutofit/>
          </a:bodyPr>
          <a:lstStyle/>
          <a:p>
            <a:pPr algn="just">
              <a:spcAft>
                <a:spcPts val="1200"/>
              </a:spcAft>
            </a:pPr>
            <a:r>
              <a:rPr lang="en-US" sz="2000" dirty="0"/>
              <a:t>Experiment results show that ICNNs are accura</a:t>
            </a:r>
            <a:r>
              <a:rPr lang="en-US" altLang="zh-CN" sz="2000" dirty="0"/>
              <a:t>te</a:t>
            </a:r>
            <a:r>
              <a:rPr lang="en-US" sz="2000" dirty="0"/>
              <a:t> in replicating power flow relationships, </a:t>
            </a:r>
            <a:r>
              <a:rPr lang="en-US" altLang="zh-CN" sz="2000" dirty="0"/>
              <a:t>establishing the</a:t>
            </a:r>
            <a:r>
              <a:rPr lang="en-US" sz="2000" dirty="0"/>
              <a:t> foundation for obtaining accurate DOE optimization results. </a:t>
            </a:r>
          </a:p>
          <a:p>
            <a:pPr algn="just">
              <a:spcAft>
                <a:spcPts val="1200"/>
              </a:spcAft>
            </a:pPr>
            <a:r>
              <a:rPr lang="en-US" sz="2000" dirty="0"/>
              <a:t>SGD merits great adaptivity to various case settings and excellent accuracy, requiring relatively low computational efforts. Thus, it is adopted in industrial practices and used as a benchmark method for the evaluation of the ICNN method.</a:t>
            </a:r>
          </a:p>
          <a:p>
            <a:pPr algn="just">
              <a:spcAft>
                <a:spcPts val="1200"/>
              </a:spcAft>
            </a:pPr>
            <a:r>
              <a:rPr lang="en-US" sz="2000" dirty="0"/>
              <a:t>The accuracy performance of ICNN is similar to SGD, and in some scenarios, ICNN even outperforms SGD by achieving lower objective function values.</a:t>
            </a:r>
          </a:p>
          <a:p>
            <a:pPr algn="just">
              <a:spcAft>
                <a:spcPts val="1200"/>
              </a:spcAft>
            </a:pPr>
            <a:r>
              <a:rPr lang="en-US" sz="2000" dirty="0"/>
              <a:t>Due to the linearity of the reformulated DOE optimization problem, the solution time of the ICNN method is short and consistent (~0.25 seconds).</a:t>
            </a:r>
            <a:endParaRPr lang="en-US" sz="2000" dirty="0">
              <a:highlight>
                <a:srgbClr val="FFFF00"/>
              </a:highlight>
            </a:endParaRPr>
          </a:p>
        </p:txBody>
      </p:sp>
      <p:sp>
        <p:nvSpPr>
          <p:cNvPr id="4" name="Slide Number Placeholder 3">
            <a:extLst>
              <a:ext uri="{FF2B5EF4-FFF2-40B4-BE49-F238E27FC236}">
                <a16:creationId xmlns:a16="http://schemas.microsoft.com/office/drawing/2014/main" id="{E8FE3374-B59C-42BA-B64B-26A44654521F}"/>
              </a:ext>
            </a:extLst>
          </p:cNvPr>
          <p:cNvSpPr>
            <a:spLocks noGrp="1"/>
          </p:cNvSpPr>
          <p:nvPr>
            <p:ph type="sldNum" sz="quarter" idx="12"/>
          </p:nvPr>
        </p:nvSpPr>
        <p:spPr/>
        <p:txBody>
          <a:bodyPr/>
          <a:lstStyle/>
          <a:p>
            <a:fld id="{9495EA4E-3D33-45DE-B4D9-3F7D650B8951}" type="slidenum">
              <a:rPr lang="zh-CN" altLang="en-US" smtClean="0"/>
              <a:pPr/>
              <a:t>42</a:t>
            </a:fld>
            <a:endParaRPr lang="zh-CN" altLang="en-US"/>
          </a:p>
        </p:txBody>
      </p:sp>
    </p:spTree>
    <p:extLst>
      <p:ext uri="{BB962C8B-B14F-4D97-AF65-F5344CB8AC3E}">
        <p14:creationId xmlns:p14="http://schemas.microsoft.com/office/powerpoint/2010/main" val="366339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05C80-A421-A5A7-A16D-AAADC7A30ED5}"/>
            </a:ext>
          </a:extLst>
        </p:cNvPr>
        <p:cNvGrpSpPr/>
        <p:nvPr/>
      </p:nvGrpSpPr>
      <p:grpSpPr>
        <a:xfrm>
          <a:off x="0" y="0"/>
          <a:ext cx="0" cy="0"/>
          <a:chOff x="0" y="0"/>
          <a:chExt cx="0" cy="0"/>
        </a:xfrm>
      </p:grpSpPr>
      <p:sp>
        <p:nvSpPr>
          <p:cNvPr id="131" name="Content Placeholder 2">
            <a:extLst>
              <a:ext uri="{FF2B5EF4-FFF2-40B4-BE49-F238E27FC236}">
                <a16:creationId xmlns:a16="http://schemas.microsoft.com/office/drawing/2014/main" id="{07245DF4-189B-42B6-AA9E-FF529A462E9F}"/>
              </a:ext>
            </a:extLst>
          </p:cNvPr>
          <p:cNvSpPr txBox="1">
            <a:spLocks/>
          </p:cNvSpPr>
          <p:nvPr/>
        </p:nvSpPr>
        <p:spPr>
          <a:xfrm>
            <a:off x="294030" y="1094624"/>
            <a:ext cx="11612880" cy="5669280"/>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spcAft>
                <a:spcPts val="0"/>
              </a:spcAft>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25000"/>
              </a:lnSpc>
              <a:spcBef>
                <a:spcPts val="0"/>
              </a:spcBef>
              <a:spcAft>
                <a:spcPts val="0"/>
              </a:spcAft>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25000"/>
              </a:lnSpc>
              <a:spcBef>
                <a:spcPts val="0"/>
              </a:spcBef>
              <a:spcAft>
                <a:spcPts val="0"/>
              </a:spcAft>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5000"/>
              </a:lnSpc>
              <a:spcBef>
                <a:spcPts val="0"/>
              </a:spcBef>
              <a:spcAft>
                <a:spcPts val="0"/>
              </a:spcAft>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t>DOE optimization involves the interaction between Distributed Energy Resource Management System (DERMS) and Advanced Distribution Management System (ADMS) .</a:t>
            </a:r>
          </a:p>
        </p:txBody>
      </p:sp>
      <p:sp>
        <p:nvSpPr>
          <p:cNvPr id="2" name="Title 1">
            <a:extLst>
              <a:ext uri="{FF2B5EF4-FFF2-40B4-BE49-F238E27FC236}">
                <a16:creationId xmlns:a16="http://schemas.microsoft.com/office/drawing/2014/main" id="{A17321F4-F3A8-D1FF-BB8B-BCAFB08D5A9C}"/>
              </a:ext>
            </a:extLst>
          </p:cNvPr>
          <p:cNvSpPr>
            <a:spLocks noGrp="1"/>
          </p:cNvSpPr>
          <p:nvPr>
            <p:ph type="title"/>
          </p:nvPr>
        </p:nvSpPr>
        <p:spPr/>
        <p:txBody>
          <a:bodyPr>
            <a:normAutofit fontScale="90000"/>
          </a:bodyPr>
          <a:lstStyle/>
          <a:p>
            <a:r>
              <a:rPr lang="en-US" dirty="0"/>
              <a:t>ADMS-DERMS interaction for DOE optimization</a:t>
            </a:r>
          </a:p>
        </p:txBody>
      </p:sp>
      <p:sp>
        <p:nvSpPr>
          <p:cNvPr id="4" name="Slide Number Placeholder 3">
            <a:extLst>
              <a:ext uri="{FF2B5EF4-FFF2-40B4-BE49-F238E27FC236}">
                <a16:creationId xmlns:a16="http://schemas.microsoft.com/office/drawing/2014/main" id="{0B5F7517-047A-0EB4-FCCC-EF776D64605C}"/>
              </a:ext>
            </a:extLst>
          </p:cNvPr>
          <p:cNvSpPr>
            <a:spLocks noGrp="1"/>
          </p:cNvSpPr>
          <p:nvPr>
            <p:ph type="sldNum" sz="quarter" idx="12"/>
          </p:nvPr>
        </p:nvSpPr>
        <p:spPr/>
        <p:txBody>
          <a:bodyPr/>
          <a:lstStyle/>
          <a:p>
            <a:fld id="{9495EA4E-3D33-45DE-B4D9-3F7D650B8951}" type="slidenum">
              <a:rPr lang="zh-CN" altLang="en-US" smtClean="0"/>
              <a:pPr/>
              <a:t>5</a:t>
            </a:fld>
            <a:endParaRPr lang="zh-CN" altLang="en-US"/>
          </a:p>
        </p:txBody>
      </p:sp>
      <p:grpSp>
        <p:nvGrpSpPr>
          <p:cNvPr id="5" name="Group 8">
            <a:extLst>
              <a:ext uri="{FF2B5EF4-FFF2-40B4-BE49-F238E27FC236}">
                <a16:creationId xmlns:a16="http://schemas.microsoft.com/office/drawing/2014/main" id="{9093AB0F-0FC9-3B0B-EFBB-270A0CB0C89F}"/>
              </a:ext>
            </a:extLst>
          </p:cNvPr>
          <p:cNvGrpSpPr/>
          <p:nvPr/>
        </p:nvGrpSpPr>
        <p:grpSpPr>
          <a:xfrm>
            <a:off x="292177" y="6448015"/>
            <a:ext cx="5458804" cy="309776"/>
            <a:chOff x="631639" y="6141081"/>
            <a:chExt cx="6928560" cy="393181"/>
          </a:xfrm>
        </p:grpSpPr>
        <p:grpSp>
          <p:nvGrpSpPr>
            <p:cNvPr id="6" name="Group 68">
              <a:extLst>
                <a:ext uri="{FF2B5EF4-FFF2-40B4-BE49-F238E27FC236}">
                  <a16:creationId xmlns:a16="http://schemas.microsoft.com/office/drawing/2014/main" id="{81FDA03A-3920-171E-EC71-A4491EB9E0C0}"/>
                </a:ext>
              </a:extLst>
            </p:cNvPr>
            <p:cNvGrpSpPr/>
            <p:nvPr/>
          </p:nvGrpSpPr>
          <p:grpSpPr>
            <a:xfrm>
              <a:off x="3311951" y="6143615"/>
              <a:ext cx="962557" cy="390644"/>
              <a:chOff x="4343400" y="4924803"/>
              <a:chExt cx="962557" cy="344884"/>
            </a:xfrm>
          </p:grpSpPr>
          <p:cxnSp>
            <p:nvCxnSpPr>
              <p:cNvPr id="36" name="Straight Connector 69">
                <a:extLst>
                  <a:ext uri="{FF2B5EF4-FFF2-40B4-BE49-F238E27FC236}">
                    <a16:creationId xmlns:a16="http://schemas.microsoft.com/office/drawing/2014/main" id="{1901E0FC-6D0E-D3BB-68EB-EB0C790F3CB1}"/>
                  </a:ext>
                </a:extLst>
              </p:cNvPr>
              <p:cNvCxnSpPr>
                <a:cxnSpLocks/>
              </p:cNvCxnSpPr>
              <p:nvPr/>
            </p:nvCxnSpPr>
            <p:spPr bwMode="auto">
              <a:xfrm flipH="1">
                <a:off x="4343400" y="5104932"/>
                <a:ext cx="330329" cy="0"/>
              </a:xfrm>
              <a:prstGeom prst="line">
                <a:avLst/>
              </a:prstGeom>
              <a:ln w="254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 name="TextBox 70">
                <a:extLst>
                  <a:ext uri="{FF2B5EF4-FFF2-40B4-BE49-F238E27FC236}">
                    <a16:creationId xmlns:a16="http://schemas.microsoft.com/office/drawing/2014/main" id="{D2F432D6-A843-B25E-111F-AE08DE5A5B81}"/>
                  </a:ext>
                </a:extLst>
              </p:cNvPr>
              <p:cNvSpPr txBox="1"/>
              <p:nvPr/>
            </p:nvSpPr>
            <p:spPr>
              <a:xfrm>
                <a:off x="4673729" y="4924803"/>
                <a:ext cx="632228" cy="344884"/>
              </a:xfrm>
              <a:prstGeom prst="rect">
                <a:avLst/>
              </a:prstGeom>
              <a:noFill/>
            </p:spPr>
            <p:txBody>
              <a:bodyPr wrap="square" rtlCol="0" anchor="t" anchorCtr="0">
                <a:spAutoFit/>
              </a:bodyPr>
              <a:lstStyle/>
              <a:p>
                <a:r>
                  <a:rPr lang="en-US" sz="1400" dirty="0">
                    <a:latin typeface="Times New Roman" panose="02020603050405020304" pitchFamily="18" charset="0"/>
                    <a:cs typeface="Times New Roman" panose="02020603050405020304" pitchFamily="18" charset="0"/>
                  </a:rPr>
                  <a:t>Bus</a:t>
                </a:r>
                <a:endParaRPr lang="en-US" sz="1400" i="1" dirty="0">
                  <a:latin typeface="Times New Roman" panose="02020603050405020304" pitchFamily="18" charset="0"/>
                  <a:cs typeface="Times New Roman" panose="02020603050405020304" pitchFamily="18" charset="0"/>
                </a:endParaRPr>
              </a:p>
            </p:txBody>
          </p:sp>
        </p:grpSp>
        <p:grpSp>
          <p:nvGrpSpPr>
            <p:cNvPr id="7" name="Group 239">
              <a:extLst>
                <a:ext uri="{FF2B5EF4-FFF2-40B4-BE49-F238E27FC236}">
                  <a16:creationId xmlns:a16="http://schemas.microsoft.com/office/drawing/2014/main" id="{DB91BA8E-75C9-2619-2B83-7ACD3233AB7C}"/>
                </a:ext>
              </a:extLst>
            </p:cNvPr>
            <p:cNvGrpSpPr/>
            <p:nvPr/>
          </p:nvGrpSpPr>
          <p:grpSpPr>
            <a:xfrm>
              <a:off x="4411873" y="6143609"/>
              <a:ext cx="930806" cy="390644"/>
              <a:chOff x="5861795" y="6137420"/>
              <a:chExt cx="930806" cy="390644"/>
            </a:xfrm>
          </p:grpSpPr>
          <p:cxnSp>
            <p:nvCxnSpPr>
              <p:cNvPr id="34" name="Straight Connector 75">
                <a:extLst>
                  <a:ext uri="{FF2B5EF4-FFF2-40B4-BE49-F238E27FC236}">
                    <a16:creationId xmlns:a16="http://schemas.microsoft.com/office/drawing/2014/main" id="{8205BF00-0FDD-6D76-83A5-B391CA54BAA8}"/>
                  </a:ext>
                </a:extLst>
              </p:cNvPr>
              <p:cNvCxnSpPr>
                <a:cxnSpLocks/>
              </p:cNvCxnSpPr>
              <p:nvPr/>
            </p:nvCxnSpPr>
            <p:spPr bwMode="auto">
              <a:xfrm>
                <a:off x="5861795" y="6341447"/>
                <a:ext cx="253622"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35" name="TextBox 76">
                <a:extLst>
                  <a:ext uri="{FF2B5EF4-FFF2-40B4-BE49-F238E27FC236}">
                    <a16:creationId xmlns:a16="http://schemas.microsoft.com/office/drawing/2014/main" id="{5EDDE56E-9E7C-E99A-2E77-FB5C17CA7451}"/>
                  </a:ext>
                </a:extLst>
              </p:cNvPr>
              <p:cNvSpPr txBox="1"/>
              <p:nvPr/>
            </p:nvSpPr>
            <p:spPr>
              <a:xfrm>
                <a:off x="6106738" y="6137420"/>
                <a:ext cx="685863" cy="390644"/>
              </a:xfrm>
              <a:prstGeom prst="rect">
                <a:avLst/>
              </a:prstGeom>
              <a:noFill/>
            </p:spPr>
            <p:txBody>
              <a:bodyPr wrap="square" rtlCol="0" anchor="t" anchorCtr="0">
                <a:spAutoFit/>
              </a:bodyPr>
              <a:lstStyle/>
              <a:p>
                <a:r>
                  <a:rPr lang="en-US" sz="1400" dirty="0">
                    <a:latin typeface="Times New Roman" panose="02020603050405020304" pitchFamily="18" charset="0"/>
                    <a:cs typeface="Times New Roman" panose="02020603050405020304" pitchFamily="18" charset="0"/>
                  </a:rPr>
                  <a:t>Line</a:t>
                </a:r>
                <a:endParaRPr lang="en-US" sz="1400" i="1" dirty="0">
                  <a:latin typeface="Times New Roman" panose="02020603050405020304" pitchFamily="18" charset="0"/>
                  <a:cs typeface="Times New Roman" panose="02020603050405020304" pitchFamily="18" charset="0"/>
                </a:endParaRPr>
              </a:p>
            </p:txBody>
          </p:sp>
        </p:grpSp>
        <p:grpSp>
          <p:nvGrpSpPr>
            <p:cNvPr id="8" name="Group 314">
              <a:extLst>
                <a:ext uri="{FF2B5EF4-FFF2-40B4-BE49-F238E27FC236}">
                  <a16:creationId xmlns:a16="http://schemas.microsoft.com/office/drawing/2014/main" id="{079166ED-1EFB-116F-3E8B-EDEF57DC70A7}"/>
                </a:ext>
              </a:extLst>
            </p:cNvPr>
            <p:cNvGrpSpPr/>
            <p:nvPr/>
          </p:nvGrpSpPr>
          <p:grpSpPr>
            <a:xfrm>
              <a:off x="631639" y="6141081"/>
              <a:ext cx="2502417" cy="393174"/>
              <a:chOff x="7199422" y="5956316"/>
              <a:chExt cx="2502417" cy="393174"/>
            </a:xfrm>
          </p:grpSpPr>
          <p:pic>
            <p:nvPicPr>
              <p:cNvPr id="32" name="Graphic 312" descr="Building outline">
                <a:extLst>
                  <a:ext uri="{FF2B5EF4-FFF2-40B4-BE49-F238E27FC236}">
                    <a16:creationId xmlns:a16="http://schemas.microsoft.com/office/drawing/2014/main" id="{1D2AC00F-BDCA-B57E-2628-81324A4C60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9422" y="5956316"/>
                <a:ext cx="338511" cy="338512"/>
              </a:xfrm>
              <a:prstGeom prst="rect">
                <a:avLst/>
              </a:prstGeom>
            </p:spPr>
          </p:pic>
          <p:sp>
            <p:nvSpPr>
              <p:cNvPr id="33" name="TextBox 313">
                <a:extLst>
                  <a:ext uri="{FF2B5EF4-FFF2-40B4-BE49-F238E27FC236}">
                    <a16:creationId xmlns:a16="http://schemas.microsoft.com/office/drawing/2014/main" id="{325E18AB-D45B-D306-A47C-ECEC49428EE3}"/>
                  </a:ext>
                </a:extLst>
              </p:cNvPr>
              <p:cNvSpPr txBox="1"/>
              <p:nvPr/>
            </p:nvSpPr>
            <p:spPr>
              <a:xfrm>
                <a:off x="7553816" y="5958846"/>
                <a:ext cx="2148023" cy="390644"/>
              </a:xfrm>
              <a:prstGeom prst="rect">
                <a:avLst/>
              </a:prstGeom>
              <a:noFill/>
            </p:spPr>
            <p:txBody>
              <a:bodyPr wrap="square" rtlCol="0" anchor="t" anchorCtr="0">
                <a:spAutoFit/>
              </a:bodyPr>
              <a:lstStyle/>
              <a:p>
                <a:r>
                  <a:rPr lang="en-US" sz="1400" dirty="0">
                    <a:latin typeface="Times New Roman" panose="02020603050405020304" pitchFamily="18" charset="0"/>
                    <a:cs typeface="Times New Roman" panose="02020603050405020304" pitchFamily="18" charset="0"/>
                  </a:rPr>
                  <a:t>Uncontrollable load</a:t>
                </a:r>
                <a:endParaRPr lang="en-US" sz="1400" i="1" dirty="0">
                  <a:latin typeface="Times New Roman" panose="02020603050405020304" pitchFamily="18" charset="0"/>
                  <a:cs typeface="Times New Roman" panose="02020603050405020304" pitchFamily="18" charset="0"/>
                </a:endParaRPr>
              </a:p>
            </p:txBody>
          </p:sp>
        </p:grpSp>
        <p:grpSp>
          <p:nvGrpSpPr>
            <p:cNvPr id="11" name="Group 323">
              <a:extLst>
                <a:ext uri="{FF2B5EF4-FFF2-40B4-BE49-F238E27FC236}">
                  <a16:creationId xmlns:a16="http://schemas.microsoft.com/office/drawing/2014/main" id="{B590AEA7-FF6B-753D-502B-3330057528CE}"/>
                </a:ext>
              </a:extLst>
            </p:cNvPr>
            <p:cNvGrpSpPr/>
            <p:nvPr/>
          </p:nvGrpSpPr>
          <p:grpSpPr>
            <a:xfrm>
              <a:off x="5480043" y="6143618"/>
              <a:ext cx="2080156" cy="390644"/>
              <a:chOff x="5533156" y="6158505"/>
              <a:chExt cx="2080156" cy="390644"/>
            </a:xfrm>
          </p:grpSpPr>
          <p:pic>
            <p:nvPicPr>
              <p:cNvPr id="13" name="Graphic 315" descr="Battery charging outline">
                <a:extLst>
                  <a:ext uri="{FF2B5EF4-FFF2-40B4-BE49-F238E27FC236}">
                    <a16:creationId xmlns:a16="http://schemas.microsoft.com/office/drawing/2014/main" id="{7C01E0D1-46A9-DD53-320E-E913B060E3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33156" y="6218573"/>
                <a:ext cx="269904" cy="269903"/>
              </a:xfrm>
              <a:prstGeom prst="rect">
                <a:avLst/>
              </a:prstGeom>
            </p:spPr>
          </p:pic>
          <p:pic>
            <p:nvPicPr>
              <p:cNvPr id="18" name="Graphic 319" descr="Wind Turbines outline">
                <a:extLst>
                  <a:ext uri="{FF2B5EF4-FFF2-40B4-BE49-F238E27FC236}">
                    <a16:creationId xmlns:a16="http://schemas.microsoft.com/office/drawing/2014/main" id="{10F40CAF-B025-FAC1-1C62-51E2BBD1C1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79980" y="6218573"/>
                <a:ext cx="269904" cy="269903"/>
              </a:xfrm>
              <a:prstGeom prst="rect">
                <a:avLst/>
              </a:prstGeom>
            </p:spPr>
          </p:pic>
          <p:pic>
            <p:nvPicPr>
              <p:cNvPr id="19" name="Graphic 320" descr="Home outline">
                <a:extLst>
                  <a:ext uri="{FF2B5EF4-FFF2-40B4-BE49-F238E27FC236}">
                    <a16:creationId xmlns:a16="http://schemas.microsoft.com/office/drawing/2014/main" id="{A24720CB-4280-C6E4-720B-1C88521A6D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56569" y="6218573"/>
                <a:ext cx="269904" cy="269903"/>
              </a:xfrm>
              <a:prstGeom prst="rect">
                <a:avLst/>
              </a:prstGeom>
            </p:spPr>
          </p:pic>
          <p:pic>
            <p:nvPicPr>
              <p:cNvPr id="20" name="Graphic 321" descr="Solar Panels outline">
                <a:extLst>
                  <a:ext uri="{FF2B5EF4-FFF2-40B4-BE49-F238E27FC236}">
                    <a16:creationId xmlns:a16="http://schemas.microsoft.com/office/drawing/2014/main" id="{A4AC95A7-B5DE-0522-F3A1-B3E8A42122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03393" y="6218573"/>
                <a:ext cx="269904" cy="269903"/>
              </a:xfrm>
              <a:prstGeom prst="rect">
                <a:avLst/>
              </a:prstGeom>
            </p:spPr>
          </p:pic>
          <p:sp>
            <p:nvSpPr>
              <p:cNvPr id="31" name="TextBox 322">
                <a:extLst>
                  <a:ext uri="{FF2B5EF4-FFF2-40B4-BE49-F238E27FC236}">
                    <a16:creationId xmlns:a16="http://schemas.microsoft.com/office/drawing/2014/main" id="{B65E9389-577C-4C5C-BDDA-7B2227EEC115}"/>
                  </a:ext>
                </a:extLst>
              </p:cNvPr>
              <p:cNvSpPr txBox="1"/>
              <p:nvPr/>
            </p:nvSpPr>
            <p:spPr>
              <a:xfrm>
                <a:off x="6826803" y="6158505"/>
                <a:ext cx="786509" cy="390644"/>
              </a:xfrm>
              <a:prstGeom prst="rect">
                <a:avLst/>
              </a:prstGeom>
              <a:noFill/>
            </p:spPr>
            <p:txBody>
              <a:bodyPr wrap="square" rtlCol="0" anchor="t" anchorCtr="0">
                <a:spAutoFit/>
              </a:bodyPr>
              <a:lstStyle/>
              <a:p>
                <a:r>
                  <a:rPr lang="en-US" sz="1400" dirty="0">
                    <a:latin typeface="Times New Roman" panose="02020603050405020304" pitchFamily="18" charset="0"/>
                    <a:cs typeface="Times New Roman" panose="02020603050405020304" pitchFamily="18" charset="0"/>
                  </a:rPr>
                  <a:t>DERs</a:t>
                </a:r>
                <a:endParaRPr lang="en-US" sz="1400" i="1" dirty="0">
                  <a:latin typeface="Times New Roman" panose="02020603050405020304" pitchFamily="18" charset="0"/>
                  <a:cs typeface="Times New Roman" panose="02020603050405020304" pitchFamily="18" charset="0"/>
                </a:endParaRPr>
              </a:p>
            </p:txBody>
          </p:sp>
        </p:grpSp>
      </p:grpSp>
      <p:grpSp>
        <p:nvGrpSpPr>
          <p:cNvPr id="38" name="Group 9">
            <a:extLst>
              <a:ext uri="{FF2B5EF4-FFF2-40B4-BE49-F238E27FC236}">
                <a16:creationId xmlns:a16="http://schemas.microsoft.com/office/drawing/2014/main" id="{3AFA565B-99FE-776A-3F41-DD096F5F24BA}"/>
              </a:ext>
            </a:extLst>
          </p:cNvPr>
          <p:cNvGrpSpPr/>
          <p:nvPr/>
        </p:nvGrpSpPr>
        <p:grpSpPr>
          <a:xfrm>
            <a:off x="384459" y="1974615"/>
            <a:ext cx="5322404" cy="4598745"/>
            <a:chOff x="931551" y="333119"/>
            <a:chExt cx="6755434" cy="5836934"/>
          </a:xfrm>
        </p:grpSpPr>
        <p:cxnSp>
          <p:nvCxnSpPr>
            <p:cNvPr id="60" name="Straight Connector 32">
              <a:extLst>
                <a:ext uri="{FF2B5EF4-FFF2-40B4-BE49-F238E27FC236}">
                  <a16:creationId xmlns:a16="http://schemas.microsoft.com/office/drawing/2014/main" id="{AF6A9D98-2EF6-6DBC-A5B4-342A71C5D81E}"/>
                </a:ext>
              </a:extLst>
            </p:cNvPr>
            <p:cNvCxnSpPr>
              <a:cxnSpLocks/>
            </p:cNvCxnSpPr>
            <p:nvPr/>
          </p:nvCxnSpPr>
          <p:spPr bwMode="auto">
            <a:xfrm>
              <a:off x="3877927" y="5335561"/>
              <a:ext cx="1855137" cy="24132"/>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39" name="Straight Connector 11">
              <a:extLst>
                <a:ext uri="{FF2B5EF4-FFF2-40B4-BE49-F238E27FC236}">
                  <a16:creationId xmlns:a16="http://schemas.microsoft.com/office/drawing/2014/main" id="{AC87ACE4-50FC-B312-7F31-52623FF7C573}"/>
                </a:ext>
              </a:extLst>
            </p:cNvPr>
            <p:cNvCxnSpPr>
              <a:cxnSpLocks/>
            </p:cNvCxnSpPr>
            <p:nvPr/>
          </p:nvCxnSpPr>
          <p:spPr bwMode="auto">
            <a:xfrm flipH="1">
              <a:off x="2047266" y="4531276"/>
              <a:ext cx="304800" cy="406400"/>
            </a:xfrm>
            <a:prstGeom prst="line">
              <a:avLst/>
            </a:prstGeom>
            <a:ln w="254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Connector 12">
              <a:extLst>
                <a:ext uri="{FF2B5EF4-FFF2-40B4-BE49-F238E27FC236}">
                  <a16:creationId xmlns:a16="http://schemas.microsoft.com/office/drawing/2014/main" id="{6D3B6B98-9948-BB35-80DC-1733A6FFFE9A}"/>
                </a:ext>
              </a:extLst>
            </p:cNvPr>
            <p:cNvCxnSpPr>
              <a:cxnSpLocks/>
            </p:cNvCxnSpPr>
            <p:nvPr/>
          </p:nvCxnSpPr>
          <p:spPr bwMode="auto">
            <a:xfrm>
              <a:off x="2199666" y="4734476"/>
              <a:ext cx="4051808"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41" name="Straight Connector 13">
              <a:extLst>
                <a:ext uri="{FF2B5EF4-FFF2-40B4-BE49-F238E27FC236}">
                  <a16:creationId xmlns:a16="http://schemas.microsoft.com/office/drawing/2014/main" id="{AF9CEEE3-F13F-8E4C-C81E-BC2D22F2DF7E}"/>
                </a:ext>
              </a:extLst>
            </p:cNvPr>
            <p:cNvCxnSpPr>
              <a:cxnSpLocks/>
            </p:cNvCxnSpPr>
            <p:nvPr/>
          </p:nvCxnSpPr>
          <p:spPr bwMode="auto">
            <a:xfrm flipH="1">
              <a:off x="2860066" y="4531276"/>
              <a:ext cx="304800" cy="406400"/>
            </a:xfrm>
            <a:prstGeom prst="line">
              <a:avLst/>
            </a:prstGeom>
            <a:ln w="254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Straight Connector 14">
              <a:extLst>
                <a:ext uri="{FF2B5EF4-FFF2-40B4-BE49-F238E27FC236}">
                  <a16:creationId xmlns:a16="http://schemas.microsoft.com/office/drawing/2014/main" id="{BBB79793-24FE-0861-0AB4-6FE675496897}"/>
                </a:ext>
              </a:extLst>
            </p:cNvPr>
            <p:cNvCxnSpPr>
              <a:cxnSpLocks/>
            </p:cNvCxnSpPr>
            <p:nvPr/>
          </p:nvCxnSpPr>
          <p:spPr bwMode="auto">
            <a:xfrm flipH="1">
              <a:off x="4479570" y="4531276"/>
              <a:ext cx="304800" cy="406400"/>
            </a:xfrm>
            <a:prstGeom prst="line">
              <a:avLst/>
            </a:prstGeom>
            <a:ln w="254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Straight Connector 15">
              <a:extLst>
                <a:ext uri="{FF2B5EF4-FFF2-40B4-BE49-F238E27FC236}">
                  <a16:creationId xmlns:a16="http://schemas.microsoft.com/office/drawing/2014/main" id="{0AC76028-7CC4-5DC7-BBCF-81A643125A68}"/>
                </a:ext>
              </a:extLst>
            </p:cNvPr>
            <p:cNvCxnSpPr>
              <a:cxnSpLocks/>
            </p:cNvCxnSpPr>
            <p:nvPr/>
          </p:nvCxnSpPr>
          <p:spPr bwMode="auto">
            <a:xfrm flipH="1">
              <a:off x="6099074" y="4550084"/>
              <a:ext cx="265223" cy="387592"/>
            </a:xfrm>
            <a:prstGeom prst="line">
              <a:avLst/>
            </a:prstGeom>
            <a:ln w="254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16">
              <a:extLst>
                <a:ext uri="{FF2B5EF4-FFF2-40B4-BE49-F238E27FC236}">
                  <a16:creationId xmlns:a16="http://schemas.microsoft.com/office/drawing/2014/main" id="{3C5D8714-9741-863F-1FDF-2FF87BCF3AF2}"/>
                </a:ext>
              </a:extLst>
            </p:cNvPr>
            <p:cNvCxnSpPr>
              <a:cxnSpLocks/>
            </p:cNvCxnSpPr>
            <p:nvPr/>
          </p:nvCxnSpPr>
          <p:spPr bwMode="auto">
            <a:xfrm>
              <a:off x="3088666" y="4632876"/>
              <a:ext cx="38100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45" name="Straight Connector 17">
              <a:extLst>
                <a:ext uri="{FF2B5EF4-FFF2-40B4-BE49-F238E27FC236}">
                  <a16:creationId xmlns:a16="http://schemas.microsoft.com/office/drawing/2014/main" id="{8CE80CF1-A73F-0DEC-C937-30F689F95A83}"/>
                </a:ext>
              </a:extLst>
            </p:cNvPr>
            <p:cNvCxnSpPr>
              <a:cxnSpLocks/>
            </p:cNvCxnSpPr>
            <p:nvPr/>
          </p:nvCxnSpPr>
          <p:spPr bwMode="auto">
            <a:xfrm>
              <a:off x="2939441" y="4836076"/>
              <a:ext cx="38100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46" name="Straight Connector 18">
              <a:extLst>
                <a:ext uri="{FF2B5EF4-FFF2-40B4-BE49-F238E27FC236}">
                  <a16:creationId xmlns:a16="http://schemas.microsoft.com/office/drawing/2014/main" id="{08162BCE-63FD-638C-75F6-78E39DBE2B98}"/>
                </a:ext>
              </a:extLst>
            </p:cNvPr>
            <p:cNvCxnSpPr>
              <a:cxnSpLocks noChangeAspect="1"/>
            </p:cNvCxnSpPr>
            <p:nvPr/>
          </p:nvCxnSpPr>
          <p:spPr bwMode="auto">
            <a:xfrm flipH="1">
              <a:off x="3469673" y="4023562"/>
              <a:ext cx="448561" cy="609314"/>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 name="Straight Connector 19">
              <a:extLst>
                <a:ext uri="{FF2B5EF4-FFF2-40B4-BE49-F238E27FC236}">
                  <a16:creationId xmlns:a16="http://schemas.microsoft.com/office/drawing/2014/main" id="{D51229E6-BB95-6E0D-7269-0B65D2A0C6AC}"/>
                </a:ext>
              </a:extLst>
            </p:cNvPr>
            <p:cNvCxnSpPr>
              <a:cxnSpLocks/>
            </p:cNvCxnSpPr>
            <p:nvPr/>
          </p:nvCxnSpPr>
          <p:spPr bwMode="auto">
            <a:xfrm flipH="1">
              <a:off x="3539770" y="4374537"/>
              <a:ext cx="330328" cy="0"/>
            </a:xfrm>
            <a:prstGeom prst="line">
              <a:avLst/>
            </a:prstGeom>
            <a:ln w="254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Straight Connector 20">
              <a:extLst>
                <a:ext uri="{FF2B5EF4-FFF2-40B4-BE49-F238E27FC236}">
                  <a16:creationId xmlns:a16="http://schemas.microsoft.com/office/drawing/2014/main" id="{53BEA3D2-A8B5-4D69-2360-2CB229CB7696}"/>
                </a:ext>
              </a:extLst>
            </p:cNvPr>
            <p:cNvCxnSpPr>
              <a:cxnSpLocks/>
            </p:cNvCxnSpPr>
            <p:nvPr/>
          </p:nvCxnSpPr>
          <p:spPr bwMode="auto">
            <a:xfrm flipH="1">
              <a:off x="3742842" y="4023562"/>
              <a:ext cx="330328" cy="0"/>
            </a:xfrm>
            <a:prstGeom prst="line">
              <a:avLst/>
            </a:prstGeom>
            <a:ln w="254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Connector 21">
              <a:extLst>
                <a:ext uri="{FF2B5EF4-FFF2-40B4-BE49-F238E27FC236}">
                  <a16:creationId xmlns:a16="http://schemas.microsoft.com/office/drawing/2014/main" id="{D03FA44B-4C30-BD34-2179-8CE5D2C6A2A2}"/>
                </a:ext>
              </a:extLst>
            </p:cNvPr>
            <p:cNvCxnSpPr>
              <a:cxnSpLocks noChangeAspect="1"/>
            </p:cNvCxnSpPr>
            <p:nvPr/>
          </p:nvCxnSpPr>
          <p:spPr bwMode="auto">
            <a:xfrm flipH="1">
              <a:off x="2647347" y="4836076"/>
              <a:ext cx="673159" cy="914400"/>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Straight Connector 22">
              <a:extLst>
                <a:ext uri="{FF2B5EF4-FFF2-40B4-BE49-F238E27FC236}">
                  <a16:creationId xmlns:a16="http://schemas.microsoft.com/office/drawing/2014/main" id="{72A86F81-BF15-FA68-5B70-66043BAE5949}"/>
                </a:ext>
              </a:extLst>
            </p:cNvPr>
            <p:cNvCxnSpPr>
              <a:cxnSpLocks/>
            </p:cNvCxnSpPr>
            <p:nvPr/>
          </p:nvCxnSpPr>
          <p:spPr bwMode="auto">
            <a:xfrm flipH="1">
              <a:off x="2875941" y="5242476"/>
              <a:ext cx="330328" cy="0"/>
            </a:xfrm>
            <a:prstGeom prst="line">
              <a:avLst/>
            </a:prstGeom>
            <a:ln w="254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Straight Connector 23">
              <a:extLst>
                <a:ext uri="{FF2B5EF4-FFF2-40B4-BE49-F238E27FC236}">
                  <a16:creationId xmlns:a16="http://schemas.microsoft.com/office/drawing/2014/main" id="{E8743DE1-A39F-87B8-1A76-417C2C0CB3EB}"/>
                </a:ext>
              </a:extLst>
            </p:cNvPr>
            <p:cNvCxnSpPr>
              <a:cxnSpLocks/>
            </p:cNvCxnSpPr>
            <p:nvPr/>
          </p:nvCxnSpPr>
          <p:spPr bwMode="auto">
            <a:xfrm flipH="1">
              <a:off x="2488375" y="5750851"/>
              <a:ext cx="330327" cy="0"/>
            </a:xfrm>
            <a:prstGeom prst="line">
              <a:avLst/>
            </a:prstGeom>
            <a:ln w="254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Straight Connector 24">
              <a:extLst>
                <a:ext uri="{FF2B5EF4-FFF2-40B4-BE49-F238E27FC236}">
                  <a16:creationId xmlns:a16="http://schemas.microsoft.com/office/drawing/2014/main" id="{0CBDF897-832B-9A69-1AD9-5B93100C4AE8}"/>
                </a:ext>
              </a:extLst>
            </p:cNvPr>
            <p:cNvCxnSpPr>
              <a:cxnSpLocks/>
            </p:cNvCxnSpPr>
            <p:nvPr/>
          </p:nvCxnSpPr>
          <p:spPr bwMode="auto">
            <a:xfrm>
              <a:off x="4717695" y="4637109"/>
              <a:ext cx="38100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53" name="Straight Connector 25">
              <a:extLst>
                <a:ext uri="{FF2B5EF4-FFF2-40B4-BE49-F238E27FC236}">
                  <a16:creationId xmlns:a16="http://schemas.microsoft.com/office/drawing/2014/main" id="{EC416411-DAFD-0E74-3AC3-8422EC0CFE87}"/>
                </a:ext>
              </a:extLst>
            </p:cNvPr>
            <p:cNvCxnSpPr>
              <a:cxnSpLocks/>
            </p:cNvCxnSpPr>
            <p:nvPr/>
          </p:nvCxnSpPr>
          <p:spPr bwMode="auto">
            <a:xfrm>
              <a:off x="4568470" y="4840309"/>
              <a:ext cx="38100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54" name="Straight Connector 26">
              <a:extLst>
                <a:ext uri="{FF2B5EF4-FFF2-40B4-BE49-F238E27FC236}">
                  <a16:creationId xmlns:a16="http://schemas.microsoft.com/office/drawing/2014/main" id="{3F543D53-CBAA-F55F-0709-4CC9CB215FB0}"/>
                </a:ext>
              </a:extLst>
            </p:cNvPr>
            <p:cNvCxnSpPr>
              <a:cxnSpLocks/>
            </p:cNvCxnSpPr>
            <p:nvPr/>
          </p:nvCxnSpPr>
          <p:spPr bwMode="auto">
            <a:xfrm flipH="1">
              <a:off x="4646745" y="4840309"/>
              <a:ext cx="302791" cy="399520"/>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Straight Connector 27">
              <a:extLst>
                <a:ext uri="{FF2B5EF4-FFF2-40B4-BE49-F238E27FC236}">
                  <a16:creationId xmlns:a16="http://schemas.microsoft.com/office/drawing/2014/main" id="{D482E4ED-C6D6-0E2F-5E15-5F2EED7E03F5}"/>
                </a:ext>
              </a:extLst>
            </p:cNvPr>
            <p:cNvCxnSpPr>
              <a:cxnSpLocks/>
            </p:cNvCxnSpPr>
            <p:nvPr/>
          </p:nvCxnSpPr>
          <p:spPr bwMode="auto">
            <a:xfrm flipH="1">
              <a:off x="4187197" y="5748546"/>
              <a:ext cx="330327" cy="0"/>
            </a:xfrm>
            <a:prstGeom prst="line">
              <a:avLst/>
            </a:prstGeom>
            <a:ln w="254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Straight Connector 28">
              <a:extLst>
                <a:ext uri="{FF2B5EF4-FFF2-40B4-BE49-F238E27FC236}">
                  <a16:creationId xmlns:a16="http://schemas.microsoft.com/office/drawing/2014/main" id="{FF8228EC-67C5-1828-9AE5-BAF75138FFF0}"/>
                </a:ext>
              </a:extLst>
            </p:cNvPr>
            <p:cNvCxnSpPr>
              <a:cxnSpLocks/>
            </p:cNvCxnSpPr>
            <p:nvPr/>
          </p:nvCxnSpPr>
          <p:spPr bwMode="auto">
            <a:xfrm flipH="1">
              <a:off x="4043594" y="5143787"/>
              <a:ext cx="304800" cy="406400"/>
            </a:xfrm>
            <a:prstGeom prst="line">
              <a:avLst/>
            </a:prstGeom>
            <a:ln w="254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Straight Connector 29">
              <a:extLst>
                <a:ext uri="{FF2B5EF4-FFF2-40B4-BE49-F238E27FC236}">
                  <a16:creationId xmlns:a16="http://schemas.microsoft.com/office/drawing/2014/main" id="{D919ED00-27AB-54E1-D33F-92683D47BCF9}"/>
                </a:ext>
              </a:extLst>
            </p:cNvPr>
            <p:cNvCxnSpPr>
              <a:cxnSpLocks/>
            </p:cNvCxnSpPr>
            <p:nvPr/>
          </p:nvCxnSpPr>
          <p:spPr bwMode="auto">
            <a:xfrm>
              <a:off x="4265745" y="5239829"/>
              <a:ext cx="38100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58" name="Straight Connector 30">
              <a:extLst>
                <a:ext uri="{FF2B5EF4-FFF2-40B4-BE49-F238E27FC236}">
                  <a16:creationId xmlns:a16="http://schemas.microsoft.com/office/drawing/2014/main" id="{C78EE9F7-05C6-23B1-7D3B-09772B474540}"/>
                </a:ext>
              </a:extLst>
            </p:cNvPr>
            <p:cNvCxnSpPr>
              <a:cxnSpLocks/>
            </p:cNvCxnSpPr>
            <p:nvPr/>
          </p:nvCxnSpPr>
          <p:spPr bwMode="auto">
            <a:xfrm>
              <a:off x="4098570" y="5458376"/>
              <a:ext cx="38100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59" name="Straight Connector 31">
              <a:extLst>
                <a:ext uri="{FF2B5EF4-FFF2-40B4-BE49-F238E27FC236}">
                  <a16:creationId xmlns:a16="http://schemas.microsoft.com/office/drawing/2014/main" id="{B9FF8B8D-38C2-BAB0-7F4C-B290F549A7AD}"/>
                </a:ext>
              </a:extLst>
            </p:cNvPr>
            <p:cNvCxnSpPr>
              <a:cxnSpLocks/>
            </p:cNvCxnSpPr>
            <p:nvPr/>
          </p:nvCxnSpPr>
          <p:spPr bwMode="auto">
            <a:xfrm flipH="1">
              <a:off x="4262862" y="5454143"/>
              <a:ext cx="226235" cy="305121"/>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Straight Connector 33">
              <a:extLst>
                <a:ext uri="{FF2B5EF4-FFF2-40B4-BE49-F238E27FC236}">
                  <a16:creationId xmlns:a16="http://schemas.microsoft.com/office/drawing/2014/main" id="{762B1F37-C153-6A7B-316A-DA90AE7900D2}"/>
                </a:ext>
              </a:extLst>
            </p:cNvPr>
            <p:cNvCxnSpPr>
              <a:cxnSpLocks/>
            </p:cNvCxnSpPr>
            <p:nvPr/>
          </p:nvCxnSpPr>
          <p:spPr bwMode="auto">
            <a:xfrm flipH="1">
              <a:off x="4712201" y="5143787"/>
              <a:ext cx="304800" cy="406400"/>
            </a:xfrm>
            <a:prstGeom prst="line">
              <a:avLst/>
            </a:prstGeom>
            <a:ln w="254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Straight Connector 35">
              <a:extLst>
                <a:ext uri="{FF2B5EF4-FFF2-40B4-BE49-F238E27FC236}">
                  <a16:creationId xmlns:a16="http://schemas.microsoft.com/office/drawing/2014/main" id="{2EC66AE4-4E62-1FA4-9F79-765765AA7F4D}"/>
                </a:ext>
              </a:extLst>
            </p:cNvPr>
            <p:cNvCxnSpPr>
              <a:cxnSpLocks noChangeAspect="1"/>
            </p:cNvCxnSpPr>
            <p:nvPr/>
          </p:nvCxnSpPr>
          <p:spPr bwMode="auto">
            <a:xfrm flipH="1">
              <a:off x="2774335" y="4372601"/>
              <a:ext cx="191607" cy="260275"/>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3" name="Straight Connector 36">
              <a:extLst>
                <a:ext uri="{FF2B5EF4-FFF2-40B4-BE49-F238E27FC236}">
                  <a16:creationId xmlns:a16="http://schemas.microsoft.com/office/drawing/2014/main" id="{92C574C8-F90E-5CFC-E88E-69977433BFF4}"/>
                </a:ext>
              </a:extLst>
            </p:cNvPr>
            <p:cNvCxnSpPr>
              <a:cxnSpLocks/>
            </p:cNvCxnSpPr>
            <p:nvPr/>
          </p:nvCxnSpPr>
          <p:spPr bwMode="auto">
            <a:xfrm>
              <a:off x="2774335" y="4632876"/>
              <a:ext cx="314331"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64" name="Straight Connector 37">
              <a:extLst>
                <a:ext uri="{FF2B5EF4-FFF2-40B4-BE49-F238E27FC236}">
                  <a16:creationId xmlns:a16="http://schemas.microsoft.com/office/drawing/2014/main" id="{DF2FA2C0-312F-FF97-8F80-1BE868CA68C1}"/>
                </a:ext>
              </a:extLst>
            </p:cNvPr>
            <p:cNvCxnSpPr>
              <a:cxnSpLocks noChangeAspect="1"/>
            </p:cNvCxnSpPr>
            <p:nvPr/>
          </p:nvCxnSpPr>
          <p:spPr bwMode="auto">
            <a:xfrm flipH="1">
              <a:off x="3692170" y="4373478"/>
              <a:ext cx="74795" cy="101600"/>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38">
              <a:extLst>
                <a:ext uri="{FF2B5EF4-FFF2-40B4-BE49-F238E27FC236}">
                  <a16:creationId xmlns:a16="http://schemas.microsoft.com/office/drawing/2014/main" id="{246CE192-A508-6C6F-C6E5-0F6EC9C95C05}"/>
                </a:ext>
              </a:extLst>
            </p:cNvPr>
            <p:cNvCxnSpPr>
              <a:cxnSpLocks/>
            </p:cNvCxnSpPr>
            <p:nvPr/>
          </p:nvCxnSpPr>
          <p:spPr bwMode="auto">
            <a:xfrm>
              <a:off x="3959989" y="4111116"/>
              <a:ext cx="698282"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66" name="Straight Connector 39">
              <a:extLst>
                <a:ext uri="{FF2B5EF4-FFF2-40B4-BE49-F238E27FC236}">
                  <a16:creationId xmlns:a16="http://schemas.microsoft.com/office/drawing/2014/main" id="{84BACDAC-9B75-B5E5-2C84-139C9BB088CF}"/>
                </a:ext>
              </a:extLst>
            </p:cNvPr>
            <p:cNvCxnSpPr>
              <a:cxnSpLocks noChangeAspect="1"/>
            </p:cNvCxnSpPr>
            <p:nvPr/>
          </p:nvCxnSpPr>
          <p:spPr bwMode="auto">
            <a:xfrm flipH="1">
              <a:off x="3534955" y="5333765"/>
              <a:ext cx="344952" cy="468576"/>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40">
              <a:extLst>
                <a:ext uri="{FF2B5EF4-FFF2-40B4-BE49-F238E27FC236}">
                  <a16:creationId xmlns:a16="http://schemas.microsoft.com/office/drawing/2014/main" id="{37A57871-A4AB-3FDD-5AB0-80655B52A75E}"/>
                </a:ext>
              </a:extLst>
            </p:cNvPr>
            <p:cNvCxnSpPr>
              <a:cxnSpLocks noChangeAspect="1"/>
            </p:cNvCxnSpPr>
            <p:nvPr/>
          </p:nvCxnSpPr>
          <p:spPr bwMode="auto">
            <a:xfrm flipH="1">
              <a:off x="5095266" y="4030044"/>
              <a:ext cx="448561" cy="609314"/>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41">
              <a:extLst>
                <a:ext uri="{FF2B5EF4-FFF2-40B4-BE49-F238E27FC236}">
                  <a16:creationId xmlns:a16="http://schemas.microsoft.com/office/drawing/2014/main" id="{B3DC4663-E8F1-ABDB-1B32-9CA5FC533C88}"/>
                </a:ext>
              </a:extLst>
            </p:cNvPr>
            <p:cNvCxnSpPr>
              <a:cxnSpLocks/>
            </p:cNvCxnSpPr>
            <p:nvPr/>
          </p:nvCxnSpPr>
          <p:spPr bwMode="auto">
            <a:xfrm flipH="1">
              <a:off x="5165363" y="4381019"/>
              <a:ext cx="330328" cy="0"/>
            </a:xfrm>
            <a:prstGeom prst="line">
              <a:avLst/>
            </a:prstGeom>
            <a:ln w="254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42">
              <a:extLst>
                <a:ext uri="{FF2B5EF4-FFF2-40B4-BE49-F238E27FC236}">
                  <a16:creationId xmlns:a16="http://schemas.microsoft.com/office/drawing/2014/main" id="{B6DE6909-3401-8F3F-5E40-6D606D88E70B}"/>
                </a:ext>
              </a:extLst>
            </p:cNvPr>
            <p:cNvCxnSpPr>
              <a:cxnSpLocks/>
            </p:cNvCxnSpPr>
            <p:nvPr/>
          </p:nvCxnSpPr>
          <p:spPr bwMode="auto">
            <a:xfrm flipH="1">
              <a:off x="5368570" y="4030044"/>
              <a:ext cx="330328" cy="0"/>
            </a:xfrm>
            <a:prstGeom prst="line">
              <a:avLst/>
            </a:prstGeom>
            <a:ln w="254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44">
              <a:extLst>
                <a:ext uri="{FF2B5EF4-FFF2-40B4-BE49-F238E27FC236}">
                  <a16:creationId xmlns:a16="http://schemas.microsoft.com/office/drawing/2014/main" id="{BEADDAA7-877C-898E-E489-FA962A86D09E}"/>
                </a:ext>
              </a:extLst>
            </p:cNvPr>
            <p:cNvCxnSpPr>
              <a:cxnSpLocks/>
            </p:cNvCxnSpPr>
            <p:nvPr/>
          </p:nvCxnSpPr>
          <p:spPr bwMode="auto">
            <a:xfrm>
              <a:off x="2352066" y="5536965"/>
              <a:ext cx="366443" cy="0"/>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45">
              <a:extLst>
                <a:ext uri="{FF2B5EF4-FFF2-40B4-BE49-F238E27FC236}">
                  <a16:creationId xmlns:a16="http://schemas.microsoft.com/office/drawing/2014/main" id="{382DA5AF-835C-05D9-6FD6-679FB40C7E10}"/>
                </a:ext>
              </a:extLst>
            </p:cNvPr>
            <p:cNvCxnSpPr>
              <a:cxnSpLocks noChangeAspect="1"/>
            </p:cNvCxnSpPr>
            <p:nvPr/>
          </p:nvCxnSpPr>
          <p:spPr bwMode="auto">
            <a:xfrm flipH="1">
              <a:off x="2552557" y="5531770"/>
              <a:ext cx="165952" cy="225427"/>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46">
              <a:extLst>
                <a:ext uri="{FF2B5EF4-FFF2-40B4-BE49-F238E27FC236}">
                  <a16:creationId xmlns:a16="http://schemas.microsoft.com/office/drawing/2014/main" id="{E9E1E6E8-74C2-0E76-DA8E-85A60CF35FB4}"/>
                </a:ext>
              </a:extLst>
            </p:cNvPr>
            <p:cNvCxnSpPr>
              <a:cxnSpLocks/>
            </p:cNvCxnSpPr>
            <p:nvPr/>
          </p:nvCxnSpPr>
          <p:spPr bwMode="auto">
            <a:xfrm>
              <a:off x="3035801" y="5388352"/>
              <a:ext cx="210484" cy="0"/>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3" name="Straight Connector 47">
              <a:extLst>
                <a:ext uri="{FF2B5EF4-FFF2-40B4-BE49-F238E27FC236}">
                  <a16:creationId xmlns:a16="http://schemas.microsoft.com/office/drawing/2014/main" id="{EEEB8FD8-A573-D148-76B8-D7A62C47DB18}"/>
                </a:ext>
              </a:extLst>
            </p:cNvPr>
            <p:cNvCxnSpPr>
              <a:cxnSpLocks noChangeAspect="1"/>
            </p:cNvCxnSpPr>
            <p:nvPr/>
          </p:nvCxnSpPr>
          <p:spPr bwMode="auto">
            <a:xfrm flipH="1">
              <a:off x="3042375" y="5243235"/>
              <a:ext cx="104385" cy="141794"/>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48">
              <a:extLst>
                <a:ext uri="{FF2B5EF4-FFF2-40B4-BE49-F238E27FC236}">
                  <a16:creationId xmlns:a16="http://schemas.microsoft.com/office/drawing/2014/main" id="{E7B94E8E-8464-F42E-ACBD-D475B56A58C6}"/>
                </a:ext>
              </a:extLst>
            </p:cNvPr>
            <p:cNvCxnSpPr>
              <a:cxnSpLocks/>
            </p:cNvCxnSpPr>
            <p:nvPr/>
          </p:nvCxnSpPr>
          <p:spPr bwMode="auto">
            <a:xfrm>
              <a:off x="4412310" y="5670051"/>
              <a:ext cx="508640" cy="3201"/>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75" name="Straight Connector 49">
              <a:extLst>
                <a:ext uri="{FF2B5EF4-FFF2-40B4-BE49-F238E27FC236}">
                  <a16:creationId xmlns:a16="http://schemas.microsoft.com/office/drawing/2014/main" id="{F7459270-DB4F-4B2E-2FBB-424C1A8CF84B}"/>
                </a:ext>
              </a:extLst>
            </p:cNvPr>
            <p:cNvCxnSpPr>
              <a:cxnSpLocks noChangeAspect="1"/>
            </p:cNvCxnSpPr>
            <p:nvPr/>
          </p:nvCxnSpPr>
          <p:spPr bwMode="auto">
            <a:xfrm flipH="1">
              <a:off x="4348361" y="5670051"/>
              <a:ext cx="63950" cy="86868"/>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50">
              <a:extLst>
                <a:ext uri="{FF2B5EF4-FFF2-40B4-BE49-F238E27FC236}">
                  <a16:creationId xmlns:a16="http://schemas.microsoft.com/office/drawing/2014/main" id="{55E893FD-923E-5258-F41F-8B6498AD63C8}"/>
                </a:ext>
              </a:extLst>
            </p:cNvPr>
            <p:cNvCxnSpPr>
              <a:cxnSpLocks/>
            </p:cNvCxnSpPr>
            <p:nvPr/>
          </p:nvCxnSpPr>
          <p:spPr bwMode="auto">
            <a:xfrm flipV="1">
              <a:off x="3697183" y="4469656"/>
              <a:ext cx="346411" cy="3449"/>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77" name="Straight Connector 51">
              <a:extLst>
                <a:ext uri="{FF2B5EF4-FFF2-40B4-BE49-F238E27FC236}">
                  <a16:creationId xmlns:a16="http://schemas.microsoft.com/office/drawing/2014/main" id="{37A9FE6B-C3DE-36A6-3CB8-CEF06D60FA51}"/>
                </a:ext>
              </a:extLst>
            </p:cNvPr>
            <p:cNvCxnSpPr>
              <a:cxnSpLocks noChangeAspect="1"/>
            </p:cNvCxnSpPr>
            <p:nvPr/>
          </p:nvCxnSpPr>
          <p:spPr bwMode="auto">
            <a:xfrm flipH="1">
              <a:off x="3956425" y="4027082"/>
              <a:ext cx="61865" cy="84038"/>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52">
              <a:extLst>
                <a:ext uri="{FF2B5EF4-FFF2-40B4-BE49-F238E27FC236}">
                  <a16:creationId xmlns:a16="http://schemas.microsoft.com/office/drawing/2014/main" id="{98F8564F-C34C-F03E-C189-DE6088111D5A}"/>
                </a:ext>
              </a:extLst>
            </p:cNvPr>
            <p:cNvCxnSpPr>
              <a:cxnSpLocks/>
            </p:cNvCxnSpPr>
            <p:nvPr/>
          </p:nvCxnSpPr>
          <p:spPr bwMode="auto">
            <a:xfrm>
              <a:off x="5584433" y="4111116"/>
              <a:ext cx="514641"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79" name="Straight Connector 53">
              <a:extLst>
                <a:ext uri="{FF2B5EF4-FFF2-40B4-BE49-F238E27FC236}">
                  <a16:creationId xmlns:a16="http://schemas.microsoft.com/office/drawing/2014/main" id="{98ECBD1E-676D-C885-3E37-9E8137C0536A}"/>
                </a:ext>
              </a:extLst>
            </p:cNvPr>
            <p:cNvCxnSpPr>
              <a:cxnSpLocks noChangeAspect="1"/>
            </p:cNvCxnSpPr>
            <p:nvPr/>
          </p:nvCxnSpPr>
          <p:spPr bwMode="auto">
            <a:xfrm flipH="1">
              <a:off x="5584433" y="4025696"/>
              <a:ext cx="62883" cy="85420"/>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54">
              <a:extLst>
                <a:ext uri="{FF2B5EF4-FFF2-40B4-BE49-F238E27FC236}">
                  <a16:creationId xmlns:a16="http://schemas.microsoft.com/office/drawing/2014/main" id="{FAB94912-5C3B-430D-8C11-DDB96A40F4DE}"/>
                </a:ext>
              </a:extLst>
            </p:cNvPr>
            <p:cNvCxnSpPr>
              <a:cxnSpLocks/>
            </p:cNvCxnSpPr>
            <p:nvPr/>
          </p:nvCxnSpPr>
          <p:spPr bwMode="auto">
            <a:xfrm>
              <a:off x="5340627" y="4466986"/>
              <a:ext cx="229968"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81" name="Straight Connector 55">
              <a:extLst>
                <a:ext uri="{FF2B5EF4-FFF2-40B4-BE49-F238E27FC236}">
                  <a16:creationId xmlns:a16="http://schemas.microsoft.com/office/drawing/2014/main" id="{087AA13F-8E5D-28E0-EE4D-B9EC906DBE21}"/>
                </a:ext>
              </a:extLst>
            </p:cNvPr>
            <p:cNvCxnSpPr>
              <a:cxnSpLocks noChangeAspect="1"/>
            </p:cNvCxnSpPr>
            <p:nvPr/>
          </p:nvCxnSpPr>
          <p:spPr bwMode="auto">
            <a:xfrm flipH="1">
              <a:off x="5340627" y="4381566"/>
              <a:ext cx="62883" cy="85420"/>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2" name="Straight Connector 56">
              <a:extLst>
                <a:ext uri="{FF2B5EF4-FFF2-40B4-BE49-F238E27FC236}">
                  <a16:creationId xmlns:a16="http://schemas.microsoft.com/office/drawing/2014/main" id="{EF952E3B-F3DA-E634-D71B-100DDD5737C2}"/>
                </a:ext>
              </a:extLst>
            </p:cNvPr>
            <p:cNvCxnSpPr>
              <a:cxnSpLocks/>
            </p:cNvCxnSpPr>
            <p:nvPr/>
          </p:nvCxnSpPr>
          <p:spPr bwMode="auto">
            <a:xfrm>
              <a:off x="5941600" y="4852785"/>
              <a:ext cx="229968"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83" name="Straight Connector 57">
              <a:extLst>
                <a:ext uri="{FF2B5EF4-FFF2-40B4-BE49-F238E27FC236}">
                  <a16:creationId xmlns:a16="http://schemas.microsoft.com/office/drawing/2014/main" id="{3E1E03C8-0707-4B49-43EE-9E43CC1AC11E}"/>
                </a:ext>
              </a:extLst>
            </p:cNvPr>
            <p:cNvCxnSpPr>
              <a:cxnSpLocks noChangeAspect="1"/>
            </p:cNvCxnSpPr>
            <p:nvPr/>
          </p:nvCxnSpPr>
          <p:spPr bwMode="auto">
            <a:xfrm flipH="1">
              <a:off x="5914519" y="4852785"/>
              <a:ext cx="27081" cy="36787"/>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FB6B271D-FDD8-E770-E028-ED020AFBCF50}"/>
                </a:ext>
              </a:extLst>
            </p:cNvPr>
            <p:cNvCxnSpPr>
              <a:cxnSpLocks/>
            </p:cNvCxnSpPr>
            <p:nvPr/>
          </p:nvCxnSpPr>
          <p:spPr bwMode="auto">
            <a:xfrm flipH="1">
              <a:off x="2290444" y="5009797"/>
              <a:ext cx="295503" cy="397054"/>
            </a:xfrm>
            <a:prstGeom prst="line">
              <a:avLst/>
            </a:prstGeom>
            <a:ln w="19050">
              <a:solidFill>
                <a:schemeClr val="accent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85" name="Picture 2">
              <a:extLst>
                <a:ext uri="{FF2B5EF4-FFF2-40B4-BE49-F238E27FC236}">
                  <a16:creationId xmlns:a16="http://schemas.microsoft.com/office/drawing/2014/main" id="{DF13749B-50BE-D4A8-A453-68359552C635}"/>
                </a:ext>
              </a:extLst>
            </p:cNvPr>
            <p:cNvPicPr>
              <a:picLocks noChangeAspect="1" noChangeArrowheads="1"/>
            </p:cNvPicPr>
            <p:nvPr/>
          </p:nvPicPr>
          <p:blipFill>
            <a:blip r:embed="rId12" cstate="print">
              <a:duotone>
                <a:schemeClr val="accent5">
                  <a:shade val="45000"/>
                  <a:satMod val="135000"/>
                </a:schemeClr>
                <a:prstClr val="white"/>
              </a:duotone>
              <a:extLst>
                <a:ext uri="{BEBA8EAE-BF5A-486C-A8C5-ECC9F3942E4B}">
                  <a14:imgProps xmlns:a14="http://schemas.microsoft.com/office/drawing/2010/main">
                    <a14:imgLayer r:embed="rId13">
                      <a14:imgEffect>
                        <a14:backgroundRemoval t="2941" b="94265" l="2000" r="97000">
                          <a14:foregroundMark x1="15000" y1="14265" x2="10778" y2="25294"/>
                          <a14:foregroundMark x1="19222" y1="5441" x2="6333" y2="42353"/>
                          <a14:foregroundMark x1="6333" y1="42353" x2="7333" y2="68382"/>
                          <a14:foregroundMark x1="7333" y1="68382" x2="16667" y2="87794"/>
                          <a14:foregroundMark x1="16667" y1="87794" x2="16889" y2="87941"/>
                          <a14:foregroundMark x1="4556" y1="61618" x2="2111" y2="50588"/>
                          <a14:foregroundMark x1="20889" y1="4706" x2="18889" y2="3235"/>
                          <a14:foregroundMark x1="18333" y1="94265" x2="20444" y2="93088"/>
                          <a14:foregroundMark x1="29889" y1="53235" x2="31556" y2="68235"/>
                          <a14:foregroundMark x1="49111" y1="43971" x2="55444" y2="50735"/>
                          <a14:foregroundMark x1="74111" y1="32500" x2="76556" y2="67794"/>
                          <a14:foregroundMark x1="76556" y1="67794" x2="76222" y2="69412"/>
                          <a14:foregroundMark x1="85556" y1="16912" x2="96444" y2="40441"/>
                          <a14:foregroundMark x1="96444" y1="40441" x2="97000" y2="43824"/>
                        </a14:backgroundRemoval>
                      </a14:imgEffect>
                    </a14:imgLayer>
                  </a14:imgProps>
                </a:ext>
                <a:ext uri="{28A0092B-C50C-407E-A947-70E740481C1C}">
                  <a14:useLocalDpi xmlns:a14="http://schemas.microsoft.com/office/drawing/2010/main" val="0"/>
                </a:ext>
              </a:extLst>
            </a:blip>
            <a:srcRect/>
            <a:stretch>
              <a:fillRect/>
            </a:stretch>
          </p:blipFill>
          <p:spPr bwMode="auto">
            <a:xfrm>
              <a:off x="2212584" y="5276045"/>
              <a:ext cx="87524" cy="66129"/>
            </a:xfrm>
            <a:prstGeom prst="rect">
              <a:avLst/>
            </a:prstGeom>
            <a:noFill/>
            <a:extLst>
              <a:ext uri="{909E8E84-426E-40DD-AFC4-6F175D3DCCD1}">
                <a14:hiddenFill xmlns:a14="http://schemas.microsoft.com/office/drawing/2010/main">
                  <a:solidFill>
                    <a:srgbClr val="FFFFFF"/>
                  </a:solidFill>
                </a14:hiddenFill>
              </a:ext>
            </a:extLst>
          </p:spPr>
        </p:pic>
        <p:cxnSp>
          <p:nvCxnSpPr>
            <p:cNvPr id="86" name="Straight Connector 86">
              <a:extLst>
                <a:ext uri="{FF2B5EF4-FFF2-40B4-BE49-F238E27FC236}">
                  <a16:creationId xmlns:a16="http://schemas.microsoft.com/office/drawing/2014/main" id="{54779DE0-C078-9255-B054-51490020B460}"/>
                </a:ext>
              </a:extLst>
            </p:cNvPr>
            <p:cNvCxnSpPr>
              <a:cxnSpLocks/>
            </p:cNvCxnSpPr>
            <p:nvPr/>
          </p:nvCxnSpPr>
          <p:spPr bwMode="auto">
            <a:xfrm flipH="1">
              <a:off x="3372567" y="5001893"/>
              <a:ext cx="155752" cy="218903"/>
            </a:xfrm>
            <a:prstGeom prst="line">
              <a:avLst/>
            </a:prstGeom>
            <a:ln w="19050">
              <a:solidFill>
                <a:schemeClr val="accent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90">
              <a:extLst>
                <a:ext uri="{FF2B5EF4-FFF2-40B4-BE49-F238E27FC236}">
                  <a16:creationId xmlns:a16="http://schemas.microsoft.com/office/drawing/2014/main" id="{960506B6-59F9-50F9-FC3B-FC2FB9E6D98B}"/>
                </a:ext>
              </a:extLst>
            </p:cNvPr>
            <p:cNvCxnSpPr>
              <a:cxnSpLocks/>
            </p:cNvCxnSpPr>
            <p:nvPr/>
          </p:nvCxnSpPr>
          <p:spPr bwMode="auto">
            <a:xfrm flipH="1">
              <a:off x="4968831" y="4490169"/>
              <a:ext cx="668765" cy="1070936"/>
            </a:xfrm>
            <a:prstGeom prst="line">
              <a:avLst/>
            </a:prstGeom>
            <a:ln w="19050">
              <a:solidFill>
                <a:schemeClr val="accent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93">
              <a:extLst>
                <a:ext uri="{FF2B5EF4-FFF2-40B4-BE49-F238E27FC236}">
                  <a16:creationId xmlns:a16="http://schemas.microsoft.com/office/drawing/2014/main" id="{2E084A00-C45D-D4E8-0285-FC6968E9F956}"/>
                </a:ext>
              </a:extLst>
            </p:cNvPr>
            <p:cNvCxnSpPr>
              <a:cxnSpLocks/>
            </p:cNvCxnSpPr>
            <p:nvPr/>
          </p:nvCxnSpPr>
          <p:spPr bwMode="auto">
            <a:xfrm flipH="1">
              <a:off x="5670843" y="4154384"/>
              <a:ext cx="496801" cy="821315"/>
            </a:xfrm>
            <a:prstGeom prst="line">
              <a:avLst/>
            </a:prstGeom>
            <a:ln w="19050">
              <a:solidFill>
                <a:schemeClr val="accent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95">
              <a:extLst>
                <a:ext uri="{FF2B5EF4-FFF2-40B4-BE49-F238E27FC236}">
                  <a16:creationId xmlns:a16="http://schemas.microsoft.com/office/drawing/2014/main" id="{5CEFA0E9-8FCE-B00E-99C8-8F4B2AD3780C}"/>
                </a:ext>
              </a:extLst>
            </p:cNvPr>
            <p:cNvCxnSpPr>
              <a:cxnSpLocks/>
            </p:cNvCxnSpPr>
            <p:nvPr/>
          </p:nvCxnSpPr>
          <p:spPr bwMode="auto">
            <a:xfrm flipH="1">
              <a:off x="3789808" y="4488859"/>
              <a:ext cx="303690" cy="484559"/>
            </a:xfrm>
            <a:prstGeom prst="line">
              <a:avLst/>
            </a:prstGeom>
            <a:ln w="19050">
              <a:solidFill>
                <a:schemeClr val="accent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90" name="Picture 2">
              <a:extLst>
                <a:ext uri="{FF2B5EF4-FFF2-40B4-BE49-F238E27FC236}">
                  <a16:creationId xmlns:a16="http://schemas.microsoft.com/office/drawing/2014/main" id="{16010CA6-3D60-A621-85F0-E0F09B391C0B}"/>
                </a:ext>
              </a:extLst>
            </p:cNvPr>
            <p:cNvPicPr>
              <a:picLocks noChangeAspect="1" noChangeArrowheads="1"/>
            </p:cNvPicPr>
            <p:nvPr/>
          </p:nvPicPr>
          <p:blipFill>
            <a:blip r:embed="rId12" cstate="print">
              <a:duotone>
                <a:schemeClr val="accent5">
                  <a:shade val="45000"/>
                  <a:satMod val="135000"/>
                </a:schemeClr>
                <a:prstClr val="white"/>
              </a:duotone>
              <a:extLst>
                <a:ext uri="{BEBA8EAE-BF5A-486C-A8C5-ECC9F3942E4B}">
                  <a14:imgProps xmlns:a14="http://schemas.microsoft.com/office/drawing/2010/main">
                    <a14:imgLayer r:embed="rId13">
                      <a14:imgEffect>
                        <a14:backgroundRemoval t="2941" b="94265" l="2000" r="97000">
                          <a14:foregroundMark x1="15000" y1="14265" x2="10778" y2="25294"/>
                          <a14:foregroundMark x1="19222" y1="5441" x2="6333" y2="42353"/>
                          <a14:foregroundMark x1="6333" y1="42353" x2="7333" y2="68382"/>
                          <a14:foregroundMark x1="7333" y1="68382" x2="16667" y2="87794"/>
                          <a14:foregroundMark x1="16667" y1="87794" x2="16889" y2="87941"/>
                          <a14:foregroundMark x1="4556" y1="61618" x2="2111" y2="50588"/>
                          <a14:foregroundMark x1="20889" y1="4706" x2="18889" y2="3235"/>
                          <a14:foregroundMark x1="18333" y1="94265" x2="20444" y2="93088"/>
                          <a14:foregroundMark x1="29889" y1="53235" x2="31556" y2="68235"/>
                          <a14:foregroundMark x1="49111" y1="43971" x2="55444" y2="50735"/>
                          <a14:foregroundMark x1="74111" y1="32500" x2="76556" y2="67794"/>
                          <a14:foregroundMark x1="76556" y1="67794" x2="76222" y2="69412"/>
                          <a14:foregroundMark x1="85556" y1="16912" x2="96444" y2="40441"/>
                          <a14:foregroundMark x1="96444" y1="40441" x2="97000" y2="43824"/>
                        </a14:backgroundRemoval>
                      </a14:imgEffect>
                    </a14:imgLayer>
                  </a14:imgProps>
                </a:ext>
                <a:ext uri="{28A0092B-C50C-407E-A947-70E740481C1C}">
                  <a14:useLocalDpi xmlns:a14="http://schemas.microsoft.com/office/drawing/2010/main" val="0"/>
                </a:ext>
              </a:extLst>
            </a:blip>
            <a:srcRect/>
            <a:stretch>
              <a:fillRect/>
            </a:stretch>
          </p:blipFill>
          <p:spPr bwMode="auto">
            <a:xfrm>
              <a:off x="3281549" y="5116136"/>
              <a:ext cx="87524" cy="6612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a:extLst>
                <a:ext uri="{FF2B5EF4-FFF2-40B4-BE49-F238E27FC236}">
                  <a16:creationId xmlns:a16="http://schemas.microsoft.com/office/drawing/2014/main" id="{4C2FCB62-5CC0-8B89-027F-14C15F041164}"/>
                </a:ext>
              </a:extLst>
            </p:cNvPr>
            <p:cNvPicPr>
              <a:picLocks noChangeAspect="1" noChangeArrowheads="1"/>
            </p:cNvPicPr>
            <p:nvPr/>
          </p:nvPicPr>
          <p:blipFill>
            <a:blip r:embed="rId12" cstate="print">
              <a:duotone>
                <a:schemeClr val="accent5">
                  <a:shade val="45000"/>
                  <a:satMod val="135000"/>
                </a:schemeClr>
                <a:prstClr val="white"/>
              </a:duotone>
              <a:extLst>
                <a:ext uri="{BEBA8EAE-BF5A-486C-A8C5-ECC9F3942E4B}">
                  <a14:imgProps xmlns:a14="http://schemas.microsoft.com/office/drawing/2010/main">
                    <a14:imgLayer r:embed="rId13">
                      <a14:imgEffect>
                        <a14:backgroundRemoval t="2941" b="94265" l="2000" r="97000">
                          <a14:foregroundMark x1="15000" y1="14265" x2="10778" y2="25294"/>
                          <a14:foregroundMark x1="19222" y1="5441" x2="6333" y2="42353"/>
                          <a14:foregroundMark x1="6333" y1="42353" x2="7333" y2="68382"/>
                          <a14:foregroundMark x1="7333" y1="68382" x2="16667" y2="87794"/>
                          <a14:foregroundMark x1="16667" y1="87794" x2="16889" y2="87941"/>
                          <a14:foregroundMark x1="4556" y1="61618" x2="2111" y2="50588"/>
                          <a14:foregroundMark x1="20889" y1="4706" x2="18889" y2="3235"/>
                          <a14:foregroundMark x1="18333" y1="94265" x2="20444" y2="93088"/>
                          <a14:foregroundMark x1="29889" y1="53235" x2="31556" y2="68235"/>
                          <a14:foregroundMark x1="49111" y1="43971" x2="55444" y2="50735"/>
                          <a14:foregroundMark x1="74111" y1="32500" x2="76556" y2="67794"/>
                          <a14:foregroundMark x1="76556" y1="67794" x2="76222" y2="69412"/>
                          <a14:foregroundMark x1="85556" y1="16912" x2="96444" y2="40441"/>
                          <a14:foregroundMark x1="96444" y1="40441" x2="97000" y2="43824"/>
                        </a14:backgroundRemoval>
                      </a14:imgEffect>
                    </a14:imgLayer>
                  </a14:imgProps>
                </a:ext>
                <a:ext uri="{28A0092B-C50C-407E-A947-70E740481C1C}">
                  <a14:useLocalDpi xmlns:a14="http://schemas.microsoft.com/office/drawing/2010/main" val="0"/>
                </a:ext>
              </a:extLst>
            </a:blip>
            <a:srcRect/>
            <a:stretch>
              <a:fillRect/>
            </a:stretch>
          </p:blipFill>
          <p:spPr bwMode="auto">
            <a:xfrm>
              <a:off x="3902631" y="4529436"/>
              <a:ext cx="87524" cy="6612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a:extLst>
                <a:ext uri="{FF2B5EF4-FFF2-40B4-BE49-F238E27FC236}">
                  <a16:creationId xmlns:a16="http://schemas.microsoft.com/office/drawing/2014/main" id="{79A7CB89-6894-8282-B5E1-14C337685BA6}"/>
                </a:ext>
              </a:extLst>
            </p:cNvPr>
            <p:cNvPicPr>
              <a:picLocks noChangeAspect="1" noChangeArrowheads="1"/>
            </p:cNvPicPr>
            <p:nvPr/>
          </p:nvPicPr>
          <p:blipFill>
            <a:blip r:embed="rId12" cstate="print">
              <a:duotone>
                <a:schemeClr val="accent5">
                  <a:shade val="45000"/>
                  <a:satMod val="135000"/>
                </a:schemeClr>
                <a:prstClr val="white"/>
              </a:duotone>
              <a:extLst>
                <a:ext uri="{BEBA8EAE-BF5A-486C-A8C5-ECC9F3942E4B}">
                  <a14:imgProps xmlns:a14="http://schemas.microsoft.com/office/drawing/2010/main">
                    <a14:imgLayer r:embed="rId13">
                      <a14:imgEffect>
                        <a14:backgroundRemoval t="2941" b="94265" l="2000" r="97000">
                          <a14:foregroundMark x1="15000" y1="14265" x2="10778" y2="25294"/>
                          <a14:foregroundMark x1="19222" y1="5441" x2="6333" y2="42353"/>
                          <a14:foregroundMark x1="6333" y1="42353" x2="7333" y2="68382"/>
                          <a14:foregroundMark x1="7333" y1="68382" x2="16667" y2="87794"/>
                          <a14:foregroundMark x1="16667" y1="87794" x2="16889" y2="87941"/>
                          <a14:foregroundMark x1="4556" y1="61618" x2="2111" y2="50588"/>
                          <a14:foregroundMark x1="20889" y1="4706" x2="18889" y2="3235"/>
                          <a14:foregroundMark x1="18333" y1="94265" x2="20444" y2="93088"/>
                          <a14:foregroundMark x1="29889" y1="53235" x2="31556" y2="68235"/>
                          <a14:foregroundMark x1="49111" y1="43971" x2="55444" y2="50735"/>
                          <a14:foregroundMark x1="74111" y1="32500" x2="76556" y2="67794"/>
                          <a14:foregroundMark x1="76556" y1="67794" x2="76222" y2="69412"/>
                          <a14:foregroundMark x1="85556" y1="16912" x2="96444" y2="40441"/>
                          <a14:foregroundMark x1="96444" y1="40441" x2="97000" y2="43824"/>
                        </a14:backgroundRemoval>
                      </a14:imgEffect>
                    </a14:imgLayer>
                  </a14:imgProps>
                </a:ext>
                <a:ext uri="{28A0092B-C50C-407E-A947-70E740481C1C}">
                  <a14:useLocalDpi xmlns:a14="http://schemas.microsoft.com/office/drawing/2010/main" val="0"/>
                </a:ext>
              </a:extLst>
            </a:blip>
            <a:srcRect/>
            <a:stretch>
              <a:fillRect/>
            </a:stretch>
          </p:blipFill>
          <p:spPr bwMode="auto">
            <a:xfrm>
              <a:off x="5455611" y="4511008"/>
              <a:ext cx="87524" cy="6612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a:extLst>
                <a:ext uri="{FF2B5EF4-FFF2-40B4-BE49-F238E27FC236}">
                  <a16:creationId xmlns:a16="http://schemas.microsoft.com/office/drawing/2014/main" id="{9CAADEDE-AC58-4F14-25FE-7D66D4161D1A}"/>
                </a:ext>
              </a:extLst>
            </p:cNvPr>
            <p:cNvPicPr>
              <a:picLocks noChangeAspect="1" noChangeArrowheads="1"/>
            </p:cNvPicPr>
            <p:nvPr/>
          </p:nvPicPr>
          <p:blipFill>
            <a:blip r:embed="rId12" cstate="print">
              <a:duotone>
                <a:schemeClr val="accent5">
                  <a:shade val="45000"/>
                  <a:satMod val="135000"/>
                </a:schemeClr>
                <a:prstClr val="white"/>
              </a:duotone>
              <a:extLst>
                <a:ext uri="{BEBA8EAE-BF5A-486C-A8C5-ECC9F3942E4B}">
                  <a14:imgProps xmlns:a14="http://schemas.microsoft.com/office/drawing/2010/main">
                    <a14:imgLayer r:embed="rId13">
                      <a14:imgEffect>
                        <a14:backgroundRemoval t="2941" b="94265" l="2000" r="97000">
                          <a14:foregroundMark x1="15000" y1="14265" x2="10778" y2="25294"/>
                          <a14:foregroundMark x1="19222" y1="5441" x2="6333" y2="42353"/>
                          <a14:foregroundMark x1="6333" y1="42353" x2="7333" y2="68382"/>
                          <a14:foregroundMark x1="7333" y1="68382" x2="16667" y2="87794"/>
                          <a14:foregroundMark x1="16667" y1="87794" x2="16889" y2="87941"/>
                          <a14:foregroundMark x1="4556" y1="61618" x2="2111" y2="50588"/>
                          <a14:foregroundMark x1="20889" y1="4706" x2="18889" y2="3235"/>
                          <a14:foregroundMark x1="18333" y1="94265" x2="20444" y2="93088"/>
                          <a14:foregroundMark x1="29889" y1="53235" x2="31556" y2="68235"/>
                          <a14:foregroundMark x1="49111" y1="43971" x2="55444" y2="50735"/>
                          <a14:foregroundMark x1="74111" y1="32500" x2="76556" y2="67794"/>
                          <a14:foregroundMark x1="76556" y1="67794" x2="76222" y2="69412"/>
                          <a14:foregroundMark x1="85556" y1="16912" x2="96444" y2="40441"/>
                          <a14:foregroundMark x1="96444" y1="40441" x2="97000" y2="43824"/>
                        </a14:backgroundRemoval>
                      </a14:imgEffect>
                    </a14:imgLayer>
                  </a14:imgProps>
                </a:ext>
                <a:ext uri="{28A0092B-C50C-407E-A947-70E740481C1C}">
                  <a14:useLocalDpi xmlns:a14="http://schemas.microsoft.com/office/drawing/2010/main" val="0"/>
                </a:ext>
              </a:extLst>
            </a:blip>
            <a:srcRect/>
            <a:stretch>
              <a:fillRect/>
            </a:stretch>
          </p:blipFill>
          <p:spPr bwMode="auto">
            <a:xfrm>
              <a:off x="5957396" y="4241152"/>
              <a:ext cx="87524" cy="6612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a:extLst>
                <a:ext uri="{FF2B5EF4-FFF2-40B4-BE49-F238E27FC236}">
                  <a16:creationId xmlns:a16="http://schemas.microsoft.com/office/drawing/2014/main" id="{7E92C5A8-D453-EDA4-7FBC-0C2B70D9AC2E}"/>
                </a:ext>
              </a:extLst>
            </p:cNvPr>
            <p:cNvPicPr>
              <a:picLocks noChangeAspect="1" noChangeArrowheads="1"/>
            </p:cNvPicPr>
            <p:nvPr/>
          </p:nvPicPr>
          <p:blipFill>
            <a:blip r:embed="rId12" cstate="print">
              <a:duotone>
                <a:schemeClr val="accent5">
                  <a:shade val="45000"/>
                  <a:satMod val="135000"/>
                </a:schemeClr>
                <a:prstClr val="white"/>
              </a:duotone>
              <a:extLst>
                <a:ext uri="{BEBA8EAE-BF5A-486C-A8C5-ECC9F3942E4B}">
                  <a14:imgProps xmlns:a14="http://schemas.microsoft.com/office/drawing/2010/main">
                    <a14:imgLayer r:embed="rId13">
                      <a14:imgEffect>
                        <a14:backgroundRemoval t="2941" b="94265" l="2000" r="97000">
                          <a14:foregroundMark x1="15000" y1="14265" x2="10778" y2="25294"/>
                          <a14:foregroundMark x1="19222" y1="5441" x2="6333" y2="42353"/>
                          <a14:foregroundMark x1="6333" y1="42353" x2="7333" y2="68382"/>
                          <a14:foregroundMark x1="7333" y1="68382" x2="16667" y2="87794"/>
                          <a14:foregroundMark x1="16667" y1="87794" x2="16889" y2="87941"/>
                          <a14:foregroundMark x1="4556" y1="61618" x2="2111" y2="50588"/>
                          <a14:foregroundMark x1="20889" y1="4706" x2="18889" y2="3235"/>
                          <a14:foregroundMark x1="18333" y1="94265" x2="20444" y2="93088"/>
                          <a14:foregroundMark x1="29889" y1="53235" x2="31556" y2="68235"/>
                          <a14:foregroundMark x1="49111" y1="43971" x2="55444" y2="50735"/>
                          <a14:foregroundMark x1="74111" y1="32500" x2="76556" y2="67794"/>
                          <a14:foregroundMark x1="76556" y1="67794" x2="76222" y2="69412"/>
                          <a14:foregroundMark x1="85556" y1="16912" x2="96444" y2="40441"/>
                          <a14:foregroundMark x1="96444" y1="40441" x2="97000" y2="43824"/>
                        </a14:backgroundRemoval>
                      </a14:imgEffect>
                    </a14:imgLayer>
                  </a14:imgProps>
                </a:ext>
                <a:ext uri="{28A0092B-C50C-407E-A947-70E740481C1C}">
                  <a14:useLocalDpi xmlns:a14="http://schemas.microsoft.com/office/drawing/2010/main" val="0"/>
                </a:ext>
              </a:extLst>
            </a:blip>
            <a:srcRect/>
            <a:stretch>
              <a:fillRect/>
            </a:stretch>
          </p:blipFill>
          <p:spPr bwMode="auto">
            <a:xfrm>
              <a:off x="5705568" y="5017283"/>
              <a:ext cx="87524" cy="66129"/>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a:extLst>
                <a:ext uri="{FF2B5EF4-FFF2-40B4-BE49-F238E27FC236}">
                  <a16:creationId xmlns:a16="http://schemas.microsoft.com/office/drawing/2014/main" id="{321EF014-E23A-FD52-DD8F-8018E52663CC}"/>
                </a:ext>
              </a:extLst>
            </p:cNvPr>
            <p:cNvPicPr>
              <a:picLocks noChangeAspect="1" noChangeArrowheads="1"/>
            </p:cNvPicPr>
            <p:nvPr/>
          </p:nvPicPr>
          <p:blipFill>
            <a:blip r:embed="rId12" cstate="print">
              <a:duotone>
                <a:schemeClr val="accent5">
                  <a:shade val="45000"/>
                  <a:satMod val="135000"/>
                </a:schemeClr>
                <a:prstClr val="white"/>
              </a:duotone>
              <a:extLst>
                <a:ext uri="{BEBA8EAE-BF5A-486C-A8C5-ECC9F3942E4B}">
                  <a14:imgProps xmlns:a14="http://schemas.microsoft.com/office/drawing/2010/main">
                    <a14:imgLayer r:embed="rId13">
                      <a14:imgEffect>
                        <a14:backgroundRemoval t="2941" b="94265" l="2000" r="97000">
                          <a14:foregroundMark x1="15000" y1="14265" x2="10778" y2="25294"/>
                          <a14:foregroundMark x1="19222" y1="5441" x2="6333" y2="42353"/>
                          <a14:foregroundMark x1="6333" y1="42353" x2="7333" y2="68382"/>
                          <a14:foregroundMark x1="7333" y1="68382" x2="16667" y2="87794"/>
                          <a14:foregroundMark x1="16667" y1="87794" x2="16889" y2="87941"/>
                          <a14:foregroundMark x1="4556" y1="61618" x2="2111" y2="50588"/>
                          <a14:foregroundMark x1="20889" y1="4706" x2="18889" y2="3235"/>
                          <a14:foregroundMark x1="18333" y1="94265" x2="20444" y2="93088"/>
                          <a14:foregroundMark x1="29889" y1="53235" x2="31556" y2="68235"/>
                          <a14:foregroundMark x1="49111" y1="43971" x2="55444" y2="50735"/>
                          <a14:foregroundMark x1="74111" y1="32500" x2="76556" y2="67794"/>
                          <a14:foregroundMark x1="76556" y1="67794" x2="76222" y2="69412"/>
                          <a14:foregroundMark x1="85556" y1="16912" x2="96444" y2="40441"/>
                          <a14:foregroundMark x1="96444" y1="40441" x2="97000" y2="43824"/>
                        </a14:backgroundRemoval>
                      </a14:imgEffect>
                    </a14:imgLayer>
                  </a14:imgProps>
                </a:ext>
                <a:ext uri="{28A0092B-C50C-407E-A947-70E740481C1C}">
                  <a14:useLocalDpi xmlns:a14="http://schemas.microsoft.com/office/drawing/2010/main" val="0"/>
                </a:ext>
              </a:extLst>
            </a:blip>
            <a:srcRect/>
            <a:stretch>
              <a:fillRect/>
            </a:stretch>
          </p:blipFill>
          <p:spPr bwMode="auto">
            <a:xfrm>
              <a:off x="4861179" y="5483345"/>
              <a:ext cx="87524" cy="66129"/>
            </a:xfrm>
            <a:prstGeom prst="rect">
              <a:avLst/>
            </a:prstGeom>
            <a:noFill/>
            <a:extLst>
              <a:ext uri="{909E8E84-426E-40DD-AFC4-6F175D3DCCD1}">
                <a14:hiddenFill xmlns:a14="http://schemas.microsoft.com/office/drawing/2010/main">
                  <a:solidFill>
                    <a:srgbClr val="FFFFFF"/>
                  </a:solidFill>
                </a14:hiddenFill>
              </a:ext>
            </a:extLst>
          </p:spPr>
        </p:pic>
        <p:cxnSp>
          <p:nvCxnSpPr>
            <p:cNvPr id="96" name="Straight Connector 203">
              <a:extLst>
                <a:ext uri="{FF2B5EF4-FFF2-40B4-BE49-F238E27FC236}">
                  <a16:creationId xmlns:a16="http://schemas.microsoft.com/office/drawing/2014/main" id="{1814BC67-EDC1-3584-DD61-73D503EEF87A}"/>
                </a:ext>
              </a:extLst>
            </p:cNvPr>
            <p:cNvCxnSpPr>
              <a:cxnSpLocks/>
            </p:cNvCxnSpPr>
            <p:nvPr/>
          </p:nvCxnSpPr>
          <p:spPr>
            <a:xfrm flipV="1">
              <a:off x="1539328" y="4991887"/>
              <a:ext cx="4311051" cy="24343"/>
            </a:xfrm>
            <a:prstGeom prst="line">
              <a:avLst/>
            </a:prstGeom>
            <a:ln w="19050">
              <a:solidFill>
                <a:schemeClr val="accent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97" name="Graphic 4" descr="Call center outline">
              <a:extLst>
                <a:ext uri="{FF2B5EF4-FFF2-40B4-BE49-F238E27FC236}">
                  <a16:creationId xmlns:a16="http://schemas.microsoft.com/office/drawing/2014/main" id="{7E1DD7E2-D0BD-D1F2-9E98-288BFFC2953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15933" y="1501579"/>
              <a:ext cx="564564" cy="564564"/>
            </a:xfrm>
            <a:prstGeom prst="rect">
              <a:avLst/>
            </a:prstGeom>
          </p:spPr>
        </p:pic>
        <p:pic>
          <p:nvPicPr>
            <p:cNvPr id="98" name="Graphic 58" descr="Programmer male outline">
              <a:extLst>
                <a:ext uri="{FF2B5EF4-FFF2-40B4-BE49-F238E27FC236}">
                  <a16:creationId xmlns:a16="http://schemas.microsoft.com/office/drawing/2014/main" id="{ABB811C3-42BC-E32B-D3B5-CDF585BDA1D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233792" y="1508885"/>
              <a:ext cx="564564" cy="564564"/>
            </a:xfrm>
            <a:prstGeom prst="rect">
              <a:avLst/>
            </a:prstGeom>
          </p:spPr>
        </p:pic>
        <p:pic>
          <p:nvPicPr>
            <p:cNvPr id="99" name="Graphic 92" descr="Building outline">
              <a:extLst>
                <a:ext uri="{FF2B5EF4-FFF2-40B4-BE49-F238E27FC236}">
                  <a16:creationId xmlns:a16="http://schemas.microsoft.com/office/drawing/2014/main" id="{0F7E29FB-5D29-AFEF-8BA4-9DE91DF789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9899" y="5364871"/>
              <a:ext cx="338512" cy="338512"/>
            </a:xfrm>
            <a:prstGeom prst="rect">
              <a:avLst/>
            </a:prstGeom>
          </p:spPr>
        </p:pic>
        <p:pic>
          <p:nvPicPr>
            <p:cNvPr id="100" name="Graphic 105" descr="Building outline">
              <a:extLst>
                <a:ext uri="{FF2B5EF4-FFF2-40B4-BE49-F238E27FC236}">
                  <a16:creationId xmlns:a16="http://schemas.microsoft.com/office/drawing/2014/main" id="{1E1809B4-835B-2234-0E84-4E843FE390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64611" y="5177897"/>
              <a:ext cx="338512" cy="338512"/>
            </a:xfrm>
            <a:prstGeom prst="rect">
              <a:avLst/>
            </a:prstGeom>
          </p:spPr>
        </p:pic>
        <p:pic>
          <p:nvPicPr>
            <p:cNvPr id="101" name="Graphic 106" descr="Building outline">
              <a:extLst>
                <a:ext uri="{FF2B5EF4-FFF2-40B4-BE49-F238E27FC236}">
                  <a16:creationId xmlns:a16="http://schemas.microsoft.com/office/drawing/2014/main" id="{AB0C306E-1391-9D22-526D-F75B0C7E78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0043" y="4186758"/>
              <a:ext cx="338512" cy="338512"/>
            </a:xfrm>
            <a:prstGeom prst="rect">
              <a:avLst/>
            </a:prstGeom>
          </p:spPr>
        </p:pic>
        <p:pic>
          <p:nvPicPr>
            <p:cNvPr id="102" name="Graphic 107" descr="Building outline">
              <a:extLst>
                <a:ext uri="{FF2B5EF4-FFF2-40B4-BE49-F238E27FC236}">
                  <a16:creationId xmlns:a16="http://schemas.microsoft.com/office/drawing/2014/main" id="{74B2CE73-4551-C473-16BB-75E07175C5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3687" y="3843486"/>
              <a:ext cx="338512" cy="338512"/>
            </a:xfrm>
            <a:prstGeom prst="rect">
              <a:avLst/>
            </a:prstGeom>
          </p:spPr>
        </p:pic>
        <p:pic>
          <p:nvPicPr>
            <p:cNvPr id="103" name="Graphic 108" descr="Building outline">
              <a:extLst>
                <a:ext uri="{FF2B5EF4-FFF2-40B4-BE49-F238E27FC236}">
                  <a16:creationId xmlns:a16="http://schemas.microsoft.com/office/drawing/2014/main" id="{E94E6898-A3E4-8FCE-0AD6-90E1CC0AAE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32888" y="4211572"/>
              <a:ext cx="338512" cy="338512"/>
            </a:xfrm>
            <a:prstGeom prst="rect">
              <a:avLst/>
            </a:prstGeom>
          </p:spPr>
        </p:pic>
        <p:pic>
          <p:nvPicPr>
            <p:cNvPr id="104" name="Graphic 110" descr="Building outline">
              <a:extLst>
                <a:ext uri="{FF2B5EF4-FFF2-40B4-BE49-F238E27FC236}">
                  <a16:creationId xmlns:a16="http://schemas.microsoft.com/office/drawing/2014/main" id="{764A889D-5B56-D8F6-D57A-D7896D7A60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20122" y="5542463"/>
              <a:ext cx="338512" cy="338512"/>
            </a:xfrm>
            <a:prstGeom prst="rect">
              <a:avLst/>
            </a:prstGeom>
          </p:spPr>
        </p:pic>
        <p:pic>
          <p:nvPicPr>
            <p:cNvPr id="105" name="Graphic 112" descr="Wind Turbines outline">
              <a:extLst>
                <a:ext uri="{FF2B5EF4-FFF2-40B4-BE49-F238E27FC236}">
                  <a16:creationId xmlns:a16="http://schemas.microsoft.com/office/drawing/2014/main" id="{07EDE2D4-36D7-C7C8-653E-BA86299628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36433" y="3781643"/>
              <a:ext cx="496801" cy="496801"/>
            </a:xfrm>
            <a:prstGeom prst="rect">
              <a:avLst/>
            </a:prstGeom>
          </p:spPr>
        </p:pic>
        <p:pic>
          <p:nvPicPr>
            <p:cNvPr id="106" name="Graphic 119" descr="Home outline">
              <a:extLst>
                <a:ext uri="{FF2B5EF4-FFF2-40B4-BE49-F238E27FC236}">
                  <a16:creationId xmlns:a16="http://schemas.microsoft.com/office/drawing/2014/main" id="{FD038E92-D1C1-5197-A61A-9B6A8F4842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58264" y="3932876"/>
              <a:ext cx="496801" cy="496801"/>
            </a:xfrm>
            <a:prstGeom prst="rect">
              <a:avLst/>
            </a:prstGeom>
          </p:spPr>
        </p:pic>
        <p:pic>
          <p:nvPicPr>
            <p:cNvPr id="107" name="Graphic 124" descr="Solar Panels outline">
              <a:extLst>
                <a:ext uri="{FF2B5EF4-FFF2-40B4-BE49-F238E27FC236}">
                  <a16:creationId xmlns:a16="http://schemas.microsoft.com/office/drawing/2014/main" id="{F63F813F-FF22-C88C-D2D5-297DBE10331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09028" y="5123224"/>
              <a:ext cx="496801" cy="496801"/>
            </a:xfrm>
            <a:prstGeom prst="rect">
              <a:avLst/>
            </a:prstGeom>
          </p:spPr>
        </p:pic>
        <p:pic>
          <p:nvPicPr>
            <p:cNvPr id="108" name="Graphic 126" descr="Battery charging outline">
              <a:extLst>
                <a:ext uri="{FF2B5EF4-FFF2-40B4-BE49-F238E27FC236}">
                  <a16:creationId xmlns:a16="http://schemas.microsoft.com/office/drawing/2014/main" id="{3871F6BB-9FC6-5363-3CAB-466357E081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74326" y="5673252"/>
              <a:ext cx="496801" cy="496801"/>
            </a:xfrm>
            <a:prstGeom prst="rect">
              <a:avLst/>
            </a:prstGeom>
          </p:spPr>
        </p:pic>
        <p:pic>
          <p:nvPicPr>
            <p:cNvPr id="109" name="Picture 2">
              <a:extLst>
                <a:ext uri="{FF2B5EF4-FFF2-40B4-BE49-F238E27FC236}">
                  <a16:creationId xmlns:a16="http://schemas.microsoft.com/office/drawing/2014/main" id="{FCC4388F-C826-1E6F-563E-F4DB173369F2}"/>
                </a:ext>
              </a:extLst>
            </p:cNvPr>
            <p:cNvPicPr>
              <a:picLocks noChangeAspect="1" noChangeArrowheads="1"/>
            </p:cNvPicPr>
            <p:nvPr/>
          </p:nvPicPr>
          <p:blipFill>
            <a:blip r:embed="rId12" cstate="print">
              <a:duotone>
                <a:schemeClr val="accent6">
                  <a:shade val="45000"/>
                  <a:satMod val="135000"/>
                </a:schemeClr>
                <a:prstClr val="white"/>
              </a:duotone>
              <a:extLst>
                <a:ext uri="{BEBA8EAE-BF5A-486C-A8C5-ECC9F3942E4B}">
                  <a14:imgProps xmlns:a14="http://schemas.microsoft.com/office/drawing/2010/main">
                    <a14:imgLayer r:embed="rId13">
                      <a14:imgEffect>
                        <a14:backgroundRemoval t="2941" b="94265" l="2000" r="97000">
                          <a14:foregroundMark x1="15000" y1="14265" x2="10778" y2="25294"/>
                          <a14:foregroundMark x1="19222" y1="5441" x2="6333" y2="42353"/>
                          <a14:foregroundMark x1="6333" y1="42353" x2="7333" y2="68382"/>
                          <a14:foregroundMark x1="7333" y1="68382" x2="16667" y2="87794"/>
                          <a14:foregroundMark x1="16667" y1="87794" x2="16889" y2="87941"/>
                          <a14:foregroundMark x1="4556" y1="61618" x2="2111" y2="50588"/>
                          <a14:foregroundMark x1="20889" y1="4706" x2="18889" y2="3235"/>
                          <a14:foregroundMark x1="18333" y1="94265" x2="20444" y2="93088"/>
                          <a14:foregroundMark x1="29889" y1="53235" x2="31556" y2="68235"/>
                          <a14:foregroundMark x1="49111" y1="43971" x2="55444" y2="50735"/>
                          <a14:foregroundMark x1="74111" y1="32500" x2="76556" y2="67794"/>
                          <a14:foregroundMark x1="76556" y1="67794" x2="76222" y2="69412"/>
                          <a14:foregroundMark x1="85556" y1="16912" x2="96444" y2="40441"/>
                          <a14:foregroundMark x1="96444" y1="40441" x2="97000" y2="43824"/>
                        </a14:backgroundRemoval>
                      </a14:imgEffect>
                    </a14:imgLayer>
                  </a14:imgProps>
                </a:ext>
                <a:ext uri="{28A0092B-C50C-407E-A947-70E740481C1C}">
                  <a14:useLocalDpi xmlns:a14="http://schemas.microsoft.com/office/drawing/2010/main" val="0"/>
                </a:ext>
              </a:extLst>
            </a:blip>
            <a:srcRect/>
            <a:stretch>
              <a:fillRect/>
            </a:stretch>
          </p:blipFill>
          <p:spPr bwMode="auto">
            <a:xfrm>
              <a:off x="6044228" y="5178717"/>
              <a:ext cx="87524" cy="66129"/>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a:extLst>
                <a:ext uri="{FF2B5EF4-FFF2-40B4-BE49-F238E27FC236}">
                  <a16:creationId xmlns:a16="http://schemas.microsoft.com/office/drawing/2014/main" id="{BE4505C4-2EDD-F928-7CD6-975B07F00854}"/>
                </a:ext>
              </a:extLst>
            </p:cNvPr>
            <p:cNvPicPr>
              <a:picLocks noChangeAspect="1" noChangeArrowheads="1"/>
            </p:cNvPicPr>
            <p:nvPr/>
          </p:nvPicPr>
          <p:blipFill>
            <a:blip r:embed="rId12" cstate="print">
              <a:duotone>
                <a:schemeClr val="accent6">
                  <a:shade val="45000"/>
                  <a:satMod val="135000"/>
                </a:schemeClr>
                <a:prstClr val="white"/>
              </a:duotone>
              <a:extLst>
                <a:ext uri="{BEBA8EAE-BF5A-486C-A8C5-ECC9F3942E4B}">
                  <a14:imgProps xmlns:a14="http://schemas.microsoft.com/office/drawing/2010/main">
                    <a14:imgLayer r:embed="rId13">
                      <a14:imgEffect>
                        <a14:backgroundRemoval t="2941" b="94265" l="2000" r="97000">
                          <a14:foregroundMark x1="15000" y1="14265" x2="10778" y2="25294"/>
                          <a14:foregroundMark x1="19222" y1="5441" x2="6333" y2="42353"/>
                          <a14:foregroundMark x1="6333" y1="42353" x2="7333" y2="68382"/>
                          <a14:foregroundMark x1="7333" y1="68382" x2="16667" y2="87794"/>
                          <a14:foregroundMark x1="16667" y1="87794" x2="16889" y2="87941"/>
                          <a14:foregroundMark x1="4556" y1="61618" x2="2111" y2="50588"/>
                          <a14:foregroundMark x1="20889" y1="4706" x2="18889" y2="3235"/>
                          <a14:foregroundMark x1="18333" y1="94265" x2="20444" y2="93088"/>
                          <a14:foregroundMark x1="29889" y1="53235" x2="31556" y2="68235"/>
                          <a14:foregroundMark x1="49111" y1="43971" x2="55444" y2="50735"/>
                          <a14:foregroundMark x1="74111" y1="32500" x2="76556" y2="67794"/>
                          <a14:foregroundMark x1="76556" y1="67794" x2="76222" y2="69412"/>
                          <a14:foregroundMark x1="85556" y1="16912" x2="96444" y2="40441"/>
                          <a14:foregroundMark x1="96444" y1="40441" x2="97000" y2="43824"/>
                        </a14:backgroundRemoval>
                      </a14:imgEffect>
                    </a14:imgLayer>
                  </a14:imgProps>
                </a:ext>
                <a:ext uri="{28A0092B-C50C-407E-A947-70E740481C1C}">
                  <a14:useLocalDpi xmlns:a14="http://schemas.microsoft.com/office/drawing/2010/main" val="0"/>
                </a:ext>
              </a:extLst>
            </a:blip>
            <a:srcRect/>
            <a:stretch>
              <a:fillRect/>
            </a:stretch>
          </p:blipFill>
          <p:spPr bwMode="auto">
            <a:xfrm>
              <a:off x="4544446" y="4287213"/>
              <a:ext cx="87524" cy="66129"/>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a:extLst>
                <a:ext uri="{FF2B5EF4-FFF2-40B4-BE49-F238E27FC236}">
                  <a16:creationId xmlns:a16="http://schemas.microsoft.com/office/drawing/2014/main" id="{54D4FD83-9C15-6352-29D0-BFBD8C359F96}"/>
                </a:ext>
              </a:extLst>
            </p:cNvPr>
            <p:cNvPicPr>
              <a:picLocks noChangeAspect="1" noChangeArrowheads="1"/>
            </p:cNvPicPr>
            <p:nvPr/>
          </p:nvPicPr>
          <p:blipFill>
            <a:blip r:embed="rId12" cstate="print">
              <a:duotone>
                <a:schemeClr val="accent6">
                  <a:shade val="45000"/>
                  <a:satMod val="135000"/>
                </a:schemeClr>
                <a:prstClr val="white"/>
              </a:duotone>
              <a:extLst>
                <a:ext uri="{BEBA8EAE-BF5A-486C-A8C5-ECC9F3942E4B}">
                  <a14:imgProps xmlns:a14="http://schemas.microsoft.com/office/drawing/2010/main">
                    <a14:imgLayer r:embed="rId13">
                      <a14:imgEffect>
                        <a14:backgroundRemoval t="2941" b="94265" l="2000" r="97000">
                          <a14:foregroundMark x1="15000" y1="14265" x2="10778" y2="25294"/>
                          <a14:foregroundMark x1="19222" y1="5441" x2="6333" y2="42353"/>
                          <a14:foregroundMark x1="6333" y1="42353" x2="7333" y2="68382"/>
                          <a14:foregroundMark x1="7333" y1="68382" x2="16667" y2="87794"/>
                          <a14:foregroundMark x1="16667" y1="87794" x2="16889" y2="87941"/>
                          <a14:foregroundMark x1="4556" y1="61618" x2="2111" y2="50588"/>
                          <a14:foregroundMark x1="20889" y1="4706" x2="18889" y2="3235"/>
                          <a14:foregroundMark x1="18333" y1="94265" x2="20444" y2="93088"/>
                          <a14:foregroundMark x1="29889" y1="53235" x2="31556" y2="68235"/>
                          <a14:foregroundMark x1="49111" y1="43971" x2="55444" y2="50735"/>
                          <a14:foregroundMark x1="74111" y1="32500" x2="76556" y2="67794"/>
                          <a14:foregroundMark x1="76556" y1="67794" x2="76222" y2="69412"/>
                          <a14:foregroundMark x1="85556" y1="16912" x2="96444" y2="40441"/>
                          <a14:foregroundMark x1="96444" y1="40441" x2="97000" y2="43824"/>
                        </a14:backgroundRemoval>
                      </a14:imgEffect>
                    </a14:imgLayer>
                  </a14:imgProps>
                </a:ext>
                <a:ext uri="{28A0092B-C50C-407E-A947-70E740481C1C}">
                  <a14:useLocalDpi xmlns:a14="http://schemas.microsoft.com/office/drawing/2010/main" val="0"/>
                </a:ext>
              </a:extLst>
            </a:blip>
            <a:srcRect/>
            <a:stretch>
              <a:fillRect/>
            </a:stretch>
          </p:blipFill>
          <p:spPr bwMode="auto">
            <a:xfrm>
              <a:off x="3724942" y="5740139"/>
              <a:ext cx="87525" cy="66129"/>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a:extLst>
                <a:ext uri="{FF2B5EF4-FFF2-40B4-BE49-F238E27FC236}">
                  <a16:creationId xmlns:a16="http://schemas.microsoft.com/office/drawing/2014/main" id="{CF624A5D-2C9D-460A-E747-0DB481707B2C}"/>
                </a:ext>
              </a:extLst>
            </p:cNvPr>
            <p:cNvPicPr>
              <a:picLocks noChangeAspect="1" noChangeArrowheads="1"/>
            </p:cNvPicPr>
            <p:nvPr/>
          </p:nvPicPr>
          <p:blipFill>
            <a:blip r:embed="rId12" cstate="print">
              <a:duotone>
                <a:schemeClr val="accent6">
                  <a:shade val="45000"/>
                  <a:satMod val="135000"/>
                </a:schemeClr>
                <a:prstClr val="white"/>
              </a:duotone>
              <a:extLst>
                <a:ext uri="{BEBA8EAE-BF5A-486C-A8C5-ECC9F3942E4B}">
                  <a14:imgProps xmlns:a14="http://schemas.microsoft.com/office/drawing/2010/main">
                    <a14:imgLayer r:embed="rId13">
                      <a14:imgEffect>
                        <a14:backgroundRemoval t="2941" b="94265" l="2000" r="97000">
                          <a14:foregroundMark x1="15000" y1="14265" x2="10778" y2="25294"/>
                          <a14:foregroundMark x1="19222" y1="5441" x2="6333" y2="42353"/>
                          <a14:foregroundMark x1="6333" y1="42353" x2="7333" y2="68382"/>
                          <a14:foregroundMark x1="7333" y1="68382" x2="16667" y2="87794"/>
                          <a14:foregroundMark x1="16667" y1="87794" x2="16889" y2="87941"/>
                          <a14:foregroundMark x1="4556" y1="61618" x2="2111" y2="50588"/>
                          <a14:foregroundMark x1="20889" y1="4706" x2="18889" y2="3235"/>
                          <a14:foregroundMark x1="18333" y1="94265" x2="20444" y2="93088"/>
                          <a14:foregroundMark x1="29889" y1="53235" x2="31556" y2="68235"/>
                          <a14:foregroundMark x1="49111" y1="43971" x2="55444" y2="50735"/>
                          <a14:foregroundMark x1="74111" y1="32500" x2="76556" y2="67794"/>
                          <a14:foregroundMark x1="76556" y1="67794" x2="76222" y2="69412"/>
                          <a14:foregroundMark x1="85556" y1="16912" x2="96444" y2="40441"/>
                          <a14:foregroundMark x1="96444" y1="40441" x2="97000" y2="43824"/>
                        </a14:backgroundRemoval>
                      </a14:imgEffect>
                    </a14:imgLayer>
                  </a14:imgProps>
                </a:ext>
                <a:ext uri="{28A0092B-C50C-407E-A947-70E740481C1C}">
                  <a14:useLocalDpi xmlns:a14="http://schemas.microsoft.com/office/drawing/2010/main" val="0"/>
                </a:ext>
              </a:extLst>
            </a:blip>
            <a:srcRect/>
            <a:stretch>
              <a:fillRect/>
            </a:stretch>
          </p:blipFill>
          <p:spPr bwMode="auto">
            <a:xfrm>
              <a:off x="3039209" y="4410619"/>
              <a:ext cx="87524" cy="66129"/>
            </a:xfrm>
            <a:prstGeom prst="rect">
              <a:avLst/>
            </a:prstGeom>
            <a:noFill/>
            <a:extLst>
              <a:ext uri="{909E8E84-426E-40DD-AFC4-6F175D3DCCD1}">
                <a14:hiddenFill xmlns:a14="http://schemas.microsoft.com/office/drawing/2010/main">
                  <a:solidFill>
                    <a:srgbClr val="FFFFFF"/>
                  </a:solidFill>
                </a14:hiddenFill>
              </a:ext>
            </a:extLst>
          </p:spPr>
        </p:pic>
        <p:pic>
          <p:nvPicPr>
            <p:cNvPr id="113" name="Graphic 158" descr="Building outline">
              <a:extLst>
                <a:ext uri="{FF2B5EF4-FFF2-40B4-BE49-F238E27FC236}">
                  <a16:creationId xmlns:a16="http://schemas.microsoft.com/office/drawing/2014/main" id="{C35B9254-5ED8-822D-D09F-A4D1096451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33065" y="4821579"/>
              <a:ext cx="338512" cy="338512"/>
            </a:xfrm>
            <a:prstGeom prst="rect">
              <a:avLst/>
            </a:prstGeom>
          </p:spPr>
        </p:pic>
        <p:cxnSp>
          <p:nvCxnSpPr>
            <p:cNvPr id="114" name="Straight Connector 169">
              <a:extLst>
                <a:ext uri="{FF2B5EF4-FFF2-40B4-BE49-F238E27FC236}">
                  <a16:creationId xmlns:a16="http://schemas.microsoft.com/office/drawing/2014/main" id="{0217395C-C1F1-77C5-928B-37532A22EE0C}"/>
                </a:ext>
              </a:extLst>
            </p:cNvPr>
            <p:cNvCxnSpPr>
              <a:cxnSpLocks/>
            </p:cNvCxnSpPr>
            <p:nvPr/>
          </p:nvCxnSpPr>
          <p:spPr>
            <a:xfrm flipV="1">
              <a:off x="2758264" y="4665684"/>
              <a:ext cx="4246660" cy="21290"/>
            </a:xfrm>
            <a:prstGeom prst="line">
              <a:avLst/>
            </a:prstGeom>
            <a:ln w="19050">
              <a:solidFill>
                <a:schemeClr val="accent6"/>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5" name="Straight Connector 180">
              <a:extLst>
                <a:ext uri="{FF2B5EF4-FFF2-40B4-BE49-F238E27FC236}">
                  <a16:creationId xmlns:a16="http://schemas.microsoft.com/office/drawing/2014/main" id="{DCC9EC12-75DE-BBA8-9D8C-D7EEE203F71F}"/>
                </a:ext>
              </a:extLst>
            </p:cNvPr>
            <p:cNvCxnSpPr>
              <a:cxnSpLocks/>
            </p:cNvCxnSpPr>
            <p:nvPr/>
          </p:nvCxnSpPr>
          <p:spPr bwMode="auto">
            <a:xfrm flipH="1">
              <a:off x="2840301" y="4394482"/>
              <a:ext cx="197678" cy="279928"/>
            </a:xfrm>
            <a:prstGeom prst="line">
              <a:avLst/>
            </a:prstGeom>
            <a:ln w="19050">
              <a:solidFill>
                <a:schemeClr val="accent6"/>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6" name="Straight Connector 182">
              <a:extLst>
                <a:ext uri="{FF2B5EF4-FFF2-40B4-BE49-F238E27FC236}">
                  <a16:creationId xmlns:a16="http://schemas.microsoft.com/office/drawing/2014/main" id="{D0307526-2843-C6D7-1D78-091949271E79}"/>
                </a:ext>
              </a:extLst>
            </p:cNvPr>
            <p:cNvCxnSpPr>
              <a:cxnSpLocks/>
            </p:cNvCxnSpPr>
            <p:nvPr/>
          </p:nvCxnSpPr>
          <p:spPr bwMode="auto">
            <a:xfrm flipH="1">
              <a:off x="4452603" y="4277670"/>
              <a:ext cx="257478" cy="409304"/>
            </a:xfrm>
            <a:prstGeom prst="line">
              <a:avLst/>
            </a:prstGeom>
            <a:ln w="19050">
              <a:solidFill>
                <a:schemeClr val="accent6"/>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7" name="Straight Connector 184">
              <a:extLst>
                <a:ext uri="{FF2B5EF4-FFF2-40B4-BE49-F238E27FC236}">
                  <a16:creationId xmlns:a16="http://schemas.microsoft.com/office/drawing/2014/main" id="{08546B70-D022-16E3-D346-8DDEC49214A7}"/>
                </a:ext>
              </a:extLst>
            </p:cNvPr>
            <p:cNvCxnSpPr>
              <a:cxnSpLocks/>
            </p:cNvCxnSpPr>
            <p:nvPr/>
          </p:nvCxnSpPr>
          <p:spPr bwMode="auto">
            <a:xfrm flipH="1">
              <a:off x="3618792" y="4686974"/>
              <a:ext cx="788378" cy="1115367"/>
            </a:xfrm>
            <a:prstGeom prst="line">
              <a:avLst/>
            </a:prstGeom>
            <a:ln w="19050">
              <a:solidFill>
                <a:schemeClr val="accent6"/>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Straight Connector 188">
              <a:extLst>
                <a:ext uri="{FF2B5EF4-FFF2-40B4-BE49-F238E27FC236}">
                  <a16:creationId xmlns:a16="http://schemas.microsoft.com/office/drawing/2014/main" id="{711B1EA7-3CA1-86D7-DD32-03E5307DFDCC}"/>
                </a:ext>
              </a:extLst>
            </p:cNvPr>
            <p:cNvCxnSpPr>
              <a:cxnSpLocks/>
            </p:cNvCxnSpPr>
            <p:nvPr/>
          </p:nvCxnSpPr>
          <p:spPr bwMode="auto">
            <a:xfrm flipH="1">
              <a:off x="6056584" y="4673176"/>
              <a:ext cx="441191" cy="711853"/>
            </a:xfrm>
            <a:prstGeom prst="line">
              <a:avLst/>
            </a:prstGeom>
            <a:ln w="19050">
              <a:solidFill>
                <a:schemeClr val="accent6"/>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9" name="TextBox 335">
              <a:extLst>
                <a:ext uri="{FF2B5EF4-FFF2-40B4-BE49-F238E27FC236}">
                  <a16:creationId xmlns:a16="http://schemas.microsoft.com/office/drawing/2014/main" id="{66D917F4-7249-82E4-E52E-9B210024817E}"/>
                </a:ext>
              </a:extLst>
            </p:cNvPr>
            <p:cNvSpPr txBox="1"/>
            <p:nvPr/>
          </p:nvSpPr>
          <p:spPr>
            <a:xfrm>
              <a:off x="1482284" y="2025656"/>
              <a:ext cx="1031863" cy="429708"/>
            </a:xfrm>
            <a:prstGeom prst="rect">
              <a:avLst/>
            </a:prstGeom>
            <a:noFill/>
          </p:spPr>
          <p:txBody>
            <a:bodyPr wrap="square" rtlCol="0" anchor="t" anchorCtr="0">
              <a:spAutoFit/>
            </a:bodyPr>
            <a:lstStyle/>
            <a:p>
              <a:pPr algn="ctr"/>
              <a:r>
                <a:rPr lang="en-US" altLang="zh-CN" b="1" dirty="0">
                  <a:solidFill>
                    <a:schemeClr val="accent1"/>
                  </a:solidFill>
                  <a:latin typeface="Times New Roman" panose="02020603050405020304" pitchFamily="18" charset="0"/>
                  <a:cs typeface="Times New Roman" panose="02020603050405020304" pitchFamily="18" charset="0"/>
                </a:rPr>
                <a:t>ADMS</a:t>
              </a:r>
              <a:endParaRPr lang="en-US" b="1" i="1" dirty="0">
                <a:solidFill>
                  <a:schemeClr val="accent1"/>
                </a:solidFill>
                <a:latin typeface="Times New Roman" panose="02020603050405020304" pitchFamily="18" charset="0"/>
                <a:cs typeface="Times New Roman" panose="02020603050405020304" pitchFamily="18" charset="0"/>
              </a:endParaRPr>
            </a:p>
          </p:txBody>
        </p:sp>
        <p:sp>
          <p:nvSpPr>
            <p:cNvPr id="120" name="TextBox 336">
              <a:extLst>
                <a:ext uri="{FF2B5EF4-FFF2-40B4-BE49-F238E27FC236}">
                  <a16:creationId xmlns:a16="http://schemas.microsoft.com/office/drawing/2014/main" id="{24692BDD-C224-853A-F530-2FF00EDEF079}"/>
                </a:ext>
              </a:extLst>
            </p:cNvPr>
            <p:cNvSpPr txBox="1"/>
            <p:nvPr/>
          </p:nvSpPr>
          <p:spPr>
            <a:xfrm>
              <a:off x="5725574" y="2032962"/>
              <a:ext cx="1581001" cy="429708"/>
            </a:xfrm>
            <a:prstGeom prst="rect">
              <a:avLst/>
            </a:prstGeom>
            <a:noFill/>
          </p:spPr>
          <p:txBody>
            <a:bodyPr wrap="square" rtlCol="0" anchor="t" anchorCtr="0">
              <a:spAutoFit/>
            </a:bodyPr>
            <a:lstStyle/>
            <a:p>
              <a:pPr algn="ctr"/>
              <a:r>
                <a:rPr lang="en-US" altLang="zh-CN" b="1" dirty="0">
                  <a:solidFill>
                    <a:schemeClr val="accent6"/>
                  </a:solidFill>
                  <a:latin typeface="Times New Roman" panose="02020603050405020304" pitchFamily="18" charset="0"/>
                  <a:cs typeface="Times New Roman" panose="02020603050405020304" pitchFamily="18" charset="0"/>
                </a:rPr>
                <a:t>DERMS</a:t>
              </a:r>
              <a:endParaRPr lang="en-US" b="1" dirty="0">
                <a:solidFill>
                  <a:schemeClr val="accent6"/>
                </a:solidFill>
                <a:latin typeface="Times New Roman" panose="02020603050405020304" pitchFamily="18" charset="0"/>
                <a:cs typeface="Times New Roman" panose="02020603050405020304" pitchFamily="18" charset="0"/>
              </a:endParaRPr>
            </a:p>
          </p:txBody>
        </p:sp>
        <p:cxnSp>
          <p:nvCxnSpPr>
            <p:cNvPr id="121" name="Connector: Elbow 5">
              <a:extLst>
                <a:ext uri="{FF2B5EF4-FFF2-40B4-BE49-F238E27FC236}">
                  <a16:creationId xmlns:a16="http://schemas.microsoft.com/office/drawing/2014/main" id="{63ABA061-B32B-3AA9-50BA-0D514160A196}"/>
                </a:ext>
              </a:extLst>
            </p:cNvPr>
            <p:cNvCxnSpPr>
              <a:cxnSpLocks/>
              <a:endCxn id="97" idx="1"/>
            </p:cNvCxnSpPr>
            <p:nvPr/>
          </p:nvCxnSpPr>
          <p:spPr>
            <a:xfrm rot="16200000" flipV="1">
              <a:off x="105936" y="3393858"/>
              <a:ext cx="3225936" cy="5942"/>
            </a:xfrm>
            <a:prstGeom prst="bentConnector4">
              <a:avLst>
                <a:gd name="adj1" fmla="val -204"/>
                <a:gd name="adj2" fmla="val 10009441"/>
              </a:avLst>
            </a:prstGeom>
            <a:ln w="19050">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2" name="Connector: Elbow 60">
              <a:extLst>
                <a:ext uri="{FF2B5EF4-FFF2-40B4-BE49-F238E27FC236}">
                  <a16:creationId xmlns:a16="http://schemas.microsoft.com/office/drawing/2014/main" id="{8CFB5307-64CC-DA60-5A56-39DF16A9590D}"/>
                </a:ext>
              </a:extLst>
            </p:cNvPr>
            <p:cNvCxnSpPr>
              <a:cxnSpLocks/>
              <a:endCxn id="98" idx="3"/>
            </p:cNvCxnSpPr>
            <p:nvPr/>
          </p:nvCxnSpPr>
          <p:spPr>
            <a:xfrm rot="5400000" flipH="1" flipV="1">
              <a:off x="5282693" y="3158748"/>
              <a:ext cx="2883244" cy="148082"/>
            </a:xfrm>
            <a:prstGeom prst="bentConnector4">
              <a:avLst>
                <a:gd name="adj1" fmla="val 257"/>
                <a:gd name="adj2" fmla="val 522344"/>
              </a:avLst>
            </a:prstGeom>
            <a:ln w="19050">
              <a:solidFill>
                <a:schemeClr val="accent6"/>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23" name="Picture 77">
              <a:extLst>
                <a:ext uri="{FF2B5EF4-FFF2-40B4-BE49-F238E27FC236}">
                  <a16:creationId xmlns:a16="http://schemas.microsoft.com/office/drawing/2014/main" id="{AEFBDF5D-CAEB-924A-C01D-83955C4B2277}"/>
                </a:ext>
              </a:extLst>
            </p:cNvPr>
            <p:cNvPicPr>
              <a:picLocks noChangeAspect="1"/>
            </p:cNvPicPr>
            <p:nvPr/>
          </p:nvPicPr>
          <p:blipFill>
            <a:blip r:embed="rId18"/>
            <a:srcRect/>
            <a:stretch/>
          </p:blipFill>
          <p:spPr>
            <a:xfrm>
              <a:off x="3361977" y="333119"/>
              <a:ext cx="1463040" cy="1157774"/>
            </a:xfrm>
            <a:prstGeom prst="rect">
              <a:avLst/>
            </a:prstGeom>
          </p:spPr>
        </p:pic>
        <p:pic>
          <p:nvPicPr>
            <p:cNvPr id="124" name="Picture 79">
              <a:extLst>
                <a:ext uri="{FF2B5EF4-FFF2-40B4-BE49-F238E27FC236}">
                  <a16:creationId xmlns:a16="http://schemas.microsoft.com/office/drawing/2014/main" id="{FB130ADF-386C-9498-16BC-CF02323CE5A1}"/>
                </a:ext>
              </a:extLst>
            </p:cNvPr>
            <p:cNvPicPr>
              <a:picLocks noChangeAspect="1"/>
            </p:cNvPicPr>
            <p:nvPr/>
          </p:nvPicPr>
          <p:blipFill>
            <a:blip r:embed="rId19"/>
            <a:srcRect/>
            <a:stretch/>
          </p:blipFill>
          <p:spPr>
            <a:xfrm>
              <a:off x="3361977" y="2467647"/>
              <a:ext cx="1463040" cy="1157774"/>
            </a:xfrm>
            <a:prstGeom prst="rect">
              <a:avLst/>
            </a:prstGeom>
          </p:spPr>
        </p:pic>
        <p:cxnSp>
          <p:nvCxnSpPr>
            <p:cNvPr id="125" name="Straight Arrow Connector 81">
              <a:extLst>
                <a:ext uri="{FF2B5EF4-FFF2-40B4-BE49-F238E27FC236}">
                  <a16:creationId xmlns:a16="http://schemas.microsoft.com/office/drawing/2014/main" id="{870BA25F-E4C3-7A01-105C-5B2068E4CD99}"/>
                </a:ext>
              </a:extLst>
            </p:cNvPr>
            <p:cNvCxnSpPr>
              <a:cxnSpLocks/>
            </p:cNvCxnSpPr>
            <p:nvPr/>
          </p:nvCxnSpPr>
          <p:spPr>
            <a:xfrm>
              <a:off x="2506840" y="2024165"/>
              <a:ext cx="317331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82">
              <a:extLst>
                <a:ext uri="{FF2B5EF4-FFF2-40B4-BE49-F238E27FC236}">
                  <a16:creationId xmlns:a16="http://schemas.microsoft.com/office/drawing/2014/main" id="{3BA73465-259A-7E9C-05F8-28E2EA527921}"/>
                </a:ext>
              </a:extLst>
            </p:cNvPr>
            <p:cNvCxnSpPr>
              <a:cxnSpLocks/>
            </p:cNvCxnSpPr>
            <p:nvPr/>
          </p:nvCxnSpPr>
          <p:spPr>
            <a:xfrm flipH="1">
              <a:off x="2506840" y="1843190"/>
              <a:ext cx="3173314" cy="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27" name="TextBox 87">
              <a:extLst>
                <a:ext uri="{FF2B5EF4-FFF2-40B4-BE49-F238E27FC236}">
                  <a16:creationId xmlns:a16="http://schemas.microsoft.com/office/drawing/2014/main" id="{9E930BF9-1538-991F-70B3-F874C65DB10A}"/>
                </a:ext>
              </a:extLst>
            </p:cNvPr>
            <p:cNvSpPr txBox="1">
              <a:spLocks noChangeAspect="1"/>
            </p:cNvSpPr>
            <p:nvPr/>
          </p:nvSpPr>
          <p:spPr>
            <a:xfrm>
              <a:off x="2290444" y="1437149"/>
              <a:ext cx="3837801" cy="390644"/>
            </a:xfrm>
            <a:prstGeom prst="rect">
              <a:avLst/>
            </a:prstGeom>
            <a:noFill/>
          </p:spPr>
          <p:txBody>
            <a:bodyPr wrap="square" rtlCol="0" anchor="t" anchorCtr="0">
              <a:spAutoFit/>
            </a:bodyPr>
            <a:lstStyle/>
            <a:p>
              <a:pPr algn="ctr"/>
              <a:r>
                <a:rPr lang="en-US" sz="1400" dirty="0">
                  <a:latin typeface="Times New Roman" panose="02020603050405020304" pitchFamily="18" charset="0"/>
                  <a:cs typeface="Times New Roman" panose="02020603050405020304" pitchFamily="18" charset="0"/>
                </a:rPr>
                <a:t>Forecasted DER power limits</a:t>
              </a:r>
              <a:endParaRPr lang="en-US" sz="1400" i="1" dirty="0">
                <a:latin typeface="Times New Roman" panose="02020603050405020304" pitchFamily="18" charset="0"/>
                <a:cs typeface="Times New Roman" panose="02020603050405020304" pitchFamily="18" charset="0"/>
              </a:endParaRPr>
            </a:p>
          </p:txBody>
        </p:sp>
        <p:sp>
          <p:nvSpPr>
            <p:cNvPr id="128" name="TextBox 88">
              <a:extLst>
                <a:ext uri="{FF2B5EF4-FFF2-40B4-BE49-F238E27FC236}">
                  <a16:creationId xmlns:a16="http://schemas.microsoft.com/office/drawing/2014/main" id="{90399EAB-073F-BB23-4556-2726CC913428}"/>
                </a:ext>
              </a:extLst>
            </p:cNvPr>
            <p:cNvSpPr txBox="1">
              <a:spLocks noChangeAspect="1"/>
            </p:cNvSpPr>
            <p:nvPr/>
          </p:nvSpPr>
          <p:spPr>
            <a:xfrm>
              <a:off x="2434835" y="2025070"/>
              <a:ext cx="3317326" cy="390644"/>
            </a:xfrm>
            <a:prstGeom prst="rect">
              <a:avLst/>
            </a:prstGeom>
            <a:noFill/>
          </p:spPr>
          <p:txBody>
            <a:bodyPr wrap="square" rtlCol="0" anchor="t" anchorCtr="0">
              <a:spAutoFit/>
            </a:bodyPr>
            <a:lstStyle/>
            <a:p>
              <a:pPr algn="ctr"/>
              <a:r>
                <a:rPr lang="en-US" sz="1400" dirty="0">
                  <a:latin typeface="Times New Roman" panose="02020603050405020304" pitchFamily="18" charset="0"/>
                  <a:cs typeface="Times New Roman" panose="02020603050405020304" pitchFamily="18" charset="0"/>
                </a:rPr>
                <a:t>Dynamic Operating Envelopes</a:t>
              </a:r>
              <a:endParaRPr lang="en-US" sz="1400" i="1" dirty="0">
                <a:latin typeface="Times New Roman" panose="02020603050405020304" pitchFamily="18" charset="0"/>
                <a:cs typeface="Times New Roman" panose="02020603050405020304" pitchFamily="18" charset="0"/>
              </a:endParaRPr>
            </a:p>
          </p:txBody>
        </p:sp>
        <p:sp>
          <p:nvSpPr>
            <p:cNvPr id="129" name="TextBox 6">
              <a:extLst>
                <a:ext uri="{FF2B5EF4-FFF2-40B4-BE49-F238E27FC236}">
                  <a16:creationId xmlns:a16="http://schemas.microsoft.com/office/drawing/2014/main" id="{5804DCDC-FE8F-E724-CB0D-57F8E2408078}"/>
                </a:ext>
              </a:extLst>
            </p:cNvPr>
            <p:cNvSpPr txBox="1"/>
            <p:nvPr/>
          </p:nvSpPr>
          <p:spPr>
            <a:xfrm>
              <a:off x="931551" y="2993566"/>
              <a:ext cx="1729955" cy="664094"/>
            </a:xfrm>
            <a:prstGeom prst="rect">
              <a:avLst/>
            </a:prstGeom>
            <a:noFill/>
          </p:spPr>
          <p:txBody>
            <a:bodyPr wrap="square" rtlCol="0" anchor="t" anchorCtr="0">
              <a:spAutoFit/>
            </a:bodyPr>
            <a:lstStyle/>
            <a:p>
              <a:pPr algn="ctr"/>
              <a:r>
                <a:rPr lang="en-US" sz="1400" dirty="0">
                  <a:latin typeface="Times New Roman" panose="02020603050405020304" pitchFamily="18" charset="0"/>
                  <a:cs typeface="Times New Roman" panose="02020603050405020304" pitchFamily="18" charset="0"/>
                </a:rPr>
                <a:t>Load monitoring</a:t>
              </a:r>
              <a:endParaRPr lang="en-US" sz="1400" i="1" dirty="0">
                <a:latin typeface="Times New Roman" panose="02020603050405020304" pitchFamily="18" charset="0"/>
                <a:cs typeface="Times New Roman" panose="02020603050405020304" pitchFamily="18" charset="0"/>
              </a:endParaRPr>
            </a:p>
          </p:txBody>
        </p:sp>
        <p:sp>
          <p:nvSpPr>
            <p:cNvPr id="130" name="TextBox 7">
              <a:extLst>
                <a:ext uri="{FF2B5EF4-FFF2-40B4-BE49-F238E27FC236}">
                  <a16:creationId xmlns:a16="http://schemas.microsoft.com/office/drawing/2014/main" id="{22E3BC41-10B3-B55A-E958-E381481C1683}"/>
                </a:ext>
              </a:extLst>
            </p:cNvPr>
            <p:cNvSpPr txBox="1"/>
            <p:nvPr/>
          </p:nvSpPr>
          <p:spPr>
            <a:xfrm>
              <a:off x="6225958" y="2952554"/>
              <a:ext cx="1461027" cy="664094"/>
            </a:xfrm>
            <a:prstGeom prst="rect">
              <a:avLst/>
            </a:prstGeom>
            <a:noFill/>
          </p:spPr>
          <p:txBody>
            <a:bodyPr wrap="square" rtlCol="0" anchor="t" anchorCtr="0">
              <a:spAutoFit/>
            </a:bodyPr>
            <a:lstStyle/>
            <a:p>
              <a:pPr algn="ctr"/>
              <a:r>
                <a:rPr lang="en-US" sz="1400" dirty="0">
                  <a:latin typeface="Times New Roman" panose="02020603050405020304" pitchFamily="18" charset="0"/>
                  <a:cs typeface="Times New Roman" panose="02020603050405020304" pitchFamily="18" charset="0"/>
                </a:rPr>
                <a:t>DER dispatch</a:t>
              </a:r>
              <a:endParaRPr lang="en-US" sz="1400" i="1" dirty="0">
                <a:latin typeface="Times New Roman" panose="02020603050405020304" pitchFamily="18" charset="0"/>
                <a:cs typeface="Times New Roman" panose="02020603050405020304" pitchFamily="18" charset="0"/>
              </a:endParaRPr>
            </a:p>
          </p:txBody>
        </p:sp>
      </p:grpSp>
      <p:sp>
        <p:nvSpPr>
          <p:cNvPr id="132" name="Content Placeholder 2">
            <a:extLst>
              <a:ext uri="{FF2B5EF4-FFF2-40B4-BE49-F238E27FC236}">
                <a16:creationId xmlns:a16="http://schemas.microsoft.com/office/drawing/2014/main" id="{5EA1EA69-F4FC-4524-9AC7-A65D89E28C93}"/>
              </a:ext>
            </a:extLst>
          </p:cNvPr>
          <p:cNvSpPr>
            <a:spLocks noGrp="1"/>
          </p:cNvSpPr>
          <p:nvPr>
            <p:ph idx="1"/>
          </p:nvPr>
        </p:nvSpPr>
        <p:spPr>
          <a:xfrm>
            <a:off x="5990226" y="2386941"/>
            <a:ext cx="5936651" cy="3482057"/>
          </a:xfrm>
        </p:spPr>
        <p:txBody>
          <a:bodyPr>
            <a:noAutofit/>
          </a:bodyPr>
          <a:lstStyle/>
          <a:p>
            <a:pPr algn="just"/>
            <a:r>
              <a:rPr lang="en-US" sz="1800" dirty="0"/>
              <a:t>DERMS provides ADMS with forecasted power limits for DERs, which represent the power import/export capabilities of DERs.</a:t>
            </a:r>
          </a:p>
          <a:p>
            <a:pPr algn="just"/>
            <a:endParaRPr lang="en-US" sz="1800" dirty="0"/>
          </a:p>
          <a:p>
            <a:pPr algn="just"/>
            <a:r>
              <a:rPr lang="en-US" sz="1800" dirty="0"/>
              <a:t>ADMS optimizes DOEs for DERs based on </a:t>
            </a:r>
            <a:r>
              <a:rPr lang="en-US" sz="1800" b="1" dirty="0">
                <a:solidFill>
                  <a:srgbClr val="C00000"/>
                </a:solidFill>
              </a:rPr>
              <a:t>DER power limits</a:t>
            </a:r>
            <a:r>
              <a:rPr lang="en-US" sz="1800" dirty="0"/>
              <a:t>, </a:t>
            </a:r>
            <a:r>
              <a:rPr lang="en-US" sz="1800" b="1" dirty="0">
                <a:solidFill>
                  <a:srgbClr val="C00000"/>
                </a:solidFill>
              </a:rPr>
              <a:t>loading conditions</a:t>
            </a:r>
            <a:r>
              <a:rPr lang="en-US" sz="1800" dirty="0"/>
              <a:t>, and </a:t>
            </a:r>
            <a:r>
              <a:rPr lang="en-US" sz="1800" b="1" dirty="0">
                <a:solidFill>
                  <a:srgbClr val="C00000"/>
                </a:solidFill>
              </a:rPr>
              <a:t>operational constraints </a:t>
            </a:r>
            <a:r>
              <a:rPr lang="en-US" sz="1800" dirty="0"/>
              <a:t>(such as voltage limits, thermal capacity, and back feed limits). Then, DOEs will be sent back to DERMS as the </a:t>
            </a:r>
            <a:r>
              <a:rPr lang="en-US" sz="1800" b="1" dirty="0">
                <a:solidFill>
                  <a:srgbClr val="C00000"/>
                </a:solidFill>
              </a:rPr>
              <a:t>dispatchable region for DERs</a:t>
            </a:r>
            <a:r>
              <a:rPr lang="en-US" sz="1800" dirty="0"/>
              <a:t>.</a:t>
            </a:r>
          </a:p>
        </p:txBody>
      </p:sp>
    </p:spTree>
    <p:extLst>
      <p:ext uri="{BB962C8B-B14F-4D97-AF65-F5344CB8AC3E}">
        <p14:creationId xmlns:p14="http://schemas.microsoft.com/office/powerpoint/2010/main" val="2630979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D167-ED56-4543-A2D5-D7D8E550A21B}"/>
              </a:ext>
            </a:extLst>
          </p:cNvPr>
          <p:cNvSpPr>
            <a:spLocks noGrp="1"/>
          </p:cNvSpPr>
          <p:nvPr>
            <p:ph type="title"/>
          </p:nvPr>
        </p:nvSpPr>
        <p:spPr/>
        <p:txBody>
          <a:bodyPr/>
          <a:lstStyle/>
          <a:p>
            <a:r>
              <a:rPr lang="en-US" dirty="0"/>
              <a:t>Challenges of DOE optimization</a:t>
            </a:r>
          </a:p>
        </p:txBody>
      </p:sp>
      <p:sp>
        <p:nvSpPr>
          <p:cNvPr id="3" name="Content Placeholder 2">
            <a:extLst>
              <a:ext uri="{FF2B5EF4-FFF2-40B4-BE49-F238E27FC236}">
                <a16:creationId xmlns:a16="http://schemas.microsoft.com/office/drawing/2014/main" id="{7447C183-03C7-4658-9685-1E5E90E5882F}"/>
              </a:ext>
            </a:extLst>
          </p:cNvPr>
          <p:cNvSpPr>
            <a:spLocks noGrp="1"/>
          </p:cNvSpPr>
          <p:nvPr>
            <p:ph idx="1"/>
          </p:nvPr>
        </p:nvSpPr>
        <p:spPr/>
        <p:txBody>
          <a:bodyPr/>
          <a:lstStyle/>
          <a:p>
            <a:r>
              <a:rPr lang="en-US" dirty="0"/>
              <a:t>Optimizing DOE is challenging due to the unique characteristics of power systems.</a:t>
            </a:r>
          </a:p>
        </p:txBody>
      </p:sp>
      <p:sp>
        <p:nvSpPr>
          <p:cNvPr id="4" name="Slide Number Placeholder 3">
            <a:extLst>
              <a:ext uri="{FF2B5EF4-FFF2-40B4-BE49-F238E27FC236}">
                <a16:creationId xmlns:a16="http://schemas.microsoft.com/office/drawing/2014/main" id="{1A4D94E0-7EC0-41C1-8CC4-E694A7ED69CC}"/>
              </a:ext>
            </a:extLst>
          </p:cNvPr>
          <p:cNvSpPr>
            <a:spLocks noGrp="1"/>
          </p:cNvSpPr>
          <p:nvPr>
            <p:ph type="sldNum" sz="quarter" idx="12"/>
          </p:nvPr>
        </p:nvSpPr>
        <p:spPr/>
        <p:txBody>
          <a:bodyPr/>
          <a:lstStyle/>
          <a:p>
            <a:fld id="{9495EA4E-3D33-45DE-B4D9-3F7D650B8951}" type="slidenum">
              <a:rPr lang="zh-CN" altLang="en-US" smtClean="0"/>
              <a:pPr/>
              <a:t>6</a:t>
            </a:fld>
            <a:endParaRPr lang="zh-CN" altLang="en-US"/>
          </a:p>
        </p:txBody>
      </p:sp>
      <p:sp>
        <p:nvSpPr>
          <p:cNvPr id="27" name="TextBox 26">
            <a:extLst>
              <a:ext uri="{FF2B5EF4-FFF2-40B4-BE49-F238E27FC236}">
                <a16:creationId xmlns:a16="http://schemas.microsoft.com/office/drawing/2014/main" id="{EA0B1DD1-405B-BE09-723B-7829F113360B}"/>
              </a:ext>
            </a:extLst>
          </p:cNvPr>
          <p:cNvSpPr txBox="1"/>
          <p:nvPr/>
        </p:nvSpPr>
        <p:spPr>
          <a:xfrm>
            <a:off x="-1" y="6605915"/>
            <a:ext cx="7315323" cy="246221"/>
          </a:xfrm>
          <a:prstGeom prst="rect">
            <a:avLst/>
          </a:prstGeom>
          <a:noFill/>
        </p:spPr>
        <p:txBody>
          <a:bodyPr wrap="square">
            <a:spAutoFit/>
          </a:bodyPr>
          <a:lstStyle/>
          <a:p>
            <a:r>
              <a:rPr lang="en-US" sz="1000" b="0" dirty="0">
                <a:solidFill>
                  <a:srgbClr val="000000"/>
                </a:solidFill>
                <a:effectLst/>
                <a:latin typeface="Lexend Deca"/>
              </a:rPr>
              <a:t>[1] </a:t>
            </a:r>
            <a:r>
              <a:rPr lang="en-US" sz="1000" b="0" i="1" dirty="0">
                <a:solidFill>
                  <a:srgbClr val="000000"/>
                </a:solidFill>
                <a:effectLst/>
                <a:latin typeface="Lexend Deca"/>
              </a:rPr>
              <a:t>AI as a Copilot for Grid Operators</a:t>
            </a:r>
            <a:r>
              <a:rPr lang="en-US" sz="1000" dirty="0">
                <a:latin typeface="Helvetica" panose="020B0604020202020204" pitchFamily="34" charset="0"/>
                <a:cs typeface="Helvetica" panose="020B0604020202020204" pitchFamily="34" charset="0"/>
              </a:rPr>
              <a:t>. Access from: https://www.camus.energy/blog/ai-as-a-utility-copilot</a:t>
            </a:r>
          </a:p>
        </p:txBody>
      </p:sp>
      <p:grpSp>
        <p:nvGrpSpPr>
          <p:cNvPr id="33" name="Group 32">
            <a:extLst>
              <a:ext uri="{FF2B5EF4-FFF2-40B4-BE49-F238E27FC236}">
                <a16:creationId xmlns:a16="http://schemas.microsoft.com/office/drawing/2014/main" id="{54F97BFB-F3C4-45B6-757E-38808DAE345B}"/>
              </a:ext>
            </a:extLst>
          </p:cNvPr>
          <p:cNvGrpSpPr/>
          <p:nvPr/>
        </p:nvGrpSpPr>
        <p:grpSpPr>
          <a:xfrm>
            <a:off x="223318" y="1655302"/>
            <a:ext cx="11745365" cy="4877857"/>
            <a:chOff x="149358" y="1750552"/>
            <a:chExt cx="11745365" cy="4877857"/>
          </a:xfrm>
        </p:grpSpPr>
        <p:cxnSp>
          <p:nvCxnSpPr>
            <p:cNvPr id="8" name="Straight Connector 7">
              <a:extLst>
                <a:ext uri="{FF2B5EF4-FFF2-40B4-BE49-F238E27FC236}">
                  <a16:creationId xmlns:a16="http://schemas.microsoft.com/office/drawing/2014/main" id="{DB15F70E-48E7-36C2-DC36-BEDFA40A4A25}"/>
                </a:ext>
              </a:extLst>
            </p:cNvPr>
            <p:cNvCxnSpPr>
              <a:cxnSpLocks/>
            </p:cNvCxnSpPr>
            <p:nvPr/>
          </p:nvCxnSpPr>
          <p:spPr>
            <a:xfrm>
              <a:off x="3788384" y="2441930"/>
              <a:ext cx="0" cy="3921867"/>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B432538E-0625-7464-BEDF-A9740D29299B}"/>
                </a:ext>
              </a:extLst>
            </p:cNvPr>
            <p:cNvGrpSpPr/>
            <p:nvPr/>
          </p:nvGrpSpPr>
          <p:grpSpPr>
            <a:xfrm>
              <a:off x="149358" y="1750552"/>
              <a:ext cx="3398711" cy="4573541"/>
              <a:chOff x="149358" y="1750552"/>
              <a:chExt cx="3398711" cy="4573541"/>
            </a:xfrm>
          </p:grpSpPr>
          <p:grpSp>
            <p:nvGrpSpPr>
              <p:cNvPr id="19" name="Group 18">
                <a:extLst>
                  <a:ext uri="{FF2B5EF4-FFF2-40B4-BE49-F238E27FC236}">
                    <a16:creationId xmlns:a16="http://schemas.microsoft.com/office/drawing/2014/main" id="{27D87D5A-4DB6-D9BC-B606-33917572BBDC}"/>
                  </a:ext>
                </a:extLst>
              </p:cNvPr>
              <p:cNvGrpSpPr/>
              <p:nvPr/>
            </p:nvGrpSpPr>
            <p:grpSpPr>
              <a:xfrm>
                <a:off x="616587" y="4599254"/>
                <a:ext cx="2464253" cy="1395830"/>
                <a:chOff x="611585" y="4693468"/>
                <a:chExt cx="2464253" cy="1395830"/>
              </a:xfrm>
            </p:grpSpPr>
            <p:pic>
              <p:nvPicPr>
                <p:cNvPr id="1026" name="Picture 2" descr="Scale Icon Images – Browse 632,420 Stock Photos, Vectors, and Video | Adobe  Stock">
                  <a:extLst>
                    <a:ext uri="{FF2B5EF4-FFF2-40B4-BE49-F238E27FC236}">
                      <a16:creationId xmlns:a16="http://schemas.microsoft.com/office/drawing/2014/main" id="{C28434F7-8510-DE2D-9554-83F85D5AD1F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079" t="21556" r="4172" b="22206"/>
                <a:stretch/>
              </p:blipFill>
              <p:spPr bwMode="auto">
                <a:xfrm>
                  <a:off x="869132" y="5329734"/>
                  <a:ext cx="1982710" cy="7595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7BF61E00-8A62-5EB5-2CBD-40E8390B5C01}"/>
                    </a:ext>
                  </a:extLst>
                </p:cNvPr>
                <p:cNvSpPr/>
                <p:nvPr/>
              </p:nvSpPr>
              <p:spPr>
                <a:xfrm>
                  <a:off x="611585" y="5016127"/>
                  <a:ext cx="1150538" cy="627213"/>
                </a:xfrm>
                <a:prstGeom prst="roundRect">
                  <a:avLst>
                    <a:gd name="adj" fmla="val 9450"/>
                  </a:avLst>
                </a:prstGeom>
                <a:noFill/>
                <a:ln w="28575" cap="flat" cmpd="sng" algn="ctr">
                  <a:solidFill>
                    <a:srgbClr val="41414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DER power shift</a:t>
                  </a:r>
                </a:p>
              </p:txBody>
            </p:sp>
            <p:sp>
              <p:nvSpPr>
                <p:cNvPr id="7" name="Rectangle: Rounded Corners 6">
                  <a:extLst>
                    <a:ext uri="{FF2B5EF4-FFF2-40B4-BE49-F238E27FC236}">
                      <a16:creationId xmlns:a16="http://schemas.microsoft.com/office/drawing/2014/main" id="{1D4E754D-259F-F3CE-28AE-48FCCC854331}"/>
                    </a:ext>
                  </a:extLst>
                </p:cNvPr>
                <p:cNvSpPr/>
                <p:nvPr/>
              </p:nvSpPr>
              <p:spPr>
                <a:xfrm>
                  <a:off x="1925303" y="4693468"/>
                  <a:ext cx="1150535" cy="627212"/>
                </a:xfrm>
                <a:prstGeom prst="roundRect">
                  <a:avLst>
                    <a:gd name="adj" fmla="val 8006"/>
                  </a:avLst>
                </a:prstGeom>
                <a:noFill/>
                <a:ln w="28575" cap="flat" cmpd="sng" algn="ctr">
                  <a:solidFill>
                    <a:srgbClr val="41414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System cost/loss</a:t>
                  </a:r>
                </a:p>
              </p:txBody>
            </p:sp>
          </p:grpSp>
          <p:sp>
            <p:nvSpPr>
              <p:cNvPr id="11" name="Rectangle: Rounded Corners 10">
                <a:extLst>
                  <a:ext uri="{FF2B5EF4-FFF2-40B4-BE49-F238E27FC236}">
                    <a16:creationId xmlns:a16="http://schemas.microsoft.com/office/drawing/2014/main" id="{0C369CC4-622C-8FD2-BC97-51BDC3990185}"/>
                  </a:ext>
                </a:extLst>
              </p:cNvPr>
              <p:cNvSpPr/>
              <p:nvPr/>
            </p:nvSpPr>
            <p:spPr>
              <a:xfrm>
                <a:off x="840179" y="1750552"/>
                <a:ext cx="2017068" cy="627213"/>
              </a:xfrm>
              <a:prstGeom prst="roundRect">
                <a:avLst>
                  <a:gd name="adj" fmla="val 9450"/>
                </a:avLst>
              </a:prstGeom>
              <a:noFill/>
              <a:ln w="19050"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dirty="0">
                    <a:solidFill>
                      <a:srgbClr val="C00000"/>
                    </a:solidFill>
                  </a:rPr>
                  <a:t>Trade-offs</a:t>
                </a:r>
              </a:p>
            </p:txBody>
          </p:sp>
          <p:sp>
            <p:nvSpPr>
              <p:cNvPr id="18" name="TextBox 17">
                <a:extLst>
                  <a:ext uri="{FF2B5EF4-FFF2-40B4-BE49-F238E27FC236}">
                    <a16:creationId xmlns:a16="http://schemas.microsoft.com/office/drawing/2014/main" id="{5985BEC1-2EAE-B543-0E30-4B261E183133}"/>
                  </a:ext>
                </a:extLst>
              </p:cNvPr>
              <p:cNvSpPr txBox="1"/>
              <p:nvPr/>
            </p:nvSpPr>
            <p:spPr>
              <a:xfrm>
                <a:off x="149358" y="2441930"/>
                <a:ext cx="3398711" cy="1947200"/>
              </a:xfrm>
              <a:prstGeom prst="rect">
                <a:avLst/>
              </a:prstGeom>
              <a:noFill/>
            </p:spPr>
            <p:txBody>
              <a:bodyPr wrap="square" rtlCol="0">
                <a:spAutoFit/>
              </a:bodyPr>
              <a:lstStyle/>
              <a:p>
                <a:pPr marR="0" lvl="0" algn="l" defTabSz="914400" rtl="0" eaLnBrk="1" fontAlgn="auto" latinLnBrk="0" hangingPunct="1">
                  <a:lnSpc>
                    <a:spcPct val="125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Optimal DOE </a:t>
                </a:r>
                <a:r>
                  <a:rPr lang="en-US" sz="1800" dirty="0">
                    <a:solidFill>
                      <a:prstClr val="black"/>
                    </a:solidFill>
                    <a:latin typeface="Helvetica" pitchFamily="2" charset="0"/>
                  </a:rPr>
                  <a:t>needs to balance:</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dirty="0">
                    <a:solidFill>
                      <a:prstClr val="black"/>
                    </a:solidFill>
                    <a:latin typeface="Helvetica" pitchFamily="2" charset="0"/>
                  </a:rPr>
                  <a:t>DER power shifts</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dirty="0">
                    <a:solidFill>
                      <a:prstClr val="black"/>
                    </a:solidFill>
                    <a:latin typeface="Helvetica" pitchFamily="2" charset="0"/>
                  </a:rPr>
                  <a:t>System stability and resilience</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dirty="0">
                    <a:solidFill>
                      <a:prstClr val="black"/>
                    </a:solidFill>
                    <a:latin typeface="Helvetica" pitchFamily="2" charset="0"/>
                  </a:rPr>
                  <a:t>Cost of operating system</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dirty="0">
                    <a:solidFill>
                      <a:prstClr val="black"/>
                    </a:solidFill>
                    <a:latin typeface="Helvetica" pitchFamily="2" charset="0"/>
                  </a:rPr>
                  <a:t>Loss and power factor</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dirty="0">
                    <a:solidFill>
                      <a:prstClr val="black"/>
                    </a:solidFill>
                    <a:latin typeface="Helvetica" pitchFamily="2" charset="0"/>
                  </a:rPr>
                  <a:t>…</a:t>
                </a:r>
              </a:p>
            </p:txBody>
          </p:sp>
          <p:sp>
            <p:nvSpPr>
              <p:cNvPr id="23" name="TextBox 22">
                <a:extLst>
                  <a:ext uri="{FF2B5EF4-FFF2-40B4-BE49-F238E27FC236}">
                    <a16:creationId xmlns:a16="http://schemas.microsoft.com/office/drawing/2014/main" id="{96B4557E-9275-C425-57E3-0F361CBD8163}"/>
                  </a:ext>
                </a:extLst>
              </p:cNvPr>
              <p:cNvSpPr txBox="1"/>
              <p:nvPr/>
            </p:nvSpPr>
            <p:spPr>
              <a:xfrm>
                <a:off x="207125" y="5988937"/>
                <a:ext cx="3283176" cy="335156"/>
              </a:xfrm>
              <a:prstGeom prst="rect">
                <a:avLst/>
              </a:prstGeom>
              <a:noFill/>
            </p:spPr>
            <p:txBody>
              <a:bodyPr wrap="square" rtlCol="0">
                <a:spAutoFit/>
              </a:bodyPr>
              <a:lstStyle/>
              <a:p>
                <a:pPr marR="0" lvl="0" algn="ctr" defTabSz="914400" rtl="0" eaLnBrk="1" fontAlgn="auto" latinLnBrk="0" hangingPunct="1">
                  <a:lnSpc>
                    <a:spcPct val="125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rPr>
                  <a:t>Trade-off between multiple factors</a:t>
                </a:r>
                <a:endParaRPr lang="en-US" sz="1200" dirty="0">
                  <a:solidFill>
                    <a:prstClr val="black"/>
                  </a:solidFill>
                  <a:latin typeface="Helvetica" pitchFamily="2" charset="0"/>
                </a:endParaRPr>
              </a:p>
            </p:txBody>
          </p:sp>
        </p:grpSp>
        <p:grpSp>
          <p:nvGrpSpPr>
            <p:cNvPr id="31" name="Group 30">
              <a:extLst>
                <a:ext uri="{FF2B5EF4-FFF2-40B4-BE49-F238E27FC236}">
                  <a16:creationId xmlns:a16="http://schemas.microsoft.com/office/drawing/2014/main" id="{CBBFDF1A-DF04-11CB-5302-3D436C89B3B8}"/>
                </a:ext>
              </a:extLst>
            </p:cNvPr>
            <p:cNvGrpSpPr/>
            <p:nvPr/>
          </p:nvGrpSpPr>
          <p:grpSpPr>
            <a:xfrm>
              <a:off x="4028699" y="1750552"/>
              <a:ext cx="3577195" cy="4696841"/>
              <a:chOff x="3914403" y="1750552"/>
              <a:chExt cx="3577195" cy="4696841"/>
            </a:xfrm>
          </p:grpSpPr>
          <p:pic>
            <p:nvPicPr>
              <p:cNvPr id="1030" name="Picture 6" descr="AI as a Copilot for Grid Operators | Camus Energy">
                <a:extLst>
                  <a:ext uri="{FF2B5EF4-FFF2-40B4-BE49-F238E27FC236}">
                    <a16:creationId xmlns:a16="http://schemas.microsoft.com/office/drawing/2014/main" id="{4068DAF9-3EB3-5581-8961-357993A29C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3538" y="4072838"/>
                <a:ext cx="3098925" cy="20659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A47A11F4-BC94-1597-F4D9-CFF1C4EF54A5}"/>
                  </a:ext>
                </a:extLst>
              </p:cNvPr>
              <p:cNvSpPr/>
              <p:nvPr/>
            </p:nvSpPr>
            <p:spPr>
              <a:xfrm>
                <a:off x="4628628" y="1750552"/>
                <a:ext cx="2148745" cy="627213"/>
              </a:xfrm>
              <a:prstGeom prst="roundRect">
                <a:avLst>
                  <a:gd name="adj" fmla="val 9450"/>
                </a:avLst>
              </a:prstGeom>
              <a:noFill/>
              <a:ln w="19050"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dirty="0">
                    <a:solidFill>
                      <a:srgbClr val="C00000"/>
                    </a:solidFill>
                  </a:rPr>
                  <a:t>Non-convexity</a:t>
                </a:r>
              </a:p>
            </p:txBody>
          </p:sp>
          <p:sp>
            <p:nvSpPr>
              <p:cNvPr id="20" name="TextBox 19">
                <a:extLst>
                  <a:ext uri="{FF2B5EF4-FFF2-40B4-BE49-F238E27FC236}">
                    <a16:creationId xmlns:a16="http://schemas.microsoft.com/office/drawing/2014/main" id="{2BD952A3-30A1-1223-36A4-1E3582B12ADC}"/>
                  </a:ext>
                </a:extLst>
              </p:cNvPr>
              <p:cNvSpPr txBox="1"/>
              <p:nvPr/>
            </p:nvSpPr>
            <p:spPr>
              <a:xfrm>
                <a:off x="3962104" y="2441930"/>
                <a:ext cx="3481793" cy="1677895"/>
              </a:xfrm>
              <a:prstGeom prst="rect">
                <a:avLst/>
              </a:prstGeom>
              <a:noFill/>
            </p:spPr>
            <p:txBody>
              <a:bodyPr wrap="square" rtlCol="0">
                <a:spAutoFit/>
              </a:bodyPr>
              <a:lstStyle/>
              <a:p>
                <a:pPr marR="0" lvl="0" algn="l" defTabSz="914400" rtl="0" eaLnBrk="1" fontAlgn="auto" latinLnBrk="0" hangingPunct="1">
                  <a:lnSpc>
                    <a:spcPct val="125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DOE optimization is constrained by power flow equations</a:t>
                </a:r>
                <a:r>
                  <a:rPr lang="en-US" sz="1800" dirty="0">
                    <a:solidFill>
                      <a:prstClr val="black"/>
                    </a:solidFill>
                    <a:latin typeface="Helvetica" pitchFamily="2" charset="0"/>
                  </a:rPr>
                  <a:t>:</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dirty="0">
                    <a:solidFill>
                      <a:prstClr val="black"/>
                    </a:solidFill>
                    <a:latin typeface="Helvetica" pitchFamily="2" charset="0"/>
                  </a:rPr>
                  <a:t>Non-convex and non-linear</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dirty="0">
                    <a:solidFill>
                      <a:prstClr val="black"/>
                    </a:solidFill>
                    <a:latin typeface="Helvetica" pitchFamily="2" charset="0"/>
                  </a:rPr>
                  <a:t>Unpredictable convergence time </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dirty="0">
                    <a:solidFill>
                      <a:prstClr val="black"/>
                    </a:solidFill>
                    <a:latin typeface="Helvetica" pitchFamily="2" charset="0"/>
                  </a:rPr>
                  <a:t>Trapped in local optimum </a:t>
                </a:r>
              </a:p>
            </p:txBody>
          </p:sp>
          <p:sp>
            <p:nvSpPr>
              <p:cNvPr id="24" name="TextBox 23">
                <a:extLst>
                  <a:ext uri="{FF2B5EF4-FFF2-40B4-BE49-F238E27FC236}">
                    <a16:creationId xmlns:a16="http://schemas.microsoft.com/office/drawing/2014/main" id="{B27079E3-3887-C9B7-8BC6-E549FB846B56}"/>
                  </a:ext>
                </a:extLst>
              </p:cNvPr>
              <p:cNvSpPr txBox="1"/>
              <p:nvPr/>
            </p:nvSpPr>
            <p:spPr>
              <a:xfrm>
                <a:off x="3914403" y="6112237"/>
                <a:ext cx="3577195" cy="335156"/>
              </a:xfrm>
              <a:prstGeom prst="rect">
                <a:avLst/>
              </a:prstGeom>
              <a:noFill/>
            </p:spPr>
            <p:txBody>
              <a:bodyPr wrap="square" rtlCol="0">
                <a:spAutoFit/>
              </a:bodyPr>
              <a:lstStyle/>
              <a:p>
                <a:pPr marR="0" lvl="0" algn="ctr" defTabSz="914400" rtl="0" eaLnBrk="1" fontAlgn="auto" latinLnBrk="0" hangingPunct="1">
                  <a:lnSpc>
                    <a:spcPct val="125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rPr>
                  <a:t>Optimizing over non-convex power flow</a:t>
                </a:r>
                <a:r>
                  <a:rPr kumimoji="0" lang="en-US" sz="1400" b="0" i="0" u="none" strike="noStrike" kern="1200" cap="none" spc="0" normalizeH="0" baseline="30000" noProof="0" dirty="0">
                    <a:ln>
                      <a:noFill/>
                    </a:ln>
                    <a:solidFill>
                      <a:prstClr val="black"/>
                    </a:solidFill>
                    <a:effectLst/>
                    <a:uLnTx/>
                    <a:uFillTx/>
                    <a:latin typeface="Helvetica" pitchFamily="2" charset="0"/>
                    <a:ea typeface="+mn-ea"/>
                    <a:cs typeface="+mn-cs"/>
                  </a:rPr>
                  <a:t>[1]</a:t>
                </a:r>
                <a:endParaRPr lang="en-US" sz="1200" baseline="30000" dirty="0">
                  <a:solidFill>
                    <a:prstClr val="black"/>
                  </a:solidFill>
                  <a:latin typeface="Helvetica" pitchFamily="2" charset="0"/>
                </a:endParaRPr>
              </a:p>
            </p:txBody>
          </p:sp>
        </p:grpSp>
        <p:grpSp>
          <p:nvGrpSpPr>
            <p:cNvPr id="32" name="Group 31">
              <a:extLst>
                <a:ext uri="{FF2B5EF4-FFF2-40B4-BE49-F238E27FC236}">
                  <a16:creationId xmlns:a16="http://schemas.microsoft.com/office/drawing/2014/main" id="{6A038D6F-E55E-7E08-73BE-CD087511D078}"/>
                </a:ext>
              </a:extLst>
            </p:cNvPr>
            <p:cNvGrpSpPr/>
            <p:nvPr/>
          </p:nvGrpSpPr>
          <p:grpSpPr>
            <a:xfrm>
              <a:off x="8086524" y="1750552"/>
              <a:ext cx="3808199" cy="4877857"/>
              <a:chOff x="8086524" y="1750552"/>
              <a:chExt cx="3808199" cy="4877857"/>
            </a:xfrm>
          </p:grpSpPr>
          <p:pic>
            <p:nvPicPr>
              <p:cNvPr id="5" name="Picture 4">
                <a:extLst>
                  <a:ext uri="{FF2B5EF4-FFF2-40B4-BE49-F238E27FC236}">
                    <a16:creationId xmlns:a16="http://schemas.microsoft.com/office/drawing/2014/main" id="{374ECD42-AF39-F7AF-3F16-9965F31834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6524" y="4219143"/>
                <a:ext cx="3808199" cy="2109763"/>
              </a:xfrm>
              <a:prstGeom prst="rect">
                <a:avLst/>
              </a:prstGeom>
              <a:noFill/>
              <a:ln>
                <a:noFill/>
              </a:ln>
            </p:spPr>
          </p:pic>
          <p:sp>
            <p:nvSpPr>
              <p:cNvPr id="13" name="Rectangle: Rounded Corners 12">
                <a:extLst>
                  <a:ext uri="{FF2B5EF4-FFF2-40B4-BE49-F238E27FC236}">
                    <a16:creationId xmlns:a16="http://schemas.microsoft.com/office/drawing/2014/main" id="{AB91E983-FBA8-C88D-2EEA-092A3578EACA}"/>
                  </a:ext>
                </a:extLst>
              </p:cNvPr>
              <p:cNvSpPr/>
              <p:nvPr/>
            </p:nvSpPr>
            <p:spPr>
              <a:xfrm>
                <a:off x="8982089" y="1750552"/>
                <a:ext cx="2017068" cy="627213"/>
              </a:xfrm>
              <a:prstGeom prst="roundRect">
                <a:avLst>
                  <a:gd name="adj" fmla="val 9450"/>
                </a:avLst>
              </a:prstGeom>
              <a:noFill/>
              <a:ln w="19050"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dirty="0">
                    <a:solidFill>
                      <a:srgbClr val="C00000"/>
                    </a:solidFill>
                  </a:rPr>
                  <a:t>Limited time</a:t>
                </a:r>
              </a:p>
            </p:txBody>
          </p:sp>
          <p:sp>
            <p:nvSpPr>
              <p:cNvPr id="21" name="TextBox 20">
                <a:extLst>
                  <a:ext uri="{FF2B5EF4-FFF2-40B4-BE49-F238E27FC236}">
                    <a16:creationId xmlns:a16="http://schemas.microsoft.com/office/drawing/2014/main" id="{6B6BEABF-BCB3-CC0E-0525-666F9E2AC17F}"/>
                  </a:ext>
                </a:extLst>
              </p:cNvPr>
              <p:cNvSpPr txBox="1"/>
              <p:nvPr/>
            </p:nvSpPr>
            <p:spPr>
              <a:xfrm>
                <a:off x="8154834" y="2441930"/>
                <a:ext cx="3671579" cy="1639423"/>
              </a:xfrm>
              <a:prstGeom prst="rect">
                <a:avLst/>
              </a:prstGeom>
              <a:noFill/>
            </p:spPr>
            <p:txBody>
              <a:bodyPr wrap="square" rtlCol="0">
                <a:spAutoFit/>
              </a:bodyPr>
              <a:lstStyle/>
              <a:p>
                <a:pPr marR="0" lvl="0" algn="l" defTabSz="914400" rtl="0" eaLnBrk="1" fontAlgn="auto" latinLnBrk="0" hangingPunct="1">
                  <a:lnSpc>
                    <a:spcPct val="125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DOE is frequently updated:</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dirty="0">
                    <a:solidFill>
                      <a:prstClr val="black"/>
                    </a:solidFill>
                    <a:latin typeface="Helvetica" pitchFamily="2" charset="0"/>
                  </a:rPr>
                  <a:t>Loading condition of the system is fast-changing</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dirty="0">
                    <a:solidFill>
                      <a:prstClr val="black"/>
                    </a:solidFill>
                    <a:latin typeface="Helvetica" pitchFamily="2" charset="0"/>
                  </a:rPr>
                  <a:t>Uncertainty from both renewables and loads</a:t>
                </a:r>
              </a:p>
            </p:txBody>
          </p:sp>
          <p:sp>
            <p:nvSpPr>
              <p:cNvPr id="25" name="TextBox 24">
                <a:extLst>
                  <a:ext uri="{FF2B5EF4-FFF2-40B4-BE49-F238E27FC236}">
                    <a16:creationId xmlns:a16="http://schemas.microsoft.com/office/drawing/2014/main" id="{9028298C-76B3-2EEA-7E54-D89ED313CADB}"/>
                  </a:ext>
                </a:extLst>
              </p:cNvPr>
              <p:cNvSpPr txBox="1"/>
              <p:nvPr/>
            </p:nvSpPr>
            <p:spPr>
              <a:xfrm>
                <a:off x="8349035" y="6293253"/>
                <a:ext cx="3283176" cy="335156"/>
              </a:xfrm>
              <a:prstGeom prst="rect">
                <a:avLst/>
              </a:prstGeom>
              <a:noFill/>
            </p:spPr>
            <p:txBody>
              <a:bodyPr wrap="square" rtlCol="0">
                <a:spAutoFit/>
              </a:bodyPr>
              <a:lstStyle/>
              <a:p>
                <a:pPr marR="0" lvl="0" algn="ctr" defTabSz="914400" rtl="0" eaLnBrk="1" fontAlgn="auto" latinLnBrk="0" hangingPunct="1">
                  <a:lnSpc>
                    <a:spcPct val="125000"/>
                  </a:lnSpc>
                  <a:spcBef>
                    <a:spcPts val="0"/>
                  </a:spcBef>
                  <a:spcAft>
                    <a:spcPts val="0"/>
                  </a:spcAft>
                  <a:buClrTx/>
                  <a:buSzTx/>
                  <a:tabLst/>
                  <a:defRPr/>
                </a:pPr>
                <a:r>
                  <a:rPr lang="en-US" sz="1400" dirty="0">
                    <a:solidFill>
                      <a:prstClr val="black"/>
                    </a:solidFill>
                    <a:latin typeface="Helvetica" pitchFamily="2" charset="0"/>
                  </a:rPr>
                  <a:t>Fluctuation </a:t>
                </a: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rPr>
                  <a:t>of residential loads</a:t>
                </a:r>
                <a:endParaRPr lang="en-US" sz="1200" dirty="0">
                  <a:solidFill>
                    <a:prstClr val="black"/>
                  </a:solidFill>
                  <a:latin typeface="Helvetica" pitchFamily="2" charset="0"/>
                </a:endParaRPr>
              </a:p>
            </p:txBody>
          </p:sp>
        </p:grpSp>
        <p:cxnSp>
          <p:nvCxnSpPr>
            <p:cNvPr id="29" name="Straight Connector 28">
              <a:extLst>
                <a:ext uri="{FF2B5EF4-FFF2-40B4-BE49-F238E27FC236}">
                  <a16:creationId xmlns:a16="http://schemas.microsoft.com/office/drawing/2014/main" id="{2254904A-9CBE-A54C-872E-E39B47B68E05}"/>
                </a:ext>
              </a:extLst>
            </p:cNvPr>
            <p:cNvCxnSpPr>
              <a:cxnSpLocks/>
            </p:cNvCxnSpPr>
            <p:nvPr/>
          </p:nvCxnSpPr>
          <p:spPr>
            <a:xfrm>
              <a:off x="7846209" y="2441930"/>
              <a:ext cx="0" cy="3921867"/>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554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02B8-1BCD-FB88-9473-E3DA829EE576}"/>
              </a:ext>
            </a:extLst>
          </p:cNvPr>
          <p:cNvSpPr>
            <a:spLocks noGrp="1"/>
          </p:cNvSpPr>
          <p:nvPr>
            <p:ph type="title"/>
          </p:nvPr>
        </p:nvSpPr>
        <p:spPr/>
        <p:txBody>
          <a:bodyPr/>
          <a:lstStyle/>
          <a:p>
            <a:r>
              <a:rPr lang="en-US" dirty="0"/>
              <a:t>DOE optimization problem</a:t>
            </a:r>
          </a:p>
        </p:txBody>
      </p:sp>
      <p:sp>
        <p:nvSpPr>
          <p:cNvPr id="4" name="Slide Number Placeholder 3">
            <a:extLst>
              <a:ext uri="{FF2B5EF4-FFF2-40B4-BE49-F238E27FC236}">
                <a16:creationId xmlns:a16="http://schemas.microsoft.com/office/drawing/2014/main" id="{00188E36-7ACB-D399-83B4-CE65D5D64E6B}"/>
              </a:ext>
            </a:extLst>
          </p:cNvPr>
          <p:cNvSpPr>
            <a:spLocks noGrp="1"/>
          </p:cNvSpPr>
          <p:nvPr>
            <p:ph type="sldNum" sz="quarter" idx="12"/>
          </p:nvPr>
        </p:nvSpPr>
        <p:spPr/>
        <p:txBody>
          <a:bodyPr/>
          <a:lstStyle/>
          <a:p>
            <a:fld id="{9495EA4E-3D33-45DE-B4D9-3F7D650B8951}" type="slidenum">
              <a:rPr lang="zh-CN" altLang="en-US" smtClean="0"/>
              <a:pPr/>
              <a:t>7</a:t>
            </a:fld>
            <a:endParaRPr lang="zh-CN" altLang="en-US"/>
          </a:p>
        </p:txBody>
      </p:sp>
      <p:grpSp>
        <p:nvGrpSpPr>
          <p:cNvPr id="27" name="Group 26">
            <a:extLst>
              <a:ext uri="{FF2B5EF4-FFF2-40B4-BE49-F238E27FC236}">
                <a16:creationId xmlns:a16="http://schemas.microsoft.com/office/drawing/2014/main" id="{888B4C77-7532-0FAE-EB3A-CEE59505B1B0}"/>
              </a:ext>
            </a:extLst>
          </p:cNvPr>
          <p:cNvGrpSpPr/>
          <p:nvPr/>
        </p:nvGrpSpPr>
        <p:grpSpPr>
          <a:xfrm>
            <a:off x="914594" y="1543009"/>
            <a:ext cx="9772262" cy="5157197"/>
            <a:chOff x="1209869" y="1243131"/>
            <a:chExt cx="9772262" cy="5157197"/>
          </a:xfrm>
        </p:grpSpPr>
        <p:sp>
          <p:nvSpPr>
            <p:cNvPr id="22" name="Rectangle: Rounded Corners 21">
              <a:extLst>
                <a:ext uri="{FF2B5EF4-FFF2-40B4-BE49-F238E27FC236}">
                  <a16:creationId xmlns:a16="http://schemas.microsoft.com/office/drawing/2014/main" id="{035BEE4D-D76E-5C7F-F2CA-6A4829EFC5B0}"/>
                </a:ext>
              </a:extLst>
            </p:cNvPr>
            <p:cNvSpPr/>
            <p:nvPr/>
          </p:nvSpPr>
          <p:spPr>
            <a:xfrm>
              <a:off x="3124200" y="1791478"/>
              <a:ext cx="7857931" cy="699418"/>
            </a:xfrm>
            <a:prstGeom prst="roundRect">
              <a:avLst/>
            </a:prstGeom>
            <a:solidFill>
              <a:schemeClr val="accent1">
                <a:alpha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C359471-BA31-BBB6-411A-05E0F3C6AE35}"/>
                </a:ext>
              </a:extLst>
            </p:cNvPr>
            <p:cNvSpPr txBox="1"/>
            <p:nvPr/>
          </p:nvSpPr>
          <p:spPr>
            <a:xfrm>
              <a:off x="5801059" y="1243131"/>
              <a:ext cx="2504212" cy="439287"/>
            </a:xfrm>
            <a:prstGeom prst="rect">
              <a:avLst/>
            </a:prstGeom>
            <a:noFill/>
          </p:spPr>
          <p:txBody>
            <a:bodyPr wrap="none" rtlCol="0">
              <a:spAutoFit/>
            </a:bodyPr>
            <a:lstStyle/>
            <a:p>
              <a:pPr marR="0" lvl="0" algn="ctr" defTabSz="914400" rtl="0" eaLnBrk="1" fontAlgn="auto" latinLnBrk="0" hangingPunct="1">
                <a:lnSpc>
                  <a:spcPct val="125000"/>
                </a:lnSpc>
                <a:spcBef>
                  <a:spcPts val="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Helvetica" pitchFamily="2" charset="0"/>
                  <a:ea typeface="+mn-ea"/>
                  <a:cs typeface="+mn-cs"/>
                </a:rPr>
                <a:t>Objective function</a:t>
              </a:r>
              <a:endParaRPr lang="en-US" sz="1800" dirty="0">
                <a:solidFill>
                  <a:prstClr val="black"/>
                </a:solidFill>
                <a:latin typeface="Helvetica" pitchFamily="2" charset="0"/>
              </a:endParaRPr>
            </a:p>
          </p:txBody>
        </p:sp>
        <p:sp>
          <p:nvSpPr>
            <p:cNvPr id="8" name="TextBox 7">
              <a:extLst>
                <a:ext uri="{FF2B5EF4-FFF2-40B4-BE49-F238E27FC236}">
                  <a16:creationId xmlns:a16="http://schemas.microsoft.com/office/drawing/2014/main" id="{BE357FE7-BB1A-F417-ADCC-23DEFA933820}"/>
                </a:ext>
              </a:extLst>
            </p:cNvPr>
            <p:cNvSpPr txBox="1"/>
            <p:nvPr/>
          </p:nvSpPr>
          <p:spPr>
            <a:xfrm>
              <a:off x="1209869" y="1886887"/>
              <a:ext cx="1401346" cy="508601"/>
            </a:xfrm>
            <a:prstGeom prst="rect">
              <a:avLst/>
            </a:prstGeom>
            <a:noFill/>
          </p:spPr>
          <p:txBody>
            <a:bodyPr wrap="none" rtlCol="0">
              <a:spAutoFit/>
            </a:bodyPr>
            <a:lstStyle/>
            <a:p>
              <a:pPr marR="0" lvl="0" algn="l" defTabSz="914400" rtl="0" eaLnBrk="1" fontAlgn="auto" latinLnBrk="0" hangingPunct="1">
                <a:lnSpc>
                  <a:spcPct val="125000"/>
                </a:lnSpc>
                <a:spcBef>
                  <a:spcPts val="0"/>
                </a:spcBef>
                <a:spcAft>
                  <a:spcPts val="0"/>
                </a:spcAft>
                <a:buClrTx/>
                <a:buSzTx/>
                <a:tabLst/>
                <a:defRPr/>
              </a:pPr>
              <a:r>
                <a:rPr kumimoji="0" lang="en-US" sz="2400" i="0" u="none" strike="noStrike" kern="1200" cap="none" spc="0" normalizeH="0" baseline="0" noProof="0" dirty="0">
                  <a:ln>
                    <a:noFill/>
                  </a:ln>
                  <a:effectLst/>
                  <a:uLnTx/>
                  <a:uFillTx/>
                  <a:latin typeface="Helvetica" pitchFamily="2" charset="0"/>
                  <a:ea typeface="+mn-ea"/>
                  <a:cs typeface="+mn-cs"/>
                </a:rPr>
                <a:t>Minimize</a:t>
              </a:r>
              <a:endParaRPr lang="en-US" sz="2000" dirty="0">
                <a:latin typeface="Helvetica" pitchFamily="2" charset="0"/>
              </a:endParaRPr>
            </a:p>
          </p:txBody>
        </p:sp>
        <p:sp>
          <p:nvSpPr>
            <p:cNvPr id="9" name="TextBox 8">
              <a:extLst>
                <a:ext uri="{FF2B5EF4-FFF2-40B4-BE49-F238E27FC236}">
                  <a16:creationId xmlns:a16="http://schemas.microsoft.com/office/drawing/2014/main" id="{F336883B-2598-5F75-21A0-6F1342A1006E}"/>
                </a:ext>
              </a:extLst>
            </p:cNvPr>
            <p:cNvSpPr txBox="1"/>
            <p:nvPr/>
          </p:nvSpPr>
          <p:spPr>
            <a:xfrm>
              <a:off x="1209869" y="2873042"/>
              <a:ext cx="1553630" cy="508601"/>
            </a:xfrm>
            <a:prstGeom prst="rect">
              <a:avLst/>
            </a:prstGeom>
            <a:noFill/>
          </p:spPr>
          <p:txBody>
            <a:bodyPr wrap="none" rtlCol="0">
              <a:spAutoFit/>
            </a:bodyPr>
            <a:lstStyle/>
            <a:p>
              <a:pPr marR="0" lvl="0" algn="l" defTabSz="914400" rtl="0" eaLnBrk="1" fontAlgn="auto" latinLnBrk="0" hangingPunct="1">
                <a:lnSpc>
                  <a:spcPct val="125000"/>
                </a:lnSpc>
                <a:spcBef>
                  <a:spcPts val="0"/>
                </a:spcBef>
                <a:spcAft>
                  <a:spcPts val="0"/>
                </a:spcAft>
                <a:buClrTx/>
                <a:buSzTx/>
                <a:tabLst/>
                <a:defRPr/>
              </a:pPr>
              <a:r>
                <a:rPr lang="en-US" sz="2400" dirty="0">
                  <a:latin typeface="Helvetica" pitchFamily="2" charset="0"/>
                </a:rPr>
                <a:t>Subject to</a:t>
              </a:r>
            </a:p>
          </p:txBody>
        </p:sp>
        <p:sp>
          <p:nvSpPr>
            <p:cNvPr id="12" name="TextBox 11">
              <a:extLst>
                <a:ext uri="{FF2B5EF4-FFF2-40B4-BE49-F238E27FC236}">
                  <a16:creationId xmlns:a16="http://schemas.microsoft.com/office/drawing/2014/main" id="{83F79251-DAC1-4076-9C0A-D22920D0632A}"/>
                </a:ext>
              </a:extLst>
            </p:cNvPr>
            <p:cNvSpPr txBox="1"/>
            <p:nvPr/>
          </p:nvSpPr>
          <p:spPr>
            <a:xfrm>
              <a:off x="3302940" y="1910355"/>
              <a:ext cx="7500451" cy="461665"/>
            </a:xfrm>
            <a:prstGeom prst="rect">
              <a:avLst/>
            </a:prstGeom>
            <a:noFill/>
          </p:spPr>
          <p:txBody>
            <a:bodyPr wrap="none" rtlCol="0">
              <a:spAutoFit/>
            </a:bodyPr>
            <a:lstStyle/>
            <a:p>
              <a:pPr algn="ctr"/>
              <a:r>
                <a:rPr lang="en-US" sz="2400" dirty="0"/>
                <a:t>DER power shift    +    Active power loss    +    Tie-line power</a:t>
              </a:r>
            </a:p>
          </p:txBody>
        </p:sp>
        <p:grpSp>
          <p:nvGrpSpPr>
            <p:cNvPr id="26" name="Group 25">
              <a:extLst>
                <a:ext uri="{FF2B5EF4-FFF2-40B4-BE49-F238E27FC236}">
                  <a16:creationId xmlns:a16="http://schemas.microsoft.com/office/drawing/2014/main" id="{B4AD2F47-9C4A-5106-CFD7-46D218CF0349}"/>
                </a:ext>
              </a:extLst>
            </p:cNvPr>
            <p:cNvGrpSpPr/>
            <p:nvPr/>
          </p:nvGrpSpPr>
          <p:grpSpPr>
            <a:xfrm>
              <a:off x="3307505" y="3010687"/>
              <a:ext cx="7084134" cy="3389641"/>
              <a:chOff x="2610546" y="3058312"/>
              <a:chExt cx="7084134" cy="3389641"/>
            </a:xfrm>
          </p:grpSpPr>
          <p:sp>
            <p:nvSpPr>
              <p:cNvPr id="24" name="Rectangle: Rounded Corners 23">
                <a:extLst>
                  <a:ext uri="{FF2B5EF4-FFF2-40B4-BE49-F238E27FC236}">
                    <a16:creationId xmlns:a16="http://schemas.microsoft.com/office/drawing/2014/main" id="{15B214A4-3536-8595-7C8E-CDBAE393FE46}"/>
                  </a:ext>
                </a:extLst>
              </p:cNvPr>
              <p:cNvSpPr/>
              <p:nvPr/>
            </p:nvSpPr>
            <p:spPr>
              <a:xfrm>
                <a:off x="6788874" y="3058312"/>
                <a:ext cx="2905806" cy="2613576"/>
              </a:xfrm>
              <a:prstGeom prst="roundRect">
                <a:avLst>
                  <a:gd name="adj" fmla="val 5263"/>
                </a:avLst>
              </a:prstGeom>
              <a:solidFill>
                <a:schemeClr val="accent2">
                  <a:alpha val="5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CAED9273-010F-B35A-548B-63610243897A}"/>
                  </a:ext>
                </a:extLst>
              </p:cNvPr>
              <p:cNvSpPr/>
              <p:nvPr/>
            </p:nvSpPr>
            <p:spPr>
              <a:xfrm>
                <a:off x="2753059" y="3058312"/>
                <a:ext cx="3349296" cy="2618860"/>
              </a:xfrm>
              <a:prstGeom prst="roundRect">
                <a:avLst>
                  <a:gd name="adj" fmla="val 5263"/>
                </a:avLst>
              </a:prstGeom>
              <a:solidFill>
                <a:schemeClr val="accent6">
                  <a:alpha val="5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BF5C606-EE4F-E88A-50AE-DD2F450F8058}"/>
                  </a:ext>
                </a:extLst>
              </p:cNvPr>
              <p:cNvSpPr txBox="1"/>
              <p:nvPr/>
            </p:nvSpPr>
            <p:spPr>
              <a:xfrm>
                <a:off x="2610546" y="5658634"/>
                <a:ext cx="3634328" cy="789319"/>
              </a:xfrm>
              <a:prstGeom prst="rect">
                <a:avLst/>
              </a:prstGeom>
              <a:noFill/>
            </p:spPr>
            <p:txBody>
              <a:bodyPr wrap="none" rtlCol="0">
                <a:spAutoFit/>
              </a:bodyPr>
              <a:lstStyle>
                <a:defPPr>
                  <a:defRPr lang="zh-CN"/>
                </a:defPPr>
                <a:lvl1pPr marR="0" lvl="0" defTabSz="914400" fontAlgn="auto">
                  <a:lnSpc>
                    <a:spcPct val="125000"/>
                  </a:lnSpc>
                  <a:spcBef>
                    <a:spcPts val="0"/>
                  </a:spcBef>
                  <a:spcAft>
                    <a:spcPts val="0"/>
                  </a:spcAft>
                  <a:buClrTx/>
                  <a:buSzTx/>
                  <a:tabLst/>
                  <a:defRPr kumimoji="0" sz="2000" b="1" i="0" u="none" strike="noStrike" cap="none" spc="0" normalizeH="0" baseline="0">
                    <a:ln>
                      <a:noFill/>
                    </a:ln>
                    <a:solidFill>
                      <a:prstClr val="black"/>
                    </a:solidFill>
                    <a:effectLst/>
                    <a:uLnTx/>
                    <a:uFillTx/>
                    <a:latin typeface="Helvetica" pitchFamily="2" charset="0"/>
                  </a:defRPr>
                </a:lvl1pPr>
              </a:lstStyle>
              <a:p>
                <a:pPr algn="ctr"/>
                <a:r>
                  <a:rPr lang="en-US" dirty="0"/>
                  <a:t>Soft constraints</a:t>
                </a:r>
              </a:p>
              <a:p>
                <a:pPr algn="ctr"/>
                <a:r>
                  <a:rPr lang="en-US" sz="1800" dirty="0"/>
                  <a:t>(treated as penalty in objective)</a:t>
                </a:r>
              </a:p>
            </p:txBody>
          </p:sp>
          <p:sp>
            <p:nvSpPr>
              <p:cNvPr id="14" name="TextBox 13">
                <a:extLst>
                  <a:ext uri="{FF2B5EF4-FFF2-40B4-BE49-F238E27FC236}">
                    <a16:creationId xmlns:a16="http://schemas.microsoft.com/office/drawing/2014/main" id="{E998C2E8-F6AB-F071-098C-FEADB4E818A0}"/>
                  </a:ext>
                </a:extLst>
              </p:cNvPr>
              <p:cNvSpPr txBox="1"/>
              <p:nvPr/>
            </p:nvSpPr>
            <p:spPr>
              <a:xfrm>
                <a:off x="2791682" y="3193256"/>
                <a:ext cx="3272050" cy="400110"/>
              </a:xfrm>
              <a:prstGeom prst="rect">
                <a:avLst/>
              </a:prstGeom>
              <a:noFill/>
            </p:spPr>
            <p:txBody>
              <a:bodyPr wrap="none" rtlCol="0">
                <a:spAutoFit/>
              </a:bodyPr>
              <a:lstStyle/>
              <a:p>
                <a:pPr algn="ctr"/>
                <a:r>
                  <a:rPr lang="en-US" sz="2000" dirty="0"/>
                  <a:t>0.95 p.u. &lt; Voltage &lt; 1.05 p.u.</a:t>
                </a:r>
              </a:p>
            </p:txBody>
          </p:sp>
          <p:sp>
            <p:nvSpPr>
              <p:cNvPr id="15" name="TextBox 14">
                <a:extLst>
                  <a:ext uri="{FF2B5EF4-FFF2-40B4-BE49-F238E27FC236}">
                    <a16:creationId xmlns:a16="http://schemas.microsoft.com/office/drawing/2014/main" id="{EC0585ED-1690-CB15-A8EB-1646A4AA4DCD}"/>
                  </a:ext>
                </a:extLst>
              </p:cNvPr>
              <p:cNvSpPr txBox="1"/>
              <p:nvPr/>
            </p:nvSpPr>
            <p:spPr>
              <a:xfrm>
                <a:off x="3320609" y="3853977"/>
                <a:ext cx="2214196" cy="400110"/>
              </a:xfrm>
              <a:prstGeom prst="rect">
                <a:avLst/>
              </a:prstGeom>
              <a:noFill/>
            </p:spPr>
            <p:txBody>
              <a:bodyPr wrap="none" rtlCol="0">
                <a:spAutoFit/>
              </a:bodyPr>
              <a:lstStyle>
                <a:defPPr>
                  <a:defRPr lang="zh-CN"/>
                </a:defPPr>
                <a:lvl1pPr algn="ctr">
                  <a:defRPr sz="2000"/>
                </a:lvl1pPr>
              </a:lstStyle>
              <a:p>
                <a:r>
                  <a:rPr lang="en-US" dirty="0"/>
                  <a:t>Power factor &gt; 0.95</a:t>
                </a:r>
              </a:p>
            </p:txBody>
          </p:sp>
          <p:sp>
            <p:nvSpPr>
              <p:cNvPr id="16" name="TextBox 15">
                <a:extLst>
                  <a:ext uri="{FF2B5EF4-FFF2-40B4-BE49-F238E27FC236}">
                    <a16:creationId xmlns:a16="http://schemas.microsoft.com/office/drawing/2014/main" id="{FA88C201-5DF3-8D11-4218-052D4C783B25}"/>
                  </a:ext>
                </a:extLst>
              </p:cNvPr>
              <p:cNvSpPr txBox="1"/>
              <p:nvPr/>
            </p:nvSpPr>
            <p:spPr>
              <a:xfrm>
                <a:off x="3588374" y="4514698"/>
                <a:ext cx="1678666" cy="400110"/>
              </a:xfrm>
              <a:prstGeom prst="rect">
                <a:avLst/>
              </a:prstGeom>
              <a:noFill/>
            </p:spPr>
            <p:txBody>
              <a:bodyPr wrap="none" rtlCol="0">
                <a:spAutoFit/>
              </a:bodyPr>
              <a:lstStyle>
                <a:defPPr>
                  <a:defRPr lang="zh-CN"/>
                </a:defPPr>
                <a:lvl1pPr algn="ctr">
                  <a:defRPr sz="2000"/>
                </a:lvl1pPr>
              </a:lstStyle>
              <a:p>
                <a:r>
                  <a:rPr lang="en-US" dirty="0"/>
                  <a:t>Thermal limits</a:t>
                </a:r>
              </a:p>
            </p:txBody>
          </p:sp>
          <p:sp>
            <p:nvSpPr>
              <p:cNvPr id="17" name="TextBox 16">
                <a:extLst>
                  <a:ext uri="{FF2B5EF4-FFF2-40B4-BE49-F238E27FC236}">
                    <a16:creationId xmlns:a16="http://schemas.microsoft.com/office/drawing/2014/main" id="{80139AE1-2ED3-13BF-CC4E-C19DAAA6BAA0}"/>
                  </a:ext>
                </a:extLst>
              </p:cNvPr>
              <p:cNvSpPr txBox="1"/>
              <p:nvPr/>
            </p:nvSpPr>
            <p:spPr>
              <a:xfrm>
                <a:off x="3291851" y="5175418"/>
                <a:ext cx="2271712" cy="400110"/>
              </a:xfrm>
              <a:prstGeom prst="rect">
                <a:avLst/>
              </a:prstGeom>
              <a:noFill/>
            </p:spPr>
            <p:txBody>
              <a:bodyPr wrap="none" rtlCol="0">
                <a:spAutoFit/>
              </a:bodyPr>
              <a:lstStyle>
                <a:defPPr>
                  <a:defRPr lang="zh-CN"/>
                </a:defPPr>
                <a:lvl1pPr algn="ctr">
                  <a:defRPr sz="2000"/>
                </a:lvl1pPr>
              </a:lstStyle>
              <a:p>
                <a:r>
                  <a:rPr lang="en-US" dirty="0"/>
                  <a:t>No back feed power</a:t>
                </a:r>
              </a:p>
            </p:txBody>
          </p:sp>
          <p:sp>
            <p:nvSpPr>
              <p:cNvPr id="20" name="TextBox 19">
                <a:extLst>
                  <a:ext uri="{FF2B5EF4-FFF2-40B4-BE49-F238E27FC236}">
                    <a16:creationId xmlns:a16="http://schemas.microsoft.com/office/drawing/2014/main" id="{1D2F2214-F961-E359-EB70-F2DA84956DFB}"/>
                  </a:ext>
                </a:extLst>
              </p:cNvPr>
              <p:cNvSpPr txBox="1"/>
              <p:nvPr/>
            </p:nvSpPr>
            <p:spPr>
              <a:xfrm>
                <a:off x="7266522" y="3853977"/>
                <a:ext cx="1959127" cy="400110"/>
              </a:xfrm>
              <a:prstGeom prst="rect">
                <a:avLst/>
              </a:prstGeom>
              <a:noFill/>
            </p:spPr>
            <p:txBody>
              <a:bodyPr wrap="none" rtlCol="0">
                <a:spAutoFit/>
              </a:bodyPr>
              <a:lstStyle>
                <a:defPPr>
                  <a:defRPr lang="zh-CN"/>
                </a:defPPr>
                <a:lvl1pPr algn="ctr">
                  <a:defRPr sz="2000"/>
                </a:lvl1pPr>
              </a:lstStyle>
              <a:p>
                <a:r>
                  <a:rPr lang="en-US" dirty="0"/>
                  <a:t>DER power limits</a:t>
                </a:r>
              </a:p>
            </p:txBody>
          </p:sp>
          <p:sp>
            <p:nvSpPr>
              <p:cNvPr id="21" name="TextBox 20">
                <a:extLst>
                  <a:ext uri="{FF2B5EF4-FFF2-40B4-BE49-F238E27FC236}">
                    <a16:creationId xmlns:a16="http://schemas.microsoft.com/office/drawing/2014/main" id="{0728686F-6645-9A96-D2E2-F60CB4215D30}"/>
                  </a:ext>
                </a:extLst>
              </p:cNvPr>
              <p:cNvSpPr txBox="1"/>
              <p:nvPr/>
            </p:nvSpPr>
            <p:spPr>
              <a:xfrm>
                <a:off x="7021518" y="4514698"/>
                <a:ext cx="2449133" cy="400110"/>
              </a:xfrm>
              <a:prstGeom prst="rect">
                <a:avLst/>
              </a:prstGeom>
              <a:noFill/>
            </p:spPr>
            <p:txBody>
              <a:bodyPr wrap="none" rtlCol="0">
                <a:spAutoFit/>
              </a:bodyPr>
              <a:lstStyle>
                <a:defPPr>
                  <a:defRPr lang="zh-CN"/>
                </a:defPPr>
                <a:lvl1pPr algn="ctr">
                  <a:defRPr sz="2000"/>
                </a:lvl1pPr>
              </a:lstStyle>
              <a:p>
                <a:r>
                  <a:rPr lang="en-US" dirty="0"/>
                  <a:t>Power flow equations</a:t>
                </a:r>
              </a:p>
            </p:txBody>
          </p:sp>
          <p:sp>
            <p:nvSpPr>
              <p:cNvPr id="25" name="TextBox 24">
                <a:extLst>
                  <a:ext uri="{FF2B5EF4-FFF2-40B4-BE49-F238E27FC236}">
                    <a16:creationId xmlns:a16="http://schemas.microsoft.com/office/drawing/2014/main" id="{EA4D0E27-793C-B0F3-8778-F38EA9BEBF3D}"/>
                  </a:ext>
                </a:extLst>
              </p:cNvPr>
              <p:cNvSpPr txBox="1"/>
              <p:nvPr/>
            </p:nvSpPr>
            <p:spPr>
              <a:xfrm>
                <a:off x="7135042" y="5671888"/>
                <a:ext cx="2222083" cy="439287"/>
              </a:xfrm>
              <a:prstGeom prst="rect">
                <a:avLst/>
              </a:prstGeom>
              <a:noFill/>
            </p:spPr>
            <p:txBody>
              <a:bodyPr wrap="none" rtlCol="0">
                <a:spAutoFit/>
              </a:bodyPr>
              <a:lstStyle>
                <a:defPPr>
                  <a:defRPr lang="zh-CN"/>
                </a:defPPr>
                <a:lvl1pPr marR="0" lvl="0" defTabSz="914400" fontAlgn="auto">
                  <a:lnSpc>
                    <a:spcPct val="125000"/>
                  </a:lnSpc>
                  <a:spcBef>
                    <a:spcPts val="0"/>
                  </a:spcBef>
                  <a:spcAft>
                    <a:spcPts val="0"/>
                  </a:spcAft>
                  <a:buClrTx/>
                  <a:buSzTx/>
                  <a:tabLst/>
                  <a:defRPr kumimoji="0" sz="2000" b="1" i="0" u="none" strike="noStrike" cap="none" spc="0" normalizeH="0" baseline="0">
                    <a:ln>
                      <a:noFill/>
                    </a:ln>
                    <a:solidFill>
                      <a:prstClr val="black"/>
                    </a:solidFill>
                    <a:effectLst/>
                    <a:uLnTx/>
                    <a:uFillTx/>
                    <a:latin typeface="Helvetica" pitchFamily="2" charset="0"/>
                  </a:defRPr>
                </a:lvl1pPr>
              </a:lstStyle>
              <a:p>
                <a:pPr algn="ctr"/>
                <a:r>
                  <a:rPr lang="en-US" dirty="0"/>
                  <a:t>Hard constraints</a:t>
                </a:r>
              </a:p>
            </p:txBody>
          </p:sp>
        </p:grpSp>
      </p:grpSp>
    </p:spTree>
    <p:extLst>
      <p:ext uri="{BB962C8B-B14F-4D97-AF65-F5344CB8AC3E}">
        <p14:creationId xmlns:p14="http://schemas.microsoft.com/office/powerpoint/2010/main" val="303830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C1BF-FE0B-B7FD-52F5-5AD333705D4C}"/>
              </a:ext>
            </a:extLst>
          </p:cNvPr>
          <p:cNvSpPr>
            <a:spLocks noGrp="1"/>
          </p:cNvSpPr>
          <p:nvPr>
            <p:ph type="title"/>
          </p:nvPr>
        </p:nvSpPr>
        <p:spPr/>
        <p:txBody>
          <a:bodyPr/>
          <a:lstStyle/>
          <a:p>
            <a:r>
              <a:rPr lang="en-US" dirty="0"/>
              <a:t>General formulation - objective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794964-5493-493C-789C-C893ABF3B2C0}"/>
                  </a:ext>
                </a:extLst>
              </p:cNvPr>
              <p:cNvSpPr>
                <a:spLocks noGrp="1"/>
              </p:cNvSpPr>
              <p:nvPr>
                <p:ph idx="1"/>
              </p:nvPr>
            </p:nvSpPr>
            <p:spPr/>
            <p:txBody>
              <a:bodyPr>
                <a:normAutofit/>
              </a:bodyPr>
              <a:lstStyle/>
              <a:p>
                <a:r>
                  <a:rPr lang="en-US" sz="2000" dirty="0"/>
                  <a:t>Total objective function involves three operational objectives and four penalty terms:</a:t>
                </a:r>
              </a:p>
              <a:p>
                <a:pPr marL="0" indent="0">
                  <a:buNone/>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min</m:t>
                          </m:r>
                          <m:r>
                            <a:rPr lang="en-US" sz="2000" b="0" i="1" smtClean="0">
                              <a:latin typeface="Cambria Math" panose="02040503050406030204" pitchFamily="18" charset="0"/>
                            </a:rPr>
                            <m:t>    </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𝐽</m:t>
                              </m:r>
                            </m:e>
                            <m:sub>
                              <m:r>
                                <a:rPr lang="en-US" sz="2000" b="0" i="1" smtClean="0">
                                  <a:latin typeface="Cambria Math" panose="02040503050406030204" pitchFamily="18" charset="0"/>
                                </a:rPr>
                                <m:t>𝑡𝑜𝑡𝑎𝑙</m:t>
                              </m:r>
                            </m:sub>
                          </m:sSub>
                        </m:e>
                      </m:fun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𝐽</m:t>
                          </m:r>
                        </m:e>
                        <m:sub>
                          <m:r>
                            <a:rPr lang="en-US" sz="2000" b="0" i="1" smtClean="0">
                              <a:latin typeface="Cambria Math" panose="02040503050406030204" pitchFamily="18" charset="0"/>
                            </a:rPr>
                            <m:t>𝑜𝑏𝑗</m:t>
                          </m:r>
                        </m:sub>
                      </m:sSub>
                      <m:r>
                        <a:rPr lang="en-US" sz="2000" b="0" i="1" smtClean="0">
                          <a:latin typeface="Cambria Math" panose="02040503050406030204" pitchFamily="18" charset="0"/>
                        </a:rPr>
                        <m:t>+</m:t>
                      </m:r>
                      <m:r>
                        <a:rPr lang="en-US" sz="2000" b="0" i="1" smtClean="0">
                          <a:latin typeface="Cambria Math" panose="02040503050406030204" pitchFamily="18" charset="0"/>
                        </a:rPr>
                        <m:t>𝑝𝑒𝑛𝑎𝑙𝑡</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𝑣</m:t>
                          </m:r>
                        </m:sub>
                      </m:sSub>
                      <m:r>
                        <a:rPr lang="en-US" sz="2000" b="0" i="1" smtClean="0">
                          <a:latin typeface="Cambria Math" panose="02040503050406030204" pitchFamily="18" charset="0"/>
                        </a:rPr>
                        <m:t>+</m:t>
                      </m:r>
                      <m:r>
                        <a:rPr lang="en-US" sz="2000" b="0" i="1" smtClean="0">
                          <a:latin typeface="Cambria Math" panose="02040503050406030204" pitchFamily="18" charset="0"/>
                        </a:rPr>
                        <m:t>𝑝𝑒𝑛𝑎𝑙𝑡</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𝑣𝑎𝑟𝑝𝑓</m:t>
                          </m:r>
                        </m:sub>
                      </m:sSub>
                      <m:r>
                        <a:rPr lang="en-US" sz="2000" b="0" i="1" smtClean="0">
                          <a:latin typeface="Cambria Math" panose="02040503050406030204" pitchFamily="18" charset="0"/>
                        </a:rPr>
                        <m:t>+</m:t>
                      </m:r>
                      <m:r>
                        <a:rPr lang="en-US" sz="2000" b="0" i="1" smtClean="0">
                          <a:latin typeface="Cambria Math" panose="02040503050406030204" pitchFamily="18" charset="0"/>
                        </a:rPr>
                        <m:t>𝑝𝑒𝑛𝑎𝑙𝑡</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𝑜𝑙</m:t>
                          </m:r>
                        </m:sub>
                      </m:sSub>
                      <m:r>
                        <a:rPr lang="en-US" sz="2000" b="0" i="1" smtClean="0">
                          <a:latin typeface="Cambria Math" panose="02040503050406030204" pitchFamily="18" charset="0"/>
                        </a:rPr>
                        <m:t>+</m:t>
                      </m:r>
                      <m:r>
                        <a:rPr lang="en-US" sz="2000" b="0" i="1" smtClean="0">
                          <a:latin typeface="Cambria Math" panose="02040503050406030204" pitchFamily="18" charset="0"/>
                        </a:rPr>
                        <m:t>𝑝𝑒𝑛𝑎𝑙𝑡</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𝑏𝑓</m:t>
                          </m:r>
                        </m:sub>
                      </m:sSub>
                    </m:oMath>
                  </m:oMathPara>
                </a14:m>
                <a:endParaRPr lang="en-US" sz="2000" dirty="0"/>
              </a:p>
              <a:p>
                <a:pPr>
                  <a:spcBef>
                    <a:spcPts val="1800"/>
                  </a:spcBef>
                </a:pPr>
                <a:r>
                  <a:rPr lang="en-US" sz="2000" dirty="0"/>
                  <a:t>Detailed definition of each operational objective:</a:t>
                </a:r>
              </a:p>
              <a:p>
                <a:pPr lvl="1">
                  <a:spcBef>
                    <a:spcPts val="1200"/>
                  </a:spcBef>
                </a:pPr>
                <a14:m>
                  <m:oMath xmlns:m="http://schemas.openxmlformats.org/officeDocument/2006/math">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𝐽</m:t>
                        </m:r>
                      </m:e>
                      <m:sub>
                        <m:r>
                          <a:rPr lang="en-US" altLang="zh-CN" sz="1600" b="0" i="1" smtClean="0">
                            <a:solidFill>
                              <a:schemeClr val="tx1"/>
                            </a:solidFill>
                            <a:latin typeface="Cambria Math" panose="02040503050406030204" pitchFamily="18" charset="0"/>
                          </a:rPr>
                          <m:t>𝑜𝑏𝑗</m:t>
                        </m:r>
                      </m:sub>
                    </m:sSub>
                    <m:r>
                      <a:rPr lang="en-US" altLang="zh-CN" sz="1600" b="0" i="1" smtClean="0">
                        <a:solidFill>
                          <a:schemeClr val="tx1"/>
                        </a:solidFill>
                        <a:latin typeface="Cambria Math" panose="02040503050406030204" pitchFamily="18" charset="0"/>
                      </a:rPr>
                      <m:t>=</m:t>
                    </m:r>
                    <m:f>
                      <m:fPr>
                        <m:ctrlPr>
                          <a:rPr lang="en-US" altLang="zh-CN" sz="1600" b="0" i="1" smtClean="0">
                            <a:solidFill>
                              <a:schemeClr val="tx1"/>
                            </a:solidFill>
                            <a:latin typeface="Cambria Math" panose="02040503050406030204" pitchFamily="18" charset="0"/>
                          </a:rPr>
                        </m:ctrlPr>
                      </m:fPr>
                      <m:num>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𝑤</m:t>
                            </m:r>
                          </m:e>
                          <m:sub>
                            <m:r>
                              <a:rPr lang="en-US" altLang="zh-CN" sz="1600" b="0" i="1" smtClean="0">
                                <a:solidFill>
                                  <a:schemeClr val="tx1"/>
                                </a:solidFill>
                                <a:latin typeface="Cambria Math" panose="02040503050406030204" pitchFamily="18" charset="0"/>
                              </a:rPr>
                              <m:t>𝑝𝑠h𝑖𝑓𝑡</m:t>
                            </m:r>
                          </m:sub>
                        </m:sSub>
                      </m:num>
                      <m:den>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𝑤</m:t>
                            </m:r>
                          </m:e>
                          <m:sub>
                            <m:r>
                              <a:rPr lang="en-US" altLang="zh-CN" sz="1600" b="0" i="1" smtClean="0">
                                <a:solidFill>
                                  <a:schemeClr val="tx1"/>
                                </a:solidFill>
                                <a:latin typeface="Cambria Math" panose="02040503050406030204" pitchFamily="18" charset="0"/>
                              </a:rPr>
                              <m:t>𝑡𝑜𝑡𝑎𝑙</m:t>
                            </m:r>
                          </m:sub>
                        </m:sSub>
                      </m:den>
                    </m:f>
                    <m:r>
                      <a:rPr lang="en-US" altLang="zh-CN" sz="1600" b="0" i="1" smtClean="0">
                        <a:solidFill>
                          <a:schemeClr val="tx1"/>
                        </a:solidFill>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rPr>
                        </m:ctrlPr>
                      </m:fPr>
                      <m:num>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𝑃</m:t>
                            </m:r>
                          </m:e>
                          <m:sub>
                            <m:r>
                              <a:rPr lang="en-US" altLang="zh-CN" sz="1600" i="1">
                                <a:latin typeface="Cambria Math" panose="02040503050406030204" pitchFamily="18" charset="0"/>
                              </a:rPr>
                              <m:t>𝑠h𝑖𝑓𝑡</m:t>
                            </m:r>
                          </m:sub>
                        </m:sSub>
                      </m:num>
                      <m:den>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𝑃</m:t>
                            </m:r>
                          </m:e>
                          <m:sub>
                            <m:r>
                              <a:rPr lang="en-US" altLang="zh-CN" sz="1600" b="0" i="1" smtClean="0">
                                <a:latin typeface="Cambria Math" panose="02040503050406030204" pitchFamily="18" charset="0"/>
                              </a:rPr>
                              <m:t>𝑠h𝑖𝑓𝑡</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𝑏𝑎𝑠𝑒</m:t>
                            </m:r>
                          </m:sub>
                        </m:sSub>
                      </m:den>
                    </m:f>
                    <m:r>
                      <a:rPr lang="en-US" altLang="zh-CN" sz="1600" b="0" i="1" smtClean="0">
                        <a:solidFill>
                          <a:schemeClr val="tx1"/>
                        </a:solidFill>
                        <a:latin typeface="Cambria Math" panose="02040503050406030204" pitchFamily="18" charset="0"/>
                        <a:ea typeface="Cambria Math" panose="02040503050406030204" pitchFamily="18" charset="0"/>
                      </a:rPr>
                      <m:t>+</m:t>
                    </m:r>
                    <m:f>
                      <m:fPr>
                        <m:ctrlPr>
                          <a:rPr lang="en-US" altLang="zh-CN" sz="1600" b="0" i="1" smtClean="0">
                            <a:solidFill>
                              <a:schemeClr val="tx1"/>
                            </a:solidFill>
                            <a:latin typeface="Cambria Math" panose="02040503050406030204" pitchFamily="18" charset="0"/>
                          </a:rPr>
                        </m:ctrlPr>
                      </m:fPr>
                      <m:num>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𝑤</m:t>
                            </m:r>
                          </m:e>
                          <m:sub>
                            <m:r>
                              <a:rPr lang="en-US" altLang="zh-CN" sz="1600" b="0" i="1" smtClean="0">
                                <a:solidFill>
                                  <a:schemeClr val="tx1"/>
                                </a:solidFill>
                                <a:latin typeface="Cambria Math" panose="02040503050406030204" pitchFamily="18" charset="0"/>
                              </a:rPr>
                              <m:t>𝑝𝑙𝑜𝑠𝑠</m:t>
                            </m:r>
                          </m:sub>
                        </m:sSub>
                      </m:num>
                      <m:den>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𝑤</m:t>
                            </m:r>
                          </m:e>
                          <m:sub>
                            <m:r>
                              <a:rPr lang="en-US" altLang="zh-CN" sz="1600" b="0" i="1" smtClean="0">
                                <a:solidFill>
                                  <a:schemeClr val="tx1"/>
                                </a:solidFill>
                                <a:latin typeface="Cambria Math" panose="02040503050406030204" pitchFamily="18" charset="0"/>
                              </a:rPr>
                              <m:t>𝑡𝑜𝑡𝑎𝑙</m:t>
                            </m:r>
                          </m:sub>
                        </m:sSub>
                      </m:den>
                    </m:f>
                    <m:r>
                      <a:rPr lang="en-US" altLang="zh-CN" sz="1600" b="0" i="1" smtClean="0">
                        <a:solidFill>
                          <a:schemeClr val="tx1"/>
                        </a:solidFill>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rPr>
                        </m:ctrlPr>
                      </m:fPr>
                      <m:num>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b="0" i="1" smtClean="0">
                                <a:latin typeface="Cambria Math" panose="02040503050406030204" pitchFamily="18" charset="0"/>
                              </a:rPr>
                              <m:t>𝑙𝑜𝑠𝑠</m:t>
                            </m:r>
                          </m:sub>
                        </m:sSub>
                      </m:num>
                      <m:den>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b="0" i="1" smtClean="0">
                                <a:latin typeface="Cambria Math" panose="02040503050406030204" pitchFamily="18" charset="0"/>
                              </a:rPr>
                              <m:t>𝑙𝑜𝑠𝑠</m:t>
                            </m:r>
                            <m:r>
                              <a:rPr lang="en-US" altLang="zh-CN" sz="1600" i="1">
                                <a:latin typeface="Cambria Math" panose="02040503050406030204" pitchFamily="18" charset="0"/>
                              </a:rPr>
                              <m:t>,</m:t>
                            </m:r>
                            <m:r>
                              <a:rPr lang="en-US" altLang="zh-CN" sz="1600" i="1">
                                <a:latin typeface="Cambria Math" panose="02040503050406030204" pitchFamily="18" charset="0"/>
                              </a:rPr>
                              <m:t>𝑏𝑎𝑠𝑒</m:t>
                            </m:r>
                          </m:sub>
                        </m:sSub>
                      </m:den>
                    </m:f>
                    <m:r>
                      <a:rPr lang="en-US" altLang="zh-CN" sz="1600" b="0" i="1" smtClean="0">
                        <a:solidFill>
                          <a:schemeClr val="tx1"/>
                        </a:solidFill>
                        <a:latin typeface="Cambria Math" panose="02040503050406030204" pitchFamily="18" charset="0"/>
                      </a:rPr>
                      <m:t>+</m:t>
                    </m:r>
                    <m:f>
                      <m:fPr>
                        <m:ctrlPr>
                          <a:rPr lang="en-US" altLang="zh-CN" sz="1600" b="0" i="1" smtClean="0">
                            <a:solidFill>
                              <a:schemeClr val="tx1"/>
                            </a:solidFill>
                            <a:latin typeface="Cambria Math" panose="02040503050406030204" pitchFamily="18" charset="0"/>
                          </a:rPr>
                        </m:ctrlPr>
                      </m:fPr>
                      <m:num>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𝑤</m:t>
                            </m:r>
                          </m:e>
                          <m:sub>
                            <m:r>
                              <a:rPr lang="en-US" altLang="zh-CN" sz="1600" b="0" i="1" smtClean="0">
                                <a:solidFill>
                                  <a:schemeClr val="tx1"/>
                                </a:solidFill>
                                <a:latin typeface="Cambria Math" panose="02040503050406030204" pitchFamily="18" charset="0"/>
                              </a:rPr>
                              <m:t>𝑝𝑡𝑜𝑡𝑎𝑙</m:t>
                            </m:r>
                          </m:sub>
                        </m:sSub>
                      </m:num>
                      <m:den>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𝑤</m:t>
                            </m:r>
                          </m:e>
                          <m:sub>
                            <m:r>
                              <a:rPr lang="en-US" altLang="zh-CN" sz="1600" b="0" i="1" smtClean="0">
                                <a:solidFill>
                                  <a:schemeClr val="tx1"/>
                                </a:solidFill>
                                <a:latin typeface="Cambria Math" panose="02040503050406030204" pitchFamily="18" charset="0"/>
                              </a:rPr>
                              <m:t>𝑡𝑜𝑡𝑎𝑙</m:t>
                            </m:r>
                          </m:sub>
                        </m:sSub>
                      </m:den>
                    </m:f>
                    <m:r>
                      <a:rPr lang="en-US" altLang="zh-CN" sz="1600" b="0" i="1" smtClean="0">
                        <a:solidFill>
                          <a:schemeClr val="tx1"/>
                        </a:solidFill>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rPr>
                        </m:ctrlPr>
                      </m:fPr>
                      <m:num>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b="0" i="1" smtClean="0">
                                <a:latin typeface="Cambria Math" panose="02040503050406030204" pitchFamily="18" charset="0"/>
                              </a:rPr>
                              <m:t>𝑡𝑜𝑡𝑎𝑙</m:t>
                            </m:r>
                          </m:sub>
                        </m:sSub>
                      </m:num>
                      <m:den>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b="0" i="1" smtClean="0">
                                <a:latin typeface="Cambria Math" panose="02040503050406030204" pitchFamily="18" charset="0"/>
                              </a:rPr>
                              <m:t>𝑡𝑜𝑡𝑎𝑙</m:t>
                            </m:r>
                            <m:r>
                              <a:rPr lang="en-US" altLang="zh-CN" sz="1600" i="1">
                                <a:latin typeface="Cambria Math" panose="02040503050406030204" pitchFamily="18" charset="0"/>
                              </a:rPr>
                              <m:t>,</m:t>
                            </m:r>
                            <m:r>
                              <a:rPr lang="en-US" altLang="zh-CN" sz="1600" i="1">
                                <a:latin typeface="Cambria Math" panose="02040503050406030204" pitchFamily="18" charset="0"/>
                              </a:rPr>
                              <m:t>𝑏𝑎𝑠𝑒</m:t>
                            </m:r>
                          </m:sub>
                        </m:sSub>
                      </m:den>
                    </m:f>
                  </m:oMath>
                </a14:m>
                <a:endParaRPr lang="en-US" sz="1600" b="1" dirty="0"/>
              </a:p>
              <a:p>
                <a:pPr lvl="2">
                  <a:spcBef>
                    <a:spcPts val="1200"/>
                  </a:spcBef>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𝑝𝑠h𝑖𝑓𝑡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 </m:t>
                        </m:r>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𝑝𝑙𝑜𝑠𝑠</m:t>
                        </m:r>
                      </m:sub>
                    </m:sSub>
                    <m:r>
                      <a:rPr lang="en-US" altLang="zh-CN" b="0" i="1" smtClean="0">
                        <a:latin typeface="Cambria Math" panose="02040503050406030204" pitchFamily="18" charset="0"/>
                      </a:rPr>
                      <m:t>,</m:t>
                    </m:r>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𝑝𝑡𝑜𝑡𝑎𝑙</m:t>
                        </m:r>
                      </m:sub>
                    </m:sSub>
                  </m:oMath>
                </a14:m>
                <a:r>
                  <a:rPr lang="en-US" altLang="zh-CN" dirty="0"/>
                  <a:t>: user configured</a:t>
                </a:r>
                <a:r>
                  <a:rPr lang="en-US" altLang="zh-CN" baseline="0" dirty="0"/>
                  <a:t> weights for individual</a:t>
                </a:r>
                <a:r>
                  <a:rPr lang="en-US" altLang="zh-CN" dirty="0"/>
                  <a:t> operational objectives</a:t>
                </a:r>
                <a:endParaRPr lang="en-US" altLang="zh-CN" sz="1600" dirty="0"/>
              </a:p>
              <a:p>
                <a:pPr lvl="2">
                  <a:spcBef>
                    <a:spcPts val="1200"/>
                  </a:spcBef>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𝑠h𝑖𝑓𝑡</m:t>
                        </m:r>
                      </m:sub>
                    </m:sSub>
                    <m:r>
                      <a:rPr lang="en-US" altLang="zh-CN" b="0" i="1" smtClean="0">
                        <a:latin typeface="Cambria Math" panose="02040503050406030204" pitchFamily="18" charset="0"/>
                      </a:rPr>
                      <m:t>=</m:t>
                    </m:r>
                    <m:nary>
                      <m:naryPr>
                        <m:chr m:val="∑"/>
                        <m:limLoc m:val="subSup"/>
                        <m:supHide m:val="on"/>
                        <m:ctrlPr>
                          <a:rPr lang="en-US" altLang="zh-CN" b="0" i="1" smtClean="0">
                            <a:latin typeface="Cambria Math" panose="02040503050406030204" pitchFamily="18" charset="0"/>
                          </a:rPr>
                        </m:ctrlPr>
                      </m:naryPr>
                      <m:sub>
                        <m:r>
                          <m:rPr>
                            <m:brk m:alnAt="9"/>
                          </m:rPr>
                          <a:rPr lang="en-US" altLang="zh-CN" b="0" i="1" smtClean="0">
                            <a:latin typeface="Cambria Math" panose="02040503050406030204" pitchFamily="18" charset="0"/>
                          </a:rPr>
                          <m:t>𝑖</m:t>
                        </m:r>
                      </m:sub>
                      <m:sup/>
                      <m:e>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𝑠𝑡𝑎𝑟𝑡</m:t>
                            </m:r>
                          </m:sub>
                        </m:sSub>
                        <m:r>
                          <a:rPr lang="en-US" altLang="zh-CN" b="0" i="1" smtClean="0">
                            <a:latin typeface="Cambria Math" panose="02040503050406030204" pitchFamily="18" charset="0"/>
                          </a:rPr>
                          <m:t>|</m:t>
                        </m:r>
                      </m:e>
                    </m:nary>
                    <m:r>
                      <a:rPr lang="en-US" altLang="zh-CN" i="1">
                        <a:latin typeface="Cambria Math" panose="02040503050406030204" pitchFamily="18" charset="0"/>
                      </a:rPr>
                      <m:t> </m:t>
                    </m:r>
                  </m:oMath>
                </a14:m>
                <a:endParaRPr lang="en-US" altLang="zh-CN" i="1" dirty="0">
                  <a:latin typeface="Cambria Math" panose="02040503050406030204" pitchFamily="18" charset="0"/>
                </a:endParaRPr>
              </a:p>
              <a:p>
                <a:pPr lvl="2"/>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𝑠h𝑖𝑓𝑡</m:t>
                        </m:r>
                        <m:r>
                          <a:rPr lang="en-US" altLang="zh-CN" b="0" i="1" smtClean="0">
                            <a:latin typeface="Cambria Math" panose="02040503050406030204" pitchFamily="18" charset="0"/>
                          </a:rPr>
                          <m:t>,</m:t>
                        </m:r>
                        <m:r>
                          <a:rPr lang="en-US" altLang="zh-CN" b="0" i="1" smtClean="0">
                            <a:latin typeface="Cambria Math" panose="02040503050406030204" pitchFamily="18" charset="0"/>
                          </a:rPr>
                          <m:t>𝑏𝑎𝑠𝑒</m:t>
                        </m:r>
                      </m:sub>
                    </m:sSub>
                    <m:r>
                      <a:rPr lang="en-US" altLang="zh-CN" i="1">
                        <a:latin typeface="Cambria Math" panose="02040503050406030204" pitchFamily="18" charset="0"/>
                      </a:rPr>
                      <m:t>=</m:t>
                    </m:r>
                    <m:d>
                      <m:dPr>
                        <m:begChr m:val="{"/>
                        <m:endChr m:val=""/>
                        <m:ctrlPr>
                          <a:rPr lang="en-US" altLang="zh-CN" i="1" smtClean="0">
                            <a:latin typeface="Cambria Math" panose="02040503050406030204" pitchFamily="18" charset="0"/>
                          </a:rPr>
                        </m:ctrlPr>
                      </m:dPr>
                      <m:e>
                        <m:m>
                          <m:mPr>
                            <m:mcs>
                              <m:mc>
                                <m:mcPr>
                                  <m:count m:val="1"/>
                                  <m:mcJc m:val="center"/>
                                </m:mcPr>
                              </m:mc>
                            </m:mcs>
                            <m:ctrlPr>
                              <a:rPr lang="en-US" altLang="zh-CN" i="1" smtClean="0">
                                <a:latin typeface="Cambria Math" panose="02040503050406030204" pitchFamily="18" charset="0"/>
                              </a:rPr>
                            </m:ctrlPr>
                          </m:mPr>
                          <m:mr>
                            <m:e>
                              <m:nary>
                                <m:naryPr>
                                  <m:chr m:val="∑"/>
                                  <m:limLoc m:val="subSup"/>
                                  <m:supHide m:val="on"/>
                                  <m:ctrlPr>
                                    <a:rPr lang="en-US" altLang="zh-CN" i="1">
                                      <a:latin typeface="Cambria Math" panose="02040503050406030204" pitchFamily="18" charset="0"/>
                                    </a:rPr>
                                  </m:ctrlPr>
                                </m:naryPr>
                                <m:sub>
                                  <m:r>
                                    <m:rPr>
                                      <m:brk m:alnAt="9"/>
                                    </m:rPr>
                                    <a:rPr lang="en-US" altLang="zh-CN" i="1">
                                      <a:latin typeface="Cambria Math" panose="02040503050406030204" pitchFamily="18" charset="0"/>
                                    </a:rPr>
                                    <m:t>𝑖</m:t>
                                  </m:r>
                                </m:sub>
                                <m:sup/>
                                <m:e>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𝑛𝑜𝑤</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b="0" i="1" smtClean="0">
                                          <a:latin typeface="Cambria Math" panose="02040503050406030204" pitchFamily="18" charset="0"/>
                                        </a:rPr>
                                        <m:t>𝑚𝑎𝑥</m:t>
                                      </m:r>
                                    </m:sub>
                                  </m:sSub>
                                  <m:r>
                                    <a:rPr lang="en-US" altLang="zh-CN" i="1">
                                      <a:latin typeface="Cambria Math" panose="02040503050406030204" pitchFamily="18" charset="0"/>
                                    </a:rPr>
                                    <m:t>|</m:t>
                                  </m:r>
                                </m:e>
                              </m:nary>
                              <m:r>
                                <a:rPr lang="en-US" altLang="zh-CN" b="0" i="1" smtClean="0">
                                  <a:latin typeface="Cambria Math" panose="02040503050406030204" pitchFamily="18" charset="0"/>
                                </a:rPr>
                                <m:t>, </m:t>
                              </m:r>
                              <m:r>
                                <a:rPr lang="en-US" altLang="zh-CN" b="0" i="1" smtClean="0">
                                  <a:latin typeface="Cambria Math" panose="02040503050406030204" pitchFamily="18" charset="0"/>
                                </a:rPr>
                                <m:t>𝑖𝑓</m:t>
                              </m:r>
                              <m:r>
                                <a:rPr lang="en-US" altLang="zh-CN" b="0" i="1" smtClean="0">
                                  <a:latin typeface="Cambria Math" panose="02040503050406030204" pitchFamily="18" charset="0"/>
                                </a:rPr>
                                <m:t> </m:t>
                              </m:r>
                              <m:nary>
                                <m:naryPr>
                                  <m:chr m:val="∑"/>
                                  <m:limLoc m:val="subSup"/>
                                  <m:supHide m:val="on"/>
                                  <m:ctrlPr>
                                    <a:rPr lang="en-US" altLang="zh-CN" i="1">
                                      <a:latin typeface="Cambria Math" panose="02040503050406030204" pitchFamily="18" charset="0"/>
                                    </a:rPr>
                                  </m:ctrlPr>
                                </m:naryPr>
                                <m:sub>
                                  <m:r>
                                    <m:rPr>
                                      <m:brk m:alnAt="9"/>
                                    </m:rPr>
                                    <a:rPr lang="en-US" altLang="zh-CN" i="1">
                                      <a:latin typeface="Cambria Math" panose="02040503050406030204" pitchFamily="18" charset="0"/>
                                    </a:rPr>
                                    <m:t>𝑖</m:t>
                                  </m:r>
                                </m:sub>
                                <m:sup/>
                                <m:e>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𝑛𝑜𝑤</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b="0" i="1" smtClean="0">
                                          <a:latin typeface="Cambria Math" panose="02040503050406030204" pitchFamily="18" charset="0"/>
                                        </a:rPr>
                                        <m:t>𝑚𝑎𝑥</m:t>
                                      </m:r>
                                    </m:sub>
                                  </m:sSub>
                                  <m:r>
                                    <a:rPr lang="en-US" altLang="zh-CN" i="1">
                                      <a:latin typeface="Cambria Math" panose="02040503050406030204" pitchFamily="18" charset="0"/>
                                    </a:rPr>
                                    <m:t>|</m:t>
                                  </m:r>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0</m:t>
                                  </m:r>
                                </m:e>
                              </m:nary>
                            </m:e>
                          </m:mr>
                          <m:mr>
                            <m:e>
                              <m:nary>
                                <m:naryPr>
                                  <m:chr m:val="∑"/>
                                  <m:limLoc m:val="subSup"/>
                                  <m:supHide m:val="on"/>
                                  <m:ctrlPr>
                                    <a:rPr lang="en-US" altLang="zh-CN" i="1">
                                      <a:latin typeface="Cambria Math" panose="02040503050406030204" pitchFamily="18" charset="0"/>
                                    </a:rPr>
                                  </m:ctrlPr>
                                </m:naryPr>
                                <m:sub>
                                  <m:r>
                                    <m:rPr>
                                      <m:brk m:alnAt="9"/>
                                    </m:rPr>
                                    <a:rPr lang="en-US" altLang="zh-CN" i="1">
                                      <a:latin typeface="Cambria Math" panose="02040503050406030204" pitchFamily="18" charset="0"/>
                                    </a:rPr>
                                    <m:t>𝑖</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𝑐𝑎𝑝𝑎𝑐𝑖𝑡𝑦</m:t>
                                      </m:r>
                                    </m:sub>
                                  </m:sSub>
                                </m:e>
                              </m:nary>
                              <m:r>
                                <a:rPr lang="en-US" altLang="zh-CN" i="1">
                                  <a:latin typeface="Cambria Math" panose="02040503050406030204" pitchFamily="18" charset="0"/>
                                </a:rPr>
                                <m:t>, </m:t>
                              </m:r>
                              <m:r>
                                <a:rPr lang="en-US" altLang="zh-CN" i="1">
                                  <a:latin typeface="Cambria Math" panose="02040503050406030204" pitchFamily="18" charset="0"/>
                                </a:rPr>
                                <m:t>𝑖𝑓</m:t>
                              </m:r>
                              <m:r>
                                <a:rPr lang="en-US" altLang="zh-CN" i="1">
                                  <a:latin typeface="Cambria Math" panose="02040503050406030204" pitchFamily="18" charset="0"/>
                                </a:rPr>
                                <m:t> </m:t>
                              </m:r>
                              <m:nary>
                                <m:naryPr>
                                  <m:chr m:val="∑"/>
                                  <m:limLoc m:val="subSup"/>
                                  <m:supHide m:val="on"/>
                                  <m:ctrlPr>
                                    <a:rPr lang="en-US" altLang="zh-CN" i="1">
                                      <a:latin typeface="Cambria Math" panose="02040503050406030204" pitchFamily="18" charset="0"/>
                                    </a:rPr>
                                  </m:ctrlPr>
                                </m:naryPr>
                                <m:sub>
                                  <m:r>
                                    <m:rPr>
                                      <m:brk m:alnAt="9"/>
                                    </m:rPr>
                                    <a:rPr lang="en-US" altLang="zh-CN" i="1">
                                      <a:latin typeface="Cambria Math" panose="02040503050406030204" pitchFamily="18" charset="0"/>
                                    </a:rPr>
                                    <m:t>𝑖</m:t>
                                  </m:r>
                                </m:sub>
                                <m:sup/>
                                <m:e>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𝑛𝑜𝑤</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b="0" i="1" smtClean="0">
                                              <a:latin typeface="Cambria Math" panose="02040503050406030204" pitchFamily="18" charset="0"/>
                                            </a:rPr>
                                            <m:t>𝑚𝑎𝑥</m:t>
                                          </m:r>
                                        </m:sub>
                                      </m:sSub>
                                    </m:e>
                                  </m:d>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0</m:t>
                                  </m:r>
                                </m:e>
                              </m:nary>
                            </m:e>
                          </m:mr>
                        </m:m>
                      </m:e>
                    </m:d>
                    <m:r>
                      <a:rPr lang="en-US" altLang="zh-CN" i="1">
                        <a:latin typeface="Cambria Math" panose="02040503050406030204" pitchFamily="18" charset="0"/>
                      </a:rPr>
                      <m:t> </m:t>
                    </m:r>
                  </m:oMath>
                </a14:m>
                <a:endParaRPr lang="en-US" altLang="zh-CN" i="1" dirty="0">
                  <a:latin typeface="Cambria Math" panose="02040503050406030204" pitchFamily="18" charset="0"/>
                </a:endParaRPr>
              </a:p>
              <a:p>
                <a:pPr lvl="3">
                  <a:spcBef>
                    <a:spcPts val="600"/>
                  </a:spcBef>
                </a:pP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𝑃</m:t>
                        </m:r>
                      </m:e>
                      <m:sub>
                        <m:r>
                          <a:rPr lang="en-US" altLang="zh-CN" i="1">
                            <a:latin typeface="Cambria Math" panose="02040503050406030204" pitchFamily="18" charset="0"/>
                            <a:ea typeface="Cambria Math" panose="02040503050406030204" pitchFamily="18" charset="0"/>
                          </a:rPr>
                          <m:t>𝑖</m:t>
                        </m:r>
                      </m:sub>
                    </m:sSub>
                  </m:oMath>
                </a14:m>
                <a:r>
                  <a:rPr lang="en-US" altLang="zh-CN" dirty="0"/>
                  <a:t>: active power output of DER </a:t>
                </a:r>
                <a14:m>
                  <m:oMath xmlns:m="http://schemas.openxmlformats.org/officeDocument/2006/math">
                    <m:r>
                      <a:rPr lang="en-US" altLang="zh-CN" i="1" dirty="0" smtClean="0">
                        <a:latin typeface="Cambria Math" panose="02040503050406030204" pitchFamily="18" charset="0"/>
                      </a:rPr>
                      <m:t>𝑖</m:t>
                    </m:r>
                  </m:oMath>
                </a14:m>
                <a:endParaRPr lang="en-US" altLang="zh-CN" dirty="0"/>
              </a:p>
              <a:p>
                <a:pPr lvl="3">
                  <a:spcBef>
                    <a:spcPts val="600"/>
                  </a:spcBef>
                </a:pPr>
                <a14:m>
                  <m:oMath xmlns:m="http://schemas.openxmlformats.org/officeDocument/2006/math">
                    <m:sSub>
                      <m:sSubPr>
                        <m:ctrlPr>
                          <a:rPr lang="en-US" altLang="zh-CN" i="1" smtClean="0">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𝑃</m:t>
                        </m:r>
                      </m:e>
                      <m:sub>
                        <m:r>
                          <a:rPr lang="en-US" altLang="zh-CN" i="1">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𝑠𝑡𝑎𝑟𝑡</m:t>
                        </m:r>
                      </m:sub>
                    </m:sSub>
                  </m:oMath>
                </a14:m>
                <a:r>
                  <a:rPr lang="en-US" altLang="zh-CN" dirty="0"/>
                  <a:t>,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𝑃</m:t>
                        </m:r>
                      </m:e>
                      <m:sub>
                        <m:r>
                          <a:rPr lang="en-US" altLang="zh-CN" i="1">
                            <a:latin typeface="Cambria Math" panose="02040503050406030204" pitchFamily="18" charset="0"/>
                            <a:ea typeface="Cambria Math" panose="02040503050406030204" pitchFamily="18" charset="0"/>
                          </a:rPr>
                          <m:t>𝑖</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𝑛𝑜𝑤</m:t>
                        </m:r>
                      </m:sub>
                    </m:sSub>
                  </m:oMath>
                </a14:m>
                <a:r>
                  <a:rPr lang="en-US" altLang="zh-CN" dirty="0"/>
                  <a:t>,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𝑃</m:t>
                        </m:r>
                      </m:e>
                      <m:sub>
                        <m:r>
                          <a:rPr lang="en-US" altLang="zh-CN" i="1">
                            <a:latin typeface="Cambria Math" panose="02040503050406030204" pitchFamily="18" charset="0"/>
                            <a:ea typeface="Cambria Math" panose="02040503050406030204" pitchFamily="18" charset="0"/>
                          </a:rPr>
                          <m:t>𝑖</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𝑚𝑎𝑥</m:t>
                        </m:r>
                      </m:sub>
                    </m:sSub>
                  </m:oMath>
                </a14:m>
                <a:r>
                  <a:rPr lang="en-US" altLang="zh-CN" dirty="0"/>
                  <a:t>: starting point / current condition / maximum limit of active power output of DER </a:t>
                </a:r>
                <a14:m>
                  <m:oMath xmlns:m="http://schemas.openxmlformats.org/officeDocument/2006/math">
                    <m:r>
                      <a:rPr lang="en-US" altLang="zh-CN" i="1" dirty="0" smtClean="0">
                        <a:latin typeface="Cambria Math" panose="02040503050406030204" pitchFamily="18" charset="0"/>
                      </a:rPr>
                      <m:t>𝑖</m:t>
                    </m:r>
                  </m:oMath>
                </a14:m>
                <a:endParaRPr lang="en-US" altLang="zh-CN" sz="1800" dirty="0"/>
              </a:p>
              <a:p>
                <a:pPr lvl="2">
                  <a:spcBef>
                    <a:spcPts val="600"/>
                  </a:spcBef>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b="0" i="1" smtClean="0">
                            <a:latin typeface="Cambria Math" panose="02040503050406030204" pitchFamily="18" charset="0"/>
                          </a:rPr>
                          <m:t>𝑙𝑜𝑠𝑠</m:t>
                        </m:r>
                      </m:sub>
                    </m:sSub>
                  </m:oMath>
                </a14:m>
                <a:r>
                  <a:rPr lang="en-US" altLang="zh-CN" sz="1600"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𝑡𝑜𝑡𝑎𝑙</m:t>
                        </m:r>
                      </m:sub>
                    </m:sSub>
                  </m:oMath>
                </a14:m>
                <a:r>
                  <a:rPr lang="en-US" altLang="zh-CN" sz="1600" dirty="0"/>
                  <a:t>: power loss / total power consumption of system</a:t>
                </a:r>
              </a:p>
              <a:p>
                <a:pPr lvl="2">
                  <a:spcBef>
                    <a:spcPts val="600"/>
                  </a:spcBef>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b="0" i="1" smtClean="0">
                            <a:latin typeface="Cambria Math" panose="02040503050406030204" pitchFamily="18" charset="0"/>
                          </a:rPr>
                          <m:t>𝑙𝑜𝑠𝑠</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𝑏𝑎𝑠𝑒</m:t>
                        </m:r>
                      </m:sub>
                    </m:sSub>
                  </m:oMath>
                </a14:m>
                <a:r>
                  <a:rPr lang="en-US" altLang="zh-CN" sz="1600"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𝑡𝑜𝑡𝑎𝑙</m:t>
                        </m:r>
                        <m:r>
                          <a:rPr lang="en-US" altLang="zh-CN" b="0" i="1" smtClean="0">
                            <a:latin typeface="Cambria Math" panose="02040503050406030204" pitchFamily="18" charset="0"/>
                          </a:rPr>
                          <m:t>,</m:t>
                        </m:r>
                        <m:r>
                          <a:rPr lang="en-US" altLang="zh-CN" b="0" i="1" smtClean="0">
                            <a:latin typeface="Cambria Math" panose="02040503050406030204" pitchFamily="18" charset="0"/>
                          </a:rPr>
                          <m:t>𝑏𝑎𝑠𝑒</m:t>
                        </m:r>
                      </m:sub>
                    </m:sSub>
                  </m:oMath>
                </a14:m>
                <a:r>
                  <a:rPr lang="en-US" altLang="zh-CN" sz="1600" dirty="0"/>
                  <a:t>: power loss / total power consumption of system at starting point</a:t>
                </a:r>
              </a:p>
              <a:p>
                <a:pPr marL="457200" lvl="1" indent="0">
                  <a:spcBef>
                    <a:spcPts val="1200"/>
                  </a:spcBef>
                  <a:buNone/>
                </a:pPr>
                <a:endParaRPr lang="en-US" altLang="zh-CN" sz="1600" dirty="0"/>
              </a:p>
              <a:p>
                <a:pPr lvl="1">
                  <a:spcBef>
                    <a:spcPts val="1200"/>
                  </a:spcBef>
                </a:pPr>
                <a:endParaRPr lang="en-US" sz="1600" dirty="0"/>
              </a:p>
            </p:txBody>
          </p:sp>
        </mc:Choice>
        <mc:Fallback xmlns="">
          <p:sp>
            <p:nvSpPr>
              <p:cNvPr id="3" name="Content Placeholder 2">
                <a:extLst>
                  <a:ext uri="{FF2B5EF4-FFF2-40B4-BE49-F238E27FC236}">
                    <a16:creationId xmlns:a16="http://schemas.microsoft.com/office/drawing/2014/main" id="{62794964-5493-493C-789C-C893ABF3B2C0}"/>
                  </a:ext>
                </a:extLst>
              </p:cNvPr>
              <p:cNvSpPr>
                <a:spLocks noGrp="1" noRot="1" noChangeAspect="1" noMove="1" noResize="1" noEditPoints="1" noAdjustHandles="1" noChangeArrowheads="1" noChangeShapeType="1" noTextEdit="1"/>
              </p:cNvSpPr>
              <p:nvPr>
                <p:ph idx="1"/>
              </p:nvPr>
            </p:nvSpPr>
            <p:spPr>
              <a:blipFill>
                <a:blip r:embed="rId3"/>
                <a:stretch>
                  <a:fillRect l="-472"/>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FC47F342-234A-ED0B-F6E6-DB5952FDE1CC}"/>
              </a:ext>
            </a:extLst>
          </p:cNvPr>
          <p:cNvSpPr>
            <a:spLocks noGrp="1"/>
          </p:cNvSpPr>
          <p:nvPr>
            <p:ph type="sldNum" sz="quarter" idx="12"/>
          </p:nvPr>
        </p:nvSpPr>
        <p:spPr/>
        <p:txBody>
          <a:bodyPr/>
          <a:lstStyle/>
          <a:p>
            <a:fld id="{9495EA4E-3D33-45DE-B4D9-3F7D650B8951}" type="slidenum">
              <a:rPr lang="zh-CN" altLang="en-US" smtClean="0"/>
              <a:pPr/>
              <a:t>8</a:t>
            </a:fld>
            <a:endParaRPr lang="zh-CN" altLang="en-US" dirty="0"/>
          </a:p>
        </p:txBody>
      </p:sp>
    </p:spTree>
    <p:extLst>
      <p:ext uri="{BB962C8B-B14F-4D97-AF65-F5344CB8AC3E}">
        <p14:creationId xmlns:p14="http://schemas.microsoft.com/office/powerpoint/2010/main" val="101424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5745-7EC1-65EA-6088-A2EC8943B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B3F49C-F5EE-947A-2E9B-53904EE80D87}"/>
              </a:ext>
            </a:extLst>
          </p:cNvPr>
          <p:cNvSpPr>
            <a:spLocks noGrp="1"/>
          </p:cNvSpPr>
          <p:nvPr>
            <p:ph type="title"/>
          </p:nvPr>
        </p:nvSpPr>
        <p:spPr/>
        <p:txBody>
          <a:bodyPr/>
          <a:lstStyle/>
          <a:p>
            <a:r>
              <a:rPr lang="en-US" dirty="0"/>
              <a:t>General formulation - objective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A82447-3D19-5F67-FA9E-DD033661F012}"/>
                  </a:ext>
                </a:extLst>
              </p:cNvPr>
              <p:cNvSpPr>
                <a:spLocks noGrp="1"/>
              </p:cNvSpPr>
              <p:nvPr>
                <p:ph idx="1"/>
              </p:nvPr>
            </p:nvSpPr>
            <p:spPr>
              <a:xfrm>
                <a:off x="294030" y="1094625"/>
                <a:ext cx="11612880" cy="4375734"/>
              </a:xfrm>
            </p:spPr>
            <p:txBody>
              <a:bodyPr>
                <a:normAutofit/>
              </a:bodyPr>
              <a:lstStyle/>
              <a:p>
                <a:r>
                  <a:rPr lang="en-US" sz="2000" dirty="0"/>
                  <a:t>Definition of penalty terms:</a:t>
                </a:r>
              </a:p>
              <a:p>
                <a:pPr lvl="1">
                  <a:lnSpc>
                    <a:spcPct val="150000"/>
                  </a:lnSpc>
                </a:pPr>
                <a:r>
                  <a:rPr lang="en-US" altLang="zh-CN" sz="1600" b="1" dirty="0">
                    <a:solidFill>
                      <a:schemeClr val="tx1"/>
                    </a:solidFill>
                  </a:rPr>
                  <a:t>Voltage violation penalty</a:t>
                </a:r>
                <a:r>
                  <a:rPr lang="en-US" altLang="zh-CN" sz="1600" b="0" dirty="0">
                    <a:solidFill>
                      <a:schemeClr val="tx1"/>
                    </a:solidFill>
                  </a:rPr>
                  <a:t>: </a:t>
                </a:r>
                <a14:m>
                  <m:oMath xmlns:m="http://schemas.openxmlformats.org/officeDocument/2006/math">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𝑝𝑒𝑛𝑎𝑙𝑡𝑦</m:t>
                        </m:r>
                      </m:e>
                      <m:sub>
                        <m:r>
                          <a:rPr lang="en-US" altLang="zh-CN" sz="1600" b="0" i="1" smtClean="0">
                            <a:solidFill>
                              <a:schemeClr val="tx1"/>
                            </a:solidFill>
                            <a:latin typeface="Cambria Math" panose="02040503050406030204" pitchFamily="18" charset="0"/>
                          </a:rPr>
                          <m:t>𝑣</m:t>
                        </m:r>
                      </m:sub>
                    </m:sSub>
                    <m:r>
                      <a:rPr lang="en-US" altLang="zh-CN" sz="1600" b="0" i="1" smtClean="0">
                        <a:solidFill>
                          <a:schemeClr val="tx1"/>
                        </a:solidFill>
                        <a:latin typeface="Cambria Math" panose="02040503050406030204" pitchFamily="18" charset="0"/>
                      </a:rPr>
                      <m:t>=</m:t>
                    </m:r>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𝑤</m:t>
                        </m:r>
                      </m:e>
                      <m:sub>
                        <m:r>
                          <a:rPr lang="en-US" altLang="zh-CN" sz="1600" b="0" i="1" smtClean="0">
                            <a:solidFill>
                              <a:schemeClr val="tx1"/>
                            </a:solidFill>
                            <a:latin typeface="Cambria Math" panose="02040503050406030204" pitchFamily="18" charset="0"/>
                          </a:rPr>
                          <m:t>𝑣</m:t>
                        </m:r>
                      </m:sub>
                    </m:sSub>
                    <m:r>
                      <a:rPr lang="en-US" altLang="zh-CN" sz="1600" b="0" i="1" smtClean="0">
                        <a:solidFill>
                          <a:schemeClr val="tx1"/>
                        </a:solidFill>
                        <a:latin typeface="Cambria Math" panose="02040503050406030204" pitchFamily="18" charset="0"/>
                        <a:ea typeface="Cambria Math" panose="02040503050406030204" pitchFamily="18" charset="0"/>
                      </a:rPr>
                      <m:t>×</m:t>
                    </m:r>
                    <m:d>
                      <m:dPr>
                        <m:ctrlPr>
                          <a:rPr lang="en-US" altLang="zh-CN" sz="1600" b="0" i="1" smtClean="0">
                            <a:solidFill>
                              <a:schemeClr val="tx1"/>
                            </a:solidFill>
                            <a:latin typeface="Cambria Math" panose="02040503050406030204" pitchFamily="18" charset="0"/>
                            <a:ea typeface="Cambria Math" panose="02040503050406030204" pitchFamily="18" charset="0"/>
                          </a:rPr>
                        </m:ctrlPr>
                      </m:dPr>
                      <m:e>
                        <m:nary>
                          <m:naryPr>
                            <m:chr m:val="∑"/>
                            <m:supHide m:val="on"/>
                            <m:ctrlPr>
                              <a:rPr lang="en-US" altLang="zh-CN" sz="1600" b="0" i="1" smtClean="0">
                                <a:solidFill>
                                  <a:schemeClr val="tx1"/>
                                </a:solidFill>
                                <a:latin typeface="Cambria Math" panose="02040503050406030204" pitchFamily="18" charset="0"/>
                                <a:ea typeface="Cambria Math" panose="02040503050406030204" pitchFamily="18" charset="0"/>
                              </a:rPr>
                            </m:ctrlPr>
                          </m:naryPr>
                          <m:sub>
                            <m:r>
                              <m:rPr>
                                <m:brk m:alnAt="7"/>
                              </m:rPr>
                              <a:rPr lang="en-US" altLang="zh-CN" sz="1600" b="0" i="1" smtClean="0">
                                <a:solidFill>
                                  <a:schemeClr val="tx1"/>
                                </a:solidFill>
                                <a:latin typeface="Cambria Math" panose="02040503050406030204" pitchFamily="18" charset="0"/>
                                <a:ea typeface="Cambria Math" panose="02040503050406030204" pitchFamily="18" charset="0"/>
                              </a:rPr>
                              <m:t>𝑖</m:t>
                            </m:r>
                          </m:sub>
                          <m:sup/>
                          <m:e>
                            <m:sSup>
                              <m:sSupPr>
                                <m:ctrlPr>
                                  <a:rPr lang="en-US" altLang="zh-CN" sz="1600" b="0" i="1" smtClean="0">
                                    <a:solidFill>
                                      <a:schemeClr val="tx1"/>
                                    </a:solidFill>
                                    <a:latin typeface="Cambria Math" panose="02040503050406030204" pitchFamily="18" charset="0"/>
                                    <a:ea typeface="Cambria Math" panose="02040503050406030204" pitchFamily="18" charset="0"/>
                                  </a:rPr>
                                </m:ctrlPr>
                              </m:sSupPr>
                              <m:e>
                                <m:d>
                                  <m:dPr>
                                    <m:ctrlPr>
                                      <a:rPr lang="en-US" altLang="zh-CN" sz="1600" b="0" i="1" smtClean="0">
                                        <a:solidFill>
                                          <a:schemeClr val="tx1"/>
                                        </a:solidFill>
                                        <a:latin typeface="Cambria Math" panose="02040503050406030204" pitchFamily="18" charset="0"/>
                                        <a:ea typeface="Cambria Math" panose="02040503050406030204" pitchFamily="18" charset="0"/>
                                      </a:rPr>
                                    </m:ctrlPr>
                                  </m:dPr>
                                  <m:e>
                                    <m:func>
                                      <m:funcPr>
                                        <m:ctrlPr>
                                          <a:rPr lang="en-US" altLang="zh-CN" sz="1600" b="0" i="1" smtClean="0">
                                            <a:solidFill>
                                              <a:schemeClr val="tx1"/>
                                            </a:solidFill>
                                            <a:latin typeface="Cambria Math" panose="02040503050406030204" pitchFamily="18" charset="0"/>
                                            <a:ea typeface="Cambria Math" panose="02040503050406030204" pitchFamily="18" charset="0"/>
                                          </a:rPr>
                                        </m:ctrlPr>
                                      </m:funcPr>
                                      <m:fName>
                                        <m:r>
                                          <m:rPr>
                                            <m:sty m:val="p"/>
                                          </m:rPr>
                                          <a:rPr lang="en-US" altLang="zh-CN" sz="1600" b="0" i="0" smtClean="0">
                                            <a:solidFill>
                                              <a:schemeClr val="tx1"/>
                                            </a:solidFill>
                                            <a:latin typeface="Cambria Math" panose="02040503050406030204" pitchFamily="18" charset="0"/>
                                            <a:ea typeface="Cambria Math" panose="02040503050406030204" pitchFamily="18" charset="0"/>
                                          </a:rPr>
                                          <m:t>max</m:t>
                                        </m:r>
                                      </m:fName>
                                      <m:e>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rPr>
                                            </m:ctrlPr>
                                          </m:dPr>
                                          <m:e>
                                            <m:sSub>
                                              <m:sSubPr>
                                                <m:ctrlPr>
                                                  <a:rPr lang="en-US" altLang="zh-CN" sz="1600" b="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𝑉</m:t>
                                                </m:r>
                                              </m:e>
                                              <m:sub>
                                                <m:r>
                                                  <a:rPr lang="en-US" altLang="zh-CN" sz="1600" b="0" i="1" smtClean="0">
                                                    <a:solidFill>
                                                      <a:schemeClr val="tx1"/>
                                                    </a:solidFill>
                                                    <a:latin typeface="Cambria Math" panose="02040503050406030204" pitchFamily="18" charset="0"/>
                                                    <a:ea typeface="Cambria Math" panose="02040503050406030204" pitchFamily="18" charset="0"/>
                                                  </a:rPr>
                                                  <m:t>𝑖</m:t>
                                                </m:r>
                                                <m:r>
                                                  <a:rPr lang="en-US" altLang="zh-CN" sz="1600" b="0" i="1" smtClean="0">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𝑚𝑖𝑛</m:t>
                                                </m:r>
                                              </m:sub>
                                            </m:sSub>
                                            <m:r>
                                              <a:rPr lang="en-US" altLang="zh-CN" sz="1600" b="0" i="1" smtClean="0">
                                                <a:solidFill>
                                                  <a:schemeClr val="tx1"/>
                                                </a:solidFill>
                                                <a:latin typeface="Cambria Math" panose="02040503050406030204" pitchFamily="18" charset="0"/>
                                                <a:ea typeface="Cambria Math" panose="02040503050406030204" pitchFamily="18" charset="0"/>
                                              </a:rPr>
                                              <m:t>−</m:t>
                                            </m:r>
                                            <m:sSub>
                                              <m:sSubPr>
                                                <m:ctrlPr>
                                                  <a:rPr lang="en-US" altLang="zh-CN" sz="1600" b="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𝑉</m:t>
                                                </m:r>
                                              </m:e>
                                              <m:sub>
                                                <m:r>
                                                  <a:rPr lang="en-US" altLang="zh-CN" sz="1600" b="0" i="1" smtClean="0">
                                                    <a:solidFill>
                                                      <a:schemeClr val="tx1"/>
                                                    </a:solidFill>
                                                    <a:latin typeface="Cambria Math" panose="02040503050406030204" pitchFamily="18" charset="0"/>
                                                    <a:ea typeface="Cambria Math" panose="02040503050406030204" pitchFamily="18" charset="0"/>
                                                  </a:rPr>
                                                  <m:t>𝑖</m:t>
                                                </m:r>
                                                <m:r>
                                                  <a:rPr lang="en-US" altLang="zh-CN" sz="1600" b="0" i="1" smtClean="0">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𝑝𝑢</m:t>
                                                </m:r>
                                              </m:sub>
                                            </m:sSub>
                                            <m:r>
                                              <a:rPr lang="en-US" altLang="zh-CN" sz="1600" b="0" i="1" smtClean="0">
                                                <a:solidFill>
                                                  <a:schemeClr val="tx1"/>
                                                </a:solidFill>
                                                <a:latin typeface="Cambria Math" panose="02040503050406030204" pitchFamily="18" charset="0"/>
                                                <a:ea typeface="Cambria Math" panose="02040503050406030204" pitchFamily="18" charset="0"/>
                                              </a:rPr>
                                              <m:t>,0</m:t>
                                            </m:r>
                                          </m:e>
                                        </m:d>
                                      </m:e>
                                    </m:func>
                                  </m:e>
                                </m:d>
                              </m:e>
                              <m:sup>
                                <m:r>
                                  <a:rPr lang="en-US" altLang="zh-CN" sz="1600" b="0" i="1" smtClean="0">
                                    <a:solidFill>
                                      <a:schemeClr val="tx1"/>
                                    </a:solidFill>
                                    <a:latin typeface="Cambria Math" panose="02040503050406030204" pitchFamily="18" charset="0"/>
                                    <a:ea typeface="Cambria Math" panose="02040503050406030204" pitchFamily="18" charset="0"/>
                                  </a:rPr>
                                  <m:t>2</m:t>
                                </m:r>
                              </m:sup>
                            </m:sSup>
                          </m:e>
                        </m:nary>
                        <m:r>
                          <a:rPr lang="en-US" altLang="zh-CN" sz="1600" b="0" i="1" smtClean="0">
                            <a:solidFill>
                              <a:schemeClr val="tx1"/>
                            </a:solidFill>
                            <a:latin typeface="Cambria Math" panose="02040503050406030204" pitchFamily="18" charset="0"/>
                            <a:ea typeface="Cambria Math" panose="02040503050406030204" pitchFamily="18" charset="0"/>
                          </a:rPr>
                          <m:t>+</m:t>
                        </m:r>
                        <m:sSup>
                          <m:sSupPr>
                            <m:ctrlPr>
                              <a:rPr lang="en-US" altLang="zh-CN" sz="1600" b="0" i="1" smtClean="0">
                                <a:solidFill>
                                  <a:schemeClr val="tx1"/>
                                </a:solidFill>
                                <a:latin typeface="Cambria Math" panose="02040503050406030204" pitchFamily="18" charset="0"/>
                                <a:ea typeface="Cambria Math" panose="02040503050406030204" pitchFamily="18" charset="0"/>
                              </a:rPr>
                            </m:ctrlPr>
                          </m:sSupPr>
                          <m:e>
                            <m:d>
                              <m:dPr>
                                <m:ctrlPr>
                                  <a:rPr lang="en-US" altLang="zh-CN" sz="1600" b="0" i="1" smtClean="0">
                                    <a:solidFill>
                                      <a:schemeClr val="tx1"/>
                                    </a:solidFill>
                                    <a:latin typeface="Cambria Math" panose="02040503050406030204" pitchFamily="18" charset="0"/>
                                    <a:ea typeface="Cambria Math" panose="02040503050406030204" pitchFamily="18" charset="0"/>
                                  </a:rPr>
                                </m:ctrlPr>
                              </m:dPr>
                              <m:e>
                                <m:func>
                                  <m:funcPr>
                                    <m:ctrlPr>
                                      <a:rPr lang="en-US" altLang="zh-CN" sz="1600" b="0" i="1" smtClean="0">
                                        <a:solidFill>
                                          <a:schemeClr val="tx1"/>
                                        </a:solidFill>
                                        <a:latin typeface="Cambria Math" panose="02040503050406030204" pitchFamily="18" charset="0"/>
                                        <a:ea typeface="Cambria Math" panose="02040503050406030204" pitchFamily="18" charset="0"/>
                                      </a:rPr>
                                    </m:ctrlPr>
                                  </m:funcPr>
                                  <m:fName>
                                    <m:r>
                                      <m:rPr>
                                        <m:sty m:val="p"/>
                                      </m:rPr>
                                      <a:rPr lang="en-US" altLang="zh-CN" sz="1600" b="0" i="0" smtClean="0">
                                        <a:solidFill>
                                          <a:schemeClr val="tx1"/>
                                        </a:solidFill>
                                        <a:latin typeface="Cambria Math" panose="02040503050406030204" pitchFamily="18" charset="0"/>
                                        <a:ea typeface="Cambria Math" panose="02040503050406030204" pitchFamily="18" charset="0"/>
                                      </a:rPr>
                                      <m:t>max</m:t>
                                    </m:r>
                                  </m:fName>
                                  <m:e>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rPr>
                                        </m:ctrlPr>
                                      </m:dPr>
                                      <m:e>
                                        <m:sSub>
                                          <m:sSubPr>
                                            <m:ctrlPr>
                                              <a:rPr lang="en-US" altLang="zh-CN" sz="1600" b="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𝑉</m:t>
                                            </m:r>
                                          </m:e>
                                          <m:sub>
                                            <m:r>
                                              <a:rPr lang="en-US" altLang="zh-CN" sz="1600" b="0" i="1" smtClean="0">
                                                <a:solidFill>
                                                  <a:schemeClr val="tx1"/>
                                                </a:solidFill>
                                                <a:latin typeface="Cambria Math" panose="02040503050406030204" pitchFamily="18" charset="0"/>
                                                <a:ea typeface="Cambria Math" panose="02040503050406030204" pitchFamily="18" charset="0"/>
                                              </a:rPr>
                                              <m:t>𝑖</m:t>
                                            </m:r>
                                            <m:r>
                                              <a:rPr lang="en-US" altLang="zh-CN" sz="1600" b="0" i="1" smtClean="0">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𝑝𝑢</m:t>
                                            </m:r>
                                          </m:sub>
                                        </m:sSub>
                                        <m:r>
                                          <a:rPr lang="en-US" altLang="zh-CN" sz="1600" b="0" i="1" smtClean="0">
                                            <a:solidFill>
                                              <a:schemeClr val="tx1"/>
                                            </a:solidFill>
                                            <a:latin typeface="Cambria Math" panose="02040503050406030204" pitchFamily="18" charset="0"/>
                                            <a:ea typeface="Cambria Math" panose="02040503050406030204" pitchFamily="18" charset="0"/>
                                          </a:rPr>
                                          <m:t>−</m:t>
                                        </m:r>
                                        <m:sSub>
                                          <m:sSubPr>
                                            <m:ctrlPr>
                                              <a:rPr lang="en-US" altLang="zh-CN" sz="1600" b="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𝑉</m:t>
                                            </m:r>
                                          </m:e>
                                          <m:sub>
                                            <m:r>
                                              <a:rPr lang="en-US" altLang="zh-CN" sz="1600" b="0" i="1" smtClean="0">
                                                <a:solidFill>
                                                  <a:schemeClr val="tx1"/>
                                                </a:solidFill>
                                                <a:latin typeface="Cambria Math" panose="02040503050406030204" pitchFamily="18" charset="0"/>
                                                <a:ea typeface="Cambria Math" panose="02040503050406030204" pitchFamily="18" charset="0"/>
                                              </a:rPr>
                                              <m:t>𝑖</m:t>
                                            </m:r>
                                            <m:r>
                                              <a:rPr lang="en-US" altLang="zh-CN" sz="1600" b="0" i="1" smtClean="0">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𝑚𝑎𝑥</m:t>
                                            </m:r>
                                          </m:sub>
                                        </m:sSub>
                                        <m:r>
                                          <a:rPr lang="en-US" altLang="zh-CN" sz="1600" b="0" i="1" smtClean="0">
                                            <a:solidFill>
                                              <a:schemeClr val="tx1"/>
                                            </a:solidFill>
                                            <a:latin typeface="Cambria Math" panose="02040503050406030204" pitchFamily="18" charset="0"/>
                                            <a:ea typeface="Cambria Math" panose="02040503050406030204" pitchFamily="18" charset="0"/>
                                          </a:rPr>
                                          <m:t>,0</m:t>
                                        </m:r>
                                      </m:e>
                                    </m:d>
                                  </m:e>
                                </m:func>
                              </m:e>
                            </m:d>
                          </m:e>
                          <m:sup>
                            <m:r>
                              <a:rPr lang="en-US" altLang="zh-CN" sz="1600" b="0" i="1" smtClean="0">
                                <a:solidFill>
                                  <a:schemeClr val="tx1"/>
                                </a:solidFill>
                                <a:latin typeface="Cambria Math" panose="02040503050406030204" pitchFamily="18" charset="0"/>
                                <a:ea typeface="Cambria Math" panose="02040503050406030204" pitchFamily="18" charset="0"/>
                              </a:rPr>
                              <m:t>2</m:t>
                            </m:r>
                          </m:sup>
                        </m:sSup>
                      </m:e>
                    </m:d>
                  </m:oMath>
                </a14:m>
                <a:endParaRPr lang="en-US" altLang="zh-CN" sz="1600" b="0" i="1" dirty="0">
                  <a:solidFill>
                    <a:schemeClr val="tx1"/>
                  </a:solidFill>
                  <a:latin typeface="Cambria Math" panose="02040503050406030204" pitchFamily="18" charset="0"/>
                  <a:ea typeface="Cambria Math" panose="02040503050406030204" pitchFamily="18" charset="0"/>
                </a:endParaRPr>
              </a:p>
              <a:p>
                <a:pPr lvl="2">
                  <a:lnSpc>
                    <a:spcPct val="150000"/>
                  </a:lnSpc>
                </a:pPr>
                <a14:m>
                  <m:oMath xmlns:m="http://schemas.openxmlformats.org/officeDocument/2006/math">
                    <m:sSub>
                      <m:sSub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t>𝑤</m:t>
                        </m:r>
                      </m:e>
                      <m:sub>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t>𝑣</m:t>
                        </m:r>
                      </m:sub>
                    </m:sSub>
                  </m:oMath>
                </a14:m>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rPr>
                  <a:t>: </a:t>
                </a:r>
                <a:r>
                  <a:rPr kumimoji="0" lang="en-US" altLang="zh-CN" b="0" i="0" u="none" strike="noStrike" kern="1200" cap="none" spc="0" normalizeH="0" baseline="0" noProof="0" dirty="0">
                    <a:ln>
                      <a:noFill/>
                    </a:ln>
                    <a:solidFill>
                      <a:prstClr val="black"/>
                    </a:solidFill>
                    <a:effectLst/>
                    <a:uLnTx/>
                    <a:uFillTx/>
                    <a:latin typeface="Helvetica" panose="020B0604020202020204" pitchFamily="34" charset="0"/>
                    <a:ea typeface="等线" panose="02010600030101010101" pitchFamily="2" charset="-122"/>
                    <a:cs typeface="Helvetica" panose="020B0604020202020204" pitchFamily="34" charset="0"/>
                  </a:rPr>
                  <a:t>Penalty weight of voltage violation. Default: 20,000.</a:t>
                </a:r>
              </a:p>
              <a:p>
                <a:pPr lvl="2">
                  <a:lnSpc>
                    <a:spcPct val="150000"/>
                  </a:lnSpc>
                </a:pPr>
                <a14:m>
                  <m:oMath xmlns:m="http://schemas.openxmlformats.org/officeDocument/2006/math">
                    <m:sSub>
                      <m:sSub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𝑉</m:t>
                        </m:r>
                      </m:e>
                      <m:sub>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𝑖</m:t>
                        </m:r>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𝑚𝑖𝑛</m:t>
                        </m:r>
                      </m:sub>
                    </m:sSub>
                  </m:oMath>
                </a14:m>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rPr>
                  <a:t>, </a:t>
                </a:r>
                <a14:m>
                  <m:oMath xmlns:m="http://schemas.openxmlformats.org/officeDocument/2006/math">
                    <m:sSub>
                      <m:sSub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𝑉</m:t>
                        </m:r>
                      </m:e>
                      <m:sub>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𝑖</m:t>
                        </m:r>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𝑚𝑎𝑥</m:t>
                        </m:r>
                      </m:sub>
                    </m:sSub>
                  </m:oMath>
                </a14:m>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rPr>
                  <a:t>: </a:t>
                </a:r>
                <a:r>
                  <a:rPr lang="en-US" altLang="zh-CN" dirty="0">
                    <a:solidFill>
                      <a:prstClr val="black"/>
                    </a:solidFill>
                    <a:latin typeface="Helvetica" panose="020B0604020202020204" pitchFamily="34" charset="0"/>
                    <a:ea typeface="等线" panose="02010600030101010101" pitchFamily="2" charset="-122"/>
                    <a:cs typeface="Helvetica" panose="020B0604020202020204" pitchFamily="34" charset="0"/>
                  </a:rPr>
                  <a:t>Min/max voltage limit at node </a:t>
                </a:r>
                <a14:m>
                  <m:oMath xmlns:m="http://schemas.openxmlformats.org/officeDocument/2006/math">
                    <m:r>
                      <a:rPr lang="en-US" altLang="zh-CN">
                        <a:solidFill>
                          <a:prstClr val="black"/>
                        </a:solidFill>
                        <a:latin typeface="Cambria Math" panose="02040503050406030204" pitchFamily="18" charset="0"/>
                        <a:ea typeface="等线" panose="02010600030101010101" pitchFamily="2" charset="-122"/>
                        <a:cs typeface="Helvetica" panose="020B0604020202020204" pitchFamily="34" charset="0"/>
                      </a:rPr>
                      <m:t>𝑖</m:t>
                    </m:r>
                  </m:oMath>
                </a14:m>
                <a:r>
                  <a:rPr lang="en-US" altLang="zh-CN" dirty="0">
                    <a:solidFill>
                      <a:prstClr val="black"/>
                    </a:solidFill>
                    <a:latin typeface="Helvetica" panose="020B0604020202020204" pitchFamily="34" charset="0"/>
                    <a:ea typeface="等线" panose="02010600030101010101" pitchFamily="2" charset="-122"/>
                    <a:cs typeface="Helvetica" panose="020B0604020202020204" pitchFamily="34" charset="0"/>
                  </a:rPr>
                  <a:t>, in p.u. Default: </a:t>
                </a:r>
                <a14:m>
                  <m:oMath xmlns:m="http://schemas.openxmlformats.org/officeDocument/2006/math">
                    <m:sSub>
                      <m:sSub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𝑉</m:t>
                        </m:r>
                      </m:e>
                      <m:sub>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𝑖</m:t>
                        </m:r>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𝑚𝑖𝑛</m:t>
                        </m:r>
                      </m:sub>
                    </m:sSub>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=0.9</m:t>
                    </m:r>
                  </m:oMath>
                </a14:m>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rPr>
                  <a:t>0, </a:t>
                </a:r>
                <a14:m>
                  <m:oMath xmlns:m="http://schemas.openxmlformats.org/officeDocument/2006/math">
                    <m:sSub>
                      <m:sSub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𝑉</m:t>
                        </m:r>
                      </m:e>
                      <m:sub>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𝑖</m:t>
                        </m:r>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𝑚𝑎𝑥</m:t>
                        </m:r>
                      </m:sub>
                    </m:sSub>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=1.10</m:t>
                    </m:r>
                  </m:oMath>
                </a14:m>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rPr>
                  <a:t>.</a:t>
                </a:r>
              </a:p>
              <a:p>
                <a:pPr lvl="2">
                  <a:lnSpc>
                    <a:spcPct val="150000"/>
                  </a:lnSpc>
                </a:pPr>
                <a14:m>
                  <m:oMath xmlns:m="http://schemas.openxmlformats.org/officeDocument/2006/math">
                    <m:sSub>
                      <m:sSub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𝑉</m:t>
                        </m:r>
                      </m:e>
                      <m:sub>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𝑖</m:t>
                        </m:r>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𝑝𝑢</m:t>
                        </m:r>
                      </m:sub>
                    </m:sSub>
                  </m:oMath>
                </a14:m>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rPr>
                  <a:t>: </a:t>
                </a:r>
                <a:r>
                  <a:rPr lang="en-US" altLang="zh-CN" dirty="0">
                    <a:solidFill>
                      <a:prstClr val="black"/>
                    </a:solidFill>
                    <a:latin typeface="Helvetica" panose="020B0604020202020204" pitchFamily="34" charset="0"/>
                    <a:ea typeface="等线" panose="02010600030101010101" pitchFamily="2" charset="-122"/>
                    <a:cs typeface="Helvetica" panose="020B0604020202020204" pitchFamily="34" charset="0"/>
                  </a:rPr>
                  <a:t>Voltage magnitude at node </a:t>
                </a:r>
                <a14:m>
                  <m:oMath xmlns:m="http://schemas.openxmlformats.org/officeDocument/2006/math">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t>𝑖</m:t>
                    </m:r>
                  </m:oMath>
                </a14:m>
                <a:r>
                  <a:rPr kumimoji="0" lang="en-US" altLang="zh-CN"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rPr>
                  <a:t>, </a:t>
                </a:r>
                <a:r>
                  <a:rPr lang="en-US" altLang="zh-CN" dirty="0">
                    <a:solidFill>
                      <a:prstClr val="black"/>
                    </a:solidFill>
                    <a:latin typeface="Helvetica" panose="020B0604020202020204" pitchFamily="34" charset="0"/>
                    <a:ea typeface="等线" panose="02010600030101010101" pitchFamily="2" charset="-122"/>
                    <a:cs typeface="Helvetica" panose="020B0604020202020204" pitchFamily="34" charset="0"/>
                  </a:rPr>
                  <a:t>in p.u.</a:t>
                </a:r>
              </a:p>
              <a:p>
                <a:pPr lvl="1"/>
                <a:r>
                  <a:rPr lang="en-US" altLang="zh-CN" sz="1600" b="1" dirty="0">
                    <a:solidFill>
                      <a:schemeClr val="tx1"/>
                    </a:solidFill>
                  </a:rPr>
                  <a:t>Power factor penalty</a:t>
                </a:r>
                <a:r>
                  <a:rPr lang="en-US" altLang="zh-CN" sz="1600" b="0" dirty="0">
                    <a:solidFill>
                      <a:schemeClr val="tx1"/>
                    </a:solidFill>
                  </a:rPr>
                  <a:t>: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𝑝𝑒𝑛𝑎𝑙𝑡𝑦</m:t>
                        </m:r>
                      </m:e>
                      <m:sub>
                        <m:r>
                          <a:rPr lang="en-US" altLang="zh-CN" sz="1600" i="1">
                            <a:latin typeface="Cambria Math" panose="02040503050406030204" pitchFamily="18" charset="0"/>
                          </a:rPr>
                          <m:t>𝑣𝑎𝑟𝑝𝑓</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𝑤</m:t>
                        </m:r>
                      </m:e>
                      <m:sub>
                        <m:r>
                          <a:rPr lang="en-US" altLang="zh-CN" sz="1600" i="1">
                            <a:latin typeface="Cambria Math" panose="02040503050406030204" pitchFamily="18" charset="0"/>
                          </a:rPr>
                          <m:t>𝑣𝑎𝑟𝑝𝑓</m:t>
                        </m:r>
                      </m:sub>
                    </m:sSub>
                    <m:r>
                      <a:rPr lang="en-US" altLang="zh-CN" sz="1600" i="1">
                        <a:latin typeface="Cambria Math" panose="02040503050406030204" pitchFamily="18" charset="0"/>
                        <a:ea typeface="Cambria Math" panose="02040503050406030204" pitchFamily="18" charset="0"/>
                      </a:rPr>
                      <m:t>×</m:t>
                    </m:r>
                    <m:d>
                      <m:dPr>
                        <m:ctrlPr>
                          <a:rPr lang="en-US" altLang="zh-CN" sz="1600" i="1">
                            <a:latin typeface="Cambria Math" panose="02040503050406030204" pitchFamily="18" charset="0"/>
                            <a:ea typeface="Cambria Math" panose="02040503050406030204" pitchFamily="18" charset="0"/>
                          </a:rPr>
                        </m:ctrlPr>
                      </m:dPr>
                      <m:e>
                        <m:sSup>
                          <m:sSupPr>
                            <m:ctrlPr>
                              <a:rPr lang="en-US" altLang="zh-CN" sz="1600" i="1">
                                <a:latin typeface="Cambria Math" panose="02040503050406030204" pitchFamily="18" charset="0"/>
                                <a:ea typeface="Cambria Math" panose="02040503050406030204" pitchFamily="18" charset="0"/>
                              </a:rPr>
                            </m:ctrlPr>
                          </m:sSupPr>
                          <m:e>
                            <m:d>
                              <m:dPr>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func>
                                      <m:funcPr>
                                        <m:ctrlPr>
                                          <a:rPr lang="en-US" altLang="zh-CN" sz="1600" i="1">
                                            <a:latin typeface="Cambria Math" panose="02040503050406030204" pitchFamily="18" charset="0"/>
                                            <a:ea typeface="Cambria Math" panose="02040503050406030204" pitchFamily="18" charset="0"/>
                                          </a:rPr>
                                        </m:ctrlPr>
                                      </m:funcPr>
                                      <m:fName>
                                        <m:r>
                                          <m:rPr>
                                            <m:sty m:val="p"/>
                                          </m:rPr>
                                          <a:rPr lang="en-US" altLang="zh-CN" sz="1600">
                                            <a:latin typeface="Cambria Math" panose="02040503050406030204" pitchFamily="18" charset="0"/>
                                            <a:ea typeface="Cambria Math" panose="02040503050406030204" pitchFamily="18" charset="0"/>
                                          </a:rPr>
                                          <m:t>max</m:t>
                                        </m:r>
                                      </m:fName>
                                      <m:e>
                                        <m:d>
                                          <m:dPr>
                                            <m:begChr m:val="{"/>
                                            <m:endChr m:val="}"/>
                                            <m:ctrlPr>
                                              <a:rPr lang="en-US" altLang="zh-CN" sz="1600" i="1">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𝑉𝐴𝑅</m:t>
                                                </m:r>
                                              </m:e>
                                              <m:sub>
                                                <m:r>
                                                  <a:rPr lang="en-US" altLang="zh-CN" sz="1600" i="1">
                                                    <a:latin typeface="Cambria Math" panose="02040503050406030204" pitchFamily="18" charset="0"/>
                                                    <a:ea typeface="Cambria Math" panose="02040503050406030204" pitchFamily="18" charset="0"/>
                                                  </a:rPr>
                                                  <m:t>𝑚𝑖𝑛</m:t>
                                                </m:r>
                                              </m:sub>
                                            </m:sSub>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𝑉𝐴𝑅</m:t>
                                            </m:r>
                                            <m:r>
                                              <a:rPr lang="en-US" altLang="zh-CN" sz="1600" i="1">
                                                <a:latin typeface="Cambria Math" panose="02040503050406030204" pitchFamily="18" charset="0"/>
                                                <a:ea typeface="Cambria Math" panose="02040503050406030204" pitchFamily="18" charset="0"/>
                                              </a:rPr>
                                              <m:t>,   0</m:t>
                                            </m:r>
                                          </m:e>
                                        </m:d>
                                      </m:e>
                                    </m:func>
                                  </m:num>
                                  <m:den>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𝑉𝐴𝑅</m:t>
                                        </m:r>
                                      </m:e>
                                      <m:sub>
                                        <m:r>
                                          <a:rPr lang="en-US" altLang="zh-CN" sz="1600" i="1">
                                            <a:latin typeface="Cambria Math" panose="02040503050406030204" pitchFamily="18" charset="0"/>
                                            <a:ea typeface="Cambria Math" panose="02040503050406030204" pitchFamily="18" charset="0"/>
                                          </a:rPr>
                                          <m:t>𝑏𝑎𝑠𝑒</m:t>
                                        </m:r>
                                      </m:sub>
                                    </m:sSub>
                                  </m:den>
                                </m:f>
                              </m:e>
                            </m:d>
                          </m:e>
                          <m:sup>
                            <m:r>
                              <a:rPr lang="en-US" altLang="zh-CN" sz="1600" i="1">
                                <a:latin typeface="Cambria Math" panose="02040503050406030204" pitchFamily="18" charset="0"/>
                                <a:ea typeface="Cambria Math" panose="02040503050406030204" pitchFamily="18" charset="0"/>
                              </a:rPr>
                              <m:t>2</m:t>
                            </m:r>
                          </m:sup>
                        </m:sSup>
                        <m:r>
                          <a:rPr lang="en-US" altLang="zh-CN"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d>
                              <m:dPr>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func>
                                      <m:funcPr>
                                        <m:ctrlPr>
                                          <a:rPr lang="en-US" altLang="zh-CN" sz="1600" i="1">
                                            <a:latin typeface="Cambria Math" panose="02040503050406030204" pitchFamily="18" charset="0"/>
                                            <a:ea typeface="Cambria Math" panose="02040503050406030204" pitchFamily="18" charset="0"/>
                                          </a:rPr>
                                        </m:ctrlPr>
                                      </m:funcPr>
                                      <m:fName>
                                        <m:r>
                                          <m:rPr>
                                            <m:sty m:val="p"/>
                                          </m:rPr>
                                          <a:rPr lang="en-US" altLang="zh-CN" sz="1600">
                                            <a:latin typeface="Cambria Math" panose="02040503050406030204" pitchFamily="18" charset="0"/>
                                            <a:ea typeface="Cambria Math" panose="02040503050406030204" pitchFamily="18" charset="0"/>
                                          </a:rPr>
                                          <m:t>max</m:t>
                                        </m:r>
                                      </m:fName>
                                      <m:e>
                                        <m:d>
                                          <m:dPr>
                                            <m:begChr m:val="{"/>
                                            <m:endChr m:val="}"/>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𝑉𝐴𝑅</m:t>
                                            </m:r>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𝑉𝐴𝑅</m:t>
                                                </m:r>
                                              </m:e>
                                              <m:sub>
                                                <m:r>
                                                  <a:rPr lang="en-US" altLang="zh-CN" sz="1600" i="1">
                                                    <a:latin typeface="Cambria Math" panose="02040503050406030204" pitchFamily="18" charset="0"/>
                                                    <a:ea typeface="Cambria Math" panose="02040503050406030204" pitchFamily="18" charset="0"/>
                                                  </a:rPr>
                                                  <m:t>𝑚𝑎𝑥</m:t>
                                                </m:r>
                                              </m:sub>
                                            </m:sSub>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   </m:t>
                                            </m:r>
                                            <m:r>
                                              <a:rPr lang="en-US" altLang="zh-CN" sz="1600" i="1">
                                                <a:latin typeface="Cambria Math" panose="02040503050406030204" pitchFamily="18" charset="0"/>
                                                <a:ea typeface="Cambria Math" panose="02040503050406030204" pitchFamily="18" charset="0"/>
                                              </a:rPr>
                                              <m:t>0</m:t>
                                            </m:r>
                                          </m:e>
                                        </m:d>
                                      </m:e>
                                    </m:func>
                                  </m:num>
                                  <m:den>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𝑉𝐴𝑅</m:t>
                                        </m:r>
                                      </m:e>
                                      <m:sub>
                                        <m:r>
                                          <a:rPr lang="en-US" altLang="zh-CN" sz="1600" i="1">
                                            <a:latin typeface="Cambria Math" panose="02040503050406030204" pitchFamily="18" charset="0"/>
                                            <a:ea typeface="Cambria Math" panose="02040503050406030204" pitchFamily="18" charset="0"/>
                                          </a:rPr>
                                          <m:t>𝑏𝑎𝑠𝑒</m:t>
                                        </m:r>
                                      </m:sub>
                                    </m:sSub>
                                  </m:den>
                                </m:f>
                              </m:e>
                            </m:d>
                          </m:e>
                          <m:sup>
                            <m:r>
                              <a:rPr lang="en-US" altLang="zh-CN" sz="1600" i="1">
                                <a:latin typeface="Cambria Math" panose="02040503050406030204" pitchFamily="18" charset="0"/>
                                <a:ea typeface="Cambria Math" panose="02040503050406030204" pitchFamily="18" charset="0"/>
                              </a:rPr>
                              <m:t>2</m:t>
                            </m:r>
                          </m:sup>
                        </m:sSup>
                      </m:e>
                    </m:d>
                  </m:oMath>
                </a14:m>
                <a:endParaRPr lang="en-US" altLang="zh-CN" sz="1600" b="0" i="1" dirty="0">
                  <a:solidFill>
                    <a:schemeClr val="tx1"/>
                  </a:solidFill>
                  <a:latin typeface="Cambria Math" panose="02040503050406030204" pitchFamily="18" charset="0"/>
                  <a:ea typeface="Cambria Math" panose="02040503050406030204" pitchFamily="18" charset="0"/>
                </a:endParaRPr>
              </a:p>
              <a:p>
                <a:pPr lvl="2">
                  <a:lnSpc>
                    <a:spcPct val="150000"/>
                  </a:lnSpc>
                </a:pPr>
                <a14:m>
                  <m:oMath xmlns:m="http://schemas.openxmlformats.org/officeDocument/2006/math">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panose="02040503050406030204" pitchFamily="18" charset="0"/>
                          </a:rPr>
                          <m:t>𝑤</m:t>
                        </m:r>
                      </m:e>
                      <m:sub>
                        <m:r>
                          <a:rPr lang="en-US" altLang="zh-CN" i="1">
                            <a:solidFill>
                              <a:prstClr val="black"/>
                            </a:solidFill>
                            <a:latin typeface="Cambria Math" panose="02040503050406030204" pitchFamily="18" charset="0"/>
                          </a:rPr>
                          <m:t>𝑣𝑎𝑟𝑝𝑓</m:t>
                        </m:r>
                      </m:sub>
                    </m:sSub>
                  </m:oMath>
                </a14:m>
                <a:r>
                  <a:rPr lang="en-US" altLang="zh-CN" dirty="0">
                    <a:solidFill>
                      <a:prstClr val="black"/>
                    </a:solidFill>
                    <a:latin typeface="Helvetica" panose="020B0604020202020204" pitchFamily="34" charset="0"/>
                    <a:cs typeface="Helvetica" panose="020B0604020202020204" pitchFamily="34" charset="0"/>
                  </a:rPr>
                  <a:t>: Penalty weight of VAR/power factor violation. Default: 20,000.</a:t>
                </a:r>
              </a:p>
              <a:p>
                <a:pPr lvl="2">
                  <a:lnSpc>
                    <a:spcPct val="150000"/>
                  </a:lnSpc>
                </a:pPr>
                <a14:m>
                  <m:oMath xmlns:m="http://schemas.openxmlformats.org/officeDocument/2006/math">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panose="02040503050406030204" pitchFamily="18" charset="0"/>
                          </a:rPr>
                          <m:t>𝑉𝐴𝑅</m:t>
                        </m:r>
                      </m:e>
                      <m:sub>
                        <m:r>
                          <a:rPr lang="en-US" altLang="zh-CN" i="1">
                            <a:solidFill>
                              <a:prstClr val="black"/>
                            </a:solidFill>
                            <a:latin typeface="Cambria Math" panose="02040503050406030204" pitchFamily="18" charset="0"/>
                          </a:rPr>
                          <m:t>𝑚𝑖𝑛</m:t>
                        </m:r>
                      </m:sub>
                    </m:sSub>
                  </m:oMath>
                </a14:m>
                <a:r>
                  <a:rPr lang="en-US" altLang="zh-CN" i="1" dirty="0">
                    <a:solidFill>
                      <a:prstClr val="black"/>
                    </a:solidFill>
                    <a:latin typeface="Cambria Math" panose="02040503050406030204" pitchFamily="18" charset="0"/>
                  </a:rPr>
                  <a:t>, </a:t>
                </a:r>
                <a14:m>
                  <m:oMath xmlns:m="http://schemas.openxmlformats.org/officeDocument/2006/math">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panose="02040503050406030204" pitchFamily="18" charset="0"/>
                          </a:rPr>
                          <m:t>𝑉𝐴𝑅</m:t>
                        </m:r>
                      </m:e>
                      <m:sub>
                        <m:r>
                          <a:rPr lang="en-US" altLang="zh-CN" i="1">
                            <a:solidFill>
                              <a:prstClr val="black"/>
                            </a:solidFill>
                            <a:latin typeface="Cambria Math" panose="02040503050406030204" pitchFamily="18" charset="0"/>
                          </a:rPr>
                          <m:t>𝑚𝑎𝑥</m:t>
                        </m:r>
                      </m:sub>
                    </m:sSub>
                  </m:oMath>
                </a14:m>
                <a:r>
                  <a:rPr lang="en-US" altLang="zh-CN" dirty="0">
                    <a:solidFill>
                      <a:prstClr val="black"/>
                    </a:solidFill>
                    <a:latin typeface="Helvetica" panose="020B0604020202020204" pitchFamily="34" charset="0"/>
                    <a:cs typeface="Helvetica" panose="020B0604020202020204" pitchFamily="34" charset="0"/>
                  </a:rPr>
                  <a:t>: Min/max KVAR limit or converted KVAR limit from power factor limit.</a:t>
                </a:r>
              </a:p>
              <a:p>
                <a:pPr lvl="2">
                  <a:lnSpc>
                    <a:spcPct val="150000"/>
                  </a:lnSpc>
                  <a:defRPr/>
                </a:pPr>
                <a14:m>
                  <m:oMath xmlns:m="http://schemas.openxmlformats.org/officeDocument/2006/math">
                    <m:r>
                      <a:rPr lang="en-US" altLang="zh-CN" i="1">
                        <a:solidFill>
                          <a:prstClr val="black"/>
                        </a:solidFill>
                        <a:latin typeface="Cambria Math" panose="02040503050406030204" pitchFamily="18" charset="0"/>
                      </a:rPr>
                      <m:t>𝑉𝐴𝑅</m:t>
                    </m:r>
                  </m:oMath>
                </a14:m>
                <a:r>
                  <a:rPr lang="en-US" altLang="zh-CN" dirty="0">
                    <a:solidFill>
                      <a:prstClr val="black"/>
                    </a:solidFill>
                    <a:latin typeface="Helvetica" panose="020B0604020202020204" pitchFamily="34" charset="0"/>
                    <a:cs typeface="Helvetica" panose="020B0604020202020204" pitchFamily="34" charset="0"/>
                  </a:rPr>
                  <a:t>: Current KVAR value.</a:t>
                </a:r>
              </a:p>
              <a:p>
                <a:pPr lvl="2">
                  <a:lnSpc>
                    <a:spcPct val="150000"/>
                  </a:lnSpc>
                  <a:defRPr/>
                </a:pPr>
                <a14:m>
                  <m:oMath xmlns:m="http://schemas.openxmlformats.org/officeDocument/2006/math">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panose="02040503050406030204" pitchFamily="18" charset="0"/>
                          </a:rPr>
                          <m:t>𝑉𝐴𝑅</m:t>
                        </m:r>
                      </m:e>
                      <m:sub>
                        <m:r>
                          <a:rPr lang="en-US" altLang="zh-CN" i="1">
                            <a:solidFill>
                              <a:prstClr val="black"/>
                            </a:solidFill>
                            <a:latin typeface="Cambria Math" panose="02040503050406030204" pitchFamily="18" charset="0"/>
                          </a:rPr>
                          <m:t>𝑏𝑎𝑠𝑒</m:t>
                        </m:r>
                      </m:sub>
                    </m:sSub>
                    <m:r>
                      <a:rPr lang="en-US" altLang="zh-CN" i="1">
                        <a:solidFill>
                          <a:prstClr val="black"/>
                        </a:solidFill>
                        <a:latin typeface="Cambria Math" panose="02040503050406030204" pitchFamily="18" charset="0"/>
                      </a:rPr>
                      <m:t>=</m:t>
                    </m:r>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panose="02040503050406030204" pitchFamily="18" charset="0"/>
                          </a:rPr>
                          <m:t>𝑉𝐴𝑅</m:t>
                        </m:r>
                      </m:e>
                      <m:sub>
                        <m:r>
                          <a:rPr lang="en-US" altLang="zh-CN" i="1">
                            <a:solidFill>
                              <a:prstClr val="black"/>
                            </a:solidFill>
                            <a:latin typeface="Cambria Math" panose="02040503050406030204" pitchFamily="18" charset="0"/>
                          </a:rPr>
                          <m:t>𝑚𝑎𝑥</m:t>
                        </m:r>
                      </m:sub>
                    </m:sSub>
                    <m:r>
                      <a:rPr lang="en-US" altLang="zh-CN" i="1">
                        <a:solidFill>
                          <a:prstClr val="black"/>
                        </a:solidFill>
                        <a:latin typeface="Cambria Math" panose="02040503050406030204" pitchFamily="18" charset="0"/>
                      </a:rPr>
                      <m:t>−</m:t>
                    </m:r>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panose="02040503050406030204" pitchFamily="18" charset="0"/>
                          </a:rPr>
                          <m:t>𝑉𝐴𝑅</m:t>
                        </m:r>
                      </m:e>
                      <m:sub>
                        <m:r>
                          <a:rPr lang="en-US" altLang="zh-CN" i="1">
                            <a:solidFill>
                              <a:prstClr val="black"/>
                            </a:solidFill>
                            <a:latin typeface="Cambria Math" panose="02040503050406030204" pitchFamily="18" charset="0"/>
                          </a:rPr>
                          <m:t>𝑚𝑖𝑛</m:t>
                        </m:r>
                      </m:sub>
                    </m:sSub>
                  </m:oMath>
                </a14:m>
                <a:endParaRPr lang="en-US" altLang="zh-CN" dirty="0">
                  <a:solidFill>
                    <a:prstClr val="black"/>
                  </a:solidFill>
                  <a:latin typeface="Helvetica" panose="020B0604020202020204" pitchFamily="34" charset="0"/>
                  <a:ea typeface="等线" panose="02010600030101010101" pitchFamily="2" charset="-122"/>
                  <a:cs typeface="Helvetica" panose="020B0604020202020204" pitchFamily="34" charset="0"/>
                </a:endParaRPr>
              </a:p>
              <a:p>
                <a:pPr marL="914400" lvl="2" indent="0">
                  <a:buNone/>
                </a:pPr>
                <a:endParaRPr lang="en-US" altLang="zh-CN" dirty="0">
                  <a:solidFill>
                    <a:prstClr val="black"/>
                  </a:solidFill>
                  <a:latin typeface="Helvetica" panose="020B0604020202020204" pitchFamily="34" charset="0"/>
                  <a:ea typeface="等线" panose="02010600030101010101" pitchFamily="2" charset="-122"/>
                  <a:cs typeface="Helvetica" panose="020B0604020202020204" pitchFamily="34" charset="0"/>
                </a:endParaRPr>
              </a:p>
              <a:p>
                <a:pPr lvl="2"/>
                <a:endParaRPr lang="en-US" sz="1200" dirty="0"/>
              </a:p>
              <a:p>
                <a:endParaRPr lang="en-US" sz="2000" dirty="0"/>
              </a:p>
              <a:p>
                <a:endParaRPr lang="en-US" sz="2000" dirty="0"/>
              </a:p>
              <a:p>
                <a:endParaRPr lang="en-US" sz="2000" dirty="0"/>
              </a:p>
              <a:p>
                <a:endParaRPr lang="en-US" sz="2000" dirty="0"/>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C5A82447-3D19-5F67-FA9E-DD033661F012}"/>
                  </a:ext>
                </a:extLst>
              </p:cNvPr>
              <p:cNvSpPr>
                <a:spLocks noGrp="1" noRot="1" noChangeAspect="1" noMove="1" noResize="1" noEditPoints="1" noAdjustHandles="1" noChangeArrowheads="1" noChangeShapeType="1" noTextEdit="1"/>
              </p:cNvSpPr>
              <p:nvPr>
                <p:ph idx="1"/>
              </p:nvPr>
            </p:nvSpPr>
            <p:spPr>
              <a:xfrm>
                <a:off x="294030" y="1094625"/>
                <a:ext cx="11612880" cy="4375734"/>
              </a:xfrm>
              <a:blipFill>
                <a:blip r:embed="rId2"/>
                <a:stretch>
                  <a:fillRect l="-4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5174A1C-C864-9196-EFFE-03A4681741DA}"/>
              </a:ext>
            </a:extLst>
          </p:cNvPr>
          <p:cNvSpPr>
            <a:spLocks noGrp="1"/>
          </p:cNvSpPr>
          <p:nvPr>
            <p:ph type="sldNum" sz="quarter" idx="12"/>
          </p:nvPr>
        </p:nvSpPr>
        <p:spPr/>
        <p:txBody>
          <a:bodyPr/>
          <a:lstStyle/>
          <a:p>
            <a:fld id="{9495EA4E-3D33-45DE-B4D9-3F7D650B8951}" type="slidenum">
              <a:rPr lang="zh-CN" altLang="en-US" smtClean="0"/>
              <a:pPr/>
              <a:t>9</a:t>
            </a:fld>
            <a:endParaRPr lang="zh-CN" altLang="en-US"/>
          </a:p>
        </p:txBody>
      </p:sp>
    </p:spTree>
    <p:extLst>
      <p:ext uri="{BB962C8B-B14F-4D97-AF65-F5344CB8AC3E}">
        <p14:creationId xmlns:p14="http://schemas.microsoft.com/office/powerpoint/2010/main" val="1843955277"/>
      </p:ext>
    </p:extLst>
  </p:cSld>
  <p:clrMapOvr>
    <a:masterClrMapping/>
  </p:clrMapOvr>
</p:sld>
</file>

<file path=ppt/theme/theme1.xml><?xml version="1.0" encoding="utf-8"?>
<a:theme xmlns:a="http://schemas.openxmlformats.org/drawingml/2006/main" name="自定义设计方案">
  <a:themeElements>
    <a:clrScheme name="蓝色沉稳">
      <a:dk1>
        <a:sysClr val="windowText" lastClr="000000"/>
      </a:dk1>
      <a:lt1>
        <a:sysClr val="window" lastClr="FFFFFF"/>
      </a:lt1>
      <a:dk2>
        <a:srgbClr val="44546A"/>
      </a:dk2>
      <a:lt2>
        <a:srgbClr val="E7E6E6"/>
      </a:lt2>
      <a:accent1>
        <a:srgbClr val="1F4E7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常用1">
      <a:majorFont>
        <a:latin typeface="Calibri"/>
        <a:ea typeface="微软雅黑"/>
        <a:cs typeface=""/>
      </a:majorFont>
      <a:minorFont>
        <a:latin typeface="Calibr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59829</TotalTime>
  <Words>5178</Words>
  <Application>Microsoft Macintosh PowerPoint</Application>
  <PresentationFormat>Widescreen</PresentationFormat>
  <Paragraphs>952</Paragraphs>
  <Slides>42</Slides>
  <Notes>30</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6" baseType="lpstr">
      <vt:lpstr>Kaiti SC</vt:lpstr>
      <vt:lpstr>Lexend Deca</vt:lpstr>
      <vt:lpstr>宋体</vt:lpstr>
      <vt:lpstr>Times</vt:lpstr>
      <vt:lpstr>Univers 75 Black</vt:lpstr>
      <vt:lpstr>Arial</vt:lpstr>
      <vt:lpstr>Calibri</vt:lpstr>
      <vt:lpstr>Cambria Math</vt:lpstr>
      <vt:lpstr>Helvetica</vt:lpstr>
      <vt:lpstr>Times New Roman</vt:lpstr>
      <vt:lpstr>Wingdings</vt:lpstr>
      <vt:lpstr>自定义设计方案</vt:lpstr>
      <vt:lpstr>1_自定义设计方案</vt:lpstr>
      <vt:lpstr>Equation</vt:lpstr>
      <vt:lpstr>PowerPoint Presentation</vt:lpstr>
      <vt:lpstr>Benefits and challenges of DER integration</vt:lpstr>
      <vt:lpstr>Firm interconnection rules for DER</vt:lpstr>
      <vt:lpstr>Definition of dynamic operating envelope</vt:lpstr>
      <vt:lpstr>ADMS-DERMS interaction for DOE optimization</vt:lpstr>
      <vt:lpstr>Challenges of DOE optimization</vt:lpstr>
      <vt:lpstr>DOE optimization problem</vt:lpstr>
      <vt:lpstr>General formulation - objective</vt:lpstr>
      <vt:lpstr>General formulation - objective</vt:lpstr>
      <vt:lpstr>General formulation - objective</vt:lpstr>
      <vt:lpstr>General formulation - constraints</vt:lpstr>
      <vt:lpstr>Steepest gradient descent</vt:lpstr>
      <vt:lpstr>Steepest gradient descent</vt:lpstr>
      <vt:lpstr>Steepest gradient descent</vt:lpstr>
      <vt:lpstr>Linear DistFlow model</vt:lpstr>
      <vt:lpstr>Approximations in LinDistFlow models</vt:lpstr>
      <vt:lpstr>Convexified Power Flow Model</vt:lpstr>
      <vt:lpstr>Input convex neural network for optimal power flow</vt:lpstr>
      <vt:lpstr>Constraint embedding method for ICNNs</vt:lpstr>
      <vt:lpstr>How good can ICNNs represent power flow model?</vt:lpstr>
      <vt:lpstr>Time-series test case for 24-hour DOE</vt:lpstr>
      <vt:lpstr>Overall DOE area of seven DERs</vt:lpstr>
      <vt:lpstr>Overall DOE area of seven DERs</vt:lpstr>
      <vt:lpstr>DOEs of individual DERs – upper limits</vt:lpstr>
      <vt:lpstr>DOEs of individual DERs – lower limits</vt:lpstr>
      <vt:lpstr>Quantitative comparison of overall DOE</vt:lpstr>
      <vt:lpstr>Scalability test case with more DERs</vt:lpstr>
      <vt:lpstr>Overall DOE area of scalability test case</vt:lpstr>
      <vt:lpstr>Quantitative results of scalability test case </vt:lpstr>
      <vt:lpstr>Summary and path forward</vt:lpstr>
      <vt:lpstr>Data sharing</vt:lpstr>
      <vt:lpstr>Distribution system courses</vt:lpstr>
      <vt:lpstr>PowerPoint Presentation</vt:lpstr>
      <vt:lpstr>Model-based methods for DOE optimization</vt:lpstr>
      <vt:lpstr>Experiment setup for snapshot cases</vt:lpstr>
      <vt:lpstr>Case 1: Back feed</vt:lpstr>
      <vt:lpstr>Experimental results: Case 1 (Back Feed)</vt:lpstr>
      <vt:lpstr>Experimental results: Case 1 (Back Feed)</vt:lpstr>
      <vt:lpstr>Case 2: Overloading</vt:lpstr>
      <vt:lpstr>Experimental results: Case 2 (Overloading)</vt:lpstr>
      <vt:lpstr>Experimental results: Case 2 (Overloading)</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Wang, Zhaoyu [E CPE]</cp:lastModifiedBy>
  <cp:revision>7221</cp:revision>
  <cp:lastPrinted>2024-05-14T12:31:48Z</cp:lastPrinted>
  <dcterms:created xsi:type="dcterms:W3CDTF">2016-04-24T15:52:00Z</dcterms:created>
  <dcterms:modified xsi:type="dcterms:W3CDTF">2025-12-06T03:59:47Z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