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2" r:id="rId4"/>
  </p:sldMasterIdLst>
  <p:notesMasterIdLst>
    <p:notesMasterId r:id="rId60"/>
  </p:notesMasterIdLst>
  <p:handoutMasterIdLst>
    <p:handoutMasterId r:id="rId61"/>
  </p:handoutMasterIdLst>
  <p:sldIdLst>
    <p:sldId id="1815" r:id="rId5"/>
    <p:sldId id="307" r:id="rId6"/>
    <p:sldId id="1776" r:id="rId7"/>
    <p:sldId id="1789" r:id="rId8"/>
    <p:sldId id="262" r:id="rId9"/>
    <p:sldId id="1790" r:id="rId10"/>
    <p:sldId id="309" r:id="rId11"/>
    <p:sldId id="1780" r:id="rId12"/>
    <p:sldId id="310" r:id="rId13"/>
    <p:sldId id="1782" r:id="rId14"/>
    <p:sldId id="1824" r:id="rId15"/>
    <p:sldId id="335" r:id="rId16"/>
    <p:sldId id="1781" r:id="rId17"/>
    <p:sldId id="1793" r:id="rId18"/>
    <p:sldId id="312" r:id="rId19"/>
    <p:sldId id="1794" r:id="rId20"/>
    <p:sldId id="1784" r:id="rId21"/>
    <p:sldId id="1785" r:id="rId22"/>
    <p:sldId id="315" r:id="rId23"/>
    <p:sldId id="323" r:id="rId24"/>
    <p:sldId id="316" r:id="rId25"/>
    <p:sldId id="1788" r:id="rId26"/>
    <p:sldId id="326" r:id="rId27"/>
    <p:sldId id="1805" r:id="rId28"/>
    <p:sldId id="1822" r:id="rId29"/>
    <p:sldId id="1764" r:id="rId30"/>
    <p:sldId id="1777" r:id="rId31"/>
    <p:sldId id="1823" r:id="rId32"/>
    <p:sldId id="1766" r:id="rId33"/>
    <p:sldId id="1796" r:id="rId34"/>
    <p:sldId id="1775" r:id="rId35"/>
    <p:sldId id="305" r:id="rId36"/>
    <p:sldId id="1787" r:id="rId37"/>
    <p:sldId id="1816" r:id="rId38"/>
    <p:sldId id="1801" r:id="rId39"/>
    <p:sldId id="1802" r:id="rId40"/>
    <p:sldId id="1817" r:id="rId41"/>
    <p:sldId id="1803" r:id="rId42"/>
    <p:sldId id="1804" r:id="rId43"/>
    <p:sldId id="348" r:id="rId44"/>
    <p:sldId id="342" r:id="rId45"/>
    <p:sldId id="343" r:id="rId46"/>
    <p:sldId id="344" r:id="rId47"/>
    <p:sldId id="1818" r:id="rId48"/>
    <p:sldId id="1819" r:id="rId49"/>
    <p:sldId id="346" r:id="rId50"/>
    <p:sldId id="347" r:id="rId51"/>
    <p:sldId id="1812" r:id="rId52"/>
    <p:sldId id="1813" r:id="rId53"/>
    <p:sldId id="1814" r:id="rId54"/>
    <p:sldId id="1820" r:id="rId55"/>
    <p:sldId id="1821" r:id="rId56"/>
    <p:sldId id="324" r:id="rId57"/>
    <p:sldId id="1795" r:id="rId58"/>
    <p:sldId id="350" r:id="rId59"/>
  </p:sldIdLst>
  <p:sldSz cx="9144000" cy="5143500" type="screen16x9"/>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126" algn="l" rtl="0" eaLnBrk="0" fontAlgn="base" hangingPunct="0">
      <a:spcBef>
        <a:spcPct val="0"/>
      </a:spcBef>
      <a:spcAft>
        <a:spcPct val="0"/>
      </a:spcAft>
      <a:defRPr sz="2400" kern="1200">
        <a:solidFill>
          <a:schemeClr val="tx1"/>
        </a:solidFill>
        <a:latin typeface="Times" charset="0"/>
        <a:ea typeface="+mn-ea"/>
        <a:cs typeface="+mn-cs"/>
      </a:defRPr>
    </a:lvl2pPr>
    <a:lvl3pPr marL="914253" algn="l" rtl="0" eaLnBrk="0" fontAlgn="base" hangingPunct="0">
      <a:spcBef>
        <a:spcPct val="0"/>
      </a:spcBef>
      <a:spcAft>
        <a:spcPct val="0"/>
      </a:spcAft>
      <a:defRPr sz="2400" kern="1200">
        <a:solidFill>
          <a:schemeClr val="tx1"/>
        </a:solidFill>
        <a:latin typeface="Times" charset="0"/>
        <a:ea typeface="+mn-ea"/>
        <a:cs typeface="+mn-cs"/>
      </a:defRPr>
    </a:lvl3pPr>
    <a:lvl4pPr marL="1371376" algn="l" rtl="0" eaLnBrk="0" fontAlgn="base" hangingPunct="0">
      <a:spcBef>
        <a:spcPct val="0"/>
      </a:spcBef>
      <a:spcAft>
        <a:spcPct val="0"/>
      </a:spcAft>
      <a:defRPr sz="2400" kern="1200">
        <a:solidFill>
          <a:schemeClr val="tx1"/>
        </a:solidFill>
        <a:latin typeface="Times" charset="0"/>
        <a:ea typeface="+mn-ea"/>
        <a:cs typeface="+mn-cs"/>
      </a:defRPr>
    </a:lvl4pPr>
    <a:lvl5pPr marL="1828501" algn="l" rtl="0" eaLnBrk="0" fontAlgn="base" hangingPunct="0">
      <a:spcBef>
        <a:spcPct val="0"/>
      </a:spcBef>
      <a:spcAft>
        <a:spcPct val="0"/>
      </a:spcAft>
      <a:defRPr sz="2400" kern="1200">
        <a:solidFill>
          <a:schemeClr val="tx1"/>
        </a:solidFill>
        <a:latin typeface="Times" charset="0"/>
        <a:ea typeface="+mn-ea"/>
        <a:cs typeface="+mn-cs"/>
      </a:defRPr>
    </a:lvl5pPr>
    <a:lvl6pPr marL="2285625" algn="l" defTabSz="457126" rtl="0" eaLnBrk="1" latinLnBrk="0" hangingPunct="1">
      <a:defRPr sz="2400" kern="1200">
        <a:solidFill>
          <a:schemeClr val="tx1"/>
        </a:solidFill>
        <a:latin typeface="Times" charset="0"/>
        <a:ea typeface="+mn-ea"/>
        <a:cs typeface="+mn-cs"/>
      </a:defRPr>
    </a:lvl6pPr>
    <a:lvl7pPr marL="2742752" algn="l" defTabSz="457126" rtl="0" eaLnBrk="1" latinLnBrk="0" hangingPunct="1">
      <a:defRPr sz="2400" kern="1200">
        <a:solidFill>
          <a:schemeClr val="tx1"/>
        </a:solidFill>
        <a:latin typeface="Times" charset="0"/>
        <a:ea typeface="+mn-ea"/>
        <a:cs typeface="+mn-cs"/>
      </a:defRPr>
    </a:lvl7pPr>
    <a:lvl8pPr marL="3199876" algn="l" defTabSz="457126" rtl="0" eaLnBrk="1" latinLnBrk="0" hangingPunct="1">
      <a:defRPr sz="2400" kern="1200">
        <a:solidFill>
          <a:schemeClr val="tx1"/>
        </a:solidFill>
        <a:latin typeface="Times" charset="0"/>
        <a:ea typeface="+mn-ea"/>
        <a:cs typeface="+mn-cs"/>
      </a:defRPr>
    </a:lvl8pPr>
    <a:lvl9pPr marL="3657002" algn="l" defTabSz="457126"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4" userDrawn="1">
          <p15:clr>
            <a:srgbClr val="A4A3A4"/>
          </p15:clr>
        </p15:guide>
        <p15:guide id="2" pos="2880"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498B3B-561B-DC65-30AA-8FFD7E962AAB}" name="Tongxin Li" initials="TL" userId="S::Tongxin.Li@alumni.uts.edu.au::274eb853-93c4-43a8-8e1a-2282aa7f399b" providerId="AD"/>
  <p188:author id="{A3E1B258-D40E-F790-9683-78C1132FE159}" name="Li, Thomas [E CPE]" initials="TL" userId="S::thomasli@iastate.edu::e90154bf-7e07-45b0-8595-b71e1c08641b" providerId="AD"/>
  <p188:author id="{2F04E65E-AC59-C8F5-3856-52529C5539AF}" name="Hu, Tianyu" initials="TH" userId="S::tyh@iastate.edu::8f001ba0-5321-4af9-a759-ab8817986a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61A8"/>
    <a:srgbClr val="B2B2B2"/>
    <a:srgbClr val="F95E63"/>
    <a:srgbClr val="F4F4F4"/>
    <a:srgbClr val="FFC03F"/>
    <a:srgbClr val="01A95C"/>
    <a:srgbClr val="01BEDB"/>
    <a:srgbClr val="BE2F02"/>
    <a:srgbClr val="ADA07A"/>
    <a:srgbClr val="C81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C45EA1-2D02-4342-9250-8E6F9E8AF1AB}" v="331" dt="2025-11-14T16:06:19.3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59" autoAdjust="0"/>
    <p:restoredTop sz="83122" autoAdjust="0"/>
  </p:normalViewPr>
  <p:slideViewPr>
    <p:cSldViewPr>
      <p:cViewPr varScale="1">
        <p:scale>
          <a:sx n="81" d="100"/>
          <a:sy n="81" d="100"/>
        </p:scale>
        <p:origin x="584" y="60"/>
      </p:cViewPr>
      <p:guideLst>
        <p:guide orient="horz" pos="2164"/>
        <p:guide pos="2880"/>
        <p:guide orient="horz" pos="1620"/>
      </p:guideLst>
    </p:cSldViewPr>
  </p:slideViewPr>
  <p:outlineViewPr>
    <p:cViewPr>
      <p:scale>
        <a:sx n="33" d="100"/>
        <a:sy n="33" d="100"/>
      </p:scale>
      <p:origin x="0" y="0"/>
    </p:cViewPr>
  </p:outlineViewPr>
  <p:notesTextViewPr>
    <p:cViewPr>
      <p:scale>
        <a:sx n="75" d="100"/>
        <a:sy n="75" d="100"/>
      </p:scale>
      <p:origin x="0" y="0"/>
    </p:cViewPr>
  </p:notesTextViewPr>
  <p:notesViewPr>
    <p:cSldViewPr>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baseline="0">
                <a:solidFill>
                  <a:schemeClr val="tx2"/>
                </a:solidFill>
                <a:latin typeface="+mn-lt"/>
                <a:ea typeface="+mn-ea"/>
                <a:cs typeface="+mn-cs"/>
              </a:defRPr>
            </a:pPr>
            <a:r>
              <a:rPr lang="en-US" sz="2000" b="0" dirty="0"/>
              <a:t>Outage Causes</a:t>
            </a:r>
          </a:p>
        </c:rich>
      </c:tx>
      <c:overlay val="0"/>
      <c:spPr>
        <a:noFill/>
        <a:ln>
          <a:noFill/>
        </a:ln>
        <a:effectLst/>
      </c:spPr>
      <c:txPr>
        <a:bodyPr rot="0" spcFirstLastPara="1" vertOverflow="ellipsis" vert="horz" wrap="square" anchor="ctr" anchorCtr="1"/>
        <a:lstStyle/>
        <a:p>
          <a:pPr>
            <a:defRPr sz="2128" b="0" i="0" u="none" strike="noStrike" kern="1200" baseline="0">
              <a:solidFill>
                <a:schemeClr val="tx2"/>
              </a:solidFill>
              <a:latin typeface="+mn-lt"/>
              <a:ea typeface="+mn-ea"/>
              <a:cs typeface="+mn-cs"/>
            </a:defRPr>
          </a:pPr>
          <a:endParaRPr lang="zh-CN"/>
        </a:p>
      </c:txPr>
    </c:title>
    <c:autoTitleDeleted val="0"/>
    <c:plotArea>
      <c:layout/>
      <c:pieChart>
        <c:varyColors val="1"/>
        <c:ser>
          <c:idx val="0"/>
          <c:order val="0"/>
          <c:tx>
            <c:strRef>
              <c:f>Sheet1!$B$1</c:f>
              <c:strCache>
                <c:ptCount val="1"/>
                <c:pt idx="0">
                  <c:v>Outage Cause</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6253-4189-B5F4-17D7DD82FB28}"/>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4-6253-4189-B5F4-17D7DD82FB28}"/>
              </c:ext>
            </c:extLst>
          </c:dPt>
          <c:dPt>
            <c:idx val="2"/>
            <c:bubble3D val="0"/>
            <c:spPr>
              <a:solidFill>
                <a:srgbClr val="BE2F02"/>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6253-4189-B5F4-17D7DD82FB28}"/>
              </c:ext>
            </c:extLst>
          </c:dPt>
          <c:dPt>
            <c:idx val="3"/>
            <c:bubble3D val="0"/>
            <c:spPr>
              <a:solidFill>
                <a:srgbClr val="00B05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2-6253-4189-B5F4-17D7DD82FB28}"/>
              </c:ext>
            </c:extLst>
          </c:dPt>
          <c:dPt>
            <c:idx val="4"/>
            <c:bubble3D val="0"/>
            <c:spPr>
              <a:solidFill>
                <a:srgbClr val="FFC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6253-4189-B5F4-17D7DD82FB28}"/>
              </c:ext>
            </c:extLst>
          </c:dPt>
          <c:dLbls>
            <c:dLbl>
              <c:idx val="0"/>
              <c:layout>
                <c:manualLayout>
                  <c:x val="2.9707239443728693E-2"/>
                  <c:y val="-4.511772593742813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253-4189-B5F4-17D7DD82FB28}"/>
                </c:ext>
              </c:extLst>
            </c:dLbl>
            <c:dLbl>
              <c:idx val="1"/>
              <c:layout>
                <c:manualLayout>
                  <c:x val="-0.14853619721864347"/>
                  <c:y val="-6.97273946305707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6253-4189-B5F4-17D7DD82FB28}"/>
                </c:ext>
              </c:extLst>
            </c:dLbl>
            <c:dLbl>
              <c:idx val="2"/>
              <c:layout>
                <c:manualLayout>
                  <c:x val="3.3008043826365215E-3"/>
                  <c:y val="4.101611448857103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253-4189-B5F4-17D7DD82FB28}"/>
                </c:ext>
              </c:extLst>
            </c:dLbl>
            <c:dLbl>
              <c:idx val="3"/>
              <c:layout>
                <c:manualLayout>
                  <c:x val="-7.2617696418003475E-2"/>
                  <c:y val="9.84386747725704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253-4189-B5F4-17D7DD82FB28}"/>
                </c:ext>
              </c:extLst>
            </c:dLbl>
            <c:dLbl>
              <c:idx val="4"/>
              <c:layout>
                <c:manualLayout>
                  <c:x val="-5.4463272313502606E-2"/>
                  <c:y val="2.871111866123400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5081531167780407"/>
                      <c:h val="0.13344447516167451"/>
                    </c:manualLayout>
                  </c15:layout>
                </c:ext>
                <c:ext xmlns:c16="http://schemas.microsoft.com/office/drawing/2014/chart" uri="{C3380CC4-5D6E-409C-BE32-E72D297353CC}">
                  <c16:uniqueId val="{00000001-6253-4189-B5F4-17D7DD82FB28}"/>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2">
                        <a:lumMod val="75000"/>
                      </a:schemeClr>
                    </a:solidFill>
                    <a:latin typeface="+mn-lt"/>
                    <a:ea typeface="+mn-ea"/>
                    <a:cs typeface="+mn-cs"/>
                  </a:defRPr>
                </a:pPr>
                <a:endParaRPr lang="zh-CN"/>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Weather</c:v>
                </c:pt>
                <c:pt idx="1">
                  <c:v>Animal</c:v>
                </c:pt>
                <c:pt idx="2">
                  <c:v>Equipment</c:v>
                </c:pt>
                <c:pt idx="3">
                  <c:v>Vegetation</c:v>
                </c:pt>
                <c:pt idx="4">
                  <c:v>Other</c:v>
                </c:pt>
              </c:strCache>
            </c:strRef>
          </c:cat>
          <c:val>
            <c:numRef>
              <c:f>Sheet1!$B$2:$B$6</c:f>
              <c:numCache>
                <c:formatCode>General</c:formatCode>
                <c:ptCount val="5"/>
                <c:pt idx="0">
                  <c:v>52</c:v>
                </c:pt>
                <c:pt idx="1">
                  <c:v>14</c:v>
                </c:pt>
                <c:pt idx="2">
                  <c:v>19</c:v>
                </c:pt>
                <c:pt idx="3">
                  <c:v>4</c:v>
                </c:pt>
                <c:pt idx="4">
                  <c:v>11</c:v>
                </c:pt>
              </c:numCache>
            </c:numRef>
          </c:val>
          <c:extLst>
            <c:ext xmlns:c16="http://schemas.microsoft.com/office/drawing/2014/chart" uri="{C3380CC4-5D6E-409C-BE32-E72D297353CC}">
              <c16:uniqueId val="{00000000-6253-4189-B5F4-17D7DD82FB2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a:t>Six years Outage Monthly Breakdown</a:t>
            </a:r>
          </a:p>
        </c:rich>
      </c:tx>
      <c:layout>
        <c:manualLayout>
          <c:xMode val="edge"/>
          <c:yMode val="edge"/>
          <c:x val="0.23450804208053813"/>
          <c:y val="2.9091380312367469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Outage Number</c:v>
                </c:pt>
              </c:strCache>
            </c:strRef>
          </c:tx>
          <c:spPr>
            <a:solidFill>
              <a:schemeClr val="accent1"/>
            </a:solidFill>
            <a:ln>
              <a:noFill/>
            </a:ln>
            <a:effectLst/>
          </c:spPr>
          <c:invertIfNegative val="0"/>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675</c:v>
                </c:pt>
                <c:pt idx="1">
                  <c:v>673</c:v>
                </c:pt>
                <c:pt idx="2">
                  <c:v>701</c:v>
                </c:pt>
                <c:pt idx="3">
                  <c:v>1152</c:v>
                </c:pt>
                <c:pt idx="4">
                  <c:v>1785</c:v>
                </c:pt>
                <c:pt idx="5">
                  <c:v>1822</c:v>
                </c:pt>
                <c:pt idx="6">
                  <c:v>1903</c:v>
                </c:pt>
                <c:pt idx="7">
                  <c:v>2064</c:v>
                </c:pt>
                <c:pt idx="8">
                  <c:v>1603</c:v>
                </c:pt>
                <c:pt idx="9">
                  <c:v>2432</c:v>
                </c:pt>
                <c:pt idx="10">
                  <c:v>1536</c:v>
                </c:pt>
                <c:pt idx="11">
                  <c:v>736</c:v>
                </c:pt>
              </c:numCache>
            </c:numRef>
          </c:val>
          <c:extLst>
            <c:ext xmlns:c16="http://schemas.microsoft.com/office/drawing/2014/chart" uri="{C3380CC4-5D6E-409C-BE32-E72D297353CC}">
              <c16:uniqueId val="{00000000-80BE-418F-89DE-A65EC6E00A1C}"/>
            </c:ext>
          </c:extLst>
        </c:ser>
        <c:dLbls>
          <c:showLegendKey val="0"/>
          <c:showVal val="0"/>
          <c:showCatName val="0"/>
          <c:showSerName val="0"/>
          <c:showPercent val="0"/>
          <c:showBubbleSize val="0"/>
        </c:dLbls>
        <c:gapWidth val="219"/>
        <c:overlap val="-27"/>
        <c:axId val="938335583"/>
        <c:axId val="938337023"/>
      </c:barChart>
      <c:catAx>
        <c:axId val="938335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938337023"/>
        <c:crosses val="autoZero"/>
        <c:auto val="1"/>
        <c:lblAlgn val="ctr"/>
        <c:lblOffset val="100"/>
        <c:noMultiLvlLbl val="0"/>
      </c:catAx>
      <c:valAx>
        <c:axId val="9383370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Outage Number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9383355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dirty="0"/>
              <a:t>Pearson Correlation Between Features and Restoration Time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PC</c:v>
                </c:pt>
              </c:strCache>
            </c:strRef>
          </c:tx>
          <c:spPr>
            <a:solidFill>
              <a:schemeClr val="accent1"/>
            </a:solidFill>
            <a:ln>
              <a:noFill/>
            </a:ln>
            <a:effectLst/>
          </c:spPr>
          <c:invertIfNegative val="0"/>
          <c:cat>
            <c:strRef>
              <c:f>Sheet1!$A$2:$A$10</c:f>
              <c:strCache>
                <c:ptCount val="9"/>
                <c:pt idx="0">
                  <c:v>Cause</c:v>
                </c:pt>
                <c:pt idx="1">
                  <c:v>Number of Coincident Outages</c:v>
                </c:pt>
                <c:pt idx="2">
                  <c:v>Severe/Normal Weather </c:v>
                </c:pt>
                <c:pt idx="3">
                  <c:v>Customer Interrupted</c:v>
                </c:pt>
                <c:pt idx="4">
                  <c:v>Customer Interrupted in Coincident Outages</c:v>
                </c:pt>
                <c:pt idx="5">
                  <c:v>Crew Travel Time</c:v>
                </c:pt>
                <c:pt idx="6">
                  <c:v>Hourly Wind Speed</c:v>
                </c:pt>
                <c:pt idx="7">
                  <c:v>Hourly Precipitation</c:v>
                </c:pt>
                <c:pt idx="8">
                  <c:v>Hourly Temp</c:v>
                </c:pt>
              </c:strCache>
            </c:strRef>
          </c:cat>
          <c:val>
            <c:numRef>
              <c:f>Sheet1!$B$2:$B$10</c:f>
              <c:numCache>
                <c:formatCode>General</c:formatCode>
                <c:ptCount val="9"/>
                <c:pt idx="0">
                  <c:v>0.44</c:v>
                </c:pt>
                <c:pt idx="1">
                  <c:v>0.41</c:v>
                </c:pt>
                <c:pt idx="2">
                  <c:v>0.32</c:v>
                </c:pt>
                <c:pt idx="3">
                  <c:v>0.27</c:v>
                </c:pt>
                <c:pt idx="4">
                  <c:v>0.21</c:v>
                </c:pt>
                <c:pt idx="5">
                  <c:v>0.19</c:v>
                </c:pt>
                <c:pt idx="6">
                  <c:v>0.11</c:v>
                </c:pt>
                <c:pt idx="7">
                  <c:v>0.05</c:v>
                </c:pt>
                <c:pt idx="8">
                  <c:v>0.03</c:v>
                </c:pt>
              </c:numCache>
            </c:numRef>
          </c:val>
          <c:extLst>
            <c:ext xmlns:c16="http://schemas.microsoft.com/office/drawing/2014/chart" uri="{C3380CC4-5D6E-409C-BE32-E72D297353CC}">
              <c16:uniqueId val="{00000000-5704-4EF2-9733-CCC5F7DA50DA}"/>
            </c:ext>
          </c:extLst>
        </c:ser>
        <c:dLbls>
          <c:showLegendKey val="0"/>
          <c:showVal val="0"/>
          <c:showCatName val="0"/>
          <c:showSerName val="0"/>
          <c:showPercent val="0"/>
          <c:showBubbleSize val="0"/>
        </c:dLbls>
        <c:gapWidth val="150"/>
        <c:axId val="799911167"/>
        <c:axId val="799909247"/>
      </c:barChart>
      <c:catAx>
        <c:axId val="799911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320000" spcFirstLastPara="1" vertOverflow="ellipsis" wrap="square" anchor="ctr" anchorCtr="1"/>
          <a:lstStyle/>
          <a:p>
            <a:pPr>
              <a:defRPr sz="1200" b="1" i="0" u="none" strike="noStrike" kern="1200" baseline="0">
                <a:solidFill>
                  <a:schemeClr val="tx1"/>
                </a:solidFill>
                <a:latin typeface="+mn-lt"/>
                <a:ea typeface="+mn-ea"/>
                <a:cs typeface="+mn-cs"/>
              </a:defRPr>
            </a:pPr>
            <a:endParaRPr lang="zh-CN"/>
          </a:p>
        </c:txPr>
        <c:crossAx val="799909247"/>
        <c:crosses val="autoZero"/>
        <c:auto val="1"/>
        <c:lblAlgn val="ctr"/>
        <c:lblOffset val="100"/>
        <c:noMultiLvlLbl val="0"/>
      </c:catAx>
      <c:valAx>
        <c:axId val="799909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zh-CN"/>
          </a:p>
        </c:txPr>
        <c:crossAx val="7999111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Accuracy with transfer learning</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Cluster 1</c:v>
                </c:pt>
                <c:pt idx="1">
                  <c:v>Cluster 2</c:v>
                </c:pt>
                <c:pt idx="2">
                  <c:v>Cluster 3</c:v>
                </c:pt>
              </c:strCache>
            </c:strRef>
          </c:cat>
          <c:val>
            <c:numRef>
              <c:f>Sheet1!$B$2:$B$4</c:f>
              <c:numCache>
                <c:formatCode>General</c:formatCode>
                <c:ptCount val="3"/>
                <c:pt idx="0">
                  <c:v>72.8</c:v>
                </c:pt>
                <c:pt idx="1">
                  <c:v>83.5</c:v>
                </c:pt>
                <c:pt idx="2">
                  <c:v>80.7</c:v>
                </c:pt>
              </c:numCache>
            </c:numRef>
          </c:val>
          <c:extLst>
            <c:ext xmlns:c16="http://schemas.microsoft.com/office/drawing/2014/chart" uri="{C3380CC4-5D6E-409C-BE32-E72D297353CC}">
              <c16:uniqueId val="{00000000-6B10-4A4D-A3B1-11CAB0B490CB}"/>
            </c:ext>
          </c:extLst>
        </c:ser>
        <c:ser>
          <c:idx val="1"/>
          <c:order val="1"/>
          <c:tx>
            <c:strRef>
              <c:f>Sheet1!$C$1</c:f>
              <c:strCache>
                <c:ptCount val="1"/>
                <c:pt idx="0">
                  <c:v>Accuracy without transfer learning</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Cluster 1</c:v>
                </c:pt>
                <c:pt idx="1">
                  <c:v>Cluster 2</c:v>
                </c:pt>
                <c:pt idx="2">
                  <c:v>Cluster 3</c:v>
                </c:pt>
              </c:strCache>
            </c:strRef>
          </c:cat>
          <c:val>
            <c:numRef>
              <c:f>Sheet1!$C$2:$C$4</c:f>
              <c:numCache>
                <c:formatCode>General</c:formatCode>
                <c:ptCount val="3"/>
                <c:pt idx="0">
                  <c:v>56.6</c:v>
                </c:pt>
                <c:pt idx="1">
                  <c:v>70.5</c:v>
                </c:pt>
                <c:pt idx="2">
                  <c:v>63.3</c:v>
                </c:pt>
              </c:numCache>
            </c:numRef>
          </c:val>
          <c:extLst>
            <c:ext xmlns:c16="http://schemas.microsoft.com/office/drawing/2014/chart" uri="{C3380CC4-5D6E-409C-BE32-E72D297353CC}">
              <c16:uniqueId val="{00000003-6B10-4A4D-A3B1-11CAB0B490CB}"/>
            </c:ext>
          </c:extLst>
        </c:ser>
        <c:dLbls>
          <c:dLblPos val="outEnd"/>
          <c:showLegendKey val="0"/>
          <c:showVal val="1"/>
          <c:showCatName val="0"/>
          <c:showSerName val="0"/>
          <c:showPercent val="0"/>
          <c:showBubbleSize val="0"/>
        </c:dLbls>
        <c:gapWidth val="100"/>
        <c:overlap val="-24"/>
        <c:axId val="1991390111"/>
        <c:axId val="1976104703"/>
      </c:barChart>
      <c:catAx>
        <c:axId val="199139011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976104703"/>
        <c:crosses val="autoZero"/>
        <c:auto val="1"/>
        <c:lblAlgn val="ctr"/>
        <c:lblOffset val="100"/>
        <c:noMultiLvlLbl val="0"/>
      </c:catAx>
      <c:valAx>
        <c:axId val="19761047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ltLang="zh-CN" dirty="0"/>
                  <a:t>Prediction Accuracy %</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991390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Prediction  Accuracy</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Cluster 1</c:v>
                </c:pt>
                <c:pt idx="1">
                  <c:v>Cluster 2</c:v>
                </c:pt>
                <c:pt idx="2">
                  <c:v>Cluster 3</c:v>
                </c:pt>
                <c:pt idx="3">
                  <c:v>Cluster 4</c:v>
                </c:pt>
                <c:pt idx="4">
                  <c:v>Single Model</c:v>
                </c:pt>
              </c:strCache>
            </c:strRef>
          </c:cat>
          <c:val>
            <c:numRef>
              <c:f>Sheet1!$B$2:$B$6</c:f>
              <c:numCache>
                <c:formatCode>General</c:formatCode>
                <c:ptCount val="5"/>
                <c:pt idx="0">
                  <c:v>72.8</c:v>
                </c:pt>
                <c:pt idx="1">
                  <c:v>83.5</c:v>
                </c:pt>
                <c:pt idx="2">
                  <c:v>80.7</c:v>
                </c:pt>
                <c:pt idx="3">
                  <c:v>84.4</c:v>
                </c:pt>
                <c:pt idx="4">
                  <c:v>73.400000000000006</c:v>
                </c:pt>
              </c:numCache>
            </c:numRef>
          </c:val>
          <c:extLst>
            <c:ext xmlns:c16="http://schemas.microsoft.com/office/drawing/2014/chart" uri="{C3380CC4-5D6E-409C-BE32-E72D297353CC}">
              <c16:uniqueId val="{00000000-73FE-4765-A9A6-992342E64752}"/>
            </c:ext>
          </c:extLst>
        </c:ser>
        <c:dLbls>
          <c:dLblPos val="outEnd"/>
          <c:showLegendKey val="0"/>
          <c:showVal val="1"/>
          <c:showCatName val="0"/>
          <c:showSerName val="0"/>
          <c:showPercent val="0"/>
          <c:showBubbleSize val="0"/>
        </c:dLbls>
        <c:gapWidth val="100"/>
        <c:overlap val="-24"/>
        <c:axId val="1991390111"/>
        <c:axId val="1976104703"/>
      </c:barChart>
      <c:catAx>
        <c:axId val="199139011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976104703"/>
        <c:crosses val="autoZero"/>
        <c:auto val="1"/>
        <c:lblAlgn val="ctr"/>
        <c:lblOffset val="100"/>
        <c:noMultiLvlLbl val="0"/>
      </c:catAx>
      <c:valAx>
        <c:axId val="19761047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ltLang="zh-CN" dirty="0"/>
                  <a:t>Prediction Accuracy %</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9913901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755A0C9-E830-1241-BEA3-6925DA004ECF}" type="datetimeFigureOut">
              <a:rPr lang="en-US" smtClean="0"/>
              <a:pPr/>
              <a:t>11/18/2025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845082-6AF3-024B-A14D-C5AD8123919E}" type="datetimeFigureOut">
              <a:rPr lang="en-US" smtClean="0"/>
              <a:pPr/>
              <a:t>11/18/2025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dt="0"/>
  <p:notesStyle>
    <a:lvl1pPr marL="0" algn="l" defTabSz="457126" rtl="0" eaLnBrk="1" latinLnBrk="0" hangingPunct="1">
      <a:defRPr sz="1200" kern="1200">
        <a:solidFill>
          <a:schemeClr val="tx1"/>
        </a:solidFill>
        <a:latin typeface="+mn-lt"/>
        <a:ea typeface="+mn-ea"/>
        <a:cs typeface="+mn-cs"/>
      </a:defRPr>
    </a:lvl1pPr>
    <a:lvl2pPr marL="457126" algn="l" defTabSz="457126" rtl="0" eaLnBrk="1" latinLnBrk="0" hangingPunct="1">
      <a:defRPr sz="1200" kern="1200">
        <a:solidFill>
          <a:schemeClr val="tx1"/>
        </a:solidFill>
        <a:latin typeface="+mn-lt"/>
        <a:ea typeface="+mn-ea"/>
        <a:cs typeface="+mn-cs"/>
      </a:defRPr>
    </a:lvl2pPr>
    <a:lvl3pPr marL="914253" algn="l" defTabSz="457126" rtl="0" eaLnBrk="1" latinLnBrk="0" hangingPunct="1">
      <a:defRPr sz="1200" kern="1200">
        <a:solidFill>
          <a:schemeClr val="tx1"/>
        </a:solidFill>
        <a:latin typeface="+mn-lt"/>
        <a:ea typeface="+mn-ea"/>
        <a:cs typeface="+mn-cs"/>
      </a:defRPr>
    </a:lvl3pPr>
    <a:lvl4pPr marL="1371376" algn="l" defTabSz="457126" rtl="0" eaLnBrk="1" latinLnBrk="0" hangingPunct="1">
      <a:defRPr sz="1200" kern="1200">
        <a:solidFill>
          <a:schemeClr val="tx1"/>
        </a:solidFill>
        <a:latin typeface="+mn-lt"/>
        <a:ea typeface="+mn-ea"/>
        <a:cs typeface="+mn-cs"/>
      </a:defRPr>
    </a:lvl4pPr>
    <a:lvl5pPr marL="1828501" algn="l" defTabSz="457126" rtl="0" eaLnBrk="1" latinLnBrk="0" hangingPunct="1">
      <a:defRPr sz="1200" kern="1200">
        <a:solidFill>
          <a:schemeClr val="tx1"/>
        </a:solidFill>
        <a:latin typeface="+mn-lt"/>
        <a:ea typeface="+mn-ea"/>
        <a:cs typeface="+mn-cs"/>
      </a:defRPr>
    </a:lvl5pPr>
    <a:lvl6pPr marL="2285625" algn="l" defTabSz="457126" rtl="0" eaLnBrk="1" latinLnBrk="0" hangingPunct="1">
      <a:defRPr sz="1200" kern="1200">
        <a:solidFill>
          <a:schemeClr val="tx1"/>
        </a:solidFill>
        <a:latin typeface="+mn-lt"/>
        <a:ea typeface="+mn-ea"/>
        <a:cs typeface="+mn-cs"/>
      </a:defRPr>
    </a:lvl6pPr>
    <a:lvl7pPr marL="2742752" algn="l" defTabSz="457126" rtl="0" eaLnBrk="1" latinLnBrk="0" hangingPunct="1">
      <a:defRPr sz="1200" kern="1200">
        <a:solidFill>
          <a:schemeClr val="tx1"/>
        </a:solidFill>
        <a:latin typeface="+mn-lt"/>
        <a:ea typeface="+mn-ea"/>
        <a:cs typeface="+mn-cs"/>
      </a:defRPr>
    </a:lvl7pPr>
    <a:lvl8pPr marL="3199876" algn="l" defTabSz="457126" rtl="0" eaLnBrk="1" latinLnBrk="0" hangingPunct="1">
      <a:defRPr sz="1200" kern="1200">
        <a:solidFill>
          <a:schemeClr val="tx1"/>
        </a:solidFill>
        <a:latin typeface="+mn-lt"/>
        <a:ea typeface="+mn-ea"/>
        <a:cs typeface="+mn-cs"/>
      </a:defRPr>
    </a:lvl8pPr>
    <a:lvl9pPr marL="3657002" algn="l" defTabSz="4571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E6584-7677-AE38-1976-11AFCCCB6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C2445E-F844-BF41-0168-5241CC50093D}"/>
              </a:ext>
            </a:extLst>
          </p:cNvPr>
          <p:cNvSpPr>
            <a:spLocks noGrp="1" noRot="1" noChangeAspect="1"/>
          </p:cNvSpPr>
          <p:nvPr>
            <p:ph type="sldImg"/>
          </p:nvPr>
        </p:nvSpPr>
        <p:spPr>
          <a:xfrm>
            <a:off x="406400" y="696913"/>
            <a:ext cx="6199188" cy="3486150"/>
          </a:xfrm>
        </p:spPr>
        <p:txBody>
          <a:bodyPr/>
          <a:lstStyle/>
          <a:p>
            <a:endParaRPr lang="zh-CN" altLang="en-US"/>
          </a:p>
        </p:txBody>
      </p:sp>
      <p:sp>
        <p:nvSpPr>
          <p:cNvPr id="3" name="Notes Placeholder 2">
            <a:extLst>
              <a:ext uri="{FF2B5EF4-FFF2-40B4-BE49-F238E27FC236}">
                <a16:creationId xmlns:a16="http://schemas.microsoft.com/office/drawing/2014/main" id="{8D7658A9-D285-B6A7-E86A-EBD1438C8DB5}"/>
              </a:ext>
            </a:extLst>
          </p:cNvPr>
          <p:cNvSpPr>
            <a:spLocks noGrp="1"/>
          </p:cNvSpPr>
          <p:nvPr>
            <p:ph type="body" idx="1"/>
          </p:nvPr>
        </p:nvSpPr>
        <p:spPr/>
        <p:txBody>
          <a:bodyPr/>
          <a:lstStyle/>
          <a:p>
            <a:r>
              <a:rPr lang="en-US" altLang="zh-CN" dirty="0"/>
              <a:t>Our topic is ………</a:t>
            </a:r>
            <a:endParaRPr lang="en-US" dirty="0"/>
          </a:p>
        </p:txBody>
      </p:sp>
      <p:sp>
        <p:nvSpPr>
          <p:cNvPr id="4" name="Slide Number Placeholder 3">
            <a:extLst>
              <a:ext uri="{FF2B5EF4-FFF2-40B4-BE49-F238E27FC236}">
                <a16:creationId xmlns:a16="http://schemas.microsoft.com/office/drawing/2014/main" id="{8C7772FA-2083-6892-1474-EE049B87C76B}"/>
              </a:ext>
            </a:extLst>
          </p:cNvPr>
          <p:cNvSpPr>
            <a:spLocks noGrp="1"/>
          </p:cNvSpPr>
          <p:nvPr>
            <p:ph type="sldNum" sz="quarter" idx="10"/>
          </p:nvPr>
        </p:nvSpPr>
        <p:spPr/>
        <p:txBody>
          <a:bodyPr/>
          <a:lstStyle/>
          <a:p>
            <a:fld id="{24A6D18E-8B09-B24B-9169-4FC527B8D84F}" type="slidenum">
              <a:rPr lang="en-US" smtClean="0"/>
              <a:pPr/>
              <a:t>1</a:t>
            </a:fld>
            <a:endParaRPr lang="en-US"/>
          </a:p>
        </p:txBody>
      </p:sp>
      <p:sp>
        <p:nvSpPr>
          <p:cNvPr id="5" name="Footer Placeholder 4">
            <a:extLst>
              <a:ext uri="{FF2B5EF4-FFF2-40B4-BE49-F238E27FC236}">
                <a16:creationId xmlns:a16="http://schemas.microsoft.com/office/drawing/2014/main" id="{26AB99F6-E10F-175D-CFB8-47E19C82CD5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85251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altLang="zh-CN" dirty="0"/>
              <a:t>NOAA weather data is hourly. The outage location will help us select the most nearby weather sensor.</a:t>
            </a:r>
            <a:endParaRPr lang="zh-CN" alt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10</a:t>
            </a:fld>
            <a:endParaRPr lang="en-US"/>
          </a:p>
        </p:txBody>
      </p:sp>
    </p:spTree>
    <p:extLst>
      <p:ext uri="{BB962C8B-B14F-4D97-AF65-F5344CB8AC3E}">
        <p14:creationId xmlns:p14="http://schemas.microsoft.com/office/powerpoint/2010/main" val="1808510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dirty="0"/>
              <a:t>When a new outage is reported, we calculate the </a:t>
            </a:r>
            <a:r>
              <a:rPr lang="en-US" altLang="zh-CN" dirty="0"/>
              <a:t>Number of coincident outages. This number is then fixed for the duration of the outage, not dynamic. This helps with feature standardization and training.</a:t>
            </a:r>
            <a:endParaRPr lang="en-US" dirty="0"/>
          </a:p>
        </p:txBody>
      </p:sp>
      <p:sp>
        <p:nvSpPr>
          <p:cNvPr id="4" name="Footer Placeholder 3"/>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62703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4"/>
          </p:nvPr>
        </p:nvSpPr>
        <p:spPr/>
        <p:txBody>
          <a:bodyPr/>
          <a:lstStyle/>
          <a:p>
            <a:endParaRPr lang="en-US"/>
          </a:p>
        </p:txBody>
      </p:sp>
      <p:sp>
        <p:nvSpPr>
          <p:cNvPr id="5" name="灯片编号占位符 4"/>
          <p:cNvSpPr>
            <a:spLocks noGrp="1"/>
          </p:cNvSpPr>
          <p:nvPr>
            <p:ph type="sldNum" sz="quarter" idx="5"/>
          </p:nvPr>
        </p:nvSpPr>
        <p:spPr/>
        <p:txBody>
          <a:bodyPr/>
          <a:lstStyle/>
          <a:p>
            <a:fld id="{24A6D18E-8B09-B24B-9169-4FC527B8D84F}" type="slidenum">
              <a:rPr lang="en-US" smtClean="0"/>
              <a:pPr/>
              <a:t>12</a:t>
            </a:fld>
            <a:endParaRPr lang="en-US"/>
          </a:p>
        </p:txBody>
      </p:sp>
    </p:spTree>
    <p:extLst>
      <p:ext uri="{BB962C8B-B14F-4D97-AF65-F5344CB8AC3E}">
        <p14:creationId xmlns:p14="http://schemas.microsoft.com/office/powerpoint/2010/main" val="3064678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altLang="zh-CN" dirty="0"/>
              <a:t>For typical sample sizes (N &gt; 500), correlations |ρ| &lt; 0.1 are </a:t>
            </a:r>
            <a:r>
              <a:rPr lang="en-US" altLang="zh-CN" b="1" dirty="0"/>
              <a:t>not statistically significant</a:t>
            </a:r>
            <a:r>
              <a:rPr lang="en-US" altLang="zh-CN" dirty="0"/>
              <a:t> at 95% confidence for noisy engineering data.</a:t>
            </a:r>
          </a:p>
          <a:p>
            <a:endParaRPr lang="en-US" altLang="zh-CN" dirty="0"/>
          </a:p>
          <a:p>
            <a:r>
              <a:rPr lang="en-US" altLang="zh-CN" dirty="0"/>
              <a:t>From expectation, crew travel time should be highly correlated with the restoration time. However, travel time is a small portion of the overall restoration process.</a:t>
            </a:r>
          </a:p>
          <a:p>
            <a:pPr marL="171450" indent="-171450">
              <a:buFont typeface="Arial" panose="020B0604020202020204" pitchFamily="34" charset="0"/>
              <a:buChar char="•"/>
            </a:pPr>
            <a:r>
              <a:rPr lang="en-US" altLang="zh-CN" dirty="0"/>
              <a:t>Travel distances and times vary only within a narrow range. </a:t>
            </a:r>
          </a:p>
          <a:p>
            <a:pPr marL="171450" indent="-171450">
              <a:buFont typeface="Arial" panose="020B0604020202020204" pitchFamily="34" charset="0"/>
              <a:buChar char="•"/>
            </a:pPr>
            <a:r>
              <a:rPr lang="en-US" altLang="zh-CN" dirty="0"/>
              <a:t>Many outages do not require on-site travel (remote operations). </a:t>
            </a:r>
          </a:p>
          <a:p>
            <a:pPr marL="171450" indent="-171450">
              <a:buFont typeface="Arial" panose="020B0604020202020204" pitchFamily="34" charset="0"/>
              <a:buChar char="•"/>
            </a:pPr>
            <a:r>
              <a:rPr lang="en-US" altLang="zh-CN" dirty="0"/>
              <a:t>Travel effects are nonlinear and inconsistent across events. </a:t>
            </a:r>
          </a:p>
          <a:p>
            <a:pPr marL="171450" indent="-171450">
              <a:buFont typeface="Arial" panose="020B0604020202020204" pitchFamily="34" charset="0"/>
              <a:buChar char="•"/>
            </a:pPr>
            <a:r>
              <a:rPr lang="en-US" altLang="zh-CN" dirty="0"/>
              <a:t>Stronger factors (cause, weather, event size) outweigh the impact of travel time. </a:t>
            </a:r>
          </a:p>
          <a:p>
            <a:pPr marL="171450" indent="-171450">
              <a:buFont typeface="Arial" panose="020B0604020202020204" pitchFamily="34" charset="0"/>
              <a:buChar char="•"/>
            </a:pPr>
            <a:r>
              <a:rPr lang="en-US" altLang="zh-CN" dirty="0"/>
              <a:t>Dispatch/travel records may be coarse or inaccurate.</a:t>
            </a:r>
            <a:endParaRPr lang="zh-CN" alt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13</a:t>
            </a:fld>
            <a:endParaRPr lang="en-US"/>
          </a:p>
        </p:txBody>
      </p:sp>
    </p:spTree>
    <p:extLst>
      <p:ext uri="{BB962C8B-B14F-4D97-AF65-F5344CB8AC3E}">
        <p14:creationId xmlns:p14="http://schemas.microsoft.com/office/powerpoint/2010/main" val="1946986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altLang="zh-CN" dirty="0"/>
              <a:t>Clusters-&gt;map</a:t>
            </a:r>
          </a:p>
          <a:p>
            <a:r>
              <a:rPr lang="en-US" altLang="zh-CN" dirty="0"/>
              <a:t>New data-&gt;map</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15</a:t>
            </a:fld>
            <a:endParaRPr lang="en-US"/>
          </a:p>
        </p:txBody>
      </p:sp>
    </p:spTree>
    <p:extLst>
      <p:ext uri="{BB962C8B-B14F-4D97-AF65-F5344CB8AC3E}">
        <p14:creationId xmlns:p14="http://schemas.microsoft.com/office/powerpoint/2010/main" val="2217061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DBI is a cluster performance evaluation index used to determine the optimal number of clusters.</a:t>
            </a:r>
          </a:p>
          <a:p>
            <a:endParaRPr lang="en-US" altLang="zh-CN" dirty="0"/>
          </a:p>
          <a:p>
            <a:r>
              <a:rPr lang="en-US" altLang="zh-CN" dirty="0"/>
              <a:t>Why can we not directly apply k-means? </a:t>
            </a:r>
          </a:p>
          <a:p>
            <a:endParaRPr lang="en-US" altLang="zh-CN" dirty="0"/>
          </a:p>
          <a:p>
            <a:r>
              <a:rPr lang="en-US" altLang="zh-CN" dirty="0"/>
              <a:t>K-means cannot be directly applied because it assumes linearly separable, spherical clusters and therefore fails when the data contain nonlinear relationships or complex, irregular shapes. Outage features exhibit strong nonlinear interactions driven by weather, time, and operational context, making the raw features unsuitable for k-means. A spectral clustering step is first needed to capture these nonlinear similarities through a graph representation, and after the process makes the clusters linearly separable, we can apply k-means.</a:t>
            </a:r>
            <a:endParaRPr lang="zh-CN" alt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16</a:t>
            </a:fld>
            <a:endParaRPr lang="en-US"/>
          </a:p>
        </p:txBody>
      </p:sp>
    </p:spTree>
    <p:extLst>
      <p:ext uri="{BB962C8B-B14F-4D97-AF65-F5344CB8AC3E}">
        <p14:creationId xmlns:p14="http://schemas.microsoft.com/office/powerpoint/2010/main" val="1858449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altLang="zh-CN" dirty="0"/>
              <a:t>Note that the new outage will have the same features as the trained outage records. Which means they needed to be in same length. This including the cause.</a:t>
            </a:r>
            <a:endParaRPr lang="zh-CN" alt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18</a:t>
            </a:fld>
            <a:endParaRPr lang="en-US"/>
          </a:p>
        </p:txBody>
      </p:sp>
    </p:spTree>
    <p:extLst>
      <p:ext uri="{BB962C8B-B14F-4D97-AF65-F5344CB8AC3E}">
        <p14:creationId xmlns:p14="http://schemas.microsoft.com/office/powerpoint/2010/main" val="792418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normAutofit/>
          </a:bodyPr>
          <a:lstStyle/>
          <a:p>
            <a:r>
              <a:rPr lang="en-US" dirty="0"/>
              <a:t>Note that we used 6 years of outage reports, so the extreme outage may not look very scarce.  However, this is on a case-by-case basis. A more resilience grid may have fewer extreme outages, and if we only have one-year outage reports, extreme events may not be significant.</a:t>
            </a:r>
          </a:p>
          <a:p>
            <a:endParaRPr lang="en-US" dirty="0"/>
          </a:p>
          <a:p>
            <a:r>
              <a:rPr lang="en-US" dirty="0"/>
              <a:t>After data cleaning, some bad and missing data are removed. The actual number of outages for clustering may be less than the number we initially received.</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19</a:t>
            </a:fld>
            <a:endParaRPr lang="en-US"/>
          </a:p>
        </p:txBody>
      </p:sp>
    </p:spTree>
    <p:extLst>
      <p:ext uri="{BB962C8B-B14F-4D97-AF65-F5344CB8AC3E}">
        <p14:creationId xmlns:p14="http://schemas.microsoft.com/office/powerpoint/2010/main" val="2644174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dirty="0"/>
              <a:t>We haven’t tested if the new outage is missing some features. How should we handle this issue? This will be a good topic to research.</a:t>
            </a:r>
          </a:p>
          <a:p>
            <a:endParaRPr lang="en-US" dirty="0"/>
          </a:p>
          <a:p>
            <a:pPr marL="0" marR="0" lvl="0" indent="0" algn="l" defTabSz="457126" rtl="0" eaLnBrk="1" fontAlgn="auto" latinLnBrk="0" hangingPunct="1">
              <a:lnSpc>
                <a:spcPct val="100000"/>
              </a:lnSpc>
              <a:spcBef>
                <a:spcPts val="0"/>
              </a:spcBef>
              <a:spcAft>
                <a:spcPts val="0"/>
              </a:spcAft>
              <a:buClrTx/>
              <a:buSzTx/>
              <a:buFontTx/>
              <a:buNone/>
              <a:tabLst/>
              <a:defRPr/>
            </a:pPr>
            <a:r>
              <a:rPr lang="en-US" altLang="zh-CN" sz="1200" dirty="0"/>
              <a:t>Assigned 100 new outages to clusters, and the assignment accuracy is 91%.</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20</a:t>
            </a:fld>
            <a:endParaRPr lang="en-US"/>
          </a:p>
        </p:txBody>
      </p:sp>
    </p:spTree>
    <p:extLst>
      <p:ext uri="{BB962C8B-B14F-4D97-AF65-F5344CB8AC3E}">
        <p14:creationId xmlns:p14="http://schemas.microsoft.com/office/powerpoint/2010/main" val="294824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normAutofit/>
          </a:bodyPr>
          <a:lstStyle/>
          <a:p>
            <a:r>
              <a:rPr lang="en-US" dirty="0"/>
              <a:t>The first model performs well because the size of the dataset is large, and the outage data are all small-scale. When applying transfer learning, the Accuracy seems to drop; however, you cannot direct compare accuracy between clusters because they represent different model with different sizes of outage, and the number of training samples in each cluster is different. To give an accuracy comparison, we need to test the accuracy without clustering and without transfer learning, which will be shown later.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21</a:t>
            </a:fld>
            <a:endParaRPr lang="en-US"/>
          </a:p>
        </p:txBody>
      </p:sp>
    </p:spTree>
    <p:extLst>
      <p:ext uri="{BB962C8B-B14F-4D97-AF65-F5344CB8AC3E}">
        <p14:creationId xmlns:p14="http://schemas.microsoft.com/office/powerpoint/2010/main" val="83582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zh-CN" altLang="en-US" dirty="0"/>
              <a:t>对齐</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2</a:t>
            </a:fld>
            <a:endParaRPr lang="en-US"/>
          </a:p>
        </p:txBody>
      </p:sp>
    </p:spTree>
    <p:extLst>
      <p:ext uri="{BB962C8B-B14F-4D97-AF65-F5344CB8AC3E}">
        <p14:creationId xmlns:p14="http://schemas.microsoft.com/office/powerpoint/2010/main" val="2231089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altLang="zh-CN" dirty="0"/>
              <a:t>Left figure: Cluster 4 is the first model; it is N/A to apply transfer learning.</a:t>
            </a:r>
          </a:p>
          <a:p>
            <a:r>
              <a:rPr lang="en-US" altLang="zh-CN" dirty="0"/>
              <a:t>Right figure: Although the accuracy for the single model is higher than that of cluster 1, it applies to all outage sizes. It may perform very poorly on extreme cases. After testing, for extreme cases, the MAE can be as large as 5 hours or more.</a:t>
            </a:r>
            <a:endParaRPr lang="zh-CN" alt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22</a:t>
            </a:fld>
            <a:endParaRPr lang="en-US"/>
          </a:p>
        </p:txBody>
      </p:sp>
    </p:spTree>
    <p:extLst>
      <p:ext uri="{BB962C8B-B14F-4D97-AF65-F5344CB8AC3E}">
        <p14:creationId xmlns:p14="http://schemas.microsoft.com/office/powerpoint/2010/main" val="392006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23</a:t>
            </a:fld>
            <a:endParaRPr lang="en-US"/>
          </a:p>
        </p:txBody>
      </p:sp>
    </p:spTree>
    <p:extLst>
      <p:ext uri="{BB962C8B-B14F-4D97-AF65-F5344CB8AC3E}">
        <p14:creationId xmlns:p14="http://schemas.microsoft.com/office/powerpoint/2010/main" val="2665823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C498B-820B-7430-FF0F-6F324DF81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5C878-6815-82A0-FF16-868CA38C940C}"/>
              </a:ext>
            </a:extLst>
          </p:cNvPr>
          <p:cNvSpPr>
            <a:spLocks noGrp="1" noRot="1" noChangeAspect="1"/>
          </p:cNvSpPr>
          <p:nvPr>
            <p:ph type="sldImg"/>
          </p:nvPr>
        </p:nvSpPr>
        <p:spPr>
          <a:xfrm>
            <a:off x="406400" y="696913"/>
            <a:ext cx="6199188" cy="3486150"/>
          </a:xfrm>
        </p:spPr>
        <p:txBody>
          <a:bodyPr/>
          <a:lstStyle/>
          <a:p>
            <a:endParaRPr lang="zh-CN" altLang="en-US"/>
          </a:p>
        </p:txBody>
      </p:sp>
      <p:sp>
        <p:nvSpPr>
          <p:cNvPr id="3" name="Notes Placeholder 2">
            <a:extLst>
              <a:ext uri="{FF2B5EF4-FFF2-40B4-BE49-F238E27FC236}">
                <a16:creationId xmlns:a16="http://schemas.microsoft.com/office/drawing/2014/main" id="{E5BB1D53-3AAE-3E92-2DDA-BB69A07E818F}"/>
              </a:ext>
            </a:extLst>
          </p:cNvPr>
          <p:cNvSpPr>
            <a:spLocks noGrp="1"/>
          </p:cNvSpPr>
          <p:nvPr>
            <p:ph type="body" idx="1"/>
          </p:nvPr>
        </p:nvSpPr>
        <p:spPr/>
        <p:txBody>
          <a:bodyPr/>
          <a:lstStyle/>
          <a:p>
            <a:r>
              <a:rPr lang="en-US" altLang="zh-CN" dirty="0"/>
              <a:t>Our topic is ………</a:t>
            </a:r>
            <a:endParaRPr lang="en-US" dirty="0"/>
          </a:p>
        </p:txBody>
      </p:sp>
      <p:sp>
        <p:nvSpPr>
          <p:cNvPr id="4" name="Slide Number Placeholder 3">
            <a:extLst>
              <a:ext uri="{FF2B5EF4-FFF2-40B4-BE49-F238E27FC236}">
                <a16:creationId xmlns:a16="http://schemas.microsoft.com/office/drawing/2014/main" id="{DECD9651-2FC3-57BE-0568-5218F88A4115}"/>
              </a:ext>
            </a:extLst>
          </p:cNvPr>
          <p:cNvSpPr>
            <a:spLocks noGrp="1"/>
          </p:cNvSpPr>
          <p:nvPr>
            <p:ph type="sldNum" sz="quarter" idx="10"/>
          </p:nvPr>
        </p:nvSpPr>
        <p:spPr/>
        <p:txBody>
          <a:bodyPr/>
          <a:lstStyle/>
          <a:p>
            <a:fld id="{24A6D18E-8B09-B24B-9169-4FC527B8D84F}" type="slidenum">
              <a:rPr lang="en-US" smtClean="0"/>
              <a:pPr/>
              <a:t>24</a:t>
            </a:fld>
            <a:endParaRPr lang="en-US"/>
          </a:p>
        </p:txBody>
      </p:sp>
      <p:sp>
        <p:nvSpPr>
          <p:cNvPr id="5" name="Footer Placeholder 4">
            <a:extLst>
              <a:ext uri="{FF2B5EF4-FFF2-40B4-BE49-F238E27FC236}">
                <a16:creationId xmlns:a16="http://schemas.microsoft.com/office/drawing/2014/main" id="{FE470193-3171-EE87-69E5-A28A1C87CBC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92698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1984E-EB7D-954E-1246-639C02BEF8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5D411-4854-608B-C1E4-E22A6B41F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DC836C-A519-CCC3-8FF8-CEA2737707C1}"/>
              </a:ext>
            </a:extLst>
          </p:cNvPr>
          <p:cNvSpPr>
            <a:spLocks noGrp="1"/>
          </p:cNvSpPr>
          <p:nvPr>
            <p:ph type="body" idx="1"/>
          </p:nvPr>
        </p:nvSpPr>
        <p:spPr/>
        <p:txBody>
          <a:bodyPr>
            <a:normAutofit/>
          </a:bodyPr>
          <a:lstStyle/>
          <a:p>
            <a:endParaRPr lang="en-US" dirty="0"/>
          </a:p>
        </p:txBody>
      </p:sp>
      <p:sp>
        <p:nvSpPr>
          <p:cNvPr id="4" name="Footer Placeholder 3">
            <a:extLst>
              <a:ext uri="{FF2B5EF4-FFF2-40B4-BE49-F238E27FC236}">
                <a16:creationId xmlns:a16="http://schemas.microsoft.com/office/drawing/2014/main" id="{B8D9340A-CC60-D369-67D5-60D187B3A3C2}"/>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4DA54489-C102-6496-AB98-DF43CE46EAF7}"/>
              </a:ext>
            </a:extLst>
          </p:cNvPr>
          <p:cNvSpPr>
            <a:spLocks noGrp="1"/>
          </p:cNvSpPr>
          <p:nvPr>
            <p:ph type="sldNum" sz="quarter" idx="5"/>
          </p:nvPr>
        </p:nvSpPr>
        <p:spPr/>
        <p:txBody>
          <a:bodyPr/>
          <a:lstStyle/>
          <a:p>
            <a:fld id="{24A6D18E-8B09-B24B-9169-4FC527B8D84F}" type="slidenum">
              <a:rPr lang="en-US" smtClean="0"/>
              <a:pPr/>
              <a:t>25</a:t>
            </a:fld>
            <a:endParaRPr lang="en-US"/>
          </a:p>
        </p:txBody>
      </p:sp>
    </p:spTree>
    <p:extLst>
      <p:ext uri="{BB962C8B-B14F-4D97-AF65-F5344CB8AC3E}">
        <p14:creationId xmlns:p14="http://schemas.microsoft.com/office/powerpoint/2010/main" val="707646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78C6F-E3CB-5A96-2373-06E0A7555E6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1A2DB38-3A07-8461-18BC-381AC55579D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100EB70-518A-36FD-E28C-74D7486D13B1}"/>
              </a:ext>
            </a:extLst>
          </p:cNvPr>
          <p:cNvSpPr>
            <a:spLocks noGrp="1"/>
          </p:cNvSpPr>
          <p:nvPr>
            <p:ph type="body" idx="1"/>
          </p:nvPr>
        </p:nvSpPr>
        <p:spPr/>
        <p:txBody>
          <a:bodyPr/>
          <a:lstStyle/>
          <a:p>
            <a:pPr marL="0" marR="0" lvl="0" indent="0" algn="l" defTabSz="457126"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“Due to data privacy, we cannot show our actual outage distribution, so we illustrate the concept using an example map from publicly available studies.</a:t>
            </a:r>
          </a:p>
          <a:p>
            <a:endParaRPr lang="en-US" dirty="0"/>
          </a:p>
        </p:txBody>
      </p:sp>
      <p:sp>
        <p:nvSpPr>
          <p:cNvPr id="4" name="页脚占位符 3">
            <a:extLst>
              <a:ext uri="{FF2B5EF4-FFF2-40B4-BE49-F238E27FC236}">
                <a16:creationId xmlns:a16="http://schemas.microsoft.com/office/drawing/2014/main" id="{B2D582B3-0E1B-D009-1054-E331A582873F}"/>
              </a:ext>
            </a:extLst>
          </p:cNvPr>
          <p:cNvSpPr>
            <a:spLocks noGrp="1"/>
          </p:cNvSpPr>
          <p:nvPr>
            <p:ph type="ftr" sz="quarter" idx="4"/>
          </p:nvPr>
        </p:nvSpPr>
        <p:spPr/>
        <p:txBody>
          <a:bodyPr/>
          <a:lstStyle/>
          <a:p>
            <a:endParaRPr lang="en-US"/>
          </a:p>
        </p:txBody>
      </p:sp>
      <p:sp>
        <p:nvSpPr>
          <p:cNvPr id="5" name="灯片编号占位符 4">
            <a:extLst>
              <a:ext uri="{FF2B5EF4-FFF2-40B4-BE49-F238E27FC236}">
                <a16:creationId xmlns:a16="http://schemas.microsoft.com/office/drawing/2014/main" id="{22103E9C-94AB-0964-648E-242ECEF71887}"/>
              </a:ext>
            </a:extLst>
          </p:cNvPr>
          <p:cNvSpPr>
            <a:spLocks noGrp="1"/>
          </p:cNvSpPr>
          <p:nvPr>
            <p:ph type="sldNum" sz="quarter" idx="5"/>
          </p:nvPr>
        </p:nvSpPr>
        <p:spPr/>
        <p:txBody>
          <a:bodyPr/>
          <a:lstStyle/>
          <a:p>
            <a:fld id="{24A6D18E-8B09-B24B-9169-4FC527B8D84F}" type="slidenum">
              <a:rPr lang="en-US" smtClean="0"/>
              <a:pPr/>
              <a:t>26</a:t>
            </a:fld>
            <a:endParaRPr lang="en-US"/>
          </a:p>
        </p:txBody>
      </p:sp>
    </p:spTree>
    <p:extLst>
      <p:ext uri="{BB962C8B-B14F-4D97-AF65-F5344CB8AC3E}">
        <p14:creationId xmlns:p14="http://schemas.microsoft.com/office/powerpoint/2010/main" val="3641181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1EFEA-8BB0-8B2A-F348-E3AB10D498D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DD07999-774D-A217-1D03-DFDEC750B28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1CFBBD7-D4DF-A96D-1E1A-8BCD08CC4D25}"/>
              </a:ext>
            </a:extLst>
          </p:cNvPr>
          <p:cNvSpPr>
            <a:spLocks noGrp="1"/>
          </p:cNvSpPr>
          <p:nvPr>
            <p:ph type="body" idx="1"/>
          </p:nvPr>
        </p:nvSpPr>
        <p:spPr/>
        <p:txBody>
          <a:bodyPr/>
          <a:lstStyle/>
          <a:p>
            <a:pPr marL="0" marR="0" lvl="0" indent="0" algn="l" defTabSz="457126" rtl="0" eaLnBrk="1" fontAlgn="auto" latinLnBrk="0" hangingPunct="1">
              <a:lnSpc>
                <a:spcPct val="100000"/>
              </a:lnSpc>
              <a:spcBef>
                <a:spcPts val="0"/>
              </a:spcBef>
              <a:spcAft>
                <a:spcPts val="0"/>
              </a:spcAft>
              <a:buClrTx/>
              <a:buSzTx/>
              <a:buFontTx/>
              <a:buNone/>
              <a:tabLst/>
              <a:defRPr/>
            </a:pPr>
            <a:r>
              <a:rPr lang="en-US" altLang="zh-CN" sz="1200" dirty="0">
                <a:latin typeface="Calibri" panose="020F0502020204030204" pitchFamily="34" charset="0"/>
                <a:ea typeface="Calibri" panose="020F0502020204030204" pitchFamily="34" charset="0"/>
                <a:cs typeface="Calibri" panose="020F0502020204030204" pitchFamily="34" charset="0"/>
              </a:rPr>
              <a:t>Dataset visualization with sample entries</a:t>
            </a:r>
          </a:p>
          <a:p>
            <a:endParaRPr lang="en-US" dirty="0"/>
          </a:p>
          <a:p>
            <a:endParaRPr lang="en-US" dirty="0"/>
          </a:p>
          <a:p>
            <a:pPr marL="0" marR="0" lvl="0" indent="0" algn="l" defTabSz="457126" rtl="0" eaLnBrk="1" fontAlgn="auto" latinLnBrk="0" hangingPunct="1">
              <a:lnSpc>
                <a:spcPct val="100000"/>
              </a:lnSpc>
              <a:spcBef>
                <a:spcPts val="0"/>
              </a:spcBef>
              <a:spcAft>
                <a:spcPts val="0"/>
              </a:spcAft>
              <a:buClrTx/>
              <a:buSzTx/>
              <a:buFontTx/>
              <a:buNone/>
              <a:tabLst/>
              <a:defRPr/>
            </a:pPr>
            <a:r>
              <a:rPr lang="zh-CN" altLang="en-US" sz="1200" dirty="0">
                <a:latin typeface="Calibri" panose="020F0502020204030204" pitchFamily="34" charset="0"/>
                <a:cs typeface="Calibri" panose="020F0502020204030204" pitchFamily="34" charset="0"/>
              </a:rPr>
              <a:t>Monthly and Annual Trends of Outage Events in the Power Distribution System</a:t>
            </a:r>
          </a:p>
          <a:p>
            <a:endParaRPr lang="en-US" dirty="0"/>
          </a:p>
        </p:txBody>
      </p:sp>
      <p:sp>
        <p:nvSpPr>
          <p:cNvPr id="4" name="页脚占位符 3">
            <a:extLst>
              <a:ext uri="{FF2B5EF4-FFF2-40B4-BE49-F238E27FC236}">
                <a16:creationId xmlns:a16="http://schemas.microsoft.com/office/drawing/2014/main" id="{02C73E4A-3095-C793-EFE0-864C96169886}"/>
              </a:ext>
            </a:extLst>
          </p:cNvPr>
          <p:cNvSpPr>
            <a:spLocks noGrp="1"/>
          </p:cNvSpPr>
          <p:nvPr>
            <p:ph type="ftr" sz="quarter" idx="4"/>
          </p:nvPr>
        </p:nvSpPr>
        <p:spPr/>
        <p:txBody>
          <a:bodyPr/>
          <a:lstStyle/>
          <a:p>
            <a:endParaRPr lang="en-US"/>
          </a:p>
        </p:txBody>
      </p:sp>
      <p:sp>
        <p:nvSpPr>
          <p:cNvPr id="5" name="灯片编号占位符 4">
            <a:extLst>
              <a:ext uri="{FF2B5EF4-FFF2-40B4-BE49-F238E27FC236}">
                <a16:creationId xmlns:a16="http://schemas.microsoft.com/office/drawing/2014/main" id="{62B835FA-0437-91DE-A01D-3B8C5B119A1A}"/>
              </a:ext>
            </a:extLst>
          </p:cNvPr>
          <p:cNvSpPr>
            <a:spLocks noGrp="1"/>
          </p:cNvSpPr>
          <p:nvPr>
            <p:ph type="sldNum" sz="quarter" idx="5"/>
          </p:nvPr>
        </p:nvSpPr>
        <p:spPr/>
        <p:txBody>
          <a:bodyPr/>
          <a:lstStyle/>
          <a:p>
            <a:fld id="{24A6D18E-8B09-B24B-9169-4FC527B8D84F}" type="slidenum">
              <a:rPr lang="en-US" smtClean="0"/>
              <a:pPr/>
              <a:t>27</a:t>
            </a:fld>
            <a:endParaRPr lang="en-US"/>
          </a:p>
        </p:txBody>
      </p:sp>
    </p:spTree>
    <p:extLst>
      <p:ext uri="{BB962C8B-B14F-4D97-AF65-F5344CB8AC3E}">
        <p14:creationId xmlns:p14="http://schemas.microsoft.com/office/powerpoint/2010/main" val="3573378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4FF3D-65F7-50EF-91FB-875F7645F6D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29C3DB3-BE23-BD00-0CBD-BAEA9DAB8B3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41C5B6F-BD00-E6B1-2F5F-68192FB2302C}"/>
              </a:ext>
            </a:extLst>
          </p:cNvPr>
          <p:cNvSpPr>
            <a:spLocks noGrp="1"/>
          </p:cNvSpPr>
          <p:nvPr>
            <p:ph type="body" idx="1"/>
          </p:nvPr>
        </p:nvSpPr>
        <p:spPr/>
        <p:txBody>
          <a:bodyPr/>
          <a:lstStyle/>
          <a:p>
            <a:endParaRPr lang="en-US" dirty="0"/>
          </a:p>
        </p:txBody>
      </p:sp>
      <p:sp>
        <p:nvSpPr>
          <p:cNvPr id="4" name="页脚占位符 3">
            <a:extLst>
              <a:ext uri="{FF2B5EF4-FFF2-40B4-BE49-F238E27FC236}">
                <a16:creationId xmlns:a16="http://schemas.microsoft.com/office/drawing/2014/main" id="{37EB0523-1EF9-A174-0ED8-7B6E133780B6}"/>
              </a:ext>
            </a:extLst>
          </p:cNvPr>
          <p:cNvSpPr>
            <a:spLocks noGrp="1"/>
          </p:cNvSpPr>
          <p:nvPr>
            <p:ph type="ftr" sz="quarter" idx="4"/>
          </p:nvPr>
        </p:nvSpPr>
        <p:spPr/>
        <p:txBody>
          <a:bodyPr/>
          <a:lstStyle/>
          <a:p>
            <a:endParaRPr lang="en-US"/>
          </a:p>
        </p:txBody>
      </p:sp>
      <p:sp>
        <p:nvSpPr>
          <p:cNvPr id="5" name="灯片编号占位符 4">
            <a:extLst>
              <a:ext uri="{FF2B5EF4-FFF2-40B4-BE49-F238E27FC236}">
                <a16:creationId xmlns:a16="http://schemas.microsoft.com/office/drawing/2014/main" id="{B601866E-0C28-40DF-DF14-71441306EDC0}"/>
              </a:ext>
            </a:extLst>
          </p:cNvPr>
          <p:cNvSpPr>
            <a:spLocks noGrp="1"/>
          </p:cNvSpPr>
          <p:nvPr>
            <p:ph type="sldNum" sz="quarter" idx="5"/>
          </p:nvPr>
        </p:nvSpPr>
        <p:spPr/>
        <p:txBody>
          <a:bodyPr/>
          <a:lstStyle/>
          <a:p>
            <a:fld id="{24A6D18E-8B09-B24B-9169-4FC527B8D84F}" type="slidenum">
              <a:rPr lang="en-US" smtClean="0"/>
              <a:pPr/>
              <a:t>29</a:t>
            </a:fld>
            <a:endParaRPr lang="en-US"/>
          </a:p>
        </p:txBody>
      </p:sp>
    </p:spTree>
    <p:extLst>
      <p:ext uri="{BB962C8B-B14F-4D97-AF65-F5344CB8AC3E}">
        <p14:creationId xmlns:p14="http://schemas.microsoft.com/office/powerpoint/2010/main" val="767369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endParaRPr lang="zh-CN" alt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30</a:t>
            </a:fld>
            <a:endParaRPr lang="en-US"/>
          </a:p>
        </p:txBody>
      </p:sp>
    </p:spTree>
    <p:extLst>
      <p:ext uri="{BB962C8B-B14F-4D97-AF65-F5344CB8AC3E}">
        <p14:creationId xmlns:p14="http://schemas.microsoft.com/office/powerpoint/2010/main" val="2169933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txBody>
          <a:bodyPr/>
          <a:lstStyle/>
          <a:p>
            <a:endParaRPr lang="zh-CN" alt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39590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16BD-E996-8478-0362-9BE064349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E0660-2D33-E4CD-91B9-CF9B656606F7}"/>
              </a:ext>
            </a:extLst>
          </p:cNvPr>
          <p:cNvSpPr>
            <a:spLocks noGrp="1" noRot="1" noChangeAspect="1"/>
          </p:cNvSpPr>
          <p:nvPr>
            <p:ph type="sldImg"/>
          </p:nvPr>
        </p:nvSpPr>
        <p:spPr>
          <a:xfrm>
            <a:off x="406400" y="696913"/>
            <a:ext cx="6199188" cy="3486150"/>
          </a:xfrm>
        </p:spPr>
        <p:txBody>
          <a:bodyPr/>
          <a:lstStyle/>
          <a:p>
            <a:endParaRPr lang="zh-CN" altLang="en-US"/>
          </a:p>
        </p:txBody>
      </p:sp>
      <p:sp>
        <p:nvSpPr>
          <p:cNvPr id="3" name="Notes Placeholder 2">
            <a:extLst>
              <a:ext uri="{FF2B5EF4-FFF2-40B4-BE49-F238E27FC236}">
                <a16:creationId xmlns:a16="http://schemas.microsoft.com/office/drawing/2014/main" id="{0796C9F6-040D-749C-0E12-855FEFBDC6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768D2A-E479-D12D-AB5B-3928901CA065}"/>
              </a:ext>
            </a:extLst>
          </p:cNvPr>
          <p:cNvSpPr>
            <a:spLocks noGrp="1"/>
          </p:cNvSpPr>
          <p:nvPr>
            <p:ph type="sldNum" sz="quarter" idx="10"/>
          </p:nvPr>
        </p:nvSpPr>
        <p:spPr/>
        <p:txBody>
          <a:bodyPr/>
          <a:lstStyle/>
          <a:p>
            <a:fld id="{24A6D18E-8B09-B24B-9169-4FC527B8D84F}" type="slidenum">
              <a:rPr lang="en-US" smtClean="0"/>
              <a:pPr/>
              <a:t>33</a:t>
            </a:fld>
            <a:endParaRPr lang="en-US"/>
          </a:p>
        </p:txBody>
      </p:sp>
      <p:sp>
        <p:nvSpPr>
          <p:cNvPr id="5" name="Footer Placeholder 4">
            <a:extLst>
              <a:ext uri="{FF2B5EF4-FFF2-40B4-BE49-F238E27FC236}">
                <a16:creationId xmlns:a16="http://schemas.microsoft.com/office/drawing/2014/main" id="{2D2F60AC-8D16-9483-5E1D-6FF91BFA849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8673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3</a:t>
            </a:fld>
            <a:endParaRPr lang="en-US"/>
          </a:p>
        </p:txBody>
      </p:sp>
    </p:spTree>
    <p:extLst>
      <p:ext uri="{BB962C8B-B14F-4D97-AF65-F5344CB8AC3E}">
        <p14:creationId xmlns:p14="http://schemas.microsoft.com/office/powerpoint/2010/main" val="255042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Even if the cause is represented as:1 = tree  2 = equipment failure 3 = animal 4 = lightning 5 = planned maintenance…The numbers do not represent numeric magnitude or order. Meaning: Code 4 is NOT “twice as much” as code 2. Code 1 &lt; 3 &lt; 5 has no physical meaning. The spacing between codes is arbitrary.</a:t>
            </a:r>
            <a:r>
              <a:rPr lang="zh-CN" altLang="en-US" dirty="0"/>
              <a:t> </a:t>
            </a:r>
            <a:r>
              <a:rPr lang="en-US" altLang="zh-CN" dirty="0"/>
              <a:t>Normalization assumes numeric meaning, which causes codes NOT to have.</a:t>
            </a:r>
          </a:p>
          <a:p>
            <a:endParaRPr lang="en-US" altLang="zh-CN" dirty="0"/>
          </a:p>
          <a:p>
            <a:r>
              <a:rPr lang="en-US" altLang="zh-CN" dirty="0"/>
              <a:t> Normalizing categorical codes creates false relationships. Example after normalization: lightning gets a Z-score of +1.2, and the animal gets -0.4. The ANN may incorrectly assume that “lightning is more intense” or “closer to” some numerical boundary, this is misleading because the numbers are artificial.</a:t>
            </a:r>
            <a:endParaRPr lang="zh-CN" alt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34</a:t>
            </a:fld>
            <a:endParaRPr lang="en-US"/>
          </a:p>
        </p:txBody>
      </p:sp>
    </p:spTree>
    <p:extLst>
      <p:ext uri="{BB962C8B-B14F-4D97-AF65-F5344CB8AC3E}">
        <p14:creationId xmlns:p14="http://schemas.microsoft.com/office/powerpoint/2010/main" val="2010301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altLang="zh-CN" dirty="0" err="1"/>
              <a:t>ReLU</a:t>
            </a:r>
            <a:r>
              <a:rPr lang="en-US" altLang="zh-CN" dirty="0"/>
              <a:t> forward pass </a:t>
            </a:r>
          </a:p>
          <a:p>
            <a:endParaRPr lang="en-US" altLang="zh-CN" dirty="0"/>
          </a:p>
          <a:p>
            <a:pPr>
              <a:defRPr sz="1800"/>
            </a:pPr>
            <a:r>
              <a:rPr lang="en-US" altLang="zh-CN" dirty="0"/>
              <a:t>80% prediction interval:</a:t>
            </a:r>
          </a:p>
          <a:p>
            <a:pPr lvl="1">
              <a:defRPr sz="1800"/>
            </a:pPr>
            <a:r>
              <a:rPr lang="en-US" altLang="zh-CN" dirty="0"/>
              <a:t>    PI = [ μ − 1.28σ ,  μ + 1.28σ ]</a:t>
            </a:r>
          </a:p>
          <a:p>
            <a:endParaRPr lang="zh-CN" alt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40</a:t>
            </a:fld>
            <a:endParaRPr lang="en-US"/>
          </a:p>
        </p:txBody>
      </p:sp>
    </p:spTree>
    <p:extLst>
      <p:ext uri="{BB962C8B-B14F-4D97-AF65-F5344CB8AC3E}">
        <p14:creationId xmlns:p14="http://schemas.microsoft.com/office/powerpoint/2010/main" val="1865843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tLang="zh-CN" dirty="0"/>
                  <a:t>To plot a new outage into the existing t-SNE map, the outage feature vector is first normalized using the same method</a:t>
                </a:r>
                <a:r>
                  <a:rPr lang="en-US" altLang="zh-CN" baseline="0" dirty="0"/>
                  <a:t> for training data</a:t>
                </a:r>
                <a:r>
                  <a:rPr lang="en-US" altLang="zh-CN" dirty="0"/>
                  <a:t>. The normalized vector is then passed through the trained t-SNE mapping function </a:t>
                </a:r>
                <a14:m>
                  <m:oMath xmlns:m="http://schemas.openxmlformats.org/officeDocument/2006/math">
                    <m:sSub>
                      <m:sSubPr>
                        <m:ctrlPr>
                          <a:rPr lang="ar-AE" altLang="zh-CN" sz="1200" i="1" kern="1200">
                            <a:solidFill>
                              <a:schemeClr val="tx1"/>
                            </a:solidFill>
                            <a:latin typeface="Cambria Math" panose="02040503050406030204" pitchFamily="18" charset="0"/>
                            <a:ea typeface="+mn-ea"/>
                            <a:cs typeface="+mn-cs"/>
                          </a:rPr>
                        </m:ctrlPr>
                      </m:sSubPr>
                      <m:e>
                        <m:r>
                          <a:rPr lang="zh-CN" altLang="ar-AE" sz="1200" i="1" kern="1200">
                            <a:solidFill>
                              <a:schemeClr val="tx1"/>
                            </a:solidFill>
                            <a:latin typeface="Cambria Math" panose="02040503050406030204" pitchFamily="18" charset="0"/>
                            <a:ea typeface="+mn-ea"/>
                            <a:cs typeface="+mn-cs"/>
                          </a:rPr>
                          <m:t>𝑓</m:t>
                        </m:r>
                      </m:e>
                      <m:sub>
                        <m:r>
                          <a:rPr lang="zh-CN" altLang="ar-AE" sz="1200" i="1" kern="1200">
                            <a:solidFill>
                              <a:schemeClr val="tx1"/>
                            </a:solidFill>
                            <a:latin typeface="Cambria Math" panose="02040503050406030204" pitchFamily="18" charset="0"/>
                            <a:ea typeface="+mn-ea"/>
                            <a:cs typeface="+mn-cs"/>
                          </a:rPr>
                          <m:t>𝜃</m:t>
                        </m:r>
                      </m:sub>
                    </m:sSub>
                    <m:d>
                      <m:dPr>
                        <m:ctrlPr>
                          <a:rPr lang="ar-AE" altLang="zh-CN" sz="1200" i="1" kern="1200">
                            <a:solidFill>
                              <a:schemeClr val="tx1"/>
                            </a:solidFill>
                            <a:latin typeface="Cambria Math" panose="02040503050406030204" pitchFamily="18" charset="0"/>
                            <a:ea typeface="+mn-ea"/>
                            <a:cs typeface="+mn-cs"/>
                          </a:rPr>
                        </m:ctrlPr>
                      </m:dPr>
                      <m:e>
                        <m:r>
                          <a:rPr lang="ar-AE" altLang="zh-CN" sz="1200" i="0" kern="1200">
                            <a:solidFill>
                              <a:schemeClr val="tx1"/>
                            </a:solidFill>
                            <a:latin typeface="Cambria Math" panose="02040503050406030204" pitchFamily="18" charset="0"/>
                            <a:ea typeface="+mn-ea"/>
                            <a:cs typeface="+mn-cs"/>
                          </a:rPr>
                          <m:t>⋅</m:t>
                        </m:r>
                      </m:e>
                    </m:d>
                  </m:oMath>
                </a14:m>
                <a:r>
                  <a:rPr lang="ar-AE" altLang="zh-CN" dirty="0"/>
                  <a:t>, </a:t>
                </a:r>
                <a:r>
                  <a:rPr lang="en-US" altLang="zh-CN" dirty="0"/>
                  <a:t>which outputs a 2-dimensional coordinate that can be plotted directly on the existing t-SNE visualization. The new outage is finally assigned to the cluster whose t-SNE centroid is closest to this embedded point.</a:t>
                </a:r>
                <a:endParaRPr lang="zh-CN" altLang="en-US" dirty="0"/>
              </a:p>
            </p:txBody>
          </p:sp>
        </mc:Choice>
        <mc:Fallback xmlns="">
          <p:sp>
            <p:nvSpPr>
              <p:cNvPr id="3" name="Notes Placeholder 2"/>
              <p:cNvSpPr>
                <a:spLocks noGrp="1"/>
              </p:cNvSpPr>
              <p:nvPr>
                <p:ph type="body" idx="1"/>
              </p:nvPr>
            </p:nvSpPr>
            <p:spPr/>
            <p:txBody>
              <a:bodyPr/>
              <a:lstStyle/>
              <a:p>
                <a:r>
                  <a:rPr lang="en-US" altLang="zh-CN" dirty="0"/>
                  <a:t>To plot a new outage into the existing t-SNE map, the outage feature vector is first normalized using the same method</a:t>
                </a:r>
                <a:r>
                  <a:rPr lang="en-US" altLang="zh-CN" baseline="0" dirty="0"/>
                  <a:t> for training data</a:t>
                </a:r>
                <a:r>
                  <a:rPr lang="en-US" altLang="zh-CN" dirty="0"/>
                  <a:t>. The normalized vector is then passed through the trained t-SNE mapping function </a:t>
                </a:r>
                <a:r>
                  <a:rPr lang="zh-CN" altLang="ar-AE" sz="1200" i="0" kern="1200">
                    <a:solidFill>
                      <a:schemeClr val="tx1"/>
                    </a:solidFill>
                    <a:latin typeface="+mn-lt"/>
                    <a:ea typeface="+mn-ea"/>
                    <a:cs typeface="+mn-cs"/>
                  </a:rPr>
                  <a:t>𝑓</a:t>
                </a:r>
                <a:r>
                  <a:rPr lang="ar-AE" altLang="zh-CN" sz="1200" i="0" kern="1200">
                    <a:solidFill>
                      <a:schemeClr val="tx1"/>
                    </a:solidFill>
                    <a:latin typeface="+mn-lt"/>
                    <a:ea typeface="+mn-ea"/>
                    <a:cs typeface="+mn-cs"/>
                  </a:rPr>
                  <a:t>_</a:t>
                </a:r>
                <a:r>
                  <a:rPr lang="zh-CN" altLang="ar-AE" sz="1200" i="0" kern="1200">
                    <a:solidFill>
                      <a:schemeClr val="tx1"/>
                    </a:solidFill>
                    <a:latin typeface="+mn-lt"/>
                    <a:ea typeface="+mn-ea"/>
                    <a:cs typeface="+mn-cs"/>
                  </a:rPr>
                  <a:t>𝜃</a:t>
                </a:r>
                <a:r>
                  <a:rPr lang="ar-AE" altLang="zh-CN" sz="1200" i="0" kern="1200">
                    <a:solidFill>
                      <a:schemeClr val="tx1"/>
                    </a:solidFill>
                    <a:latin typeface="+mn-lt"/>
                    <a:ea typeface="+mn-ea"/>
                    <a:cs typeface="+mn-cs"/>
                  </a:rPr>
                  <a:t> (⋅)</a:t>
                </a:r>
                <a:r>
                  <a:rPr lang="ar-AE" altLang="zh-CN" dirty="0"/>
                  <a:t>, </a:t>
                </a:r>
                <a:r>
                  <a:rPr lang="en-US" altLang="zh-CN" dirty="0"/>
                  <a:t>which outputs a 2-dimensional coordinate that can be plotted directly on the existing t-SNE visualization. The new outage is finally assigned to the cluster whose t-SNE centroid is closest to this embedded point.</a:t>
                </a:r>
                <a:endParaRPr lang="zh-CN" altLang="en-US" dirty="0"/>
              </a:p>
            </p:txBody>
          </p:sp>
        </mc:Fallback>
      </mc:AlternateContent>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46</a:t>
            </a:fld>
            <a:endParaRPr lang="en-US"/>
          </a:p>
        </p:txBody>
      </p:sp>
    </p:spTree>
    <p:extLst>
      <p:ext uri="{BB962C8B-B14F-4D97-AF65-F5344CB8AC3E}">
        <p14:creationId xmlns:p14="http://schemas.microsoft.com/office/powerpoint/2010/main" val="3742154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51</a:t>
            </a:fld>
            <a:endParaRPr lang="en-US"/>
          </a:p>
        </p:txBody>
      </p:sp>
    </p:spTree>
    <p:extLst>
      <p:ext uri="{BB962C8B-B14F-4D97-AF65-F5344CB8AC3E}">
        <p14:creationId xmlns:p14="http://schemas.microsoft.com/office/powerpoint/2010/main" val="3875241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53</a:t>
            </a:fld>
            <a:endParaRPr lang="en-US"/>
          </a:p>
        </p:txBody>
      </p:sp>
    </p:spTree>
    <p:extLst>
      <p:ext uri="{BB962C8B-B14F-4D97-AF65-F5344CB8AC3E}">
        <p14:creationId xmlns:p14="http://schemas.microsoft.com/office/powerpoint/2010/main" val="1379334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endParaRPr lang="zh-CN" alt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54</a:t>
            </a:fld>
            <a:endParaRPr lang="en-US"/>
          </a:p>
        </p:txBody>
      </p:sp>
    </p:spTree>
    <p:extLst>
      <p:ext uri="{BB962C8B-B14F-4D97-AF65-F5344CB8AC3E}">
        <p14:creationId xmlns:p14="http://schemas.microsoft.com/office/powerpoint/2010/main" val="161198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endParaRPr lang="zh-CN" alt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4</a:t>
            </a:fld>
            <a:endParaRPr lang="en-US"/>
          </a:p>
        </p:txBody>
      </p:sp>
    </p:spTree>
    <p:extLst>
      <p:ext uri="{BB962C8B-B14F-4D97-AF65-F5344CB8AC3E}">
        <p14:creationId xmlns:p14="http://schemas.microsoft.com/office/powerpoint/2010/main" val="633422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txBody>
          <a:bodyPr/>
          <a:lstStyle/>
          <a:p>
            <a:endParaRPr lang="zh-CN" alt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28648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8F64F-D0A9-4340-B07D-E1BFDAF3D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C047C-8D04-AC22-C2AD-AE74B5770B6A}"/>
              </a:ext>
            </a:extLst>
          </p:cNvPr>
          <p:cNvSpPr>
            <a:spLocks noGrp="1" noRot="1" noChangeAspect="1"/>
          </p:cNvSpPr>
          <p:nvPr>
            <p:ph type="sldImg"/>
          </p:nvPr>
        </p:nvSpPr>
        <p:spPr/>
        <p:txBody>
          <a:bodyPr/>
          <a:lstStyle/>
          <a:p>
            <a:endParaRPr lang="zh-CN" altLang="en-US"/>
          </a:p>
        </p:txBody>
      </p:sp>
      <p:sp>
        <p:nvSpPr>
          <p:cNvPr id="3" name="Notes Placeholder 2">
            <a:extLst>
              <a:ext uri="{FF2B5EF4-FFF2-40B4-BE49-F238E27FC236}">
                <a16:creationId xmlns:a16="http://schemas.microsoft.com/office/drawing/2014/main" id="{1BDF4F95-BF04-BBA7-C329-D3C0A9FAC878}"/>
              </a:ext>
            </a:extLst>
          </p:cNvPr>
          <p:cNvSpPr>
            <a:spLocks noGrp="1"/>
          </p:cNvSpPr>
          <p:nvPr>
            <p:ph type="body" idx="1"/>
          </p:nvPr>
        </p:nvSpPr>
        <p:spPr/>
        <p:txBody>
          <a:bodyPr/>
          <a:lstStyle/>
          <a:p>
            <a:r>
              <a:rPr lang="en-US" altLang="zh-CN" dirty="0"/>
              <a:t>Small/medium outage </a:t>
            </a:r>
            <a:r>
              <a:rPr lang="en-US" altLang="zh-CN" dirty="0">
                <a:sym typeface="Wingdings" panose="05000000000000000000" pitchFamily="2" charset="2"/>
              </a:rPr>
              <a:t> a lot of data  can be used to train a model</a:t>
            </a:r>
          </a:p>
          <a:p>
            <a:endParaRPr lang="en-US" altLang="zh-CN" dirty="0">
              <a:sym typeface="Wingdings" panose="05000000000000000000" pitchFamily="2" charset="2"/>
            </a:endParaRPr>
          </a:p>
          <a:p>
            <a:r>
              <a:rPr lang="en-US" altLang="zh-CN" dirty="0">
                <a:sym typeface="Wingdings" panose="05000000000000000000" pitchFamily="2" charset="2"/>
              </a:rPr>
              <a:t>Large-scale outages  scarce data -&gt; transfer learning</a:t>
            </a:r>
            <a:endParaRPr lang="zh-CN" altLang="en-US" dirty="0"/>
          </a:p>
        </p:txBody>
      </p:sp>
      <p:sp>
        <p:nvSpPr>
          <p:cNvPr id="4" name="Footer Placeholder 3">
            <a:extLst>
              <a:ext uri="{FF2B5EF4-FFF2-40B4-BE49-F238E27FC236}">
                <a16:creationId xmlns:a16="http://schemas.microsoft.com/office/drawing/2014/main" id="{09E37E5F-6767-381F-5694-9F9AE76A05B7}"/>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462281B2-B26A-F81A-4A2D-DB378E0AB1AE}"/>
              </a:ext>
            </a:extLst>
          </p:cNvPr>
          <p:cNvSpPr>
            <a:spLocks noGrp="1"/>
          </p:cNvSpPr>
          <p:nvPr>
            <p:ph type="sldNum" sz="quarter" idx="5"/>
          </p:nvPr>
        </p:nvSpPr>
        <p:spPr/>
        <p:txBody>
          <a:bodyPr/>
          <a:lstStyle/>
          <a:p>
            <a:fld id="{24A6D18E-8B09-B24B-9169-4FC527B8D84F}" type="slidenum">
              <a:rPr lang="en-US" smtClean="0"/>
              <a:pPr/>
              <a:t>6</a:t>
            </a:fld>
            <a:endParaRPr lang="en-US"/>
          </a:p>
        </p:txBody>
      </p:sp>
    </p:spTree>
    <p:extLst>
      <p:ext uri="{BB962C8B-B14F-4D97-AF65-F5344CB8AC3E}">
        <p14:creationId xmlns:p14="http://schemas.microsoft.com/office/powerpoint/2010/main" val="3003574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7</a:t>
            </a:fld>
            <a:endParaRPr lang="en-US"/>
          </a:p>
        </p:txBody>
      </p:sp>
    </p:spTree>
    <p:extLst>
      <p:ext uri="{BB962C8B-B14F-4D97-AF65-F5344CB8AC3E}">
        <p14:creationId xmlns:p14="http://schemas.microsoft.com/office/powerpoint/2010/main" val="3347209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pPr marL="0" marR="0" lvl="0" indent="0" algn="l" defTabSz="457126" rtl="0" eaLnBrk="1" fontAlgn="auto" latinLnBrk="0" hangingPunct="1">
              <a:lnSpc>
                <a:spcPct val="100000"/>
              </a:lnSpc>
              <a:spcBef>
                <a:spcPts val="0"/>
              </a:spcBef>
              <a:spcAft>
                <a:spcPts val="0"/>
              </a:spcAft>
              <a:buClrTx/>
              <a:buSzTx/>
              <a:buFontTx/>
              <a:buNone/>
              <a:tabLst/>
              <a:defRPr/>
            </a:pPr>
            <a:r>
              <a:rPr lang="en-US" altLang="zh-CN" sz="1200" dirty="0">
                <a:latin typeface="Calibri" panose="020F0502020204030204" pitchFamily="34" charset="0"/>
                <a:ea typeface="Calibri" panose="020F0502020204030204" pitchFamily="34" charset="0"/>
                <a:cs typeface="Calibri" panose="020F0502020204030204" pitchFamily="34" charset="0"/>
              </a:rPr>
              <a:t>5 major cause codes and 83 sub-cause codes. For training, we only used sub-cause keys because the major cause may not be significant and shares duplicate information with the sub-cause keys.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8</a:t>
            </a:fld>
            <a:endParaRPr lang="en-US"/>
          </a:p>
        </p:txBody>
      </p:sp>
    </p:spTree>
    <p:extLst>
      <p:ext uri="{BB962C8B-B14F-4D97-AF65-F5344CB8AC3E}">
        <p14:creationId xmlns:p14="http://schemas.microsoft.com/office/powerpoint/2010/main" val="3842331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dirty="0"/>
              <a:t>Severe weather type is transformed into codes, such as 1 – lightning, 2 – heavy rain, 3, 4,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9</a:t>
            </a:fld>
            <a:endParaRPr lang="en-US"/>
          </a:p>
        </p:txBody>
      </p:sp>
    </p:spTree>
    <p:extLst>
      <p:ext uri="{BB962C8B-B14F-4D97-AF65-F5344CB8AC3E}">
        <p14:creationId xmlns:p14="http://schemas.microsoft.com/office/powerpoint/2010/main" val="3166274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0825D90-C5A2-4463-ACB8-558A03502454}"/>
              </a:ext>
            </a:extLst>
          </p:cNvPr>
          <p:cNvSpPr>
            <a:spLocks noGrp="1"/>
          </p:cNvSpPr>
          <p:nvPr>
            <p:ph type="title"/>
          </p:nvPr>
        </p:nvSpPr>
        <p:spPr>
          <a:xfrm>
            <a:off x="90239" y="124332"/>
            <a:ext cx="8680784" cy="466225"/>
          </a:xfrm>
          <a:prstGeom prst="rect">
            <a:avLst/>
          </a:prstGeom>
        </p:spPr>
        <p:txBody>
          <a:bodyPr/>
          <a:lstStyle>
            <a:lvl1pPr>
              <a:defRPr sz="2600"/>
            </a:lvl1pPr>
          </a:lstStyle>
          <a:p>
            <a:r>
              <a:rPr lang="en-US"/>
              <a:t>Click to edit Master title style</a:t>
            </a:r>
            <a:endParaRPr lang="en-US" dirty="0"/>
          </a:p>
        </p:txBody>
      </p:sp>
      <p:sp>
        <p:nvSpPr>
          <p:cNvPr id="6" name="Text Placeholder 6">
            <a:extLst>
              <a:ext uri="{FF2B5EF4-FFF2-40B4-BE49-F238E27FC236}">
                <a16:creationId xmlns:a16="http://schemas.microsoft.com/office/drawing/2014/main" id="{8916D21A-A9B8-44E9-BE8B-6F3C2A1433BF}"/>
              </a:ext>
            </a:extLst>
          </p:cNvPr>
          <p:cNvSpPr>
            <a:spLocks noGrp="1"/>
          </p:cNvSpPr>
          <p:nvPr>
            <p:ph type="body" sz="quarter" idx="10"/>
          </p:nvPr>
        </p:nvSpPr>
        <p:spPr>
          <a:xfrm>
            <a:off x="90239" y="742950"/>
            <a:ext cx="8839200" cy="2015791"/>
          </a:xfrm>
          <a:prstGeom prst="rect">
            <a:avLst/>
          </a:prstGeom>
        </p:spPr>
        <p:txBody>
          <a:bodyPr/>
          <a:lstStyle>
            <a:lvl1pPr marL="342872" indent="-342872">
              <a:buClr>
                <a:srgbClr val="C00000"/>
              </a:buClr>
              <a:buSzPct val="100000"/>
              <a:buFont typeface="Arial" panose="020B0604020202020204" pitchFamily="34" charset="0"/>
              <a:buChar char="•"/>
              <a:defRPr sz="1400">
                <a:solidFill>
                  <a:schemeClr val="tx1"/>
                </a:solidFill>
                <a:latin typeface="Times" panose="02020603050405020304" pitchFamily="18" charset="0"/>
                <a:cs typeface="Times" panose="02020603050405020304" pitchFamily="18" charset="0"/>
              </a:defRPr>
            </a:lvl1pPr>
            <a:lvl2pPr>
              <a:defRPr sz="1400">
                <a:solidFill>
                  <a:schemeClr val="tx1"/>
                </a:solidFill>
                <a:latin typeface="Times" panose="02020603050405020304" pitchFamily="18" charset="0"/>
                <a:cs typeface="Times" panose="02020603050405020304" pitchFamily="18" charset="0"/>
              </a:defRPr>
            </a:lvl2pPr>
            <a:lvl3pPr>
              <a:defRPr sz="1400">
                <a:solidFill>
                  <a:schemeClr val="tx1"/>
                </a:solidFill>
                <a:latin typeface="Times" panose="02020603050405020304" pitchFamily="18" charset="0"/>
                <a:cs typeface="Times" panose="02020603050405020304" pitchFamily="18" charset="0"/>
              </a:defRPr>
            </a:lvl3pPr>
            <a:lvl4pPr>
              <a:defRPr sz="1400">
                <a:solidFill>
                  <a:schemeClr val="tx1"/>
                </a:solidFill>
                <a:latin typeface="Times" panose="02020603050405020304" pitchFamily="18" charset="0"/>
                <a:cs typeface="Times" panose="02020603050405020304" pitchFamily="18" charset="0"/>
              </a:defRPr>
            </a:lvl4pPr>
            <a:lvl5pPr>
              <a:defRPr sz="1400">
                <a:solidFill>
                  <a:schemeClr val="tx1"/>
                </a:solidFill>
                <a:latin typeface="Times" panose="02020603050405020304" pitchFamily="18" charset="0"/>
                <a:cs typeface="Times"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64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0825D90-C5A2-4463-ACB8-558A03502454}"/>
              </a:ext>
            </a:extLst>
          </p:cNvPr>
          <p:cNvSpPr>
            <a:spLocks noGrp="1"/>
          </p:cNvSpPr>
          <p:nvPr>
            <p:ph type="title"/>
          </p:nvPr>
        </p:nvSpPr>
        <p:spPr>
          <a:xfrm>
            <a:off x="90239" y="124332"/>
            <a:ext cx="8680784" cy="466225"/>
          </a:xfrm>
          <a:prstGeom prst="rect">
            <a:avLst/>
          </a:prstGeom>
        </p:spPr>
        <p:txBody>
          <a:bodyPr/>
          <a:lstStyle>
            <a:lvl1pPr>
              <a:defRPr sz="2600"/>
            </a:lvl1pPr>
          </a:lstStyle>
          <a:p>
            <a:r>
              <a:rPr lang="en-US"/>
              <a:t>Click to edit Master title style</a:t>
            </a:r>
            <a:endParaRPr lang="en-US" dirty="0"/>
          </a:p>
        </p:txBody>
      </p:sp>
      <p:sp>
        <p:nvSpPr>
          <p:cNvPr id="6" name="Text Placeholder 6">
            <a:extLst>
              <a:ext uri="{FF2B5EF4-FFF2-40B4-BE49-F238E27FC236}">
                <a16:creationId xmlns:a16="http://schemas.microsoft.com/office/drawing/2014/main" id="{8916D21A-A9B8-44E9-BE8B-6F3C2A1433BF}"/>
              </a:ext>
            </a:extLst>
          </p:cNvPr>
          <p:cNvSpPr>
            <a:spLocks noGrp="1"/>
          </p:cNvSpPr>
          <p:nvPr>
            <p:ph type="body" sz="quarter" idx="10"/>
          </p:nvPr>
        </p:nvSpPr>
        <p:spPr>
          <a:xfrm>
            <a:off x="90239" y="742950"/>
            <a:ext cx="8839200" cy="2015791"/>
          </a:xfrm>
          <a:prstGeom prst="rect">
            <a:avLst/>
          </a:prstGeom>
        </p:spPr>
        <p:txBody>
          <a:bodyPr/>
          <a:lstStyle>
            <a:lvl1pPr marL="342872" indent="-342872">
              <a:buClr>
                <a:srgbClr val="C00000"/>
              </a:buClr>
              <a:buSzPct val="100000"/>
              <a:buFont typeface="Arial" panose="020B0604020202020204" pitchFamily="34" charset="0"/>
              <a:buChar char="•"/>
              <a:defRPr sz="1400">
                <a:solidFill>
                  <a:schemeClr val="tx1"/>
                </a:solidFill>
                <a:latin typeface="Times" panose="02020603050405020304" pitchFamily="18" charset="0"/>
                <a:cs typeface="Times" panose="02020603050405020304" pitchFamily="18" charset="0"/>
              </a:defRPr>
            </a:lvl1pPr>
            <a:lvl2pPr>
              <a:defRPr sz="1400">
                <a:solidFill>
                  <a:schemeClr val="tx1"/>
                </a:solidFill>
                <a:latin typeface="Times" panose="02020603050405020304" pitchFamily="18" charset="0"/>
                <a:cs typeface="Times" panose="02020603050405020304" pitchFamily="18" charset="0"/>
              </a:defRPr>
            </a:lvl2pPr>
            <a:lvl3pPr>
              <a:defRPr sz="1400">
                <a:solidFill>
                  <a:schemeClr val="tx1"/>
                </a:solidFill>
                <a:latin typeface="Times" panose="02020603050405020304" pitchFamily="18" charset="0"/>
                <a:cs typeface="Times" panose="02020603050405020304" pitchFamily="18" charset="0"/>
              </a:defRPr>
            </a:lvl3pPr>
            <a:lvl4pPr>
              <a:defRPr sz="1400">
                <a:solidFill>
                  <a:schemeClr val="tx1"/>
                </a:solidFill>
                <a:latin typeface="Times" panose="02020603050405020304" pitchFamily="18" charset="0"/>
                <a:cs typeface="Times" panose="02020603050405020304" pitchFamily="18" charset="0"/>
              </a:defRPr>
            </a:lvl4pPr>
            <a:lvl5pPr>
              <a:defRPr sz="1400">
                <a:solidFill>
                  <a:schemeClr val="tx1"/>
                </a:solidFill>
                <a:latin typeface="Times" panose="02020603050405020304" pitchFamily="18" charset="0"/>
                <a:cs typeface="Times"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070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0825D90-C5A2-4463-ACB8-558A03502454}"/>
              </a:ext>
            </a:extLst>
          </p:cNvPr>
          <p:cNvSpPr>
            <a:spLocks noGrp="1"/>
          </p:cNvSpPr>
          <p:nvPr>
            <p:ph type="title"/>
          </p:nvPr>
        </p:nvSpPr>
        <p:spPr>
          <a:xfrm>
            <a:off x="90239" y="124332"/>
            <a:ext cx="8680784" cy="466225"/>
          </a:xfrm>
          <a:prstGeom prst="rect">
            <a:avLst/>
          </a:prstGeom>
        </p:spPr>
        <p:txBody>
          <a:bodyPr/>
          <a:lstStyle>
            <a:lvl1pPr>
              <a:defRPr sz="2600"/>
            </a:lvl1pPr>
          </a:lstStyle>
          <a:p>
            <a:r>
              <a:rPr lang="en-US"/>
              <a:t>Click to edit Master title style</a:t>
            </a:r>
            <a:endParaRPr lang="en-US" dirty="0"/>
          </a:p>
        </p:txBody>
      </p:sp>
      <p:sp>
        <p:nvSpPr>
          <p:cNvPr id="6" name="Text Placeholder 6">
            <a:extLst>
              <a:ext uri="{FF2B5EF4-FFF2-40B4-BE49-F238E27FC236}">
                <a16:creationId xmlns:a16="http://schemas.microsoft.com/office/drawing/2014/main" id="{8916D21A-A9B8-44E9-BE8B-6F3C2A1433BF}"/>
              </a:ext>
            </a:extLst>
          </p:cNvPr>
          <p:cNvSpPr>
            <a:spLocks noGrp="1"/>
          </p:cNvSpPr>
          <p:nvPr>
            <p:ph type="body" sz="quarter" idx="10"/>
          </p:nvPr>
        </p:nvSpPr>
        <p:spPr>
          <a:xfrm>
            <a:off x="90239" y="742950"/>
            <a:ext cx="8839200" cy="2015791"/>
          </a:xfrm>
          <a:prstGeom prst="rect">
            <a:avLst/>
          </a:prstGeom>
        </p:spPr>
        <p:txBody>
          <a:bodyPr/>
          <a:lstStyle>
            <a:lvl1pPr marL="342872" indent="-342872">
              <a:buClr>
                <a:srgbClr val="C00000"/>
              </a:buClr>
              <a:buSzPct val="100000"/>
              <a:buFont typeface="Arial" panose="020B0604020202020204" pitchFamily="34" charset="0"/>
              <a:buChar char="•"/>
              <a:defRPr sz="1400">
                <a:solidFill>
                  <a:schemeClr val="tx1"/>
                </a:solidFill>
                <a:latin typeface="Times" panose="02020603050405020304" pitchFamily="18" charset="0"/>
                <a:cs typeface="Times" panose="02020603050405020304" pitchFamily="18" charset="0"/>
              </a:defRPr>
            </a:lvl1pPr>
            <a:lvl2pPr>
              <a:defRPr sz="1400">
                <a:solidFill>
                  <a:schemeClr val="tx1"/>
                </a:solidFill>
                <a:latin typeface="Times" panose="02020603050405020304" pitchFamily="18" charset="0"/>
                <a:cs typeface="Times" panose="02020603050405020304" pitchFamily="18" charset="0"/>
              </a:defRPr>
            </a:lvl2pPr>
            <a:lvl3pPr>
              <a:defRPr sz="1400">
                <a:solidFill>
                  <a:schemeClr val="tx1"/>
                </a:solidFill>
                <a:latin typeface="Times" panose="02020603050405020304" pitchFamily="18" charset="0"/>
                <a:cs typeface="Times" panose="02020603050405020304" pitchFamily="18" charset="0"/>
              </a:defRPr>
            </a:lvl3pPr>
            <a:lvl4pPr>
              <a:defRPr sz="1400">
                <a:solidFill>
                  <a:schemeClr val="tx1"/>
                </a:solidFill>
                <a:latin typeface="Times" panose="02020603050405020304" pitchFamily="18" charset="0"/>
                <a:cs typeface="Times" panose="02020603050405020304" pitchFamily="18" charset="0"/>
              </a:defRPr>
            </a:lvl4pPr>
            <a:lvl5pPr>
              <a:defRPr sz="1400">
                <a:solidFill>
                  <a:schemeClr val="tx1"/>
                </a:solidFill>
                <a:latin typeface="Times" panose="02020603050405020304" pitchFamily="18" charset="0"/>
                <a:cs typeface="Times"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2968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0825D90-C5A2-4463-ACB8-558A03502454}"/>
              </a:ext>
            </a:extLst>
          </p:cNvPr>
          <p:cNvSpPr>
            <a:spLocks noGrp="1"/>
          </p:cNvSpPr>
          <p:nvPr>
            <p:ph type="title"/>
          </p:nvPr>
        </p:nvSpPr>
        <p:spPr>
          <a:xfrm>
            <a:off x="90239" y="124332"/>
            <a:ext cx="8680784" cy="466225"/>
          </a:xfrm>
          <a:prstGeom prst="rect">
            <a:avLst/>
          </a:prstGeom>
        </p:spPr>
        <p:txBody>
          <a:bodyPr/>
          <a:lstStyle>
            <a:lvl1pPr>
              <a:defRPr sz="2600"/>
            </a:lvl1pPr>
          </a:lstStyle>
          <a:p>
            <a:r>
              <a:rPr lang="en-US"/>
              <a:t>Click to edit Master title style</a:t>
            </a:r>
            <a:endParaRPr lang="en-US" dirty="0"/>
          </a:p>
        </p:txBody>
      </p:sp>
      <p:sp>
        <p:nvSpPr>
          <p:cNvPr id="6" name="Text Placeholder 6">
            <a:extLst>
              <a:ext uri="{FF2B5EF4-FFF2-40B4-BE49-F238E27FC236}">
                <a16:creationId xmlns:a16="http://schemas.microsoft.com/office/drawing/2014/main" id="{8916D21A-A9B8-44E9-BE8B-6F3C2A1433BF}"/>
              </a:ext>
            </a:extLst>
          </p:cNvPr>
          <p:cNvSpPr>
            <a:spLocks noGrp="1"/>
          </p:cNvSpPr>
          <p:nvPr>
            <p:ph type="body" sz="quarter" idx="10"/>
          </p:nvPr>
        </p:nvSpPr>
        <p:spPr>
          <a:xfrm>
            <a:off x="90239" y="742950"/>
            <a:ext cx="8839200" cy="2015791"/>
          </a:xfrm>
          <a:prstGeom prst="rect">
            <a:avLst/>
          </a:prstGeom>
        </p:spPr>
        <p:txBody>
          <a:bodyPr/>
          <a:lstStyle>
            <a:lvl1pPr marL="342872" indent="-342872">
              <a:buClr>
                <a:srgbClr val="C00000"/>
              </a:buClr>
              <a:buSzPct val="100000"/>
              <a:buFont typeface="Arial" panose="020B0604020202020204" pitchFamily="34" charset="0"/>
              <a:buChar char="•"/>
              <a:defRPr sz="1400">
                <a:solidFill>
                  <a:schemeClr val="tx1"/>
                </a:solidFill>
                <a:latin typeface="Times" panose="02020603050405020304" pitchFamily="18" charset="0"/>
                <a:cs typeface="Times" panose="02020603050405020304" pitchFamily="18" charset="0"/>
              </a:defRPr>
            </a:lvl1pPr>
            <a:lvl2pPr>
              <a:defRPr sz="1400">
                <a:solidFill>
                  <a:schemeClr val="tx1"/>
                </a:solidFill>
                <a:latin typeface="Times" panose="02020603050405020304" pitchFamily="18" charset="0"/>
                <a:cs typeface="Times" panose="02020603050405020304" pitchFamily="18" charset="0"/>
              </a:defRPr>
            </a:lvl2pPr>
            <a:lvl3pPr>
              <a:defRPr sz="1400">
                <a:solidFill>
                  <a:schemeClr val="tx1"/>
                </a:solidFill>
                <a:latin typeface="Times" panose="02020603050405020304" pitchFamily="18" charset="0"/>
                <a:cs typeface="Times" panose="02020603050405020304" pitchFamily="18" charset="0"/>
              </a:defRPr>
            </a:lvl3pPr>
            <a:lvl4pPr>
              <a:defRPr sz="1400">
                <a:solidFill>
                  <a:schemeClr val="tx1"/>
                </a:solidFill>
                <a:latin typeface="Times" panose="02020603050405020304" pitchFamily="18" charset="0"/>
                <a:cs typeface="Times" panose="02020603050405020304" pitchFamily="18" charset="0"/>
              </a:defRPr>
            </a:lvl4pPr>
            <a:lvl5pPr>
              <a:defRPr sz="1400">
                <a:solidFill>
                  <a:schemeClr val="tx1"/>
                </a:solidFill>
                <a:latin typeface="Times" panose="02020603050405020304" pitchFamily="18" charset="0"/>
                <a:cs typeface="Times"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192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0825D90-C5A2-4463-ACB8-558A03502454}"/>
              </a:ext>
            </a:extLst>
          </p:cNvPr>
          <p:cNvSpPr>
            <a:spLocks noGrp="1"/>
          </p:cNvSpPr>
          <p:nvPr>
            <p:ph type="title"/>
          </p:nvPr>
        </p:nvSpPr>
        <p:spPr>
          <a:xfrm>
            <a:off x="90239" y="124332"/>
            <a:ext cx="8680784" cy="466225"/>
          </a:xfrm>
          <a:prstGeom prst="rect">
            <a:avLst/>
          </a:prstGeom>
        </p:spPr>
        <p:txBody>
          <a:bodyPr/>
          <a:lstStyle>
            <a:lvl1pPr>
              <a:defRPr sz="2600"/>
            </a:lvl1pPr>
          </a:lstStyle>
          <a:p>
            <a:r>
              <a:rPr lang="en-US"/>
              <a:t>Click to edit Master title style</a:t>
            </a:r>
            <a:endParaRPr lang="en-US" dirty="0"/>
          </a:p>
        </p:txBody>
      </p:sp>
      <p:sp>
        <p:nvSpPr>
          <p:cNvPr id="6" name="Text Placeholder 6">
            <a:extLst>
              <a:ext uri="{FF2B5EF4-FFF2-40B4-BE49-F238E27FC236}">
                <a16:creationId xmlns:a16="http://schemas.microsoft.com/office/drawing/2014/main" id="{8916D21A-A9B8-44E9-BE8B-6F3C2A1433BF}"/>
              </a:ext>
            </a:extLst>
          </p:cNvPr>
          <p:cNvSpPr>
            <a:spLocks noGrp="1"/>
          </p:cNvSpPr>
          <p:nvPr>
            <p:ph type="body" sz="quarter" idx="10"/>
          </p:nvPr>
        </p:nvSpPr>
        <p:spPr>
          <a:xfrm>
            <a:off x="90239" y="742950"/>
            <a:ext cx="8839200" cy="2015791"/>
          </a:xfrm>
          <a:prstGeom prst="rect">
            <a:avLst/>
          </a:prstGeom>
        </p:spPr>
        <p:txBody>
          <a:bodyPr/>
          <a:lstStyle>
            <a:lvl1pPr marL="342872" indent="-342872">
              <a:buClr>
                <a:srgbClr val="C00000"/>
              </a:buClr>
              <a:buSzPct val="100000"/>
              <a:buFont typeface="Arial" panose="020B0604020202020204" pitchFamily="34" charset="0"/>
              <a:buChar char="•"/>
              <a:defRPr sz="1400">
                <a:solidFill>
                  <a:schemeClr val="tx1"/>
                </a:solidFill>
                <a:latin typeface="Times" panose="02020603050405020304" pitchFamily="18" charset="0"/>
                <a:cs typeface="Times" panose="02020603050405020304" pitchFamily="18" charset="0"/>
              </a:defRPr>
            </a:lvl1pPr>
            <a:lvl2pPr>
              <a:defRPr sz="1400">
                <a:solidFill>
                  <a:schemeClr val="tx1"/>
                </a:solidFill>
                <a:latin typeface="Times" panose="02020603050405020304" pitchFamily="18" charset="0"/>
                <a:cs typeface="Times" panose="02020603050405020304" pitchFamily="18" charset="0"/>
              </a:defRPr>
            </a:lvl2pPr>
            <a:lvl3pPr>
              <a:defRPr sz="1400">
                <a:solidFill>
                  <a:schemeClr val="tx1"/>
                </a:solidFill>
                <a:latin typeface="Times" panose="02020603050405020304" pitchFamily="18" charset="0"/>
                <a:cs typeface="Times" panose="02020603050405020304" pitchFamily="18" charset="0"/>
              </a:defRPr>
            </a:lvl3pPr>
            <a:lvl4pPr>
              <a:defRPr sz="1400">
                <a:solidFill>
                  <a:schemeClr val="tx1"/>
                </a:solidFill>
                <a:latin typeface="Times" panose="02020603050405020304" pitchFamily="18" charset="0"/>
                <a:cs typeface="Times" panose="02020603050405020304" pitchFamily="18" charset="0"/>
              </a:defRPr>
            </a:lvl4pPr>
            <a:lvl5pPr>
              <a:defRPr sz="1400">
                <a:solidFill>
                  <a:schemeClr val="tx1"/>
                </a:solidFill>
                <a:latin typeface="Times" panose="02020603050405020304" pitchFamily="18" charset="0"/>
                <a:cs typeface="Times"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797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55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4633941"/>
            <a:ext cx="9144000" cy="509569"/>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2815"/>
          </a:p>
        </p:txBody>
      </p:sp>
      <p:sp>
        <p:nvSpPr>
          <p:cNvPr id="1035" name="Text Box 11"/>
          <p:cNvSpPr txBox="1">
            <a:spLocks noChangeArrowheads="1"/>
          </p:cNvSpPr>
          <p:nvPr/>
        </p:nvSpPr>
        <p:spPr bwMode="auto">
          <a:xfrm>
            <a:off x="212733" y="2616997"/>
            <a:ext cx="184731" cy="525528"/>
          </a:xfrm>
          <a:prstGeom prst="rect">
            <a:avLst/>
          </a:prstGeom>
          <a:noFill/>
          <a:ln w="9525">
            <a:noFill/>
            <a:miter lim="800000"/>
            <a:headEnd/>
            <a:tailEnd/>
          </a:ln>
          <a:effectLst/>
        </p:spPr>
        <p:txBody>
          <a:bodyPr wrap="none">
            <a:prstTxWarp prst="textNoShape">
              <a:avLst/>
            </a:prstTxWarp>
            <a:spAutoFit/>
          </a:bodyPr>
          <a:lstStyle/>
          <a:p>
            <a:endParaRPr lang="en-US" sz="2815"/>
          </a:p>
        </p:txBody>
      </p:sp>
      <p:pic>
        <p:nvPicPr>
          <p:cNvPr id="12" name="Picture 11" descr="ISU LEFT white.eps"/>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381000" y="4788723"/>
            <a:ext cx="2396490" cy="197359"/>
          </a:xfrm>
          <a:prstGeom prst="rect">
            <a:avLst/>
          </a:prstGeom>
          <a:noFill/>
          <a:ln w="9525">
            <a:noFill/>
            <a:miter lim="800000"/>
            <a:headEnd/>
            <a:tailEnd/>
          </a:ln>
        </p:spPr>
      </p:pic>
      <p:cxnSp>
        <p:nvCxnSpPr>
          <p:cNvPr id="10" name="Straight Connector 9"/>
          <p:cNvCxnSpPr/>
          <p:nvPr userDrawn="1"/>
        </p:nvCxnSpPr>
        <p:spPr bwMode="auto">
          <a:xfrm>
            <a:off x="8458200" y="4816475"/>
            <a:ext cx="0" cy="152400"/>
          </a:xfrm>
          <a:prstGeom prst="line">
            <a:avLst/>
          </a:prstGeom>
          <a:solidFill>
            <a:schemeClr val="accent1"/>
          </a:solidFill>
          <a:ln w="9525" cap="flat" cmpd="sng" algn="ctr">
            <a:solidFill>
              <a:srgbClr val="F1BE48"/>
            </a:solidFill>
            <a:prstDash val="solid"/>
            <a:round/>
            <a:headEnd type="none" w="med" len="med"/>
            <a:tailEnd type="none" w="med" len="med"/>
          </a:ln>
          <a:effectLst/>
        </p:spPr>
      </p:cxnSp>
      <p:sp>
        <p:nvSpPr>
          <p:cNvPr id="18" name="Slide Number Placeholder 5"/>
          <p:cNvSpPr txBox="1">
            <a:spLocks/>
          </p:cNvSpPr>
          <p:nvPr userDrawn="1"/>
        </p:nvSpPr>
        <p:spPr>
          <a:xfrm>
            <a:off x="8534400" y="4755364"/>
            <a:ext cx="533400" cy="274637"/>
          </a:xfrm>
          <a:prstGeom prst="rect">
            <a:avLst/>
          </a:prstGeom>
        </p:spPr>
        <p:txBody>
          <a:bodyPr vert="horz" lIns="91441" tIns="45720" rIns="91441"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algn="l"/>
            <a:fld id="{60FAC648-EA3A-9C41-B47D-FEC33027B8CE}" type="slidenum">
              <a:rPr lang="en-US" sz="1200" smtClean="0">
                <a:solidFill>
                  <a:schemeClr val="bg1"/>
                </a:solidFill>
              </a:rPr>
              <a:pPr algn="l"/>
              <a:t>‹#›</a:t>
            </a:fld>
            <a:endParaRPr lang="en-US" sz="1200" dirty="0">
              <a:solidFill>
                <a:schemeClr val="bg1"/>
              </a:solidFill>
            </a:endParaRPr>
          </a:p>
        </p:txBody>
      </p:sp>
    </p:spTree>
    <p:extLst>
      <p:ext uri="{BB962C8B-B14F-4D97-AF65-F5344CB8AC3E}">
        <p14:creationId xmlns:p14="http://schemas.microsoft.com/office/powerpoint/2010/main" val="2999353892"/>
      </p:ext>
    </p:extLst>
  </p:cSld>
  <p:clrMap bg1="lt1" tx1="dk1" bg2="lt2" tx2="dk2" accent1="accent1" accent2="accent2" accent3="accent3" accent4="accent4" accent5="accent5" accent6="accent6" hlink="hlink" folHlink="folHlink"/>
  <p:sldLayoutIdLst>
    <p:sldLayoutId id="2147483653" r:id="rId1"/>
    <p:sldLayoutId id="2147483655" r:id="rId2"/>
    <p:sldLayoutId id="2147483656" r:id="rId3"/>
    <p:sldLayoutId id="2147483657" r:id="rId4"/>
    <p:sldLayoutId id="2147483658" r:id="rId5"/>
    <p:sldLayoutId id="2147483654" r:id="rId6"/>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62" algn="l" rtl="0" eaLnBrk="1" fontAlgn="base" hangingPunct="1">
        <a:spcBef>
          <a:spcPct val="0"/>
        </a:spcBef>
        <a:spcAft>
          <a:spcPct val="0"/>
        </a:spcAft>
        <a:defRPr sz="3500">
          <a:solidFill>
            <a:srgbClr val="CE1126"/>
          </a:solidFill>
          <a:latin typeface="Univers 67 CondensedBold" charset="0"/>
        </a:defRPr>
      </a:lvl6pPr>
      <a:lvl7pPr marL="914329" algn="l" rtl="0" eaLnBrk="1" fontAlgn="base" hangingPunct="1">
        <a:spcBef>
          <a:spcPct val="0"/>
        </a:spcBef>
        <a:spcAft>
          <a:spcPct val="0"/>
        </a:spcAft>
        <a:defRPr sz="3500">
          <a:solidFill>
            <a:srgbClr val="CE1126"/>
          </a:solidFill>
          <a:latin typeface="Univers 67 CondensedBold" charset="0"/>
        </a:defRPr>
      </a:lvl7pPr>
      <a:lvl8pPr marL="1371488" algn="l" rtl="0" eaLnBrk="1" fontAlgn="base" hangingPunct="1">
        <a:spcBef>
          <a:spcPct val="0"/>
        </a:spcBef>
        <a:spcAft>
          <a:spcPct val="0"/>
        </a:spcAft>
        <a:defRPr sz="3500">
          <a:solidFill>
            <a:srgbClr val="CE1126"/>
          </a:solidFill>
          <a:latin typeface="Univers 67 CondensedBold" charset="0"/>
        </a:defRPr>
      </a:lvl8pPr>
      <a:lvl9pPr marL="1828652" algn="l" rtl="0" eaLnBrk="1" fontAlgn="base" hangingPunct="1">
        <a:spcBef>
          <a:spcPct val="0"/>
        </a:spcBef>
        <a:spcAft>
          <a:spcPct val="0"/>
        </a:spcAft>
        <a:defRPr sz="3500">
          <a:solidFill>
            <a:srgbClr val="CE1126"/>
          </a:solidFill>
          <a:latin typeface="Univers 67 CondensedBold" charset="0"/>
        </a:defRPr>
      </a:lvl9pPr>
    </p:titleStyle>
    <p:bodyStyle>
      <a:lvl1pPr marL="342872" indent="-342872"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890" indent="-285727"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07" indent="-228582"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071" indent="-228582"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233" indent="-228582"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397"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562"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725"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5886"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62" rtl="0" eaLnBrk="1" latinLnBrk="0" hangingPunct="1">
        <a:defRPr sz="1802" kern="1200">
          <a:solidFill>
            <a:schemeClr val="tx1"/>
          </a:solidFill>
          <a:latin typeface="+mn-lt"/>
          <a:ea typeface="+mn-ea"/>
          <a:cs typeface="+mn-cs"/>
        </a:defRPr>
      </a:lvl1pPr>
      <a:lvl2pPr marL="457162" algn="l" defTabSz="457162" rtl="0" eaLnBrk="1" latinLnBrk="0" hangingPunct="1">
        <a:defRPr sz="1802" kern="1200">
          <a:solidFill>
            <a:schemeClr val="tx1"/>
          </a:solidFill>
          <a:latin typeface="+mn-lt"/>
          <a:ea typeface="+mn-ea"/>
          <a:cs typeface="+mn-cs"/>
        </a:defRPr>
      </a:lvl2pPr>
      <a:lvl3pPr marL="914329" algn="l" defTabSz="457162" rtl="0" eaLnBrk="1" latinLnBrk="0" hangingPunct="1">
        <a:defRPr sz="1802" kern="1200">
          <a:solidFill>
            <a:schemeClr val="tx1"/>
          </a:solidFill>
          <a:latin typeface="+mn-lt"/>
          <a:ea typeface="+mn-ea"/>
          <a:cs typeface="+mn-cs"/>
        </a:defRPr>
      </a:lvl3pPr>
      <a:lvl4pPr marL="1371488" algn="l" defTabSz="457162" rtl="0" eaLnBrk="1" latinLnBrk="0" hangingPunct="1">
        <a:defRPr sz="1802" kern="1200">
          <a:solidFill>
            <a:schemeClr val="tx1"/>
          </a:solidFill>
          <a:latin typeface="+mn-lt"/>
          <a:ea typeface="+mn-ea"/>
          <a:cs typeface="+mn-cs"/>
        </a:defRPr>
      </a:lvl4pPr>
      <a:lvl5pPr marL="1828652" algn="l" defTabSz="457162" rtl="0" eaLnBrk="1" latinLnBrk="0" hangingPunct="1">
        <a:defRPr sz="1802" kern="1200">
          <a:solidFill>
            <a:schemeClr val="tx1"/>
          </a:solidFill>
          <a:latin typeface="+mn-lt"/>
          <a:ea typeface="+mn-ea"/>
          <a:cs typeface="+mn-cs"/>
        </a:defRPr>
      </a:lvl5pPr>
      <a:lvl6pPr marL="2285817" algn="l" defTabSz="457162" rtl="0" eaLnBrk="1" latinLnBrk="0" hangingPunct="1">
        <a:defRPr sz="1802" kern="1200">
          <a:solidFill>
            <a:schemeClr val="tx1"/>
          </a:solidFill>
          <a:latin typeface="+mn-lt"/>
          <a:ea typeface="+mn-ea"/>
          <a:cs typeface="+mn-cs"/>
        </a:defRPr>
      </a:lvl6pPr>
      <a:lvl7pPr marL="2742980" algn="l" defTabSz="457162" rtl="0" eaLnBrk="1" latinLnBrk="0" hangingPunct="1">
        <a:defRPr sz="1802" kern="1200">
          <a:solidFill>
            <a:schemeClr val="tx1"/>
          </a:solidFill>
          <a:latin typeface="+mn-lt"/>
          <a:ea typeface="+mn-ea"/>
          <a:cs typeface="+mn-cs"/>
        </a:defRPr>
      </a:lvl7pPr>
      <a:lvl8pPr marL="3200141" algn="l" defTabSz="457162" rtl="0" eaLnBrk="1" latinLnBrk="0" hangingPunct="1">
        <a:defRPr sz="1802" kern="1200">
          <a:solidFill>
            <a:schemeClr val="tx1"/>
          </a:solidFill>
          <a:latin typeface="+mn-lt"/>
          <a:ea typeface="+mn-ea"/>
          <a:cs typeface="+mn-cs"/>
        </a:defRPr>
      </a:lvl8pPr>
      <a:lvl9pPr marL="3657305" algn="l" defTabSz="457162" rtl="0" eaLnBrk="1" latinLnBrk="0" hangingPunct="1">
        <a:defRPr sz="180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80.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31.png"/><Relationship Id="rId12" Type="http://schemas.microsoft.com/office/2007/relationships/hdphoto" Target="../media/hdphoto4.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3.png"/><Relationship Id="rId5" Type="http://schemas.microsoft.com/office/2007/relationships/hdphoto" Target="../media/hdphoto1.wdp"/><Relationship Id="rId15" Type="http://schemas.microsoft.com/office/2007/relationships/hdphoto" Target="../media/hdphoto5.wdp"/><Relationship Id="rId10" Type="http://schemas.microsoft.com/office/2007/relationships/hdphoto" Target="../media/hdphoto3.wdp"/><Relationship Id="rId4" Type="http://schemas.openxmlformats.org/officeDocument/2006/relationships/image" Target="../media/image29.png"/><Relationship Id="rId9" Type="http://schemas.openxmlformats.org/officeDocument/2006/relationships/image" Target="../media/image32.pn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nature.com/articles/s43247-025-02278-1/figures/1" TargetMode="Externa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pge.com/en/about/pge-systems/electric-systems/electric-reliability-reports.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0.png"/><Relationship Id="rId1" Type="http://schemas.openxmlformats.org/officeDocument/2006/relationships/slideLayout" Target="../slideLayouts/slideLayout2.xml"/><Relationship Id="rId4" Type="http://schemas.openxmlformats.org/officeDocument/2006/relationships/image" Target="../media/image320.png"/></Relationships>
</file>

<file path=ppt/slides/_rels/slide36.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9.sv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34EB5-A50B-AA32-EF8C-97BE40A4AAB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AA28EC4-569B-75E9-9D10-AEA1D363ED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 y="9"/>
            <a:ext cx="9144000" cy="5143501"/>
          </a:xfrm>
          <a:prstGeom prst="rect">
            <a:avLst/>
          </a:prstGeom>
        </p:spPr>
      </p:pic>
      <p:sp>
        <p:nvSpPr>
          <p:cNvPr id="12" name="Rectangle 11">
            <a:extLst>
              <a:ext uri="{FF2B5EF4-FFF2-40B4-BE49-F238E27FC236}">
                <a16:creationId xmlns:a16="http://schemas.microsoft.com/office/drawing/2014/main" id="{C845849D-C443-37E2-8699-47715AD102AF}"/>
              </a:ext>
            </a:extLst>
          </p:cNvPr>
          <p:cNvSpPr/>
          <p:nvPr/>
        </p:nvSpPr>
        <p:spPr bwMode="auto">
          <a:xfrm>
            <a:off x="11" y="9"/>
            <a:ext cx="9144000" cy="5143501"/>
          </a:xfrm>
          <a:prstGeom prst="rect">
            <a:avLst/>
          </a:prstGeom>
          <a:solidFill>
            <a:srgbClr val="C8102E">
              <a:alpha val="90000"/>
            </a:srgbClr>
          </a:solidFill>
          <a:ln w="9525" cap="flat" cmpd="sng" algn="ctr">
            <a:noFill/>
            <a:prstDash val="solid"/>
            <a:round/>
            <a:headEnd type="none" w="med" len="med"/>
            <a:tailEnd type="none" w="med" len="med"/>
          </a:ln>
          <a:effectLst/>
        </p:spPr>
        <p:txBody>
          <a:bodyPr vert="horz" wrap="square" lIns="91441" tIns="45720" rIns="91441" bIns="45720" numCol="1" rtlCol="0" anchor="t" anchorCtr="0" compatLnSpc="1">
            <a:prstTxWarp prst="textNoShape">
              <a:avLst/>
            </a:prstTxWarp>
          </a:bodyPr>
          <a:lstStyle/>
          <a:p>
            <a:endParaRPr lang="en-US">
              <a:solidFill>
                <a:srgbClr val="C8102E"/>
              </a:solidFill>
            </a:endParaRPr>
          </a:p>
        </p:txBody>
      </p:sp>
      <p:cxnSp>
        <p:nvCxnSpPr>
          <p:cNvPr id="49" name="Straight Connector 48">
            <a:extLst>
              <a:ext uri="{FF2B5EF4-FFF2-40B4-BE49-F238E27FC236}">
                <a16:creationId xmlns:a16="http://schemas.microsoft.com/office/drawing/2014/main" id="{0F96A9D2-8E97-93DF-3273-DAA95EB87BE2}"/>
              </a:ext>
            </a:extLst>
          </p:cNvPr>
          <p:cNvCxnSpPr/>
          <p:nvPr/>
        </p:nvCxnSpPr>
        <p:spPr bwMode="auto">
          <a:xfrm>
            <a:off x="11" y="2643758"/>
            <a:ext cx="9144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sp>
        <p:nvSpPr>
          <p:cNvPr id="11" name="TextBox 10">
            <a:extLst>
              <a:ext uri="{FF2B5EF4-FFF2-40B4-BE49-F238E27FC236}">
                <a16:creationId xmlns:a16="http://schemas.microsoft.com/office/drawing/2014/main" id="{FF2342E5-43C1-BA66-F9A5-B6390D4FCB51}"/>
              </a:ext>
            </a:extLst>
          </p:cNvPr>
          <p:cNvSpPr txBox="1"/>
          <p:nvPr/>
        </p:nvSpPr>
        <p:spPr>
          <a:xfrm>
            <a:off x="1026604" y="560750"/>
            <a:ext cx="7162800" cy="1938992"/>
          </a:xfrm>
          <a:prstGeom prst="rect">
            <a:avLst/>
          </a:prstGeom>
          <a:noFill/>
        </p:spPr>
        <p:txBody>
          <a:bodyPr wrap="square" rtlCol="0" anchor="b" anchorCtr="0">
            <a:spAutoFit/>
          </a:bodyPr>
          <a:lstStyle/>
          <a:p>
            <a:pPr algn="ctr"/>
            <a:r>
              <a:rPr lang="en-US" altLang="zh-CN" sz="4000" dirty="0">
                <a:solidFill>
                  <a:schemeClr val="bg1"/>
                </a:solidFill>
                <a:latin typeface="Univers 57 Condensed" charset="0"/>
                <a:ea typeface="Univers 57 Condensed" charset="0"/>
                <a:cs typeface="Univers 57 Condensed" charset="0"/>
              </a:rPr>
              <a:t>Data-Driven Outage Modelling and Restoration Time Prediction in Distribution Grids</a:t>
            </a:r>
            <a:endParaRPr lang="en-US" sz="4000" dirty="0">
              <a:solidFill>
                <a:schemeClr val="bg1"/>
              </a:solidFill>
              <a:latin typeface="Univers 57 Condensed" charset="0"/>
              <a:ea typeface="Univers 57 Condensed" charset="0"/>
              <a:cs typeface="Univers 57 Condensed" charset="0"/>
            </a:endParaRPr>
          </a:p>
        </p:txBody>
      </p:sp>
      <p:pic>
        <p:nvPicPr>
          <p:cNvPr id="13" name="Picture 12" descr="ISU LEFT white.eps">
            <a:extLst>
              <a:ext uri="{FF2B5EF4-FFF2-40B4-BE49-F238E27FC236}">
                <a16:creationId xmlns:a16="http://schemas.microsoft.com/office/drawing/2014/main" id="{82FBCADE-3069-3387-EA1E-C31E031D73E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7010" y="4788722"/>
            <a:ext cx="2396490" cy="197361"/>
          </a:xfrm>
          <a:prstGeom prst="rect">
            <a:avLst/>
          </a:prstGeom>
          <a:noFill/>
          <a:ln w="9525">
            <a:noFill/>
            <a:miter lim="800000"/>
            <a:headEnd/>
            <a:tailEnd/>
          </a:ln>
        </p:spPr>
      </p:pic>
      <p:sp>
        <p:nvSpPr>
          <p:cNvPr id="3" name="TextBox 2">
            <a:extLst>
              <a:ext uri="{FF2B5EF4-FFF2-40B4-BE49-F238E27FC236}">
                <a16:creationId xmlns:a16="http://schemas.microsoft.com/office/drawing/2014/main" id="{199B4C9A-0246-C015-1D90-5B097EB0F71B}"/>
              </a:ext>
            </a:extLst>
          </p:cNvPr>
          <p:cNvSpPr txBox="1"/>
          <p:nvPr/>
        </p:nvSpPr>
        <p:spPr>
          <a:xfrm>
            <a:off x="1284402" y="2748287"/>
            <a:ext cx="6647204" cy="1938992"/>
          </a:xfrm>
          <a:prstGeom prst="rect">
            <a:avLst/>
          </a:prstGeom>
          <a:noFill/>
        </p:spPr>
        <p:txBody>
          <a:bodyPr wrap="none" rtlCol="0">
            <a:spAutoFit/>
          </a:bodyPr>
          <a:lstStyle/>
          <a:p>
            <a:pPr algn="ctr"/>
            <a:r>
              <a:rPr lang="en-US" altLang="zh-CN" dirty="0" err="1">
                <a:solidFill>
                  <a:schemeClr val="bg1"/>
                </a:solidFill>
                <a:latin typeface="Calibri" panose="020F0502020204030204" pitchFamily="34" charset="0"/>
                <a:ea typeface="Calibri" panose="020F0502020204030204" pitchFamily="34" charset="0"/>
                <a:cs typeface="Calibri" panose="020F0502020204030204" pitchFamily="34" charset="0"/>
              </a:rPr>
              <a:t>Zhaoyu</a:t>
            </a: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 Wang</a:t>
            </a:r>
          </a:p>
          <a:p>
            <a:pPr algn="ct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Professor</a:t>
            </a:r>
          </a:p>
          <a:p>
            <a:pPr algn="ct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Department of Electrical and Computer Engineering</a:t>
            </a:r>
          </a:p>
          <a:p>
            <a:pPr algn="ct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Iowa State University</a:t>
            </a:r>
          </a:p>
          <a:p>
            <a:pPr algn="ct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wzy@iastate.edu</a:t>
            </a:r>
            <a:endParaRPr lang="zh-CN" alt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3789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DE14-2CF1-14B4-F1B1-1252259B2D1A}"/>
              </a:ext>
            </a:extLst>
          </p:cNvPr>
          <p:cNvSpPr>
            <a:spLocks noGrp="1"/>
          </p:cNvSpPr>
          <p:nvPr>
            <p:ph type="title"/>
          </p:nvPr>
        </p:nvSpPr>
        <p:spPr/>
        <p:txBody>
          <a:bodyPr/>
          <a:lstStyle/>
          <a:p>
            <a:r>
              <a:rPr lang="en-US" altLang="zh-CN" dirty="0"/>
              <a:t>Adding Features - Hourly Weather Data</a:t>
            </a:r>
            <a:endParaRPr lang="zh-CN" altLang="en-US" dirty="0"/>
          </a:p>
        </p:txBody>
      </p:sp>
      <p:sp>
        <p:nvSpPr>
          <p:cNvPr id="3" name="Text Placeholder 2">
            <a:extLst>
              <a:ext uri="{FF2B5EF4-FFF2-40B4-BE49-F238E27FC236}">
                <a16:creationId xmlns:a16="http://schemas.microsoft.com/office/drawing/2014/main" id="{7B459F9D-C4B3-3950-2C67-6EAE930DBC53}"/>
              </a:ext>
            </a:extLst>
          </p:cNvPr>
          <p:cNvSpPr>
            <a:spLocks noGrp="1"/>
          </p:cNvSpPr>
          <p:nvPr>
            <p:ph type="body" sz="quarter" idx="10"/>
          </p:nvPr>
        </p:nvSpPr>
        <p:spPr/>
        <p:txBody>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For each outage, we look up the weather conditions at the nearest past hour to when the outage happened. </a:t>
            </a:r>
          </a:p>
          <a:p>
            <a:r>
              <a:rPr lang="en-US" altLang="zh-CN" sz="2000" dirty="0">
                <a:latin typeface="Calibri" panose="020F0502020204030204" pitchFamily="34" charset="0"/>
                <a:ea typeface="Calibri" panose="020F0502020204030204" pitchFamily="34" charset="0"/>
                <a:cs typeface="Calibri" panose="020F0502020204030204" pitchFamily="34" charset="0"/>
              </a:rPr>
              <a:t>Then we add weather conditions (i.e., wind, temperature, precipitation) from NOAA to each outage record.</a:t>
            </a:r>
            <a:endParaRPr lang="zh-CN" altLang="en-US" sz="20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CF0E24D9-95FE-93CB-EEE1-0867837D8176}"/>
              </a:ext>
            </a:extLst>
          </p:cNvPr>
          <p:cNvSpPr/>
          <p:nvPr/>
        </p:nvSpPr>
        <p:spPr bwMode="auto">
          <a:xfrm>
            <a:off x="539552" y="2355726"/>
            <a:ext cx="7704856" cy="216024"/>
          </a:xfrm>
          <a:prstGeom prst="rect">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i="0" u="none" strike="noStrike" normalizeH="0" baseline="0">
              <a:ln w="0"/>
              <a:effectLst>
                <a:outerShdw blurRad="38100" dist="19050" dir="2700000" algn="tl" rotWithShape="0">
                  <a:schemeClr val="dk1">
                    <a:alpha val="40000"/>
                  </a:schemeClr>
                </a:outerShdw>
              </a:effectLst>
              <a:latin typeface="Times" charset="0"/>
            </a:endParaRPr>
          </a:p>
        </p:txBody>
      </p:sp>
      <p:cxnSp>
        <p:nvCxnSpPr>
          <p:cNvPr id="6" name="Straight Connector 5">
            <a:extLst>
              <a:ext uri="{FF2B5EF4-FFF2-40B4-BE49-F238E27FC236}">
                <a16:creationId xmlns:a16="http://schemas.microsoft.com/office/drawing/2014/main" id="{694D9D1F-0E2B-4064-2BE8-A1FCDC6B274B}"/>
              </a:ext>
            </a:extLst>
          </p:cNvPr>
          <p:cNvCxnSpPr/>
          <p:nvPr/>
        </p:nvCxnSpPr>
        <p:spPr bwMode="auto">
          <a:xfrm>
            <a:off x="3131840" y="2355726"/>
            <a:ext cx="0" cy="216024"/>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B5D5C899-2FD0-5246-DCA2-655F53F3E978}"/>
              </a:ext>
            </a:extLst>
          </p:cNvPr>
          <p:cNvSpPr txBox="1"/>
          <p:nvPr/>
        </p:nvSpPr>
        <p:spPr>
          <a:xfrm>
            <a:off x="234255" y="2571750"/>
            <a:ext cx="772969" cy="400110"/>
          </a:xfrm>
          <a:prstGeom prst="rect">
            <a:avLst/>
          </a:prstGeom>
          <a:noFill/>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00:00</a:t>
            </a:r>
            <a:endParaRPr lang="zh-CN" altLang="en-US" sz="20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B2033E5-25A6-CCE0-D42B-799E7D33B3E2}"/>
              </a:ext>
            </a:extLst>
          </p:cNvPr>
          <p:cNvSpPr txBox="1"/>
          <p:nvPr/>
        </p:nvSpPr>
        <p:spPr>
          <a:xfrm>
            <a:off x="3748855" y="2571750"/>
            <a:ext cx="772969" cy="400110"/>
          </a:xfrm>
          <a:prstGeom prst="rect">
            <a:avLst/>
          </a:prstGeom>
          <a:noFill/>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12:00</a:t>
            </a:r>
            <a:endParaRPr lang="zh-CN" altLang="en-US" sz="20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1C6444F5-E647-F3D0-96C3-6B12CCE047CA}"/>
              </a:ext>
            </a:extLst>
          </p:cNvPr>
          <p:cNvSpPr txBox="1"/>
          <p:nvPr/>
        </p:nvSpPr>
        <p:spPr>
          <a:xfrm>
            <a:off x="7857923" y="2571750"/>
            <a:ext cx="772969" cy="400110"/>
          </a:xfrm>
          <a:prstGeom prst="rect">
            <a:avLst/>
          </a:prstGeom>
          <a:noFill/>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00:00</a:t>
            </a:r>
            <a:endParaRPr lang="zh-CN" altLang="en-US" sz="2000" dirty="0">
              <a:latin typeface="Calibri" panose="020F0502020204030204" pitchFamily="34" charset="0"/>
              <a:cs typeface="Calibri" panose="020F0502020204030204" pitchFamily="34" charset="0"/>
            </a:endParaRPr>
          </a:p>
        </p:txBody>
      </p:sp>
      <p:sp>
        <p:nvSpPr>
          <p:cNvPr id="11" name="Arrow: Down 10">
            <a:extLst>
              <a:ext uri="{FF2B5EF4-FFF2-40B4-BE49-F238E27FC236}">
                <a16:creationId xmlns:a16="http://schemas.microsoft.com/office/drawing/2014/main" id="{6A253697-AD53-2DF2-F4D2-117FE0F1D40B}"/>
              </a:ext>
            </a:extLst>
          </p:cNvPr>
          <p:cNvSpPr/>
          <p:nvPr/>
        </p:nvSpPr>
        <p:spPr bwMode="auto">
          <a:xfrm rot="10800000">
            <a:off x="3023835" y="2646812"/>
            <a:ext cx="216008" cy="645017"/>
          </a:xfrm>
          <a:prstGeom prst="downArrow">
            <a:avLst>
              <a:gd name="adj1" fmla="val 50000"/>
              <a:gd name="adj2" fmla="val 106346"/>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0000"/>
              </a:solidFill>
              <a:effectLst/>
              <a:latin typeface="Times" charset="0"/>
            </a:endParaRPr>
          </a:p>
        </p:txBody>
      </p:sp>
      <p:sp>
        <p:nvSpPr>
          <p:cNvPr id="12" name="TextBox 11">
            <a:extLst>
              <a:ext uri="{FF2B5EF4-FFF2-40B4-BE49-F238E27FC236}">
                <a16:creationId xmlns:a16="http://schemas.microsoft.com/office/drawing/2014/main" id="{718C5FAA-9201-34B8-253C-82A2240F5E3B}"/>
              </a:ext>
            </a:extLst>
          </p:cNvPr>
          <p:cNvSpPr txBox="1"/>
          <p:nvPr/>
        </p:nvSpPr>
        <p:spPr>
          <a:xfrm>
            <a:off x="1744685" y="3413694"/>
            <a:ext cx="2831865" cy="400110"/>
          </a:xfrm>
          <a:prstGeom prst="rect">
            <a:avLst/>
          </a:prstGeom>
          <a:noFill/>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Outage reported at 10:45</a:t>
            </a:r>
            <a:endParaRPr lang="zh-CN" altLang="en-US" sz="2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79D48FF-4DE9-07EB-53DC-F0A42942F570}"/>
                  </a:ext>
                </a:extLst>
              </p:cNvPr>
              <p:cNvSpPr txBox="1"/>
              <p:nvPr/>
            </p:nvSpPr>
            <p:spPr>
              <a:xfrm>
                <a:off x="5148064" y="3096200"/>
                <a:ext cx="3175100" cy="1173847"/>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d>
                        <m:dPr>
                          <m:begChr m:val="["/>
                          <m:endChr m:val="]"/>
                          <m:ctrlPr>
                            <a:rPr lang="en-US" altLang="zh-CN" b="0" i="1" smtClean="0">
                              <a:latin typeface="Cambria Math" panose="02040503050406030204" pitchFamily="18" charset="0"/>
                            </a:rPr>
                          </m:ctrlPr>
                        </m:dPr>
                        <m:e>
                          <m:eqArr>
                            <m:eqArrPr>
                              <m:ctrlPr>
                                <a:rPr lang="en-US" altLang="zh-CN" b="0" i="1" smtClean="0">
                                  <a:latin typeface="Cambria Math" panose="02040503050406030204" pitchFamily="18" charset="0"/>
                                </a:rPr>
                              </m:ctrlPr>
                            </m:eqArrPr>
                            <m:e>
                              <m:r>
                                <m:rPr>
                                  <m:nor/>
                                </m:rPr>
                                <a:rPr lang="en-US" altLang="zh-CN" dirty="0">
                                  <a:latin typeface="Calibri" panose="020F0502020204030204" pitchFamily="34" charset="0"/>
                                  <a:ea typeface="Calibri" panose="020F0502020204030204" pitchFamily="34" charset="0"/>
                                  <a:cs typeface="Calibri" panose="020F0502020204030204" pitchFamily="34" charset="0"/>
                                </a:rPr>
                                <m:t>Wind</m:t>
                              </m:r>
                              <m:r>
                                <m:rPr>
                                  <m:nor/>
                                </m:rPr>
                                <a:rPr lang="en-US" altLang="zh-CN" dirty="0">
                                  <a:latin typeface="Calibri" panose="020F0502020204030204" pitchFamily="34" charset="0"/>
                                  <a:ea typeface="Calibri" panose="020F0502020204030204" pitchFamily="34" charset="0"/>
                                  <a:cs typeface="Calibri" panose="020F0502020204030204" pitchFamily="34" charset="0"/>
                                </a:rPr>
                                <m:t> </m:t>
                              </m:r>
                              <m:r>
                                <m:rPr>
                                  <m:nor/>
                                </m:rPr>
                                <a:rPr lang="en-US" altLang="zh-CN" dirty="0">
                                  <a:latin typeface="Calibri" panose="020F0502020204030204" pitchFamily="34" charset="0"/>
                                  <a:ea typeface="Calibri" panose="020F0502020204030204" pitchFamily="34" charset="0"/>
                                  <a:cs typeface="Calibri" panose="020F0502020204030204" pitchFamily="34" charset="0"/>
                                </a:rPr>
                                <m:t>speed</m:t>
                              </m:r>
                              <m:r>
                                <m:rPr>
                                  <m:nor/>
                                </m:rPr>
                                <a:rPr lang="en-US" altLang="zh-CN" dirty="0">
                                  <a:latin typeface="Calibri" panose="020F0502020204030204" pitchFamily="34" charset="0"/>
                                  <a:ea typeface="Calibri" panose="020F0502020204030204" pitchFamily="34" charset="0"/>
                                  <a:cs typeface="Calibri" panose="020F0502020204030204" pitchFamily="34" charset="0"/>
                                </a:rPr>
                                <m:t> </m:t>
                              </m:r>
                              <m:r>
                                <m:rPr>
                                  <m:nor/>
                                </m:rPr>
                                <a:rPr lang="en-US" altLang="zh-CN" dirty="0">
                                  <a:latin typeface="Calibri" panose="020F0502020204030204" pitchFamily="34" charset="0"/>
                                  <a:ea typeface="Calibri" panose="020F0502020204030204" pitchFamily="34" charset="0"/>
                                  <a:cs typeface="Calibri" panose="020F0502020204030204" pitchFamily="34" charset="0"/>
                                </a:rPr>
                                <m:t>at</m:t>
                              </m:r>
                              <m:r>
                                <m:rPr>
                                  <m:nor/>
                                </m:rPr>
                                <a:rPr lang="en-US" altLang="zh-CN" dirty="0">
                                  <a:latin typeface="Calibri" panose="020F0502020204030204" pitchFamily="34" charset="0"/>
                                  <a:ea typeface="Calibri" panose="020F0502020204030204" pitchFamily="34" charset="0"/>
                                  <a:cs typeface="Calibri" panose="020F0502020204030204" pitchFamily="34" charset="0"/>
                                </a:rPr>
                                <m:t> 10 </m:t>
                              </m:r>
                              <m:r>
                                <m:rPr>
                                  <m:nor/>
                                </m:rPr>
                                <a:rPr lang="en-US" altLang="zh-CN" dirty="0">
                                  <a:latin typeface="Calibri" panose="020F0502020204030204" pitchFamily="34" charset="0"/>
                                  <a:ea typeface="Calibri" panose="020F0502020204030204" pitchFamily="34" charset="0"/>
                                  <a:cs typeface="Calibri" panose="020F0502020204030204" pitchFamily="34" charset="0"/>
                                </a:rPr>
                                <m:t>AM</m:t>
                              </m:r>
                              <m:r>
                                <m:rPr>
                                  <m:nor/>
                                </m:rPr>
                                <a:rPr lang="zh-CN" altLang="en-US" dirty="0">
                                  <a:latin typeface="Calibri" panose="020F0502020204030204" pitchFamily="34" charset="0"/>
                                  <a:cs typeface="Calibri" panose="020F0502020204030204" pitchFamily="34" charset="0"/>
                                </a:rPr>
                                <m:t> </m:t>
                              </m:r>
                            </m:e>
                            <m:e>
                              <m:r>
                                <m:rPr>
                                  <m:nor/>
                                </m:rPr>
                                <a:rPr lang="en-US" altLang="zh-CN" b="0" i="0" dirty="0" smtClean="0">
                                  <a:latin typeface="Calibri" panose="020F0502020204030204" pitchFamily="34" charset="0"/>
                                  <a:ea typeface="Calibri" panose="020F0502020204030204" pitchFamily="34" charset="0"/>
                                  <a:cs typeface="Calibri" panose="020F0502020204030204" pitchFamily="34" charset="0"/>
                                </a:rPr>
                                <m:t>T</m:t>
                              </m:r>
                              <m:r>
                                <m:rPr>
                                  <m:nor/>
                                </m:rPr>
                                <a:rPr lang="en-US" altLang="zh-CN" dirty="0">
                                  <a:latin typeface="Calibri" panose="020F0502020204030204" pitchFamily="34" charset="0"/>
                                  <a:ea typeface="Calibri" panose="020F0502020204030204" pitchFamily="34" charset="0"/>
                                  <a:cs typeface="Calibri" panose="020F0502020204030204" pitchFamily="34" charset="0"/>
                                </a:rPr>
                                <m:t>emperature</m:t>
                              </m:r>
                              <m:r>
                                <m:rPr>
                                  <m:nor/>
                                </m:rPr>
                                <a:rPr lang="en-US" altLang="zh-CN" b="0" i="0" dirty="0" smtClean="0">
                                  <a:latin typeface="Calibri" panose="020F0502020204030204" pitchFamily="34" charset="0"/>
                                  <a:ea typeface="Calibri" panose="020F0502020204030204" pitchFamily="34" charset="0"/>
                                  <a:cs typeface="Calibri" panose="020F0502020204030204" pitchFamily="34" charset="0"/>
                                </a:rPr>
                                <m:t> </m:t>
                              </m:r>
                              <m:r>
                                <m:rPr>
                                  <m:nor/>
                                </m:rPr>
                                <a:rPr lang="en-US" altLang="zh-CN" dirty="0">
                                  <a:latin typeface="Calibri" panose="020F0502020204030204" pitchFamily="34" charset="0"/>
                                  <a:ea typeface="Calibri" panose="020F0502020204030204" pitchFamily="34" charset="0"/>
                                  <a:cs typeface="Calibri" panose="020F0502020204030204" pitchFamily="34" charset="0"/>
                                </a:rPr>
                                <m:t>at</m:t>
                              </m:r>
                              <m:r>
                                <m:rPr>
                                  <m:nor/>
                                </m:rPr>
                                <a:rPr lang="en-US" altLang="zh-CN" dirty="0">
                                  <a:latin typeface="Calibri" panose="020F0502020204030204" pitchFamily="34" charset="0"/>
                                  <a:ea typeface="Calibri" panose="020F0502020204030204" pitchFamily="34" charset="0"/>
                                  <a:cs typeface="Calibri" panose="020F0502020204030204" pitchFamily="34" charset="0"/>
                                </a:rPr>
                                <m:t> 10 </m:t>
                              </m:r>
                              <m:r>
                                <m:rPr>
                                  <m:nor/>
                                </m:rPr>
                                <a:rPr lang="en-US" altLang="zh-CN" dirty="0">
                                  <a:latin typeface="Calibri" panose="020F0502020204030204" pitchFamily="34" charset="0"/>
                                  <a:ea typeface="Calibri" panose="020F0502020204030204" pitchFamily="34" charset="0"/>
                                  <a:cs typeface="Calibri" panose="020F0502020204030204" pitchFamily="34" charset="0"/>
                                </a:rPr>
                                <m:t>AM</m:t>
                              </m:r>
                            </m:e>
                            <m:e>
                              <m:r>
                                <m:rPr>
                                  <m:nor/>
                                </m:rPr>
                                <a:rPr lang="en-US" altLang="zh-CN" b="0" i="0" dirty="0" smtClean="0">
                                  <a:latin typeface="Calibri" panose="020F0502020204030204" pitchFamily="34" charset="0"/>
                                  <a:ea typeface="Calibri" panose="020F0502020204030204" pitchFamily="34" charset="0"/>
                                  <a:cs typeface="Calibri" panose="020F0502020204030204" pitchFamily="34" charset="0"/>
                                </a:rPr>
                                <m:t>P</m:t>
                              </m:r>
                              <m:r>
                                <m:rPr>
                                  <m:nor/>
                                </m:rPr>
                                <a:rPr lang="en-US" altLang="zh-CN" dirty="0">
                                  <a:latin typeface="Calibri" panose="020F0502020204030204" pitchFamily="34" charset="0"/>
                                  <a:ea typeface="Calibri" panose="020F0502020204030204" pitchFamily="34" charset="0"/>
                                  <a:cs typeface="Calibri" panose="020F0502020204030204" pitchFamily="34" charset="0"/>
                                </a:rPr>
                                <m:t>recipitation</m:t>
                              </m:r>
                              <m:r>
                                <m:rPr>
                                  <m:nor/>
                                </m:rPr>
                                <a:rPr lang="en-US" altLang="zh-CN" b="0" i="0" dirty="0" smtClean="0">
                                  <a:latin typeface="Calibri" panose="020F0502020204030204" pitchFamily="34" charset="0"/>
                                  <a:ea typeface="Calibri" panose="020F0502020204030204" pitchFamily="34" charset="0"/>
                                  <a:cs typeface="Calibri" panose="020F0502020204030204" pitchFamily="34" charset="0"/>
                                </a:rPr>
                                <m:t> </m:t>
                              </m:r>
                              <m:r>
                                <m:rPr>
                                  <m:nor/>
                                </m:rPr>
                                <a:rPr lang="en-US" altLang="zh-CN" b="0" i="0" dirty="0" smtClean="0">
                                  <a:latin typeface="Calibri" panose="020F0502020204030204" pitchFamily="34" charset="0"/>
                                  <a:ea typeface="Calibri" panose="020F0502020204030204" pitchFamily="34" charset="0"/>
                                  <a:cs typeface="Calibri" panose="020F0502020204030204" pitchFamily="34" charset="0"/>
                                </a:rPr>
                                <m:t>at</m:t>
                              </m:r>
                              <m:r>
                                <m:rPr>
                                  <m:nor/>
                                </m:rPr>
                                <a:rPr lang="en-US" altLang="zh-CN" b="0" i="0" dirty="0" smtClean="0">
                                  <a:latin typeface="Calibri" panose="020F0502020204030204" pitchFamily="34" charset="0"/>
                                  <a:ea typeface="Calibri" panose="020F0502020204030204" pitchFamily="34" charset="0"/>
                                  <a:cs typeface="Calibri" panose="020F0502020204030204" pitchFamily="34" charset="0"/>
                                </a:rPr>
                                <m:t> 10 </m:t>
                              </m:r>
                              <m:r>
                                <m:rPr>
                                  <m:nor/>
                                </m:rPr>
                                <a:rPr lang="en-US" altLang="zh-CN" b="0" i="0" dirty="0" smtClean="0">
                                  <a:latin typeface="Calibri" panose="020F0502020204030204" pitchFamily="34" charset="0"/>
                                  <a:ea typeface="Calibri" panose="020F0502020204030204" pitchFamily="34" charset="0"/>
                                  <a:cs typeface="Calibri" panose="020F0502020204030204" pitchFamily="34" charset="0"/>
                                </a:rPr>
                                <m:t>AM</m:t>
                              </m:r>
                            </m:e>
                          </m:eqArr>
                        </m:e>
                      </m:d>
                    </m:oMath>
                  </m:oMathPara>
                </a14:m>
                <a:endParaRPr lang="zh-CN" altLang="en-US" dirty="0">
                  <a:latin typeface="Calibri" panose="020F0502020204030204" pitchFamily="34" charset="0"/>
                  <a:cs typeface="Calibri" panose="020F0502020204030204" pitchFamily="34" charset="0"/>
                </a:endParaRPr>
              </a:p>
            </p:txBody>
          </p:sp>
        </mc:Choice>
        <mc:Fallback xmlns="">
          <p:sp>
            <p:nvSpPr>
              <p:cNvPr id="17" name="TextBox 16">
                <a:extLst>
                  <a:ext uri="{FF2B5EF4-FFF2-40B4-BE49-F238E27FC236}">
                    <a16:creationId xmlns:a16="http://schemas.microsoft.com/office/drawing/2014/main" id="{679D48FF-4DE9-07EB-53DC-F0A42942F570}"/>
                  </a:ext>
                </a:extLst>
              </p:cNvPr>
              <p:cNvSpPr txBox="1">
                <a:spLocks noRot="1" noChangeAspect="1" noMove="1" noResize="1" noEditPoints="1" noAdjustHandles="1" noChangeArrowheads="1" noChangeShapeType="1" noTextEdit="1"/>
              </p:cNvSpPr>
              <p:nvPr/>
            </p:nvSpPr>
            <p:spPr>
              <a:xfrm>
                <a:off x="5148064" y="3096200"/>
                <a:ext cx="3175100" cy="1173847"/>
              </a:xfrm>
              <a:prstGeom prst="rect">
                <a:avLst/>
              </a:prstGeom>
              <a:blipFill>
                <a:blip r:embed="rId3"/>
                <a:stretch>
                  <a:fillRect/>
                </a:stretch>
              </a:blipFill>
            </p:spPr>
            <p:txBody>
              <a:bodyPr/>
              <a:lstStyle/>
              <a:p>
                <a:r>
                  <a:rPr lang="zh-CN" altLang="en-US">
                    <a:noFill/>
                  </a:rPr>
                  <a:t> </a:t>
                </a:r>
              </a:p>
            </p:txBody>
          </p:sp>
        </mc:Fallback>
      </mc:AlternateContent>
      <p:sp>
        <p:nvSpPr>
          <p:cNvPr id="19" name="Arrow: Down 18">
            <a:extLst>
              <a:ext uri="{FF2B5EF4-FFF2-40B4-BE49-F238E27FC236}">
                <a16:creationId xmlns:a16="http://schemas.microsoft.com/office/drawing/2014/main" id="{3513B046-E422-07A0-B67A-67B9F2CD2F83}"/>
              </a:ext>
            </a:extLst>
          </p:cNvPr>
          <p:cNvSpPr/>
          <p:nvPr/>
        </p:nvSpPr>
        <p:spPr bwMode="auto">
          <a:xfrm rot="16200000">
            <a:off x="4752030" y="3325717"/>
            <a:ext cx="216008" cy="576065"/>
          </a:xfrm>
          <a:prstGeom prst="downArrow">
            <a:avLst>
              <a:gd name="adj1" fmla="val 50000"/>
              <a:gd name="adj2" fmla="val 106346"/>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0000"/>
              </a:solidFill>
              <a:effectLst/>
              <a:latin typeface="Times" charset="0"/>
            </a:endParaRPr>
          </a:p>
        </p:txBody>
      </p:sp>
      <p:sp>
        <p:nvSpPr>
          <p:cNvPr id="5" name="TextBox 4">
            <a:extLst>
              <a:ext uri="{FF2B5EF4-FFF2-40B4-BE49-F238E27FC236}">
                <a16:creationId xmlns:a16="http://schemas.microsoft.com/office/drawing/2014/main" id="{A5BB9963-752B-9713-47F9-682B7C38BC35}"/>
              </a:ext>
            </a:extLst>
          </p:cNvPr>
          <p:cNvSpPr txBox="1"/>
          <p:nvPr/>
        </p:nvSpPr>
        <p:spPr>
          <a:xfrm>
            <a:off x="2229663" y="2571750"/>
            <a:ext cx="772969" cy="400110"/>
          </a:xfrm>
          <a:prstGeom prst="rect">
            <a:avLst/>
          </a:prstGeom>
          <a:noFill/>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10:00</a:t>
            </a:r>
            <a:endParaRPr lang="zh-CN" altLang="en-US" sz="2000" dirty="0">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D3E4E26B-AB70-14FE-D182-85FA4D1DA364}"/>
              </a:ext>
            </a:extLst>
          </p:cNvPr>
          <p:cNvCxnSpPr/>
          <p:nvPr/>
        </p:nvCxnSpPr>
        <p:spPr bwMode="auto">
          <a:xfrm>
            <a:off x="2627784" y="2355726"/>
            <a:ext cx="0" cy="216024"/>
          </a:xfrm>
          <a:prstGeom prst="line">
            <a:avLst/>
          </a:prstGeom>
          <a:solidFill>
            <a:schemeClr val="accent1"/>
          </a:solidFill>
          <a:ln w="38100" cap="flat" cmpd="sng" algn="ctr">
            <a:solidFill>
              <a:srgbClr val="00B050"/>
            </a:solidFill>
            <a:prstDash val="solid"/>
            <a:round/>
            <a:headEnd type="none" w="med" len="med"/>
            <a:tailEnd type="none" w="med" len="med"/>
          </a:ln>
          <a:effectLst/>
        </p:spPr>
      </p:cxnSp>
    </p:spTree>
    <p:extLst>
      <p:ext uri="{BB962C8B-B14F-4D97-AF65-F5344CB8AC3E}">
        <p14:creationId xmlns:p14="http://schemas.microsoft.com/office/powerpoint/2010/main" val="180152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A596-EF64-4B5D-A9FD-7881BB479161}"/>
              </a:ext>
            </a:extLst>
          </p:cNvPr>
          <p:cNvSpPr>
            <a:spLocks noGrp="1"/>
          </p:cNvSpPr>
          <p:nvPr>
            <p:ph type="title"/>
          </p:nvPr>
        </p:nvSpPr>
        <p:spPr/>
        <p:txBody>
          <a:bodyPr/>
          <a:lstStyle/>
          <a:p>
            <a:r>
              <a:rPr lang="en-US" dirty="0"/>
              <a:t>Adding Features - Number of Coincident Outages</a:t>
            </a:r>
          </a:p>
        </p:txBody>
      </p:sp>
      <p:sp>
        <p:nvSpPr>
          <p:cNvPr id="5" name="TextBox 4">
            <a:extLst>
              <a:ext uri="{FF2B5EF4-FFF2-40B4-BE49-F238E27FC236}">
                <a16:creationId xmlns:a16="http://schemas.microsoft.com/office/drawing/2014/main" id="{F7DB8026-EB8F-14B6-CFE3-58B038CDACC8}"/>
              </a:ext>
            </a:extLst>
          </p:cNvPr>
          <p:cNvSpPr txBox="1"/>
          <p:nvPr/>
        </p:nvSpPr>
        <p:spPr>
          <a:xfrm>
            <a:off x="90240" y="771550"/>
            <a:ext cx="4265737" cy="3708708"/>
          </a:xfrm>
          <a:prstGeom prst="rect">
            <a:avLst/>
          </a:prstGeom>
          <a:noFill/>
        </p:spPr>
        <p:txBody>
          <a:bodyPr wrap="square">
            <a:spAutoFit/>
          </a:bodyPr>
          <a:lstStyle/>
          <a:p>
            <a:pPr marL="285743" indent="-285743" algn="just" defTabSz="914378">
              <a:spcBef>
                <a:spcPts val="600"/>
              </a:spcBef>
              <a:buClr>
                <a:srgbClr val="C00000"/>
              </a:buClr>
              <a:buFont typeface="Arial" panose="020B0604020202020204" pitchFamily="34" charset="0"/>
              <a:buChar char="•"/>
            </a:pPr>
            <a:r>
              <a:rPr lang="en-US" altLang="zh-CN" sz="2000" dirty="0">
                <a:solidFill>
                  <a:srgbClr val="000000"/>
                </a:solidFill>
                <a:latin typeface="Calibri" panose="020F0502020204030204" pitchFamily="34" charset="0"/>
                <a:ea typeface="Calibri" panose="020F0502020204030204" pitchFamily="34" charset="0"/>
                <a:cs typeface="Calibri" panose="020F0502020204030204" pitchFamily="34" charset="0"/>
              </a:rPr>
              <a:t>Utilities have limited repair crews, and crews need time to travel between outage locations.</a:t>
            </a:r>
          </a:p>
          <a:p>
            <a:pPr marL="285743" indent="-285743" algn="just" defTabSz="914378">
              <a:spcBef>
                <a:spcPts val="600"/>
              </a:spcBef>
              <a:buClr>
                <a:srgbClr val="C00000"/>
              </a:buClr>
              <a:buFont typeface="Arial" panose="020B0604020202020204" pitchFamily="34" charset="0"/>
              <a:buChar char="•"/>
            </a:pPr>
            <a:r>
              <a:rPr lang="en-US" altLang="zh-CN"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number of coincident outages reflects the current system stress.</a:t>
            </a:r>
          </a:p>
          <a:p>
            <a:pPr marL="285743" indent="-285743" algn="just" defTabSz="914378">
              <a:spcBef>
                <a:spcPts val="600"/>
              </a:spcBef>
              <a:buClr>
                <a:srgbClr val="C00000"/>
              </a:buClr>
              <a:buFont typeface="Arial" panose="020B0604020202020204" pitchFamily="34" charset="0"/>
              <a:buChar char="•"/>
            </a:pPr>
            <a:r>
              <a:rPr lang="en-US" altLang="zh-CN" sz="2000" dirty="0">
                <a:solidFill>
                  <a:srgbClr val="000000"/>
                </a:solidFill>
                <a:latin typeface="Calibri" panose="020F0502020204030204" pitchFamily="34" charset="0"/>
                <a:ea typeface="Calibri" panose="020F0502020204030204" pitchFamily="34" charset="0"/>
                <a:cs typeface="Calibri" panose="020F0502020204030204" pitchFamily="34" charset="0"/>
              </a:rPr>
              <a:t>Calculate how many existing outages are still unresolved when a new outage is reported.</a:t>
            </a:r>
          </a:p>
          <a:p>
            <a:pPr marL="285743" indent="-285743" algn="just" defTabSz="914378">
              <a:spcBef>
                <a:spcPts val="600"/>
              </a:spcBef>
              <a:buClr>
                <a:srgbClr val="C00000"/>
              </a:buClr>
              <a:buFont typeface="Arial" panose="020B0604020202020204" pitchFamily="34" charset="0"/>
              <a:buChar char="•"/>
            </a:pPr>
            <a:r>
              <a:rPr lang="en-US" altLang="zh-CN" sz="2000" dirty="0">
                <a:solidFill>
                  <a:srgbClr val="000000"/>
                </a:solidFill>
                <a:latin typeface="Calibri" panose="020F0502020204030204" pitchFamily="34" charset="0"/>
                <a:ea typeface="Calibri" panose="020F0502020204030204" pitchFamily="34" charset="0"/>
                <a:cs typeface="Calibri" panose="020F0502020204030204" pitchFamily="34" charset="0"/>
              </a:rPr>
              <a:t>Calculate the total number of customers being affected by all coincident outages.</a:t>
            </a:r>
          </a:p>
        </p:txBody>
      </p:sp>
      <p:sp>
        <p:nvSpPr>
          <p:cNvPr id="6" name="TextBox 5">
            <a:extLst>
              <a:ext uri="{FF2B5EF4-FFF2-40B4-BE49-F238E27FC236}">
                <a16:creationId xmlns:a16="http://schemas.microsoft.com/office/drawing/2014/main" id="{1722173F-D598-18B3-021D-9DD96BEBA394}"/>
              </a:ext>
            </a:extLst>
          </p:cNvPr>
          <p:cNvSpPr txBox="1"/>
          <p:nvPr/>
        </p:nvSpPr>
        <p:spPr>
          <a:xfrm>
            <a:off x="4644009" y="4227935"/>
            <a:ext cx="4259611" cy="369332"/>
          </a:xfrm>
          <a:prstGeom prst="rect">
            <a:avLst/>
          </a:prstGeom>
          <a:noFill/>
        </p:spPr>
        <p:txBody>
          <a:bodyPr wrap="square">
            <a:spAutoFit/>
          </a:bodyPr>
          <a:lstStyle/>
          <a:p>
            <a:pPr algn="ctr" defTabSz="914378"/>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Example of coincident outages calculation</a:t>
            </a:r>
          </a:p>
        </p:txBody>
      </p:sp>
      <p:pic>
        <p:nvPicPr>
          <p:cNvPr id="8" name="Picture 7">
            <a:extLst>
              <a:ext uri="{FF2B5EF4-FFF2-40B4-BE49-F238E27FC236}">
                <a16:creationId xmlns:a16="http://schemas.microsoft.com/office/drawing/2014/main" id="{604D0E43-6155-4B7A-154B-DB81B778B0F0}"/>
              </a:ext>
            </a:extLst>
          </p:cNvPr>
          <p:cNvPicPr>
            <a:picLocks noChangeAspect="1"/>
          </p:cNvPicPr>
          <p:nvPr/>
        </p:nvPicPr>
        <p:blipFill>
          <a:blip r:embed="rId3"/>
          <a:stretch>
            <a:fillRect/>
          </a:stretch>
        </p:blipFill>
        <p:spPr>
          <a:xfrm>
            <a:off x="4355976" y="778342"/>
            <a:ext cx="4741378" cy="3492684"/>
          </a:xfrm>
          <a:prstGeom prst="rect">
            <a:avLst/>
          </a:prstGeom>
        </p:spPr>
      </p:pic>
    </p:spTree>
    <p:extLst>
      <p:ext uri="{BB962C8B-B14F-4D97-AF65-F5344CB8AC3E}">
        <p14:creationId xmlns:p14="http://schemas.microsoft.com/office/powerpoint/2010/main" val="359905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8ABE-BB8B-91EE-CA66-31EC2E99B592}"/>
              </a:ext>
            </a:extLst>
          </p:cNvPr>
          <p:cNvSpPr>
            <a:spLocks noGrp="1"/>
          </p:cNvSpPr>
          <p:nvPr>
            <p:ph type="title"/>
          </p:nvPr>
        </p:nvSpPr>
        <p:spPr/>
        <p:txBody>
          <a:bodyPr/>
          <a:lstStyle/>
          <a:p>
            <a:r>
              <a:rPr lang="en-US" altLang="zh-CN" dirty="0"/>
              <a:t>Adding Features - Feature Selection</a:t>
            </a:r>
            <a:endParaRPr lang="zh-CN" altLang="en-US" dirty="0"/>
          </a:p>
        </p:txBody>
      </p:sp>
      <p:sp>
        <p:nvSpPr>
          <p:cNvPr id="3" name="Text Placeholder 2">
            <a:extLst>
              <a:ext uri="{FF2B5EF4-FFF2-40B4-BE49-F238E27FC236}">
                <a16:creationId xmlns:a16="http://schemas.microsoft.com/office/drawing/2014/main" id="{B35FC4E6-4F3B-2A57-71E6-85E4FC59AAD0}"/>
              </a:ext>
            </a:extLst>
          </p:cNvPr>
          <p:cNvSpPr>
            <a:spLocks noGrp="1"/>
          </p:cNvSpPr>
          <p:nvPr>
            <p:ph type="body" sz="quarter" idx="10"/>
          </p:nvPr>
        </p:nvSpPr>
        <p:spPr>
          <a:xfrm>
            <a:off x="90239" y="600398"/>
            <a:ext cx="8946257" cy="3773016"/>
          </a:xfrm>
        </p:spPr>
        <p:txBody>
          <a:bodyPr/>
          <a:lstStyle/>
          <a:p>
            <a:pPr>
              <a:spcBef>
                <a:spcPts val="0"/>
              </a:spcBef>
              <a:spcAft>
                <a:spcPts val="1000"/>
              </a:spcAft>
            </a:pPr>
            <a:r>
              <a:rPr lang="en-US" altLang="zh-CN" sz="1800" dirty="0">
                <a:latin typeface="Calibri" panose="020F0502020204030204" pitchFamily="34" charset="0"/>
                <a:ea typeface="Calibri" panose="020F0502020204030204" pitchFamily="34" charset="0"/>
                <a:cs typeface="Calibri" panose="020F0502020204030204" pitchFamily="34" charset="0"/>
              </a:rPr>
              <a:t>Drop low-impact features that may affect training time and prediction accuracy.</a:t>
            </a:r>
          </a:p>
          <a:p>
            <a:pPr>
              <a:spcBef>
                <a:spcPts val="0"/>
              </a:spcBef>
              <a:spcAft>
                <a:spcPts val="1000"/>
              </a:spcAft>
            </a:pPr>
            <a:r>
              <a:rPr lang="en-US" altLang="zh-CN" sz="1800" dirty="0">
                <a:latin typeface="Calibri" panose="020F0502020204030204" pitchFamily="34" charset="0"/>
                <a:ea typeface="Calibri" panose="020F0502020204030204" pitchFamily="34" charset="0"/>
                <a:cs typeface="Calibri" panose="020F0502020204030204" pitchFamily="34" charset="0"/>
              </a:rPr>
              <a:t>Calculate the Pearson Correlations between each feature and restoration time to quantify feature importance.</a:t>
            </a:r>
          </a:p>
        </p:txBody>
      </p:sp>
      <p:sp>
        <p:nvSpPr>
          <p:cNvPr id="4" name="Rectangle: Rounded Corners 3">
            <a:extLst>
              <a:ext uri="{FF2B5EF4-FFF2-40B4-BE49-F238E27FC236}">
                <a16:creationId xmlns:a16="http://schemas.microsoft.com/office/drawing/2014/main" id="{6DCF4949-401C-2B5F-88C8-3B80882AFF74}"/>
              </a:ext>
            </a:extLst>
          </p:cNvPr>
          <p:cNvSpPr/>
          <p:nvPr/>
        </p:nvSpPr>
        <p:spPr bwMode="auto">
          <a:xfrm>
            <a:off x="172765" y="1635646"/>
            <a:ext cx="3625327" cy="2952327"/>
          </a:xfrm>
          <a:prstGeom prst="roundRect">
            <a:avLst/>
          </a:prstGeom>
          <a:solidFill>
            <a:srgbClr val="F4F4F4"/>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C9F7B4C-CDB8-6527-B7ED-007324509C96}"/>
                  </a:ext>
                </a:extLst>
              </p:cNvPr>
              <p:cNvSpPr txBox="1"/>
              <p:nvPr/>
            </p:nvSpPr>
            <p:spPr>
              <a:xfrm>
                <a:off x="182833" y="2185377"/>
                <a:ext cx="3699218" cy="4199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000" i="1" dirty="0" smtClean="0">
                          <a:latin typeface="Cambria Math" panose="02040503050406030204" pitchFamily="18" charset="0"/>
                        </a:rPr>
                        <m:t>𝑓𝑒𝑎𝑡𝑢𝑟𝑒</m:t>
                      </m:r>
                      <m:r>
                        <a:rPr lang="en-US" altLang="zh-CN" sz="2000" i="1" dirty="0" smtClean="0">
                          <a:latin typeface="Cambria Math" panose="02040503050406030204" pitchFamily="18" charset="0"/>
                        </a:rPr>
                        <m:t> 1 </m:t>
                      </m:r>
                      <m:sSup>
                        <m:sSupPr>
                          <m:ctrlPr>
                            <a:rPr lang="en-US" altLang="zh-CN" sz="2000" i="1" dirty="0" smtClean="0">
                              <a:latin typeface="Cambria Math" panose="02040503050406030204" pitchFamily="18" charset="0"/>
                            </a:rPr>
                          </m:ctrlPr>
                        </m:sSupPr>
                        <m:e>
                          <m:r>
                            <a:rPr lang="en-US" altLang="zh-CN" sz="2000" i="1" dirty="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𝑓</m:t>
                              </m:r>
                            </m:e>
                            <m:sub>
                              <m:r>
                                <a:rPr lang="en-US" altLang="zh-CN" sz="2000" i="1" dirty="0">
                                  <a:latin typeface="Cambria Math" panose="02040503050406030204" pitchFamily="18" charset="0"/>
                                </a:rPr>
                                <m:t>1,1</m:t>
                              </m:r>
                            </m:sub>
                          </m:sSub>
                          <m:r>
                            <a:rPr lang="en-US" altLang="zh-CN" sz="2000" i="1" dirty="0">
                              <a:latin typeface="Cambria Math" panose="02040503050406030204" pitchFamily="18" charset="0"/>
                            </a:rPr>
                            <m:t>, </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𝑓</m:t>
                              </m:r>
                            </m:e>
                            <m:sub>
                              <m:r>
                                <a:rPr lang="en-US" altLang="zh-CN" sz="2000" b="0" i="1" dirty="0" smtClean="0">
                                  <a:latin typeface="Cambria Math" panose="02040503050406030204" pitchFamily="18" charset="0"/>
                                </a:rPr>
                                <m:t>1</m:t>
                              </m:r>
                              <m:r>
                                <a:rPr lang="en-US" altLang="zh-CN" sz="2000" i="1" dirty="0">
                                  <a:latin typeface="Cambria Math" panose="02040503050406030204" pitchFamily="18" charset="0"/>
                                </a:rPr>
                                <m:t>,</m:t>
                              </m:r>
                              <m:r>
                                <a:rPr lang="en-US" altLang="zh-CN" sz="2000" b="0" i="1" dirty="0" smtClean="0">
                                  <a:latin typeface="Cambria Math" panose="02040503050406030204" pitchFamily="18" charset="0"/>
                                </a:rPr>
                                <m:t>2</m:t>
                              </m:r>
                            </m:sub>
                          </m:sSub>
                          <m:r>
                            <a:rPr lang="en-US" altLang="zh-CN" sz="2000" i="1" dirty="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𝑓</m:t>
                              </m:r>
                            </m:e>
                            <m:sub>
                              <m:r>
                                <a:rPr lang="en-US" altLang="zh-CN" sz="2000" b="0" i="1" dirty="0" smtClean="0">
                                  <a:latin typeface="Cambria Math" panose="02040503050406030204" pitchFamily="18" charset="0"/>
                                </a:rPr>
                                <m:t>1</m:t>
                              </m:r>
                              <m:r>
                                <a:rPr lang="en-US" altLang="zh-CN" sz="2000" i="1" dirty="0">
                                  <a:latin typeface="Cambria Math" panose="02040503050406030204" pitchFamily="18" charset="0"/>
                                </a:rPr>
                                <m:t>,</m:t>
                              </m:r>
                              <m:r>
                                <a:rPr lang="en-US" altLang="zh-CN" sz="2000" b="0" i="1" dirty="0" smtClean="0">
                                  <a:latin typeface="Cambria Math" panose="02040503050406030204" pitchFamily="18" charset="0"/>
                                </a:rPr>
                                <m:t>𝑛</m:t>
                              </m:r>
                            </m:sub>
                          </m:sSub>
                          <m:r>
                            <a:rPr lang="en-US" altLang="zh-CN" sz="2000" i="1" dirty="0">
                              <a:latin typeface="Cambria Math" panose="02040503050406030204" pitchFamily="18" charset="0"/>
                            </a:rPr>
                            <m:t>]</m:t>
                          </m:r>
                        </m:e>
                        <m:sup>
                          <m:r>
                            <a:rPr lang="en-US" altLang="zh-CN" sz="2000" b="0" i="1" dirty="0" smtClean="0">
                              <a:latin typeface="Cambria Math" panose="02040503050406030204" pitchFamily="18" charset="0"/>
                            </a:rPr>
                            <m:t>𝑇</m:t>
                          </m:r>
                        </m:sup>
                      </m:sSup>
                    </m:oMath>
                  </m:oMathPara>
                </a14:m>
                <a:endParaRPr lang="zh-CN" altLang="en-US" sz="2000" dirty="0"/>
              </a:p>
            </p:txBody>
          </p:sp>
        </mc:Choice>
        <mc:Fallback>
          <p:sp>
            <p:nvSpPr>
              <p:cNvPr id="5" name="TextBox 4">
                <a:extLst>
                  <a:ext uri="{FF2B5EF4-FFF2-40B4-BE49-F238E27FC236}">
                    <a16:creationId xmlns:a16="http://schemas.microsoft.com/office/drawing/2014/main" id="{0C9F7B4C-CDB8-6527-B7ED-007324509C96}"/>
                  </a:ext>
                </a:extLst>
              </p:cNvPr>
              <p:cNvSpPr txBox="1">
                <a:spLocks noRot="1" noChangeAspect="1" noMove="1" noResize="1" noEditPoints="1" noAdjustHandles="1" noChangeArrowheads="1" noChangeShapeType="1" noTextEdit="1"/>
              </p:cNvSpPr>
              <p:nvPr/>
            </p:nvSpPr>
            <p:spPr>
              <a:xfrm>
                <a:off x="182833" y="2185377"/>
                <a:ext cx="3699218" cy="419923"/>
              </a:xfrm>
              <a:prstGeom prst="rect">
                <a:avLst/>
              </a:prstGeom>
              <a:blipFill>
                <a:blip r:embed="rId3"/>
                <a:stretch>
                  <a:fillRect b="-130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34BD9FF-E6D2-CEFC-651C-B50244D9F639}"/>
                  </a:ext>
                </a:extLst>
              </p:cNvPr>
              <p:cNvSpPr txBox="1"/>
              <p:nvPr/>
            </p:nvSpPr>
            <p:spPr>
              <a:xfrm>
                <a:off x="166050" y="2585487"/>
                <a:ext cx="3705181" cy="4199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000" b="0" i="1" dirty="0" smtClean="0">
                          <a:latin typeface="Cambria Math" panose="02040503050406030204" pitchFamily="18" charset="0"/>
                        </a:rPr>
                        <m:t>𝑓𝑒</m:t>
                      </m:r>
                      <m:r>
                        <a:rPr lang="en-US" altLang="zh-CN" sz="2000" i="1" dirty="0" smtClean="0">
                          <a:latin typeface="Cambria Math" panose="02040503050406030204" pitchFamily="18" charset="0"/>
                        </a:rPr>
                        <m:t>𝑎𝑡𝑢𝑟𝑒</m:t>
                      </m:r>
                      <m:r>
                        <a:rPr lang="en-US" altLang="zh-CN" sz="2000" i="1" dirty="0" smtClean="0">
                          <a:latin typeface="Cambria Math" panose="02040503050406030204" pitchFamily="18" charset="0"/>
                        </a:rPr>
                        <m:t> 2 </m:t>
                      </m:r>
                      <m:sSup>
                        <m:sSupPr>
                          <m:ctrlPr>
                            <a:rPr lang="en-US" altLang="zh-CN" sz="2000" i="1" dirty="0" smtClean="0">
                              <a:latin typeface="Cambria Math" panose="02040503050406030204" pitchFamily="18" charset="0"/>
                            </a:rPr>
                          </m:ctrlPr>
                        </m:sSupPr>
                        <m:e>
                          <m:r>
                            <a:rPr lang="en-US" altLang="zh-CN" sz="2000" i="1" dirty="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𝑓</m:t>
                              </m:r>
                            </m:e>
                            <m:sub>
                              <m:r>
                                <a:rPr lang="en-US" altLang="zh-CN" sz="2000" b="0" i="1" dirty="0" smtClean="0">
                                  <a:latin typeface="Cambria Math" panose="02040503050406030204" pitchFamily="18" charset="0"/>
                                </a:rPr>
                                <m:t>2</m:t>
                              </m:r>
                              <m:r>
                                <a:rPr lang="en-US" altLang="zh-CN" sz="2000" i="1" dirty="0">
                                  <a:latin typeface="Cambria Math" panose="02040503050406030204" pitchFamily="18" charset="0"/>
                                </a:rPr>
                                <m:t>,</m:t>
                              </m:r>
                              <m:r>
                                <a:rPr lang="en-US" altLang="zh-CN" sz="2000" b="0" i="1" dirty="0" smtClean="0">
                                  <a:latin typeface="Cambria Math" panose="02040503050406030204" pitchFamily="18" charset="0"/>
                                </a:rPr>
                                <m:t>1</m:t>
                              </m:r>
                            </m:sub>
                          </m:sSub>
                          <m:r>
                            <a:rPr lang="en-US" altLang="zh-CN" sz="2000" i="1" dirty="0">
                              <a:latin typeface="Cambria Math" panose="02040503050406030204" pitchFamily="18" charset="0"/>
                            </a:rPr>
                            <m:t>, </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𝑓</m:t>
                              </m:r>
                            </m:e>
                            <m:sub>
                              <m:r>
                                <a:rPr lang="en-US" altLang="zh-CN" sz="2000" i="1" dirty="0">
                                  <a:latin typeface="Cambria Math" panose="02040503050406030204" pitchFamily="18" charset="0"/>
                                </a:rPr>
                                <m:t>2,2</m:t>
                              </m:r>
                            </m:sub>
                          </m:sSub>
                          <m:r>
                            <a:rPr lang="en-US" altLang="zh-CN" sz="2000" i="1" dirty="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𝑓</m:t>
                              </m:r>
                            </m:e>
                            <m:sub>
                              <m:r>
                                <a:rPr lang="en-US" altLang="zh-CN" sz="2000" b="0" i="1" dirty="0" smtClean="0">
                                  <a:latin typeface="Cambria Math" panose="02040503050406030204" pitchFamily="18" charset="0"/>
                                </a:rPr>
                                <m:t>2</m:t>
                              </m:r>
                              <m:r>
                                <a:rPr lang="en-US" altLang="zh-CN" sz="2000" i="1" dirty="0">
                                  <a:latin typeface="Cambria Math" panose="02040503050406030204" pitchFamily="18" charset="0"/>
                                </a:rPr>
                                <m:t>,</m:t>
                              </m:r>
                              <m:r>
                                <a:rPr lang="en-US" altLang="zh-CN" sz="2000" b="0" i="1" dirty="0" smtClean="0">
                                  <a:latin typeface="Cambria Math" panose="02040503050406030204" pitchFamily="18" charset="0"/>
                                </a:rPr>
                                <m:t>𝑛</m:t>
                              </m:r>
                            </m:sub>
                          </m:sSub>
                          <m:r>
                            <a:rPr lang="en-US" altLang="zh-CN" sz="2000" i="1" dirty="0">
                              <a:latin typeface="Cambria Math" panose="02040503050406030204" pitchFamily="18" charset="0"/>
                            </a:rPr>
                            <m:t>]</m:t>
                          </m:r>
                        </m:e>
                        <m:sup>
                          <m:r>
                            <a:rPr lang="en-US" altLang="zh-CN" sz="2000" b="0" i="1" dirty="0" smtClean="0">
                              <a:latin typeface="Cambria Math" panose="02040503050406030204" pitchFamily="18" charset="0"/>
                            </a:rPr>
                            <m:t>𝑇</m:t>
                          </m:r>
                        </m:sup>
                      </m:sSup>
                    </m:oMath>
                  </m:oMathPara>
                </a14:m>
                <a:endParaRPr lang="zh-CN" altLang="en-US" sz="2000" dirty="0"/>
              </a:p>
            </p:txBody>
          </p:sp>
        </mc:Choice>
        <mc:Fallback>
          <p:sp>
            <p:nvSpPr>
              <p:cNvPr id="6" name="TextBox 5">
                <a:extLst>
                  <a:ext uri="{FF2B5EF4-FFF2-40B4-BE49-F238E27FC236}">
                    <a16:creationId xmlns:a16="http://schemas.microsoft.com/office/drawing/2014/main" id="{A34BD9FF-E6D2-CEFC-651C-B50244D9F639}"/>
                  </a:ext>
                </a:extLst>
              </p:cNvPr>
              <p:cNvSpPr txBox="1">
                <a:spLocks noRot="1" noChangeAspect="1" noMove="1" noResize="1" noEditPoints="1" noAdjustHandles="1" noChangeArrowheads="1" noChangeShapeType="1" noTextEdit="1"/>
              </p:cNvSpPr>
              <p:nvPr/>
            </p:nvSpPr>
            <p:spPr>
              <a:xfrm>
                <a:off x="166050" y="2585487"/>
                <a:ext cx="3705181" cy="419923"/>
              </a:xfrm>
              <a:prstGeom prst="rect">
                <a:avLst/>
              </a:prstGeom>
              <a:blipFill>
                <a:blip r:embed="rId4"/>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65141A-B55F-9FAE-A67E-45F3ED6CD96C}"/>
                  </a:ext>
                </a:extLst>
              </p:cNvPr>
              <p:cNvSpPr txBox="1"/>
              <p:nvPr/>
            </p:nvSpPr>
            <p:spPr>
              <a:xfrm>
                <a:off x="1426794" y="2893627"/>
                <a:ext cx="553998" cy="419163"/>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r>
                        <a:rPr lang="en-US" altLang="zh-CN" i="1" dirty="0">
                          <a:latin typeface="Cambria Math" panose="02040503050406030204" pitchFamily="18" charset="0"/>
                        </a:rPr>
                        <m:t>…</m:t>
                      </m:r>
                    </m:oMath>
                  </m:oMathPara>
                </a14:m>
                <a:endParaRPr lang="zh-CN" altLang="en-US" dirty="0"/>
              </a:p>
            </p:txBody>
          </p:sp>
        </mc:Choice>
        <mc:Fallback xmlns="">
          <p:sp>
            <p:nvSpPr>
              <p:cNvPr id="7" name="TextBox 6">
                <a:extLst>
                  <a:ext uri="{FF2B5EF4-FFF2-40B4-BE49-F238E27FC236}">
                    <a16:creationId xmlns:a16="http://schemas.microsoft.com/office/drawing/2014/main" id="{8565141A-B55F-9FAE-A67E-45F3ED6CD96C}"/>
                  </a:ext>
                </a:extLst>
              </p:cNvPr>
              <p:cNvSpPr txBox="1">
                <a:spLocks noRot="1" noChangeAspect="1" noMove="1" noResize="1" noEditPoints="1" noAdjustHandles="1" noChangeArrowheads="1" noChangeShapeType="1" noTextEdit="1"/>
              </p:cNvSpPr>
              <p:nvPr/>
            </p:nvSpPr>
            <p:spPr>
              <a:xfrm>
                <a:off x="1426794" y="2893627"/>
                <a:ext cx="553998" cy="41916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2EFFD51-41B9-2077-961D-3D04A64F3650}"/>
                  </a:ext>
                </a:extLst>
              </p:cNvPr>
              <p:cNvSpPr txBox="1"/>
              <p:nvPr/>
            </p:nvSpPr>
            <p:spPr>
              <a:xfrm>
                <a:off x="177213" y="3169053"/>
                <a:ext cx="3704694" cy="3871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800" b="0" i="1" dirty="0" smtClean="0">
                          <a:latin typeface="Cambria Math" panose="02040503050406030204" pitchFamily="18" charset="0"/>
                        </a:rPr>
                        <m:t>𝑓𝑒</m:t>
                      </m:r>
                      <m:r>
                        <a:rPr lang="en-US" altLang="zh-CN" sz="1800" i="1" dirty="0" smtClean="0">
                          <a:latin typeface="Cambria Math" panose="02040503050406030204" pitchFamily="18" charset="0"/>
                        </a:rPr>
                        <m:t>𝑎𝑡𝑢𝑟𝑒</m:t>
                      </m:r>
                      <m:r>
                        <a:rPr lang="en-US" altLang="zh-CN" sz="1800" i="1" dirty="0" smtClean="0">
                          <a:latin typeface="Cambria Math" panose="02040503050406030204" pitchFamily="18" charset="0"/>
                        </a:rPr>
                        <m:t> </m:t>
                      </m:r>
                      <m:r>
                        <a:rPr lang="en-US" altLang="zh-CN" sz="1800" b="0" i="1" dirty="0" smtClean="0">
                          <a:latin typeface="Cambria Math" panose="02040503050406030204" pitchFamily="18" charset="0"/>
                        </a:rPr>
                        <m:t>𝑚</m:t>
                      </m:r>
                      <m:r>
                        <a:rPr lang="en-US" altLang="zh-CN" sz="1800" i="1" dirty="0" smtClean="0">
                          <a:latin typeface="Cambria Math" panose="02040503050406030204" pitchFamily="18" charset="0"/>
                        </a:rPr>
                        <m:t> </m:t>
                      </m:r>
                      <m:sSup>
                        <m:sSupPr>
                          <m:ctrlPr>
                            <a:rPr lang="en-US" altLang="zh-CN" sz="1800" i="1" dirty="0" smtClean="0">
                              <a:latin typeface="Cambria Math" panose="02040503050406030204" pitchFamily="18" charset="0"/>
                            </a:rPr>
                          </m:ctrlPr>
                        </m:sSupPr>
                        <m:e>
                          <m:r>
                            <a:rPr lang="en-US" altLang="zh-CN" sz="1800" i="1" dirty="0">
                              <a:latin typeface="Cambria Math" panose="02040503050406030204" pitchFamily="18" charset="0"/>
                            </a:rPr>
                            <m:t>=[</m:t>
                          </m:r>
                          <m:sSub>
                            <m:sSubPr>
                              <m:ctrlPr>
                                <a:rPr lang="en-US" altLang="zh-CN" sz="1800" i="1" dirty="0">
                                  <a:latin typeface="Cambria Math" panose="02040503050406030204" pitchFamily="18" charset="0"/>
                                </a:rPr>
                              </m:ctrlPr>
                            </m:sSubPr>
                            <m:e>
                              <m:r>
                                <a:rPr lang="en-US" altLang="zh-CN" sz="1800" i="1" dirty="0">
                                  <a:latin typeface="Cambria Math" panose="02040503050406030204" pitchFamily="18" charset="0"/>
                                </a:rPr>
                                <m:t>𝑓</m:t>
                              </m:r>
                            </m:e>
                            <m:sub>
                              <m:r>
                                <a:rPr lang="en-US" altLang="zh-CN" sz="1800" b="0" i="1" dirty="0" smtClean="0">
                                  <a:latin typeface="Cambria Math" panose="02040503050406030204" pitchFamily="18" charset="0"/>
                                </a:rPr>
                                <m:t>𝑚</m:t>
                              </m:r>
                              <m:r>
                                <a:rPr lang="en-US" altLang="zh-CN" sz="1800" i="1" dirty="0">
                                  <a:latin typeface="Cambria Math" panose="02040503050406030204" pitchFamily="18" charset="0"/>
                                </a:rPr>
                                <m:t>,</m:t>
                              </m:r>
                              <m:r>
                                <a:rPr lang="en-US" altLang="zh-CN" sz="1800" b="0" i="1" dirty="0" smtClean="0">
                                  <a:latin typeface="Cambria Math" panose="02040503050406030204" pitchFamily="18" charset="0"/>
                                </a:rPr>
                                <m:t>1</m:t>
                              </m:r>
                            </m:sub>
                          </m:sSub>
                          <m:r>
                            <a:rPr lang="en-US" altLang="zh-CN" sz="1800" i="1" dirty="0">
                              <a:latin typeface="Cambria Math" panose="02040503050406030204" pitchFamily="18" charset="0"/>
                            </a:rPr>
                            <m:t>, </m:t>
                          </m:r>
                          <m:sSub>
                            <m:sSubPr>
                              <m:ctrlPr>
                                <a:rPr lang="en-US" altLang="zh-CN" sz="1800" i="1" dirty="0">
                                  <a:latin typeface="Cambria Math" panose="02040503050406030204" pitchFamily="18" charset="0"/>
                                </a:rPr>
                              </m:ctrlPr>
                            </m:sSubPr>
                            <m:e>
                              <m:r>
                                <a:rPr lang="en-US" altLang="zh-CN" sz="1800" i="1" dirty="0">
                                  <a:latin typeface="Cambria Math" panose="02040503050406030204" pitchFamily="18" charset="0"/>
                                </a:rPr>
                                <m:t>𝑓</m:t>
                              </m:r>
                            </m:e>
                            <m:sub>
                              <m:r>
                                <a:rPr lang="en-US" altLang="zh-CN" sz="1800" b="0" i="1" dirty="0" smtClean="0">
                                  <a:latin typeface="Cambria Math" panose="02040503050406030204" pitchFamily="18" charset="0"/>
                                </a:rPr>
                                <m:t>𝑚</m:t>
                              </m:r>
                              <m:r>
                                <a:rPr lang="en-US" altLang="zh-CN" sz="1800" i="1" dirty="0">
                                  <a:latin typeface="Cambria Math" panose="02040503050406030204" pitchFamily="18" charset="0"/>
                                </a:rPr>
                                <m:t>,</m:t>
                              </m:r>
                              <m:r>
                                <a:rPr lang="en-US" altLang="zh-CN" sz="1800" b="0" i="1" dirty="0" smtClean="0">
                                  <a:latin typeface="Cambria Math" panose="02040503050406030204" pitchFamily="18" charset="0"/>
                                </a:rPr>
                                <m:t>2</m:t>
                              </m:r>
                            </m:sub>
                          </m:sSub>
                          <m:r>
                            <a:rPr lang="en-US" altLang="zh-CN" sz="1800" i="1" dirty="0">
                              <a:latin typeface="Cambria Math" panose="02040503050406030204" pitchFamily="18" charset="0"/>
                            </a:rPr>
                            <m:t>,…,</m:t>
                          </m:r>
                          <m:sSub>
                            <m:sSubPr>
                              <m:ctrlPr>
                                <a:rPr lang="en-US" altLang="zh-CN" sz="1800" i="1" dirty="0">
                                  <a:latin typeface="Cambria Math" panose="02040503050406030204" pitchFamily="18" charset="0"/>
                                </a:rPr>
                              </m:ctrlPr>
                            </m:sSubPr>
                            <m:e>
                              <m:r>
                                <a:rPr lang="en-US" altLang="zh-CN" sz="1800" i="1" dirty="0">
                                  <a:latin typeface="Cambria Math" panose="02040503050406030204" pitchFamily="18" charset="0"/>
                                </a:rPr>
                                <m:t>𝑓</m:t>
                              </m:r>
                            </m:e>
                            <m:sub>
                              <m:r>
                                <a:rPr lang="en-US" altLang="zh-CN" sz="1800" b="0" i="1" dirty="0" smtClean="0">
                                  <a:latin typeface="Cambria Math" panose="02040503050406030204" pitchFamily="18" charset="0"/>
                                </a:rPr>
                                <m:t>𝑚</m:t>
                              </m:r>
                              <m:r>
                                <a:rPr lang="en-US" altLang="zh-CN" sz="1800" i="1" dirty="0">
                                  <a:latin typeface="Cambria Math" panose="02040503050406030204" pitchFamily="18" charset="0"/>
                                </a:rPr>
                                <m:t>,</m:t>
                              </m:r>
                              <m:r>
                                <a:rPr lang="en-US" altLang="zh-CN" sz="1800" b="0" i="1" dirty="0" smtClean="0">
                                  <a:latin typeface="Cambria Math" panose="02040503050406030204" pitchFamily="18" charset="0"/>
                                </a:rPr>
                                <m:t>𝑛</m:t>
                              </m:r>
                            </m:sub>
                          </m:sSub>
                          <m:r>
                            <a:rPr lang="en-US" altLang="zh-CN" sz="1800" i="1" dirty="0">
                              <a:latin typeface="Cambria Math" panose="02040503050406030204" pitchFamily="18" charset="0"/>
                            </a:rPr>
                            <m:t>]</m:t>
                          </m:r>
                        </m:e>
                        <m:sup>
                          <m:r>
                            <a:rPr lang="en-US" altLang="zh-CN" sz="1800" b="0" i="1" dirty="0" smtClean="0">
                              <a:latin typeface="Cambria Math" panose="02040503050406030204" pitchFamily="18" charset="0"/>
                            </a:rPr>
                            <m:t>𝑇</m:t>
                          </m:r>
                        </m:sup>
                      </m:sSup>
                    </m:oMath>
                  </m:oMathPara>
                </a14:m>
                <a:endParaRPr lang="zh-CN" altLang="en-US" sz="1800" dirty="0"/>
              </a:p>
            </p:txBody>
          </p:sp>
        </mc:Choice>
        <mc:Fallback>
          <p:sp>
            <p:nvSpPr>
              <p:cNvPr id="8" name="TextBox 7">
                <a:extLst>
                  <a:ext uri="{FF2B5EF4-FFF2-40B4-BE49-F238E27FC236}">
                    <a16:creationId xmlns:a16="http://schemas.microsoft.com/office/drawing/2014/main" id="{A2EFFD51-41B9-2077-961D-3D04A64F3650}"/>
                  </a:ext>
                </a:extLst>
              </p:cNvPr>
              <p:cNvSpPr txBox="1">
                <a:spLocks noRot="1" noChangeAspect="1" noMove="1" noResize="1" noEditPoints="1" noAdjustHandles="1" noChangeArrowheads="1" noChangeShapeType="1" noTextEdit="1"/>
              </p:cNvSpPr>
              <p:nvPr/>
            </p:nvSpPr>
            <p:spPr>
              <a:xfrm>
                <a:off x="177213" y="3169053"/>
                <a:ext cx="3704694" cy="387157"/>
              </a:xfrm>
              <a:prstGeom prst="rect">
                <a:avLst/>
              </a:prstGeom>
              <a:blipFill>
                <a:blip r:embed="rId6"/>
                <a:stretch>
                  <a:fillRect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9221433-DCFA-6520-A8A9-4D89E2B74BD2}"/>
                  </a:ext>
                </a:extLst>
              </p:cNvPr>
              <p:cNvSpPr txBox="1"/>
              <p:nvPr/>
            </p:nvSpPr>
            <p:spPr>
              <a:xfrm>
                <a:off x="107504" y="4027234"/>
                <a:ext cx="377440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0" i="1" dirty="0" smtClean="0">
                          <a:latin typeface="Cambria Math" panose="02040503050406030204" pitchFamily="18" charset="0"/>
                        </a:rPr>
                        <m:t>𝑟𝑒𝑠𝑡𝑜𝑟𝑎𝑡𝑖𝑜𝑛</m:t>
                      </m:r>
                      <m:sSup>
                        <m:sSupPr>
                          <m:ctrlPr>
                            <a:rPr lang="en-US" altLang="zh-CN" sz="2000" b="0" i="1" dirty="0" smtClean="0">
                              <a:latin typeface="Cambria Math" panose="02040503050406030204" pitchFamily="18" charset="0"/>
                            </a:rPr>
                          </m:ctrlPr>
                        </m:sSupPr>
                        <m:e>
                          <m:r>
                            <a:rPr lang="en-US" altLang="zh-CN" sz="2000" i="1" dirty="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𝑟</m:t>
                              </m:r>
                            </m:e>
                            <m:sub>
                              <m:r>
                                <a:rPr lang="en-US" altLang="zh-CN" sz="2000" i="1" dirty="0">
                                  <a:latin typeface="Cambria Math" panose="02040503050406030204" pitchFamily="18" charset="0"/>
                                </a:rPr>
                                <m:t>1</m:t>
                              </m:r>
                            </m:sub>
                          </m:sSub>
                          <m:r>
                            <a:rPr lang="en-US" altLang="zh-CN" sz="2000" i="1" dirty="0">
                              <a:latin typeface="Cambria Math" panose="02040503050406030204" pitchFamily="18" charset="0"/>
                            </a:rPr>
                            <m:t>, </m:t>
                          </m:r>
                          <m:sSub>
                            <m:sSubPr>
                              <m:ctrlPr>
                                <a:rPr lang="en-US" altLang="zh-CN" sz="2000" i="1" dirty="0">
                                  <a:latin typeface="Cambria Math" panose="02040503050406030204" pitchFamily="18" charset="0"/>
                                </a:rPr>
                              </m:ctrlPr>
                            </m:sSubPr>
                            <m:e>
                              <m:r>
                                <a:rPr lang="en-US" altLang="zh-CN" sz="2000" b="0" i="1" dirty="0" smtClean="0">
                                  <a:latin typeface="Cambria Math" panose="02040503050406030204" pitchFamily="18" charset="0"/>
                                </a:rPr>
                                <m:t>𝑟</m:t>
                              </m:r>
                            </m:e>
                            <m:sub>
                              <m:r>
                                <a:rPr lang="en-US" altLang="zh-CN" sz="2000" i="1" dirty="0">
                                  <a:latin typeface="Cambria Math" panose="02040503050406030204" pitchFamily="18" charset="0"/>
                                </a:rPr>
                                <m:t>2</m:t>
                              </m:r>
                            </m:sub>
                          </m:sSub>
                          <m:r>
                            <a:rPr lang="en-US" altLang="zh-CN" sz="2000" i="1" dirty="0">
                              <a:latin typeface="Cambria Math" panose="02040503050406030204" pitchFamily="18" charset="0"/>
                            </a:rPr>
                            <m:t>, …,</m:t>
                          </m:r>
                          <m:sSub>
                            <m:sSubPr>
                              <m:ctrlPr>
                                <a:rPr lang="en-US" altLang="zh-CN" sz="2000" i="1" dirty="0">
                                  <a:latin typeface="Cambria Math" panose="02040503050406030204" pitchFamily="18" charset="0"/>
                                </a:rPr>
                              </m:ctrlPr>
                            </m:sSubPr>
                            <m:e>
                              <m:r>
                                <a:rPr lang="en-US" altLang="zh-CN" sz="2000" b="0" i="1" dirty="0" smtClean="0">
                                  <a:latin typeface="Cambria Math" panose="02040503050406030204" pitchFamily="18" charset="0"/>
                                </a:rPr>
                                <m:t>𝑟</m:t>
                              </m:r>
                            </m:e>
                            <m:sub>
                              <m:r>
                                <a:rPr lang="en-US" altLang="zh-CN" sz="2000" i="1" dirty="0">
                                  <a:latin typeface="Cambria Math" panose="02040503050406030204" pitchFamily="18" charset="0"/>
                                </a:rPr>
                                <m:t>𝑛</m:t>
                              </m:r>
                            </m:sub>
                          </m:sSub>
                          <m:r>
                            <a:rPr lang="en-US" altLang="zh-CN" sz="2000" i="1" dirty="0">
                              <a:latin typeface="Cambria Math" panose="02040503050406030204" pitchFamily="18" charset="0"/>
                            </a:rPr>
                            <m:t>]</m:t>
                          </m:r>
                        </m:e>
                        <m:sup>
                          <m:r>
                            <a:rPr lang="en-US" altLang="zh-CN" sz="2000" b="0" i="1" dirty="0" smtClean="0">
                              <a:latin typeface="Cambria Math" panose="02040503050406030204" pitchFamily="18" charset="0"/>
                            </a:rPr>
                            <m:t>𝑇</m:t>
                          </m:r>
                        </m:sup>
                      </m:sSup>
                    </m:oMath>
                  </m:oMathPara>
                </a14:m>
                <a:endParaRPr lang="zh-CN" altLang="en-US" sz="2000" dirty="0"/>
              </a:p>
            </p:txBody>
          </p:sp>
        </mc:Choice>
        <mc:Fallback xmlns="">
          <p:sp>
            <p:nvSpPr>
              <p:cNvPr id="9" name="TextBox 8">
                <a:extLst>
                  <a:ext uri="{FF2B5EF4-FFF2-40B4-BE49-F238E27FC236}">
                    <a16:creationId xmlns:a16="http://schemas.microsoft.com/office/drawing/2014/main" id="{29221433-DCFA-6520-A8A9-4D89E2B74BD2}"/>
                  </a:ext>
                </a:extLst>
              </p:cNvPr>
              <p:cNvSpPr txBox="1">
                <a:spLocks noRot="1" noChangeAspect="1" noMove="1" noResize="1" noEditPoints="1" noAdjustHandles="1" noChangeArrowheads="1" noChangeShapeType="1" noTextEdit="1"/>
              </p:cNvSpPr>
              <p:nvPr/>
            </p:nvSpPr>
            <p:spPr>
              <a:xfrm>
                <a:off x="107504" y="4027234"/>
                <a:ext cx="3774403" cy="400110"/>
              </a:xfrm>
              <a:prstGeom prst="rect">
                <a:avLst/>
              </a:prstGeom>
              <a:blipFill>
                <a:blip r:embed="rId7"/>
                <a:stretch>
                  <a:fillRect b="-16923"/>
                </a:stretch>
              </a:blipFill>
            </p:spPr>
            <p:txBody>
              <a:bodyPr/>
              <a:lstStyle/>
              <a:p>
                <a:r>
                  <a:rPr lang="zh-CN" altLang="en-US">
                    <a:noFill/>
                  </a:rPr>
                  <a:t> </a:t>
                </a:r>
              </a:p>
            </p:txBody>
          </p:sp>
        </mc:Fallback>
      </mc:AlternateContent>
      <p:sp>
        <p:nvSpPr>
          <p:cNvPr id="10" name="Arrow: Right 9">
            <a:extLst>
              <a:ext uri="{FF2B5EF4-FFF2-40B4-BE49-F238E27FC236}">
                <a16:creationId xmlns:a16="http://schemas.microsoft.com/office/drawing/2014/main" id="{9DC4B88F-51EE-7266-1AD5-1A035241AA03}"/>
              </a:ext>
            </a:extLst>
          </p:cNvPr>
          <p:cNvSpPr/>
          <p:nvPr/>
        </p:nvSpPr>
        <p:spPr bwMode="auto">
          <a:xfrm>
            <a:off x="3836850" y="2857970"/>
            <a:ext cx="320950" cy="41916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1" name="Rectangle: Rounded Corners 10">
            <a:extLst>
              <a:ext uri="{FF2B5EF4-FFF2-40B4-BE49-F238E27FC236}">
                <a16:creationId xmlns:a16="http://schemas.microsoft.com/office/drawing/2014/main" id="{01557300-313D-A9DE-63D3-7543F94CBCCF}"/>
              </a:ext>
            </a:extLst>
          </p:cNvPr>
          <p:cNvSpPr/>
          <p:nvPr/>
        </p:nvSpPr>
        <p:spPr bwMode="auto">
          <a:xfrm>
            <a:off x="4205214" y="1635646"/>
            <a:ext cx="4752528" cy="2952326"/>
          </a:xfrm>
          <a:prstGeom prst="roundRect">
            <a:avLst/>
          </a:prstGeom>
          <a:solidFill>
            <a:schemeClr val="accent3">
              <a:lumMod val="95000"/>
            </a:schemeClr>
          </a:solidFill>
          <a:ln>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95E63"/>
                </a:solidFill>
                <a:effectLst/>
                <a:latin typeface="Calibri" panose="020F0502020204030204" pitchFamily="34" charset="0"/>
                <a:ea typeface="Calibri" panose="020F0502020204030204" pitchFamily="34" charset="0"/>
                <a:cs typeface="Calibri" panose="020F0502020204030204" pitchFamily="34" charset="0"/>
              </a:rPr>
              <a:t>Pearson Correlation</a:t>
            </a:r>
          </a:p>
          <a:p>
            <a:pPr marL="0" marR="0" indent="0" algn="ctr" defTabSz="914400" rtl="0" eaLnBrk="0" fontAlgn="base" latinLnBrk="0" hangingPunct="0">
              <a:lnSpc>
                <a:spcPct val="100000"/>
              </a:lnSpc>
              <a:spcBef>
                <a:spcPct val="0"/>
              </a:spcBef>
              <a:spcAft>
                <a:spcPct val="0"/>
              </a:spcAft>
              <a:buClrTx/>
              <a:buSzTx/>
              <a:buFontTx/>
              <a:buNone/>
              <a:tabLst/>
            </a:pPr>
            <a:endParaRPr lang="en-US" altLang="zh-CN" sz="2000" dirty="0">
              <a:solidFill>
                <a:srgbClr val="F95E63"/>
              </a:solidFill>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rgbClr val="F95E63"/>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altLang="zh-CN" sz="2000" dirty="0">
              <a:solidFill>
                <a:srgbClr val="F95E63"/>
              </a:solidFill>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rgbClr val="F95E63"/>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ts val="600"/>
              </a:spcBef>
              <a:spcAft>
                <a:spcPct val="0"/>
              </a:spcAft>
              <a:buClrTx/>
              <a:buSzTx/>
              <a:buFontTx/>
              <a:buNone/>
              <a:tabLst/>
            </a:pPr>
            <a:r>
              <a:rPr lang="en-US" altLang="zh-CN" sz="2000" dirty="0">
                <a:solidFill>
                  <a:srgbClr val="F95E63"/>
                </a:solidFill>
                <a:latin typeface="Calibri" panose="020F0502020204030204" pitchFamily="34" charset="0"/>
                <a:ea typeface="Calibri" panose="020F0502020204030204" pitchFamily="34" charset="0"/>
                <a:cs typeface="Calibri" panose="020F0502020204030204" pitchFamily="34" charset="0"/>
              </a:rPr>
              <a:t>Feature Selection</a:t>
            </a:r>
            <a:endParaRPr kumimoji="0" lang="zh-CN" altLang="en-US" sz="2000" b="0" i="0" u="none" strike="noStrike" cap="none" normalizeH="0" baseline="0" dirty="0">
              <a:ln>
                <a:noFill/>
              </a:ln>
              <a:solidFill>
                <a:srgbClr val="F95E63"/>
              </a:solidFill>
              <a:effectLst/>
              <a:latin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689608A4-0F30-8BC3-36D4-F8DBA3D21A79}"/>
              </a:ext>
            </a:extLst>
          </p:cNvPr>
          <p:cNvGrpSpPr/>
          <p:nvPr/>
        </p:nvGrpSpPr>
        <p:grpSpPr>
          <a:xfrm>
            <a:off x="5021553" y="2072326"/>
            <a:ext cx="3163430" cy="1219334"/>
            <a:chOff x="5148064" y="2074403"/>
            <a:chExt cx="3163430" cy="1219334"/>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6BA7588-C24B-4321-DA5B-DC03D42888C6}"/>
                    </a:ext>
                  </a:extLst>
                </p:cNvPr>
                <p:cNvSpPr txBox="1"/>
                <p:nvPr/>
              </p:nvSpPr>
              <p:spPr>
                <a:xfrm>
                  <a:off x="5148064" y="2074403"/>
                  <a:ext cx="3112134" cy="400110"/>
                </a:xfrm>
                <a:prstGeom prst="rect">
                  <a:avLst/>
                </a:prstGeom>
                <a:noFill/>
              </p:spPr>
              <p:txBody>
                <a:bodyPr wrap="none" rtlCol="0">
                  <a:spAutoFit/>
                </a:bodyPr>
                <a:lstStyle/>
                <a:p>
                  <a14:m>
                    <m:oMath xmlns:m="http://schemas.openxmlformats.org/officeDocument/2006/math">
                      <m:r>
                        <a:rPr lang="en-US" altLang="zh-CN" sz="2000" i="1" dirty="0">
                          <a:latin typeface="Cambria Math" panose="02040503050406030204" pitchFamily="18" charset="0"/>
                        </a:rPr>
                        <m:t>𝑓𝑒𝑎𝑡𝑢𝑟𝑒</m:t>
                      </m:r>
                      <m:r>
                        <a:rPr lang="en-US" altLang="zh-CN" sz="2000" i="1" dirty="0">
                          <a:latin typeface="Cambria Math" panose="02040503050406030204" pitchFamily="18" charset="0"/>
                        </a:rPr>
                        <m:t> 1 </m:t>
                      </m:r>
                    </m:oMath>
                  </a14:m>
                  <a:r>
                    <a:rPr lang="en-US" altLang="zh-CN" sz="2000" dirty="0">
                      <a:latin typeface="Calibri" panose="020F0502020204030204" pitchFamily="34" charset="0"/>
                      <a:ea typeface="Calibri" panose="020F0502020204030204" pitchFamily="34" charset="0"/>
                      <a:cs typeface="Calibri" panose="020F0502020204030204" pitchFamily="34" charset="0"/>
                    </a:rPr>
                    <a:t>vs. </a:t>
                  </a:r>
                  <a14:m>
                    <m:oMath xmlns:m="http://schemas.openxmlformats.org/officeDocument/2006/math">
                      <m:r>
                        <a:rPr lang="en-US" altLang="zh-CN" sz="2000" i="1" dirty="0">
                          <a:latin typeface="Cambria Math" panose="02040503050406030204" pitchFamily="18" charset="0"/>
                        </a:rPr>
                        <m:t>𝑟𝑒𝑠𝑡𝑜𝑟𝑎𝑡𝑖𝑜𝑛</m:t>
                      </m:r>
                    </m:oMath>
                  </a14:m>
                  <a:r>
                    <a:rPr lang="en-US" altLang="zh-CN" sz="2000" dirty="0">
                      <a:latin typeface="Calibri" panose="020F0502020204030204" pitchFamily="34" charset="0"/>
                      <a:ea typeface="Calibri" panose="020F0502020204030204" pitchFamily="34" charset="0"/>
                      <a:cs typeface="Calibri" panose="020F0502020204030204" pitchFamily="34" charset="0"/>
                    </a:rPr>
                    <a:t> </a:t>
                  </a:r>
                  <a:endParaRPr lang="zh-CN" altLang="en-US" sz="2000" dirty="0">
                    <a:latin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56BA7588-C24B-4321-DA5B-DC03D42888C6}"/>
                    </a:ext>
                  </a:extLst>
                </p:cNvPr>
                <p:cNvSpPr txBox="1">
                  <a:spLocks noRot="1" noChangeAspect="1" noMove="1" noResize="1" noEditPoints="1" noAdjustHandles="1" noChangeArrowheads="1" noChangeShapeType="1" noTextEdit="1"/>
                </p:cNvSpPr>
                <p:nvPr/>
              </p:nvSpPr>
              <p:spPr>
                <a:xfrm>
                  <a:off x="5148064" y="2074403"/>
                  <a:ext cx="3112134" cy="400110"/>
                </a:xfrm>
                <a:prstGeom prst="rect">
                  <a:avLst/>
                </a:prstGeom>
                <a:blipFill>
                  <a:blip r:embed="rId8"/>
                  <a:stretch>
                    <a:fillRect l="-980" t="-9091"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59871FF-FDA0-657D-808E-2995AF52F05C}"/>
                    </a:ext>
                  </a:extLst>
                </p:cNvPr>
                <p:cNvSpPr txBox="1"/>
                <p:nvPr/>
              </p:nvSpPr>
              <p:spPr>
                <a:xfrm>
                  <a:off x="5148064" y="2391944"/>
                  <a:ext cx="3112134" cy="400110"/>
                </a:xfrm>
                <a:prstGeom prst="rect">
                  <a:avLst/>
                </a:prstGeom>
                <a:noFill/>
              </p:spPr>
              <p:txBody>
                <a:bodyPr wrap="none" rtlCol="0">
                  <a:spAutoFit/>
                </a:bodyPr>
                <a:lstStyle/>
                <a:p>
                  <a14:m>
                    <m:oMath xmlns:m="http://schemas.openxmlformats.org/officeDocument/2006/math">
                      <m:r>
                        <a:rPr lang="en-US" altLang="zh-CN" sz="2000" i="1" dirty="0" smtClean="0">
                          <a:latin typeface="Cambria Math" panose="02040503050406030204" pitchFamily="18" charset="0"/>
                        </a:rPr>
                        <m:t>𝑓𝑒𝑎𝑡𝑢𝑟𝑒</m:t>
                      </m:r>
                      <m:r>
                        <a:rPr lang="en-US" altLang="zh-CN" sz="2000" i="1" dirty="0" smtClean="0">
                          <a:latin typeface="Cambria Math" panose="02040503050406030204" pitchFamily="18" charset="0"/>
                        </a:rPr>
                        <m:t> 2 </m:t>
                      </m:r>
                    </m:oMath>
                  </a14:m>
                  <a:r>
                    <a:rPr lang="en-US" altLang="zh-CN" sz="2000" dirty="0">
                      <a:latin typeface="Calibri" panose="020F0502020204030204" pitchFamily="34" charset="0"/>
                      <a:ea typeface="Calibri" panose="020F0502020204030204" pitchFamily="34" charset="0"/>
                      <a:cs typeface="Calibri" panose="020F0502020204030204" pitchFamily="34" charset="0"/>
                    </a:rPr>
                    <a:t>vs. </a:t>
                  </a:r>
                  <a14:m>
                    <m:oMath xmlns:m="http://schemas.openxmlformats.org/officeDocument/2006/math">
                      <m:r>
                        <a:rPr lang="en-US" altLang="zh-CN" sz="2000" i="1" dirty="0">
                          <a:latin typeface="Cambria Math" panose="02040503050406030204" pitchFamily="18" charset="0"/>
                        </a:rPr>
                        <m:t>𝑟𝑒𝑠𝑡𝑜𝑟𝑎𝑡𝑖𝑜𝑛</m:t>
                      </m:r>
                    </m:oMath>
                  </a14:m>
                  <a:r>
                    <a:rPr lang="en-US" altLang="zh-CN" sz="2000" dirty="0">
                      <a:latin typeface="Calibri" panose="020F0502020204030204" pitchFamily="34" charset="0"/>
                      <a:ea typeface="Calibri" panose="020F0502020204030204" pitchFamily="34" charset="0"/>
                      <a:cs typeface="Calibri" panose="020F0502020204030204" pitchFamily="34" charset="0"/>
                    </a:rPr>
                    <a:t> </a:t>
                  </a:r>
                  <a:endParaRPr lang="zh-CN" altLang="en-US" sz="2000" dirty="0">
                    <a:latin typeface="Calibri" panose="020F0502020204030204" pitchFamily="34" charset="0"/>
                    <a:cs typeface="Calibri" panose="020F0502020204030204" pitchFamily="34" charset="0"/>
                  </a:endParaRPr>
                </a:p>
              </p:txBody>
            </p:sp>
          </mc:Choice>
          <mc:Fallback xmlns="">
            <p:sp>
              <p:nvSpPr>
                <p:cNvPr id="13" name="TextBox 12">
                  <a:extLst>
                    <a:ext uri="{FF2B5EF4-FFF2-40B4-BE49-F238E27FC236}">
                      <a16:creationId xmlns:a16="http://schemas.microsoft.com/office/drawing/2014/main" id="{A59871FF-FDA0-657D-808E-2995AF52F05C}"/>
                    </a:ext>
                  </a:extLst>
                </p:cNvPr>
                <p:cNvSpPr txBox="1">
                  <a:spLocks noRot="1" noChangeAspect="1" noMove="1" noResize="1" noEditPoints="1" noAdjustHandles="1" noChangeArrowheads="1" noChangeShapeType="1" noTextEdit="1"/>
                </p:cNvSpPr>
                <p:nvPr/>
              </p:nvSpPr>
              <p:spPr>
                <a:xfrm>
                  <a:off x="5148064" y="2391944"/>
                  <a:ext cx="3112134" cy="400110"/>
                </a:xfrm>
                <a:prstGeom prst="rect">
                  <a:avLst/>
                </a:prstGeom>
                <a:blipFill>
                  <a:blip r:embed="rId9"/>
                  <a:stretch>
                    <a:fillRect l="-980"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4157966-BD69-9218-5ABC-8C6ED195CF0D}"/>
                    </a:ext>
                  </a:extLst>
                </p:cNvPr>
                <p:cNvSpPr txBox="1"/>
                <p:nvPr/>
              </p:nvSpPr>
              <p:spPr>
                <a:xfrm>
                  <a:off x="6272083" y="2650466"/>
                  <a:ext cx="553998" cy="419163"/>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r>
                          <a:rPr lang="en-US" altLang="zh-CN" i="1" dirty="0">
                            <a:latin typeface="Cambria Math" panose="02040503050406030204" pitchFamily="18" charset="0"/>
                          </a:rPr>
                          <m:t>…</m:t>
                        </m:r>
                      </m:oMath>
                    </m:oMathPara>
                  </a14:m>
                  <a:endParaRPr lang="zh-CN" altLang="en-US" dirty="0"/>
                </a:p>
              </p:txBody>
            </p:sp>
          </mc:Choice>
          <mc:Fallback xmlns="">
            <p:sp>
              <p:nvSpPr>
                <p:cNvPr id="14" name="TextBox 13">
                  <a:extLst>
                    <a:ext uri="{FF2B5EF4-FFF2-40B4-BE49-F238E27FC236}">
                      <a16:creationId xmlns:a16="http://schemas.microsoft.com/office/drawing/2014/main" id="{44157966-BD69-9218-5ABC-8C6ED195CF0D}"/>
                    </a:ext>
                  </a:extLst>
                </p:cNvPr>
                <p:cNvSpPr txBox="1">
                  <a:spLocks noRot="1" noChangeAspect="1" noMove="1" noResize="1" noEditPoints="1" noAdjustHandles="1" noChangeArrowheads="1" noChangeShapeType="1" noTextEdit="1"/>
                </p:cNvSpPr>
                <p:nvPr/>
              </p:nvSpPr>
              <p:spPr>
                <a:xfrm>
                  <a:off x="6272083" y="2650466"/>
                  <a:ext cx="553998" cy="419163"/>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A45F6C6-A099-656B-1825-F3DC3D35DAA5}"/>
                    </a:ext>
                  </a:extLst>
                </p:cNvPr>
                <p:cNvSpPr txBox="1"/>
                <p:nvPr/>
              </p:nvSpPr>
              <p:spPr>
                <a:xfrm>
                  <a:off x="5148064" y="2893627"/>
                  <a:ext cx="3163430" cy="400110"/>
                </a:xfrm>
                <a:prstGeom prst="rect">
                  <a:avLst/>
                </a:prstGeom>
                <a:noFill/>
              </p:spPr>
              <p:txBody>
                <a:bodyPr wrap="none" rtlCol="0">
                  <a:spAutoFit/>
                </a:bodyPr>
                <a:lstStyle/>
                <a:p>
                  <a14:m>
                    <m:oMath xmlns:m="http://schemas.openxmlformats.org/officeDocument/2006/math">
                      <m:r>
                        <a:rPr lang="en-US" altLang="zh-CN" sz="2000" i="1" dirty="0" smtClean="0">
                          <a:latin typeface="Cambria Math" panose="02040503050406030204" pitchFamily="18" charset="0"/>
                        </a:rPr>
                        <m:t>𝑓𝑒𝑎𝑡𝑢𝑟𝑒</m:t>
                      </m:r>
                      <m:r>
                        <a:rPr lang="en-US" altLang="zh-CN" sz="2000" i="1" dirty="0" smtClean="0">
                          <a:latin typeface="Cambria Math" panose="02040503050406030204" pitchFamily="18" charset="0"/>
                        </a:rPr>
                        <m:t> </m:t>
                      </m:r>
                      <m:r>
                        <a:rPr lang="en-US" altLang="zh-CN" sz="2000" b="0" i="1" dirty="0" smtClean="0">
                          <a:latin typeface="Cambria Math" panose="02040503050406030204" pitchFamily="18" charset="0"/>
                        </a:rPr>
                        <m:t>𝑚</m:t>
                      </m:r>
                      <m:r>
                        <a:rPr lang="en-US" altLang="zh-CN" sz="2000" i="1" dirty="0">
                          <a:latin typeface="Cambria Math" panose="02040503050406030204" pitchFamily="18" charset="0"/>
                        </a:rPr>
                        <m:t> </m:t>
                      </m:r>
                    </m:oMath>
                  </a14:m>
                  <a:r>
                    <a:rPr lang="en-US" altLang="zh-CN" sz="2000" dirty="0">
                      <a:latin typeface="Calibri" panose="020F0502020204030204" pitchFamily="34" charset="0"/>
                      <a:ea typeface="Calibri" panose="020F0502020204030204" pitchFamily="34" charset="0"/>
                      <a:cs typeface="Calibri" panose="020F0502020204030204" pitchFamily="34" charset="0"/>
                    </a:rPr>
                    <a:t>vs. </a:t>
                  </a:r>
                  <a14:m>
                    <m:oMath xmlns:m="http://schemas.openxmlformats.org/officeDocument/2006/math">
                      <m:r>
                        <a:rPr lang="en-US" altLang="zh-CN" sz="2000" i="1" dirty="0">
                          <a:latin typeface="Cambria Math" panose="02040503050406030204" pitchFamily="18" charset="0"/>
                        </a:rPr>
                        <m:t>𝑟𝑒𝑠𝑡𝑜𝑟𝑎𝑡𝑖𝑜𝑛</m:t>
                      </m:r>
                    </m:oMath>
                  </a14:m>
                  <a:r>
                    <a:rPr lang="en-US" altLang="zh-CN" sz="2000" dirty="0">
                      <a:latin typeface="Calibri" panose="020F0502020204030204" pitchFamily="34" charset="0"/>
                      <a:ea typeface="Calibri" panose="020F0502020204030204" pitchFamily="34" charset="0"/>
                      <a:cs typeface="Calibri" panose="020F0502020204030204" pitchFamily="34" charset="0"/>
                    </a:rPr>
                    <a:t> </a:t>
                  </a:r>
                  <a:endParaRPr lang="zh-CN" altLang="en-US" sz="2000" dirty="0">
                    <a:latin typeface="Calibri" panose="020F0502020204030204" pitchFamily="34"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EA45F6C6-A099-656B-1825-F3DC3D35DAA5}"/>
                    </a:ext>
                  </a:extLst>
                </p:cNvPr>
                <p:cNvSpPr txBox="1">
                  <a:spLocks noRot="1" noChangeAspect="1" noMove="1" noResize="1" noEditPoints="1" noAdjustHandles="1" noChangeArrowheads="1" noChangeShapeType="1" noTextEdit="1"/>
                </p:cNvSpPr>
                <p:nvPr/>
              </p:nvSpPr>
              <p:spPr>
                <a:xfrm>
                  <a:off x="5148064" y="2893627"/>
                  <a:ext cx="3163430" cy="400110"/>
                </a:xfrm>
                <a:prstGeom prst="rect">
                  <a:avLst/>
                </a:prstGeom>
                <a:blipFill>
                  <a:blip r:embed="rId11"/>
                  <a:stretch>
                    <a:fillRect l="-963" t="-7576" b="-25758"/>
                  </a:stretch>
                </a:blipFill>
              </p:spPr>
              <p:txBody>
                <a:bodyPr/>
                <a:lstStyle/>
                <a:p>
                  <a:r>
                    <a:rPr lang="zh-CN" altLang="en-US">
                      <a:noFill/>
                    </a:rPr>
                    <a:t> </a:t>
                  </a:r>
                </a:p>
              </p:txBody>
            </p:sp>
          </mc:Fallback>
        </mc:AlternateContent>
      </p:grpSp>
      <p:sp>
        <p:nvSpPr>
          <p:cNvPr id="20" name="TextBox 19">
            <a:extLst>
              <a:ext uri="{FF2B5EF4-FFF2-40B4-BE49-F238E27FC236}">
                <a16:creationId xmlns:a16="http://schemas.microsoft.com/office/drawing/2014/main" id="{EFE89FB1-289D-1BE0-5393-3D7301B428F9}"/>
              </a:ext>
            </a:extLst>
          </p:cNvPr>
          <p:cNvSpPr txBox="1"/>
          <p:nvPr/>
        </p:nvSpPr>
        <p:spPr>
          <a:xfrm>
            <a:off x="4786264" y="3827179"/>
            <a:ext cx="3582712" cy="400110"/>
          </a:xfrm>
          <a:prstGeom prst="rect">
            <a:avLst/>
          </a:prstGeom>
          <a:noFill/>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Drop weakly correlated features </a:t>
            </a:r>
            <a:endParaRPr lang="zh-CN" altLang="en-US" sz="2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3343A6D-F258-E514-437A-2B0002C619DB}"/>
                  </a:ext>
                </a:extLst>
              </p:cNvPr>
              <p:cNvSpPr txBox="1"/>
              <p:nvPr/>
            </p:nvSpPr>
            <p:spPr>
              <a:xfrm>
                <a:off x="270900" y="1800865"/>
                <a:ext cx="3447610" cy="400110"/>
              </a:xfrm>
              <a:prstGeom prst="rect">
                <a:avLst/>
              </a:prstGeom>
              <a:noFill/>
            </p:spPr>
            <p:txBody>
              <a:bodyPr wrap="none" rtlCol="0">
                <a:spAutoFit/>
              </a:bodyPr>
              <a:lstStyle/>
              <a:p>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Feature Vectors with </a:t>
                </a:r>
                <a14:m>
                  <m:oMath xmlns:m="http://schemas.openxmlformats.org/officeDocument/2006/math">
                    <m:r>
                      <a:rPr lang="en-US" altLang="zh-CN" sz="2000" i="1" dirty="0" smtClean="0">
                        <a:solidFill>
                          <a:srgbClr val="00B0F0"/>
                        </a:solidFill>
                        <a:latin typeface="Cambria Math" panose="02040503050406030204" pitchFamily="18" charset="0"/>
                        <a:ea typeface="Calibri" panose="020F0502020204030204" pitchFamily="34" charset="0"/>
                        <a:cs typeface="Calibri" panose="020F0502020204030204" pitchFamily="34" charset="0"/>
                      </a:rPr>
                      <m:t>𝑛</m:t>
                    </m:r>
                  </m:oMath>
                </a14:m>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 Outages</a:t>
                </a:r>
              </a:p>
            </p:txBody>
          </p:sp>
        </mc:Choice>
        <mc:Fallback xmlns="">
          <p:sp>
            <p:nvSpPr>
              <p:cNvPr id="17" name="TextBox 16">
                <a:extLst>
                  <a:ext uri="{FF2B5EF4-FFF2-40B4-BE49-F238E27FC236}">
                    <a16:creationId xmlns:a16="http://schemas.microsoft.com/office/drawing/2014/main" id="{13343A6D-F258-E514-437A-2B0002C619DB}"/>
                  </a:ext>
                </a:extLst>
              </p:cNvPr>
              <p:cNvSpPr txBox="1">
                <a:spLocks noRot="1" noChangeAspect="1" noMove="1" noResize="1" noEditPoints="1" noAdjustHandles="1" noChangeArrowheads="1" noChangeShapeType="1" noTextEdit="1"/>
              </p:cNvSpPr>
              <p:nvPr/>
            </p:nvSpPr>
            <p:spPr>
              <a:xfrm>
                <a:off x="270900" y="1800865"/>
                <a:ext cx="3447610" cy="400110"/>
              </a:xfrm>
              <a:prstGeom prst="rect">
                <a:avLst/>
              </a:prstGeom>
              <a:blipFill>
                <a:blip r:embed="rId12"/>
                <a:stretch>
                  <a:fillRect l="-1767" t="-7576" r="-1590" b="-25758"/>
                </a:stretch>
              </a:blipFill>
            </p:spPr>
            <p:txBody>
              <a:bodyPr/>
              <a:lstStyle/>
              <a:p>
                <a:r>
                  <a:rPr lang="zh-CN" altLang="en-US">
                    <a:noFill/>
                  </a:rPr>
                  <a:t> </a:t>
                </a:r>
              </a:p>
            </p:txBody>
          </p:sp>
        </mc:Fallback>
      </mc:AlternateContent>
      <p:sp>
        <p:nvSpPr>
          <p:cNvPr id="18" name="TextBox 17">
            <a:extLst>
              <a:ext uri="{FF2B5EF4-FFF2-40B4-BE49-F238E27FC236}">
                <a16:creationId xmlns:a16="http://schemas.microsoft.com/office/drawing/2014/main" id="{54B00C53-1A4F-B523-9B79-D049465394A6}"/>
              </a:ext>
            </a:extLst>
          </p:cNvPr>
          <p:cNvSpPr txBox="1"/>
          <p:nvPr/>
        </p:nvSpPr>
        <p:spPr>
          <a:xfrm>
            <a:off x="568802" y="3601117"/>
            <a:ext cx="2851806" cy="400110"/>
          </a:xfrm>
          <a:prstGeom prst="rect">
            <a:avLst/>
          </a:prstGeom>
          <a:noFill/>
        </p:spPr>
        <p:txBody>
          <a:bodyPr wrap="none" rtlCol="0">
            <a:spAutoFit/>
          </a:bodyPr>
          <a:lstStyle/>
          <a:p>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Restoration Time Vectors </a:t>
            </a:r>
          </a:p>
        </p:txBody>
      </p:sp>
    </p:spTree>
    <p:extLst>
      <p:ext uri="{BB962C8B-B14F-4D97-AF65-F5344CB8AC3E}">
        <p14:creationId xmlns:p14="http://schemas.microsoft.com/office/powerpoint/2010/main" val="63141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33D33-C93E-C98B-6A05-B0FA95390583}"/>
              </a:ext>
            </a:extLst>
          </p:cNvPr>
          <p:cNvSpPr>
            <a:spLocks noGrp="1"/>
          </p:cNvSpPr>
          <p:nvPr>
            <p:ph type="title"/>
          </p:nvPr>
        </p:nvSpPr>
        <p:spPr/>
        <p:txBody>
          <a:bodyPr/>
          <a:lstStyle/>
          <a:p>
            <a:r>
              <a:rPr lang="en-US" altLang="zh-CN" dirty="0"/>
              <a:t>Adding Features - Feature Selection</a:t>
            </a:r>
            <a:endParaRPr lang="zh-CN" altLang="en-US" dirty="0"/>
          </a:p>
        </p:txBody>
      </p:sp>
      <p:graphicFrame>
        <p:nvGraphicFramePr>
          <p:cNvPr id="4" name="Chart 3">
            <a:extLst>
              <a:ext uri="{FF2B5EF4-FFF2-40B4-BE49-F238E27FC236}">
                <a16:creationId xmlns:a16="http://schemas.microsoft.com/office/drawing/2014/main" id="{9828E0D0-2EC4-3BFC-BA5B-417A43FE07C5}"/>
              </a:ext>
            </a:extLst>
          </p:cNvPr>
          <p:cNvGraphicFramePr/>
          <p:nvPr>
            <p:extLst>
              <p:ext uri="{D42A27DB-BD31-4B8C-83A1-F6EECF244321}">
                <p14:modId xmlns:p14="http://schemas.microsoft.com/office/powerpoint/2010/main" val="1075834521"/>
              </p:ext>
            </p:extLst>
          </p:nvPr>
        </p:nvGraphicFramePr>
        <p:xfrm>
          <a:off x="231608" y="1055191"/>
          <a:ext cx="8680784" cy="350084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7110E63-90EE-5B69-F9DC-4FB64031CE2B}"/>
              </a:ext>
            </a:extLst>
          </p:cNvPr>
          <p:cNvSpPr txBox="1"/>
          <p:nvPr/>
        </p:nvSpPr>
        <p:spPr>
          <a:xfrm>
            <a:off x="90239" y="643503"/>
            <a:ext cx="7416824" cy="400110"/>
          </a:xfrm>
          <a:prstGeom prst="rect">
            <a:avLst/>
          </a:prstGeom>
          <a:noFill/>
        </p:spPr>
        <p:txBody>
          <a:bodyPr wrap="square" rtlCol="0">
            <a:spAutoFit/>
          </a:bodyPr>
          <a:lstStyle/>
          <a:p>
            <a:pPr marL="342900" indent="-342900">
              <a:buClr>
                <a:srgbClr val="C00000"/>
              </a:buClr>
              <a:buFont typeface="Arial" panose="020B0604020202020204" pitchFamily="34" charset="0"/>
              <a:buChar char="•"/>
            </a:pPr>
            <a:r>
              <a:rPr lang="en-US" altLang="zh-CN" sz="2000" dirty="0">
                <a:latin typeface="Calibri" panose="020F0502020204030204" pitchFamily="34" charset="0"/>
                <a:ea typeface="Calibri" panose="020F0502020204030204" pitchFamily="34" charset="0"/>
                <a:cs typeface="Calibri" panose="020F0502020204030204" pitchFamily="34" charset="0"/>
              </a:rPr>
              <a:t>Remove features with Pearson Correlations &lt; 0.1 [9].</a:t>
            </a:r>
            <a:endParaRPr lang="zh-CN" altLang="en-US"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8EB0287-1BBC-9F98-9BB9-FD572BFD3A0B}"/>
              </a:ext>
            </a:extLst>
          </p:cNvPr>
          <p:cNvSpPr txBox="1"/>
          <p:nvPr/>
        </p:nvSpPr>
        <p:spPr>
          <a:xfrm>
            <a:off x="7230111" y="1666424"/>
            <a:ext cx="1728192" cy="338554"/>
          </a:xfrm>
          <a:prstGeom prst="rect">
            <a:avLst/>
          </a:prstGeom>
          <a:noFill/>
        </p:spPr>
        <p:txBody>
          <a:bodyPr wrap="square" rtlCol="0">
            <a:spAutoFit/>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Higher Correlation</a:t>
            </a:r>
            <a:endParaRPr lang="zh-CN" altLang="en-US" sz="1600" dirty="0">
              <a:latin typeface="Calibri" panose="020F0502020204030204" pitchFamily="34" charset="0"/>
              <a:cs typeface="Calibri" panose="020F0502020204030204" pitchFamily="34" charset="0"/>
            </a:endParaRPr>
          </a:p>
        </p:txBody>
      </p:sp>
      <p:cxnSp>
        <p:nvCxnSpPr>
          <p:cNvPr id="9" name="Straight Arrow Connector 8">
            <a:extLst>
              <a:ext uri="{FF2B5EF4-FFF2-40B4-BE49-F238E27FC236}">
                <a16:creationId xmlns:a16="http://schemas.microsoft.com/office/drawing/2014/main" id="{4E051074-7867-5AFA-FEC0-162EC61AE387}"/>
              </a:ext>
            </a:extLst>
          </p:cNvPr>
          <p:cNvCxnSpPr/>
          <p:nvPr/>
        </p:nvCxnSpPr>
        <p:spPr bwMode="auto">
          <a:xfrm flipV="1">
            <a:off x="7236296" y="1614160"/>
            <a:ext cx="0" cy="36004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58035C7D-89E0-2B09-D350-D1EA6EEDA7D4}"/>
              </a:ext>
            </a:extLst>
          </p:cNvPr>
          <p:cNvSpPr txBox="1"/>
          <p:nvPr/>
        </p:nvSpPr>
        <p:spPr>
          <a:xfrm>
            <a:off x="7308310" y="4155926"/>
            <a:ext cx="1234372" cy="400110"/>
          </a:xfrm>
          <a:prstGeom prst="rect">
            <a:avLst/>
          </a:prstGeom>
          <a:noFill/>
        </p:spPr>
        <p:txBody>
          <a:bodyPr wrap="square" rtlCol="0">
            <a:spAutoFit/>
          </a:bodyPr>
          <a:lstStyle/>
          <a:p>
            <a:pPr algn="ctr"/>
            <a:r>
              <a:rPr lang="en-US"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Removed</a:t>
            </a:r>
            <a:endParaRPr lang="zh-CN" altLang="en-US" sz="2000" dirty="0">
              <a:solidFill>
                <a:srgbClr val="FF0000"/>
              </a:solidFill>
              <a:latin typeface="Calibri" panose="020F0502020204030204" pitchFamily="34" charset="0"/>
              <a:cs typeface="Calibri" panose="020F0502020204030204" pitchFamily="34" charset="0"/>
            </a:endParaRPr>
          </a:p>
        </p:txBody>
      </p:sp>
      <p:cxnSp>
        <p:nvCxnSpPr>
          <p:cNvPr id="7" name="Straight Arrow Connector 6">
            <a:extLst>
              <a:ext uri="{FF2B5EF4-FFF2-40B4-BE49-F238E27FC236}">
                <a16:creationId xmlns:a16="http://schemas.microsoft.com/office/drawing/2014/main" id="{4D88D144-CDDE-D489-A02F-B4C73644CA90}"/>
              </a:ext>
            </a:extLst>
          </p:cNvPr>
          <p:cNvCxnSpPr>
            <a:cxnSpLocks/>
          </p:cNvCxnSpPr>
          <p:nvPr/>
        </p:nvCxnSpPr>
        <p:spPr bwMode="auto">
          <a:xfrm flipV="1">
            <a:off x="7452320" y="3579862"/>
            <a:ext cx="0" cy="57606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73063E40-97CB-CC9E-1212-55D9452C2E05}"/>
              </a:ext>
            </a:extLst>
          </p:cNvPr>
          <p:cNvCxnSpPr>
            <a:cxnSpLocks/>
          </p:cNvCxnSpPr>
          <p:nvPr/>
        </p:nvCxnSpPr>
        <p:spPr bwMode="auto">
          <a:xfrm flipV="1">
            <a:off x="8388424" y="3579862"/>
            <a:ext cx="0" cy="57606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E3DC8382-5DAB-ACA7-2FB6-E9F4C2017B90}"/>
              </a:ext>
            </a:extLst>
          </p:cNvPr>
          <p:cNvCxnSpPr>
            <a:cxnSpLocks/>
          </p:cNvCxnSpPr>
          <p:nvPr/>
        </p:nvCxnSpPr>
        <p:spPr bwMode="auto">
          <a:xfrm>
            <a:off x="683568" y="2846981"/>
            <a:ext cx="8136904" cy="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39638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93DB5-9821-B74C-B704-9617219D4DDE}"/>
              </a:ext>
            </a:extLst>
          </p:cNvPr>
          <p:cNvSpPr>
            <a:spLocks noGrp="1"/>
          </p:cNvSpPr>
          <p:nvPr>
            <p:ph type="title"/>
          </p:nvPr>
        </p:nvSpPr>
        <p:spPr/>
        <p:txBody>
          <a:bodyPr/>
          <a:lstStyle/>
          <a:p>
            <a:r>
              <a:rPr lang="en-US" altLang="zh-CN" dirty="0"/>
              <a:t>Finalized Outage Records with Features</a:t>
            </a:r>
            <a:endParaRPr lang="zh-CN" alt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AA1711D-6B11-2AD4-E806-969CE3C93B72}"/>
                  </a:ext>
                </a:extLst>
              </p:cNvPr>
              <p:cNvSpPr txBox="1"/>
              <p:nvPr/>
            </p:nvSpPr>
            <p:spPr>
              <a:xfrm>
                <a:off x="90962" y="621620"/>
                <a:ext cx="8873526" cy="400110"/>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The outage data matrix, </a:t>
                </a:r>
                <a14:m>
                  <m:oMath xmlns:m="http://schemas.openxmlformats.org/officeDocument/2006/math">
                    <m:r>
                      <a:rPr lang="en-US" altLang="zh-CN" sz="2000" b="1" i="0" dirty="0" smtClean="0">
                        <a:latin typeface="Cambria Math" panose="02040503050406030204" pitchFamily="18" charset="0"/>
                        <a:ea typeface="Calibri" panose="020F0502020204030204" pitchFamily="34" charset="0"/>
                        <a:cs typeface="Calibri" panose="020F0502020204030204" pitchFamily="34" charset="0"/>
                      </a:rPr>
                      <m:t>𝐎</m:t>
                    </m:r>
                  </m:oMath>
                </a14:m>
                <a:r>
                  <a:rPr lang="en-US" altLang="zh-CN" sz="20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altLang="zh-CN" sz="2000" i="1" dirty="0"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US" altLang="zh-CN" sz="2000" b="0" i="1" dirty="0" smtClean="0">
                            <a:latin typeface="Cambria Math" panose="02040503050406030204" pitchFamily="18" charset="0"/>
                            <a:ea typeface="Cambria Math" panose="02040503050406030204" pitchFamily="18" charset="0"/>
                            <a:cs typeface="Calibri" panose="020F0502020204030204" pitchFamily="34" charset="0"/>
                          </a:rPr>
                        </m:ctrlPr>
                      </m:sSupPr>
                      <m:e>
                        <m:r>
                          <a:rPr lang="en-US" altLang="zh-CN" sz="2000" i="1" dirty="0" smtClean="0">
                            <a:latin typeface="Cambria Math" panose="02040503050406030204" pitchFamily="18" charset="0"/>
                            <a:ea typeface="Cambria Math" panose="02040503050406030204" pitchFamily="18" charset="0"/>
                            <a:cs typeface="Calibri" panose="020F0502020204030204" pitchFamily="34" charset="0"/>
                          </a:rPr>
                          <m:t>ℝ</m:t>
                        </m:r>
                        <m:r>
                          <a:rPr lang="en-US" altLang="zh-CN" sz="2000" b="0" i="1" dirty="0" smtClean="0">
                            <a:latin typeface="Cambria Math" panose="02040503050406030204" pitchFamily="18" charset="0"/>
                            <a:ea typeface="Cambria Math" panose="02040503050406030204" pitchFamily="18" charset="0"/>
                            <a:cs typeface="Calibri" panose="020F0502020204030204" pitchFamily="34" charset="0"/>
                          </a:rPr>
                          <m:t> </m:t>
                        </m:r>
                      </m:e>
                      <m:sup>
                        <m:r>
                          <a:rPr lang="en-US" altLang="zh-CN" sz="2000" b="0" i="1" dirty="0" smtClean="0">
                            <a:latin typeface="Cambria Math" panose="02040503050406030204" pitchFamily="18" charset="0"/>
                            <a:ea typeface="Cambria Math" panose="02040503050406030204" pitchFamily="18" charset="0"/>
                            <a:cs typeface="Calibri" panose="020F0502020204030204" pitchFamily="34" charset="0"/>
                          </a:rPr>
                          <m:t>𝑛</m:t>
                        </m:r>
                        <m:r>
                          <a:rPr lang="en-US" altLang="zh-CN" sz="2000" b="0" i="1" dirty="0" smtClean="0">
                            <a:latin typeface="Cambria Math" panose="02040503050406030204" pitchFamily="18" charset="0"/>
                            <a:ea typeface="Cambria Math" panose="02040503050406030204" pitchFamily="18" charset="0"/>
                            <a:cs typeface="Calibri" panose="020F0502020204030204" pitchFamily="34" charset="0"/>
                          </a:rPr>
                          <m:t> × 7</m:t>
                        </m:r>
                      </m:sup>
                    </m:sSup>
                  </m:oMath>
                </a14:m>
                <a:r>
                  <a:rPr lang="en-US" altLang="zh-CN" sz="2000" dirty="0">
                    <a:latin typeface="Calibri" panose="020F0502020204030204" pitchFamily="34" charset="0"/>
                    <a:cs typeface="Calibri" panose="020F0502020204030204" pitchFamily="34" charset="0"/>
                  </a:rPr>
                  <a:t>, with </a:t>
                </a:r>
                <a14:m>
                  <m:oMath xmlns:m="http://schemas.openxmlformats.org/officeDocument/2006/math">
                    <m:r>
                      <a:rPr lang="en-US" altLang="zh-CN" sz="2000" b="0" i="1" smtClean="0">
                        <a:latin typeface="Cambria Math" panose="02040503050406030204" pitchFamily="18" charset="0"/>
                        <a:cs typeface="Calibri" panose="020F0502020204030204" pitchFamily="34" charset="0"/>
                      </a:rPr>
                      <m:t>𝑛</m:t>
                    </m:r>
                    <m:r>
                      <a:rPr lang="en-US" altLang="zh-CN" sz="2000" b="0" i="1" smtClean="0">
                        <a:latin typeface="Cambria Math" panose="02040503050406030204" pitchFamily="18" charset="0"/>
                        <a:cs typeface="Calibri" panose="020F0502020204030204" pitchFamily="34" charset="0"/>
                      </a:rPr>
                      <m:t> </m:t>
                    </m:r>
                  </m:oMath>
                </a14:m>
                <a:r>
                  <a:rPr lang="en-US" altLang="zh-CN" sz="2000" dirty="0">
                    <a:latin typeface="Calibri" panose="020F0502020204030204" pitchFamily="34" charset="0"/>
                    <a:cs typeface="Calibri" panose="020F0502020204030204" pitchFamily="34" charset="0"/>
                  </a:rPr>
                  <a:t>outage records and </a:t>
                </a:r>
                <a:r>
                  <a:rPr lang="en-US" altLang="zh-CN" sz="2000" dirty="0">
                    <a:latin typeface="Calibri" panose="020F0502020204030204" pitchFamily="34" charset="0"/>
                    <a:ea typeface="Calibri" panose="020F0502020204030204" pitchFamily="34" charset="0"/>
                    <a:cs typeface="Calibri" panose="020F0502020204030204" pitchFamily="34" charset="0"/>
                  </a:rPr>
                  <a:t>7 features.</a:t>
                </a:r>
                <a:endParaRPr lang="zh-CN" altLang="en-US" sz="2000" dirty="0">
                  <a:latin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2AA1711D-6B11-2AD4-E806-969CE3C93B72}"/>
                  </a:ext>
                </a:extLst>
              </p:cNvPr>
              <p:cNvSpPr txBox="1">
                <a:spLocks noRot="1" noChangeAspect="1" noMove="1" noResize="1" noEditPoints="1" noAdjustHandles="1" noChangeArrowheads="1" noChangeShapeType="1" noTextEdit="1"/>
              </p:cNvSpPr>
              <p:nvPr/>
            </p:nvSpPr>
            <p:spPr>
              <a:xfrm>
                <a:off x="90962" y="621620"/>
                <a:ext cx="8873526" cy="400110"/>
              </a:xfrm>
              <a:prstGeom prst="rect">
                <a:avLst/>
              </a:prstGeom>
              <a:blipFill>
                <a:blip r:embed="rId2"/>
                <a:stretch>
                  <a:fillRect l="-755" t="-9091"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A5A2A774-80F3-5708-A857-7478C9936B1C}"/>
                  </a:ext>
                </a:extLst>
              </p:cNvPr>
              <p:cNvGraphicFramePr>
                <a:graphicFrameLocks noGrp="1"/>
              </p:cNvGraphicFramePr>
              <p:nvPr>
                <p:extLst>
                  <p:ext uri="{D42A27DB-BD31-4B8C-83A1-F6EECF244321}">
                    <p14:modId xmlns:p14="http://schemas.microsoft.com/office/powerpoint/2010/main" val="3417613068"/>
                  </p:ext>
                </p:extLst>
              </p:nvPr>
            </p:nvGraphicFramePr>
            <p:xfrm>
              <a:off x="539552" y="1491630"/>
              <a:ext cx="3312368" cy="1630160"/>
            </p:xfrm>
            <a:graphic>
              <a:graphicData uri="http://schemas.openxmlformats.org/drawingml/2006/table">
                <a:tbl>
                  <a:tblPr>
                    <a:tableStyleId>{2D5ABB26-0587-4C30-8999-92F81FD0307C}</a:tableStyleId>
                  </a:tblPr>
                  <a:tblGrid>
                    <a:gridCol w="828092">
                      <a:extLst>
                        <a:ext uri="{9D8B030D-6E8A-4147-A177-3AD203B41FA5}">
                          <a16:colId xmlns:a16="http://schemas.microsoft.com/office/drawing/2014/main" val="1507136509"/>
                        </a:ext>
                      </a:extLst>
                    </a:gridCol>
                    <a:gridCol w="828092">
                      <a:extLst>
                        <a:ext uri="{9D8B030D-6E8A-4147-A177-3AD203B41FA5}">
                          <a16:colId xmlns:a16="http://schemas.microsoft.com/office/drawing/2014/main" val="2182629379"/>
                        </a:ext>
                      </a:extLst>
                    </a:gridCol>
                    <a:gridCol w="828092">
                      <a:extLst>
                        <a:ext uri="{9D8B030D-6E8A-4147-A177-3AD203B41FA5}">
                          <a16:colId xmlns:a16="http://schemas.microsoft.com/office/drawing/2014/main" val="2998732097"/>
                        </a:ext>
                      </a:extLst>
                    </a:gridCol>
                    <a:gridCol w="828092">
                      <a:extLst>
                        <a:ext uri="{9D8B030D-6E8A-4147-A177-3AD203B41FA5}">
                          <a16:colId xmlns:a16="http://schemas.microsoft.com/office/drawing/2014/main" val="2986643835"/>
                        </a:ext>
                      </a:extLst>
                    </a:gridCol>
                  </a:tblGrid>
                  <a:tr h="4075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smtClean="0">
                                        <a:latin typeface="Cambria Math" panose="02040503050406030204" pitchFamily="18" charset="0"/>
                                      </a:rPr>
                                      <m:t>𝟏</m:t>
                                    </m:r>
                                    <m:r>
                                      <a:rPr lang="en-US" altLang="zh-CN" b="1" smtClean="0">
                                        <a:latin typeface="Cambria Math" panose="02040503050406030204" pitchFamily="18" charset="0"/>
                                      </a:rPr>
                                      <m:t>,</m:t>
                                    </m:r>
                                    <m:r>
                                      <a:rPr lang="en-US" altLang="zh-CN" b="1" smtClean="0">
                                        <a:latin typeface="Cambria Math" panose="02040503050406030204" pitchFamily="18" charset="0"/>
                                      </a:rPr>
                                      <m:t>𝟏</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smtClean="0">
                                        <a:latin typeface="Cambria Math" panose="02040503050406030204" pitchFamily="18" charset="0"/>
                                      </a:rPr>
                                      <m:t>𝟏</m:t>
                                    </m:r>
                                    <m:r>
                                      <a:rPr lang="en-US" altLang="zh-CN" b="1" smtClean="0">
                                        <a:latin typeface="Cambria Math" panose="02040503050406030204" pitchFamily="18" charset="0"/>
                                      </a:rPr>
                                      <m:t>,</m:t>
                                    </m:r>
                                    <m:r>
                                      <a:rPr lang="en-US" altLang="zh-CN" b="1" smtClean="0">
                                        <a:latin typeface="Cambria Math" panose="02040503050406030204" pitchFamily="18" charset="0"/>
                                      </a:rPr>
                                      <m:t>𝟐</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altLang="zh-CN" b="1" smtClean="0">
                                    <a:latin typeface="Cambria Math" panose="02040503050406030204" pitchFamily="18" charset="0"/>
                                  </a:rPr>
                                  <m:t>…</m:t>
                                </m:r>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smtClean="0">
                                        <a:latin typeface="Cambria Math" panose="02040503050406030204" pitchFamily="18" charset="0"/>
                                      </a:rPr>
                                      <m:t>𝟏</m:t>
                                    </m:r>
                                    <m:r>
                                      <a:rPr lang="en-US" altLang="zh-CN" b="1" smtClean="0">
                                        <a:latin typeface="Cambria Math" panose="02040503050406030204" pitchFamily="18" charset="0"/>
                                      </a:rPr>
                                      <m:t>,</m:t>
                                    </m:r>
                                    <m:r>
                                      <a:rPr lang="en-US" altLang="zh-CN" b="1" smtClean="0">
                                        <a:latin typeface="Cambria Math" panose="02040503050406030204" pitchFamily="18" charset="0"/>
                                      </a:rPr>
                                      <m:t>𝟕</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07112715"/>
                      </a:ext>
                    </a:extLst>
                  </a:tr>
                  <a:tr h="4075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smtClean="0">
                                        <a:latin typeface="Cambria Math" panose="02040503050406030204" pitchFamily="18" charset="0"/>
                                      </a:rPr>
                                      <m:t>𝟐</m:t>
                                    </m:r>
                                    <m:r>
                                      <a:rPr lang="en-US" altLang="zh-CN" b="1" smtClean="0">
                                        <a:latin typeface="Cambria Math" panose="02040503050406030204" pitchFamily="18" charset="0"/>
                                      </a:rPr>
                                      <m:t>,</m:t>
                                    </m:r>
                                    <m:r>
                                      <a:rPr lang="en-US" altLang="zh-CN" b="1" smtClean="0">
                                        <a:latin typeface="Cambria Math" panose="02040503050406030204" pitchFamily="18" charset="0"/>
                                      </a:rPr>
                                      <m:t>𝟏</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altLang="zh-CN" dirty="0"/>
                            <a:t>...</a:t>
                          </a:r>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altLang="zh-CN" dirty="0"/>
                            <a:t>...</a:t>
                          </a:r>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smtClean="0">
                                        <a:latin typeface="Cambria Math" panose="02040503050406030204" pitchFamily="18" charset="0"/>
                                      </a:rPr>
                                      <m:t>𝟐</m:t>
                                    </m:r>
                                    <m:r>
                                      <a:rPr lang="en-US" altLang="zh-CN" b="1" smtClean="0">
                                        <a:latin typeface="Cambria Math" panose="02040503050406030204" pitchFamily="18" charset="0"/>
                                      </a:rPr>
                                      <m:t>,</m:t>
                                    </m:r>
                                    <m:r>
                                      <a:rPr lang="en-US" altLang="zh-CN" b="1" i="1" smtClean="0">
                                        <a:latin typeface="Cambria Math" panose="02040503050406030204" pitchFamily="18" charset="0"/>
                                      </a:rPr>
                                      <m:t>𝟕</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45989774"/>
                      </a:ext>
                    </a:extLst>
                  </a:tr>
                  <a:tr h="407540">
                    <a:tc>
                      <a:txBody>
                        <a:bodyPr/>
                        <a:lstStyle/>
                        <a:p>
                          <a:pPr algn="ctr"/>
                          <a:r>
                            <a:rPr lang="en-US" altLang="zh-CN" dirty="0"/>
                            <a:t>…</a:t>
                          </a:r>
                          <a:endParaRPr lang="zh-CN" altLang="en-US" dirty="0"/>
                        </a:p>
                      </a:txBody>
                      <a:tcPr vert="eaVert"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altLang="zh-CN" dirty="0"/>
                            <a:t>...</a:t>
                          </a:r>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altLang="zh-CN" dirty="0"/>
                            <a:t>...</a:t>
                          </a:r>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457162" rtl="0" eaLnBrk="1" fontAlgn="auto" latinLnBrk="0" hangingPunct="1">
                            <a:lnSpc>
                              <a:spcPct val="100000"/>
                            </a:lnSpc>
                            <a:spcBef>
                              <a:spcPts val="0"/>
                            </a:spcBef>
                            <a:spcAft>
                              <a:spcPts val="0"/>
                            </a:spcAft>
                            <a:buClrTx/>
                            <a:buSzTx/>
                            <a:buFontTx/>
                            <a:buNone/>
                            <a:tabLst/>
                            <a:defRPr/>
                          </a:pPr>
                          <a:r>
                            <a:rPr lang="en-US" altLang="zh-CN" dirty="0"/>
                            <a:t>…</a:t>
                          </a:r>
                          <a:endParaRPr lang="zh-CN" altLang="en-US" dirty="0"/>
                        </a:p>
                      </a:txBody>
                      <a:tcPr vert="eaVert"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55797047"/>
                      </a:ext>
                    </a:extLst>
                  </a:tr>
                  <a:tr h="4075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smtClean="0">
                                        <a:latin typeface="Cambria Math" panose="02040503050406030204" pitchFamily="18" charset="0"/>
                                      </a:rPr>
                                      <m:t>𝒏</m:t>
                                    </m:r>
                                    <m:r>
                                      <a:rPr lang="en-US" altLang="zh-CN" b="1" smtClean="0">
                                        <a:latin typeface="Cambria Math" panose="02040503050406030204" pitchFamily="18" charset="0"/>
                                      </a:rPr>
                                      <m:t>,</m:t>
                                    </m:r>
                                    <m:r>
                                      <a:rPr lang="en-US" altLang="zh-CN" b="1" smtClean="0">
                                        <a:latin typeface="Cambria Math" panose="02040503050406030204" pitchFamily="18" charset="0"/>
                                      </a:rPr>
                                      <m:t>𝟏</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smtClean="0">
                                        <a:latin typeface="Cambria Math" panose="02040503050406030204" pitchFamily="18" charset="0"/>
                                      </a:rPr>
                                      <m:t>𝒏</m:t>
                                    </m:r>
                                    <m:r>
                                      <a:rPr lang="en-US" altLang="zh-CN" b="1" smtClean="0">
                                        <a:latin typeface="Cambria Math" panose="02040503050406030204" pitchFamily="18" charset="0"/>
                                      </a:rPr>
                                      <m:t>,</m:t>
                                    </m:r>
                                    <m:r>
                                      <a:rPr lang="en-US" altLang="zh-CN" b="1" smtClean="0">
                                        <a:latin typeface="Cambria Math" panose="02040503050406030204" pitchFamily="18" charset="0"/>
                                      </a:rPr>
                                      <m:t>𝟐</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altLang="zh-CN" dirty="0"/>
                            <a:t>…</a:t>
                          </a:r>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smtClean="0">
                                        <a:latin typeface="Cambria Math" panose="02040503050406030204" pitchFamily="18" charset="0"/>
                                      </a:rPr>
                                      <m:t>𝒏</m:t>
                                    </m:r>
                                    <m:r>
                                      <a:rPr lang="en-US" altLang="zh-CN" b="1" smtClean="0">
                                        <a:latin typeface="Cambria Math" panose="02040503050406030204" pitchFamily="18" charset="0"/>
                                      </a:rPr>
                                      <m:t>,</m:t>
                                    </m:r>
                                    <m:r>
                                      <a:rPr lang="en-US" altLang="zh-CN" b="1" smtClean="0">
                                        <a:latin typeface="Cambria Math" panose="02040503050406030204" pitchFamily="18" charset="0"/>
                                      </a:rPr>
                                      <m:t>𝟕</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78170761"/>
                      </a:ext>
                    </a:extLst>
                  </a:tr>
                </a:tbl>
              </a:graphicData>
            </a:graphic>
          </p:graphicFrame>
        </mc:Choice>
        <mc:Fallback xmlns="">
          <p:graphicFrame>
            <p:nvGraphicFramePr>
              <p:cNvPr id="11" name="Table 10">
                <a:extLst>
                  <a:ext uri="{FF2B5EF4-FFF2-40B4-BE49-F238E27FC236}">
                    <a16:creationId xmlns:a16="http://schemas.microsoft.com/office/drawing/2014/main" id="{A5A2A774-80F3-5708-A857-7478C9936B1C}"/>
                  </a:ext>
                </a:extLst>
              </p:cNvPr>
              <p:cNvGraphicFramePr>
                <a:graphicFrameLocks noGrp="1"/>
              </p:cNvGraphicFramePr>
              <p:nvPr>
                <p:extLst>
                  <p:ext uri="{D42A27DB-BD31-4B8C-83A1-F6EECF244321}">
                    <p14:modId xmlns:p14="http://schemas.microsoft.com/office/powerpoint/2010/main" val="3417613068"/>
                  </p:ext>
                </p:extLst>
              </p:nvPr>
            </p:nvGraphicFramePr>
            <p:xfrm>
              <a:off x="539552" y="1491630"/>
              <a:ext cx="3312368" cy="1630160"/>
            </p:xfrm>
            <a:graphic>
              <a:graphicData uri="http://schemas.openxmlformats.org/drawingml/2006/table">
                <a:tbl>
                  <a:tblPr>
                    <a:tableStyleId>{2D5ABB26-0587-4C30-8999-92F81FD0307C}</a:tableStyleId>
                  </a:tblPr>
                  <a:tblGrid>
                    <a:gridCol w="828092">
                      <a:extLst>
                        <a:ext uri="{9D8B030D-6E8A-4147-A177-3AD203B41FA5}">
                          <a16:colId xmlns:a16="http://schemas.microsoft.com/office/drawing/2014/main" val="1507136509"/>
                        </a:ext>
                      </a:extLst>
                    </a:gridCol>
                    <a:gridCol w="828092">
                      <a:extLst>
                        <a:ext uri="{9D8B030D-6E8A-4147-A177-3AD203B41FA5}">
                          <a16:colId xmlns:a16="http://schemas.microsoft.com/office/drawing/2014/main" val="2182629379"/>
                        </a:ext>
                      </a:extLst>
                    </a:gridCol>
                    <a:gridCol w="828092">
                      <a:extLst>
                        <a:ext uri="{9D8B030D-6E8A-4147-A177-3AD203B41FA5}">
                          <a16:colId xmlns:a16="http://schemas.microsoft.com/office/drawing/2014/main" val="2998732097"/>
                        </a:ext>
                      </a:extLst>
                    </a:gridCol>
                    <a:gridCol w="828092">
                      <a:extLst>
                        <a:ext uri="{9D8B030D-6E8A-4147-A177-3AD203B41FA5}">
                          <a16:colId xmlns:a16="http://schemas.microsoft.com/office/drawing/2014/main" val="2986643835"/>
                        </a:ext>
                      </a:extLst>
                    </a:gridCol>
                  </a:tblGrid>
                  <a:tr h="407540">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3"/>
                          <a:stretch>
                            <a:fillRect r="-300000" b="-319403"/>
                          </a:stretch>
                        </a:blipFill>
                      </a:tcPr>
                    </a:tc>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3"/>
                          <a:stretch>
                            <a:fillRect l="-100000" r="-200000" b="-319403"/>
                          </a:stretch>
                        </a:blipFill>
                      </a:tcPr>
                    </a:tc>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3"/>
                          <a:stretch>
                            <a:fillRect l="-200000" r="-100000" b="-319403"/>
                          </a:stretch>
                        </a:blipFill>
                      </a:tcPr>
                    </a:tc>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3"/>
                          <a:stretch>
                            <a:fillRect l="-300000" b="-319403"/>
                          </a:stretch>
                        </a:blipFill>
                      </a:tcPr>
                    </a:tc>
                    <a:extLst>
                      <a:ext uri="{0D108BD9-81ED-4DB2-BD59-A6C34878D82A}">
                        <a16:rowId xmlns:a16="http://schemas.microsoft.com/office/drawing/2014/main" val="2207112715"/>
                      </a:ext>
                    </a:extLst>
                  </a:tr>
                  <a:tr h="407540">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3"/>
                          <a:stretch>
                            <a:fillRect t="-98529" r="-300000" b="-214706"/>
                          </a:stretch>
                        </a:blipFill>
                      </a:tcPr>
                    </a:tc>
                    <a:tc>
                      <a:txBody>
                        <a:bodyPr/>
                        <a:lstStyle/>
                        <a:p>
                          <a:pPr algn="ctr"/>
                          <a:r>
                            <a:rPr lang="en-US" altLang="zh-CN" dirty="0"/>
                            <a:t>...</a:t>
                          </a:r>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altLang="zh-CN" dirty="0"/>
                            <a:t>...</a:t>
                          </a:r>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3"/>
                          <a:stretch>
                            <a:fillRect l="-300000" t="-98529" b="-214706"/>
                          </a:stretch>
                        </a:blipFill>
                      </a:tcPr>
                    </a:tc>
                    <a:extLst>
                      <a:ext uri="{0D108BD9-81ED-4DB2-BD59-A6C34878D82A}">
                        <a16:rowId xmlns:a16="http://schemas.microsoft.com/office/drawing/2014/main" val="2645989774"/>
                      </a:ext>
                    </a:extLst>
                  </a:tr>
                  <a:tr h="407540">
                    <a:tc>
                      <a:txBody>
                        <a:bodyPr/>
                        <a:lstStyle/>
                        <a:p>
                          <a:pPr algn="ctr"/>
                          <a:r>
                            <a:rPr lang="en-US" altLang="zh-CN" dirty="0"/>
                            <a:t>…</a:t>
                          </a:r>
                          <a:endParaRPr lang="zh-CN" altLang="en-US" dirty="0"/>
                        </a:p>
                      </a:txBody>
                      <a:tcPr vert="eaVert"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altLang="zh-CN" dirty="0"/>
                            <a:t>...</a:t>
                          </a:r>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altLang="zh-CN" dirty="0"/>
                            <a:t>...</a:t>
                          </a:r>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457162" rtl="0" eaLnBrk="1" fontAlgn="auto" latinLnBrk="0" hangingPunct="1">
                            <a:lnSpc>
                              <a:spcPct val="100000"/>
                            </a:lnSpc>
                            <a:spcBef>
                              <a:spcPts val="0"/>
                            </a:spcBef>
                            <a:spcAft>
                              <a:spcPts val="0"/>
                            </a:spcAft>
                            <a:buClrTx/>
                            <a:buSzTx/>
                            <a:buFontTx/>
                            <a:buNone/>
                            <a:tabLst/>
                            <a:defRPr/>
                          </a:pPr>
                          <a:r>
                            <a:rPr lang="en-US" altLang="zh-CN" dirty="0"/>
                            <a:t>…</a:t>
                          </a:r>
                          <a:endParaRPr lang="zh-CN" altLang="en-US" dirty="0"/>
                        </a:p>
                      </a:txBody>
                      <a:tcPr vert="eaVert"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55797047"/>
                      </a:ext>
                    </a:extLst>
                  </a:tr>
                  <a:tr h="407540">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3"/>
                          <a:stretch>
                            <a:fillRect t="-301493" r="-300000" b="-17910"/>
                          </a:stretch>
                        </a:blipFill>
                      </a:tcPr>
                    </a:tc>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3"/>
                          <a:stretch>
                            <a:fillRect l="-100000" t="-301493" r="-200000" b="-17910"/>
                          </a:stretch>
                        </a:blipFill>
                      </a:tcPr>
                    </a:tc>
                    <a:tc>
                      <a:txBody>
                        <a:bodyPr/>
                        <a:lstStyle/>
                        <a:p>
                          <a:pPr algn="ctr"/>
                          <a:r>
                            <a:rPr lang="en-US" altLang="zh-CN" dirty="0"/>
                            <a:t>…</a:t>
                          </a:r>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3"/>
                          <a:stretch>
                            <a:fillRect l="-300000" t="-301493" b="-17910"/>
                          </a:stretch>
                        </a:blipFill>
                      </a:tcPr>
                    </a:tc>
                    <a:extLst>
                      <a:ext uri="{0D108BD9-81ED-4DB2-BD59-A6C34878D82A}">
                        <a16:rowId xmlns:a16="http://schemas.microsoft.com/office/drawing/2014/main" val="2378170761"/>
                      </a:ext>
                    </a:extLst>
                  </a:tr>
                </a:tbl>
              </a:graphicData>
            </a:graphic>
          </p:graphicFrame>
        </mc:Fallback>
      </mc:AlternateContent>
      <p:sp>
        <p:nvSpPr>
          <p:cNvPr id="12" name="TextBox 11">
            <a:extLst>
              <a:ext uri="{FF2B5EF4-FFF2-40B4-BE49-F238E27FC236}">
                <a16:creationId xmlns:a16="http://schemas.microsoft.com/office/drawing/2014/main" id="{4796F63A-30A8-6D01-AE6D-824619B07EAD}"/>
              </a:ext>
            </a:extLst>
          </p:cNvPr>
          <p:cNvSpPr txBox="1"/>
          <p:nvPr/>
        </p:nvSpPr>
        <p:spPr>
          <a:xfrm>
            <a:off x="1547665" y="1029965"/>
            <a:ext cx="1436419" cy="461665"/>
          </a:xfrm>
          <a:prstGeom prst="rect">
            <a:avLst/>
          </a:prstGeom>
          <a:noFill/>
        </p:spPr>
        <p:txBody>
          <a:bodyPr wrap="non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7 features</a:t>
            </a:r>
            <a:endParaRPr lang="zh-CN" altLang="en-US" dirty="0">
              <a:latin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F0551C52-B2E9-B767-64AF-F10456C0B063}"/>
              </a:ext>
            </a:extLst>
          </p:cNvPr>
          <p:cNvCxnSpPr/>
          <p:nvPr/>
        </p:nvCxnSpPr>
        <p:spPr bwMode="auto">
          <a:xfrm>
            <a:off x="512071" y="1533247"/>
            <a:ext cx="0" cy="1546925"/>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C27155E4-CCDB-8385-5DF0-849EB139CE0C}"/>
              </a:ext>
            </a:extLst>
          </p:cNvPr>
          <p:cNvCxnSpPr/>
          <p:nvPr/>
        </p:nvCxnSpPr>
        <p:spPr bwMode="auto">
          <a:xfrm>
            <a:off x="3603776" y="1536650"/>
            <a:ext cx="21602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00BF714A-A494-5012-B150-0B6F44913062}"/>
              </a:ext>
            </a:extLst>
          </p:cNvPr>
          <p:cNvCxnSpPr/>
          <p:nvPr/>
        </p:nvCxnSpPr>
        <p:spPr bwMode="auto">
          <a:xfrm>
            <a:off x="3805430" y="1536650"/>
            <a:ext cx="0" cy="1546925"/>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B79798E7-B96E-2643-03AD-E7CB97332980}"/>
              </a:ext>
            </a:extLst>
          </p:cNvPr>
          <p:cNvCxnSpPr/>
          <p:nvPr/>
        </p:nvCxnSpPr>
        <p:spPr bwMode="auto">
          <a:xfrm>
            <a:off x="3603776" y="3080172"/>
            <a:ext cx="21602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66C687AA-645B-9726-EE8B-8612C4D7A0CA}"/>
              </a:ext>
            </a:extLst>
          </p:cNvPr>
          <p:cNvCxnSpPr/>
          <p:nvPr/>
        </p:nvCxnSpPr>
        <p:spPr bwMode="auto">
          <a:xfrm>
            <a:off x="512071" y="1529065"/>
            <a:ext cx="21602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F3E5AE0F-E6AF-A1AA-0701-C1D0AC84DEFF}"/>
              </a:ext>
            </a:extLst>
          </p:cNvPr>
          <p:cNvCxnSpPr/>
          <p:nvPr/>
        </p:nvCxnSpPr>
        <p:spPr bwMode="auto">
          <a:xfrm>
            <a:off x="512071" y="3077578"/>
            <a:ext cx="21602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467D8B9-272B-64FE-E0B0-B29E7A2B49D5}"/>
                  </a:ext>
                </a:extLst>
              </p:cNvPr>
              <p:cNvSpPr txBox="1"/>
              <p:nvPr/>
            </p:nvSpPr>
            <p:spPr>
              <a:xfrm>
                <a:off x="-72007" y="1642329"/>
                <a:ext cx="553998" cy="1328762"/>
              </a:xfrm>
              <a:prstGeom prst="rect">
                <a:avLst/>
              </a:prstGeom>
              <a:noFill/>
            </p:spPr>
            <p:txBody>
              <a:bodyPr vert="vert270" wrap="none" rtlCol="0">
                <a:spAutoFit/>
              </a:bodyPr>
              <a:lstStyle/>
              <a:p>
                <a14:m>
                  <m:oMath xmlns:m="http://schemas.openxmlformats.org/officeDocument/2006/math">
                    <m:r>
                      <a:rPr lang="en-US" altLang="zh-CN" b="0" i="1" smtClean="0">
                        <a:latin typeface="Cambria Math" panose="02040503050406030204" pitchFamily="18" charset="0"/>
                      </a:rPr>
                      <m:t>𝑛</m:t>
                    </m:r>
                  </m:oMath>
                </a14:m>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ea typeface="Calibri" panose="020F0502020204030204" pitchFamily="34" charset="0"/>
                    <a:cs typeface="Calibri" panose="020F0502020204030204" pitchFamily="34" charset="0"/>
                  </a:rPr>
                  <a:t>outages</a:t>
                </a:r>
                <a:endParaRPr lang="zh-CN" altLang="en-US" dirty="0">
                  <a:latin typeface="Calibri" panose="020F0502020204030204" pitchFamily="34" charset="0"/>
                  <a:cs typeface="Calibri" panose="020F0502020204030204" pitchFamily="34" charset="0"/>
                </a:endParaRPr>
              </a:p>
            </p:txBody>
          </p:sp>
        </mc:Choice>
        <mc:Fallback xmlns="">
          <p:sp>
            <p:nvSpPr>
              <p:cNvPr id="3" name="TextBox 2">
                <a:extLst>
                  <a:ext uri="{FF2B5EF4-FFF2-40B4-BE49-F238E27FC236}">
                    <a16:creationId xmlns:a16="http://schemas.microsoft.com/office/drawing/2014/main" id="{9467D8B9-272B-64FE-E0B0-B29E7A2B49D5}"/>
                  </a:ext>
                </a:extLst>
              </p:cNvPr>
              <p:cNvSpPr txBox="1">
                <a:spLocks noRot="1" noChangeAspect="1" noMove="1" noResize="1" noEditPoints="1" noAdjustHandles="1" noChangeArrowheads="1" noChangeShapeType="1" noTextEdit="1"/>
              </p:cNvSpPr>
              <p:nvPr/>
            </p:nvSpPr>
            <p:spPr>
              <a:xfrm>
                <a:off x="-72007" y="1642329"/>
                <a:ext cx="553998" cy="1328762"/>
              </a:xfrm>
              <a:prstGeom prst="rect">
                <a:avLst/>
              </a:prstGeom>
              <a:blipFill>
                <a:blip r:embed="rId4"/>
                <a:stretch>
                  <a:fillRect t="-10092" r="-1648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76196F8-4054-B3B2-2C46-8E2A75423493}"/>
                  </a:ext>
                </a:extLst>
              </p:cNvPr>
              <p:cNvSpPr txBox="1"/>
              <p:nvPr/>
            </p:nvSpPr>
            <p:spPr>
              <a:xfrm>
                <a:off x="4067944" y="1523295"/>
                <a:ext cx="1695795" cy="349326"/>
              </a:xfrm>
              <a:prstGeom prst="rect">
                <a:avLst/>
              </a:prstGeom>
              <a:noFill/>
            </p:spPr>
            <p:txBody>
              <a:bodyPr wrap="square">
                <a:spAutoFit/>
              </a:bodyPr>
              <a:lstStyle/>
              <a:p>
                <a14:m>
                  <m:oMath xmlns:m="http://schemas.openxmlformats.org/officeDocument/2006/math">
                    <m:sSub>
                      <m:sSubPr>
                        <m:ctrlPr>
                          <a:rPr lang="en-US" altLang="zh-CN" sz="1600" b="1" i="1" smtClean="0">
                            <a:latin typeface="Cambria Math" panose="02040503050406030204" pitchFamily="18" charset="0"/>
                          </a:rPr>
                        </m:ctrlPr>
                      </m:sSubPr>
                      <m:e>
                        <m:r>
                          <a:rPr lang="en-US" altLang="zh-CN" sz="1600" b="1" i="1" smtClean="0">
                            <a:latin typeface="Cambria Math" panose="02040503050406030204" pitchFamily="18" charset="0"/>
                          </a:rPr>
                          <m:t>𝒐</m:t>
                        </m:r>
                      </m:e>
                      <m:sub>
                        <m:r>
                          <a:rPr lang="en-US" altLang="zh-CN" sz="1600" b="1" i="1" smtClean="0">
                            <a:latin typeface="Cambria Math" panose="02040503050406030204" pitchFamily="18" charset="0"/>
                          </a:rPr>
                          <m:t>𝒊</m:t>
                        </m:r>
                        <m:r>
                          <a:rPr lang="en-US" altLang="zh-CN" sz="1600" b="1" smtClean="0">
                            <a:latin typeface="Cambria Math" panose="02040503050406030204" pitchFamily="18" charset="0"/>
                          </a:rPr>
                          <m:t>,</m:t>
                        </m:r>
                        <m:r>
                          <a:rPr lang="en-US" altLang="zh-CN" sz="1600" b="1" smtClean="0">
                            <a:latin typeface="Cambria Math" panose="02040503050406030204" pitchFamily="18" charset="0"/>
                          </a:rPr>
                          <m:t>𝟏</m:t>
                        </m:r>
                      </m:sub>
                    </m:sSub>
                  </m:oMath>
                </a14:m>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ea typeface="Calibri" panose="020F0502020204030204" pitchFamily="34" charset="0"/>
                    <a:cs typeface="Calibri" panose="020F0502020204030204" pitchFamily="34" charset="0"/>
                  </a:rPr>
                  <a:t>= Cause Code</a:t>
                </a:r>
                <a:endParaRPr lang="zh-CN" altLang="en-US" sz="1600" dirty="0">
                  <a:latin typeface="Calibri" panose="020F0502020204030204" pitchFamily="34" charset="0"/>
                  <a:cs typeface="Calibri" panose="020F0502020204030204" pitchFamily="34" charset="0"/>
                </a:endParaRPr>
              </a:p>
            </p:txBody>
          </p:sp>
        </mc:Choice>
        <mc:Fallback xmlns="">
          <p:sp>
            <p:nvSpPr>
              <p:cNvPr id="6" name="TextBox 5">
                <a:extLst>
                  <a:ext uri="{FF2B5EF4-FFF2-40B4-BE49-F238E27FC236}">
                    <a16:creationId xmlns:a16="http://schemas.microsoft.com/office/drawing/2014/main" id="{076196F8-4054-B3B2-2C46-8E2A75423493}"/>
                  </a:ext>
                </a:extLst>
              </p:cNvPr>
              <p:cNvSpPr txBox="1">
                <a:spLocks noRot="1" noChangeAspect="1" noMove="1" noResize="1" noEditPoints="1" noAdjustHandles="1" noChangeArrowheads="1" noChangeShapeType="1" noTextEdit="1"/>
              </p:cNvSpPr>
              <p:nvPr/>
            </p:nvSpPr>
            <p:spPr>
              <a:xfrm>
                <a:off x="4067944" y="1523295"/>
                <a:ext cx="1695795" cy="349326"/>
              </a:xfrm>
              <a:prstGeom prst="rect">
                <a:avLst/>
              </a:prstGeom>
              <a:blipFill>
                <a:blip r:embed="rId5"/>
                <a:stretch>
                  <a:fillRect t="-3509" b="-2105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1E1E7C4-B8BD-091F-CB97-B86C73A71D04}"/>
                  </a:ext>
                </a:extLst>
              </p:cNvPr>
              <p:cNvSpPr txBox="1"/>
              <p:nvPr/>
            </p:nvSpPr>
            <p:spPr>
              <a:xfrm>
                <a:off x="4067944" y="2821125"/>
                <a:ext cx="4581000" cy="595548"/>
              </a:xfrm>
              <a:prstGeom prst="rect">
                <a:avLst/>
              </a:prstGeom>
              <a:noFill/>
            </p:spPr>
            <p:txBody>
              <a:bodyPr wrap="square">
                <a:spAutoFit/>
              </a:bodyPr>
              <a:lstStyle/>
              <a:p>
                <a14:m>
                  <m:oMath xmlns:m="http://schemas.openxmlformats.org/officeDocument/2006/math">
                    <m:sSub>
                      <m:sSubPr>
                        <m:ctrlPr>
                          <a:rPr lang="en-US" altLang="zh-CN" sz="1600" b="1" i="1" smtClean="0">
                            <a:latin typeface="Cambria Math" panose="02040503050406030204" pitchFamily="18" charset="0"/>
                          </a:rPr>
                        </m:ctrlPr>
                      </m:sSubPr>
                      <m:e>
                        <m:r>
                          <a:rPr lang="en-US" altLang="zh-CN" sz="1600" b="1" i="1" smtClean="0">
                            <a:latin typeface="Cambria Math" panose="02040503050406030204" pitchFamily="18" charset="0"/>
                          </a:rPr>
                          <m:t>𝒐</m:t>
                        </m:r>
                      </m:e>
                      <m:sub>
                        <m:r>
                          <a:rPr lang="en-US" altLang="zh-CN" sz="1600" b="1" i="1" smtClean="0">
                            <a:latin typeface="Cambria Math" panose="02040503050406030204" pitchFamily="18" charset="0"/>
                          </a:rPr>
                          <m:t>𝒊</m:t>
                        </m:r>
                        <m:r>
                          <a:rPr lang="en-US" altLang="zh-CN" sz="1600" b="1" smtClean="0">
                            <a:latin typeface="Cambria Math" panose="02040503050406030204" pitchFamily="18" charset="0"/>
                          </a:rPr>
                          <m:t>,</m:t>
                        </m:r>
                        <m:r>
                          <a:rPr lang="en-US" altLang="zh-CN" sz="1600" b="1" i="1" smtClean="0">
                            <a:latin typeface="Cambria Math" panose="02040503050406030204" pitchFamily="18" charset="0"/>
                          </a:rPr>
                          <m:t>𝟐</m:t>
                        </m:r>
                      </m:sub>
                    </m:sSub>
                  </m:oMath>
                </a14:m>
                <a:r>
                  <a:rPr lang="en-US" altLang="zh-CN" sz="1600" dirty="0">
                    <a:latin typeface="Calibri" panose="020F0502020204030204" pitchFamily="34" charset="0"/>
                    <a:ea typeface="Calibri" panose="020F0502020204030204" pitchFamily="34" charset="0"/>
                    <a:cs typeface="Calibri" panose="020F0502020204030204" pitchFamily="34" charset="0"/>
                  </a:rPr>
                  <a:t>= Severe/Normal Weather code</a:t>
                </a:r>
              </a:p>
              <a:p>
                <a:r>
                  <a:rPr lang="en-US" altLang="zh-CN" sz="1600" dirty="0">
                    <a:latin typeface="Calibri" panose="020F0502020204030204" pitchFamily="34" charset="0"/>
                    <a:ea typeface="Calibri" panose="020F0502020204030204" pitchFamily="34" charset="0"/>
                    <a:cs typeface="Calibri" panose="020F0502020204030204" pitchFamily="34" charset="0"/>
                  </a:rPr>
                  <a:t> </a:t>
                </a:r>
                <a:endParaRPr lang="zh-CN" altLang="en-US" sz="1600" dirty="0">
                  <a:latin typeface="Calibri" panose="020F0502020204030204" pitchFamily="34" charset="0"/>
                  <a:cs typeface="Calibri" panose="020F0502020204030204" pitchFamily="34" charset="0"/>
                </a:endParaRPr>
              </a:p>
            </p:txBody>
          </p:sp>
        </mc:Choice>
        <mc:Fallback xmlns="">
          <p:sp>
            <p:nvSpPr>
              <p:cNvPr id="8" name="TextBox 7">
                <a:extLst>
                  <a:ext uri="{FF2B5EF4-FFF2-40B4-BE49-F238E27FC236}">
                    <a16:creationId xmlns:a16="http://schemas.microsoft.com/office/drawing/2014/main" id="{01E1E7C4-B8BD-091F-CB97-B86C73A71D04}"/>
                  </a:ext>
                </a:extLst>
              </p:cNvPr>
              <p:cNvSpPr txBox="1">
                <a:spLocks noRot="1" noChangeAspect="1" noMove="1" noResize="1" noEditPoints="1" noAdjustHandles="1" noChangeArrowheads="1" noChangeShapeType="1" noTextEdit="1"/>
              </p:cNvSpPr>
              <p:nvPr/>
            </p:nvSpPr>
            <p:spPr>
              <a:xfrm>
                <a:off x="4067944" y="2821125"/>
                <a:ext cx="4581000" cy="595548"/>
              </a:xfrm>
              <a:prstGeom prst="rect">
                <a:avLst/>
              </a:prstGeom>
              <a:blipFill>
                <a:blip r:embed="rId6"/>
                <a:stretch>
                  <a:fillRect t="-2062"/>
                </a:stretch>
              </a:blipFill>
            </p:spPr>
            <p:txBody>
              <a:bodyPr/>
              <a:lstStyle/>
              <a:p>
                <a:r>
                  <a:rPr lang="zh-CN" altLang="en-US">
                    <a:noFill/>
                  </a:rPr>
                  <a:t> </a:t>
                </a:r>
              </a:p>
            </p:txBody>
          </p:sp>
        </mc:Fallback>
      </mc:AlternateContent>
      <p:sp>
        <p:nvSpPr>
          <p:cNvPr id="13" name="TextBox 12">
            <a:extLst>
              <a:ext uri="{FF2B5EF4-FFF2-40B4-BE49-F238E27FC236}">
                <a16:creationId xmlns:a16="http://schemas.microsoft.com/office/drawing/2014/main" id="{8F85584A-2566-B91C-6C32-5841A373C0EB}"/>
              </a:ext>
            </a:extLst>
          </p:cNvPr>
          <p:cNvSpPr txBox="1"/>
          <p:nvPr/>
        </p:nvSpPr>
        <p:spPr>
          <a:xfrm>
            <a:off x="107504" y="3550072"/>
            <a:ext cx="8904127" cy="1015663"/>
          </a:xfrm>
          <a:prstGeom prst="rect">
            <a:avLst/>
          </a:prstGeom>
          <a:noFill/>
        </p:spPr>
        <p:txBody>
          <a:bodyPr wrap="square">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7 features = [ </a:t>
            </a:r>
            <a:r>
              <a:rPr lang="en-US" altLang="zh-CN" sz="2000" b="0" i="0" dirty="0">
                <a:latin typeface="+mj-lt"/>
                <a:ea typeface="Calibri" panose="020F0502020204030204" pitchFamily="34" charset="0"/>
                <a:cs typeface="Calibri" panose="020F0502020204030204" pitchFamily="34" charset="0"/>
              </a:rPr>
              <a:t>Cause</a:t>
            </a:r>
            <a:r>
              <a:rPr lang="en-US" altLang="zh-CN" sz="2000" i="0" dirty="0">
                <a:latin typeface="+mj-lt"/>
                <a:ea typeface="Calibri" panose="020F0502020204030204" pitchFamily="34" charset="0"/>
                <a:cs typeface="Calibri" panose="020F0502020204030204" pitchFamily="34" charset="0"/>
              </a:rPr>
              <a:t> code</a:t>
            </a:r>
            <a:r>
              <a:rPr lang="en-US" altLang="zh-CN" sz="2000" dirty="0">
                <a:latin typeface="Calibri" panose="020F0502020204030204" pitchFamily="34" charset="0"/>
                <a:ea typeface="Calibri" panose="020F0502020204030204" pitchFamily="34" charset="0"/>
                <a:cs typeface="Calibri" panose="020F0502020204030204" pitchFamily="34" charset="0"/>
              </a:rPr>
              <a:t>, Number of coincident outages, Sever/Normal weather code, Customer interrupted, Customer interrupted in coincident outages, Crew travel time, Hourly wind speed ]</a:t>
            </a:r>
            <a:endParaRPr lang="zh-CN" altLang="en-US" sz="2000" dirty="0"/>
          </a:p>
        </p:txBody>
      </p:sp>
      <p:sp>
        <p:nvSpPr>
          <p:cNvPr id="14" name="Left Brace 13">
            <a:extLst>
              <a:ext uri="{FF2B5EF4-FFF2-40B4-BE49-F238E27FC236}">
                <a16:creationId xmlns:a16="http://schemas.microsoft.com/office/drawing/2014/main" id="{FF6B2CE5-5D07-4145-3595-7A0E1364941D}"/>
              </a:ext>
            </a:extLst>
          </p:cNvPr>
          <p:cNvSpPr/>
          <p:nvPr/>
        </p:nvSpPr>
        <p:spPr bwMode="auto">
          <a:xfrm>
            <a:off x="5691731" y="988628"/>
            <a:ext cx="288032" cy="144016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5" name="TextBox 14">
            <a:extLst>
              <a:ext uri="{FF2B5EF4-FFF2-40B4-BE49-F238E27FC236}">
                <a16:creationId xmlns:a16="http://schemas.microsoft.com/office/drawing/2014/main" id="{1EAC7CDD-795D-5032-67AF-046C73F2C787}"/>
              </a:ext>
            </a:extLst>
          </p:cNvPr>
          <p:cNvSpPr txBox="1"/>
          <p:nvPr/>
        </p:nvSpPr>
        <p:spPr>
          <a:xfrm>
            <a:off x="5979763" y="989810"/>
            <a:ext cx="2136226" cy="1323439"/>
          </a:xfrm>
          <a:prstGeom prst="rect">
            <a:avLst/>
          </a:prstGeom>
          <a:noFill/>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0. Animal touching</a:t>
            </a:r>
          </a:p>
          <a:p>
            <a:r>
              <a:rPr lang="en-US" altLang="zh-CN" sz="2000" dirty="0">
                <a:latin typeface="Calibri" panose="020F0502020204030204" pitchFamily="34" charset="0"/>
                <a:ea typeface="Calibri" panose="020F0502020204030204" pitchFamily="34" charset="0"/>
                <a:cs typeface="Calibri" panose="020F0502020204030204" pitchFamily="34" charset="0"/>
              </a:rPr>
              <a:t>1. Fuse </a:t>
            </a:r>
          </a:p>
          <a:p>
            <a:r>
              <a:rPr lang="en-US" altLang="zh-CN" sz="2000" dirty="0">
                <a:latin typeface="Calibri" panose="020F0502020204030204" pitchFamily="34" charset="0"/>
                <a:ea typeface="Calibri" panose="020F0502020204030204" pitchFamily="34" charset="0"/>
                <a:cs typeface="Calibri" panose="020F0502020204030204" pitchFamily="34" charset="0"/>
              </a:rPr>
              <a:t>2. Switch</a:t>
            </a:r>
          </a:p>
          <a:p>
            <a:r>
              <a:rPr lang="en-US" altLang="zh-CN" sz="2000" dirty="0">
                <a:latin typeface="Calibri" panose="020F0502020204030204" pitchFamily="34" charset="0"/>
                <a:ea typeface="Calibri" panose="020F0502020204030204" pitchFamily="34" charset="0"/>
                <a:cs typeface="Calibri" panose="020F0502020204030204" pitchFamily="34" charset="0"/>
              </a:rPr>
              <a:t>3. Tree touching</a:t>
            </a:r>
            <a:endParaRPr lang="zh-CN" altLang="en-US" sz="2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5619480-C970-167C-476F-A1663F1BDA23}"/>
                  </a:ext>
                </a:extLst>
              </p:cNvPr>
              <p:cNvSpPr txBox="1"/>
              <p:nvPr/>
            </p:nvSpPr>
            <p:spPr>
              <a:xfrm>
                <a:off x="3923928" y="2170637"/>
                <a:ext cx="46080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ea typeface="Cambria Math" panose="02040503050406030204" pitchFamily="18" charset="0"/>
                        </a:rPr>
                        <m:t>⋯</m:t>
                      </m:r>
                    </m:oMath>
                  </m:oMathPara>
                </a14:m>
                <a:endParaRPr lang="zh-CN" altLang="en-US" dirty="0"/>
              </a:p>
            </p:txBody>
          </p:sp>
        </mc:Choice>
        <mc:Fallback xmlns="">
          <p:sp>
            <p:nvSpPr>
              <p:cNvPr id="17" name="TextBox 16">
                <a:extLst>
                  <a:ext uri="{FF2B5EF4-FFF2-40B4-BE49-F238E27FC236}">
                    <a16:creationId xmlns:a16="http://schemas.microsoft.com/office/drawing/2014/main" id="{D5619480-C970-167C-476F-A1663F1BDA23}"/>
                  </a:ext>
                </a:extLst>
              </p:cNvPr>
              <p:cNvSpPr txBox="1">
                <a:spLocks noRot="1" noChangeAspect="1" noMove="1" noResize="1" noEditPoints="1" noAdjustHandles="1" noChangeArrowheads="1" noChangeShapeType="1" noTextEdit="1"/>
              </p:cNvSpPr>
              <p:nvPr/>
            </p:nvSpPr>
            <p:spPr>
              <a:xfrm>
                <a:off x="3923928" y="2170637"/>
                <a:ext cx="4608000" cy="461665"/>
              </a:xfrm>
              <a:prstGeom prst="rect">
                <a:avLst/>
              </a:prstGeom>
              <a:blipFill>
                <a:blip r:embed="rId7"/>
                <a:stretch>
                  <a:fillRect/>
                </a:stretch>
              </a:blipFill>
            </p:spPr>
            <p:txBody>
              <a:bodyPr/>
              <a:lstStyle/>
              <a:p>
                <a:r>
                  <a:rPr lang="zh-CN" altLang="en-US">
                    <a:noFill/>
                  </a:rPr>
                  <a:t> </a:t>
                </a:r>
              </a:p>
            </p:txBody>
          </p:sp>
        </mc:Fallback>
      </mc:AlternateContent>
      <p:sp>
        <p:nvSpPr>
          <p:cNvPr id="18" name="Left Brace 17">
            <a:extLst>
              <a:ext uri="{FF2B5EF4-FFF2-40B4-BE49-F238E27FC236}">
                <a16:creationId xmlns:a16="http://schemas.microsoft.com/office/drawing/2014/main" id="{24A392C3-E866-7114-F978-09A16E79F19F}"/>
              </a:ext>
            </a:extLst>
          </p:cNvPr>
          <p:cNvSpPr/>
          <p:nvPr/>
        </p:nvSpPr>
        <p:spPr bwMode="auto">
          <a:xfrm>
            <a:off x="7184093" y="2478466"/>
            <a:ext cx="288032" cy="1071606"/>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9" name="TextBox 18">
            <a:extLst>
              <a:ext uri="{FF2B5EF4-FFF2-40B4-BE49-F238E27FC236}">
                <a16:creationId xmlns:a16="http://schemas.microsoft.com/office/drawing/2014/main" id="{EFDB2B46-F6E6-BD93-4BEC-53331A050CCF}"/>
              </a:ext>
            </a:extLst>
          </p:cNvPr>
          <p:cNvSpPr txBox="1"/>
          <p:nvPr/>
        </p:nvSpPr>
        <p:spPr>
          <a:xfrm>
            <a:off x="7452320" y="2373859"/>
            <a:ext cx="1512168" cy="1015663"/>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0. Normal</a:t>
            </a:r>
          </a:p>
          <a:p>
            <a:r>
              <a:rPr lang="en-US" altLang="zh-CN" sz="2000" dirty="0">
                <a:latin typeface="Calibri" panose="020F0502020204030204" pitchFamily="34" charset="0"/>
                <a:ea typeface="Calibri" panose="020F0502020204030204" pitchFamily="34" charset="0"/>
                <a:cs typeface="Calibri" panose="020F0502020204030204" pitchFamily="34" charset="0"/>
              </a:rPr>
              <a:t>1. Lightning </a:t>
            </a:r>
          </a:p>
          <a:p>
            <a:r>
              <a:rPr lang="en-US" altLang="zh-CN" sz="2000" dirty="0">
                <a:latin typeface="Calibri" panose="020F0502020204030204" pitchFamily="34" charset="0"/>
                <a:ea typeface="Calibri" panose="020F0502020204030204" pitchFamily="34" charset="0"/>
                <a:cs typeface="Calibri" panose="020F0502020204030204" pitchFamily="34" charset="0"/>
              </a:rPr>
              <a:t>2. Flood</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A0D8557-EF26-D637-CE1F-CE43E608E7AC}"/>
                  </a:ext>
                </a:extLst>
              </p:cNvPr>
              <p:cNvSpPr txBox="1"/>
              <p:nvPr/>
            </p:nvSpPr>
            <p:spPr>
              <a:xfrm>
                <a:off x="7326584" y="3231323"/>
                <a:ext cx="72313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ea typeface="Cambria Math" panose="02040503050406030204" pitchFamily="18" charset="0"/>
                        </a:rPr>
                        <m:t>⋯</m:t>
                      </m:r>
                    </m:oMath>
                  </m:oMathPara>
                </a14:m>
                <a:endParaRPr lang="zh-CN" altLang="en-US" dirty="0"/>
              </a:p>
            </p:txBody>
          </p:sp>
        </mc:Choice>
        <mc:Fallback xmlns="">
          <p:sp>
            <p:nvSpPr>
              <p:cNvPr id="20" name="TextBox 19">
                <a:extLst>
                  <a:ext uri="{FF2B5EF4-FFF2-40B4-BE49-F238E27FC236}">
                    <a16:creationId xmlns:a16="http://schemas.microsoft.com/office/drawing/2014/main" id="{7A0D8557-EF26-D637-CE1F-CE43E608E7AC}"/>
                  </a:ext>
                </a:extLst>
              </p:cNvPr>
              <p:cNvSpPr txBox="1">
                <a:spLocks noRot="1" noChangeAspect="1" noMove="1" noResize="1" noEditPoints="1" noAdjustHandles="1" noChangeArrowheads="1" noChangeShapeType="1" noTextEdit="1"/>
              </p:cNvSpPr>
              <p:nvPr/>
            </p:nvSpPr>
            <p:spPr>
              <a:xfrm>
                <a:off x="7326584" y="3231323"/>
                <a:ext cx="723130" cy="461665"/>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71677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A596-EF64-4B5D-A9FD-7881BB479161}"/>
              </a:ext>
            </a:extLst>
          </p:cNvPr>
          <p:cNvSpPr>
            <a:spLocks noGrp="1"/>
          </p:cNvSpPr>
          <p:nvPr>
            <p:ph type="title"/>
          </p:nvPr>
        </p:nvSpPr>
        <p:spPr/>
        <p:txBody>
          <a:bodyPr/>
          <a:lstStyle/>
          <a:p>
            <a:r>
              <a:rPr lang="en-US" dirty="0"/>
              <a:t>Proposed Outage Restoration Time Prediction Methodology</a:t>
            </a:r>
            <a:br>
              <a:rPr lang="en-US" dirty="0"/>
            </a:br>
            <a:endParaRPr lang="en-US" dirty="0"/>
          </a:p>
        </p:txBody>
      </p:sp>
      <p:pic>
        <p:nvPicPr>
          <p:cNvPr id="4" name="Picture 3">
            <a:extLst>
              <a:ext uri="{FF2B5EF4-FFF2-40B4-BE49-F238E27FC236}">
                <a16:creationId xmlns:a16="http://schemas.microsoft.com/office/drawing/2014/main" id="{94CBD78D-B8CD-ABC6-E234-3D3A657FAA67}"/>
              </a:ext>
            </a:extLst>
          </p:cNvPr>
          <p:cNvPicPr>
            <a:picLocks noChangeAspect="1"/>
          </p:cNvPicPr>
          <p:nvPr/>
        </p:nvPicPr>
        <p:blipFill>
          <a:blip r:embed="rId3"/>
          <a:stretch>
            <a:fillRect/>
          </a:stretch>
        </p:blipFill>
        <p:spPr>
          <a:xfrm>
            <a:off x="114593" y="555526"/>
            <a:ext cx="8913624" cy="4059223"/>
          </a:xfrm>
          <a:prstGeom prst="rect">
            <a:avLst/>
          </a:prstGeom>
        </p:spPr>
      </p:pic>
    </p:spTree>
    <p:extLst>
      <p:ext uri="{BB962C8B-B14F-4D97-AF65-F5344CB8AC3E}">
        <p14:creationId xmlns:p14="http://schemas.microsoft.com/office/powerpoint/2010/main" val="3988379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03D34-3490-6FAB-528B-4A1E4A9C9EFB}"/>
              </a:ext>
            </a:extLst>
          </p:cNvPr>
          <p:cNvSpPr>
            <a:spLocks noGrp="1"/>
          </p:cNvSpPr>
          <p:nvPr>
            <p:ph type="title"/>
          </p:nvPr>
        </p:nvSpPr>
        <p:spPr/>
        <p:txBody>
          <a:bodyPr/>
          <a:lstStyle/>
          <a:p>
            <a:r>
              <a:rPr lang="en-US" altLang="zh-CN" dirty="0"/>
              <a:t>Outage Records Clustering</a:t>
            </a:r>
            <a:endParaRPr lang="zh-CN" altLang="en-US" dirty="0"/>
          </a:p>
        </p:txBody>
      </p:sp>
      <p:sp>
        <p:nvSpPr>
          <p:cNvPr id="3" name="Text Placeholder 2">
            <a:extLst>
              <a:ext uri="{FF2B5EF4-FFF2-40B4-BE49-F238E27FC236}">
                <a16:creationId xmlns:a16="http://schemas.microsoft.com/office/drawing/2014/main" id="{DDC52C38-757D-67EB-729F-3B3D055220EF}"/>
              </a:ext>
            </a:extLst>
          </p:cNvPr>
          <p:cNvSpPr>
            <a:spLocks noGrp="1"/>
          </p:cNvSpPr>
          <p:nvPr>
            <p:ph type="body" sz="quarter" idx="10"/>
          </p:nvPr>
        </p:nvSpPr>
        <p:spPr>
          <a:xfrm>
            <a:off x="90239" y="742950"/>
            <a:ext cx="4769793" cy="3701008"/>
          </a:xfrm>
        </p:spPr>
        <p:txBody>
          <a:bodyPr/>
          <a:lstStyle/>
          <a:p>
            <a:pPr>
              <a:spcAft>
                <a:spcPts val="600"/>
              </a:spcAft>
            </a:pPr>
            <a:r>
              <a:rPr lang="en-US" altLang="zh-CN" sz="1600" dirty="0">
                <a:latin typeface="Calibri" panose="020F0502020204030204" pitchFamily="34" charset="0"/>
                <a:ea typeface="Calibri" panose="020F0502020204030204" pitchFamily="34" charset="0"/>
                <a:cs typeface="Calibri" panose="020F0502020204030204" pitchFamily="34" charset="0"/>
              </a:rPr>
              <a:t>Use </a:t>
            </a:r>
            <a:r>
              <a:rPr lang="en-US" altLang="zh-CN" sz="1600" b="1" dirty="0">
                <a:latin typeface="Calibri" panose="020F0502020204030204" pitchFamily="34" charset="0"/>
                <a:ea typeface="Calibri" panose="020F0502020204030204" pitchFamily="34" charset="0"/>
                <a:cs typeface="Calibri" panose="020F0502020204030204" pitchFamily="34" charset="0"/>
              </a:rPr>
              <a:t>D</a:t>
            </a:r>
            <a:r>
              <a:rPr lang="en-US" altLang="zh-CN" sz="1600" dirty="0">
                <a:latin typeface="Calibri" panose="020F0502020204030204" pitchFamily="34" charset="0"/>
                <a:ea typeface="Calibri" panose="020F0502020204030204" pitchFamily="34" charset="0"/>
                <a:cs typeface="Calibri" panose="020F0502020204030204" pitchFamily="34" charset="0"/>
              </a:rPr>
              <a:t>avies-</a:t>
            </a:r>
            <a:r>
              <a:rPr lang="en-US" altLang="zh-CN" sz="1600" b="1" dirty="0">
                <a:latin typeface="Calibri" panose="020F0502020204030204" pitchFamily="34" charset="0"/>
                <a:ea typeface="Calibri" panose="020F0502020204030204" pitchFamily="34" charset="0"/>
                <a:cs typeface="Calibri" panose="020F0502020204030204" pitchFamily="34" charset="0"/>
              </a:rPr>
              <a:t>B</a:t>
            </a:r>
            <a:r>
              <a:rPr lang="en-US" altLang="zh-CN" sz="1600" dirty="0">
                <a:latin typeface="Calibri" panose="020F0502020204030204" pitchFamily="34" charset="0"/>
                <a:ea typeface="Calibri" panose="020F0502020204030204" pitchFamily="34" charset="0"/>
                <a:cs typeface="Calibri" panose="020F0502020204030204" pitchFamily="34" charset="0"/>
              </a:rPr>
              <a:t>ouldin </a:t>
            </a:r>
            <a:r>
              <a:rPr lang="en-US" altLang="zh-CN" sz="1600" b="1" dirty="0">
                <a:latin typeface="Calibri" panose="020F0502020204030204" pitchFamily="34" charset="0"/>
                <a:ea typeface="Calibri" panose="020F0502020204030204" pitchFamily="34" charset="0"/>
                <a:cs typeface="Calibri" panose="020F0502020204030204" pitchFamily="34" charset="0"/>
              </a:rPr>
              <a:t>I</a:t>
            </a:r>
            <a:r>
              <a:rPr lang="en-US" altLang="zh-CN" sz="1600" dirty="0">
                <a:latin typeface="Calibri" panose="020F0502020204030204" pitchFamily="34" charset="0"/>
                <a:ea typeface="Calibri" panose="020F0502020204030204" pitchFamily="34" charset="0"/>
                <a:cs typeface="Calibri" panose="020F0502020204030204" pitchFamily="34" charset="0"/>
              </a:rPr>
              <a:t>ndex to determine cluster numbers.</a:t>
            </a:r>
          </a:p>
          <a:p>
            <a:pPr>
              <a:spcAft>
                <a:spcPts val="600"/>
              </a:spcAft>
            </a:pPr>
            <a:r>
              <a:rPr lang="en-US" altLang="zh-CN" sz="1600" dirty="0">
                <a:latin typeface="Calibri" panose="020F0502020204030204" pitchFamily="34" charset="0"/>
                <a:ea typeface="Calibri" panose="020F0502020204030204" pitchFamily="34" charset="0"/>
                <a:cs typeface="Calibri" panose="020F0502020204030204" pitchFamily="34" charset="0"/>
              </a:rPr>
              <a:t>Treat each outage as a node in a graph. Connect nodes with edges based on the outage similarities.</a:t>
            </a:r>
          </a:p>
          <a:p>
            <a:pPr>
              <a:spcAft>
                <a:spcPts val="600"/>
              </a:spcAft>
            </a:pPr>
            <a:r>
              <a:rPr lang="en-US" altLang="zh-CN" sz="1600" dirty="0">
                <a:latin typeface="Calibri" panose="020F0502020204030204" pitchFamily="34" charset="0"/>
                <a:ea typeface="Calibri" panose="020F0502020204030204" pitchFamily="34" charset="0"/>
                <a:cs typeface="Calibri" panose="020F0502020204030204" pitchFamily="34" charset="0"/>
              </a:rPr>
              <a:t>The Laplacian matrix, </a:t>
            </a:r>
            <a:r>
              <a:rPr lang="en-US" altLang="zh-CN" sz="1600" b="1" dirty="0">
                <a:latin typeface="Calibri" panose="020F0502020204030204" pitchFamily="34" charset="0"/>
                <a:ea typeface="Calibri" panose="020F0502020204030204" pitchFamily="34" charset="0"/>
                <a:cs typeface="Calibri" panose="020F0502020204030204" pitchFamily="34" charset="0"/>
              </a:rPr>
              <a:t>L</a:t>
            </a:r>
            <a:r>
              <a:rPr lang="en-US" altLang="zh-CN" sz="1600" dirty="0">
                <a:latin typeface="Calibri" panose="020F0502020204030204" pitchFamily="34" charset="0"/>
                <a:ea typeface="Calibri" panose="020F0502020204030204" pitchFamily="34" charset="0"/>
                <a:cs typeface="Calibri" panose="020F0502020204030204" pitchFamily="34" charset="0"/>
              </a:rPr>
              <a:t>, represents how similar each pair of outages is and how strongly each outage is connected to others.</a:t>
            </a:r>
          </a:p>
          <a:p>
            <a:pPr>
              <a:spcAft>
                <a:spcPts val="600"/>
              </a:spcAft>
            </a:pPr>
            <a:r>
              <a:rPr lang="en-US" altLang="zh-CN" sz="1600" dirty="0">
                <a:latin typeface="Calibri" panose="020F0502020204030204" pitchFamily="34" charset="0"/>
                <a:cs typeface="Calibri" panose="020F0502020204030204" pitchFamily="34" charset="0"/>
              </a:rPr>
              <a:t>Solve the eigenvalue problem for </a:t>
            </a:r>
            <a:r>
              <a:rPr lang="en-US" altLang="zh-CN" sz="1600" b="1" dirty="0">
                <a:latin typeface="Calibri" panose="020F0502020204030204" pitchFamily="34" charset="0"/>
                <a:cs typeface="Calibri" panose="020F0502020204030204" pitchFamily="34" charset="0"/>
              </a:rPr>
              <a:t>L</a:t>
            </a:r>
            <a:r>
              <a:rPr lang="en-US" altLang="zh-CN" sz="1600" dirty="0">
                <a:latin typeface="Calibri" panose="020F0502020204030204" pitchFamily="34" charset="0"/>
                <a:cs typeface="Calibri" panose="020F0502020204030204" pitchFamily="34" charset="0"/>
              </a:rPr>
              <a:t> and keep the first few eigenvectors (from DBI) for clustering.</a:t>
            </a:r>
          </a:p>
          <a:p>
            <a:pPr>
              <a:spcAft>
                <a:spcPts val="600"/>
              </a:spcAft>
            </a:pPr>
            <a:r>
              <a:rPr lang="en-US" altLang="zh-CN" sz="1600" dirty="0">
                <a:latin typeface="Calibri" panose="020F0502020204030204" pitchFamily="34" charset="0"/>
                <a:cs typeface="Calibri" panose="020F0502020204030204" pitchFamily="34" charset="0"/>
              </a:rPr>
              <a:t>The process makes the clusters linearly separable.</a:t>
            </a:r>
          </a:p>
          <a:p>
            <a:pPr>
              <a:spcAft>
                <a:spcPts val="600"/>
              </a:spcAft>
            </a:pPr>
            <a:r>
              <a:rPr lang="en-US" altLang="zh-CN" sz="1600" dirty="0">
                <a:latin typeface="Calibri" panose="020F0502020204030204" pitchFamily="34" charset="0"/>
                <a:cs typeface="Calibri" panose="020F0502020204030204" pitchFamily="34" charset="0"/>
              </a:rPr>
              <a:t>Use the obtained eigenvectors as new features and cluster using k-means to obtain final outage groups.</a:t>
            </a:r>
            <a:endParaRPr lang="zh-CN" altLang="en-US" sz="16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F6BF4BE-F315-3902-7FCB-59A9B30B09FB}"/>
              </a:ext>
            </a:extLst>
          </p:cNvPr>
          <p:cNvPicPr>
            <a:picLocks noChangeAspect="1"/>
          </p:cNvPicPr>
          <p:nvPr/>
        </p:nvPicPr>
        <p:blipFill>
          <a:blip r:embed="rId3"/>
          <a:stretch>
            <a:fillRect/>
          </a:stretch>
        </p:blipFill>
        <p:spPr>
          <a:xfrm>
            <a:off x="4860032" y="371016"/>
            <a:ext cx="4124384" cy="4252962"/>
          </a:xfrm>
          <a:prstGeom prst="rect">
            <a:avLst/>
          </a:prstGeom>
        </p:spPr>
      </p:pic>
    </p:spTree>
    <p:extLst>
      <p:ext uri="{BB962C8B-B14F-4D97-AF65-F5344CB8AC3E}">
        <p14:creationId xmlns:p14="http://schemas.microsoft.com/office/powerpoint/2010/main" val="2270988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648B-B352-0F2D-B461-5FD386DE3CBE}"/>
              </a:ext>
            </a:extLst>
          </p:cNvPr>
          <p:cNvSpPr>
            <a:spLocks noGrp="1"/>
          </p:cNvSpPr>
          <p:nvPr>
            <p:ph type="title"/>
          </p:nvPr>
        </p:nvSpPr>
        <p:spPr/>
        <p:txBody>
          <a:bodyPr/>
          <a:lstStyle/>
          <a:p>
            <a:r>
              <a:rPr lang="en-US" altLang="zh-CN" dirty="0"/>
              <a:t>Data Training and Transfer Learning </a:t>
            </a:r>
            <a:endParaRPr lang="zh-CN" altLang="en-US" dirty="0"/>
          </a:p>
        </p:txBody>
      </p:sp>
      <p:pic>
        <p:nvPicPr>
          <p:cNvPr id="10" name="Picture 9">
            <a:extLst>
              <a:ext uri="{FF2B5EF4-FFF2-40B4-BE49-F238E27FC236}">
                <a16:creationId xmlns:a16="http://schemas.microsoft.com/office/drawing/2014/main" id="{768911DD-5404-A8E2-13D6-7DA366416F06}"/>
              </a:ext>
            </a:extLst>
          </p:cNvPr>
          <p:cNvPicPr>
            <a:picLocks noChangeAspect="1"/>
          </p:cNvPicPr>
          <p:nvPr/>
        </p:nvPicPr>
        <p:blipFill>
          <a:blip r:embed="rId2"/>
          <a:stretch>
            <a:fillRect/>
          </a:stretch>
        </p:blipFill>
        <p:spPr>
          <a:xfrm>
            <a:off x="4825153" y="579255"/>
            <a:ext cx="4255515" cy="4016340"/>
          </a:xfrm>
          <a:prstGeom prst="rect">
            <a:avLst/>
          </a:prstGeom>
        </p:spPr>
      </p:pic>
      <p:sp>
        <p:nvSpPr>
          <p:cNvPr id="15" name="TextBox 14">
            <a:extLst>
              <a:ext uri="{FF2B5EF4-FFF2-40B4-BE49-F238E27FC236}">
                <a16:creationId xmlns:a16="http://schemas.microsoft.com/office/drawing/2014/main" id="{19AF00AC-8E15-C412-843A-6F14162F4A92}"/>
              </a:ext>
            </a:extLst>
          </p:cNvPr>
          <p:cNvSpPr txBox="1"/>
          <p:nvPr/>
        </p:nvSpPr>
        <p:spPr>
          <a:xfrm>
            <a:off x="3779912" y="4876006"/>
            <a:ext cx="184731" cy="461665"/>
          </a:xfrm>
          <a:prstGeom prst="rect">
            <a:avLst/>
          </a:prstGeom>
          <a:noFill/>
        </p:spPr>
        <p:txBody>
          <a:bodyPr wrap="none" rtlCol="0">
            <a:spAutoFit/>
          </a:bodyPr>
          <a:lstStyle/>
          <a:p>
            <a:endParaRPr lang="zh-CN" altLang="en-US" dirty="0"/>
          </a:p>
        </p:txBody>
      </p:sp>
      <p:sp>
        <p:nvSpPr>
          <p:cNvPr id="16" name="TextBox 15">
            <a:extLst>
              <a:ext uri="{FF2B5EF4-FFF2-40B4-BE49-F238E27FC236}">
                <a16:creationId xmlns:a16="http://schemas.microsoft.com/office/drawing/2014/main" id="{DC9181A2-8C00-B00C-39D6-3E69CEF5D3A7}"/>
              </a:ext>
            </a:extLst>
          </p:cNvPr>
          <p:cNvSpPr txBox="1"/>
          <p:nvPr/>
        </p:nvSpPr>
        <p:spPr>
          <a:xfrm>
            <a:off x="90239" y="607917"/>
            <a:ext cx="4913809" cy="1323439"/>
          </a:xfrm>
          <a:prstGeom prst="rect">
            <a:avLst/>
          </a:prstGeom>
          <a:noFill/>
        </p:spPr>
        <p:txBody>
          <a:bodyPr wrap="square" rtlCol="0">
            <a:spAutoFit/>
          </a:bodyPr>
          <a:lstStyle/>
          <a:p>
            <a:pPr marL="342872" marR="0" lvl="0" indent="-342872" algn="l"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Char char="•"/>
              <a:tabLst/>
              <a:defRPr/>
            </a:pPr>
            <a:r>
              <a:rPr kumimoji="0" lang="en-US" altLang="zh-CN"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Train one ANN model for each cluster.  Each cluster uses only its own data for training (70%), validation (15%), and testing (15%).</a:t>
            </a:r>
          </a:p>
        </p:txBody>
      </p:sp>
      <p:sp>
        <p:nvSpPr>
          <p:cNvPr id="3" name="Text Placeholder 2">
            <a:extLst>
              <a:ext uri="{FF2B5EF4-FFF2-40B4-BE49-F238E27FC236}">
                <a16:creationId xmlns:a16="http://schemas.microsoft.com/office/drawing/2014/main" id="{8C2DE32D-AF2E-D1EC-C232-26E773ED98EF}"/>
              </a:ext>
            </a:extLst>
          </p:cNvPr>
          <p:cNvSpPr>
            <a:spLocks noGrp="1"/>
          </p:cNvSpPr>
          <p:nvPr>
            <p:ph type="body" sz="quarter" idx="10"/>
          </p:nvPr>
        </p:nvSpPr>
        <p:spPr>
          <a:xfrm>
            <a:off x="91441" y="1934155"/>
            <a:ext cx="5201841" cy="2332856"/>
          </a:xfrm>
        </p:spPr>
        <p:txBody>
          <a:bodyPr/>
          <a:lstStyle/>
          <a:p>
            <a:r>
              <a:rPr lang="en-US" altLang="zh-CN" sz="2000" dirty="0">
                <a:latin typeface="Calibri" panose="020F0502020204030204" pitchFamily="34" charset="0"/>
                <a:cs typeface="Calibri" panose="020F0502020204030204" pitchFamily="34" charset="0"/>
              </a:rPr>
              <a:t>Compute similarities between every pair of clusters. Order clusters per their similarity scores. Use the cluster with the highest score to train an ANN from scratch and obtain a strong base model.</a:t>
            </a:r>
          </a:p>
          <a:p>
            <a:r>
              <a:rPr lang="en-US" altLang="zh-CN" sz="2000" dirty="0">
                <a:latin typeface="Calibri" panose="020F0502020204030204" pitchFamily="34" charset="0"/>
                <a:cs typeface="Calibri" panose="020F0502020204030204" pitchFamily="34" charset="0"/>
              </a:rPr>
              <a:t>Use transfer learning to train models for other clusters leveraging parameters from previous models.</a:t>
            </a:r>
            <a:endParaRPr lang="zh-CN"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8790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ECB3B-8EC5-2BB3-4B95-969D6015B5B7}"/>
              </a:ext>
            </a:extLst>
          </p:cNvPr>
          <p:cNvSpPr/>
          <p:nvPr/>
        </p:nvSpPr>
        <p:spPr bwMode="auto">
          <a:xfrm>
            <a:off x="4860032" y="590557"/>
            <a:ext cx="4176464" cy="3997417"/>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w="38100">
                <a:solidFill>
                  <a:schemeClr val="tx1"/>
                </a:solidFill>
              </a:ln>
              <a:solidFill>
                <a:schemeClr val="tx1"/>
              </a:solidFill>
              <a:effectLst/>
              <a:latin typeface="Times" charset="0"/>
            </a:endParaRPr>
          </a:p>
        </p:txBody>
      </p:sp>
      <p:sp>
        <p:nvSpPr>
          <p:cNvPr id="2" name="Title 1">
            <a:extLst>
              <a:ext uri="{FF2B5EF4-FFF2-40B4-BE49-F238E27FC236}">
                <a16:creationId xmlns:a16="http://schemas.microsoft.com/office/drawing/2014/main" id="{075540EA-5F81-960C-3DA5-CA12A4429370}"/>
              </a:ext>
            </a:extLst>
          </p:cNvPr>
          <p:cNvSpPr>
            <a:spLocks noGrp="1"/>
          </p:cNvSpPr>
          <p:nvPr>
            <p:ph type="title"/>
          </p:nvPr>
        </p:nvSpPr>
        <p:spPr/>
        <p:txBody>
          <a:bodyPr/>
          <a:lstStyle/>
          <a:p>
            <a:r>
              <a:rPr lang="en-US" altLang="zh-CN" dirty="0"/>
              <a:t>For a New Outage: Which Model to Use?</a:t>
            </a:r>
            <a:endParaRPr lang="zh-CN" altLang="en-US" dirty="0"/>
          </a:p>
        </p:txBody>
      </p:sp>
      <p:sp>
        <p:nvSpPr>
          <p:cNvPr id="3" name="Text Placeholder 2">
            <a:extLst>
              <a:ext uri="{FF2B5EF4-FFF2-40B4-BE49-F238E27FC236}">
                <a16:creationId xmlns:a16="http://schemas.microsoft.com/office/drawing/2014/main" id="{FBA00707-ED08-D2A6-524E-9585AF3DFFD5}"/>
              </a:ext>
            </a:extLst>
          </p:cNvPr>
          <p:cNvSpPr>
            <a:spLocks noGrp="1"/>
          </p:cNvSpPr>
          <p:nvPr>
            <p:ph type="body" sz="quarter" idx="10"/>
          </p:nvPr>
        </p:nvSpPr>
        <p:spPr>
          <a:xfrm>
            <a:off x="90239" y="699542"/>
            <a:ext cx="4697785" cy="3773016"/>
          </a:xfrm>
        </p:spPr>
        <p:txBody>
          <a:bodyPr/>
          <a:lstStyle/>
          <a:p>
            <a:r>
              <a:rPr lang="en-US" altLang="zh-CN" sz="1800" dirty="0">
                <a:latin typeface="Calibri" panose="020F0502020204030204" pitchFamily="34" charset="0"/>
                <a:ea typeface="Calibri" panose="020F0502020204030204" pitchFamily="34" charset="0"/>
                <a:cs typeface="Calibri" panose="020F0502020204030204" pitchFamily="34" charset="0"/>
              </a:rPr>
              <a:t>Assign a new outage to a specific cluster/model for prediction.</a:t>
            </a:r>
          </a:p>
          <a:p>
            <a:r>
              <a:rPr lang="en-US" altLang="zh-CN" sz="1800" dirty="0">
                <a:latin typeface="Calibri" panose="020F0502020204030204" pitchFamily="34" charset="0"/>
                <a:ea typeface="Calibri" panose="020F0502020204030204" pitchFamily="34" charset="0"/>
                <a:cs typeface="Calibri" panose="020F0502020204030204" pitchFamily="34" charset="0"/>
              </a:rPr>
              <a:t>t-distributed Stochastic Neighbor Embedding (t-SNE) reduces high-dimensional outage records into a 2-D map while keeping outages belonging to the same clusters close.</a:t>
            </a:r>
          </a:p>
          <a:p>
            <a:r>
              <a:rPr lang="en-US" altLang="zh-CN" sz="1800" dirty="0">
                <a:latin typeface="Calibri" panose="020F0502020204030204" pitchFamily="34" charset="0"/>
                <a:ea typeface="Calibri" panose="020F0502020204030204" pitchFamily="34" charset="0"/>
                <a:cs typeface="Calibri" panose="020F0502020204030204" pitchFamily="34" charset="0"/>
              </a:rPr>
              <a:t>Apply t-SNE to all training outages and visualize each cluster with a different color on the 2-D map.</a:t>
            </a:r>
          </a:p>
          <a:p>
            <a:r>
              <a:rPr lang="en-US" altLang="zh-CN" sz="1800" dirty="0">
                <a:latin typeface="Calibri" panose="020F0502020204030204" pitchFamily="34" charset="0"/>
                <a:ea typeface="Calibri" panose="020F0502020204030204" pitchFamily="34" charset="0"/>
                <a:cs typeface="Calibri" panose="020F0502020204030204" pitchFamily="34" charset="0"/>
              </a:rPr>
              <a:t>Project the new outage onto the same t-SNE map and assign it to the cluster with a distance-measuring index.</a:t>
            </a:r>
          </a:p>
          <a:p>
            <a:endParaRPr lang="en-US" altLang="zh-CN" sz="18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CEE0518-43DA-EB37-893C-7E86281344B2}"/>
              </a:ext>
            </a:extLst>
          </p:cNvPr>
          <p:cNvSpPr txBox="1"/>
          <p:nvPr/>
        </p:nvSpPr>
        <p:spPr>
          <a:xfrm>
            <a:off x="4860031" y="575467"/>
            <a:ext cx="1332416" cy="400110"/>
          </a:xfrm>
          <a:prstGeom prst="rect">
            <a:avLst/>
          </a:prstGeom>
          <a:noFill/>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T-SNE Map</a:t>
            </a:r>
            <a:endParaRPr lang="zh-CN" altLang="en-US" sz="2000" dirty="0">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E657AEB8-1584-EEC5-60A4-645DBAC50F1B}"/>
              </a:ext>
            </a:extLst>
          </p:cNvPr>
          <p:cNvSpPr/>
          <p:nvPr/>
        </p:nvSpPr>
        <p:spPr bwMode="auto">
          <a:xfrm>
            <a:off x="5569189" y="1995686"/>
            <a:ext cx="72008"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1" name="Oval 10">
            <a:extLst>
              <a:ext uri="{FF2B5EF4-FFF2-40B4-BE49-F238E27FC236}">
                <a16:creationId xmlns:a16="http://schemas.microsoft.com/office/drawing/2014/main" id="{CF95EA99-6900-0CCF-2A1D-C713F1BB479B}"/>
              </a:ext>
            </a:extLst>
          </p:cNvPr>
          <p:cNvSpPr/>
          <p:nvPr/>
        </p:nvSpPr>
        <p:spPr bwMode="auto">
          <a:xfrm>
            <a:off x="6276420" y="2211710"/>
            <a:ext cx="72008"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2" name="Oval 11">
            <a:extLst>
              <a:ext uri="{FF2B5EF4-FFF2-40B4-BE49-F238E27FC236}">
                <a16:creationId xmlns:a16="http://schemas.microsoft.com/office/drawing/2014/main" id="{315A36B0-865A-2D32-082B-8382C3E4AFEF}"/>
              </a:ext>
            </a:extLst>
          </p:cNvPr>
          <p:cNvSpPr/>
          <p:nvPr/>
        </p:nvSpPr>
        <p:spPr bwMode="auto">
          <a:xfrm>
            <a:off x="5569189" y="2283718"/>
            <a:ext cx="72008"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3" name="Oval 12">
            <a:extLst>
              <a:ext uri="{FF2B5EF4-FFF2-40B4-BE49-F238E27FC236}">
                <a16:creationId xmlns:a16="http://schemas.microsoft.com/office/drawing/2014/main" id="{F25829F7-1EAF-7E3C-2A6C-89C8D872C2CE}"/>
              </a:ext>
            </a:extLst>
          </p:cNvPr>
          <p:cNvSpPr/>
          <p:nvPr/>
        </p:nvSpPr>
        <p:spPr bwMode="auto">
          <a:xfrm>
            <a:off x="5886130" y="1868986"/>
            <a:ext cx="72008"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4" name="Oval 13">
            <a:extLst>
              <a:ext uri="{FF2B5EF4-FFF2-40B4-BE49-F238E27FC236}">
                <a16:creationId xmlns:a16="http://schemas.microsoft.com/office/drawing/2014/main" id="{A0F8A26C-0169-098B-4C6B-F302CB98547D}"/>
              </a:ext>
            </a:extLst>
          </p:cNvPr>
          <p:cNvSpPr/>
          <p:nvPr/>
        </p:nvSpPr>
        <p:spPr bwMode="auto">
          <a:xfrm>
            <a:off x="5763311" y="2391730"/>
            <a:ext cx="72008"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5" name="Oval 14">
            <a:extLst>
              <a:ext uri="{FF2B5EF4-FFF2-40B4-BE49-F238E27FC236}">
                <a16:creationId xmlns:a16="http://schemas.microsoft.com/office/drawing/2014/main" id="{89747527-5C63-1326-FD32-1D557B04E79E}"/>
              </a:ext>
            </a:extLst>
          </p:cNvPr>
          <p:cNvSpPr/>
          <p:nvPr/>
        </p:nvSpPr>
        <p:spPr bwMode="auto">
          <a:xfrm>
            <a:off x="7308304" y="975577"/>
            <a:ext cx="72008" cy="7200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6" name="Oval 15">
            <a:extLst>
              <a:ext uri="{FF2B5EF4-FFF2-40B4-BE49-F238E27FC236}">
                <a16:creationId xmlns:a16="http://schemas.microsoft.com/office/drawing/2014/main" id="{5AB18835-E63E-5AE9-CFF2-349DE6F322DA}"/>
              </a:ext>
            </a:extLst>
          </p:cNvPr>
          <p:cNvSpPr/>
          <p:nvPr/>
        </p:nvSpPr>
        <p:spPr bwMode="auto">
          <a:xfrm>
            <a:off x="7300963" y="1371621"/>
            <a:ext cx="72008" cy="7200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7" name="Oval 16">
            <a:extLst>
              <a:ext uri="{FF2B5EF4-FFF2-40B4-BE49-F238E27FC236}">
                <a16:creationId xmlns:a16="http://schemas.microsoft.com/office/drawing/2014/main" id="{7F4D5271-7B48-ABD4-397D-CDFA5F03D7CE}"/>
              </a:ext>
            </a:extLst>
          </p:cNvPr>
          <p:cNvSpPr/>
          <p:nvPr/>
        </p:nvSpPr>
        <p:spPr bwMode="auto">
          <a:xfrm>
            <a:off x="7704348" y="1202625"/>
            <a:ext cx="72008" cy="7200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8" name="Oval 17">
            <a:extLst>
              <a:ext uri="{FF2B5EF4-FFF2-40B4-BE49-F238E27FC236}">
                <a16:creationId xmlns:a16="http://schemas.microsoft.com/office/drawing/2014/main" id="{6C217B75-3389-63DE-4F7E-355F0C3A4824}"/>
              </a:ext>
            </a:extLst>
          </p:cNvPr>
          <p:cNvSpPr/>
          <p:nvPr/>
        </p:nvSpPr>
        <p:spPr bwMode="auto">
          <a:xfrm>
            <a:off x="8355599" y="2753491"/>
            <a:ext cx="72008" cy="72008"/>
          </a:xfrm>
          <a:prstGeom prst="ellipse">
            <a:avLst/>
          </a:prstGeom>
          <a:solidFill>
            <a:srgbClr val="2061A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9" name="Oval 18">
            <a:extLst>
              <a:ext uri="{FF2B5EF4-FFF2-40B4-BE49-F238E27FC236}">
                <a16:creationId xmlns:a16="http://schemas.microsoft.com/office/drawing/2014/main" id="{FF2688D3-19CE-ED3B-CB2E-74937B80AFD7}"/>
              </a:ext>
            </a:extLst>
          </p:cNvPr>
          <p:cNvSpPr/>
          <p:nvPr/>
        </p:nvSpPr>
        <p:spPr bwMode="auto">
          <a:xfrm>
            <a:off x="7884368" y="2751770"/>
            <a:ext cx="72008" cy="72008"/>
          </a:xfrm>
          <a:prstGeom prst="ellipse">
            <a:avLst/>
          </a:prstGeom>
          <a:solidFill>
            <a:srgbClr val="2061A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20" name="Oval 19">
            <a:extLst>
              <a:ext uri="{FF2B5EF4-FFF2-40B4-BE49-F238E27FC236}">
                <a16:creationId xmlns:a16="http://schemas.microsoft.com/office/drawing/2014/main" id="{7F0C8CFD-D81F-00BE-BC2B-F07B21B2F4D5}"/>
              </a:ext>
            </a:extLst>
          </p:cNvPr>
          <p:cNvSpPr/>
          <p:nvPr/>
        </p:nvSpPr>
        <p:spPr bwMode="auto">
          <a:xfrm>
            <a:off x="8248407" y="2455606"/>
            <a:ext cx="72008" cy="72008"/>
          </a:xfrm>
          <a:prstGeom prst="ellipse">
            <a:avLst/>
          </a:prstGeom>
          <a:solidFill>
            <a:srgbClr val="2061A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21" name="Oval 20">
            <a:extLst>
              <a:ext uri="{FF2B5EF4-FFF2-40B4-BE49-F238E27FC236}">
                <a16:creationId xmlns:a16="http://schemas.microsoft.com/office/drawing/2014/main" id="{BB6D9A59-24F2-5C5E-1AE5-F8AD2BB90B59}"/>
              </a:ext>
            </a:extLst>
          </p:cNvPr>
          <p:cNvSpPr/>
          <p:nvPr/>
        </p:nvSpPr>
        <p:spPr bwMode="auto">
          <a:xfrm>
            <a:off x="8064388" y="3147814"/>
            <a:ext cx="72008" cy="72008"/>
          </a:xfrm>
          <a:prstGeom prst="ellipse">
            <a:avLst/>
          </a:prstGeom>
          <a:solidFill>
            <a:srgbClr val="2061A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22" name="TextBox 21">
            <a:extLst>
              <a:ext uri="{FF2B5EF4-FFF2-40B4-BE49-F238E27FC236}">
                <a16:creationId xmlns:a16="http://schemas.microsoft.com/office/drawing/2014/main" id="{6122A420-9A79-08F9-486D-502253A78512}"/>
              </a:ext>
            </a:extLst>
          </p:cNvPr>
          <p:cNvSpPr txBox="1"/>
          <p:nvPr/>
        </p:nvSpPr>
        <p:spPr>
          <a:xfrm>
            <a:off x="5051995" y="1506791"/>
            <a:ext cx="1102353" cy="400110"/>
          </a:xfrm>
          <a:prstGeom prst="rect">
            <a:avLst/>
          </a:prstGeom>
          <a:noFill/>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Cluster 1</a:t>
            </a:r>
            <a:endParaRPr lang="zh-CN" altLang="en-US" sz="20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7C0FE84F-DCD9-878D-97FB-450CB34019D1}"/>
              </a:ext>
            </a:extLst>
          </p:cNvPr>
          <p:cNvSpPr txBox="1"/>
          <p:nvPr/>
        </p:nvSpPr>
        <p:spPr>
          <a:xfrm>
            <a:off x="7622165" y="769132"/>
            <a:ext cx="1102353" cy="400110"/>
          </a:xfrm>
          <a:prstGeom prst="rect">
            <a:avLst/>
          </a:prstGeom>
          <a:noFill/>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Cluster 2</a:t>
            </a:r>
            <a:endParaRPr lang="zh-CN" altLang="en-US" sz="20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139428BF-2885-2C6F-C54B-E829D7F22012}"/>
              </a:ext>
            </a:extLst>
          </p:cNvPr>
          <p:cNvSpPr txBox="1"/>
          <p:nvPr/>
        </p:nvSpPr>
        <p:spPr>
          <a:xfrm>
            <a:off x="7643097" y="3248555"/>
            <a:ext cx="1102353" cy="400110"/>
          </a:xfrm>
          <a:prstGeom prst="rect">
            <a:avLst/>
          </a:prstGeom>
          <a:noFill/>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Cluster 3</a:t>
            </a:r>
            <a:endParaRPr lang="zh-CN" altLang="en-US" sz="2000" dirty="0">
              <a:latin typeface="Calibri" panose="020F0502020204030204" pitchFamily="34" charset="0"/>
              <a:cs typeface="Calibri" panose="020F0502020204030204" pitchFamily="34" charset="0"/>
            </a:endParaRPr>
          </a:p>
        </p:txBody>
      </p:sp>
      <p:sp>
        <p:nvSpPr>
          <p:cNvPr id="25" name="Oval 24">
            <a:extLst>
              <a:ext uri="{FF2B5EF4-FFF2-40B4-BE49-F238E27FC236}">
                <a16:creationId xmlns:a16="http://schemas.microsoft.com/office/drawing/2014/main" id="{9DBB4116-5349-D2A3-5C3A-642C9A45BF6F}"/>
              </a:ext>
            </a:extLst>
          </p:cNvPr>
          <p:cNvSpPr/>
          <p:nvPr/>
        </p:nvSpPr>
        <p:spPr bwMode="auto">
          <a:xfrm>
            <a:off x="6840238" y="2813078"/>
            <a:ext cx="72008" cy="72008"/>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bg1"/>
              </a:solidFill>
              <a:effectLst/>
              <a:latin typeface="Times" charset="0"/>
            </a:endParaRPr>
          </a:p>
        </p:txBody>
      </p:sp>
      <p:cxnSp>
        <p:nvCxnSpPr>
          <p:cNvPr id="28" name="Straight Arrow Connector 27">
            <a:extLst>
              <a:ext uri="{FF2B5EF4-FFF2-40B4-BE49-F238E27FC236}">
                <a16:creationId xmlns:a16="http://schemas.microsoft.com/office/drawing/2014/main" id="{D08F85A0-B2E5-1EA9-4B32-3A715542D4F1}"/>
              </a:ext>
            </a:extLst>
          </p:cNvPr>
          <p:cNvCxnSpPr>
            <a:cxnSpLocks/>
            <a:stCxn id="25" idx="1"/>
          </p:cNvCxnSpPr>
          <p:nvPr/>
        </p:nvCxnSpPr>
        <p:spPr bwMode="auto">
          <a:xfrm flipH="1" flipV="1">
            <a:off x="5802522" y="2168731"/>
            <a:ext cx="1048261" cy="65489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87386FD1-45A6-3ED2-445C-BC1548B85CDD}"/>
              </a:ext>
            </a:extLst>
          </p:cNvPr>
          <p:cNvCxnSpPr>
            <a:cxnSpLocks/>
            <a:stCxn id="25" idx="7"/>
          </p:cNvCxnSpPr>
          <p:nvPr/>
        </p:nvCxnSpPr>
        <p:spPr bwMode="auto">
          <a:xfrm flipV="1">
            <a:off x="6901701" y="1202625"/>
            <a:ext cx="599353" cy="162099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A55C0451-A6F4-461B-3E40-A9016DD96887}"/>
              </a:ext>
            </a:extLst>
          </p:cNvPr>
          <p:cNvCxnSpPr>
            <a:cxnSpLocks/>
            <a:stCxn id="25" idx="5"/>
          </p:cNvCxnSpPr>
          <p:nvPr/>
        </p:nvCxnSpPr>
        <p:spPr bwMode="auto">
          <a:xfrm flipV="1">
            <a:off x="6901701" y="2849928"/>
            <a:ext cx="1213010" cy="2461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4" name="TextBox 33">
            <a:extLst>
              <a:ext uri="{FF2B5EF4-FFF2-40B4-BE49-F238E27FC236}">
                <a16:creationId xmlns:a16="http://schemas.microsoft.com/office/drawing/2014/main" id="{6FB4DD41-FD0B-D5DA-6398-793A7E20443D}"/>
              </a:ext>
            </a:extLst>
          </p:cNvPr>
          <p:cNvSpPr txBox="1"/>
          <p:nvPr/>
        </p:nvSpPr>
        <p:spPr>
          <a:xfrm>
            <a:off x="4996804" y="2708496"/>
            <a:ext cx="2088231" cy="646331"/>
          </a:xfrm>
          <a:prstGeom prst="rect">
            <a:avLst/>
          </a:prstGeom>
          <a:noFill/>
        </p:spPr>
        <p:txBody>
          <a:bodyPr wrap="square" rtlCol="0">
            <a:spAutoFit/>
          </a:bodyPr>
          <a:lstStyle/>
          <a:p>
            <a:r>
              <a:rPr lang="en-US" altLang="zh-CN" sz="1800" dirty="0">
                <a:latin typeface="Calibri" panose="020F0502020204030204" pitchFamily="34" charset="0"/>
                <a:ea typeface="Calibri" panose="020F0502020204030204" pitchFamily="34" charset="0"/>
                <a:cs typeface="Calibri" panose="020F0502020204030204" pitchFamily="34" charset="0"/>
              </a:rPr>
              <a:t>New outage with the same features</a:t>
            </a:r>
            <a:endParaRPr lang="zh-CN" altLang="en-US" sz="1800" dirty="0">
              <a:latin typeface="Calibri" panose="020F0502020204030204" pitchFamily="34" charset="0"/>
              <a:cs typeface="Calibri" panose="020F0502020204030204" pitchFamily="34" charset="0"/>
            </a:endParaRPr>
          </a:p>
        </p:txBody>
      </p:sp>
      <p:sp>
        <p:nvSpPr>
          <p:cNvPr id="37" name="Oval 36">
            <a:extLst>
              <a:ext uri="{FF2B5EF4-FFF2-40B4-BE49-F238E27FC236}">
                <a16:creationId xmlns:a16="http://schemas.microsoft.com/office/drawing/2014/main" id="{D806D21D-5D3B-ABB9-1AA2-19A018EBD41A}"/>
              </a:ext>
            </a:extLst>
          </p:cNvPr>
          <p:cNvSpPr/>
          <p:nvPr/>
        </p:nvSpPr>
        <p:spPr bwMode="auto">
          <a:xfrm>
            <a:off x="7848364" y="2240739"/>
            <a:ext cx="72008" cy="72008"/>
          </a:xfrm>
          <a:prstGeom prst="ellipse">
            <a:avLst/>
          </a:prstGeom>
          <a:solidFill>
            <a:srgbClr val="2061A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grpSp>
        <p:nvGrpSpPr>
          <p:cNvPr id="45" name="Group 44">
            <a:extLst>
              <a:ext uri="{FF2B5EF4-FFF2-40B4-BE49-F238E27FC236}">
                <a16:creationId xmlns:a16="http://schemas.microsoft.com/office/drawing/2014/main" id="{5230416B-8474-12D1-7021-4B0B4F371D7D}"/>
              </a:ext>
            </a:extLst>
          </p:cNvPr>
          <p:cNvGrpSpPr/>
          <p:nvPr/>
        </p:nvGrpSpPr>
        <p:grpSpPr>
          <a:xfrm>
            <a:off x="7417064" y="1115235"/>
            <a:ext cx="133093" cy="144016"/>
            <a:chOff x="7417064" y="1115235"/>
            <a:chExt cx="133093" cy="144016"/>
          </a:xfrm>
        </p:grpSpPr>
        <p:cxnSp>
          <p:nvCxnSpPr>
            <p:cNvPr id="43" name="Straight Connector 42">
              <a:extLst>
                <a:ext uri="{FF2B5EF4-FFF2-40B4-BE49-F238E27FC236}">
                  <a16:creationId xmlns:a16="http://schemas.microsoft.com/office/drawing/2014/main" id="{915403E1-AA7A-CB08-2368-2841119464F1}"/>
                </a:ext>
              </a:extLst>
            </p:cNvPr>
            <p:cNvCxnSpPr/>
            <p:nvPr/>
          </p:nvCxnSpPr>
          <p:spPr bwMode="auto">
            <a:xfrm>
              <a:off x="7417064" y="1115235"/>
              <a:ext cx="133093"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D2C0D4EE-40C2-1643-A846-65E4ED3531E2}"/>
                </a:ext>
              </a:extLst>
            </p:cNvPr>
            <p:cNvCxnSpPr/>
            <p:nvPr/>
          </p:nvCxnSpPr>
          <p:spPr bwMode="auto">
            <a:xfrm flipV="1">
              <a:off x="7417064" y="1115235"/>
              <a:ext cx="133093"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0" name="Group 49">
            <a:extLst>
              <a:ext uri="{FF2B5EF4-FFF2-40B4-BE49-F238E27FC236}">
                <a16:creationId xmlns:a16="http://schemas.microsoft.com/office/drawing/2014/main" id="{639DB4C7-7438-0704-20C5-11BA8AC6A728}"/>
              </a:ext>
            </a:extLst>
          </p:cNvPr>
          <p:cNvGrpSpPr/>
          <p:nvPr/>
        </p:nvGrpSpPr>
        <p:grpSpPr>
          <a:xfrm>
            <a:off x="7344309" y="4236175"/>
            <a:ext cx="1692188" cy="338554"/>
            <a:chOff x="7025733" y="4178188"/>
            <a:chExt cx="1997901" cy="338554"/>
          </a:xfrm>
        </p:grpSpPr>
        <p:grpSp>
          <p:nvGrpSpPr>
            <p:cNvPr id="46" name="Group 45">
              <a:extLst>
                <a:ext uri="{FF2B5EF4-FFF2-40B4-BE49-F238E27FC236}">
                  <a16:creationId xmlns:a16="http://schemas.microsoft.com/office/drawing/2014/main" id="{491FB80F-F572-31C4-0264-087C8A086FB0}"/>
                </a:ext>
              </a:extLst>
            </p:cNvPr>
            <p:cNvGrpSpPr/>
            <p:nvPr/>
          </p:nvGrpSpPr>
          <p:grpSpPr>
            <a:xfrm>
              <a:off x="7025733" y="4285133"/>
              <a:ext cx="133093" cy="144016"/>
              <a:chOff x="7417064" y="1115235"/>
              <a:chExt cx="133093" cy="144016"/>
            </a:xfrm>
          </p:grpSpPr>
          <p:cxnSp>
            <p:nvCxnSpPr>
              <p:cNvPr id="47" name="Straight Connector 46">
                <a:extLst>
                  <a:ext uri="{FF2B5EF4-FFF2-40B4-BE49-F238E27FC236}">
                    <a16:creationId xmlns:a16="http://schemas.microsoft.com/office/drawing/2014/main" id="{9F9F3FDB-8937-1F5C-A261-E5E3767B4E4D}"/>
                  </a:ext>
                </a:extLst>
              </p:cNvPr>
              <p:cNvCxnSpPr/>
              <p:nvPr/>
            </p:nvCxnSpPr>
            <p:spPr bwMode="auto">
              <a:xfrm>
                <a:off x="7417064" y="1115235"/>
                <a:ext cx="133093"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079D9E4C-2F09-66B9-5D3E-89EE631D92DB}"/>
                  </a:ext>
                </a:extLst>
              </p:cNvPr>
              <p:cNvCxnSpPr/>
              <p:nvPr/>
            </p:nvCxnSpPr>
            <p:spPr bwMode="auto">
              <a:xfrm flipV="1">
                <a:off x="7417064" y="1115235"/>
                <a:ext cx="133093"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9" name="TextBox 48">
              <a:extLst>
                <a:ext uri="{FF2B5EF4-FFF2-40B4-BE49-F238E27FC236}">
                  <a16:creationId xmlns:a16="http://schemas.microsoft.com/office/drawing/2014/main" id="{A188DB99-18F2-28A9-4430-88322792D96F}"/>
                </a:ext>
              </a:extLst>
            </p:cNvPr>
            <p:cNvSpPr txBox="1"/>
            <p:nvPr/>
          </p:nvSpPr>
          <p:spPr>
            <a:xfrm>
              <a:off x="7092279" y="4178188"/>
              <a:ext cx="1931355" cy="338554"/>
            </a:xfrm>
            <a:prstGeom prst="rect">
              <a:avLst/>
            </a:prstGeom>
            <a:noFill/>
          </p:spPr>
          <p:txBody>
            <a:bodyPr wrap="square" rtlCol="0">
              <a:spAutoFit/>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 Cluster Centroid</a:t>
              </a:r>
              <a:endParaRPr lang="zh-CN" altLang="en-US" sz="1600" dirty="0">
                <a:latin typeface="Calibri" panose="020F0502020204030204" pitchFamily="34" charset="0"/>
                <a:cs typeface="Calibri" panose="020F0502020204030204" pitchFamily="34" charset="0"/>
              </a:endParaRPr>
            </a:p>
          </p:txBody>
        </p:sp>
      </p:grpSp>
      <p:grpSp>
        <p:nvGrpSpPr>
          <p:cNvPr id="51" name="Group 50">
            <a:extLst>
              <a:ext uri="{FF2B5EF4-FFF2-40B4-BE49-F238E27FC236}">
                <a16:creationId xmlns:a16="http://schemas.microsoft.com/office/drawing/2014/main" id="{CDDFF9E9-A8E0-F279-462C-BCEBE722BE20}"/>
              </a:ext>
            </a:extLst>
          </p:cNvPr>
          <p:cNvGrpSpPr/>
          <p:nvPr/>
        </p:nvGrpSpPr>
        <p:grpSpPr>
          <a:xfrm>
            <a:off x="8061181" y="2770360"/>
            <a:ext cx="133093" cy="144016"/>
            <a:chOff x="7417064" y="1115235"/>
            <a:chExt cx="133093" cy="144016"/>
          </a:xfrm>
        </p:grpSpPr>
        <p:cxnSp>
          <p:nvCxnSpPr>
            <p:cNvPr id="52" name="Straight Connector 51">
              <a:extLst>
                <a:ext uri="{FF2B5EF4-FFF2-40B4-BE49-F238E27FC236}">
                  <a16:creationId xmlns:a16="http://schemas.microsoft.com/office/drawing/2014/main" id="{6047CBF6-4F0E-C807-464B-FCB8CD8EC377}"/>
                </a:ext>
              </a:extLst>
            </p:cNvPr>
            <p:cNvCxnSpPr/>
            <p:nvPr/>
          </p:nvCxnSpPr>
          <p:spPr bwMode="auto">
            <a:xfrm>
              <a:off x="7417064" y="1115235"/>
              <a:ext cx="133093"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8D533E75-E1A3-C00A-5CE1-AFE63B9E818B}"/>
                </a:ext>
              </a:extLst>
            </p:cNvPr>
            <p:cNvCxnSpPr/>
            <p:nvPr/>
          </p:nvCxnSpPr>
          <p:spPr bwMode="auto">
            <a:xfrm flipV="1">
              <a:off x="7417064" y="1115235"/>
              <a:ext cx="133093"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4" name="Group 53">
            <a:extLst>
              <a:ext uri="{FF2B5EF4-FFF2-40B4-BE49-F238E27FC236}">
                <a16:creationId xmlns:a16="http://schemas.microsoft.com/office/drawing/2014/main" id="{C030248F-43FD-4252-E238-B5CC05821CB9}"/>
              </a:ext>
            </a:extLst>
          </p:cNvPr>
          <p:cNvGrpSpPr/>
          <p:nvPr/>
        </p:nvGrpSpPr>
        <p:grpSpPr>
          <a:xfrm>
            <a:off x="5744537" y="2096723"/>
            <a:ext cx="133093" cy="144016"/>
            <a:chOff x="7417064" y="1115235"/>
            <a:chExt cx="133093" cy="144016"/>
          </a:xfrm>
        </p:grpSpPr>
        <p:cxnSp>
          <p:nvCxnSpPr>
            <p:cNvPr id="55" name="Straight Connector 54">
              <a:extLst>
                <a:ext uri="{FF2B5EF4-FFF2-40B4-BE49-F238E27FC236}">
                  <a16:creationId xmlns:a16="http://schemas.microsoft.com/office/drawing/2014/main" id="{4BC4E793-7B39-EE58-2AC6-B41BDA1E2DB2}"/>
                </a:ext>
              </a:extLst>
            </p:cNvPr>
            <p:cNvCxnSpPr/>
            <p:nvPr/>
          </p:nvCxnSpPr>
          <p:spPr bwMode="auto">
            <a:xfrm>
              <a:off x="7417064" y="1115235"/>
              <a:ext cx="133093"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E8924AB3-7640-6873-DAE9-0EF7B8074123}"/>
                </a:ext>
              </a:extLst>
            </p:cNvPr>
            <p:cNvCxnSpPr/>
            <p:nvPr/>
          </p:nvCxnSpPr>
          <p:spPr bwMode="auto">
            <a:xfrm flipV="1">
              <a:off x="7417064" y="1115235"/>
              <a:ext cx="133093"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57" name="TextBox 56">
            <a:extLst>
              <a:ext uri="{FF2B5EF4-FFF2-40B4-BE49-F238E27FC236}">
                <a16:creationId xmlns:a16="http://schemas.microsoft.com/office/drawing/2014/main" id="{5FCCF96E-3BE6-A88E-B0B8-F4C462AD79C5}"/>
              </a:ext>
            </a:extLst>
          </p:cNvPr>
          <p:cNvSpPr txBox="1"/>
          <p:nvPr/>
        </p:nvSpPr>
        <p:spPr>
          <a:xfrm>
            <a:off x="4882828" y="3739847"/>
            <a:ext cx="2389473" cy="830997"/>
          </a:xfrm>
          <a:prstGeom prst="rect">
            <a:avLst/>
          </a:prstGeom>
          <a:noFill/>
        </p:spPr>
        <p:txBody>
          <a:bodyPr wrap="square" rtlCol="0">
            <a:spAutoFit/>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Measure the distance between the new outage and the cluster centroid.</a:t>
            </a:r>
            <a:endParaRPr lang="zh-CN"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2175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A596-EF64-4B5D-A9FD-7881BB479161}"/>
              </a:ext>
            </a:extLst>
          </p:cNvPr>
          <p:cNvSpPr>
            <a:spLocks noGrp="1"/>
          </p:cNvSpPr>
          <p:nvPr>
            <p:ph type="title"/>
          </p:nvPr>
        </p:nvSpPr>
        <p:spPr/>
        <p:txBody>
          <a:bodyPr/>
          <a:lstStyle/>
          <a:p>
            <a:r>
              <a:rPr lang="en-US" dirty="0"/>
              <a:t>Numerical Results – Clustering Summary</a:t>
            </a:r>
            <a:br>
              <a:rPr lang="en-US" dirty="0"/>
            </a:br>
            <a:endParaRPr lang="en-US" dirty="0"/>
          </a:p>
        </p:txBody>
      </p:sp>
      <p:sp>
        <p:nvSpPr>
          <p:cNvPr id="4" name="文本框 11">
            <a:extLst>
              <a:ext uri="{FF2B5EF4-FFF2-40B4-BE49-F238E27FC236}">
                <a16:creationId xmlns:a16="http://schemas.microsoft.com/office/drawing/2014/main" id="{9D9A02B0-4881-9246-0451-5470B047CAD2}"/>
              </a:ext>
            </a:extLst>
          </p:cNvPr>
          <p:cNvSpPr txBox="1"/>
          <p:nvPr/>
        </p:nvSpPr>
        <p:spPr>
          <a:xfrm>
            <a:off x="90239" y="699542"/>
            <a:ext cx="3545657" cy="1588127"/>
          </a:xfrm>
          <a:prstGeom prst="rect">
            <a:avLst/>
          </a:prstGeom>
          <a:noFill/>
        </p:spPr>
        <p:txBody>
          <a:bodyPr wrap="square">
            <a:spAutoFit/>
          </a:bodyPr>
          <a:lstStyle/>
          <a:p>
            <a:pPr marL="342872" indent="-342872" eaLnBrk="1" hangingPunct="1">
              <a:spcBef>
                <a:spcPct val="20000"/>
              </a:spcBef>
              <a:buClr>
                <a:srgbClr val="C00000"/>
              </a:buClr>
              <a:buSzPct val="100000"/>
              <a:buFont typeface="Arial" panose="020B0604020202020204" pitchFamily="34" charset="0"/>
              <a:buChar char="•"/>
            </a:pPr>
            <a:r>
              <a:rPr lang="en-US" altLang="zh-CN" sz="1800" dirty="0">
                <a:latin typeface="Calibri" panose="020F0502020204030204" pitchFamily="34" charset="0"/>
                <a:ea typeface="Calibri" panose="020F0502020204030204" pitchFamily="34" charset="0"/>
                <a:cs typeface="Calibri" panose="020F0502020204030204" pitchFamily="34" charset="0"/>
              </a:rPr>
              <a:t>Determined number of clusters = 4 using DBI.</a:t>
            </a:r>
          </a:p>
          <a:p>
            <a:pPr marL="342872" indent="-342872" eaLnBrk="1" hangingPunct="1">
              <a:spcBef>
                <a:spcPct val="20000"/>
              </a:spcBef>
              <a:buClr>
                <a:srgbClr val="C00000"/>
              </a:buClr>
              <a:buSzPct val="100000"/>
              <a:buFont typeface="Arial" panose="020B0604020202020204" pitchFamily="34" charset="0"/>
              <a:buChar char="•"/>
            </a:pPr>
            <a:endParaRPr lang="en-US" altLang="zh-CN" sz="1800" dirty="0">
              <a:latin typeface="Calibri" panose="020F0502020204030204" pitchFamily="34" charset="0"/>
              <a:ea typeface="Calibri" panose="020F0502020204030204" pitchFamily="34" charset="0"/>
              <a:cs typeface="Calibri" panose="020F0502020204030204" pitchFamily="34" charset="0"/>
            </a:endParaRPr>
          </a:p>
          <a:p>
            <a:pPr marL="342872" indent="-342872" eaLnBrk="1" hangingPunct="1">
              <a:spcBef>
                <a:spcPct val="20000"/>
              </a:spcBef>
              <a:buClr>
                <a:srgbClr val="C00000"/>
              </a:buClr>
              <a:buSzPct val="100000"/>
              <a:buFont typeface="Arial" panose="020B0604020202020204" pitchFamily="34" charset="0"/>
              <a:buChar char="•"/>
            </a:pPr>
            <a:r>
              <a:rPr lang="en-US" altLang="zh-CN" sz="1800" dirty="0">
                <a:latin typeface="Calibri" panose="020F0502020204030204" pitchFamily="34" charset="0"/>
                <a:ea typeface="Calibri" panose="020F0502020204030204" pitchFamily="34" charset="0"/>
                <a:cs typeface="Calibri" panose="020F0502020204030204" pitchFamily="34" charset="0"/>
              </a:rPr>
              <a:t>Cluster shows different lengths of average restoration times.</a:t>
            </a:r>
          </a:p>
        </p:txBody>
      </p:sp>
      <p:graphicFrame>
        <p:nvGraphicFramePr>
          <p:cNvPr id="6" name="Table 4">
            <a:extLst>
              <a:ext uri="{FF2B5EF4-FFF2-40B4-BE49-F238E27FC236}">
                <a16:creationId xmlns:a16="http://schemas.microsoft.com/office/drawing/2014/main" id="{1DC37351-80DE-2F0D-D13F-C732E4FDAFC8}"/>
              </a:ext>
            </a:extLst>
          </p:cNvPr>
          <p:cNvGraphicFramePr>
            <a:graphicFrameLocks noGrp="1"/>
          </p:cNvGraphicFramePr>
          <p:nvPr>
            <p:extLst>
              <p:ext uri="{D42A27DB-BD31-4B8C-83A1-F6EECF244321}">
                <p14:modId xmlns:p14="http://schemas.microsoft.com/office/powerpoint/2010/main" val="1962609173"/>
              </p:ext>
            </p:extLst>
          </p:nvPr>
        </p:nvGraphicFramePr>
        <p:xfrm>
          <a:off x="207160" y="2780990"/>
          <a:ext cx="8729680" cy="1797025"/>
        </p:xfrm>
        <a:graphic>
          <a:graphicData uri="http://schemas.openxmlformats.org/drawingml/2006/table">
            <a:tbl>
              <a:tblPr firstRow="1" bandRow="1">
                <a:tableStyleId>{B301B821-A1FF-4177-AEE7-76D212191A09}</a:tableStyleId>
              </a:tblPr>
              <a:tblGrid>
                <a:gridCol w="1268496">
                  <a:extLst>
                    <a:ext uri="{9D8B030D-6E8A-4147-A177-3AD203B41FA5}">
                      <a16:colId xmlns:a16="http://schemas.microsoft.com/office/drawing/2014/main" val="3435484669"/>
                    </a:ext>
                  </a:extLst>
                </a:gridCol>
                <a:gridCol w="1728192">
                  <a:extLst>
                    <a:ext uri="{9D8B030D-6E8A-4147-A177-3AD203B41FA5}">
                      <a16:colId xmlns:a16="http://schemas.microsoft.com/office/drawing/2014/main" val="4189943495"/>
                    </a:ext>
                  </a:extLst>
                </a:gridCol>
                <a:gridCol w="2664296">
                  <a:extLst>
                    <a:ext uri="{9D8B030D-6E8A-4147-A177-3AD203B41FA5}">
                      <a16:colId xmlns:a16="http://schemas.microsoft.com/office/drawing/2014/main" val="2940490856"/>
                    </a:ext>
                  </a:extLst>
                </a:gridCol>
                <a:gridCol w="3068696">
                  <a:extLst>
                    <a:ext uri="{9D8B030D-6E8A-4147-A177-3AD203B41FA5}">
                      <a16:colId xmlns:a16="http://schemas.microsoft.com/office/drawing/2014/main" val="1854889476"/>
                    </a:ext>
                  </a:extLst>
                </a:gridCol>
              </a:tblGrid>
              <a:tr h="359405">
                <a:tc>
                  <a:txBody>
                    <a:bodyPr/>
                    <a:lstStyle/>
                    <a:p>
                      <a:pPr marL="0" marR="0" algn="ctr">
                        <a:lnSpc>
                          <a:spcPct val="107000"/>
                        </a:lnSpc>
                        <a:spcBef>
                          <a:spcPts val="0"/>
                        </a:spcBef>
                        <a:spcAft>
                          <a:spcPts val="0"/>
                        </a:spcAft>
                      </a:pPr>
                      <a:r>
                        <a:rPr lang="en-US" sz="1800" b="1" dirty="0">
                          <a:solidFill>
                            <a:schemeClr val="tx1"/>
                          </a:solidFill>
                          <a:effectLst/>
                        </a:rPr>
                        <a:t>Cluster </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chemeClr val="tx1"/>
                          </a:solidFill>
                          <a:effectLst/>
                        </a:rPr>
                        <a:t>Outage Reports</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chemeClr val="tx1"/>
                          </a:solidFill>
                          <a:effectLst/>
                        </a:rPr>
                        <a:t>Avg. Customer Interrupted</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chemeClr val="tx1"/>
                          </a:solidFill>
                          <a:effectLst/>
                        </a:rPr>
                        <a:t>Avg. Restoration Time (min)</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616816349"/>
                  </a:ext>
                </a:extLst>
              </a:tr>
              <a:tr h="359405">
                <a:tc>
                  <a:txBody>
                    <a:bodyPr/>
                    <a:lstStyle/>
                    <a:p>
                      <a:pPr marL="0" marR="0" algn="ctr">
                        <a:lnSpc>
                          <a:spcPct val="107000"/>
                        </a:lnSpc>
                        <a:spcBef>
                          <a:spcPts val="0"/>
                        </a:spcBef>
                        <a:spcAft>
                          <a:spcPts val="0"/>
                        </a:spcAft>
                      </a:pPr>
                      <a:r>
                        <a:rPr lang="en-US" sz="1800" b="0" i="0" dirty="0">
                          <a:solidFill>
                            <a:schemeClr val="tx1"/>
                          </a:solidFill>
                          <a:effectLst/>
                          <a:latin typeface="+mj-lt"/>
                        </a:rPr>
                        <a:t>Cluster 1</a:t>
                      </a:r>
                    </a:p>
                  </a:txBody>
                  <a:tcPr marL="68580" marR="68580" marT="0" marB="0" anchor="ctr"/>
                </a:tc>
                <a:tc>
                  <a:txBody>
                    <a:bodyPr/>
                    <a:lstStyle/>
                    <a:p>
                      <a:pPr marL="0" marR="0" algn="ctr">
                        <a:lnSpc>
                          <a:spcPct val="107000"/>
                        </a:lnSpc>
                        <a:spcBef>
                          <a:spcPts val="0"/>
                        </a:spcBef>
                        <a:spcAft>
                          <a:spcPts val="0"/>
                        </a:spcAft>
                      </a:pPr>
                      <a:r>
                        <a:rPr lang="en-US" sz="1800" dirty="0">
                          <a:solidFill>
                            <a:srgbClr val="000000"/>
                          </a:solidFill>
                          <a:effectLst/>
                        </a:rPr>
                        <a:t>1379</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0000"/>
                          </a:solidFill>
                          <a:effectLst/>
                        </a:rPr>
                        <a:t>170</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0000"/>
                          </a:solidFill>
                          <a:effectLst/>
                        </a:rPr>
                        <a:t>740.5</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732503580"/>
                  </a:ext>
                </a:extLst>
              </a:tr>
              <a:tr h="359405">
                <a:tc>
                  <a:txBody>
                    <a:bodyPr/>
                    <a:lstStyle/>
                    <a:p>
                      <a:pPr marL="0" marR="0" lvl="0" indent="0" algn="ctr" defTabSz="457162" rtl="0" eaLnBrk="1" fontAlgn="auto" latinLnBrk="0" hangingPunct="1">
                        <a:lnSpc>
                          <a:spcPct val="107000"/>
                        </a:lnSpc>
                        <a:spcBef>
                          <a:spcPts val="0"/>
                        </a:spcBef>
                        <a:spcAft>
                          <a:spcPts val="0"/>
                        </a:spcAft>
                        <a:buClrTx/>
                        <a:buSzTx/>
                        <a:buFontTx/>
                        <a:buNone/>
                        <a:tabLst/>
                        <a:defRPr/>
                      </a:pPr>
                      <a:r>
                        <a:rPr lang="en-US" altLang="zh-CN" sz="1800" b="0" i="0" dirty="0">
                          <a:solidFill>
                            <a:schemeClr val="tx1"/>
                          </a:solidFill>
                          <a:effectLst/>
                          <a:latin typeface="+mj-lt"/>
                        </a:rPr>
                        <a:t>Cluster 2</a:t>
                      </a:r>
                    </a:p>
                  </a:txBody>
                  <a:tcPr marL="68580" marR="68580" marT="0" marB="0" anchor="ctr"/>
                </a:tc>
                <a:tc>
                  <a:txBody>
                    <a:bodyPr/>
                    <a:lstStyle/>
                    <a:p>
                      <a:pPr marL="0" marR="0" algn="ctr">
                        <a:lnSpc>
                          <a:spcPct val="107000"/>
                        </a:lnSpc>
                        <a:spcBef>
                          <a:spcPts val="0"/>
                        </a:spcBef>
                        <a:spcAft>
                          <a:spcPts val="0"/>
                        </a:spcAft>
                      </a:pPr>
                      <a:r>
                        <a:rPr lang="en-US" sz="1800" dirty="0">
                          <a:solidFill>
                            <a:srgbClr val="000000"/>
                          </a:solidFill>
                          <a:effectLst/>
                        </a:rPr>
                        <a:t>5302</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0000"/>
                          </a:solidFill>
                          <a:effectLst/>
                        </a:rPr>
                        <a:t>21</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0000"/>
                          </a:solidFill>
                          <a:effectLst/>
                        </a:rPr>
                        <a:t>288.4</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45896838"/>
                  </a:ext>
                </a:extLst>
              </a:tr>
              <a:tr h="359405">
                <a:tc>
                  <a:txBody>
                    <a:bodyPr/>
                    <a:lstStyle/>
                    <a:p>
                      <a:pPr marL="0" marR="0" algn="ctr">
                        <a:lnSpc>
                          <a:spcPct val="107000"/>
                        </a:lnSpc>
                        <a:spcBef>
                          <a:spcPts val="0"/>
                        </a:spcBef>
                        <a:spcAft>
                          <a:spcPts val="0"/>
                        </a:spcAft>
                      </a:pPr>
                      <a:r>
                        <a:rPr lang="en-US" altLang="zh-CN" sz="1800" b="0" i="0" dirty="0">
                          <a:solidFill>
                            <a:schemeClr val="tx1"/>
                          </a:solidFill>
                          <a:effectLst/>
                          <a:latin typeface="+mj-lt"/>
                        </a:rPr>
                        <a:t>Cluster 3</a:t>
                      </a:r>
                    </a:p>
                  </a:txBody>
                  <a:tcPr marL="68580" marR="68580" marT="0" marB="0" anchor="ctr"/>
                </a:tc>
                <a:tc>
                  <a:txBody>
                    <a:bodyPr/>
                    <a:lstStyle/>
                    <a:p>
                      <a:pPr marL="0" marR="0" algn="ctr">
                        <a:lnSpc>
                          <a:spcPct val="107000"/>
                        </a:lnSpc>
                        <a:spcBef>
                          <a:spcPts val="0"/>
                        </a:spcBef>
                        <a:spcAft>
                          <a:spcPts val="0"/>
                        </a:spcAft>
                      </a:pPr>
                      <a:r>
                        <a:rPr lang="en-US" sz="1800" dirty="0">
                          <a:solidFill>
                            <a:srgbClr val="000000"/>
                          </a:solidFill>
                          <a:effectLst/>
                        </a:rPr>
                        <a:t>2884</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0000"/>
                          </a:solidFill>
                          <a:effectLst/>
                        </a:rPr>
                        <a:t>16</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0000"/>
                          </a:solidFill>
                          <a:effectLst/>
                        </a:rPr>
                        <a:t>144.5</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647223653"/>
                  </a:ext>
                </a:extLst>
              </a:tr>
              <a:tr h="359405">
                <a:tc>
                  <a:txBody>
                    <a:bodyPr/>
                    <a:lstStyle/>
                    <a:p>
                      <a:pPr marL="0" marR="0" algn="ctr">
                        <a:lnSpc>
                          <a:spcPct val="107000"/>
                        </a:lnSpc>
                        <a:spcBef>
                          <a:spcPts val="0"/>
                        </a:spcBef>
                        <a:spcAft>
                          <a:spcPts val="0"/>
                        </a:spcAft>
                      </a:pPr>
                      <a:r>
                        <a:rPr lang="en-US" altLang="zh-CN" sz="1800" b="0" i="0" dirty="0">
                          <a:solidFill>
                            <a:schemeClr val="tx1"/>
                          </a:solidFill>
                          <a:effectLst/>
                          <a:latin typeface="+mj-lt"/>
                        </a:rPr>
                        <a:t>Cluster 4</a:t>
                      </a:r>
                    </a:p>
                  </a:txBody>
                  <a:tcPr marL="68580" marR="68580" marT="0" marB="0" anchor="ctr"/>
                </a:tc>
                <a:tc>
                  <a:txBody>
                    <a:bodyPr/>
                    <a:lstStyle/>
                    <a:p>
                      <a:pPr marL="0" marR="0" algn="ctr">
                        <a:lnSpc>
                          <a:spcPct val="107000"/>
                        </a:lnSpc>
                        <a:spcBef>
                          <a:spcPts val="0"/>
                        </a:spcBef>
                        <a:spcAft>
                          <a:spcPts val="0"/>
                        </a:spcAft>
                      </a:pPr>
                      <a:r>
                        <a:rPr lang="en-US" sz="1800" dirty="0">
                          <a:solidFill>
                            <a:srgbClr val="000000"/>
                          </a:solidFill>
                          <a:effectLst/>
                        </a:rPr>
                        <a:t>6872</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0000"/>
                          </a:solidFill>
                          <a:effectLst/>
                        </a:rPr>
                        <a:t>22</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0000"/>
                          </a:solidFill>
                          <a:effectLst/>
                        </a:rPr>
                        <a:t>82.2</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620527890"/>
                  </a:ext>
                </a:extLst>
              </a:tr>
            </a:tbl>
          </a:graphicData>
        </a:graphic>
      </p:graphicFrame>
      <p:sp>
        <p:nvSpPr>
          <p:cNvPr id="7" name="TextBox 12">
            <a:extLst>
              <a:ext uri="{FF2B5EF4-FFF2-40B4-BE49-F238E27FC236}">
                <a16:creationId xmlns:a16="http://schemas.microsoft.com/office/drawing/2014/main" id="{7E3508EC-6428-BFFB-D926-8018D119449D}"/>
              </a:ext>
            </a:extLst>
          </p:cNvPr>
          <p:cNvSpPr txBox="1"/>
          <p:nvPr/>
        </p:nvSpPr>
        <p:spPr>
          <a:xfrm>
            <a:off x="3779912" y="627534"/>
            <a:ext cx="5273849" cy="2142125"/>
          </a:xfrm>
          <a:prstGeom prst="rect">
            <a:avLst/>
          </a:prstGeom>
          <a:noFill/>
        </p:spPr>
        <p:txBody>
          <a:bodyPr wrap="square">
            <a:spAutoFit/>
          </a:bodyPr>
          <a:lstStyle/>
          <a:p>
            <a:pPr marL="342872" indent="-342872" eaLnBrk="1" hangingPunct="1">
              <a:spcBef>
                <a:spcPct val="20000"/>
              </a:spcBef>
              <a:buClr>
                <a:srgbClr val="C00000"/>
              </a:buClr>
              <a:buSzPct val="100000"/>
              <a:buFont typeface="Arial" panose="020B0604020202020204" pitchFamily="34" charset="0"/>
              <a:buChar char="•"/>
            </a:pPr>
            <a:r>
              <a:rPr lang="en-US" altLang="zh-CN" sz="1800" i="0" dirty="0">
                <a:latin typeface="+mj-lt"/>
              </a:rPr>
              <a:t>Cluster 1</a:t>
            </a:r>
            <a:r>
              <a:rPr lang="en-US" sz="1800" dirty="0">
                <a:latin typeface="Calibri" panose="020F0502020204030204" pitchFamily="34" charset="0"/>
                <a:ea typeface="Calibri" panose="020F0502020204030204" pitchFamily="34" charset="0"/>
                <a:cs typeface="Calibri" panose="020F0502020204030204" pitchFamily="34" charset="0"/>
              </a:rPr>
              <a:t> refers to large-scale outages with higher Avg. Customer Interrupted and Avg. Restoration Time.</a:t>
            </a:r>
          </a:p>
          <a:p>
            <a:pPr marL="342872" indent="-342872" eaLnBrk="1" hangingPunct="1">
              <a:spcBef>
                <a:spcPct val="20000"/>
              </a:spcBef>
              <a:buClr>
                <a:srgbClr val="C00000"/>
              </a:buClr>
              <a:buSzPct val="100000"/>
              <a:buFont typeface="Arial" panose="020B0604020202020204" pitchFamily="34" charset="0"/>
              <a:buChar char="•"/>
            </a:pPr>
            <a:r>
              <a:rPr lang="en-US" sz="1800" b="0" i="0" dirty="0">
                <a:latin typeface="+mj-lt"/>
                <a:cs typeface="Times" panose="02020603050405020304" pitchFamily="18" charset="0"/>
              </a:rPr>
              <a:t>Clusters 2 and 3 represent</a:t>
            </a:r>
            <a:r>
              <a:rPr lang="en-US" sz="1800" dirty="0">
                <a:latin typeface="Calibri" panose="020F0502020204030204" pitchFamily="34" charset="0"/>
                <a:ea typeface="Calibri" panose="020F0502020204030204" pitchFamily="34" charset="0"/>
                <a:cs typeface="Calibri" panose="020F0502020204030204" pitchFamily="34" charset="0"/>
              </a:rPr>
              <a:t> mid-scale outages, which are twice as frequent as large-scale outages. </a:t>
            </a:r>
          </a:p>
          <a:p>
            <a:pPr marL="342872" indent="-342872" eaLnBrk="1" hangingPunct="1">
              <a:spcBef>
                <a:spcPct val="20000"/>
              </a:spcBef>
              <a:buClr>
                <a:srgbClr val="C00000"/>
              </a:buClr>
              <a:buSzPct val="100000"/>
              <a:buFont typeface="Arial" panose="020B0604020202020204" pitchFamily="34" charset="0"/>
              <a:buChar char="•"/>
            </a:pPr>
            <a:r>
              <a:rPr lang="en-US" sz="1800" i="0" dirty="0">
                <a:latin typeface="+mj-lt"/>
                <a:cs typeface="Times" panose="02020603050405020304" pitchFamily="18" charset="0"/>
              </a:rPr>
              <a:t>Cluster 4</a:t>
            </a:r>
            <a:r>
              <a:rPr lang="en-US" sz="1800" b="0" i="0" dirty="0">
                <a:latin typeface="+mj-lt"/>
                <a:cs typeface="Times" panose="02020603050405020304" pitchFamily="18" charset="0"/>
              </a:rPr>
              <a:t> </a:t>
            </a:r>
            <a:r>
              <a:rPr lang="en-US" sz="1800" dirty="0">
                <a:latin typeface="Calibri" panose="020F0502020204030204" pitchFamily="34" charset="0"/>
                <a:ea typeface="Calibri" panose="020F0502020204030204" pitchFamily="34" charset="0"/>
                <a:cs typeface="Calibri" panose="020F0502020204030204" pitchFamily="34" charset="0"/>
              </a:rPr>
              <a:t>represents small-scale outages, which occur more frequently but can be resolved quickly.</a:t>
            </a:r>
          </a:p>
        </p:txBody>
      </p:sp>
    </p:spTree>
    <p:extLst>
      <p:ext uri="{BB962C8B-B14F-4D97-AF65-F5344CB8AC3E}">
        <p14:creationId xmlns:p14="http://schemas.microsoft.com/office/powerpoint/2010/main" val="1726694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C119E9-F30D-461E-AD34-88D525006B4B}"/>
              </a:ext>
            </a:extLst>
          </p:cNvPr>
          <p:cNvSpPr>
            <a:spLocks noGrp="1"/>
          </p:cNvSpPr>
          <p:nvPr>
            <p:ph type="title"/>
          </p:nvPr>
        </p:nvSpPr>
        <p:spPr>
          <a:xfrm>
            <a:off x="90238" y="124332"/>
            <a:ext cx="8874249" cy="466225"/>
          </a:xfrm>
        </p:spPr>
        <p:txBody>
          <a:bodyPr/>
          <a:lstStyle/>
          <a:p>
            <a:r>
              <a:rPr lang="en-US" dirty="0"/>
              <a:t>Introduction</a:t>
            </a:r>
            <a:br>
              <a:rPr lang="en-US" dirty="0"/>
            </a:br>
            <a:endParaRPr lang="en-US" dirty="0"/>
          </a:p>
        </p:txBody>
      </p:sp>
      <p:sp>
        <p:nvSpPr>
          <p:cNvPr id="3" name="Text Placeholder 3">
            <a:extLst>
              <a:ext uri="{FF2B5EF4-FFF2-40B4-BE49-F238E27FC236}">
                <a16:creationId xmlns:a16="http://schemas.microsoft.com/office/drawing/2014/main" id="{7FB902A6-6010-540A-6600-C3B62E068FCE}"/>
              </a:ext>
            </a:extLst>
          </p:cNvPr>
          <p:cNvSpPr txBox="1">
            <a:spLocks/>
          </p:cNvSpPr>
          <p:nvPr/>
        </p:nvSpPr>
        <p:spPr>
          <a:xfrm>
            <a:off x="41015" y="662564"/>
            <a:ext cx="4314961" cy="3888432"/>
          </a:xfrm>
          <a:prstGeom prst="rect">
            <a:avLst/>
          </a:prstGeom>
        </p:spPr>
        <p:txBody>
          <a:bodyPr>
            <a:noAutofit/>
          </a:bodyPr>
          <a:lstStyle>
            <a:lvl1pPr marL="342872" indent="-342872"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890" indent="-285727"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07" indent="-228582"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071" indent="-228582"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233" indent="-228582"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397"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562"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725"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5886"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spcBef>
                <a:spcPts val="600"/>
              </a:spcBef>
            </a:pPr>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Outages have significant impacts on economic losses.</a:t>
            </a:r>
          </a:p>
          <a:p>
            <a:pPr>
              <a:spcBef>
                <a:spcPts val="600"/>
              </a:spcBef>
            </a:pPr>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Pacific Gas and Electric Company (PG&amp;E) reported an average interruption duration of 276.4 minutes per customer</a:t>
            </a:r>
            <a:r>
              <a:rPr lang="en-US" sz="1800" b="1" kern="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in 2024 [2].</a:t>
            </a:r>
          </a:p>
          <a:p>
            <a:pPr>
              <a:spcBef>
                <a:spcPts val="600"/>
              </a:spcBef>
            </a:pPr>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Over 1,300 outages recorded on the AES Indiana distribution system in 2024.</a:t>
            </a:r>
          </a:p>
          <a:p>
            <a:pPr>
              <a:spcBef>
                <a:spcPts val="600"/>
              </a:spcBef>
            </a:pPr>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Outage recovery time prediction significantly impacts customer satisfaction.</a:t>
            </a:r>
          </a:p>
          <a:p>
            <a:pPr>
              <a:spcBef>
                <a:spcPts val="600"/>
              </a:spcBef>
            </a:pPr>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Complex </a:t>
            </a:r>
            <a:r>
              <a:rPr lang="en-US" altLang="zh-CN"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outage </a:t>
            </a:r>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causes and scales make the restoration prediction challenging.</a:t>
            </a:r>
          </a:p>
        </p:txBody>
      </p:sp>
      <p:pic>
        <p:nvPicPr>
          <p:cNvPr id="5" name="Picture 4" descr="A map of the united states&#10;&#10;AI-generated content may be incorrect.">
            <a:extLst>
              <a:ext uri="{FF2B5EF4-FFF2-40B4-BE49-F238E27FC236}">
                <a16:creationId xmlns:a16="http://schemas.microsoft.com/office/drawing/2014/main" id="{03303596-2912-82C8-F696-F02A1E1AACCF}"/>
              </a:ext>
            </a:extLst>
          </p:cNvPr>
          <p:cNvPicPr>
            <a:picLocks noChangeAspect="1"/>
          </p:cNvPicPr>
          <p:nvPr/>
        </p:nvPicPr>
        <p:blipFill>
          <a:blip r:embed="rId3"/>
          <a:srcRect l="10956" t="11883" r="7760" b="20114"/>
          <a:stretch>
            <a:fillRect/>
          </a:stretch>
        </p:blipFill>
        <p:spPr>
          <a:xfrm>
            <a:off x="4283968" y="1442459"/>
            <a:ext cx="4839313" cy="2929492"/>
          </a:xfrm>
          <a:prstGeom prst="rect">
            <a:avLst/>
          </a:prstGeom>
        </p:spPr>
      </p:pic>
      <p:sp>
        <p:nvSpPr>
          <p:cNvPr id="10" name="TextBox 9">
            <a:extLst>
              <a:ext uri="{FF2B5EF4-FFF2-40B4-BE49-F238E27FC236}">
                <a16:creationId xmlns:a16="http://schemas.microsoft.com/office/drawing/2014/main" id="{714CC4E5-A10D-D2B3-C375-F8200BABBCD8}"/>
              </a:ext>
            </a:extLst>
          </p:cNvPr>
          <p:cNvSpPr txBox="1"/>
          <p:nvPr/>
        </p:nvSpPr>
        <p:spPr>
          <a:xfrm>
            <a:off x="5191456" y="662563"/>
            <a:ext cx="3024336" cy="707886"/>
          </a:xfrm>
          <a:prstGeom prst="rect">
            <a:avLst/>
          </a:prstGeom>
          <a:noFill/>
        </p:spPr>
        <p:txBody>
          <a:bodyPr wrap="square">
            <a:spAutoFit/>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Recorded outages by US county 2014–2022 [1]</a:t>
            </a:r>
            <a:endParaRPr lang="zh-CN" altLang="en-US" sz="2000" dirty="0">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65F69924-F9E6-841C-4F7A-69B42C658AA3}"/>
              </a:ext>
            </a:extLst>
          </p:cNvPr>
          <p:cNvSpPr/>
          <p:nvPr/>
        </p:nvSpPr>
        <p:spPr bwMode="auto">
          <a:xfrm>
            <a:off x="8236800" y="1442456"/>
            <a:ext cx="820800" cy="936000"/>
          </a:xfrm>
          <a:prstGeom prst="roundRect">
            <a:avLst>
              <a:gd name="adj" fmla="val 0"/>
            </a:avLst>
          </a:prstGeom>
          <a:solidFill>
            <a:srgbClr val="B2B2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Percent of customers had outages</a:t>
            </a:r>
            <a:endParaRPr kumimoji="0" lang="zh-CN" altLang="en-US"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3775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667C3-D33A-A97C-323A-B0DE38352E34}"/>
              </a:ext>
            </a:extLst>
          </p:cNvPr>
          <p:cNvSpPr>
            <a:spLocks noGrp="1"/>
          </p:cNvSpPr>
          <p:nvPr>
            <p:ph type="title"/>
          </p:nvPr>
        </p:nvSpPr>
        <p:spPr/>
        <p:txBody>
          <a:bodyPr/>
          <a:lstStyle/>
          <a:p>
            <a:r>
              <a:rPr lang="en-US" altLang="zh-CN" sz="2800" dirty="0"/>
              <a:t>Numerical Results – </a:t>
            </a:r>
            <a:r>
              <a:rPr lang="en-US" altLang="zh-CN" sz="2800" dirty="0">
                <a:latin typeface="Calibri" panose="020F0502020204030204" pitchFamily="34" charset="0"/>
                <a:ea typeface="Calibri" panose="020F0502020204030204" pitchFamily="34" charset="0"/>
                <a:cs typeface="Calibri" panose="020F0502020204030204" pitchFamily="34" charset="0"/>
              </a:rPr>
              <a:t>2-D Data Plot Using t-SNE</a:t>
            </a:r>
            <a:br>
              <a:rPr lang="en-US" sz="2800"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Chart, scatter chart&#10;&#10;Description automatically generated">
            <a:extLst>
              <a:ext uri="{FF2B5EF4-FFF2-40B4-BE49-F238E27FC236}">
                <a16:creationId xmlns:a16="http://schemas.microsoft.com/office/drawing/2014/main" id="{90EC0C36-6415-8FF6-B3E3-D00B72ADDC8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49836" y="1635647"/>
            <a:ext cx="4532745" cy="2811958"/>
          </a:xfrm>
          <a:prstGeom prst="rect">
            <a:avLst/>
          </a:prstGeom>
        </p:spPr>
      </p:pic>
      <p:pic>
        <p:nvPicPr>
          <p:cNvPr id="11" name="Picture 10" descr="Chart, scatter chart&#10;&#10;Description automatically generated">
            <a:extLst>
              <a:ext uri="{FF2B5EF4-FFF2-40B4-BE49-F238E27FC236}">
                <a16:creationId xmlns:a16="http://schemas.microsoft.com/office/drawing/2014/main" id="{58A7C1C5-C4A7-AC90-DDBC-13A1BA8EDD27}"/>
              </a:ext>
            </a:extLst>
          </p:cNvPr>
          <p:cNvPicPr>
            <a:picLocks noChangeAspect="1"/>
          </p:cNvPicPr>
          <p:nvPr/>
        </p:nvPicPr>
        <p:blipFill>
          <a:blip r:embed="rId4"/>
          <a:stretch>
            <a:fillRect/>
          </a:stretch>
        </p:blipFill>
        <p:spPr>
          <a:xfrm>
            <a:off x="0" y="1635646"/>
            <a:ext cx="4413974" cy="2768461"/>
          </a:xfrm>
          <a:prstGeom prst="rect">
            <a:avLst/>
          </a:prstGeom>
        </p:spPr>
      </p:pic>
      <p:sp>
        <p:nvSpPr>
          <p:cNvPr id="3" name="Rectangle 2">
            <a:extLst>
              <a:ext uri="{FF2B5EF4-FFF2-40B4-BE49-F238E27FC236}">
                <a16:creationId xmlns:a16="http://schemas.microsoft.com/office/drawing/2014/main" id="{E095665B-AFF7-F59F-911F-55B7711C4C18}"/>
              </a:ext>
            </a:extLst>
          </p:cNvPr>
          <p:cNvSpPr>
            <a:spLocks noChangeArrowheads="1"/>
          </p:cNvSpPr>
          <p:nvPr/>
        </p:nvSpPr>
        <p:spPr bwMode="auto">
          <a:xfrm>
            <a:off x="90238" y="695896"/>
            <a:ext cx="896352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0"/>
              </a:spcBef>
              <a:spcAft>
                <a:spcPts val="600"/>
              </a:spcAft>
              <a:buClr>
                <a:srgbClr val="C00000"/>
              </a:buClr>
            </a:pPr>
            <a:r>
              <a:rPr lang="en-US" altLang="zh-CN" sz="2000" dirty="0"/>
              <a:t>Plots confirm that Spectral clustering outperforms k-means.</a:t>
            </a:r>
          </a:p>
          <a:p>
            <a:pPr>
              <a:spcBef>
                <a:spcPts val="0"/>
              </a:spcBef>
              <a:spcAft>
                <a:spcPts val="600"/>
              </a:spcAft>
              <a:buClr>
                <a:srgbClr val="C00000"/>
              </a:buClr>
            </a:pPr>
            <a:r>
              <a:rPr lang="en-US" altLang="zh-CN" sz="2000" dirty="0"/>
              <a:t>Clusters are well-separated and distributed.</a:t>
            </a:r>
          </a:p>
        </p:txBody>
      </p:sp>
      <p:sp>
        <p:nvSpPr>
          <p:cNvPr id="4" name="TextBox 3">
            <a:extLst>
              <a:ext uri="{FF2B5EF4-FFF2-40B4-BE49-F238E27FC236}">
                <a16:creationId xmlns:a16="http://schemas.microsoft.com/office/drawing/2014/main" id="{A2285C33-E79B-5653-B796-E382FCF8D8F2}"/>
              </a:ext>
            </a:extLst>
          </p:cNvPr>
          <p:cNvSpPr txBox="1"/>
          <p:nvPr/>
        </p:nvSpPr>
        <p:spPr>
          <a:xfrm>
            <a:off x="217451" y="4356560"/>
            <a:ext cx="4368649" cy="338554"/>
          </a:xfrm>
          <a:prstGeom prst="rect">
            <a:avLst/>
          </a:prstGeom>
          <a:noFill/>
        </p:spPr>
        <p:txBody>
          <a:bodyPr wrap="square">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t-SNE plot of data using the Spectral clustering</a:t>
            </a:r>
          </a:p>
        </p:txBody>
      </p:sp>
      <p:sp>
        <p:nvSpPr>
          <p:cNvPr id="5" name="TextBox 4">
            <a:extLst>
              <a:ext uri="{FF2B5EF4-FFF2-40B4-BE49-F238E27FC236}">
                <a16:creationId xmlns:a16="http://schemas.microsoft.com/office/drawing/2014/main" id="{11B407FA-92D0-158A-4832-FF87CD8044BA}"/>
              </a:ext>
            </a:extLst>
          </p:cNvPr>
          <p:cNvSpPr txBox="1"/>
          <p:nvPr/>
        </p:nvSpPr>
        <p:spPr>
          <a:xfrm>
            <a:off x="5292080" y="4356560"/>
            <a:ext cx="3213921" cy="338554"/>
          </a:xfrm>
          <a:prstGeom prst="rect">
            <a:avLst/>
          </a:prstGeom>
          <a:noFill/>
        </p:spPr>
        <p:txBody>
          <a:bodyPr wrap="square">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t-SNE plot of data using the k-means</a:t>
            </a:r>
          </a:p>
        </p:txBody>
      </p:sp>
    </p:spTree>
    <p:extLst>
      <p:ext uri="{BB962C8B-B14F-4D97-AF65-F5344CB8AC3E}">
        <p14:creationId xmlns:p14="http://schemas.microsoft.com/office/powerpoint/2010/main" val="4145078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A596-EF64-4B5D-A9FD-7881BB479161}"/>
              </a:ext>
            </a:extLst>
          </p:cNvPr>
          <p:cNvSpPr>
            <a:spLocks noGrp="1"/>
          </p:cNvSpPr>
          <p:nvPr>
            <p:ph type="title"/>
          </p:nvPr>
        </p:nvSpPr>
        <p:spPr/>
        <p:txBody>
          <a:bodyPr/>
          <a:lstStyle/>
          <a:p>
            <a:r>
              <a:rPr lang="en-US" dirty="0"/>
              <a:t>Numerical Results – Restoration Time Estimation </a:t>
            </a:r>
            <a:br>
              <a:rPr lang="en-US" dirty="0"/>
            </a:br>
            <a:endParaRPr lang="en-US" dirty="0"/>
          </a:p>
        </p:txBody>
      </p:sp>
      <p:sp>
        <p:nvSpPr>
          <p:cNvPr id="6" name="Rectangle 5">
            <a:extLst>
              <a:ext uri="{FF2B5EF4-FFF2-40B4-BE49-F238E27FC236}">
                <a16:creationId xmlns:a16="http://schemas.microsoft.com/office/drawing/2014/main" id="{825D9AAF-FF6A-0A41-0012-ADDE49D14D60}"/>
              </a:ext>
            </a:extLst>
          </p:cNvPr>
          <p:cNvSpPr>
            <a:spLocks noChangeArrowheads="1"/>
          </p:cNvSpPr>
          <p:nvPr/>
        </p:nvSpPr>
        <p:spPr bwMode="auto">
          <a:xfrm>
            <a:off x="90238" y="555526"/>
            <a:ext cx="89635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0"/>
              </a:spcBef>
              <a:buClr>
                <a:srgbClr val="C00000"/>
              </a:buClr>
            </a:pPr>
            <a:r>
              <a:rPr lang="en-US" altLang="zh-CN" sz="2000" dirty="0"/>
              <a:t>Cluster 4 is selected to train the first model. It shows the highest pair-wise similarity to other clusters. Then, we train Clusters in the order of 2, 3, and 1.</a:t>
            </a:r>
          </a:p>
          <a:p>
            <a:pPr>
              <a:spcBef>
                <a:spcPts val="0"/>
              </a:spcBef>
              <a:buClr>
                <a:srgbClr val="C00000"/>
              </a:buClr>
            </a:pPr>
            <a:r>
              <a:rPr lang="en-US" altLang="zh-CN" sz="2000" dirty="0"/>
              <a:t>Use Mean Absolute Error (MAE), Root Mean Square Error (RMSE), and accuracy to evaluate model performance.</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9185589-5A3C-49C6-788F-E26E3E516C6A}"/>
                  </a:ext>
                </a:extLst>
              </p:cNvPr>
              <p:cNvGraphicFramePr>
                <a:graphicFrameLocks noGrp="1"/>
              </p:cNvGraphicFramePr>
              <p:nvPr>
                <p:extLst>
                  <p:ext uri="{D42A27DB-BD31-4B8C-83A1-F6EECF244321}">
                    <p14:modId xmlns:p14="http://schemas.microsoft.com/office/powerpoint/2010/main" val="3976452935"/>
                  </p:ext>
                </p:extLst>
              </p:nvPr>
            </p:nvGraphicFramePr>
            <p:xfrm>
              <a:off x="179512" y="1923678"/>
              <a:ext cx="8784977" cy="2652194"/>
            </p:xfrm>
            <a:graphic>
              <a:graphicData uri="http://schemas.openxmlformats.org/drawingml/2006/table">
                <a:tbl>
                  <a:tblPr bandRow="1">
                    <a:tableStyleId>{69CF1AB2-1976-4502-BF36-3FF5EA218861}</a:tableStyleId>
                  </a:tblPr>
                  <a:tblGrid>
                    <a:gridCol w="928112">
                      <a:extLst>
                        <a:ext uri="{9D8B030D-6E8A-4147-A177-3AD203B41FA5}">
                          <a16:colId xmlns:a16="http://schemas.microsoft.com/office/drawing/2014/main" val="1334657782"/>
                        </a:ext>
                      </a:extLst>
                    </a:gridCol>
                    <a:gridCol w="1063288">
                      <a:extLst>
                        <a:ext uri="{9D8B030D-6E8A-4147-A177-3AD203B41FA5}">
                          <a16:colId xmlns:a16="http://schemas.microsoft.com/office/drawing/2014/main" val="3027608538"/>
                        </a:ext>
                      </a:extLst>
                    </a:gridCol>
                    <a:gridCol w="1809691">
                      <a:extLst>
                        <a:ext uri="{9D8B030D-6E8A-4147-A177-3AD203B41FA5}">
                          <a16:colId xmlns:a16="http://schemas.microsoft.com/office/drawing/2014/main" val="549849547"/>
                        </a:ext>
                      </a:extLst>
                    </a:gridCol>
                    <a:gridCol w="1267030">
                      <a:extLst>
                        <a:ext uri="{9D8B030D-6E8A-4147-A177-3AD203B41FA5}">
                          <a16:colId xmlns:a16="http://schemas.microsoft.com/office/drawing/2014/main" val="387286299"/>
                        </a:ext>
                      </a:extLst>
                    </a:gridCol>
                    <a:gridCol w="1267030">
                      <a:extLst>
                        <a:ext uri="{9D8B030D-6E8A-4147-A177-3AD203B41FA5}">
                          <a16:colId xmlns:a16="http://schemas.microsoft.com/office/drawing/2014/main" val="2820500164"/>
                        </a:ext>
                      </a:extLst>
                    </a:gridCol>
                    <a:gridCol w="1267030">
                      <a:extLst>
                        <a:ext uri="{9D8B030D-6E8A-4147-A177-3AD203B41FA5}">
                          <a16:colId xmlns:a16="http://schemas.microsoft.com/office/drawing/2014/main" val="1617516309"/>
                        </a:ext>
                      </a:extLst>
                    </a:gridCol>
                    <a:gridCol w="1182796">
                      <a:extLst>
                        <a:ext uri="{9D8B030D-6E8A-4147-A177-3AD203B41FA5}">
                          <a16:colId xmlns:a16="http://schemas.microsoft.com/office/drawing/2014/main" val="865867401"/>
                        </a:ext>
                      </a:extLst>
                    </a:gridCol>
                  </a:tblGrid>
                  <a:tr h="786641">
                    <a:tc>
                      <a:txBody>
                        <a:bodyPr/>
                        <a:lstStyle/>
                        <a:p>
                          <a:pPr algn="ctr">
                            <a:buNone/>
                          </a:pPr>
                          <a:r>
                            <a:rPr lang="en-US" sz="1600" b="1" dirty="0"/>
                            <a:t>Cluster</a:t>
                          </a:r>
                        </a:p>
                      </a:txBody>
                      <a:tcPr marL="60351" marR="60351" marT="30176" marB="30176" anchor="ctr"/>
                    </a:tc>
                    <a:tc>
                      <a:txBody>
                        <a:bodyPr/>
                        <a:lstStyle/>
                        <a:p>
                          <a:pPr algn="ctr">
                            <a:buNone/>
                          </a:pPr>
                          <a:r>
                            <a:rPr lang="en-US" sz="1600" b="1" dirty="0"/>
                            <a:t># Outages</a:t>
                          </a:r>
                        </a:p>
                      </a:txBody>
                      <a:tcPr marL="60351" marR="60351" marT="30176" marB="30176" anchor="ctr"/>
                    </a:tc>
                    <a:tc>
                      <a:txBody>
                        <a:bodyPr/>
                        <a:lstStyle/>
                        <a:p>
                          <a:pPr marL="0" marR="0" algn="ctr">
                            <a:lnSpc>
                              <a:spcPct val="107000"/>
                            </a:lnSpc>
                            <a:spcBef>
                              <a:spcPts val="0"/>
                            </a:spcBef>
                            <a:spcAft>
                              <a:spcPts val="0"/>
                            </a:spcAft>
                          </a:pPr>
                          <a:r>
                            <a:rPr lang="en-US" sz="1600" b="1" dirty="0">
                              <a:solidFill>
                                <a:schemeClr val="tx1"/>
                              </a:solidFill>
                              <a:effectLst/>
                            </a:rPr>
                            <a:t>Avg. Predicted Restoration Time </a:t>
                          </a:r>
                          <a14:m>
                            <m:oMath xmlns:m="http://schemas.openxmlformats.org/officeDocument/2006/math">
                              <m:r>
                                <a:rPr lang="el-GR" altLang="zh-CN" sz="1800" i="1" dirty="0" smtClean="0">
                                  <a:latin typeface="Cambria Math" panose="02040503050406030204" pitchFamily="18" charset="0"/>
                                </a:rPr>
                                <m:t>𝜇</m:t>
                              </m:r>
                            </m:oMath>
                          </a14:m>
                          <a:r>
                            <a:rPr lang="el-GR" altLang="zh-CN" sz="1800" dirty="0"/>
                            <a:t> </a:t>
                          </a:r>
                          <a:r>
                            <a:rPr lang="en-US" sz="1600" b="1" dirty="0">
                              <a:solidFill>
                                <a:schemeClr val="tx1"/>
                              </a:solidFill>
                              <a:effectLst/>
                            </a:rPr>
                            <a:t>(min)</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sz="1600" b="1" dirty="0"/>
                            <a:t>Standard Deviation </a:t>
                          </a:r>
                          <a14:m>
                            <m:oMath xmlns:m="http://schemas.openxmlformats.org/officeDocument/2006/math">
                              <m:r>
                                <m:rPr>
                                  <m:nor/>
                                </m:rPr>
                                <a:rPr lang="el-GR" altLang="zh-CN" sz="1800" smtClean="0"/>
                                <m:t>σ</m:t>
                              </m:r>
                              <m:r>
                                <m:rPr>
                                  <m:nor/>
                                </m:rPr>
                                <a:rPr lang="en-US" altLang="zh-CN" sz="1800" b="1" i="0" smtClean="0"/>
                                <m:t> (</m:t>
                              </m:r>
                              <m:r>
                                <m:rPr>
                                  <m:nor/>
                                </m:rPr>
                                <a:rPr lang="en-US" altLang="zh-CN" sz="1800" b="1" i="0" smtClean="0"/>
                                <m:t>min</m:t>
                              </m:r>
                              <m:r>
                                <m:rPr>
                                  <m:nor/>
                                </m:rPr>
                                <a:rPr lang="en-US" altLang="zh-CN" sz="1800" b="1" i="0" smtClean="0"/>
                                <m:t>)</m:t>
                              </m:r>
                            </m:oMath>
                          </a14:m>
                          <a:endParaRPr lang="en-US" sz="1600" b="1" dirty="0"/>
                        </a:p>
                      </a:txBody>
                      <a:tcPr marL="60351" marR="60351" marT="30176" marB="30176" anchor="ctr"/>
                    </a:tc>
                    <a:tc>
                      <a:txBody>
                        <a:bodyPr/>
                        <a:lstStyle/>
                        <a:p>
                          <a:pPr algn="ctr">
                            <a:buNone/>
                          </a:pPr>
                          <a:r>
                            <a:rPr lang="en-US" sz="1600" b="1" dirty="0"/>
                            <a:t>MAE (min)</a:t>
                          </a:r>
                        </a:p>
                      </a:txBody>
                      <a:tcPr marL="60351" marR="60351" marT="30176" marB="30176" anchor="ctr"/>
                    </a:tc>
                    <a:tc>
                      <a:txBody>
                        <a:bodyPr/>
                        <a:lstStyle/>
                        <a:p>
                          <a:pPr algn="ctr">
                            <a:buNone/>
                          </a:pPr>
                          <a:r>
                            <a:rPr lang="en-US" sz="1600" b="1" dirty="0"/>
                            <a:t>RMSE (min)</a:t>
                          </a:r>
                        </a:p>
                      </a:txBody>
                      <a:tcPr marL="60351" marR="60351" marT="30176" marB="30176" anchor="ctr"/>
                    </a:tc>
                    <a:tc>
                      <a:txBody>
                        <a:bodyPr/>
                        <a:lstStyle/>
                        <a:p>
                          <a:pPr algn="ctr">
                            <a:buNone/>
                          </a:pPr>
                          <a:r>
                            <a:rPr lang="en-US" sz="1600" b="1" dirty="0"/>
                            <a:t>Prediction Accuracy</a:t>
                          </a:r>
                        </a:p>
                      </a:txBody>
                      <a:tcPr marL="60351" marR="60351" marT="30176" marB="30176" anchor="ctr"/>
                    </a:tc>
                    <a:extLst>
                      <a:ext uri="{0D108BD9-81ED-4DB2-BD59-A6C34878D82A}">
                        <a16:rowId xmlns:a16="http://schemas.microsoft.com/office/drawing/2014/main" val="3564498214"/>
                      </a:ext>
                    </a:extLst>
                  </a:tr>
                  <a:tr h="451412">
                    <a:tc>
                      <a:txBody>
                        <a:bodyPr/>
                        <a:lstStyle/>
                        <a:p>
                          <a:pPr algn="ctr">
                            <a:buNone/>
                          </a:pPr>
                          <a:r>
                            <a:rPr lang="en-US" sz="1600" b="0" dirty="0"/>
                            <a:t>Cluster 1</a:t>
                          </a:r>
                        </a:p>
                      </a:txBody>
                      <a:tcPr marL="60351" marR="60351" marT="30176" marB="30176" anchor="ctr"/>
                    </a:tc>
                    <a:tc>
                      <a:txBody>
                        <a:bodyPr/>
                        <a:lstStyle/>
                        <a:p>
                          <a:pPr marL="0" marR="0" algn="ctr" defTabSz="457162" rtl="0" eaLnBrk="1" latinLnBrk="0" hangingPunct="1">
                            <a:lnSpc>
                              <a:spcPct val="107000"/>
                            </a:lnSpc>
                            <a:spcBef>
                              <a:spcPts val="0"/>
                            </a:spcBef>
                            <a:spcAft>
                              <a:spcPts val="0"/>
                            </a:spcAft>
                            <a:buNone/>
                          </a:pPr>
                          <a:r>
                            <a:rPr lang="en-US" sz="1600" kern="1200" dirty="0">
                              <a:solidFill>
                                <a:schemeClr val="dk1"/>
                              </a:solidFill>
                              <a:latin typeface="+mn-lt"/>
                              <a:ea typeface="+mn-ea"/>
                              <a:cs typeface="+mn-cs"/>
                            </a:rPr>
                            <a:t>1379</a:t>
                          </a:r>
                        </a:p>
                      </a:txBody>
                      <a:tcPr marL="68580" marR="68580" marT="0" marB="0" anchor="ct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687</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altLang="zh-CN" sz="1600" dirty="0"/>
                            <a:t>93</a:t>
                          </a:r>
                        </a:p>
                      </a:txBody>
                      <a:tcPr marL="60351" marR="60351" marT="30176" marB="30176" anchor="ctr"/>
                    </a:tc>
                    <a:tc>
                      <a:txBody>
                        <a:bodyPr/>
                        <a:lstStyle/>
                        <a:p>
                          <a:pPr algn="ctr">
                            <a:buNone/>
                          </a:pPr>
                          <a:r>
                            <a:rPr lang="en-US" altLang="zh-CN" sz="1600" dirty="0"/>
                            <a:t>111</a:t>
                          </a:r>
                        </a:p>
                      </a:txBody>
                      <a:tcPr marL="60351" marR="60351" marT="30176" marB="30176" anchor="ctr"/>
                    </a:tc>
                    <a:tc>
                      <a:txBody>
                        <a:bodyPr/>
                        <a:lstStyle/>
                        <a:p>
                          <a:pPr algn="ctr">
                            <a:buNone/>
                          </a:pPr>
                          <a:r>
                            <a:rPr lang="en-US" altLang="zh-CN" sz="1600" dirty="0"/>
                            <a:t>159</a:t>
                          </a:r>
                        </a:p>
                      </a:txBody>
                      <a:tcPr marL="60351" marR="60351" marT="30176" marB="30176" anchor="ctr"/>
                    </a:tc>
                    <a:tc>
                      <a:txBody>
                        <a:bodyPr/>
                        <a:lstStyle/>
                        <a:p>
                          <a:pPr algn="ctr">
                            <a:buNone/>
                          </a:pPr>
                          <a:r>
                            <a:rPr lang="en-US" altLang="zh-CN" sz="1600" dirty="0"/>
                            <a:t>72.8%</a:t>
                          </a:r>
                        </a:p>
                      </a:txBody>
                      <a:tcPr marL="60351" marR="60351" marT="30176" marB="30176" anchor="ctr"/>
                    </a:tc>
                    <a:extLst>
                      <a:ext uri="{0D108BD9-81ED-4DB2-BD59-A6C34878D82A}">
                        <a16:rowId xmlns:a16="http://schemas.microsoft.com/office/drawing/2014/main" val="3760687540"/>
                      </a:ext>
                    </a:extLst>
                  </a:tr>
                  <a:tr h="451412">
                    <a:tc>
                      <a:txBody>
                        <a:bodyPr/>
                        <a:lstStyle/>
                        <a:p>
                          <a:pPr algn="ctr">
                            <a:buNone/>
                          </a:pPr>
                          <a:r>
                            <a:rPr lang="en-US" altLang="zh-CN" sz="1600" b="0" dirty="0"/>
                            <a:t>Cluster 2</a:t>
                          </a:r>
                        </a:p>
                      </a:txBody>
                      <a:tcPr marL="60351" marR="60351" marT="30176" marB="30176" anchor="ctr"/>
                    </a:tc>
                    <a:tc>
                      <a:txBody>
                        <a:bodyPr/>
                        <a:lstStyle/>
                        <a:p>
                          <a:pPr marL="0" marR="0" algn="ctr" defTabSz="457162" rtl="0" eaLnBrk="1" latinLnBrk="0" hangingPunct="1">
                            <a:lnSpc>
                              <a:spcPct val="107000"/>
                            </a:lnSpc>
                            <a:spcBef>
                              <a:spcPts val="0"/>
                            </a:spcBef>
                            <a:spcAft>
                              <a:spcPts val="0"/>
                            </a:spcAft>
                            <a:buNone/>
                          </a:pPr>
                          <a:r>
                            <a:rPr lang="en-US" sz="1600" kern="1200" dirty="0">
                              <a:solidFill>
                                <a:schemeClr val="dk1"/>
                              </a:solidFill>
                              <a:latin typeface="+mn-lt"/>
                              <a:ea typeface="+mn-ea"/>
                              <a:cs typeface="+mn-cs"/>
                            </a:rPr>
                            <a:t>5302</a:t>
                          </a:r>
                        </a:p>
                      </a:txBody>
                      <a:tcPr marL="68580" marR="68580" marT="0" marB="0" anchor="ctr"/>
                    </a:tc>
                    <a:tc>
                      <a:txBody>
                        <a:bodyPr/>
                        <a:lstStyle/>
                        <a:p>
                          <a:pPr marL="0" marR="0" algn="ctr">
                            <a:lnSpc>
                              <a:spcPct val="107000"/>
                            </a:lnSpc>
                            <a:spcBef>
                              <a:spcPts val="0"/>
                            </a:spcBef>
                            <a:spcAft>
                              <a:spcPts val="0"/>
                            </a:spcAft>
                          </a:pPr>
                          <a:r>
                            <a:rPr lang="en-US" sz="1600" dirty="0">
                              <a:solidFill>
                                <a:srgbClr val="000000"/>
                              </a:solidFill>
                              <a:effectLst/>
                            </a:rPr>
                            <a:t>212</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altLang="zh-CN" sz="1600" dirty="0"/>
                            <a:t>40</a:t>
                          </a:r>
                        </a:p>
                      </a:txBody>
                      <a:tcPr marL="60351" marR="60351" marT="30176" marB="30176" anchor="ctr"/>
                    </a:tc>
                    <a:tc>
                      <a:txBody>
                        <a:bodyPr/>
                        <a:lstStyle/>
                        <a:p>
                          <a:pPr algn="ctr">
                            <a:buNone/>
                          </a:pPr>
                          <a:r>
                            <a:rPr lang="en-US" altLang="zh-CN" sz="1600" dirty="0"/>
                            <a:t>49</a:t>
                          </a:r>
                        </a:p>
                      </a:txBody>
                      <a:tcPr marL="60351" marR="60351" marT="30176" marB="30176" anchor="ctr"/>
                    </a:tc>
                    <a:tc>
                      <a:txBody>
                        <a:bodyPr/>
                        <a:lstStyle/>
                        <a:p>
                          <a:pPr algn="ctr">
                            <a:buNone/>
                          </a:pPr>
                          <a:r>
                            <a:rPr lang="en-US" altLang="zh-CN" sz="1600" dirty="0"/>
                            <a:t>86</a:t>
                          </a:r>
                        </a:p>
                      </a:txBody>
                      <a:tcPr marL="60351" marR="60351" marT="30176" marB="30176" anchor="ctr"/>
                    </a:tc>
                    <a:tc>
                      <a:txBody>
                        <a:bodyPr/>
                        <a:lstStyle/>
                        <a:p>
                          <a:pPr algn="ctr">
                            <a:buNone/>
                          </a:pPr>
                          <a:r>
                            <a:rPr lang="en-US" altLang="zh-CN" sz="1600" dirty="0"/>
                            <a:t>83.5%</a:t>
                          </a:r>
                        </a:p>
                      </a:txBody>
                      <a:tcPr marL="60351" marR="60351" marT="30176" marB="30176" anchor="ctr"/>
                    </a:tc>
                    <a:extLst>
                      <a:ext uri="{0D108BD9-81ED-4DB2-BD59-A6C34878D82A}">
                        <a16:rowId xmlns:a16="http://schemas.microsoft.com/office/drawing/2014/main" val="3369459450"/>
                      </a:ext>
                    </a:extLst>
                  </a:tr>
                  <a:tr h="451412">
                    <a:tc>
                      <a:txBody>
                        <a:bodyPr/>
                        <a:lstStyle/>
                        <a:p>
                          <a:pPr algn="ctr">
                            <a:buNone/>
                          </a:pPr>
                          <a:r>
                            <a:rPr lang="en-US" altLang="zh-CN" sz="1600" b="0" dirty="0"/>
                            <a:t>Cluster 3</a:t>
                          </a:r>
                        </a:p>
                      </a:txBody>
                      <a:tcPr marL="60351" marR="60351" marT="30176" marB="30176" anchor="ctr"/>
                    </a:tc>
                    <a:tc>
                      <a:txBody>
                        <a:bodyPr/>
                        <a:lstStyle/>
                        <a:p>
                          <a:pPr marL="0" marR="0" algn="ctr" defTabSz="457162" rtl="0" eaLnBrk="1" latinLnBrk="0" hangingPunct="1">
                            <a:lnSpc>
                              <a:spcPct val="107000"/>
                            </a:lnSpc>
                            <a:spcBef>
                              <a:spcPts val="0"/>
                            </a:spcBef>
                            <a:spcAft>
                              <a:spcPts val="0"/>
                            </a:spcAft>
                            <a:buNone/>
                          </a:pPr>
                          <a:r>
                            <a:rPr lang="en-US" sz="1600" kern="1200" dirty="0">
                              <a:solidFill>
                                <a:schemeClr val="dk1"/>
                              </a:solidFill>
                              <a:latin typeface="+mn-lt"/>
                              <a:ea typeface="+mn-ea"/>
                              <a:cs typeface="+mn-cs"/>
                            </a:rPr>
                            <a:t>2884</a:t>
                          </a:r>
                        </a:p>
                      </a:txBody>
                      <a:tcPr marL="68580" marR="68580" marT="0" marB="0" anchor="ctr"/>
                    </a:tc>
                    <a:tc>
                      <a:txBody>
                        <a:bodyPr/>
                        <a:lstStyle/>
                        <a:p>
                          <a:pPr marL="0" marR="0" algn="ctr">
                            <a:lnSpc>
                              <a:spcPct val="107000"/>
                            </a:lnSpc>
                            <a:spcBef>
                              <a:spcPts val="0"/>
                            </a:spcBef>
                            <a:spcAft>
                              <a:spcPts val="0"/>
                            </a:spcAft>
                          </a:pPr>
                          <a:r>
                            <a:rPr lang="en-US" sz="1600" dirty="0">
                              <a:solidFill>
                                <a:srgbClr val="000000"/>
                              </a:solidFill>
                              <a:effectLst/>
                            </a:rPr>
                            <a:t>162</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altLang="zh-CN" sz="1600" dirty="0"/>
                            <a:t>27</a:t>
                          </a:r>
                        </a:p>
                      </a:txBody>
                      <a:tcPr marL="60351" marR="60351" marT="30176" marB="30176" anchor="ctr"/>
                    </a:tc>
                    <a:tc>
                      <a:txBody>
                        <a:bodyPr/>
                        <a:lstStyle/>
                        <a:p>
                          <a:pPr algn="ctr">
                            <a:buNone/>
                          </a:pPr>
                          <a:r>
                            <a:rPr lang="en-US" altLang="zh-CN" sz="1600" dirty="0"/>
                            <a:t>40</a:t>
                          </a:r>
                        </a:p>
                      </a:txBody>
                      <a:tcPr marL="60351" marR="60351" marT="30176" marB="30176" anchor="ctr"/>
                    </a:tc>
                    <a:tc>
                      <a:txBody>
                        <a:bodyPr/>
                        <a:lstStyle/>
                        <a:p>
                          <a:pPr algn="ctr">
                            <a:buNone/>
                          </a:pPr>
                          <a:r>
                            <a:rPr lang="en-US" altLang="zh-CN" sz="1600" dirty="0"/>
                            <a:t>69</a:t>
                          </a:r>
                        </a:p>
                      </a:txBody>
                      <a:tcPr marL="60351" marR="60351" marT="30176" marB="30176" anchor="ctr"/>
                    </a:tc>
                    <a:tc>
                      <a:txBody>
                        <a:bodyPr/>
                        <a:lstStyle/>
                        <a:p>
                          <a:pPr algn="ctr">
                            <a:buNone/>
                          </a:pPr>
                          <a:r>
                            <a:rPr lang="en-US" altLang="zh-CN" sz="1600" dirty="0"/>
                            <a:t>80.7%</a:t>
                          </a:r>
                        </a:p>
                      </a:txBody>
                      <a:tcPr marL="60351" marR="60351" marT="30176" marB="30176" anchor="ctr"/>
                    </a:tc>
                    <a:extLst>
                      <a:ext uri="{0D108BD9-81ED-4DB2-BD59-A6C34878D82A}">
                        <a16:rowId xmlns:a16="http://schemas.microsoft.com/office/drawing/2014/main" val="2637974878"/>
                      </a:ext>
                    </a:extLst>
                  </a:tr>
                  <a:tr h="451412">
                    <a:tc>
                      <a:txBody>
                        <a:bodyPr/>
                        <a:lstStyle/>
                        <a:p>
                          <a:pPr algn="ctr">
                            <a:buNone/>
                          </a:pPr>
                          <a:r>
                            <a:rPr lang="en-US" altLang="zh-CN" sz="1600" b="0" dirty="0"/>
                            <a:t>Cluster 4</a:t>
                          </a:r>
                        </a:p>
                      </a:txBody>
                      <a:tcPr marL="60351" marR="60351" marT="30176" marB="30176" anchor="ctr"/>
                    </a:tc>
                    <a:tc>
                      <a:txBody>
                        <a:bodyPr/>
                        <a:lstStyle/>
                        <a:p>
                          <a:pPr marL="0" marR="0" algn="ctr" defTabSz="457162" rtl="0" eaLnBrk="1" latinLnBrk="0" hangingPunct="1">
                            <a:lnSpc>
                              <a:spcPct val="107000"/>
                            </a:lnSpc>
                            <a:spcBef>
                              <a:spcPts val="0"/>
                            </a:spcBef>
                            <a:spcAft>
                              <a:spcPts val="0"/>
                            </a:spcAft>
                            <a:buNone/>
                          </a:pPr>
                          <a:r>
                            <a:rPr lang="en-US" sz="1600" kern="1200" dirty="0">
                              <a:solidFill>
                                <a:schemeClr val="dk1"/>
                              </a:solidFill>
                              <a:latin typeface="+mn-lt"/>
                              <a:ea typeface="+mn-ea"/>
                              <a:cs typeface="+mn-cs"/>
                            </a:rPr>
                            <a:t>6872</a:t>
                          </a:r>
                        </a:p>
                      </a:txBody>
                      <a:tcPr marL="68580" marR="68580" marT="0" marB="0" anchor="ctr"/>
                    </a:tc>
                    <a:tc>
                      <a:txBody>
                        <a:bodyPr/>
                        <a:lstStyle/>
                        <a:p>
                          <a:pPr marL="0" marR="0" algn="ctr">
                            <a:lnSpc>
                              <a:spcPct val="107000"/>
                            </a:lnSpc>
                            <a:spcBef>
                              <a:spcPts val="0"/>
                            </a:spcBef>
                            <a:spcAft>
                              <a:spcPts val="0"/>
                            </a:spcAft>
                          </a:pPr>
                          <a:r>
                            <a:rPr lang="en-US" sz="1600" dirty="0">
                              <a:solidFill>
                                <a:srgbClr val="000000"/>
                              </a:solidFill>
                              <a:effectLst/>
                            </a:rPr>
                            <a:t>91</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altLang="zh-CN" sz="1600" dirty="0"/>
                            <a:t>21</a:t>
                          </a:r>
                        </a:p>
                      </a:txBody>
                      <a:tcPr marL="60351" marR="60351" marT="30176" marB="30176" anchor="ctr"/>
                    </a:tc>
                    <a:tc>
                      <a:txBody>
                        <a:bodyPr/>
                        <a:lstStyle/>
                        <a:p>
                          <a:pPr algn="ctr">
                            <a:buNone/>
                          </a:pPr>
                          <a:r>
                            <a:rPr lang="en-US" altLang="zh-CN" sz="1600" dirty="0"/>
                            <a:t>25</a:t>
                          </a:r>
                        </a:p>
                      </a:txBody>
                      <a:tcPr marL="60351" marR="60351" marT="30176" marB="30176" anchor="ctr"/>
                    </a:tc>
                    <a:tc>
                      <a:txBody>
                        <a:bodyPr/>
                        <a:lstStyle/>
                        <a:p>
                          <a:pPr algn="ctr">
                            <a:buNone/>
                          </a:pPr>
                          <a:r>
                            <a:rPr lang="en-US" altLang="zh-CN" sz="1600" dirty="0"/>
                            <a:t>53</a:t>
                          </a:r>
                        </a:p>
                      </a:txBody>
                      <a:tcPr marL="60351" marR="60351" marT="30176" marB="30176" anchor="ctr"/>
                    </a:tc>
                    <a:tc>
                      <a:txBody>
                        <a:bodyPr/>
                        <a:lstStyle/>
                        <a:p>
                          <a:pPr algn="ctr">
                            <a:buNone/>
                          </a:pPr>
                          <a:r>
                            <a:rPr lang="en-US" altLang="zh-CN" sz="1600" dirty="0"/>
                            <a:t>84.4%</a:t>
                          </a:r>
                        </a:p>
                      </a:txBody>
                      <a:tcPr marL="60351" marR="60351" marT="30176" marB="30176" anchor="ctr"/>
                    </a:tc>
                    <a:extLst>
                      <a:ext uri="{0D108BD9-81ED-4DB2-BD59-A6C34878D82A}">
                        <a16:rowId xmlns:a16="http://schemas.microsoft.com/office/drawing/2014/main" val="1618184301"/>
                      </a:ext>
                    </a:extLst>
                  </a:tr>
                </a:tbl>
              </a:graphicData>
            </a:graphic>
          </p:graphicFrame>
        </mc:Choice>
        <mc:Fallback xmlns="">
          <p:graphicFrame>
            <p:nvGraphicFramePr>
              <p:cNvPr id="3" name="Table 2">
                <a:extLst>
                  <a:ext uri="{FF2B5EF4-FFF2-40B4-BE49-F238E27FC236}">
                    <a16:creationId xmlns:a16="http://schemas.microsoft.com/office/drawing/2014/main" id="{39185589-5A3C-49C6-788F-E26E3E516C6A}"/>
                  </a:ext>
                </a:extLst>
              </p:cNvPr>
              <p:cNvGraphicFramePr>
                <a:graphicFrameLocks noGrp="1"/>
              </p:cNvGraphicFramePr>
              <p:nvPr>
                <p:extLst>
                  <p:ext uri="{D42A27DB-BD31-4B8C-83A1-F6EECF244321}">
                    <p14:modId xmlns:p14="http://schemas.microsoft.com/office/powerpoint/2010/main" val="3976452935"/>
                  </p:ext>
                </p:extLst>
              </p:nvPr>
            </p:nvGraphicFramePr>
            <p:xfrm>
              <a:off x="179512" y="1923678"/>
              <a:ext cx="8784977" cy="2652194"/>
            </p:xfrm>
            <a:graphic>
              <a:graphicData uri="http://schemas.openxmlformats.org/drawingml/2006/table">
                <a:tbl>
                  <a:tblPr bandRow="1">
                    <a:tableStyleId>{69CF1AB2-1976-4502-BF36-3FF5EA218861}</a:tableStyleId>
                  </a:tblPr>
                  <a:tblGrid>
                    <a:gridCol w="928112">
                      <a:extLst>
                        <a:ext uri="{9D8B030D-6E8A-4147-A177-3AD203B41FA5}">
                          <a16:colId xmlns:a16="http://schemas.microsoft.com/office/drawing/2014/main" val="1334657782"/>
                        </a:ext>
                      </a:extLst>
                    </a:gridCol>
                    <a:gridCol w="1063288">
                      <a:extLst>
                        <a:ext uri="{9D8B030D-6E8A-4147-A177-3AD203B41FA5}">
                          <a16:colId xmlns:a16="http://schemas.microsoft.com/office/drawing/2014/main" val="3027608538"/>
                        </a:ext>
                      </a:extLst>
                    </a:gridCol>
                    <a:gridCol w="1809691">
                      <a:extLst>
                        <a:ext uri="{9D8B030D-6E8A-4147-A177-3AD203B41FA5}">
                          <a16:colId xmlns:a16="http://schemas.microsoft.com/office/drawing/2014/main" val="549849547"/>
                        </a:ext>
                      </a:extLst>
                    </a:gridCol>
                    <a:gridCol w="1267030">
                      <a:extLst>
                        <a:ext uri="{9D8B030D-6E8A-4147-A177-3AD203B41FA5}">
                          <a16:colId xmlns:a16="http://schemas.microsoft.com/office/drawing/2014/main" val="387286299"/>
                        </a:ext>
                      </a:extLst>
                    </a:gridCol>
                    <a:gridCol w="1267030">
                      <a:extLst>
                        <a:ext uri="{9D8B030D-6E8A-4147-A177-3AD203B41FA5}">
                          <a16:colId xmlns:a16="http://schemas.microsoft.com/office/drawing/2014/main" val="2820500164"/>
                        </a:ext>
                      </a:extLst>
                    </a:gridCol>
                    <a:gridCol w="1267030">
                      <a:extLst>
                        <a:ext uri="{9D8B030D-6E8A-4147-A177-3AD203B41FA5}">
                          <a16:colId xmlns:a16="http://schemas.microsoft.com/office/drawing/2014/main" val="1617516309"/>
                        </a:ext>
                      </a:extLst>
                    </a:gridCol>
                    <a:gridCol w="1182796">
                      <a:extLst>
                        <a:ext uri="{9D8B030D-6E8A-4147-A177-3AD203B41FA5}">
                          <a16:colId xmlns:a16="http://schemas.microsoft.com/office/drawing/2014/main" val="865867401"/>
                        </a:ext>
                      </a:extLst>
                    </a:gridCol>
                  </a:tblGrid>
                  <a:tr h="846546">
                    <a:tc>
                      <a:txBody>
                        <a:bodyPr/>
                        <a:lstStyle/>
                        <a:p>
                          <a:pPr algn="ctr">
                            <a:buNone/>
                          </a:pPr>
                          <a:r>
                            <a:rPr lang="en-US" sz="1600" b="1" dirty="0"/>
                            <a:t>Cluster</a:t>
                          </a:r>
                        </a:p>
                      </a:txBody>
                      <a:tcPr marL="60351" marR="60351" marT="30176" marB="30176" anchor="ctr"/>
                    </a:tc>
                    <a:tc>
                      <a:txBody>
                        <a:bodyPr/>
                        <a:lstStyle/>
                        <a:p>
                          <a:pPr algn="ctr">
                            <a:buNone/>
                          </a:pPr>
                          <a:r>
                            <a:rPr lang="en-US" sz="1600" b="1" dirty="0"/>
                            <a:t># Outages</a:t>
                          </a:r>
                        </a:p>
                      </a:txBody>
                      <a:tcPr marL="60351" marR="60351" marT="30176" marB="30176" anchor="ctr"/>
                    </a:tc>
                    <a:tc>
                      <a:txBody>
                        <a:bodyPr/>
                        <a:lstStyle/>
                        <a:p>
                          <a:endParaRPr lang="zh-CN"/>
                        </a:p>
                      </a:txBody>
                      <a:tcPr marL="68580" marR="68580" marT="0" marB="0" anchor="ctr">
                        <a:blipFill>
                          <a:blip r:embed="rId3"/>
                          <a:stretch>
                            <a:fillRect l="-110438" t="-3597" r="-276094" b="-216547"/>
                          </a:stretch>
                        </a:blipFill>
                      </a:tcPr>
                    </a:tc>
                    <a:tc>
                      <a:txBody>
                        <a:bodyPr/>
                        <a:lstStyle/>
                        <a:p>
                          <a:endParaRPr lang="zh-CN"/>
                        </a:p>
                      </a:txBody>
                      <a:tcPr marL="60351" marR="60351" marT="30176" marB="30176" anchor="ctr">
                        <a:blipFill>
                          <a:blip r:embed="rId3"/>
                          <a:stretch>
                            <a:fillRect l="-300481" t="-3597" r="-294231" b="-216547"/>
                          </a:stretch>
                        </a:blipFill>
                      </a:tcPr>
                    </a:tc>
                    <a:tc>
                      <a:txBody>
                        <a:bodyPr/>
                        <a:lstStyle/>
                        <a:p>
                          <a:pPr algn="ctr">
                            <a:buNone/>
                          </a:pPr>
                          <a:r>
                            <a:rPr lang="en-US" sz="1600" b="1" dirty="0"/>
                            <a:t>MAE (min)</a:t>
                          </a:r>
                        </a:p>
                      </a:txBody>
                      <a:tcPr marL="60351" marR="60351" marT="30176" marB="30176" anchor="ctr"/>
                    </a:tc>
                    <a:tc>
                      <a:txBody>
                        <a:bodyPr/>
                        <a:lstStyle/>
                        <a:p>
                          <a:pPr algn="ctr">
                            <a:buNone/>
                          </a:pPr>
                          <a:r>
                            <a:rPr lang="en-US" sz="1600" b="1" dirty="0"/>
                            <a:t>RMSE (min)</a:t>
                          </a:r>
                        </a:p>
                      </a:txBody>
                      <a:tcPr marL="60351" marR="60351" marT="30176" marB="30176" anchor="ctr"/>
                    </a:tc>
                    <a:tc>
                      <a:txBody>
                        <a:bodyPr/>
                        <a:lstStyle/>
                        <a:p>
                          <a:pPr algn="ctr">
                            <a:buNone/>
                          </a:pPr>
                          <a:r>
                            <a:rPr lang="en-US" sz="1600" b="1" dirty="0"/>
                            <a:t>Prediction Accuracy</a:t>
                          </a:r>
                        </a:p>
                      </a:txBody>
                      <a:tcPr marL="60351" marR="60351" marT="30176" marB="30176" anchor="ctr"/>
                    </a:tc>
                    <a:extLst>
                      <a:ext uri="{0D108BD9-81ED-4DB2-BD59-A6C34878D82A}">
                        <a16:rowId xmlns:a16="http://schemas.microsoft.com/office/drawing/2014/main" val="3564498214"/>
                      </a:ext>
                    </a:extLst>
                  </a:tr>
                  <a:tr h="451412">
                    <a:tc>
                      <a:txBody>
                        <a:bodyPr/>
                        <a:lstStyle/>
                        <a:p>
                          <a:pPr algn="ctr">
                            <a:buNone/>
                          </a:pPr>
                          <a:r>
                            <a:rPr lang="en-US" sz="1600" b="0" dirty="0"/>
                            <a:t>Cluster 1</a:t>
                          </a:r>
                        </a:p>
                      </a:txBody>
                      <a:tcPr marL="60351" marR="60351" marT="30176" marB="30176" anchor="ctr"/>
                    </a:tc>
                    <a:tc>
                      <a:txBody>
                        <a:bodyPr/>
                        <a:lstStyle/>
                        <a:p>
                          <a:pPr marL="0" marR="0" algn="ctr" defTabSz="457162" rtl="0" eaLnBrk="1" latinLnBrk="0" hangingPunct="1">
                            <a:lnSpc>
                              <a:spcPct val="107000"/>
                            </a:lnSpc>
                            <a:spcBef>
                              <a:spcPts val="0"/>
                            </a:spcBef>
                            <a:spcAft>
                              <a:spcPts val="0"/>
                            </a:spcAft>
                            <a:buNone/>
                          </a:pPr>
                          <a:r>
                            <a:rPr lang="en-US" sz="1600" kern="1200" dirty="0">
                              <a:solidFill>
                                <a:schemeClr val="dk1"/>
                              </a:solidFill>
                              <a:latin typeface="+mn-lt"/>
                              <a:ea typeface="+mn-ea"/>
                              <a:cs typeface="+mn-cs"/>
                            </a:rPr>
                            <a:t>1379</a:t>
                          </a:r>
                        </a:p>
                      </a:txBody>
                      <a:tcPr marL="68580" marR="68580" marT="0" marB="0" anchor="ct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687</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altLang="zh-CN" sz="1600" dirty="0"/>
                            <a:t>93</a:t>
                          </a:r>
                        </a:p>
                      </a:txBody>
                      <a:tcPr marL="60351" marR="60351" marT="30176" marB="30176" anchor="ctr"/>
                    </a:tc>
                    <a:tc>
                      <a:txBody>
                        <a:bodyPr/>
                        <a:lstStyle/>
                        <a:p>
                          <a:pPr algn="ctr">
                            <a:buNone/>
                          </a:pPr>
                          <a:r>
                            <a:rPr lang="en-US" altLang="zh-CN" sz="1600" dirty="0"/>
                            <a:t>111</a:t>
                          </a:r>
                        </a:p>
                      </a:txBody>
                      <a:tcPr marL="60351" marR="60351" marT="30176" marB="30176" anchor="ctr"/>
                    </a:tc>
                    <a:tc>
                      <a:txBody>
                        <a:bodyPr/>
                        <a:lstStyle/>
                        <a:p>
                          <a:pPr algn="ctr">
                            <a:buNone/>
                          </a:pPr>
                          <a:r>
                            <a:rPr lang="en-US" altLang="zh-CN" sz="1600" dirty="0"/>
                            <a:t>159</a:t>
                          </a:r>
                        </a:p>
                      </a:txBody>
                      <a:tcPr marL="60351" marR="60351" marT="30176" marB="30176" anchor="ctr"/>
                    </a:tc>
                    <a:tc>
                      <a:txBody>
                        <a:bodyPr/>
                        <a:lstStyle/>
                        <a:p>
                          <a:pPr algn="ctr">
                            <a:buNone/>
                          </a:pPr>
                          <a:r>
                            <a:rPr lang="en-US" altLang="zh-CN" sz="1600" dirty="0"/>
                            <a:t>72.8%</a:t>
                          </a:r>
                        </a:p>
                      </a:txBody>
                      <a:tcPr marL="60351" marR="60351" marT="30176" marB="30176" anchor="ctr"/>
                    </a:tc>
                    <a:extLst>
                      <a:ext uri="{0D108BD9-81ED-4DB2-BD59-A6C34878D82A}">
                        <a16:rowId xmlns:a16="http://schemas.microsoft.com/office/drawing/2014/main" val="3760687540"/>
                      </a:ext>
                    </a:extLst>
                  </a:tr>
                  <a:tr h="451412">
                    <a:tc>
                      <a:txBody>
                        <a:bodyPr/>
                        <a:lstStyle/>
                        <a:p>
                          <a:pPr algn="ctr">
                            <a:buNone/>
                          </a:pPr>
                          <a:r>
                            <a:rPr lang="en-US" altLang="zh-CN" sz="1600" b="0" dirty="0"/>
                            <a:t>Cluster 2</a:t>
                          </a:r>
                        </a:p>
                      </a:txBody>
                      <a:tcPr marL="60351" marR="60351" marT="30176" marB="30176" anchor="ctr"/>
                    </a:tc>
                    <a:tc>
                      <a:txBody>
                        <a:bodyPr/>
                        <a:lstStyle/>
                        <a:p>
                          <a:pPr marL="0" marR="0" algn="ctr" defTabSz="457162" rtl="0" eaLnBrk="1" latinLnBrk="0" hangingPunct="1">
                            <a:lnSpc>
                              <a:spcPct val="107000"/>
                            </a:lnSpc>
                            <a:spcBef>
                              <a:spcPts val="0"/>
                            </a:spcBef>
                            <a:spcAft>
                              <a:spcPts val="0"/>
                            </a:spcAft>
                            <a:buNone/>
                          </a:pPr>
                          <a:r>
                            <a:rPr lang="en-US" sz="1600" kern="1200" dirty="0">
                              <a:solidFill>
                                <a:schemeClr val="dk1"/>
                              </a:solidFill>
                              <a:latin typeface="+mn-lt"/>
                              <a:ea typeface="+mn-ea"/>
                              <a:cs typeface="+mn-cs"/>
                            </a:rPr>
                            <a:t>5302</a:t>
                          </a:r>
                        </a:p>
                      </a:txBody>
                      <a:tcPr marL="68580" marR="68580" marT="0" marB="0" anchor="ctr"/>
                    </a:tc>
                    <a:tc>
                      <a:txBody>
                        <a:bodyPr/>
                        <a:lstStyle/>
                        <a:p>
                          <a:pPr marL="0" marR="0" algn="ctr">
                            <a:lnSpc>
                              <a:spcPct val="107000"/>
                            </a:lnSpc>
                            <a:spcBef>
                              <a:spcPts val="0"/>
                            </a:spcBef>
                            <a:spcAft>
                              <a:spcPts val="0"/>
                            </a:spcAft>
                          </a:pPr>
                          <a:r>
                            <a:rPr lang="en-US" sz="1600" dirty="0">
                              <a:solidFill>
                                <a:srgbClr val="000000"/>
                              </a:solidFill>
                              <a:effectLst/>
                            </a:rPr>
                            <a:t>212</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altLang="zh-CN" sz="1600" dirty="0"/>
                            <a:t>40</a:t>
                          </a:r>
                        </a:p>
                      </a:txBody>
                      <a:tcPr marL="60351" marR="60351" marT="30176" marB="30176" anchor="ctr"/>
                    </a:tc>
                    <a:tc>
                      <a:txBody>
                        <a:bodyPr/>
                        <a:lstStyle/>
                        <a:p>
                          <a:pPr algn="ctr">
                            <a:buNone/>
                          </a:pPr>
                          <a:r>
                            <a:rPr lang="en-US" altLang="zh-CN" sz="1600" dirty="0"/>
                            <a:t>49</a:t>
                          </a:r>
                        </a:p>
                      </a:txBody>
                      <a:tcPr marL="60351" marR="60351" marT="30176" marB="30176" anchor="ctr"/>
                    </a:tc>
                    <a:tc>
                      <a:txBody>
                        <a:bodyPr/>
                        <a:lstStyle/>
                        <a:p>
                          <a:pPr algn="ctr">
                            <a:buNone/>
                          </a:pPr>
                          <a:r>
                            <a:rPr lang="en-US" altLang="zh-CN" sz="1600" dirty="0"/>
                            <a:t>86</a:t>
                          </a:r>
                        </a:p>
                      </a:txBody>
                      <a:tcPr marL="60351" marR="60351" marT="30176" marB="30176" anchor="ctr"/>
                    </a:tc>
                    <a:tc>
                      <a:txBody>
                        <a:bodyPr/>
                        <a:lstStyle/>
                        <a:p>
                          <a:pPr algn="ctr">
                            <a:buNone/>
                          </a:pPr>
                          <a:r>
                            <a:rPr lang="en-US" altLang="zh-CN" sz="1600" dirty="0"/>
                            <a:t>83.5%</a:t>
                          </a:r>
                        </a:p>
                      </a:txBody>
                      <a:tcPr marL="60351" marR="60351" marT="30176" marB="30176" anchor="ctr"/>
                    </a:tc>
                    <a:extLst>
                      <a:ext uri="{0D108BD9-81ED-4DB2-BD59-A6C34878D82A}">
                        <a16:rowId xmlns:a16="http://schemas.microsoft.com/office/drawing/2014/main" val="3369459450"/>
                      </a:ext>
                    </a:extLst>
                  </a:tr>
                  <a:tr h="451412">
                    <a:tc>
                      <a:txBody>
                        <a:bodyPr/>
                        <a:lstStyle/>
                        <a:p>
                          <a:pPr algn="ctr">
                            <a:buNone/>
                          </a:pPr>
                          <a:r>
                            <a:rPr lang="en-US" altLang="zh-CN" sz="1600" b="0" dirty="0"/>
                            <a:t>Cluster 3</a:t>
                          </a:r>
                        </a:p>
                      </a:txBody>
                      <a:tcPr marL="60351" marR="60351" marT="30176" marB="30176" anchor="ctr"/>
                    </a:tc>
                    <a:tc>
                      <a:txBody>
                        <a:bodyPr/>
                        <a:lstStyle/>
                        <a:p>
                          <a:pPr marL="0" marR="0" algn="ctr" defTabSz="457162" rtl="0" eaLnBrk="1" latinLnBrk="0" hangingPunct="1">
                            <a:lnSpc>
                              <a:spcPct val="107000"/>
                            </a:lnSpc>
                            <a:spcBef>
                              <a:spcPts val="0"/>
                            </a:spcBef>
                            <a:spcAft>
                              <a:spcPts val="0"/>
                            </a:spcAft>
                            <a:buNone/>
                          </a:pPr>
                          <a:r>
                            <a:rPr lang="en-US" sz="1600" kern="1200" dirty="0">
                              <a:solidFill>
                                <a:schemeClr val="dk1"/>
                              </a:solidFill>
                              <a:latin typeface="+mn-lt"/>
                              <a:ea typeface="+mn-ea"/>
                              <a:cs typeface="+mn-cs"/>
                            </a:rPr>
                            <a:t>2884</a:t>
                          </a:r>
                        </a:p>
                      </a:txBody>
                      <a:tcPr marL="68580" marR="68580" marT="0" marB="0" anchor="ctr"/>
                    </a:tc>
                    <a:tc>
                      <a:txBody>
                        <a:bodyPr/>
                        <a:lstStyle/>
                        <a:p>
                          <a:pPr marL="0" marR="0" algn="ctr">
                            <a:lnSpc>
                              <a:spcPct val="107000"/>
                            </a:lnSpc>
                            <a:spcBef>
                              <a:spcPts val="0"/>
                            </a:spcBef>
                            <a:spcAft>
                              <a:spcPts val="0"/>
                            </a:spcAft>
                          </a:pPr>
                          <a:r>
                            <a:rPr lang="en-US" sz="1600" dirty="0">
                              <a:solidFill>
                                <a:srgbClr val="000000"/>
                              </a:solidFill>
                              <a:effectLst/>
                            </a:rPr>
                            <a:t>162</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altLang="zh-CN" sz="1600" dirty="0"/>
                            <a:t>27</a:t>
                          </a:r>
                        </a:p>
                      </a:txBody>
                      <a:tcPr marL="60351" marR="60351" marT="30176" marB="30176" anchor="ctr"/>
                    </a:tc>
                    <a:tc>
                      <a:txBody>
                        <a:bodyPr/>
                        <a:lstStyle/>
                        <a:p>
                          <a:pPr algn="ctr">
                            <a:buNone/>
                          </a:pPr>
                          <a:r>
                            <a:rPr lang="en-US" altLang="zh-CN" sz="1600" dirty="0"/>
                            <a:t>40</a:t>
                          </a:r>
                        </a:p>
                      </a:txBody>
                      <a:tcPr marL="60351" marR="60351" marT="30176" marB="30176" anchor="ctr"/>
                    </a:tc>
                    <a:tc>
                      <a:txBody>
                        <a:bodyPr/>
                        <a:lstStyle/>
                        <a:p>
                          <a:pPr algn="ctr">
                            <a:buNone/>
                          </a:pPr>
                          <a:r>
                            <a:rPr lang="en-US" altLang="zh-CN" sz="1600" dirty="0"/>
                            <a:t>69</a:t>
                          </a:r>
                        </a:p>
                      </a:txBody>
                      <a:tcPr marL="60351" marR="60351" marT="30176" marB="30176" anchor="ctr"/>
                    </a:tc>
                    <a:tc>
                      <a:txBody>
                        <a:bodyPr/>
                        <a:lstStyle/>
                        <a:p>
                          <a:pPr algn="ctr">
                            <a:buNone/>
                          </a:pPr>
                          <a:r>
                            <a:rPr lang="en-US" altLang="zh-CN" sz="1600" dirty="0"/>
                            <a:t>80.7%</a:t>
                          </a:r>
                        </a:p>
                      </a:txBody>
                      <a:tcPr marL="60351" marR="60351" marT="30176" marB="30176" anchor="ctr"/>
                    </a:tc>
                    <a:extLst>
                      <a:ext uri="{0D108BD9-81ED-4DB2-BD59-A6C34878D82A}">
                        <a16:rowId xmlns:a16="http://schemas.microsoft.com/office/drawing/2014/main" val="2637974878"/>
                      </a:ext>
                    </a:extLst>
                  </a:tr>
                  <a:tr h="451412">
                    <a:tc>
                      <a:txBody>
                        <a:bodyPr/>
                        <a:lstStyle/>
                        <a:p>
                          <a:pPr algn="ctr">
                            <a:buNone/>
                          </a:pPr>
                          <a:r>
                            <a:rPr lang="en-US" altLang="zh-CN" sz="1600" b="0" dirty="0"/>
                            <a:t>Cluster 4</a:t>
                          </a:r>
                        </a:p>
                      </a:txBody>
                      <a:tcPr marL="60351" marR="60351" marT="30176" marB="30176" anchor="ctr"/>
                    </a:tc>
                    <a:tc>
                      <a:txBody>
                        <a:bodyPr/>
                        <a:lstStyle/>
                        <a:p>
                          <a:pPr marL="0" marR="0" algn="ctr" defTabSz="457162" rtl="0" eaLnBrk="1" latinLnBrk="0" hangingPunct="1">
                            <a:lnSpc>
                              <a:spcPct val="107000"/>
                            </a:lnSpc>
                            <a:spcBef>
                              <a:spcPts val="0"/>
                            </a:spcBef>
                            <a:spcAft>
                              <a:spcPts val="0"/>
                            </a:spcAft>
                            <a:buNone/>
                          </a:pPr>
                          <a:r>
                            <a:rPr lang="en-US" sz="1600" kern="1200" dirty="0">
                              <a:solidFill>
                                <a:schemeClr val="dk1"/>
                              </a:solidFill>
                              <a:latin typeface="+mn-lt"/>
                              <a:ea typeface="+mn-ea"/>
                              <a:cs typeface="+mn-cs"/>
                            </a:rPr>
                            <a:t>6872</a:t>
                          </a:r>
                        </a:p>
                      </a:txBody>
                      <a:tcPr marL="68580" marR="68580" marT="0" marB="0" anchor="ctr"/>
                    </a:tc>
                    <a:tc>
                      <a:txBody>
                        <a:bodyPr/>
                        <a:lstStyle/>
                        <a:p>
                          <a:pPr marL="0" marR="0" algn="ctr">
                            <a:lnSpc>
                              <a:spcPct val="107000"/>
                            </a:lnSpc>
                            <a:spcBef>
                              <a:spcPts val="0"/>
                            </a:spcBef>
                            <a:spcAft>
                              <a:spcPts val="0"/>
                            </a:spcAft>
                          </a:pPr>
                          <a:r>
                            <a:rPr lang="en-US" sz="1600" dirty="0">
                              <a:solidFill>
                                <a:srgbClr val="000000"/>
                              </a:solidFill>
                              <a:effectLst/>
                            </a:rPr>
                            <a:t>91</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altLang="zh-CN" sz="1600" dirty="0"/>
                            <a:t>21</a:t>
                          </a:r>
                        </a:p>
                      </a:txBody>
                      <a:tcPr marL="60351" marR="60351" marT="30176" marB="30176" anchor="ctr"/>
                    </a:tc>
                    <a:tc>
                      <a:txBody>
                        <a:bodyPr/>
                        <a:lstStyle/>
                        <a:p>
                          <a:pPr algn="ctr">
                            <a:buNone/>
                          </a:pPr>
                          <a:r>
                            <a:rPr lang="en-US" altLang="zh-CN" sz="1600" dirty="0"/>
                            <a:t>25</a:t>
                          </a:r>
                        </a:p>
                      </a:txBody>
                      <a:tcPr marL="60351" marR="60351" marT="30176" marB="30176" anchor="ctr"/>
                    </a:tc>
                    <a:tc>
                      <a:txBody>
                        <a:bodyPr/>
                        <a:lstStyle/>
                        <a:p>
                          <a:pPr algn="ctr">
                            <a:buNone/>
                          </a:pPr>
                          <a:r>
                            <a:rPr lang="en-US" altLang="zh-CN" sz="1600" dirty="0"/>
                            <a:t>53</a:t>
                          </a:r>
                        </a:p>
                      </a:txBody>
                      <a:tcPr marL="60351" marR="60351" marT="30176" marB="30176" anchor="ctr"/>
                    </a:tc>
                    <a:tc>
                      <a:txBody>
                        <a:bodyPr/>
                        <a:lstStyle/>
                        <a:p>
                          <a:pPr algn="ctr">
                            <a:buNone/>
                          </a:pPr>
                          <a:r>
                            <a:rPr lang="en-US" altLang="zh-CN" sz="1600" dirty="0"/>
                            <a:t>84.4%</a:t>
                          </a:r>
                        </a:p>
                      </a:txBody>
                      <a:tcPr marL="60351" marR="60351" marT="30176" marB="30176" anchor="ctr"/>
                    </a:tc>
                    <a:extLst>
                      <a:ext uri="{0D108BD9-81ED-4DB2-BD59-A6C34878D82A}">
                        <a16:rowId xmlns:a16="http://schemas.microsoft.com/office/drawing/2014/main" val="1618184301"/>
                      </a:ext>
                    </a:extLst>
                  </a:tr>
                </a:tbl>
              </a:graphicData>
            </a:graphic>
          </p:graphicFrame>
        </mc:Fallback>
      </mc:AlternateContent>
      <p:sp>
        <p:nvSpPr>
          <p:cNvPr id="5" name="TextBox 4">
            <a:extLst>
              <a:ext uri="{FF2B5EF4-FFF2-40B4-BE49-F238E27FC236}">
                <a16:creationId xmlns:a16="http://schemas.microsoft.com/office/drawing/2014/main" id="{87DA70EC-2FC2-B25B-8765-7CFA26BA6938}"/>
              </a:ext>
            </a:extLst>
          </p:cNvPr>
          <p:cNvSpPr txBox="1"/>
          <p:nvPr/>
        </p:nvSpPr>
        <p:spPr>
          <a:xfrm>
            <a:off x="2843808" y="4587974"/>
            <a:ext cx="5472608" cy="584775"/>
          </a:xfrm>
          <a:prstGeom prst="rect">
            <a:avLst/>
          </a:prstGeom>
          <a:noFill/>
        </p:spPr>
        <p:txBody>
          <a:bodyPr wrap="square" rtlCol="0">
            <a:spAutoFit/>
          </a:bodyPr>
          <a:lstStyle/>
          <a:p>
            <a:r>
              <a:rPr lang="en-US" altLang="zh-CN" sz="1600" dirty="0">
                <a:solidFill>
                  <a:schemeClr val="bg1"/>
                </a:solidFill>
                <a:latin typeface="Calibri" panose="020F0502020204030204" pitchFamily="34" charset="0"/>
                <a:ea typeface="Calibri" panose="020F0502020204030204" pitchFamily="34" charset="0"/>
                <a:cs typeface="Calibri" panose="020F0502020204030204" pitchFamily="34" charset="0"/>
              </a:rPr>
              <a:t>Accuracy = the percentage of outages whose actual restoration time falls within the predicted uncertainty interval.</a:t>
            </a:r>
            <a:endParaRPr lang="zh-CN" altLang="en-U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7700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A87EA-2BFD-062A-2331-1AB89F177745}"/>
              </a:ext>
            </a:extLst>
          </p:cNvPr>
          <p:cNvSpPr>
            <a:spLocks noGrp="1"/>
          </p:cNvSpPr>
          <p:nvPr>
            <p:ph type="title"/>
          </p:nvPr>
        </p:nvSpPr>
        <p:spPr/>
        <p:txBody>
          <a:bodyPr/>
          <a:lstStyle/>
          <a:p>
            <a:r>
              <a:rPr lang="en-US" altLang="zh-CN" dirty="0"/>
              <a:t>Numerical Results  - Comparison</a:t>
            </a:r>
            <a:endParaRPr lang="zh-CN" altLang="en-US" dirty="0"/>
          </a:p>
        </p:txBody>
      </p:sp>
      <p:sp>
        <p:nvSpPr>
          <p:cNvPr id="7" name="TextBox 6">
            <a:extLst>
              <a:ext uri="{FF2B5EF4-FFF2-40B4-BE49-F238E27FC236}">
                <a16:creationId xmlns:a16="http://schemas.microsoft.com/office/drawing/2014/main" id="{EA53240E-48CD-AA84-5C5A-A0D50264A8B3}"/>
              </a:ext>
            </a:extLst>
          </p:cNvPr>
          <p:cNvSpPr txBox="1"/>
          <p:nvPr/>
        </p:nvSpPr>
        <p:spPr>
          <a:xfrm>
            <a:off x="662703" y="4079562"/>
            <a:ext cx="3257625" cy="584775"/>
          </a:xfrm>
          <a:prstGeom prst="rect">
            <a:avLst/>
          </a:prstGeom>
          <a:noFill/>
        </p:spPr>
        <p:txBody>
          <a:bodyPr wrap="square">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Prediction of restoration time with and w/o transfer learning</a:t>
            </a:r>
          </a:p>
        </p:txBody>
      </p:sp>
      <p:sp>
        <p:nvSpPr>
          <p:cNvPr id="8" name="TextBox 7">
            <a:extLst>
              <a:ext uri="{FF2B5EF4-FFF2-40B4-BE49-F238E27FC236}">
                <a16:creationId xmlns:a16="http://schemas.microsoft.com/office/drawing/2014/main" id="{967DA63E-491F-E7D9-1012-6E4EB0924E52}"/>
              </a:ext>
            </a:extLst>
          </p:cNvPr>
          <p:cNvSpPr txBox="1"/>
          <p:nvPr/>
        </p:nvSpPr>
        <p:spPr>
          <a:xfrm>
            <a:off x="5364088" y="4083918"/>
            <a:ext cx="3528392" cy="584775"/>
          </a:xfrm>
          <a:prstGeom prst="rect">
            <a:avLst/>
          </a:prstGeom>
          <a:noFill/>
        </p:spPr>
        <p:txBody>
          <a:bodyPr wrap="square">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Comparison between the clustered model and the single model</a:t>
            </a:r>
          </a:p>
        </p:txBody>
      </p:sp>
      <p:graphicFrame>
        <p:nvGraphicFramePr>
          <p:cNvPr id="11" name="Chart 10">
            <a:extLst>
              <a:ext uri="{FF2B5EF4-FFF2-40B4-BE49-F238E27FC236}">
                <a16:creationId xmlns:a16="http://schemas.microsoft.com/office/drawing/2014/main" id="{E8AA8BCB-1A30-991D-2323-922925E40C58}"/>
              </a:ext>
            </a:extLst>
          </p:cNvPr>
          <p:cNvGraphicFramePr/>
          <p:nvPr>
            <p:extLst>
              <p:ext uri="{D42A27DB-BD31-4B8C-83A1-F6EECF244321}">
                <p14:modId xmlns:p14="http://schemas.microsoft.com/office/powerpoint/2010/main" val="3656111589"/>
              </p:ext>
            </p:extLst>
          </p:nvPr>
        </p:nvGraphicFramePr>
        <p:xfrm>
          <a:off x="11032" y="699542"/>
          <a:ext cx="4488960" cy="3456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86664A99-0299-9D96-6FCA-12E931AEA0A6}"/>
              </a:ext>
            </a:extLst>
          </p:cNvPr>
          <p:cNvGraphicFramePr/>
          <p:nvPr>
            <p:extLst>
              <p:ext uri="{D42A27DB-BD31-4B8C-83A1-F6EECF244321}">
                <p14:modId xmlns:p14="http://schemas.microsoft.com/office/powerpoint/2010/main" val="2483606644"/>
              </p:ext>
            </p:extLst>
          </p:nvPr>
        </p:nvGraphicFramePr>
        <p:xfrm>
          <a:off x="4499992" y="699543"/>
          <a:ext cx="4416952" cy="33800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3299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51019-C4E6-37BD-2139-B1FA182024C2}"/>
              </a:ext>
            </a:extLst>
          </p:cNvPr>
          <p:cNvSpPr>
            <a:spLocks noGrp="1"/>
          </p:cNvSpPr>
          <p:nvPr>
            <p:ph type="title"/>
          </p:nvPr>
        </p:nvSpPr>
        <p:spPr/>
        <p:txBody>
          <a:bodyPr/>
          <a:lstStyle/>
          <a:p>
            <a:r>
              <a:rPr lang="en-US" altLang="zh-CN" dirty="0"/>
              <a:t>Impact of the Outage Data Features</a:t>
            </a:r>
            <a:endParaRPr lang="zh-CN" altLang="en-US" dirty="0"/>
          </a:p>
        </p:txBody>
      </p:sp>
      <p:sp>
        <p:nvSpPr>
          <p:cNvPr id="3" name="Text Placeholder 2">
            <a:extLst>
              <a:ext uri="{FF2B5EF4-FFF2-40B4-BE49-F238E27FC236}">
                <a16:creationId xmlns:a16="http://schemas.microsoft.com/office/drawing/2014/main" id="{83E36AB6-7EA0-8A07-F0FC-36BF8AF62BDC}"/>
              </a:ext>
            </a:extLst>
          </p:cNvPr>
          <p:cNvSpPr>
            <a:spLocks noGrp="1"/>
          </p:cNvSpPr>
          <p:nvPr>
            <p:ph type="body" sz="quarter" idx="10"/>
          </p:nvPr>
        </p:nvSpPr>
        <p:spPr>
          <a:xfrm>
            <a:off x="90238" y="611738"/>
            <a:ext cx="9018265" cy="1136140"/>
          </a:xfrm>
        </p:spPr>
        <p:txBody>
          <a:bodyPr/>
          <a:lstStyle/>
          <a:p>
            <a:pPr>
              <a:spcBef>
                <a:spcPts val="0"/>
              </a:spcBef>
            </a:pPr>
            <a:r>
              <a:rPr lang="en-US" altLang="zh-CN" sz="1600" dirty="0">
                <a:latin typeface="Calibri" panose="020F0502020204030204" pitchFamily="34" charset="0"/>
                <a:ea typeface="Calibri" panose="020F0502020204030204" pitchFamily="34" charset="0"/>
                <a:cs typeface="Calibri" panose="020F0502020204030204" pitchFamily="34" charset="0"/>
              </a:rPr>
              <a:t>Remove features from outage data to test the model performance change.</a:t>
            </a:r>
          </a:p>
          <a:p>
            <a:pPr>
              <a:spcBef>
                <a:spcPts val="0"/>
              </a:spcBef>
            </a:pPr>
            <a:r>
              <a:rPr lang="en-US" altLang="zh-CN" sz="1600" dirty="0">
                <a:latin typeface="Calibri" panose="020F0502020204030204" pitchFamily="34" charset="0"/>
                <a:ea typeface="Calibri" panose="020F0502020204030204" pitchFamily="34" charset="0"/>
                <a:cs typeface="Calibri" panose="020F0502020204030204" pitchFamily="34" charset="0"/>
              </a:rPr>
              <a:t>Results highlight the high influence of the outage cause, which is not usually available at the beginning of the outages.</a:t>
            </a:r>
          </a:p>
          <a:p>
            <a:pPr>
              <a:spcBef>
                <a:spcPts val="0"/>
              </a:spcBef>
            </a:pPr>
            <a:endParaRPr lang="en-US" altLang="zh-CN" sz="16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Table 4">
            <a:extLst>
              <a:ext uri="{FF2B5EF4-FFF2-40B4-BE49-F238E27FC236}">
                <a16:creationId xmlns:a16="http://schemas.microsoft.com/office/drawing/2014/main" id="{0DDBC2C7-9034-1E91-D852-970DD1B29971}"/>
              </a:ext>
            </a:extLst>
          </p:cNvPr>
          <p:cNvGraphicFramePr>
            <a:graphicFrameLocks noGrp="1"/>
          </p:cNvGraphicFramePr>
          <p:nvPr>
            <p:extLst>
              <p:ext uri="{D42A27DB-BD31-4B8C-83A1-F6EECF244321}">
                <p14:modId xmlns:p14="http://schemas.microsoft.com/office/powerpoint/2010/main" val="3332557433"/>
              </p:ext>
            </p:extLst>
          </p:nvPr>
        </p:nvGraphicFramePr>
        <p:xfrm>
          <a:off x="323528" y="1563638"/>
          <a:ext cx="8571944" cy="2931828"/>
        </p:xfrm>
        <a:graphic>
          <a:graphicData uri="http://schemas.openxmlformats.org/drawingml/2006/table">
            <a:tbl>
              <a:tblPr firstRow="1" bandRow="1">
                <a:tableStyleId>{B301B821-A1FF-4177-AEE7-76D212191A09}</a:tableStyleId>
              </a:tblPr>
              <a:tblGrid>
                <a:gridCol w="1872208">
                  <a:extLst>
                    <a:ext uri="{9D8B030D-6E8A-4147-A177-3AD203B41FA5}">
                      <a16:colId xmlns:a16="http://schemas.microsoft.com/office/drawing/2014/main" val="3435484669"/>
                    </a:ext>
                  </a:extLst>
                </a:gridCol>
                <a:gridCol w="3042386">
                  <a:extLst>
                    <a:ext uri="{9D8B030D-6E8A-4147-A177-3AD203B41FA5}">
                      <a16:colId xmlns:a16="http://schemas.microsoft.com/office/drawing/2014/main" val="4189943495"/>
                    </a:ext>
                  </a:extLst>
                </a:gridCol>
                <a:gridCol w="2101031">
                  <a:extLst>
                    <a:ext uri="{9D8B030D-6E8A-4147-A177-3AD203B41FA5}">
                      <a16:colId xmlns:a16="http://schemas.microsoft.com/office/drawing/2014/main" val="2940490856"/>
                    </a:ext>
                  </a:extLst>
                </a:gridCol>
                <a:gridCol w="1556319">
                  <a:extLst>
                    <a:ext uri="{9D8B030D-6E8A-4147-A177-3AD203B41FA5}">
                      <a16:colId xmlns:a16="http://schemas.microsoft.com/office/drawing/2014/main" val="1854889476"/>
                    </a:ext>
                  </a:extLst>
                </a:gridCol>
              </a:tblGrid>
              <a:tr h="509972">
                <a:tc>
                  <a:txBody>
                    <a:bodyPr/>
                    <a:lstStyle/>
                    <a:p>
                      <a:pPr algn="ctr">
                        <a:buNone/>
                      </a:pPr>
                      <a:r>
                        <a:rPr lang="en-US" sz="1800" dirty="0">
                          <a:solidFill>
                            <a:schemeClr val="tx1"/>
                          </a:solidFill>
                        </a:rPr>
                        <a:t>Feature Category</a:t>
                      </a:r>
                    </a:p>
                  </a:txBody>
                  <a:tcPr anchor="ctr"/>
                </a:tc>
                <a:tc>
                  <a:txBody>
                    <a:bodyPr/>
                    <a:lstStyle/>
                    <a:p>
                      <a:pPr algn="ctr">
                        <a:buNone/>
                      </a:pPr>
                      <a:r>
                        <a:rPr lang="en-US" sz="1800" dirty="0">
                          <a:solidFill>
                            <a:schemeClr val="tx1"/>
                          </a:solidFill>
                        </a:rPr>
                        <a:t>Example Features</a:t>
                      </a:r>
                    </a:p>
                  </a:txBody>
                  <a:tcPr anchor="ctr"/>
                </a:tc>
                <a:tc>
                  <a:txBody>
                    <a:bodyPr/>
                    <a:lstStyle/>
                    <a:p>
                      <a:pPr algn="ctr">
                        <a:buNone/>
                      </a:pPr>
                      <a:r>
                        <a:rPr lang="en-US" sz="1800" dirty="0">
                          <a:solidFill>
                            <a:schemeClr val="tx1"/>
                          </a:solidFill>
                        </a:rPr>
                        <a:t>Impact on Accuracy</a:t>
                      </a:r>
                    </a:p>
                  </a:txBody>
                  <a:tcPr anchor="ctr"/>
                </a:tc>
                <a:tc>
                  <a:txBody>
                    <a:bodyPr/>
                    <a:lstStyle/>
                    <a:p>
                      <a:pPr algn="ctr">
                        <a:buNone/>
                      </a:pPr>
                      <a:r>
                        <a:rPr lang="en-US" sz="1800" dirty="0">
                          <a:solidFill>
                            <a:schemeClr val="tx1"/>
                          </a:solidFill>
                        </a:rPr>
                        <a:t>Avg. accuracy </a:t>
                      </a:r>
                      <a:r>
                        <a:rPr lang="el-GR" altLang="zh-CN" sz="1800" dirty="0">
                          <a:solidFill>
                            <a:schemeClr val="tx1"/>
                          </a:solidFill>
                        </a:rPr>
                        <a:t>Δ</a:t>
                      </a:r>
                      <a:r>
                        <a:rPr lang="en-US" altLang="zh-CN" sz="1800" dirty="0">
                          <a:solidFill>
                            <a:schemeClr val="tx1"/>
                          </a:solidFill>
                        </a:rPr>
                        <a:t> </a:t>
                      </a:r>
                      <a:r>
                        <a:rPr lang="en-US" sz="1800" dirty="0">
                          <a:solidFill>
                            <a:schemeClr val="tx1"/>
                          </a:solidFill>
                        </a:rPr>
                        <a:t>for 4 models (%)</a:t>
                      </a:r>
                    </a:p>
                  </a:txBody>
                  <a:tcPr anchor="ctr"/>
                </a:tc>
                <a:extLst>
                  <a:ext uri="{0D108BD9-81ED-4DB2-BD59-A6C34878D82A}">
                    <a16:rowId xmlns:a16="http://schemas.microsoft.com/office/drawing/2014/main" val="1616816349"/>
                  </a:ext>
                </a:extLst>
              </a:tr>
              <a:tr h="368634">
                <a:tc>
                  <a:txBody>
                    <a:bodyPr/>
                    <a:lstStyle/>
                    <a:p>
                      <a:pPr algn="ctr">
                        <a:buNone/>
                      </a:pPr>
                      <a:r>
                        <a:rPr lang="en-US" sz="1800" b="1" dirty="0">
                          <a:solidFill>
                            <a:srgbClr val="C00000"/>
                          </a:solidFill>
                        </a:rPr>
                        <a:t>Outage Cause</a:t>
                      </a:r>
                      <a:endParaRPr lang="en-US" sz="1800" dirty="0">
                        <a:solidFill>
                          <a:srgbClr val="C00000"/>
                        </a:solidFill>
                      </a:endParaRPr>
                    </a:p>
                  </a:txBody>
                  <a:tcPr anchor="ctr"/>
                </a:tc>
                <a:tc>
                  <a:txBody>
                    <a:bodyPr/>
                    <a:lstStyle/>
                    <a:p>
                      <a:pPr algn="ctr">
                        <a:buNone/>
                      </a:pPr>
                      <a:r>
                        <a:rPr lang="en-US" sz="1800" dirty="0">
                          <a:solidFill>
                            <a:schemeClr val="tx1"/>
                          </a:solidFill>
                        </a:rPr>
                        <a:t>Cause code</a:t>
                      </a:r>
                    </a:p>
                  </a:txBody>
                  <a:tcPr anchor="ctr"/>
                </a:tc>
                <a:tc>
                  <a:txBody>
                    <a:bodyPr/>
                    <a:lstStyle/>
                    <a:p>
                      <a:pPr algn="ctr">
                        <a:buNone/>
                      </a:pPr>
                      <a:r>
                        <a:rPr lang="en-US" sz="1800" dirty="0">
                          <a:solidFill>
                            <a:schemeClr val="tx1"/>
                          </a:solidFill>
                        </a:rPr>
                        <a:t>Very High</a:t>
                      </a:r>
                    </a:p>
                  </a:txBody>
                  <a:tcPr anchor="ctr"/>
                </a:tc>
                <a:tc>
                  <a:txBody>
                    <a:bodyPr/>
                    <a:lstStyle/>
                    <a:p>
                      <a:pPr algn="ctr">
                        <a:buNone/>
                      </a:pPr>
                      <a:r>
                        <a:rPr lang="en-US" altLang="zh-CN" sz="1800" dirty="0">
                          <a:solidFill>
                            <a:schemeClr val="tx1"/>
                          </a:solidFill>
                        </a:rPr>
                        <a:t>- 8.7 %</a:t>
                      </a:r>
                    </a:p>
                  </a:txBody>
                  <a:tcPr anchor="ctr"/>
                </a:tc>
                <a:extLst>
                  <a:ext uri="{0D108BD9-81ED-4DB2-BD59-A6C34878D82A}">
                    <a16:rowId xmlns:a16="http://schemas.microsoft.com/office/drawing/2014/main" val="732503580"/>
                  </a:ext>
                </a:extLst>
              </a:tr>
              <a:tr h="368634">
                <a:tc>
                  <a:txBody>
                    <a:bodyPr/>
                    <a:lstStyle/>
                    <a:p>
                      <a:pPr algn="ctr">
                        <a:buNone/>
                      </a:pPr>
                      <a:r>
                        <a:rPr lang="en-US" sz="1800" b="1" dirty="0">
                          <a:solidFill>
                            <a:schemeClr val="tx1"/>
                          </a:solidFill>
                        </a:rPr>
                        <a:t>Weather Conditions</a:t>
                      </a:r>
                      <a:endParaRPr lang="en-US" sz="1800" dirty="0">
                        <a:solidFill>
                          <a:schemeClr val="tx1"/>
                        </a:solidFill>
                      </a:endParaRPr>
                    </a:p>
                  </a:txBody>
                  <a:tcPr anchor="ctr"/>
                </a:tc>
                <a:tc>
                  <a:txBody>
                    <a:bodyPr/>
                    <a:lstStyle/>
                    <a:p>
                      <a:pPr algn="ctr">
                        <a:buNone/>
                      </a:pPr>
                      <a:r>
                        <a:rPr lang="en-US" sz="1800" dirty="0">
                          <a:solidFill>
                            <a:schemeClr val="tx1"/>
                          </a:solidFill>
                        </a:rPr>
                        <a:t>Wind speed, severe weather code</a:t>
                      </a:r>
                    </a:p>
                  </a:txBody>
                  <a:tcPr anchor="ctr"/>
                </a:tc>
                <a:tc>
                  <a:txBody>
                    <a:bodyPr/>
                    <a:lstStyle/>
                    <a:p>
                      <a:pPr algn="ctr">
                        <a:buNone/>
                      </a:pPr>
                      <a:r>
                        <a:rPr lang="en-US" sz="1800" dirty="0">
                          <a:solidFill>
                            <a:schemeClr val="tx1"/>
                          </a:solidFill>
                        </a:rPr>
                        <a:t>Moderate</a:t>
                      </a:r>
                    </a:p>
                  </a:txBody>
                  <a:tcPr anchor="ctr"/>
                </a:tc>
                <a:tc>
                  <a:txBody>
                    <a:bodyPr/>
                    <a:lstStyle/>
                    <a:p>
                      <a:pPr algn="ctr">
                        <a:buNone/>
                      </a:pPr>
                      <a:r>
                        <a:rPr lang="en-US" altLang="zh-CN" sz="1800" dirty="0">
                          <a:solidFill>
                            <a:schemeClr val="tx1"/>
                          </a:solidFill>
                        </a:rPr>
                        <a:t>- 4.7 %</a:t>
                      </a:r>
                    </a:p>
                  </a:txBody>
                  <a:tcPr anchor="ctr"/>
                </a:tc>
                <a:extLst>
                  <a:ext uri="{0D108BD9-81ED-4DB2-BD59-A6C34878D82A}">
                    <a16:rowId xmlns:a16="http://schemas.microsoft.com/office/drawing/2014/main" val="345896838"/>
                  </a:ext>
                </a:extLst>
              </a:tr>
              <a:tr h="368634">
                <a:tc>
                  <a:txBody>
                    <a:bodyPr/>
                    <a:lstStyle/>
                    <a:p>
                      <a:pPr algn="ctr">
                        <a:buNone/>
                      </a:pPr>
                      <a:r>
                        <a:rPr lang="en-US" sz="1800" b="1" dirty="0">
                          <a:solidFill>
                            <a:schemeClr val="tx1"/>
                          </a:solidFill>
                        </a:rPr>
                        <a:t>Customer Metrics</a:t>
                      </a:r>
                      <a:endParaRPr lang="en-US" sz="1800" dirty="0">
                        <a:solidFill>
                          <a:schemeClr val="tx1"/>
                        </a:solidFill>
                      </a:endParaRPr>
                    </a:p>
                  </a:txBody>
                  <a:tcPr anchor="ctr"/>
                </a:tc>
                <a:tc>
                  <a:txBody>
                    <a:bodyPr/>
                    <a:lstStyle/>
                    <a:p>
                      <a:pPr algn="ctr">
                        <a:buNone/>
                      </a:pPr>
                      <a:r>
                        <a:rPr lang="en-US" sz="1800" dirty="0">
                          <a:solidFill>
                            <a:schemeClr val="tx1"/>
                          </a:solidFill>
                        </a:rPr>
                        <a:t>Customers interrupted</a:t>
                      </a:r>
                    </a:p>
                  </a:txBody>
                  <a:tcPr anchor="ctr"/>
                </a:tc>
                <a:tc>
                  <a:txBody>
                    <a:bodyPr/>
                    <a:lstStyle/>
                    <a:p>
                      <a:pPr algn="ctr">
                        <a:buNone/>
                      </a:pPr>
                      <a:r>
                        <a:rPr lang="en-US" sz="1800" dirty="0">
                          <a:solidFill>
                            <a:schemeClr val="tx1"/>
                          </a:solidFill>
                        </a:rPr>
                        <a:t>Moderate / Low</a:t>
                      </a:r>
                    </a:p>
                  </a:txBody>
                  <a:tcPr anchor="ctr"/>
                </a:tc>
                <a:tc>
                  <a:txBody>
                    <a:bodyPr/>
                    <a:lstStyle/>
                    <a:p>
                      <a:pPr algn="ctr">
                        <a:buNone/>
                      </a:pPr>
                      <a:r>
                        <a:rPr lang="en-US" altLang="zh-CN" sz="1800" dirty="0">
                          <a:solidFill>
                            <a:schemeClr val="tx1"/>
                          </a:solidFill>
                        </a:rPr>
                        <a:t>- 1.8 %</a:t>
                      </a:r>
                    </a:p>
                  </a:txBody>
                  <a:tcPr anchor="ctr"/>
                </a:tc>
                <a:extLst>
                  <a:ext uri="{0D108BD9-81ED-4DB2-BD59-A6C34878D82A}">
                    <a16:rowId xmlns:a16="http://schemas.microsoft.com/office/drawing/2014/main" val="2647223653"/>
                  </a:ext>
                </a:extLst>
              </a:tr>
              <a:tr h="368634">
                <a:tc>
                  <a:txBody>
                    <a:bodyPr/>
                    <a:lstStyle/>
                    <a:p>
                      <a:pPr marL="0" marR="0" lvl="0" indent="0" algn="ctr" defTabSz="457162"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rPr>
                        <a:t>Restoration Stress</a:t>
                      </a:r>
                    </a:p>
                  </a:txBody>
                  <a:tcPr anchor="ctr"/>
                </a:tc>
                <a:tc>
                  <a:txBody>
                    <a:bodyPr/>
                    <a:lstStyle/>
                    <a:p>
                      <a:pPr algn="ctr">
                        <a:buNone/>
                      </a:pPr>
                      <a:r>
                        <a:rPr lang="en-US" sz="1800" dirty="0">
                          <a:solidFill>
                            <a:schemeClr val="tx1"/>
                          </a:solidFill>
                        </a:rPr>
                        <a:t>Coinciding outages</a:t>
                      </a:r>
                    </a:p>
                  </a:txBody>
                  <a:tcPr anchor="ctr"/>
                </a:tc>
                <a:tc>
                  <a:txBody>
                    <a:bodyPr/>
                    <a:lstStyle/>
                    <a:p>
                      <a:pPr algn="ctr">
                        <a:buNone/>
                      </a:pPr>
                      <a:r>
                        <a:rPr lang="en-US" sz="1800" dirty="0">
                          <a:solidFill>
                            <a:schemeClr val="tx1"/>
                          </a:solidFill>
                        </a:rPr>
                        <a:t>Moderate</a:t>
                      </a:r>
                    </a:p>
                  </a:txBody>
                  <a:tcPr anchor="ctr"/>
                </a:tc>
                <a:tc>
                  <a:txBody>
                    <a:bodyPr/>
                    <a:lstStyle/>
                    <a:p>
                      <a:pPr algn="ctr">
                        <a:buNone/>
                      </a:pPr>
                      <a:r>
                        <a:rPr lang="en-US" altLang="zh-CN" sz="1800" dirty="0">
                          <a:solidFill>
                            <a:schemeClr val="tx1"/>
                          </a:solidFill>
                        </a:rPr>
                        <a:t>- 2.5 %</a:t>
                      </a:r>
                    </a:p>
                  </a:txBody>
                  <a:tcPr anchor="ctr"/>
                </a:tc>
                <a:extLst>
                  <a:ext uri="{0D108BD9-81ED-4DB2-BD59-A6C34878D82A}">
                    <a16:rowId xmlns:a16="http://schemas.microsoft.com/office/drawing/2014/main" val="1620527890"/>
                  </a:ext>
                </a:extLst>
              </a:tr>
            </a:tbl>
          </a:graphicData>
        </a:graphic>
      </p:graphicFrame>
    </p:spTree>
    <p:extLst>
      <p:ext uri="{BB962C8B-B14F-4D97-AF65-F5344CB8AC3E}">
        <p14:creationId xmlns:p14="http://schemas.microsoft.com/office/powerpoint/2010/main" val="1347446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8300E-3BD7-25A4-975A-1EA414D7070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E9CFC0-40EC-38F8-1038-3930DF37C9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 y="9"/>
            <a:ext cx="9144000" cy="5143501"/>
          </a:xfrm>
          <a:prstGeom prst="rect">
            <a:avLst/>
          </a:prstGeom>
        </p:spPr>
      </p:pic>
      <p:sp>
        <p:nvSpPr>
          <p:cNvPr id="12" name="Rectangle 11">
            <a:extLst>
              <a:ext uri="{FF2B5EF4-FFF2-40B4-BE49-F238E27FC236}">
                <a16:creationId xmlns:a16="http://schemas.microsoft.com/office/drawing/2014/main" id="{0DEDF96A-FFDB-8C9B-6EC1-E0901CB841CC}"/>
              </a:ext>
            </a:extLst>
          </p:cNvPr>
          <p:cNvSpPr/>
          <p:nvPr/>
        </p:nvSpPr>
        <p:spPr bwMode="auto">
          <a:xfrm>
            <a:off x="11" y="9"/>
            <a:ext cx="9144000" cy="5143501"/>
          </a:xfrm>
          <a:prstGeom prst="rect">
            <a:avLst/>
          </a:prstGeom>
          <a:solidFill>
            <a:srgbClr val="C8102E">
              <a:alpha val="90000"/>
            </a:srgbClr>
          </a:solidFill>
          <a:ln w="9525" cap="flat" cmpd="sng" algn="ctr">
            <a:noFill/>
            <a:prstDash val="solid"/>
            <a:round/>
            <a:headEnd type="none" w="med" len="med"/>
            <a:tailEnd type="none" w="med" len="med"/>
          </a:ln>
          <a:effectLst/>
        </p:spPr>
        <p:txBody>
          <a:bodyPr vert="horz" wrap="square" lIns="91441" tIns="45720" rIns="91441" bIns="45720" numCol="1" rtlCol="0" anchor="t" anchorCtr="0" compatLnSpc="1">
            <a:prstTxWarp prst="textNoShape">
              <a:avLst/>
            </a:prstTxWarp>
          </a:bodyPr>
          <a:lstStyle/>
          <a:p>
            <a:endParaRPr lang="en-US">
              <a:solidFill>
                <a:srgbClr val="C8102E"/>
              </a:solidFill>
            </a:endParaRPr>
          </a:p>
        </p:txBody>
      </p:sp>
      <p:cxnSp>
        <p:nvCxnSpPr>
          <p:cNvPr id="49" name="Straight Connector 48">
            <a:extLst>
              <a:ext uri="{FF2B5EF4-FFF2-40B4-BE49-F238E27FC236}">
                <a16:creationId xmlns:a16="http://schemas.microsoft.com/office/drawing/2014/main" id="{EB1FC83C-6367-6786-D42F-117C0F00C4E7}"/>
              </a:ext>
            </a:extLst>
          </p:cNvPr>
          <p:cNvCxnSpPr/>
          <p:nvPr/>
        </p:nvCxnSpPr>
        <p:spPr bwMode="auto">
          <a:xfrm>
            <a:off x="11" y="3511550"/>
            <a:ext cx="9144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sp>
        <p:nvSpPr>
          <p:cNvPr id="11" name="TextBox 10">
            <a:extLst>
              <a:ext uri="{FF2B5EF4-FFF2-40B4-BE49-F238E27FC236}">
                <a16:creationId xmlns:a16="http://schemas.microsoft.com/office/drawing/2014/main" id="{FB4B9825-7F8E-B98B-98C4-1DF8B4A46611}"/>
              </a:ext>
            </a:extLst>
          </p:cNvPr>
          <p:cNvSpPr txBox="1"/>
          <p:nvPr/>
        </p:nvSpPr>
        <p:spPr>
          <a:xfrm>
            <a:off x="1026604" y="1462715"/>
            <a:ext cx="7162800" cy="1938992"/>
          </a:xfrm>
          <a:prstGeom prst="rect">
            <a:avLst/>
          </a:prstGeom>
          <a:noFill/>
        </p:spPr>
        <p:txBody>
          <a:bodyPr wrap="square" rtlCol="0" anchor="b" anchorCtr="0">
            <a:spAutoFit/>
          </a:bodyPr>
          <a:lstStyle/>
          <a:p>
            <a:pPr algn="ctr"/>
            <a:r>
              <a:rPr lang="en-US" sz="4000" dirty="0">
                <a:solidFill>
                  <a:schemeClr val="bg1"/>
                </a:solidFill>
                <a:latin typeface="Univers 57 Condensed" charset="0"/>
                <a:ea typeface="Univers 57 Condensed" charset="0"/>
                <a:cs typeface="Univers 57 Condensed" charset="0"/>
              </a:rPr>
              <a:t>Two-Stage Evidence-Calibrated Outage Restoration Time Prediction Using Real Utility Data</a:t>
            </a:r>
          </a:p>
        </p:txBody>
      </p:sp>
      <p:pic>
        <p:nvPicPr>
          <p:cNvPr id="13" name="Picture 12" descr="ISU LEFT white.eps">
            <a:extLst>
              <a:ext uri="{FF2B5EF4-FFF2-40B4-BE49-F238E27FC236}">
                <a16:creationId xmlns:a16="http://schemas.microsoft.com/office/drawing/2014/main" id="{C34ED1F3-2057-4C50-D0D9-9B573D9C590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7010" y="4788722"/>
            <a:ext cx="2396490" cy="197361"/>
          </a:xfrm>
          <a:prstGeom prst="rect">
            <a:avLst/>
          </a:prstGeom>
          <a:noFill/>
          <a:ln w="9525">
            <a:noFill/>
            <a:miter lim="800000"/>
            <a:headEnd/>
            <a:tailEnd/>
          </a:ln>
        </p:spPr>
      </p:pic>
    </p:spTree>
    <p:extLst>
      <p:ext uri="{BB962C8B-B14F-4D97-AF65-F5344CB8AC3E}">
        <p14:creationId xmlns:p14="http://schemas.microsoft.com/office/powerpoint/2010/main" val="3235936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11C03-5158-297C-2227-609D38A8ED20}"/>
            </a:ext>
          </a:extLst>
        </p:cNvPr>
        <p:cNvGrpSpPr/>
        <p:nvPr/>
      </p:nvGrpSpPr>
      <p:grpSpPr>
        <a:xfrm>
          <a:off x="0" y="0"/>
          <a:ext cx="0" cy="0"/>
          <a:chOff x="0" y="0"/>
          <a:chExt cx="0" cy="0"/>
        </a:xfrm>
      </p:grpSpPr>
      <p:sp>
        <p:nvSpPr>
          <p:cNvPr id="107" name="矩形: 圆角 106">
            <a:extLst>
              <a:ext uri="{FF2B5EF4-FFF2-40B4-BE49-F238E27FC236}">
                <a16:creationId xmlns:a16="http://schemas.microsoft.com/office/drawing/2014/main" id="{24DD85CE-9310-7EB3-8A09-18CBD11347A5}"/>
              </a:ext>
            </a:extLst>
          </p:cNvPr>
          <p:cNvSpPr/>
          <p:nvPr/>
        </p:nvSpPr>
        <p:spPr bwMode="auto">
          <a:xfrm flipH="1">
            <a:off x="6849917" y="3335098"/>
            <a:ext cx="2187453" cy="1272253"/>
          </a:xfrm>
          <a:prstGeom prst="roundRect">
            <a:avLst/>
          </a:prstGeom>
          <a:solidFill>
            <a:schemeClr val="bg1"/>
          </a:solidFill>
          <a:ln w="9525" cap="flat" cmpd="sng" algn="ctr">
            <a:solidFill>
              <a:srgbClr val="92D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98" name="矩形: 圆角 97">
            <a:extLst>
              <a:ext uri="{FF2B5EF4-FFF2-40B4-BE49-F238E27FC236}">
                <a16:creationId xmlns:a16="http://schemas.microsoft.com/office/drawing/2014/main" id="{CA53A83E-4B73-B05A-1CDE-4CCABFF5CFB4}"/>
              </a:ext>
            </a:extLst>
          </p:cNvPr>
          <p:cNvSpPr/>
          <p:nvPr/>
        </p:nvSpPr>
        <p:spPr bwMode="auto">
          <a:xfrm flipH="1">
            <a:off x="4504880" y="3364663"/>
            <a:ext cx="2039167" cy="1246189"/>
          </a:xfrm>
          <a:prstGeom prst="roundRect">
            <a:avLst/>
          </a:prstGeom>
          <a:solidFill>
            <a:schemeClr val="bg1"/>
          </a:solidFill>
          <a:ln w="9525" cap="flat" cmpd="sng" algn="ctr">
            <a:solidFill>
              <a:srgbClr val="92D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2" name="矩形: 圆角 81">
            <a:extLst>
              <a:ext uri="{FF2B5EF4-FFF2-40B4-BE49-F238E27FC236}">
                <a16:creationId xmlns:a16="http://schemas.microsoft.com/office/drawing/2014/main" id="{B3A41E1B-2F82-7A58-6252-DE7CE64005CF}"/>
              </a:ext>
            </a:extLst>
          </p:cNvPr>
          <p:cNvSpPr/>
          <p:nvPr/>
        </p:nvSpPr>
        <p:spPr bwMode="auto">
          <a:xfrm flipH="1">
            <a:off x="3145061" y="3364663"/>
            <a:ext cx="1173420" cy="1243048"/>
          </a:xfrm>
          <a:prstGeom prst="roundRect">
            <a:avLst/>
          </a:prstGeom>
          <a:solidFill>
            <a:schemeClr val="bg1"/>
          </a:solidFill>
          <a:ln w="9525" cap="flat" cmpd="sng" algn="ctr">
            <a:solidFill>
              <a:srgbClr val="92D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2" name="矩形: 圆角 31">
            <a:extLst>
              <a:ext uri="{FF2B5EF4-FFF2-40B4-BE49-F238E27FC236}">
                <a16:creationId xmlns:a16="http://schemas.microsoft.com/office/drawing/2014/main" id="{B682E075-E39E-7651-4CF8-F1E7939CB3BA}"/>
              </a:ext>
            </a:extLst>
          </p:cNvPr>
          <p:cNvSpPr/>
          <p:nvPr/>
        </p:nvSpPr>
        <p:spPr bwMode="auto">
          <a:xfrm>
            <a:off x="7006187" y="1772473"/>
            <a:ext cx="1992093" cy="1223562"/>
          </a:xfrm>
          <a:prstGeom prst="roundRect">
            <a:avLst/>
          </a:prstGeom>
          <a:solidFill>
            <a:schemeClr val="bg1"/>
          </a:solidFill>
          <a:ln w="9525" cap="flat" cmpd="sng" algn="ctr">
            <a:solidFill>
              <a:srgbClr val="0070C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1" name="矩形: 圆角 10">
            <a:extLst>
              <a:ext uri="{FF2B5EF4-FFF2-40B4-BE49-F238E27FC236}">
                <a16:creationId xmlns:a16="http://schemas.microsoft.com/office/drawing/2014/main" id="{1DCD7B69-67B0-21E1-D827-6CC719196E75}"/>
              </a:ext>
            </a:extLst>
          </p:cNvPr>
          <p:cNvSpPr/>
          <p:nvPr/>
        </p:nvSpPr>
        <p:spPr bwMode="auto">
          <a:xfrm>
            <a:off x="3346067" y="1772473"/>
            <a:ext cx="3276771" cy="1206778"/>
          </a:xfrm>
          <a:prstGeom prst="roundRect">
            <a:avLst/>
          </a:prstGeom>
          <a:solidFill>
            <a:schemeClr val="bg1"/>
          </a:solidFill>
          <a:ln w="9525" cap="flat" cmpd="sng" algn="ctr">
            <a:solidFill>
              <a:srgbClr val="0070C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3" name="矩形: 圆角 52">
            <a:extLst>
              <a:ext uri="{FF2B5EF4-FFF2-40B4-BE49-F238E27FC236}">
                <a16:creationId xmlns:a16="http://schemas.microsoft.com/office/drawing/2014/main" id="{45FF0790-058F-9302-C5A9-64862C1BDA1E}"/>
              </a:ext>
            </a:extLst>
          </p:cNvPr>
          <p:cNvSpPr/>
          <p:nvPr/>
        </p:nvSpPr>
        <p:spPr bwMode="auto">
          <a:xfrm>
            <a:off x="77475" y="3364663"/>
            <a:ext cx="2903708" cy="1243048"/>
          </a:xfrm>
          <a:prstGeom prst="roundRect">
            <a:avLst/>
          </a:prstGeom>
          <a:solidFill>
            <a:schemeClr val="bg1"/>
          </a:solidFill>
          <a:ln w="9525" cap="flat" cmpd="sng" algn="ctr">
            <a:solidFill>
              <a:srgbClr val="92D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68443C06-5303-49EF-C5FB-2E606BA795E4}"/>
              </a:ext>
            </a:extLst>
          </p:cNvPr>
          <p:cNvSpPr>
            <a:spLocks noGrp="1"/>
          </p:cNvSpPr>
          <p:nvPr>
            <p:ph type="title"/>
          </p:nvPr>
        </p:nvSpPr>
        <p:spPr>
          <a:xfrm>
            <a:off x="141157" y="138556"/>
            <a:ext cx="9053761" cy="466225"/>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What if cause code not available?</a:t>
            </a:r>
          </a:p>
        </p:txBody>
      </p:sp>
      <p:sp>
        <p:nvSpPr>
          <p:cNvPr id="3" name="矩形: 圆角 2">
            <a:extLst>
              <a:ext uri="{FF2B5EF4-FFF2-40B4-BE49-F238E27FC236}">
                <a16:creationId xmlns:a16="http://schemas.microsoft.com/office/drawing/2014/main" id="{5CEA73F9-28FD-5C6C-5DBE-3DC71092762B}"/>
              </a:ext>
            </a:extLst>
          </p:cNvPr>
          <p:cNvSpPr/>
          <p:nvPr/>
        </p:nvSpPr>
        <p:spPr bwMode="auto">
          <a:xfrm>
            <a:off x="63395" y="1804716"/>
            <a:ext cx="2949963" cy="1171358"/>
          </a:xfrm>
          <a:prstGeom prst="roundRect">
            <a:avLst/>
          </a:prstGeom>
          <a:solidFill>
            <a:schemeClr val="bg1"/>
          </a:solidFill>
          <a:ln w="9525" cap="flat" cmpd="sng" algn="ctr">
            <a:solidFill>
              <a:srgbClr val="0070C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0" name="矩形: 圆角 29">
            <a:extLst>
              <a:ext uri="{FF2B5EF4-FFF2-40B4-BE49-F238E27FC236}">
                <a16:creationId xmlns:a16="http://schemas.microsoft.com/office/drawing/2014/main" id="{1B89D036-BB14-4B8C-30F1-E86EF4FFAA0A}"/>
              </a:ext>
            </a:extLst>
          </p:cNvPr>
          <p:cNvSpPr/>
          <p:nvPr/>
        </p:nvSpPr>
        <p:spPr bwMode="auto">
          <a:xfrm>
            <a:off x="3160913" y="3801470"/>
            <a:ext cx="1096719" cy="504056"/>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sz="1200" dirty="0">
                <a:solidFill>
                  <a:srgbClr val="FF0000"/>
                </a:solidFill>
                <a:latin typeface="Calibri" panose="020F0502020204030204" pitchFamily="34" charset="0"/>
                <a:ea typeface="Calibri" panose="020F0502020204030204" pitchFamily="34" charset="0"/>
                <a:cs typeface="Calibri" panose="020F0502020204030204" pitchFamily="34" charset="0"/>
              </a:rPr>
              <a:t>Evidence-Based Refinement input 2</a:t>
            </a:r>
            <a:endParaRPr kumimoji="0" lang="zh-CN" altLang="en-US" sz="1200" b="0" i="0"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p:txBody>
      </p:sp>
      <p:sp>
        <p:nvSpPr>
          <p:cNvPr id="15" name="矩形: 圆角 14">
            <a:extLst>
              <a:ext uri="{FF2B5EF4-FFF2-40B4-BE49-F238E27FC236}">
                <a16:creationId xmlns:a16="http://schemas.microsoft.com/office/drawing/2014/main" id="{320889BB-7ED5-96A4-D450-2C60FCB260C3}"/>
              </a:ext>
            </a:extLst>
          </p:cNvPr>
          <p:cNvSpPr/>
          <p:nvPr/>
        </p:nvSpPr>
        <p:spPr bwMode="auto">
          <a:xfrm rot="5400000">
            <a:off x="570761" y="2384950"/>
            <a:ext cx="219598" cy="929431"/>
          </a:xfrm>
          <a:prstGeom prst="roundRect">
            <a:avLst/>
          </a:prstGeom>
          <a:solidFill>
            <a:schemeClr val="bg1"/>
          </a:solidFill>
          <a:ln w="9525" cap="flat" cmpd="sng" algn="ctr">
            <a:no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effectLst/>
                <a:latin typeface="Calibri" panose="020F0502020204030204" pitchFamily="34" charset="0"/>
                <a:cs typeface="Calibri" panose="020F0502020204030204" pitchFamily="34" charset="0"/>
              </a:rPr>
              <a:t>Outage Data</a:t>
            </a:r>
            <a:endParaRPr kumimoji="0" lang="zh-CN" altLang="en-US" sz="1200" b="0" i="0" u="none" strike="noStrike" cap="none" normalizeH="0" baseline="0" dirty="0">
              <a:ln>
                <a:noFill/>
              </a:ln>
              <a:effectLst/>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22D0E088-040E-C998-BC0A-907BBC1B702D}"/>
                  </a:ext>
                </a:extLst>
              </p:cNvPr>
              <p:cNvSpPr txBox="1"/>
              <p:nvPr/>
            </p:nvSpPr>
            <p:spPr>
              <a:xfrm>
                <a:off x="7040111" y="2025524"/>
                <a:ext cx="495381" cy="818301"/>
              </a:xfrm>
              <a:prstGeom prst="rect">
                <a:avLst/>
              </a:prstGeom>
              <a:noFill/>
            </p:spPr>
            <p:txBody>
              <a:bodyPr wrap="square">
                <a:spAutoFit/>
              </a:bodyPr>
              <a:lstStyle/>
              <a:p>
                <a:pPr>
                  <a:spcAft>
                    <a:spcPts val="300"/>
                  </a:spcAft>
                </a:pPr>
                <a14:m>
                  <m:oMathPara xmlns:m="http://schemas.openxmlformats.org/officeDocument/2006/math">
                    <m:oMathParaPr>
                      <m:jc m:val="left"/>
                    </m:oMathParaPr>
                    <m:oMath xmlns:m="http://schemas.openxmlformats.org/officeDocument/2006/math">
                      <m:r>
                        <m:rPr>
                          <m:nor/>
                        </m:rPr>
                        <a:rPr lang="en-US" altLang="zh-CN" sz="1200" smtClean="0">
                          <a:latin typeface="Calibri" panose="020F0502020204030204" pitchFamily="34" charset="0"/>
                          <a:ea typeface="Calibri" panose="020F0502020204030204" pitchFamily="34" charset="0"/>
                          <a:cs typeface="Calibri" panose="020F0502020204030204" pitchFamily="34" charset="0"/>
                        </a:rPr>
                        <m:t>Q</m:t>
                      </m:r>
                      <m:r>
                        <m:rPr>
                          <m:nor/>
                        </m:rPr>
                        <a:rPr lang="en-US" altLang="zh-CN" sz="1200" baseline="-25000" smtClean="0">
                          <a:latin typeface="Calibri" panose="020F0502020204030204" pitchFamily="34" charset="0"/>
                          <a:ea typeface="Calibri" panose="020F0502020204030204" pitchFamily="34" charset="0"/>
                          <a:cs typeface="Calibri" panose="020F0502020204030204" pitchFamily="34" charset="0"/>
                        </a:rPr>
                        <m:t>25 </m:t>
                      </m:r>
                      <m:r>
                        <m:rPr>
                          <m:nor/>
                        </m:rPr>
                        <a:rPr lang="en-US" altLang="zh-CN" sz="1200" smtClean="0">
                          <a:latin typeface="Calibri" panose="020F0502020204030204" pitchFamily="34" charset="0"/>
                          <a:ea typeface="Calibri" panose="020F0502020204030204" pitchFamily="34" charset="0"/>
                          <a:cs typeface="Calibri" panose="020F0502020204030204" pitchFamily="34" charset="0"/>
                        </a:rPr>
                        <m:t>Q</m:t>
                      </m:r>
                      <m:r>
                        <m:rPr>
                          <m:nor/>
                        </m:rPr>
                        <a:rPr lang="en-US" altLang="zh-CN" sz="1200" baseline="-25000" smtClean="0">
                          <a:latin typeface="Calibri" panose="020F0502020204030204" pitchFamily="34" charset="0"/>
                          <a:ea typeface="Calibri" panose="020F0502020204030204" pitchFamily="34" charset="0"/>
                          <a:cs typeface="Calibri" panose="020F0502020204030204" pitchFamily="34" charset="0"/>
                        </a:rPr>
                        <m:t>50</m:t>
                      </m:r>
                      <m:r>
                        <m:rPr>
                          <m:nor/>
                        </m:rPr>
                        <a:rPr lang="en-US" altLang="zh-CN" sz="1200" smtClean="0">
                          <a:latin typeface="Calibri" panose="020F0502020204030204" pitchFamily="34" charset="0"/>
                          <a:ea typeface="Calibri" panose="020F0502020204030204" pitchFamily="34" charset="0"/>
                          <a:cs typeface="Calibri" panose="020F0502020204030204" pitchFamily="34" charset="0"/>
                        </a:rPr>
                        <m:t> </m:t>
                      </m:r>
                      <m:r>
                        <m:rPr>
                          <m:nor/>
                        </m:rPr>
                        <a:rPr lang="en-US" altLang="zh-CN" sz="1200" smtClean="0">
                          <a:latin typeface="Calibri" panose="020F0502020204030204" pitchFamily="34" charset="0"/>
                          <a:ea typeface="Calibri" panose="020F0502020204030204" pitchFamily="34" charset="0"/>
                          <a:cs typeface="Calibri" panose="020F0502020204030204" pitchFamily="34" charset="0"/>
                        </a:rPr>
                        <m:t>Q</m:t>
                      </m:r>
                      <m:r>
                        <m:rPr>
                          <m:nor/>
                        </m:rPr>
                        <a:rPr lang="en-US" altLang="zh-CN" sz="1200" baseline="-25000" smtClean="0">
                          <a:latin typeface="Calibri" panose="020F0502020204030204" pitchFamily="34" charset="0"/>
                          <a:ea typeface="Calibri" panose="020F0502020204030204" pitchFamily="34" charset="0"/>
                          <a:cs typeface="Calibri" panose="020F0502020204030204" pitchFamily="34" charset="0"/>
                        </a:rPr>
                        <m:t>75</m:t>
                      </m:r>
                      <m:r>
                        <m:rPr>
                          <m:nor/>
                        </m:rPr>
                        <a:rPr lang="en-US" altLang="zh-CN" sz="1200" smtClean="0">
                          <a:latin typeface="Calibri" panose="020F0502020204030204" pitchFamily="34" charset="0"/>
                          <a:ea typeface="Calibri" panose="020F0502020204030204" pitchFamily="34" charset="0"/>
                          <a:cs typeface="Calibri" panose="020F0502020204030204" pitchFamily="34" charset="0"/>
                        </a:rPr>
                        <m:t> </m:t>
                      </m:r>
                      <m:r>
                        <m:rPr>
                          <m:nor/>
                        </m:rPr>
                        <a:rPr lang="en-US" altLang="zh-CN" sz="1200" smtClean="0">
                          <a:latin typeface="Calibri" panose="020F0502020204030204" pitchFamily="34" charset="0"/>
                          <a:ea typeface="Calibri" panose="020F0502020204030204" pitchFamily="34" charset="0"/>
                          <a:cs typeface="Calibri" panose="020F0502020204030204" pitchFamily="34" charset="0"/>
                        </a:rPr>
                        <m:t>Q</m:t>
                      </m:r>
                      <m:r>
                        <m:rPr>
                          <m:nor/>
                        </m:rPr>
                        <a:rPr lang="en-US" altLang="zh-CN" sz="1200" baseline="-25000" smtClean="0">
                          <a:latin typeface="Calibri" panose="020F0502020204030204" pitchFamily="34" charset="0"/>
                          <a:ea typeface="Calibri" panose="020F0502020204030204" pitchFamily="34" charset="0"/>
                          <a:cs typeface="Calibri" panose="020F0502020204030204" pitchFamily="34" charset="0"/>
                        </a:rPr>
                        <m:t>90</m:t>
                      </m:r>
                    </m:oMath>
                  </m:oMathPara>
                </a14:m>
                <a:endParaRPr lang="zh-CN" altLang="en-US" sz="1200" dirty="0"/>
              </a:p>
            </p:txBody>
          </p:sp>
        </mc:Choice>
        <mc:Fallback xmlns="">
          <p:sp>
            <p:nvSpPr>
              <p:cNvPr id="23" name="文本框 22">
                <a:extLst>
                  <a:ext uri="{FF2B5EF4-FFF2-40B4-BE49-F238E27FC236}">
                    <a16:creationId xmlns:a16="http://schemas.microsoft.com/office/drawing/2014/main" id="{22D0E088-040E-C998-BC0A-907BBC1B702D}"/>
                  </a:ext>
                </a:extLst>
              </p:cNvPr>
              <p:cNvSpPr txBox="1">
                <a:spLocks noRot="1" noChangeAspect="1" noMove="1" noResize="1" noEditPoints="1" noAdjustHandles="1" noChangeArrowheads="1" noChangeShapeType="1" noTextEdit="1"/>
              </p:cNvSpPr>
              <p:nvPr/>
            </p:nvSpPr>
            <p:spPr>
              <a:xfrm>
                <a:off x="7040111" y="2025524"/>
                <a:ext cx="495381" cy="818301"/>
              </a:xfrm>
              <a:prstGeom prst="rect">
                <a:avLst/>
              </a:prstGeom>
              <a:blipFill>
                <a:blip r:embed="rId3"/>
                <a:stretch>
                  <a:fillRect/>
                </a:stretch>
              </a:blipFill>
            </p:spPr>
            <p:txBody>
              <a:bodyPr/>
              <a:lstStyle/>
              <a:p>
                <a:r>
                  <a:rPr lang="zh-CN" altLang="en-US">
                    <a:noFill/>
                  </a:rPr>
                  <a:t> </a:t>
                </a:r>
              </a:p>
            </p:txBody>
          </p:sp>
        </mc:Fallback>
      </mc:AlternateContent>
      <p:sp>
        <p:nvSpPr>
          <p:cNvPr id="24" name="矩形: 圆角 23">
            <a:extLst>
              <a:ext uri="{FF2B5EF4-FFF2-40B4-BE49-F238E27FC236}">
                <a16:creationId xmlns:a16="http://schemas.microsoft.com/office/drawing/2014/main" id="{C1C659B9-2337-EA8C-8036-6F6CDC44F37F}"/>
              </a:ext>
            </a:extLst>
          </p:cNvPr>
          <p:cNvSpPr/>
          <p:nvPr/>
        </p:nvSpPr>
        <p:spPr bwMode="auto">
          <a:xfrm>
            <a:off x="1355288" y="3513444"/>
            <a:ext cx="1577550" cy="1030512"/>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indent="-171450" eaLnBrk="1" fontAlgn="auto" hangingPunct="1">
              <a:spcBef>
                <a:spcPts val="0"/>
              </a:spcBef>
              <a:spcAft>
                <a:spcPts val="500"/>
              </a:spcAft>
              <a:buClr>
                <a:srgbClr val="388600"/>
              </a:buClr>
              <a:buFont typeface="Wingdings" panose="05000000000000000000" pitchFamily="2" charset="2"/>
              <a:buChar char="Ø"/>
              <a:defRPr/>
            </a:pPr>
            <a:r>
              <a:rPr lang="en-US" altLang="zh-CN" sz="1200" kern="0" dirty="0">
                <a:latin typeface="Calibri" panose="020F0502020204030204" pitchFamily="34" charset="0"/>
                <a:ea typeface="Calibri" panose="020F0502020204030204" pitchFamily="34" charset="0"/>
                <a:cs typeface="Calibri" panose="020F0502020204030204" pitchFamily="34" charset="0"/>
              </a:rPr>
              <a:t>Equipment Type</a:t>
            </a:r>
          </a:p>
          <a:p>
            <a:pPr marL="171450" indent="-171450" eaLnBrk="1" fontAlgn="auto" hangingPunct="1">
              <a:spcBef>
                <a:spcPts val="0"/>
              </a:spcBef>
              <a:spcAft>
                <a:spcPts val="500"/>
              </a:spcAft>
              <a:buClr>
                <a:srgbClr val="388600"/>
              </a:buClr>
              <a:buFont typeface="Wingdings" panose="05000000000000000000" pitchFamily="2" charset="2"/>
              <a:buChar char="Ø"/>
              <a:defRPr/>
            </a:pPr>
            <a:r>
              <a:rPr lang="id-ID" altLang="zh-CN" sz="1200" kern="0" dirty="0">
                <a:latin typeface="Calibri" panose="020F0502020204030204" pitchFamily="34" charset="0"/>
                <a:ea typeface="Calibri" panose="020F0502020204030204" pitchFamily="34" charset="0"/>
                <a:cs typeface="Calibri" panose="020F0502020204030204" pitchFamily="34" charset="0"/>
              </a:rPr>
              <a:t>Primary Cause </a:t>
            </a:r>
            <a:endParaRPr lang="en-US" altLang="zh-CN" sz="1200" kern="0" dirty="0">
              <a:latin typeface="Calibri" panose="020F0502020204030204" pitchFamily="34" charset="0"/>
              <a:ea typeface="Calibri" panose="020F0502020204030204" pitchFamily="34" charset="0"/>
              <a:cs typeface="Calibri" panose="020F0502020204030204" pitchFamily="34" charset="0"/>
            </a:endParaRPr>
          </a:p>
          <a:p>
            <a:pPr marL="171450" indent="-171450" eaLnBrk="1" fontAlgn="auto" hangingPunct="1">
              <a:spcBef>
                <a:spcPts val="0"/>
              </a:spcBef>
              <a:spcAft>
                <a:spcPts val="500"/>
              </a:spcAft>
              <a:buClr>
                <a:srgbClr val="388600"/>
              </a:buClr>
              <a:buFont typeface="Wingdings" panose="05000000000000000000" pitchFamily="2" charset="2"/>
              <a:buChar char="Ø"/>
              <a:defRPr/>
            </a:pPr>
            <a:r>
              <a:rPr lang="id-ID" altLang="zh-CN" sz="1200" kern="0" dirty="0">
                <a:latin typeface="Calibri" panose="020F0502020204030204" pitchFamily="34" charset="0"/>
                <a:ea typeface="Calibri" panose="020F0502020204030204" pitchFamily="34" charset="0"/>
                <a:cs typeface="Calibri" panose="020F0502020204030204" pitchFamily="34" charset="0"/>
              </a:rPr>
              <a:t>Event Description</a:t>
            </a:r>
            <a:endParaRPr lang="en-US" altLang="zh-CN" sz="1200" kern="0" dirty="0">
              <a:latin typeface="Calibri" panose="020F0502020204030204" pitchFamily="34" charset="0"/>
              <a:ea typeface="Calibri" panose="020F0502020204030204" pitchFamily="34" charset="0"/>
              <a:cs typeface="Calibri" panose="020F0502020204030204" pitchFamily="34" charset="0"/>
            </a:endParaRPr>
          </a:p>
          <a:p>
            <a:pPr marL="171450" indent="-171450" eaLnBrk="1" fontAlgn="auto" hangingPunct="1">
              <a:spcBef>
                <a:spcPts val="0"/>
              </a:spcBef>
              <a:spcAft>
                <a:spcPts val="500"/>
              </a:spcAft>
              <a:buClr>
                <a:srgbClr val="388600"/>
              </a:buClr>
              <a:buFont typeface="Wingdings" panose="05000000000000000000" pitchFamily="2" charset="2"/>
              <a:buChar char="Ø"/>
              <a:defRPr/>
            </a:pPr>
            <a:r>
              <a:rPr lang="id-ID" altLang="zh-CN" sz="1200" kern="0" dirty="0">
                <a:latin typeface="Calibri" panose="020F0502020204030204" pitchFamily="34" charset="0"/>
                <a:ea typeface="Calibri" panose="020F0502020204030204" pitchFamily="34" charset="0"/>
                <a:cs typeface="Calibri" panose="020F0502020204030204" pitchFamily="34" charset="0"/>
              </a:rPr>
              <a:t>Clue / Location</a:t>
            </a:r>
          </a:p>
        </p:txBody>
      </p:sp>
      <p:grpSp>
        <p:nvGrpSpPr>
          <p:cNvPr id="33" name="组合 32">
            <a:extLst>
              <a:ext uri="{FF2B5EF4-FFF2-40B4-BE49-F238E27FC236}">
                <a16:creationId xmlns:a16="http://schemas.microsoft.com/office/drawing/2014/main" id="{173C3374-3CC6-A233-3CDE-3FD77BD52A22}"/>
              </a:ext>
            </a:extLst>
          </p:cNvPr>
          <p:cNvGrpSpPr/>
          <p:nvPr/>
        </p:nvGrpSpPr>
        <p:grpSpPr>
          <a:xfrm>
            <a:off x="4588200" y="3727389"/>
            <a:ext cx="2010296" cy="832473"/>
            <a:chOff x="6472576" y="3298714"/>
            <a:chExt cx="2010296" cy="832473"/>
          </a:xfrm>
        </p:grpSpPr>
        <p:pic>
          <p:nvPicPr>
            <p:cNvPr id="35" name="图片 34">
              <a:extLst>
                <a:ext uri="{FF2B5EF4-FFF2-40B4-BE49-F238E27FC236}">
                  <a16:creationId xmlns:a16="http://schemas.microsoft.com/office/drawing/2014/main" id="{A92B69C3-6C9D-6D2F-3880-EBBBB9FECE8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6776246" y="3372795"/>
              <a:ext cx="1227485" cy="758392"/>
            </a:xfrm>
            <a:prstGeom prst="rect">
              <a:avLst/>
            </a:prstGeom>
          </p:spPr>
        </p:pic>
        <p:sp>
          <p:nvSpPr>
            <p:cNvPr id="36" name="矩形 35">
              <a:extLst>
                <a:ext uri="{FF2B5EF4-FFF2-40B4-BE49-F238E27FC236}">
                  <a16:creationId xmlns:a16="http://schemas.microsoft.com/office/drawing/2014/main" id="{A1D3E871-4490-57ED-EEAE-29AD43F5767B}"/>
                </a:ext>
              </a:extLst>
            </p:cNvPr>
            <p:cNvSpPr/>
            <p:nvPr/>
          </p:nvSpPr>
          <p:spPr bwMode="auto">
            <a:xfrm>
              <a:off x="6755765" y="3694818"/>
              <a:ext cx="288032" cy="720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37" name="矩形 36">
              <a:extLst>
                <a:ext uri="{FF2B5EF4-FFF2-40B4-BE49-F238E27FC236}">
                  <a16:creationId xmlns:a16="http://schemas.microsoft.com/office/drawing/2014/main" id="{7B29C97B-8563-4359-4DCA-BDAD9437BA99}"/>
                </a:ext>
              </a:extLst>
            </p:cNvPr>
            <p:cNvSpPr/>
            <p:nvPr/>
          </p:nvSpPr>
          <p:spPr bwMode="auto">
            <a:xfrm>
              <a:off x="7092405" y="3418109"/>
              <a:ext cx="405085" cy="720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8" name="矩形 37">
              <a:extLst>
                <a:ext uri="{FF2B5EF4-FFF2-40B4-BE49-F238E27FC236}">
                  <a16:creationId xmlns:a16="http://schemas.microsoft.com/office/drawing/2014/main" id="{32586FFF-7C16-A837-A506-FDB3DE684A29}"/>
                </a:ext>
              </a:extLst>
            </p:cNvPr>
            <p:cNvSpPr/>
            <p:nvPr/>
          </p:nvSpPr>
          <p:spPr bwMode="auto">
            <a:xfrm>
              <a:off x="7788992" y="3612546"/>
              <a:ext cx="288032" cy="720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40" name="矩形 39">
              <a:extLst>
                <a:ext uri="{FF2B5EF4-FFF2-40B4-BE49-F238E27FC236}">
                  <a16:creationId xmlns:a16="http://schemas.microsoft.com/office/drawing/2014/main" id="{83B1FD5A-BBC3-2F3B-8404-5E6894F47B99}"/>
                </a:ext>
              </a:extLst>
            </p:cNvPr>
            <p:cNvSpPr/>
            <p:nvPr/>
          </p:nvSpPr>
          <p:spPr bwMode="auto">
            <a:xfrm>
              <a:off x="6776246" y="3751991"/>
              <a:ext cx="316152" cy="1104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grpSp>
          <p:nvGrpSpPr>
            <p:cNvPr id="41" name="组合 40">
              <a:extLst>
                <a:ext uri="{FF2B5EF4-FFF2-40B4-BE49-F238E27FC236}">
                  <a16:creationId xmlns:a16="http://schemas.microsoft.com/office/drawing/2014/main" id="{1D858B1C-862B-AADB-9818-E68B3D0FBA77}"/>
                </a:ext>
              </a:extLst>
            </p:cNvPr>
            <p:cNvGrpSpPr/>
            <p:nvPr/>
          </p:nvGrpSpPr>
          <p:grpSpPr>
            <a:xfrm>
              <a:off x="6472576" y="3298714"/>
              <a:ext cx="2010296" cy="731655"/>
              <a:chOff x="6448591" y="3298441"/>
              <a:chExt cx="2010296" cy="731655"/>
            </a:xfrm>
          </p:grpSpPr>
          <p:sp>
            <p:nvSpPr>
              <p:cNvPr id="45" name="文本框 44">
                <a:extLst>
                  <a:ext uri="{FF2B5EF4-FFF2-40B4-BE49-F238E27FC236}">
                    <a16:creationId xmlns:a16="http://schemas.microsoft.com/office/drawing/2014/main" id="{78629E74-3D2E-742C-8791-FE3906DBBEBB}"/>
                  </a:ext>
                </a:extLst>
              </p:cNvPr>
              <p:cNvSpPr txBox="1"/>
              <p:nvPr/>
            </p:nvSpPr>
            <p:spPr>
              <a:xfrm>
                <a:off x="6847645" y="3298441"/>
                <a:ext cx="713657" cy="415498"/>
              </a:xfrm>
              <a:prstGeom prst="rect">
                <a:avLst/>
              </a:prstGeom>
              <a:noFill/>
            </p:spPr>
            <p:txBody>
              <a:bodyPr wrap="none" rtlCol="0">
                <a:spAutoFit/>
              </a:bodyPr>
              <a:lstStyle/>
              <a:p>
                <a:r>
                  <a:rPr lang="en-US" altLang="zh-CN" sz="1050" dirty="0">
                    <a:latin typeface="Calibri" panose="020F0502020204030204" pitchFamily="34" charset="0"/>
                    <a:ea typeface="Calibri" panose="020F0502020204030204" pitchFamily="34" charset="0"/>
                    <a:cs typeface="Calibri" panose="020F0502020204030204" pitchFamily="34" charset="0"/>
                  </a:rPr>
                  <a:t>Posterior </a:t>
                </a:r>
              </a:p>
              <a:p>
                <a:r>
                  <a:rPr lang="en-US" altLang="zh-CN" sz="1050" dirty="0">
                    <a:latin typeface="Calibri" panose="020F0502020204030204" pitchFamily="34" charset="0"/>
                    <a:ea typeface="Calibri" panose="020F0502020204030204" pitchFamily="34" charset="0"/>
                    <a:cs typeface="Calibri" panose="020F0502020204030204" pitchFamily="34" charset="0"/>
                  </a:rPr>
                  <a:t>Beliefs</a:t>
                </a:r>
                <a:endParaRPr lang="zh-CN" altLang="en-US" sz="1050" dirty="0">
                  <a:latin typeface="Calibri" panose="020F0502020204030204" pitchFamily="34" charset="0"/>
                  <a:cs typeface="Calibri" panose="020F0502020204030204" pitchFamily="34" charset="0"/>
                </a:endParaRPr>
              </a:p>
            </p:txBody>
          </p:sp>
          <p:sp>
            <p:nvSpPr>
              <p:cNvPr id="46" name="文本框 45">
                <a:extLst>
                  <a:ext uri="{FF2B5EF4-FFF2-40B4-BE49-F238E27FC236}">
                    <a16:creationId xmlns:a16="http://schemas.microsoft.com/office/drawing/2014/main" id="{77161A22-1991-8B34-D85A-5F4AC62FBA4C}"/>
                  </a:ext>
                </a:extLst>
              </p:cNvPr>
              <p:cNvSpPr txBox="1"/>
              <p:nvPr/>
            </p:nvSpPr>
            <p:spPr>
              <a:xfrm>
                <a:off x="6448591" y="3614598"/>
                <a:ext cx="564578" cy="415498"/>
              </a:xfrm>
              <a:prstGeom prst="rect">
                <a:avLst/>
              </a:prstGeom>
              <a:noFill/>
            </p:spPr>
            <p:txBody>
              <a:bodyPr wrap="none" rtlCol="0">
                <a:spAutoFit/>
              </a:bodyPr>
              <a:lstStyle/>
              <a:p>
                <a:r>
                  <a:rPr lang="en-US" altLang="zh-CN" sz="1050" dirty="0">
                    <a:latin typeface="Calibri" panose="020F0502020204030204" pitchFamily="34" charset="0"/>
                    <a:ea typeface="Calibri" panose="020F0502020204030204" pitchFamily="34" charset="0"/>
                    <a:cs typeface="Calibri" panose="020F0502020204030204" pitchFamily="34" charset="0"/>
                  </a:rPr>
                  <a:t>Prior </a:t>
                </a:r>
              </a:p>
              <a:p>
                <a:r>
                  <a:rPr lang="en-US" altLang="zh-CN" sz="1050" dirty="0">
                    <a:latin typeface="Calibri" panose="020F0502020204030204" pitchFamily="34" charset="0"/>
                    <a:ea typeface="Calibri" panose="020F0502020204030204" pitchFamily="34" charset="0"/>
                    <a:cs typeface="Calibri" panose="020F0502020204030204" pitchFamily="34" charset="0"/>
                  </a:rPr>
                  <a:t>Beliefs</a:t>
                </a:r>
                <a:endParaRPr lang="zh-CN" altLang="en-US" sz="1050" dirty="0">
                  <a:latin typeface="Calibri" panose="020F0502020204030204" pitchFamily="34" charset="0"/>
                  <a:cs typeface="Calibri" panose="020F0502020204030204" pitchFamily="34" charset="0"/>
                </a:endParaRPr>
              </a:p>
            </p:txBody>
          </p:sp>
          <p:sp>
            <p:nvSpPr>
              <p:cNvPr id="47" name="文本框 46">
                <a:extLst>
                  <a:ext uri="{FF2B5EF4-FFF2-40B4-BE49-F238E27FC236}">
                    <a16:creationId xmlns:a16="http://schemas.microsoft.com/office/drawing/2014/main" id="{C5FCD39A-55DE-86C7-8450-2959B8DCF06D}"/>
                  </a:ext>
                </a:extLst>
              </p:cNvPr>
              <p:cNvSpPr txBox="1"/>
              <p:nvPr/>
            </p:nvSpPr>
            <p:spPr>
              <a:xfrm>
                <a:off x="7775687" y="3490117"/>
                <a:ext cx="683200" cy="253916"/>
              </a:xfrm>
              <a:prstGeom prst="rect">
                <a:avLst/>
              </a:prstGeom>
              <a:noFill/>
            </p:spPr>
            <p:txBody>
              <a:bodyPr wrap="none" rtlCol="0">
                <a:spAutoFit/>
              </a:bodyPr>
              <a:lstStyle/>
              <a:p>
                <a:r>
                  <a:rPr lang="en-US" altLang="zh-CN" sz="1050" dirty="0">
                    <a:latin typeface="Calibri" panose="020F0502020204030204" pitchFamily="34" charset="0"/>
                    <a:ea typeface="Calibri" panose="020F0502020204030204" pitchFamily="34" charset="0"/>
                    <a:cs typeface="Calibri" panose="020F0502020204030204" pitchFamily="34" charset="0"/>
                  </a:rPr>
                  <a:t>Evidence</a:t>
                </a:r>
                <a:endParaRPr lang="zh-CN" altLang="en-US" sz="1050" dirty="0">
                  <a:latin typeface="Calibri" panose="020F0502020204030204" pitchFamily="34" charset="0"/>
                  <a:cs typeface="Calibri" panose="020F0502020204030204" pitchFamily="34" charset="0"/>
                </a:endParaRPr>
              </a:p>
            </p:txBody>
          </p:sp>
        </p:grpSp>
        <p:cxnSp>
          <p:nvCxnSpPr>
            <p:cNvPr id="42" name="直接连接符 41">
              <a:extLst>
                <a:ext uri="{FF2B5EF4-FFF2-40B4-BE49-F238E27FC236}">
                  <a16:creationId xmlns:a16="http://schemas.microsoft.com/office/drawing/2014/main" id="{A7959EB7-115C-FFA6-DD37-8310B67D5ED6}"/>
                </a:ext>
              </a:extLst>
            </p:cNvPr>
            <p:cNvCxnSpPr>
              <a:cxnSpLocks/>
            </p:cNvCxnSpPr>
            <p:nvPr/>
          </p:nvCxnSpPr>
          <p:spPr bwMode="auto">
            <a:xfrm>
              <a:off x="6962389" y="3780111"/>
              <a:ext cx="205877" cy="0"/>
            </a:xfrm>
            <a:prstGeom prst="line">
              <a:avLst/>
            </a:prstGeom>
            <a:solidFill>
              <a:schemeClr val="accent1"/>
            </a:solidFill>
            <a:ln w="9525" cap="flat" cmpd="sng" algn="ctr">
              <a:solidFill>
                <a:srgbClr val="00C3C9"/>
              </a:solidFill>
              <a:prstDash val="solid"/>
              <a:round/>
              <a:headEnd type="none" w="med" len="med"/>
              <a:tailEnd type="none" w="med" len="med"/>
            </a:ln>
            <a:effectLst/>
          </p:spPr>
        </p:cxnSp>
        <p:cxnSp>
          <p:nvCxnSpPr>
            <p:cNvPr id="43" name="直接连接符 42">
              <a:extLst>
                <a:ext uri="{FF2B5EF4-FFF2-40B4-BE49-F238E27FC236}">
                  <a16:creationId xmlns:a16="http://schemas.microsoft.com/office/drawing/2014/main" id="{A6F4E5F4-3B48-E93E-104F-6BEF794CD8D4}"/>
                </a:ext>
              </a:extLst>
            </p:cNvPr>
            <p:cNvCxnSpPr>
              <a:cxnSpLocks/>
            </p:cNvCxnSpPr>
            <p:nvPr/>
          </p:nvCxnSpPr>
          <p:spPr bwMode="auto">
            <a:xfrm>
              <a:off x="7367548" y="3539647"/>
              <a:ext cx="133869" cy="0"/>
            </a:xfrm>
            <a:prstGeom prst="line">
              <a:avLst/>
            </a:prstGeom>
            <a:solidFill>
              <a:schemeClr val="accent1"/>
            </a:solidFill>
            <a:ln w="9525" cap="flat" cmpd="sng" algn="ctr">
              <a:solidFill>
                <a:srgbClr val="29B62D"/>
              </a:solidFill>
              <a:prstDash val="solid"/>
              <a:round/>
              <a:headEnd type="none" w="med" len="med"/>
              <a:tailEnd type="none" w="med" len="med"/>
            </a:ln>
            <a:effectLst/>
          </p:spPr>
        </p:cxnSp>
        <p:cxnSp>
          <p:nvCxnSpPr>
            <p:cNvPr id="44" name="直接连接符 43">
              <a:extLst>
                <a:ext uri="{FF2B5EF4-FFF2-40B4-BE49-F238E27FC236}">
                  <a16:creationId xmlns:a16="http://schemas.microsoft.com/office/drawing/2014/main" id="{4F6E66B7-2186-DC0B-411C-FDFF04D229CB}"/>
                </a:ext>
              </a:extLst>
            </p:cNvPr>
            <p:cNvCxnSpPr>
              <a:cxnSpLocks/>
            </p:cNvCxnSpPr>
            <p:nvPr/>
          </p:nvCxnSpPr>
          <p:spPr bwMode="auto">
            <a:xfrm>
              <a:off x="7727588" y="3615751"/>
              <a:ext cx="133869" cy="0"/>
            </a:xfrm>
            <a:prstGeom prst="line">
              <a:avLst/>
            </a:prstGeom>
            <a:solidFill>
              <a:schemeClr val="accent1"/>
            </a:solidFill>
            <a:ln w="9525" cap="flat" cmpd="sng" algn="ctr">
              <a:solidFill>
                <a:srgbClr val="B4FC15"/>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D3676322-8D1C-6D7A-E8F3-DF575B4B7D3D}"/>
                  </a:ext>
                </a:extLst>
              </p:cNvPr>
              <p:cNvSpPr txBox="1"/>
              <p:nvPr/>
            </p:nvSpPr>
            <p:spPr>
              <a:xfrm>
                <a:off x="6790310" y="3669658"/>
                <a:ext cx="509612" cy="8605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zh-CN" altLang="en-US" sz="1200" b="0" i="1" dirty="0" smtClean="0">
                              <a:latin typeface="Cambria Math" panose="02040503050406030204" pitchFamily="18" charset="0"/>
                            </a:rPr>
                          </m:ctrlPr>
                        </m:mPr>
                        <m:mr>
                          <m:e>
                            <m:sSubSup>
                              <m:sSubSupPr>
                                <m:ctrlPr>
                                  <a:rPr lang="zh-CN" altLang="en-US" sz="1200" b="0" i="1" dirty="0">
                                    <a:latin typeface="Cambria Math" panose="02040503050406030204" pitchFamily="18" charset="0"/>
                                  </a:rPr>
                                </m:ctrlPr>
                              </m:sSubSupPr>
                              <m:e>
                                <m:r>
                                  <a:rPr lang="zh-CN" altLang="en-US" sz="1200" b="0" i="1" dirty="0">
                                    <a:latin typeface="Cambria Math" panose="02040503050406030204" pitchFamily="18" charset="0"/>
                                  </a:rPr>
                                  <m:t>𝑄</m:t>
                                </m:r>
                              </m:e>
                              <m:sub>
                                <m:r>
                                  <a:rPr lang="zh-CN" altLang="en-US" sz="1200" b="0" i="0" dirty="0">
                                    <a:latin typeface="Cambria Math" panose="02040503050406030204" pitchFamily="18" charset="0"/>
                                  </a:rPr>
                                  <m:t>25</m:t>
                                </m:r>
                              </m:sub>
                              <m:sup>
                                <m:r>
                                  <a:rPr lang="zh-CN" altLang="en-US" sz="1200" b="0" i="0" dirty="0">
                                    <a:latin typeface="Cambria Math" panose="02040503050406030204" pitchFamily="18" charset="0"/>
                                  </a:rPr>
                                  <m:t>∗</m:t>
                                </m:r>
                              </m:sup>
                            </m:sSubSup>
                          </m:e>
                        </m:mr>
                        <m:mr>
                          <m:e>
                            <m:sSubSup>
                              <m:sSubSupPr>
                                <m:ctrlPr>
                                  <a:rPr lang="zh-CN" altLang="en-US" sz="1200" b="0" i="1" dirty="0">
                                    <a:latin typeface="Cambria Math" panose="02040503050406030204" pitchFamily="18" charset="0"/>
                                  </a:rPr>
                                </m:ctrlPr>
                              </m:sSubSupPr>
                              <m:e>
                                <m:r>
                                  <a:rPr lang="zh-CN" altLang="en-US" sz="1200" b="0" i="1" dirty="0">
                                    <a:latin typeface="Cambria Math" panose="02040503050406030204" pitchFamily="18" charset="0"/>
                                  </a:rPr>
                                  <m:t>𝑄</m:t>
                                </m:r>
                              </m:e>
                              <m:sub>
                                <m:r>
                                  <a:rPr lang="zh-CN" altLang="en-US" sz="1200" b="0" i="0" dirty="0">
                                    <a:latin typeface="Cambria Math" panose="02040503050406030204" pitchFamily="18" charset="0"/>
                                  </a:rPr>
                                  <m:t>50</m:t>
                                </m:r>
                              </m:sub>
                              <m:sup>
                                <m:r>
                                  <a:rPr lang="zh-CN" altLang="en-US" sz="1200" b="0" i="0" dirty="0">
                                    <a:latin typeface="Cambria Math" panose="02040503050406030204" pitchFamily="18" charset="0"/>
                                  </a:rPr>
                                  <m:t>∗</m:t>
                                </m:r>
                              </m:sup>
                            </m:sSubSup>
                          </m:e>
                        </m:mr>
                        <m:mr>
                          <m:e>
                            <m:sSubSup>
                              <m:sSubSupPr>
                                <m:ctrlPr>
                                  <a:rPr lang="zh-CN" altLang="en-US" sz="1200" b="0" i="1" dirty="0">
                                    <a:latin typeface="Cambria Math" panose="02040503050406030204" pitchFamily="18" charset="0"/>
                                  </a:rPr>
                                </m:ctrlPr>
                              </m:sSubSupPr>
                              <m:e>
                                <m:r>
                                  <a:rPr lang="zh-CN" altLang="en-US" sz="1200" b="0" i="1" dirty="0">
                                    <a:latin typeface="Cambria Math" panose="02040503050406030204" pitchFamily="18" charset="0"/>
                                  </a:rPr>
                                  <m:t>𝑄</m:t>
                                </m:r>
                              </m:e>
                              <m:sub>
                                <m:r>
                                  <a:rPr lang="zh-CN" altLang="en-US" sz="1200" b="0" i="0" dirty="0">
                                    <a:latin typeface="Cambria Math" panose="02040503050406030204" pitchFamily="18" charset="0"/>
                                  </a:rPr>
                                  <m:t>75</m:t>
                                </m:r>
                              </m:sub>
                              <m:sup>
                                <m:r>
                                  <a:rPr lang="zh-CN" altLang="en-US" sz="1200" b="0" i="0" dirty="0">
                                    <a:latin typeface="Cambria Math" panose="02040503050406030204" pitchFamily="18" charset="0"/>
                                  </a:rPr>
                                  <m:t>∗</m:t>
                                </m:r>
                              </m:sup>
                            </m:sSubSup>
                          </m:e>
                        </m:mr>
                        <m:mr>
                          <m:e>
                            <m:sSubSup>
                              <m:sSubSupPr>
                                <m:ctrlPr>
                                  <a:rPr lang="zh-CN" altLang="en-US" sz="1200" b="0" i="1" dirty="0">
                                    <a:latin typeface="Cambria Math" panose="02040503050406030204" pitchFamily="18" charset="0"/>
                                  </a:rPr>
                                </m:ctrlPr>
                              </m:sSubSupPr>
                              <m:e>
                                <m:r>
                                  <a:rPr lang="zh-CN" altLang="en-US" sz="1200" b="0" i="1" dirty="0">
                                    <a:latin typeface="Cambria Math" panose="02040503050406030204" pitchFamily="18" charset="0"/>
                                  </a:rPr>
                                  <m:t>𝑄</m:t>
                                </m:r>
                              </m:e>
                              <m:sub>
                                <m:r>
                                  <a:rPr lang="zh-CN" altLang="en-US" sz="1200" b="0" i="0" dirty="0">
                                    <a:latin typeface="Cambria Math" panose="02040503050406030204" pitchFamily="18" charset="0"/>
                                  </a:rPr>
                                  <m:t>90</m:t>
                                </m:r>
                              </m:sub>
                              <m:sup>
                                <m:r>
                                  <a:rPr lang="zh-CN" altLang="en-US" sz="1200" b="0" i="0" dirty="0">
                                    <a:latin typeface="Cambria Math" panose="02040503050406030204" pitchFamily="18" charset="0"/>
                                  </a:rPr>
                                  <m:t>∗</m:t>
                                </m:r>
                              </m:sup>
                            </m:sSubSup>
                          </m:e>
                        </m:mr>
                      </m:m>
                    </m:oMath>
                  </m:oMathPara>
                </a14:m>
                <a:endParaRPr lang="zh-CN" altLang="en-US" sz="1400" dirty="0"/>
              </a:p>
            </p:txBody>
          </p:sp>
        </mc:Choice>
        <mc:Fallback xmlns="">
          <p:sp>
            <p:nvSpPr>
              <p:cNvPr id="52" name="文本框 51">
                <a:extLst>
                  <a:ext uri="{FF2B5EF4-FFF2-40B4-BE49-F238E27FC236}">
                    <a16:creationId xmlns:a16="http://schemas.microsoft.com/office/drawing/2014/main" id="{D3676322-8D1C-6D7A-E8F3-DF575B4B7D3D}"/>
                  </a:ext>
                </a:extLst>
              </p:cNvPr>
              <p:cNvSpPr txBox="1">
                <a:spLocks noRot="1" noChangeAspect="1" noMove="1" noResize="1" noEditPoints="1" noAdjustHandles="1" noChangeArrowheads="1" noChangeShapeType="1" noTextEdit="1"/>
              </p:cNvSpPr>
              <p:nvPr/>
            </p:nvSpPr>
            <p:spPr>
              <a:xfrm>
                <a:off x="6790310" y="3669658"/>
                <a:ext cx="509612" cy="860557"/>
              </a:xfrm>
              <a:prstGeom prst="rect">
                <a:avLst/>
              </a:prstGeom>
              <a:blipFill>
                <a:blip r:embed="rId6"/>
                <a:stretch>
                  <a:fillRect/>
                </a:stretch>
              </a:blipFill>
            </p:spPr>
            <p:txBody>
              <a:bodyPr/>
              <a:lstStyle/>
              <a:p>
                <a:r>
                  <a:rPr lang="zh-CN" altLang="en-US">
                    <a:noFill/>
                  </a:rPr>
                  <a:t> </a:t>
                </a:r>
              </a:p>
            </p:txBody>
          </p:sp>
        </mc:Fallback>
      </mc:AlternateContent>
      <p:cxnSp>
        <p:nvCxnSpPr>
          <p:cNvPr id="60" name="直接箭头连接符 59">
            <a:extLst>
              <a:ext uri="{FF2B5EF4-FFF2-40B4-BE49-F238E27FC236}">
                <a16:creationId xmlns:a16="http://schemas.microsoft.com/office/drawing/2014/main" id="{9ABF9284-C0FF-ED22-A0B8-3441B817DC1A}"/>
              </a:ext>
            </a:extLst>
          </p:cNvPr>
          <p:cNvCxnSpPr>
            <a:cxnSpLocks/>
          </p:cNvCxnSpPr>
          <p:nvPr/>
        </p:nvCxnSpPr>
        <p:spPr bwMode="auto">
          <a:xfrm>
            <a:off x="3030415" y="2438660"/>
            <a:ext cx="290945" cy="1628"/>
          </a:xfrm>
          <a:prstGeom prst="straightConnector1">
            <a:avLst/>
          </a:prstGeom>
          <a:solidFill>
            <a:schemeClr val="accent1"/>
          </a:solidFill>
          <a:ln w="9525" cap="flat" cmpd="sng" algn="ctr">
            <a:solidFill>
              <a:srgbClr val="0070C0"/>
            </a:solidFill>
            <a:prstDash val="solid"/>
            <a:round/>
            <a:headEnd type="none" w="med" len="med"/>
            <a:tailEnd type="triangle"/>
          </a:ln>
          <a:effectLst/>
        </p:spPr>
      </p:cxnSp>
      <p:cxnSp>
        <p:nvCxnSpPr>
          <p:cNvPr id="72" name="直接箭头连接符 71">
            <a:extLst>
              <a:ext uri="{FF2B5EF4-FFF2-40B4-BE49-F238E27FC236}">
                <a16:creationId xmlns:a16="http://schemas.microsoft.com/office/drawing/2014/main" id="{7158015A-330B-55F3-2B8C-C7B4C73A3C79}"/>
              </a:ext>
            </a:extLst>
          </p:cNvPr>
          <p:cNvCxnSpPr>
            <a:cxnSpLocks/>
            <a:stCxn id="53" idx="3"/>
            <a:endCxn id="82" idx="3"/>
          </p:cNvCxnSpPr>
          <p:nvPr/>
        </p:nvCxnSpPr>
        <p:spPr bwMode="auto">
          <a:xfrm>
            <a:off x="2981183" y="3986187"/>
            <a:ext cx="163878" cy="0"/>
          </a:xfrm>
          <a:prstGeom prst="straightConnector1">
            <a:avLst/>
          </a:prstGeom>
          <a:solidFill>
            <a:schemeClr val="accent1"/>
          </a:solidFill>
          <a:ln w="9525" cap="flat" cmpd="sng" algn="ctr">
            <a:solidFill>
              <a:srgbClr val="92D050"/>
            </a:solidFill>
            <a:prstDash val="solid"/>
            <a:round/>
            <a:headEnd type="none" w="med" len="med"/>
            <a:tailEnd type="triangle"/>
          </a:ln>
          <a:effectLst/>
        </p:spPr>
      </p:cxnSp>
      <p:cxnSp>
        <p:nvCxnSpPr>
          <p:cNvPr id="83" name="直接连接符 82">
            <a:extLst>
              <a:ext uri="{FF2B5EF4-FFF2-40B4-BE49-F238E27FC236}">
                <a16:creationId xmlns:a16="http://schemas.microsoft.com/office/drawing/2014/main" id="{299B62EB-5B50-6316-A77B-DE85F17659D8}"/>
              </a:ext>
            </a:extLst>
          </p:cNvPr>
          <p:cNvCxnSpPr>
            <a:cxnSpLocks/>
          </p:cNvCxnSpPr>
          <p:nvPr/>
        </p:nvCxnSpPr>
        <p:spPr bwMode="auto">
          <a:xfrm>
            <a:off x="7335979" y="2991349"/>
            <a:ext cx="0" cy="189861"/>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84" name="直接连接符 83">
            <a:extLst>
              <a:ext uri="{FF2B5EF4-FFF2-40B4-BE49-F238E27FC236}">
                <a16:creationId xmlns:a16="http://schemas.microsoft.com/office/drawing/2014/main" id="{E812AF35-1A3D-6E75-D181-DDA40F11882F}"/>
              </a:ext>
            </a:extLst>
          </p:cNvPr>
          <p:cNvCxnSpPr>
            <a:cxnSpLocks/>
          </p:cNvCxnSpPr>
          <p:nvPr/>
        </p:nvCxnSpPr>
        <p:spPr bwMode="auto">
          <a:xfrm flipH="1" flipV="1">
            <a:off x="3731771" y="3170102"/>
            <a:ext cx="3605136" cy="3499"/>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91" name="直接箭头连接符 90">
            <a:extLst>
              <a:ext uri="{FF2B5EF4-FFF2-40B4-BE49-F238E27FC236}">
                <a16:creationId xmlns:a16="http://schemas.microsoft.com/office/drawing/2014/main" id="{D7530F6D-275A-9E8C-B510-454A020ABEBD}"/>
              </a:ext>
            </a:extLst>
          </p:cNvPr>
          <p:cNvCxnSpPr>
            <a:cxnSpLocks/>
            <a:endCxn id="82" idx="0"/>
          </p:cNvCxnSpPr>
          <p:nvPr/>
        </p:nvCxnSpPr>
        <p:spPr bwMode="auto">
          <a:xfrm>
            <a:off x="3731771" y="3181210"/>
            <a:ext cx="0" cy="183453"/>
          </a:xfrm>
          <a:prstGeom prst="straightConnector1">
            <a:avLst/>
          </a:prstGeom>
          <a:solidFill>
            <a:schemeClr val="accent1"/>
          </a:solidFill>
          <a:ln w="9525" cap="flat" cmpd="sng" algn="ctr">
            <a:solidFill>
              <a:srgbClr val="0070C0"/>
            </a:solidFill>
            <a:prstDash val="solid"/>
            <a:round/>
            <a:headEnd type="none" w="med" len="med"/>
            <a:tailEnd type="triangle"/>
          </a:ln>
          <a:effectLst/>
        </p:spPr>
      </p:cxnSp>
      <p:pic>
        <p:nvPicPr>
          <p:cNvPr id="6" name="图片 5">
            <a:extLst>
              <a:ext uri="{FF2B5EF4-FFF2-40B4-BE49-F238E27FC236}">
                <a16:creationId xmlns:a16="http://schemas.microsoft.com/office/drawing/2014/main" id="{FCC5F625-9656-816B-7AFB-64603079EC18}"/>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253684" y="1861292"/>
            <a:ext cx="833949" cy="867987"/>
          </a:xfrm>
          <a:prstGeom prst="rect">
            <a:avLst/>
          </a:prstGeom>
        </p:spPr>
      </p:pic>
      <p:sp>
        <p:nvSpPr>
          <p:cNvPr id="8" name="文本框 7">
            <a:extLst>
              <a:ext uri="{FF2B5EF4-FFF2-40B4-BE49-F238E27FC236}">
                <a16:creationId xmlns:a16="http://schemas.microsoft.com/office/drawing/2014/main" id="{E5CD9B35-A7A1-C645-35A8-F9A9A9900265}"/>
              </a:ext>
            </a:extLst>
          </p:cNvPr>
          <p:cNvSpPr txBox="1"/>
          <p:nvPr/>
        </p:nvSpPr>
        <p:spPr>
          <a:xfrm>
            <a:off x="1132012" y="1905277"/>
            <a:ext cx="1219946" cy="1384995"/>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
                <a:srgbClr val="0070C0"/>
              </a:buClr>
              <a:buSzTx/>
              <a:buFont typeface="Wingdings" panose="05000000000000000000" pitchFamily="2" charset="2"/>
              <a:buChar char="Ø"/>
              <a:tabLst/>
              <a:defRPr/>
            </a:pPr>
            <a:r>
              <a:rPr lang="en-US" altLang="zh-CN" sz="1200" kern="0" dirty="0">
                <a:latin typeface="Calibri" panose="020F0502020204030204" pitchFamily="34" charset="0"/>
                <a:ea typeface="Calibri" panose="020F0502020204030204" pitchFamily="34" charset="0"/>
                <a:cs typeface="Calibri" panose="020F0502020204030204" pitchFamily="34" charset="0"/>
              </a:rPr>
              <a:t>Customer Interrupted</a:t>
            </a:r>
          </a:p>
          <a:p>
            <a:pPr marL="171450" marR="0" lvl="0" indent="-171450" defTabSz="914400" eaLnBrk="1" fontAlgn="auto" latinLnBrk="0" hangingPunct="1">
              <a:lnSpc>
                <a:spcPct val="100000"/>
              </a:lnSpc>
              <a:spcBef>
                <a:spcPts val="0"/>
              </a:spcBef>
              <a:spcAft>
                <a:spcPts val="0"/>
              </a:spcAft>
              <a:buClr>
                <a:srgbClr val="0070C0"/>
              </a:buClr>
              <a:buSzTx/>
              <a:buFont typeface="Wingdings" panose="05000000000000000000" pitchFamily="2" charset="2"/>
              <a:buChar char="Ø"/>
              <a:tabLst/>
              <a:defRPr/>
            </a:pPr>
            <a:r>
              <a:rPr lang="id-ID" altLang="zh-CN" sz="1200" kern="0" dirty="0">
                <a:latin typeface="Calibri" panose="020F0502020204030204" pitchFamily="34" charset="0"/>
                <a:ea typeface="Calibri" panose="020F0502020204030204" pitchFamily="34" charset="0"/>
                <a:cs typeface="Calibri" panose="020F0502020204030204" pitchFamily="34" charset="0"/>
              </a:rPr>
              <a:t>Storm Severity</a:t>
            </a:r>
            <a:endParaRPr lang="en-US" altLang="zh-CN" sz="1200" kern="0" dirty="0">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914400" eaLnBrk="1" fontAlgn="auto" latinLnBrk="0" hangingPunct="1">
              <a:lnSpc>
                <a:spcPct val="100000"/>
              </a:lnSpc>
              <a:spcBef>
                <a:spcPts val="0"/>
              </a:spcBef>
              <a:spcAft>
                <a:spcPts val="0"/>
              </a:spcAft>
              <a:buClr>
                <a:srgbClr val="0070C0"/>
              </a:buClr>
              <a:buSzTx/>
              <a:buFont typeface="Wingdings" panose="05000000000000000000" pitchFamily="2" charset="2"/>
              <a:buChar char="Ø"/>
              <a:tabLst/>
              <a:defRPr/>
            </a:pPr>
            <a:r>
              <a:rPr lang="en-US" altLang="zh-CN" sz="1200" kern="0" dirty="0">
                <a:latin typeface="Calibri" panose="020F0502020204030204" pitchFamily="34" charset="0"/>
                <a:ea typeface="Calibri" panose="020F0502020204030204" pitchFamily="34" charset="0"/>
                <a:cs typeface="Calibri" panose="020F0502020204030204" pitchFamily="34" charset="0"/>
              </a:rPr>
              <a:t>Day</a:t>
            </a:r>
            <a:r>
              <a:rPr lang="id-ID" altLang="zh-CN" sz="1200" kern="0" dirty="0">
                <a:latin typeface="Calibri" panose="020F0502020204030204" pitchFamily="34" charset="0"/>
                <a:ea typeface="Calibri" panose="020F0502020204030204" pitchFamily="34" charset="0"/>
                <a:cs typeface="Calibri" panose="020F0502020204030204" pitchFamily="34" charset="0"/>
              </a:rPr>
              <a:t> Type</a:t>
            </a:r>
          </a:p>
          <a:p>
            <a:endParaRPr lang="zh-CN" altLang="en-US" dirty="0"/>
          </a:p>
        </p:txBody>
      </p:sp>
      <p:sp>
        <p:nvSpPr>
          <p:cNvPr id="9" name="左大括号 8">
            <a:extLst>
              <a:ext uri="{FF2B5EF4-FFF2-40B4-BE49-F238E27FC236}">
                <a16:creationId xmlns:a16="http://schemas.microsoft.com/office/drawing/2014/main" id="{EBFB5526-FCDB-87C4-EA2A-90AA8E8F2C18}"/>
              </a:ext>
            </a:extLst>
          </p:cNvPr>
          <p:cNvSpPr/>
          <p:nvPr/>
        </p:nvSpPr>
        <p:spPr bwMode="auto">
          <a:xfrm rot="10800000">
            <a:off x="2133003" y="1999358"/>
            <a:ext cx="184449" cy="881861"/>
          </a:xfrm>
          <a:prstGeom prst="leftBrac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endParaRPr>
          </a:p>
        </p:txBody>
      </p:sp>
      <p:sp>
        <p:nvSpPr>
          <p:cNvPr id="10" name="矩形: 圆角 9">
            <a:extLst>
              <a:ext uri="{FF2B5EF4-FFF2-40B4-BE49-F238E27FC236}">
                <a16:creationId xmlns:a16="http://schemas.microsoft.com/office/drawing/2014/main" id="{265E8BC5-8A2F-F70E-02E9-6A36C3258038}"/>
              </a:ext>
            </a:extLst>
          </p:cNvPr>
          <p:cNvSpPr/>
          <p:nvPr/>
        </p:nvSpPr>
        <p:spPr bwMode="auto">
          <a:xfrm rot="5400000">
            <a:off x="2551407" y="2207106"/>
            <a:ext cx="219759" cy="529900"/>
          </a:xfrm>
          <a:prstGeom prst="roundRect">
            <a:avLst/>
          </a:prstGeom>
          <a:solidFill>
            <a:schemeClr val="bg1"/>
          </a:solidFill>
          <a:ln w="9525" cap="flat" cmpd="sng" algn="ctr">
            <a:solidFill>
              <a:srgbClr val="FE910C"/>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Input</a:t>
            </a:r>
            <a:endParaRPr kumimoji="0" lang="zh-CN"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9" name="图片 18">
            <a:extLst>
              <a:ext uri="{FF2B5EF4-FFF2-40B4-BE49-F238E27FC236}">
                <a16:creationId xmlns:a16="http://schemas.microsoft.com/office/drawing/2014/main" id="{F0E8DCDC-867D-E921-48BD-031472197B20}"/>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5258689" y="1901659"/>
            <a:ext cx="881196" cy="868891"/>
          </a:xfrm>
          <a:prstGeom prst="rect">
            <a:avLst/>
          </a:prstGeom>
        </p:spPr>
      </p:pic>
      <p:pic>
        <p:nvPicPr>
          <p:cNvPr id="22" name="图片 21">
            <a:extLst>
              <a:ext uri="{FF2B5EF4-FFF2-40B4-BE49-F238E27FC236}">
                <a16:creationId xmlns:a16="http://schemas.microsoft.com/office/drawing/2014/main" id="{95E3B36F-B169-BE9E-277B-60363143E2E8}"/>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20000" contrast="-40000"/>
                    </a14:imgEffect>
                  </a14:imgLayer>
                </a14:imgProps>
              </a:ext>
            </a:extLst>
          </a:blip>
          <a:srcRect t="10843"/>
          <a:stretch>
            <a:fillRect/>
          </a:stretch>
        </p:blipFill>
        <p:spPr>
          <a:xfrm>
            <a:off x="3456682" y="1847492"/>
            <a:ext cx="1100379" cy="913145"/>
          </a:xfrm>
          <a:prstGeom prst="rect">
            <a:avLst/>
          </a:prstGeom>
        </p:spPr>
      </p:pic>
      <p:cxnSp>
        <p:nvCxnSpPr>
          <p:cNvPr id="25" name="直接箭头连接符 24">
            <a:extLst>
              <a:ext uri="{FF2B5EF4-FFF2-40B4-BE49-F238E27FC236}">
                <a16:creationId xmlns:a16="http://schemas.microsoft.com/office/drawing/2014/main" id="{9179D2F7-770E-F82D-E5DF-321CF267D41D}"/>
              </a:ext>
            </a:extLst>
          </p:cNvPr>
          <p:cNvCxnSpPr>
            <a:cxnSpLocks/>
          </p:cNvCxnSpPr>
          <p:nvPr/>
        </p:nvCxnSpPr>
        <p:spPr bwMode="auto">
          <a:xfrm>
            <a:off x="4655050" y="2438660"/>
            <a:ext cx="302303" cy="0"/>
          </a:xfrm>
          <a:prstGeom prst="straightConnector1">
            <a:avLst/>
          </a:prstGeom>
          <a:solidFill>
            <a:schemeClr val="accent1"/>
          </a:solidFill>
          <a:ln w="9525" cap="flat" cmpd="sng" algn="ctr">
            <a:solidFill>
              <a:srgbClr val="0070C0"/>
            </a:solidFill>
            <a:prstDash val="solid"/>
            <a:round/>
            <a:headEnd type="none" w="med" len="med"/>
            <a:tailEnd type="triangle"/>
          </a:ln>
          <a:effectLst/>
        </p:spPr>
      </p:cxnSp>
      <p:cxnSp>
        <p:nvCxnSpPr>
          <p:cNvPr id="27" name="直接箭头连接符 26">
            <a:extLst>
              <a:ext uri="{FF2B5EF4-FFF2-40B4-BE49-F238E27FC236}">
                <a16:creationId xmlns:a16="http://schemas.microsoft.com/office/drawing/2014/main" id="{918F32E7-39B5-CF90-E3C3-71012FC2E878}"/>
              </a:ext>
            </a:extLst>
          </p:cNvPr>
          <p:cNvCxnSpPr>
            <a:cxnSpLocks/>
          </p:cNvCxnSpPr>
          <p:nvPr/>
        </p:nvCxnSpPr>
        <p:spPr bwMode="auto">
          <a:xfrm>
            <a:off x="6636641" y="2382486"/>
            <a:ext cx="353319" cy="0"/>
          </a:xfrm>
          <a:prstGeom prst="straightConnector1">
            <a:avLst/>
          </a:prstGeom>
          <a:solidFill>
            <a:schemeClr val="accent1"/>
          </a:solidFill>
          <a:ln w="9525" cap="flat" cmpd="sng" algn="ctr">
            <a:solidFill>
              <a:srgbClr val="0070C0"/>
            </a:solidFill>
            <a:prstDash val="solid"/>
            <a:round/>
            <a:headEnd type="none" w="med" len="med"/>
            <a:tailEnd type="triangle"/>
          </a:ln>
          <a:effectLst/>
        </p:spPr>
      </p:cxnSp>
      <p:sp>
        <p:nvSpPr>
          <p:cNvPr id="49" name="文本框 48">
            <a:extLst>
              <a:ext uri="{FF2B5EF4-FFF2-40B4-BE49-F238E27FC236}">
                <a16:creationId xmlns:a16="http://schemas.microsoft.com/office/drawing/2014/main" id="{C71D7898-CF79-0897-33CD-A0827DA4E7F3}"/>
              </a:ext>
            </a:extLst>
          </p:cNvPr>
          <p:cNvSpPr txBox="1"/>
          <p:nvPr/>
        </p:nvSpPr>
        <p:spPr>
          <a:xfrm>
            <a:off x="7455452" y="2011053"/>
            <a:ext cx="1035861" cy="276999"/>
          </a:xfrm>
          <a:prstGeom prst="rect">
            <a:avLst/>
          </a:prstGeom>
          <a:noFill/>
        </p:spPr>
        <p:txBody>
          <a:bodyPr wrap="none" rtlCol="0">
            <a:spAutoFit/>
          </a:bodyPr>
          <a:lstStyle/>
          <a:p>
            <a:r>
              <a:rPr lang="en-US" altLang="zh-CN" sz="1200" dirty="0">
                <a:latin typeface="Calibri" panose="020F0502020204030204" pitchFamily="34" charset="0"/>
                <a:ea typeface="Calibri" panose="020F0502020204030204" pitchFamily="34" charset="0"/>
                <a:cs typeface="Calibri" panose="020F0502020204030204" pitchFamily="34" charset="0"/>
              </a:rPr>
              <a:t>Lower Bound</a:t>
            </a:r>
            <a:endParaRPr lang="zh-CN" altLang="en-US" sz="1200" dirty="0">
              <a:latin typeface="Calibri" panose="020F0502020204030204" pitchFamily="34" charset="0"/>
              <a:cs typeface="Calibri" panose="020F0502020204030204" pitchFamily="34" charset="0"/>
            </a:endParaRPr>
          </a:p>
        </p:txBody>
      </p:sp>
      <p:sp>
        <p:nvSpPr>
          <p:cNvPr id="51" name="文本框 50">
            <a:extLst>
              <a:ext uri="{FF2B5EF4-FFF2-40B4-BE49-F238E27FC236}">
                <a16:creationId xmlns:a16="http://schemas.microsoft.com/office/drawing/2014/main" id="{960DFCB5-0792-E513-FD60-A883C6B39E13}"/>
              </a:ext>
            </a:extLst>
          </p:cNvPr>
          <p:cNvSpPr txBox="1"/>
          <p:nvPr/>
        </p:nvSpPr>
        <p:spPr>
          <a:xfrm>
            <a:off x="7236261" y="1758002"/>
            <a:ext cx="1434768" cy="276999"/>
          </a:xfrm>
          <a:prstGeom prst="rect">
            <a:avLst/>
          </a:prstGeom>
          <a:noFill/>
        </p:spPr>
        <p:txBody>
          <a:bodyPr wrap="square">
            <a:spAutoFit/>
          </a:bodyPr>
          <a:lstStyle/>
          <a:p>
            <a:pPr algn="ctr"/>
            <a:r>
              <a:rPr lang="en-US" altLang="zh-CN" sz="1200" b="1" dirty="0">
                <a:latin typeface="Calibri" panose="020F0502020204030204" pitchFamily="34" charset="0"/>
                <a:ea typeface="Calibri" panose="020F0502020204030204" pitchFamily="34" charset="0"/>
                <a:cs typeface="Calibri" panose="020F0502020204030204" pitchFamily="34" charset="0"/>
              </a:rPr>
              <a:t>Prior Estimate</a:t>
            </a:r>
            <a:endParaRPr kumimoji="0" lang="zh-CN" altLang="en-U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4" name="文本框 53">
            <a:extLst>
              <a:ext uri="{FF2B5EF4-FFF2-40B4-BE49-F238E27FC236}">
                <a16:creationId xmlns:a16="http://schemas.microsoft.com/office/drawing/2014/main" id="{D6DDF9F2-8ED2-5391-C359-5A5833CC1B34}"/>
              </a:ext>
            </a:extLst>
          </p:cNvPr>
          <p:cNvSpPr txBox="1"/>
          <p:nvPr/>
        </p:nvSpPr>
        <p:spPr>
          <a:xfrm>
            <a:off x="7464679" y="2205522"/>
            <a:ext cx="1226618" cy="276999"/>
          </a:xfrm>
          <a:prstGeom prst="rect">
            <a:avLst/>
          </a:prstGeom>
          <a:noFill/>
        </p:spPr>
        <p:txBody>
          <a:bodyPr wrap="none" rtlCol="0">
            <a:spAutoFit/>
          </a:bodyPr>
          <a:lstStyle/>
          <a:p>
            <a:r>
              <a:rPr lang="en-US" altLang="zh-CN" sz="1200" dirty="0">
                <a:latin typeface="Calibri" panose="020F0502020204030204" pitchFamily="34" charset="0"/>
                <a:ea typeface="Calibri" panose="020F0502020204030204" pitchFamily="34" charset="0"/>
                <a:cs typeface="Calibri" panose="020F0502020204030204" pitchFamily="34" charset="0"/>
              </a:rPr>
              <a:t>Median Baseline</a:t>
            </a:r>
            <a:endParaRPr lang="zh-CN" altLang="en-US" sz="1200" dirty="0">
              <a:latin typeface="Calibri" panose="020F0502020204030204" pitchFamily="34" charset="0"/>
              <a:cs typeface="Calibri" panose="020F0502020204030204" pitchFamily="34" charset="0"/>
            </a:endParaRPr>
          </a:p>
        </p:txBody>
      </p:sp>
      <p:sp>
        <p:nvSpPr>
          <p:cNvPr id="57" name="文本框 56">
            <a:extLst>
              <a:ext uri="{FF2B5EF4-FFF2-40B4-BE49-F238E27FC236}">
                <a16:creationId xmlns:a16="http://schemas.microsoft.com/office/drawing/2014/main" id="{AF319679-0350-4247-D3A4-E360DED16FB8}"/>
              </a:ext>
            </a:extLst>
          </p:cNvPr>
          <p:cNvSpPr txBox="1"/>
          <p:nvPr/>
        </p:nvSpPr>
        <p:spPr>
          <a:xfrm>
            <a:off x="7464679" y="2402603"/>
            <a:ext cx="1454372" cy="276999"/>
          </a:xfrm>
          <a:prstGeom prst="rect">
            <a:avLst/>
          </a:prstGeom>
          <a:noFill/>
        </p:spPr>
        <p:txBody>
          <a:bodyPr wrap="none" rtlCol="0">
            <a:spAutoFit/>
          </a:bodyPr>
          <a:lstStyle/>
          <a:p>
            <a:r>
              <a:rPr lang="en-US" altLang="zh-CN" sz="1200" dirty="0"/>
              <a:t>Upper-Mid Estimate</a:t>
            </a:r>
            <a:endParaRPr lang="zh-CN" altLang="en-US" sz="1200" dirty="0">
              <a:latin typeface="Calibri" panose="020F0502020204030204" pitchFamily="34" charset="0"/>
              <a:cs typeface="Calibri" panose="020F0502020204030204" pitchFamily="34" charset="0"/>
            </a:endParaRPr>
          </a:p>
        </p:txBody>
      </p:sp>
      <p:sp>
        <p:nvSpPr>
          <p:cNvPr id="58" name="文本框 57">
            <a:extLst>
              <a:ext uri="{FF2B5EF4-FFF2-40B4-BE49-F238E27FC236}">
                <a16:creationId xmlns:a16="http://schemas.microsoft.com/office/drawing/2014/main" id="{35C99EC8-CEAF-69A5-FC4F-0EF98D8A161D}"/>
              </a:ext>
            </a:extLst>
          </p:cNvPr>
          <p:cNvSpPr txBox="1"/>
          <p:nvPr/>
        </p:nvSpPr>
        <p:spPr>
          <a:xfrm>
            <a:off x="7469434" y="2572666"/>
            <a:ext cx="1015021" cy="276999"/>
          </a:xfrm>
          <a:prstGeom prst="rect">
            <a:avLst/>
          </a:prstGeom>
          <a:noFill/>
        </p:spPr>
        <p:txBody>
          <a:bodyPr wrap="none" rtlCol="0">
            <a:spAutoFit/>
          </a:bodyPr>
          <a:lstStyle/>
          <a:p>
            <a:r>
              <a:rPr lang="en-US" altLang="zh-CN" sz="1200" dirty="0">
                <a:latin typeface="Calibri" panose="020F0502020204030204" pitchFamily="34" charset="0"/>
                <a:cs typeface="Calibri" panose="020F0502020204030204" pitchFamily="34" charset="0"/>
              </a:rPr>
              <a:t>Upper Bound</a:t>
            </a:r>
            <a:endParaRPr lang="zh-CN" altLang="en-US" sz="1200" dirty="0">
              <a:latin typeface="Calibri" panose="020F0502020204030204" pitchFamily="34" charset="0"/>
              <a:cs typeface="Calibri" panose="020F0502020204030204" pitchFamily="34" charset="0"/>
            </a:endParaRPr>
          </a:p>
        </p:txBody>
      </p:sp>
      <p:sp>
        <p:nvSpPr>
          <p:cNvPr id="66" name="文本框 65">
            <a:extLst>
              <a:ext uri="{FF2B5EF4-FFF2-40B4-BE49-F238E27FC236}">
                <a16:creationId xmlns:a16="http://schemas.microsoft.com/office/drawing/2014/main" id="{6366FD66-AB0C-9E55-FD24-31509B01E8CD}"/>
              </a:ext>
            </a:extLst>
          </p:cNvPr>
          <p:cNvSpPr txBox="1"/>
          <p:nvPr/>
        </p:nvSpPr>
        <p:spPr>
          <a:xfrm>
            <a:off x="8159417" y="1366004"/>
            <a:ext cx="933134" cy="307777"/>
          </a:xfrm>
          <a:prstGeom prst="rect">
            <a:avLst/>
          </a:prstGeom>
          <a:noFill/>
        </p:spPr>
        <p:txBody>
          <a:bodyPr wrap="square">
            <a:spAutoFit/>
          </a:bodyPr>
          <a:lstStyle/>
          <a:p>
            <a:pPr algn="ctr"/>
            <a:r>
              <a:rPr lang="en-US" altLang="zh-CN" sz="1400" b="1" dirty="0">
                <a:latin typeface="Calibri" panose="020F0502020204030204" pitchFamily="34" charset="0"/>
                <a:ea typeface="Calibri" panose="020F0502020204030204" pitchFamily="34" charset="0"/>
                <a:cs typeface="Calibri" panose="020F0502020204030204" pitchFamily="34" charset="0"/>
              </a:rPr>
              <a:t>Stage-1</a:t>
            </a:r>
            <a:endParaRPr lang="zh-CN" altLang="en-US" sz="1400" b="1" dirty="0">
              <a:latin typeface="Calibri" panose="020F0502020204030204" pitchFamily="34" charset="0"/>
              <a:cs typeface="Calibri" panose="020F0502020204030204" pitchFamily="34" charset="0"/>
            </a:endParaRPr>
          </a:p>
        </p:txBody>
      </p:sp>
      <p:sp>
        <p:nvSpPr>
          <p:cNvPr id="68" name="文本框 67">
            <a:extLst>
              <a:ext uri="{FF2B5EF4-FFF2-40B4-BE49-F238E27FC236}">
                <a16:creationId xmlns:a16="http://schemas.microsoft.com/office/drawing/2014/main" id="{5E87669B-7160-60ED-8ED1-68083CA48F0D}"/>
              </a:ext>
            </a:extLst>
          </p:cNvPr>
          <p:cNvSpPr txBox="1"/>
          <p:nvPr/>
        </p:nvSpPr>
        <p:spPr>
          <a:xfrm>
            <a:off x="7830205" y="3027322"/>
            <a:ext cx="1482296" cy="307777"/>
          </a:xfrm>
          <a:prstGeom prst="rect">
            <a:avLst/>
          </a:prstGeom>
          <a:noFill/>
        </p:spPr>
        <p:txBody>
          <a:bodyPr wrap="square">
            <a:spAutoFit/>
          </a:bodyPr>
          <a:lstStyle/>
          <a:p>
            <a:pPr algn="ctr"/>
            <a:r>
              <a:rPr lang="en-US" altLang="zh-CN" sz="1400" b="1" dirty="0">
                <a:latin typeface="Calibri" panose="020F0502020204030204" pitchFamily="34" charset="0"/>
                <a:ea typeface="Calibri" panose="020F0502020204030204" pitchFamily="34" charset="0"/>
                <a:cs typeface="Calibri" panose="020F0502020204030204" pitchFamily="34" charset="0"/>
              </a:rPr>
              <a:t>Stage-2</a:t>
            </a:r>
            <a:endParaRPr lang="zh-CN" altLang="en-US" sz="1400" b="1" dirty="0">
              <a:latin typeface="Calibri" panose="020F0502020204030204" pitchFamily="34" charset="0"/>
              <a:cs typeface="Calibri" panose="020F0502020204030204" pitchFamily="34" charset="0"/>
            </a:endParaRPr>
          </a:p>
        </p:txBody>
      </p:sp>
      <p:sp>
        <p:nvSpPr>
          <p:cNvPr id="77" name="文本框 76">
            <a:extLst>
              <a:ext uri="{FF2B5EF4-FFF2-40B4-BE49-F238E27FC236}">
                <a16:creationId xmlns:a16="http://schemas.microsoft.com/office/drawing/2014/main" id="{8344E845-473C-406B-B72F-379183210277}"/>
              </a:ext>
            </a:extLst>
          </p:cNvPr>
          <p:cNvSpPr txBox="1"/>
          <p:nvPr/>
        </p:nvSpPr>
        <p:spPr>
          <a:xfrm>
            <a:off x="228543" y="4227934"/>
            <a:ext cx="1011262" cy="276999"/>
          </a:xfrm>
          <a:prstGeom prst="rect">
            <a:avLst/>
          </a:prstGeom>
          <a:noFill/>
        </p:spPr>
        <p:txBody>
          <a:bodyPr wrap="square">
            <a:spAutoFit/>
          </a:bodyPr>
          <a:lstStyle/>
          <a:p>
            <a:pPr algn="ctr"/>
            <a:r>
              <a:rPr lang="en-US" altLang="zh-CN" sz="1200" dirty="0">
                <a:latin typeface="Calibri" panose="020F0502020204030204" pitchFamily="34" charset="0"/>
                <a:cs typeface="Calibri" panose="020F0502020204030204" pitchFamily="34" charset="0"/>
              </a:rPr>
              <a:t>Crew Arrival</a:t>
            </a:r>
            <a:endParaRPr lang="zh-CN" altLang="en-US" sz="1200" dirty="0">
              <a:latin typeface="Calibri" panose="020F0502020204030204" pitchFamily="34" charset="0"/>
              <a:cs typeface="Calibri" panose="020F0502020204030204" pitchFamily="34" charset="0"/>
            </a:endParaRPr>
          </a:p>
        </p:txBody>
      </p:sp>
      <p:pic>
        <p:nvPicPr>
          <p:cNvPr id="80" name="图片 79">
            <a:extLst>
              <a:ext uri="{FF2B5EF4-FFF2-40B4-BE49-F238E27FC236}">
                <a16:creationId xmlns:a16="http://schemas.microsoft.com/office/drawing/2014/main" id="{DB3CBBFE-A77C-DAA0-9E49-0EB579DD28AA}"/>
              </a:ext>
            </a:extLst>
          </p:cNvPr>
          <p:cNvPicPr>
            <a:picLocks noChangeAspect="1"/>
          </p:cNvPicPr>
          <p:nvPr/>
        </p:nvPicPr>
        <p:blipFill>
          <a:blip r:embed="rId13"/>
          <a:stretch>
            <a:fillRect/>
          </a:stretch>
        </p:blipFill>
        <p:spPr>
          <a:xfrm>
            <a:off x="344665" y="3529403"/>
            <a:ext cx="884004" cy="730408"/>
          </a:xfrm>
          <a:prstGeom prst="rect">
            <a:avLst/>
          </a:prstGeom>
        </p:spPr>
      </p:pic>
      <p:cxnSp>
        <p:nvCxnSpPr>
          <p:cNvPr id="81" name="直接箭头连接符 80">
            <a:extLst>
              <a:ext uri="{FF2B5EF4-FFF2-40B4-BE49-F238E27FC236}">
                <a16:creationId xmlns:a16="http://schemas.microsoft.com/office/drawing/2014/main" id="{D2BCE0FE-04C9-637E-007E-D291156F1AE4}"/>
              </a:ext>
            </a:extLst>
          </p:cNvPr>
          <p:cNvCxnSpPr>
            <a:cxnSpLocks/>
          </p:cNvCxnSpPr>
          <p:nvPr/>
        </p:nvCxnSpPr>
        <p:spPr bwMode="auto">
          <a:xfrm>
            <a:off x="1257255" y="4026290"/>
            <a:ext cx="146532" cy="2141"/>
          </a:xfrm>
          <a:prstGeom prst="straightConnector1">
            <a:avLst/>
          </a:prstGeom>
          <a:solidFill>
            <a:schemeClr val="accent1"/>
          </a:solidFill>
          <a:ln w="9525" cap="flat" cmpd="sng" algn="ctr">
            <a:solidFill>
              <a:srgbClr val="92D050"/>
            </a:solidFill>
            <a:prstDash val="solid"/>
            <a:round/>
            <a:headEnd type="none" w="med" len="med"/>
            <a:tailEnd type="triangle"/>
          </a:ln>
          <a:effectLst/>
        </p:spPr>
      </p:cxnSp>
      <p:cxnSp>
        <p:nvCxnSpPr>
          <p:cNvPr id="99" name="直接箭头连接符 98">
            <a:extLst>
              <a:ext uri="{FF2B5EF4-FFF2-40B4-BE49-F238E27FC236}">
                <a16:creationId xmlns:a16="http://schemas.microsoft.com/office/drawing/2014/main" id="{8778BBFB-8A86-7055-65AE-983AC082697B}"/>
              </a:ext>
            </a:extLst>
          </p:cNvPr>
          <p:cNvCxnSpPr>
            <a:cxnSpLocks/>
            <a:stCxn id="82" idx="1"/>
            <a:endCxn id="98" idx="3"/>
          </p:cNvCxnSpPr>
          <p:nvPr/>
        </p:nvCxnSpPr>
        <p:spPr bwMode="auto">
          <a:xfrm>
            <a:off x="4318481" y="3986187"/>
            <a:ext cx="186399" cy="1571"/>
          </a:xfrm>
          <a:prstGeom prst="straightConnector1">
            <a:avLst/>
          </a:prstGeom>
          <a:solidFill>
            <a:schemeClr val="accent1"/>
          </a:solidFill>
          <a:ln w="9525" cap="flat" cmpd="sng" algn="ctr">
            <a:solidFill>
              <a:srgbClr val="92D050"/>
            </a:solidFill>
            <a:prstDash val="solid"/>
            <a:round/>
            <a:headEnd type="none" w="med" len="med"/>
            <a:tailEnd type="triangle"/>
          </a:ln>
          <a:effectLst/>
        </p:spPr>
      </p:cxnSp>
      <p:cxnSp>
        <p:nvCxnSpPr>
          <p:cNvPr id="108" name="直接箭头连接符 107">
            <a:extLst>
              <a:ext uri="{FF2B5EF4-FFF2-40B4-BE49-F238E27FC236}">
                <a16:creationId xmlns:a16="http://schemas.microsoft.com/office/drawing/2014/main" id="{A532CD89-0CC7-FFFE-4957-9D0C774095B7}"/>
              </a:ext>
            </a:extLst>
          </p:cNvPr>
          <p:cNvCxnSpPr>
            <a:cxnSpLocks/>
          </p:cNvCxnSpPr>
          <p:nvPr/>
        </p:nvCxnSpPr>
        <p:spPr bwMode="auto">
          <a:xfrm>
            <a:off x="6544047" y="3992476"/>
            <a:ext cx="281806" cy="1264"/>
          </a:xfrm>
          <a:prstGeom prst="straightConnector1">
            <a:avLst/>
          </a:prstGeom>
          <a:solidFill>
            <a:schemeClr val="accent1"/>
          </a:solidFill>
          <a:ln w="9525" cap="flat" cmpd="sng" algn="ctr">
            <a:solidFill>
              <a:srgbClr val="92D050"/>
            </a:solidFill>
            <a:prstDash val="solid"/>
            <a:round/>
            <a:headEnd type="none" w="med" len="med"/>
            <a:tailEnd type="triangle"/>
          </a:ln>
          <a:effectLst/>
        </p:spPr>
      </p:cxnSp>
      <p:sp>
        <p:nvSpPr>
          <p:cNvPr id="114" name="文本框 113">
            <a:extLst>
              <a:ext uri="{FF2B5EF4-FFF2-40B4-BE49-F238E27FC236}">
                <a16:creationId xmlns:a16="http://schemas.microsoft.com/office/drawing/2014/main" id="{D420AB24-262D-E0CD-7851-2139E4F1B61C}"/>
              </a:ext>
            </a:extLst>
          </p:cNvPr>
          <p:cNvSpPr txBox="1"/>
          <p:nvPr/>
        </p:nvSpPr>
        <p:spPr>
          <a:xfrm>
            <a:off x="7105908" y="3320796"/>
            <a:ext cx="1527231" cy="276999"/>
          </a:xfrm>
          <a:prstGeom prst="rect">
            <a:avLst/>
          </a:prstGeom>
          <a:noFill/>
        </p:spPr>
        <p:txBody>
          <a:bodyPr wrap="square">
            <a:spAutoFit/>
          </a:bodyPr>
          <a:lstStyle/>
          <a:p>
            <a:pPr algn="ctr"/>
            <a:r>
              <a:rPr lang="en-US" altLang="zh-CN" sz="1200" b="1" dirty="0">
                <a:latin typeface="Calibri" panose="020F0502020204030204" pitchFamily="34" charset="0"/>
                <a:ea typeface="Calibri" panose="020F0502020204030204" pitchFamily="34" charset="0"/>
                <a:cs typeface="Calibri" panose="020F0502020204030204" pitchFamily="34" charset="0"/>
              </a:rPr>
              <a:t>Posterior Estimate</a:t>
            </a:r>
            <a:endParaRPr kumimoji="0" lang="zh-CN" altLang="en-U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nvGrpSpPr>
          <p:cNvPr id="48" name="组合 47">
            <a:extLst>
              <a:ext uri="{FF2B5EF4-FFF2-40B4-BE49-F238E27FC236}">
                <a16:creationId xmlns:a16="http://schemas.microsoft.com/office/drawing/2014/main" id="{33F19DCB-71B5-3458-940D-136638CBC086}"/>
              </a:ext>
            </a:extLst>
          </p:cNvPr>
          <p:cNvGrpSpPr/>
          <p:nvPr/>
        </p:nvGrpSpPr>
        <p:grpSpPr>
          <a:xfrm>
            <a:off x="7111554" y="3662454"/>
            <a:ext cx="2018378" cy="907667"/>
            <a:chOff x="7229699" y="3404482"/>
            <a:chExt cx="2018378" cy="907667"/>
          </a:xfrm>
        </p:grpSpPr>
        <p:sp>
          <p:nvSpPr>
            <p:cNvPr id="115" name="文本框 114">
              <a:extLst>
                <a:ext uri="{FF2B5EF4-FFF2-40B4-BE49-F238E27FC236}">
                  <a16:creationId xmlns:a16="http://schemas.microsoft.com/office/drawing/2014/main" id="{15CBDDB3-2CC1-A15E-8C02-8EBC0555DAB2}"/>
                </a:ext>
              </a:extLst>
            </p:cNvPr>
            <p:cNvSpPr txBox="1"/>
            <p:nvPr/>
          </p:nvSpPr>
          <p:spPr>
            <a:xfrm>
              <a:off x="7229699" y="3404482"/>
              <a:ext cx="1583895" cy="276999"/>
            </a:xfrm>
            <a:prstGeom prst="rect">
              <a:avLst/>
            </a:prstGeom>
            <a:noFill/>
          </p:spPr>
          <p:txBody>
            <a:bodyPr wrap="none" rtlCol="0">
              <a:spAutoFit/>
            </a:bodyPr>
            <a:lstStyle/>
            <a:p>
              <a:r>
                <a:rPr lang="en-US" altLang="zh-CN" sz="1200" dirty="0">
                  <a:latin typeface="Calibri" panose="020F0502020204030204" pitchFamily="34" charset="0"/>
                  <a:cs typeface="Calibri" panose="020F0502020204030204" pitchFamily="34" charset="0"/>
                </a:rPr>
                <a:t>Updated </a:t>
              </a:r>
              <a:r>
                <a:rPr lang="en-US" altLang="zh-CN" sz="1200" dirty="0">
                  <a:latin typeface="Calibri" panose="020F0502020204030204" pitchFamily="34" charset="0"/>
                  <a:ea typeface="Calibri" panose="020F0502020204030204" pitchFamily="34" charset="0"/>
                  <a:cs typeface="Calibri" panose="020F0502020204030204" pitchFamily="34" charset="0"/>
                </a:rPr>
                <a:t>Lower Bound</a:t>
              </a:r>
              <a:endParaRPr lang="zh-CN" altLang="en-US" sz="1200" dirty="0">
                <a:latin typeface="Calibri" panose="020F0502020204030204" pitchFamily="34" charset="0"/>
                <a:cs typeface="Calibri" panose="020F0502020204030204" pitchFamily="34" charset="0"/>
              </a:endParaRPr>
            </a:p>
          </p:txBody>
        </p:sp>
        <p:sp>
          <p:nvSpPr>
            <p:cNvPr id="116" name="文本框 115">
              <a:extLst>
                <a:ext uri="{FF2B5EF4-FFF2-40B4-BE49-F238E27FC236}">
                  <a16:creationId xmlns:a16="http://schemas.microsoft.com/office/drawing/2014/main" id="{169DC85A-EA98-6683-A276-EBF7BBEF6105}"/>
                </a:ext>
              </a:extLst>
            </p:cNvPr>
            <p:cNvSpPr txBox="1"/>
            <p:nvPr/>
          </p:nvSpPr>
          <p:spPr>
            <a:xfrm>
              <a:off x="7232653" y="3612951"/>
              <a:ext cx="1778051" cy="276999"/>
            </a:xfrm>
            <a:prstGeom prst="rect">
              <a:avLst/>
            </a:prstGeom>
            <a:noFill/>
          </p:spPr>
          <p:txBody>
            <a:bodyPr wrap="none" rtlCol="0">
              <a:spAutoFit/>
            </a:bodyPr>
            <a:lstStyle/>
            <a:p>
              <a:r>
                <a:rPr lang="en-US" altLang="zh-CN" sz="1200" dirty="0"/>
                <a:t>Updated Median </a:t>
              </a:r>
              <a:r>
                <a:rPr lang="en-US" altLang="zh-CN" sz="1200" dirty="0">
                  <a:latin typeface="Calibri" panose="020F0502020204030204" pitchFamily="34" charset="0"/>
                  <a:ea typeface="Calibri" panose="020F0502020204030204" pitchFamily="34" charset="0"/>
                  <a:cs typeface="Calibri" panose="020F0502020204030204" pitchFamily="34" charset="0"/>
                </a:rPr>
                <a:t>Baseline</a:t>
              </a:r>
              <a:endParaRPr lang="zh-CN" altLang="en-US" sz="1200" dirty="0">
                <a:latin typeface="Calibri" panose="020F0502020204030204" pitchFamily="34" charset="0"/>
                <a:cs typeface="Calibri" panose="020F0502020204030204" pitchFamily="34" charset="0"/>
              </a:endParaRPr>
            </a:p>
          </p:txBody>
        </p:sp>
        <p:sp>
          <p:nvSpPr>
            <p:cNvPr id="117" name="文本框 116">
              <a:extLst>
                <a:ext uri="{FF2B5EF4-FFF2-40B4-BE49-F238E27FC236}">
                  <a16:creationId xmlns:a16="http://schemas.microsoft.com/office/drawing/2014/main" id="{E9E87E4E-7F29-1559-E1D8-43CA5F93004A}"/>
                </a:ext>
              </a:extLst>
            </p:cNvPr>
            <p:cNvSpPr txBox="1"/>
            <p:nvPr/>
          </p:nvSpPr>
          <p:spPr>
            <a:xfrm>
              <a:off x="7232653" y="3824538"/>
              <a:ext cx="2015424" cy="276999"/>
            </a:xfrm>
            <a:prstGeom prst="rect">
              <a:avLst/>
            </a:prstGeom>
            <a:noFill/>
          </p:spPr>
          <p:txBody>
            <a:bodyPr wrap="none" rtlCol="0">
              <a:spAutoFit/>
            </a:bodyPr>
            <a:lstStyle/>
            <a:p>
              <a:r>
                <a:rPr lang="en-US" altLang="zh-CN" sz="1200" dirty="0"/>
                <a:t>Updated Upper-Mid Estimate</a:t>
              </a:r>
              <a:endParaRPr lang="zh-CN" altLang="en-US" sz="1200" dirty="0">
                <a:latin typeface="Calibri" panose="020F0502020204030204" pitchFamily="34" charset="0"/>
                <a:cs typeface="Calibri" panose="020F0502020204030204" pitchFamily="34" charset="0"/>
              </a:endParaRPr>
            </a:p>
          </p:txBody>
        </p:sp>
        <p:sp>
          <p:nvSpPr>
            <p:cNvPr id="118" name="文本框 117">
              <a:extLst>
                <a:ext uri="{FF2B5EF4-FFF2-40B4-BE49-F238E27FC236}">
                  <a16:creationId xmlns:a16="http://schemas.microsoft.com/office/drawing/2014/main" id="{0042E480-40D9-10FC-942E-B30C92877DE7}"/>
                </a:ext>
              </a:extLst>
            </p:cNvPr>
            <p:cNvSpPr txBox="1"/>
            <p:nvPr/>
          </p:nvSpPr>
          <p:spPr>
            <a:xfrm>
              <a:off x="7232913" y="4035150"/>
              <a:ext cx="1589025" cy="276999"/>
            </a:xfrm>
            <a:prstGeom prst="rect">
              <a:avLst/>
            </a:prstGeom>
            <a:noFill/>
          </p:spPr>
          <p:txBody>
            <a:bodyPr wrap="none" rtlCol="0">
              <a:spAutoFit/>
            </a:bodyPr>
            <a:lstStyle/>
            <a:p>
              <a:r>
                <a:rPr lang="en-US" altLang="zh-CN" sz="1200" dirty="0">
                  <a:latin typeface="Calibri" panose="020F0502020204030204" pitchFamily="34" charset="0"/>
                  <a:cs typeface="Calibri" panose="020F0502020204030204" pitchFamily="34" charset="0"/>
                </a:rPr>
                <a:t>Updated Upper Bound</a:t>
              </a:r>
              <a:endParaRPr lang="zh-CN" altLang="en-US" sz="1200" dirty="0">
                <a:latin typeface="Calibri" panose="020F0502020204030204" pitchFamily="34" charset="0"/>
                <a:cs typeface="Calibri" panose="020F0502020204030204" pitchFamily="34" charset="0"/>
              </a:endParaRPr>
            </a:p>
          </p:txBody>
        </p:sp>
      </p:grpSp>
      <p:sp>
        <p:nvSpPr>
          <p:cNvPr id="5" name="文本框 4">
            <a:extLst>
              <a:ext uri="{FF2B5EF4-FFF2-40B4-BE49-F238E27FC236}">
                <a16:creationId xmlns:a16="http://schemas.microsoft.com/office/drawing/2014/main" id="{4CCF8931-A7B2-1026-B610-8D2701604BF1}"/>
              </a:ext>
            </a:extLst>
          </p:cNvPr>
          <p:cNvSpPr txBox="1"/>
          <p:nvPr/>
        </p:nvSpPr>
        <p:spPr>
          <a:xfrm>
            <a:off x="130096" y="741760"/>
            <a:ext cx="8883808" cy="707886"/>
          </a:xfrm>
          <a:prstGeom prst="rect">
            <a:avLst/>
          </a:prstGeom>
          <a:noFill/>
        </p:spPr>
        <p:txBody>
          <a:bodyPr wrap="square">
            <a:spAutoFit/>
          </a:bodyPr>
          <a:lstStyle/>
          <a:p>
            <a:pPr marL="0" indent="0" eaLnBrk="1" hangingPunct="1">
              <a:spcBef>
                <a:spcPts val="0"/>
              </a:spcBef>
              <a:spcAft>
                <a:spcPts val="600"/>
              </a:spcAft>
              <a:buClr>
                <a:srgbClr val="C00000"/>
              </a:buClr>
              <a:buSzPct val="100000"/>
              <a:buNone/>
              <a:defRPr/>
            </a:pPr>
            <a:r>
              <a:rPr lang="en-US" altLang="zh-CN" sz="2000" dirty="0">
                <a:latin typeface="Calibri" panose="020F0502020204030204" pitchFamily="34" charset="0"/>
                <a:ea typeface="Calibri" panose="020F0502020204030204" pitchFamily="34" charset="0"/>
                <a:cs typeface="Calibri" panose="020F0502020204030204" pitchFamily="34" charset="0"/>
              </a:rPr>
              <a:t>Removing outage-cause drops accuracy by </a:t>
            </a:r>
            <a:r>
              <a:rPr lang="en-US"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8.7 %, </a:t>
            </a:r>
            <a:r>
              <a:rPr lang="en-US" altLang="zh-CN" sz="2000" dirty="0">
                <a:latin typeface="Calibri" panose="020F0502020204030204" pitchFamily="34" charset="0"/>
                <a:ea typeface="Calibri" panose="020F0502020204030204" pitchFamily="34" charset="0"/>
                <a:cs typeface="Calibri" panose="020F0502020204030204" pitchFamily="34" charset="0"/>
              </a:rPr>
              <a:t>so we use a two-stage model that stays reliable without it.</a:t>
            </a:r>
          </a:p>
        </p:txBody>
      </p:sp>
      <p:sp>
        <p:nvSpPr>
          <p:cNvPr id="34" name="文本框 33">
            <a:extLst>
              <a:ext uri="{FF2B5EF4-FFF2-40B4-BE49-F238E27FC236}">
                <a16:creationId xmlns:a16="http://schemas.microsoft.com/office/drawing/2014/main" id="{BA1B3DE7-FA1F-833C-ED18-3606A7578716}"/>
              </a:ext>
            </a:extLst>
          </p:cNvPr>
          <p:cNvSpPr txBox="1"/>
          <p:nvPr/>
        </p:nvSpPr>
        <p:spPr>
          <a:xfrm>
            <a:off x="4564865" y="3405905"/>
            <a:ext cx="1992093" cy="276999"/>
          </a:xfrm>
          <a:prstGeom prst="rect">
            <a:avLst/>
          </a:prstGeom>
          <a:noFill/>
        </p:spPr>
        <p:txBody>
          <a:bodyPr wrap="square">
            <a:spAutoFit/>
          </a:bodyPr>
          <a:lstStyle/>
          <a:p>
            <a:pPr algn="ctr"/>
            <a:r>
              <a:rPr lang="en-US" altLang="zh-CN" sz="1200" dirty="0">
                <a:solidFill>
                  <a:srgbClr val="ED0000"/>
                </a:solidFill>
                <a:latin typeface="Calibri" panose="020F0502020204030204" pitchFamily="34" charset="0"/>
                <a:ea typeface="Calibri" panose="020F0502020204030204" pitchFamily="34" charset="0"/>
                <a:cs typeface="Calibri" panose="020F0502020204030204" pitchFamily="34" charset="0"/>
              </a:rPr>
              <a:t>Bayesian Update Phase</a:t>
            </a:r>
            <a:endParaRPr lang="zh-CN" altLang="en-US" sz="1200" dirty="0">
              <a:solidFill>
                <a:srgbClr val="ED0000"/>
              </a:solidFill>
              <a:latin typeface="Calibri" panose="020F0502020204030204" pitchFamily="34" charset="0"/>
              <a:cs typeface="Calibri" panose="020F0502020204030204" pitchFamily="34" charset="0"/>
            </a:endParaRPr>
          </a:p>
        </p:txBody>
      </p:sp>
      <p:sp>
        <p:nvSpPr>
          <p:cNvPr id="64" name="文本框 63">
            <a:extLst>
              <a:ext uri="{FF2B5EF4-FFF2-40B4-BE49-F238E27FC236}">
                <a16:creationId xmlns:a16="http://schemas.microsoft.com/office/drawing/2014/main" id="{D6BABCF9-4A34-F691-9BA5-61CD7C68F979}"/>
              </a:ext>
            </a:extLst>
          </p:cNvPr>
          <p:cNvSpPr txBox="1"/>
          <p:nvPr/>
        </p:nvSpPr>
        <p:spPr>
          <a:xfrm>
            <a:off x="3541159" y="2704911"/>
            <a:ext cx="888393" cy="276999"/>
          </a:xfrm>
          <a:prstGeom prst="rect">
            <a:avLst/>
          </a:prstGeom>
          <a:noFill/>
        </p:spPr>
        <p:txBody>
          <a:bodyPr wrap="square">
            <a:spAutoFit/>
          </a:bodyPr>
          <a:lstStyle/>
          <a:p>
            <a:pPr algn="ctr"/>
            <a:r>
              <a:rPr lang="en-US" altLang="zh-CN" sz="1200" dirty="0" err="1">
                <a:latin typeface="Calibri" panose="020F0502020204030204" pitchFamily="34" charset="0"/>
                <a:ea typeface="Calibri" panose="020F0502020204030204" pitchFamily="34" charset="0"/>
                <a:cs typeface="Calibri" panose="020F0502020204030204" pitchFamily="34" charset="0"/>
              </a:rPr>
              <a:t>LightGBM</a:t>
            </a:r>
            <a:endParaRPr lang="en-US" altLang="zh-CN" sz="1200" dirty="0">
              <a:latin typeface="Calibri" panose="020F0502020204030204" pitchFamily="34" charset="0"/>
              <a:ea typeface="Calibri" panose="020F0502020204030204" pitchFamily="34" charset="0"/>
              <a:cs typeface="Calibri" panose="020F0502020204030204" pitchFamily="34" charset="0"/>
            </a:endParaRPr>
          </a:p>
        </p:txBody>
      </p:sp>
      <p:sp>
        <p:nvSpPr>
          <p:cNvPr id="67" name="文本框 66">
            <a:extLst>
              <a:ext uri="{FF2B5EF4-FFF2-40B4-BE49-F238E27FC236}">
                <a16:creationId xmlns:a16="http://schemas.microsoft.com/office/drawing/2014/main" id="{E7D5204D-F5A8-E702-CB34-F2F358DBC7D0}"/>
              </a:ext>
            </a:extLst>
          </p:cNvPr>
          <p:cNvSpPr txBox="1"/>
          <p:nvPr/>
        </p:nvSpPr>
        <p:spPr>
          <a:xfrm>
            <a:off x="4957353" y="2724494"/>
            <a:ext cx="1478660" cy="276999"/>
          </a:xfrm>
          <a:prstGeom prst="rect">
            <a:avLst/>
          </a:prstGeom>
          <a:noFill/>
        </p:spPr>
        <p:txBody>
          <a:bodyPr wrap="square">
            <a:spAutoFit/>
          </a:bodyPr>
          <a:lstStyle/>
          <a:p>
            <a:pPr algn="ctr"/>
            <a:r>
              <a:rPr lang="en-US" altLang="zh-CN" sz="1200" dirty="0">
                <a:latin typeface="Calibri" panose="020F0502020204030204" pitchFamily="34" charset="0"/>
                <a:ea typeface="Calibri" panose="020F0502020204030204" pitchFamily="34" charset="0"/>
                <a:cs typeface="Calibri" panose="020F0502020204030204" pitchFamily="34" charset="0"/>
              </a:rPr>
              <a:t>Quantile Regression </a:t>
            </a:r>
            <a:endParaRPr lang="zh-CN" altLang="en-US" sz="1200" dirty="0">
              <a:latin typeface="Calibri" panose="020F0502020204030204" pitchFamily="34" charset="0"/>
              <a:cs typeface="Calibri" panose="020F0502020204030204" pitchFamily="34" charset="0"/>
            </a:endParaRPr>
          </a:p>
        </p:txBody>
      </p:sp>
      <p:pic>
        <p:nvPicPr>
          <p:cNvPr id="75" name="图片 74">
            <a:extLst>
              <a:ext uri="{FF2B5EF4-FFF2-40B4-BE49-F238E27FC236}">
                <a16:creationId xmlns:a16="http://schemas.microsoft.com/office/drawing/2014/main" id="{740E4EAE-A1F9-EFF9-0A57-3A8ECE7E4C1E}"/>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bright="20000" contrast="-40000"/>
                    </a14:imgEffect>
                  </a14:imgLayer>
                </a14:imgProps>
              </a:ext>
            </a:extLst>
          </a:blip>
          <a:stretch>
            <a:fillRect/>
          </a:stretch>
        </p:blipFill>
        <p:spPr>
          <a:xfrm>
            <a:off x="3482107" y="3416058"/>
            <a:ext cx="487038" cy="436015"/>
          </a:xfrm>
          <a:prstGeom prst="rect">
            <a:avLst/>
          </a:prstGeom>
        </p:spPr>
      </p:pic>
    </p:spTree>
    <p:extLst>
      <p:ext uri="{BB962C8B-B14F-4D97-AF65-F5344CB8AC3E}">
        <p14:creationId xmlns:p14="http://schemas.microsoft.com/office/powerpoint/2010/main" val="3987274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97875-5AFA-5688-BFBE-FF2E24967B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F4729-D26C-D0EF-8B88-CA337FD983CA}"/>
              </a:ext>
            </a:extLst>
          </p:cNvPr>
          <p:cNvSpPr>
            <a:spLocks noGrp="1"/>
          </p:cNvSpPr>
          <p:nvPr>
            <p:ph type="title"/>
          </p:nvPr>
        </p:nvSpPr>
        <p:spPr/>
        <p:txBody>
          <a:bodyPr/>
          <a:lstStyle/>
          <a:p>
            <a:r>
              <a:rPr lang="en-US" altLang="zh-CN" dirty="0"/>
              <a:t>Dataset Overview</a:t>
            </a:r>
            <a:endParaRPr lang="en-US" dirty="0"/>
          </a:p>
        </p:txBody>
      </p:sp>
      <p:sp>
        <p:nvSpPr>
          <p:cNvPr id="7" name="AutoShape 3" descr="level_wise_tree_growth_1.webp">
            <a:extLst>
              <a:ext uri="{FF2B5EF4-FFF2-40B4-BE49-F238E27FC236}">
                <a16:creationId xmlns:a16="http://schemas.microsoft.com/office/drawing/2014/main" id="{75C8E4D9-12BE-D183-50D4-6C3CC2E72B57}"/>
              </a:ext>
            </a:extLst>
          </p:cNvPr>
          <p:cNvSpPr>
            <a:spLocks noChangeAspect="1" noChangeArrowheads="1"/>
          </p:cNvSpPr>
          <p:nvPr/>
        </p:nvSpPr>
        <p:spPr bwMode="auto">
          <a:xfrm>
            <a:off x="4419600" y="2419350"/>
            <a:ext cx="3200400" cy="3200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5" name="图片 4" descr="图表, 旭日形&#10;&#10;AI 生成的内容可能不正确。">
            <a:extLst>
              <a:ext uri="{FF2B5EF4-FFF2-40B4-BE49-F238E27FC236}">
                <a16:creationId xmlns:a16="http://schemas.microsoft.com/office/drawing/2014/main" id="{0E23F16F-E97D-1A15-3926-59929C2C5E53}"/>
              </a:ext>
            </a:extLst>
          </p:cNvPr>
          <p:cNvPicPr>
            <a:picLocks noChangeAspect="1"/>
          </p:cNvPicPr>
          <p:nvPr/>
        </p:nvPicPr>
        <p:blipFill>
          <a:blip r:embed="rId3"/>
          <a:srcRect l="14099" t="1629" r="17424" b="8858"/>
          <a:stretch>
            <a:fillRect/>
          </a:stretch>
        </p:blipFill>
        <p:spPr>
          <a:xfrm>
            <a:off x="182553" y="1358586"/>
            <a:ext cx="4223274" cy="3105332"/>
          </a:xfrm>
          <a:prstGeom prst="rect">
            <a:avLst/>
          </a:prstGeom>
        </p:spPr>
      </p:pic>
      <p:sp>
        <p:nvSpPr>
          <p:cNvPr id="13" name="文本框 12">
            <a:extLst>
              <a:ext uri="{FF2B5EF4-FFF2-40B4-BE49-F238E27FC236}">
                <a16:creationId xmlns:a16="http://schemas.microsoft.com/office/drawing/2014/main" id="{F1046A28-0577-CB3B-34F1-410360D75352}"/>
              </a:ext>
            </a:extLst>
          </p:cNvPr>
          <p:cNvSpPr txBox="1"/>
          <p:nvPr/>
        </p:nvSpPr>
        <p:spPr>
          <a:xfrm>
            <a:off x="611560" y="4396461"/>
            <a:ext cx="3312368" cy="307777"/>
          </a:xfrm>
          <a:prstGeom prst="rect">
            <a:avLst/>
          </a:prstGeom>
          <a:noFill/>
        </p:spPr>
        <p:txBody>
          <a:bodyPr wrap="square">
            <a:spAutoFit/>
          </a:bodyPr>
          <a:lstStyle/>
          <a:p>
            <a:pPr algn="ctr"/>
            <a:r>
              <a:rPr lang="en-US" altLang="zh-CN" sz="1400" dirty="0">
                <a:latin typeface="Calibri" panose="020F0502020204030204" pitchFamily="34" charset="0"/>
                <a:cs typeface="Calibri" panose="020F0502020204030204" pitchFamily="34" charset="0"/>
              </a:rPr>
              <a:t>Distribution of Outage Causes</a:t>
            </a:r>
            <a:endParaRPr lang="zh-CN" altLang="en-US" sz="1400" dirty="0">
              <a:latin typeface="Calibri" panose="020F0502020204030204" pitchFamily="34" charset="0"/>
              <a:cs typeface="Calibri" panose="020F0502020204030204" pitchFamily="34" charset="0"/>
            </a:endParaRPr>
          </a:p>
        </p:txBody>
      </p:sp>
      <p:sp>
        <p:nvSpPr>
          <p:cNvPr id="14" name="文本框 13">
            <a:extLst>
              <a:ext uri="{FF2B5EF4-FFF2-40B4-BE49-F238E27FC236}">
                <a16:creationId xmlns:a16="http://schemas.microsoft.com/office/drawing/2014/main" id="{B9D84D0C-B115-1D42-B8DE-BBD862395914}"/>
              </a:ext>
            </a:extLst>
          </p:cNvPr>
          <p:cNvSpPr txBox="1"/>
          <p:nvPr/>
        </p:nvSpPr>
        <p:spPr>
          <a:xfrm>
            <a:off x="5182006" y="4334800"/>
            <a:ext cx="3695222" cy="307777"/>
          </a:xfrm>
          <a:prstGeom prst="rect">
            <a:avLst/>
          </a:prstGeom>
          <a:noFill/>
        </p:spPr>
        <p:txBody>
          <a:bodyPr wrap="square">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An example map from publicly available studies.</a:t>
            </a:r>
          </a:p>
        </p:txBody>
      </p:sp>
      <p:grpSp>
        <p:nvGrpSpPr>
          <p:cNvPr id="16" name="组合 15">
            <a:extLst>
              <a:ext uri="{FF2B5EF4-FFF2-40B4-BE49-F238E27FC236}">
                <a16:creationId xmlns:a16="http://schemas.microsoft.com/office/drawing/2014/main" id="{52066169-EE75-9E51-1E83-CBE14C774B70}"/>
              </a:ext>
            </a:extLst>
          </p:cNvPr>
          <p:cNvGrpSpPr/>
          <p:nvPr/>
        </p:nvGrpSpPr>
        <p:grpSpPr>
          <a:xfrm>
            <a:off x="4526766" y="344058"/>
            <a:ext cx="4478022" cy="3903686"/>
            <a:chOff x="4732158" y="324071"/>
            <a:chExt cx="3349315" cy="3026835"/>
          </a:xfrm>
        </p:grpSpPr>
        <p:pic>
          <p:nvPicPr>
            <p:cNvPr id="8" name="图片 7">
              <a:extLst>
                <a:ext uri="{FF2B5EF4-FFF2-40B4-BE49-F238E27FC236}">
                  <a16:creationId xmlns:a16="http://schemas.microsoft.com/office/drawing/2014/main" id="{93635D30-1CA9-5EF0-F00A-6BEA78F8C2F7}"/>
                </a:ext>
              </a:extLst>
            </p:cNvPr>
            <p:cNvPicPr>
              <a:picLocks noChangeAspect="1"/>
            </p:cNvPicPr>
            <p:nvPr/>
          </p:nvPicPr>
          <p:blipFill>
            <a:blip r:embed="rId4"/>
            <a:srcRect l="1685" t="2357" r="26110" b="28446"/>
            <a:stretch>
              <a:fillRect/>
            </a:stretch>
          </p:blipFill>
          <p:spPr>
            <a:xfrm>
              <a:off x="5019926" y="324071"/>
              <a:ext cx="3061547" cy="2926384"/>
            </a:xfrm>
            <a:prstGeom prst="rect">
              <a:avLst/>
            </a:prstGeom>
          </p:spPr>
        </p:pic>
        <p:sp>
          <p:nvSpPr>
            <p:cNvPr id="15" name="矩形 14">
              <a:extLst>
                <a:ext uri="{FF2B5EF4-FFF2-40B4-BE49-F238E27FC236}">
                  <a16:creationId xmlns:a16="http://schemas.microsoft.com/office/drawing/2014/main" id="{5C05B68F-6920-BBE8-5F78-4FC57CB66488}"/>
                </a:ext>
              </a:extLst>
            </p:cNvPr>
            <p:cNvSpPr/>
            <p:nvPr/>
          </p:nvSpPr>
          <p:spPr bwMode="auto">
            <a:xfrm>
              <a:off x="4732158" y="334507"/>
              <a:ext cx="300305" cy="30163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
        <p:nvSpPr>
          <p:cNvPr id="3" name="Text Placeholder 2">
            <a:extLst>
              <a:ext uri="{FF2B5EF4-FFF2-40B4-BE49-F238E27FC236}">
                <a16:creationId xmlns:a16="http://schemas.microsoft.com/office/drawing/2014/main" id="{A9669392-0281-43BA-7D76-35CEAD53106F}"/>
              </a:ext>
            </a:extLst>
          </p:cNvPr>
          <p:cNvSpPr>
            <a:spLocks noGrp="1"/>
          </p:cNvSpPr>
          <p:nvPr>
            <p:ph type="body" sz="quarter" idx="10"/>
          </p:nvPr>
        </p:nvSpPr>
        <p:spPr>
          <a:xfrm>
            <a:off x="117938" y="469865"/>
            <a:ext cx="4526070" cy="3318863"/>
          </a:xfrm>
        </p:spPr>
        <p:txBody>
          <a:bodyPr/>
          <a:lstStyle/>
          <a:p>
            <a:pPr marL="0" indent="0">
              <a:buNone/>
            </a:pPr>
            <a:r>
              <a:rPr lang="en-US" altLang="zh-CN" sz="2000" dirty="0">
                <a:latin typeface="Calibri" panose="020F0502020204030204" pitchFamily="34" charset="0"/>
                <a:ea typeface="Calibri" panose="020F0502020204030204" pitchFamily="34" charset="0"/>
                <a:cs typeface="Calibri" panose="020F0502020204030204" pitchFamily="34" charset="0"/>
              </a:rPr>
              <a:t>The study uses a </a:t>
            </a:r>
            <a:r>
              <a:rPr lang="en-US" altLang="zh-CN" sz="2000" b="1" dirty="0">
                <a:latin typeface="Calibri" panose="020F0502020204030204" pitchFamily="34" charset="0"/>
                <a:ea typeface="Calibri" panose="020F0502020204030204" pitchFamily="34" charset="0"/>
                <a:cs typeface="Calibri" panose="020F0502020204030204" pitchFamily="34" charset="0"/>
              </a:rPr>
              <a:t>real utility outage dataset</a:t>
            </a:r>
            <a:r>
              <a:rPr lang="en-US" altLang="zh-CN" sz="2000" dirty="0">
                <a:latin typeface="Calibri" panose="020F0502020204030204" pitchFamily="34" charset="0"/>
                <a:ea typeface="Calibri" panose="020F0502020204030204" pitchFamily="34" charset="0"/>
                <a:cs typeface="Calibri" panose="020F0502020204030204" pitchFamily="34" charset="0"/>
              </a:rPr>
              <a:t> containing approximately </a:t>
            </a:r>
            <a:r>
              <a:rPr lang="en-US" altLang="zh-CN" sz="2000" b="1" dirty="0">
                <a:latin typeface="Calibri" panose="020F0502020204030204" pitchFamily="34" charset="0"/>
                <a:ea typeface="Calibri" panose="020F0502020204030204" pitchFamily="34" charset="0"/>
                <a:cs typeface="Calibri" panose="020F0502020204030204" pitchFamily="34" charset="0"/>
              </a:rPr>
              <a:t>168,000 </a:t>
            </a:r>
            <a:r>
              <a:rPr lang="en-US" sz="2000" b="1" dirty="0"/>
              <a:t>outage</a:t>
            </a:r>
            <a:r>
              <a:rPr lang="en-US" altLang="zh-CN" sz="2000" b="1" dirty="0">
                <a:latin typeface="Calibri" panose="020F0502020204030204" pitchFamily="34" charset="0"/>
                <a:ea typeface="Calibri" panose="020F0502020204030204" pitchFamily="34" charset="0"/>
                <a:cs typeface="Calibri" panose="020F0502020204030204" pitchFamily="34" charset="0"/>
              </a:rPr>
              <a:t>s</a:t>
            </a:r>
            <a:r>
              <a:rPr lang="en-US" altLang="zh-CN" sz="2000" dirty="0">
                <a:latin typeface="Calibri" panose="020F0502020204030204" pitchFamily="34" charset="0"/>
                <a:ea typeface="Calibri" panose="020F0502020204030204" pitchFamily="34" charset="0"/>
                <a:cs typeface="Calibri" panose="020F0502020204030204" pitchFamily="34" charset="0"/>
              </a:rPr>
              <a:t> between </a:t>
            </a:r>
            <a:r>
              <a:rPr lang="en-US" altLang="zh-CN" sz="2000" b="1" dirty="0">
                <a:latin typeface="Calibri" panose="020F0502020204030204" pitchFamily="34" charset="0"/>
                <a:ea typeface="Calibri" panose="020F0502020204030204" pitchFamily="34" charset="0"/>
                <a:cs typeface="Calibri" panose="020F0502020204030204" pitchFamily="34" charset="0"/>
              </a:rPr>
              <a:t>2004 and 2024</a:t>
            </a:r>
            <a:r>
              <a:rPr lang="en-US" altLang="zh-CN" sz="2000" dirty="0">
                <a:latin typeface="Calibri" panose="020F0502020204030204" pitchFamily="34" charset="0"/>
                <a:ea typeface="Calibri" panose="020F0502020204030204" pitchFamily="34" charset="0"/>
                <a:cs typeface="Calibri" panose="020F0502020204030204" pitchFamily="34" charset="0"/>
              </a:rPr>
              <a:t>.</a:t>
            </a:r>
            <a:br>
              <a:rPr lang="en-US" altLang="zh-CN" sz="1600" dirty="0">
                <a:latin typeface="Calibri" panose="020F0502020204030204" pitchFamily="34" charset="0"/>
                <a:ea typeface="Calibri" panose="020F0502020204030204" pitchFamily="34" charset="0"/>
                <a:cs typeface="Calibri" panose="020F0502020204030204" pitchFamily="34" charset="0"/>
              </a:rPr>
            </a:br>
            <a:endParaRPr lang="en-US" altLang="zh-CN" sz="1600" dirty="0">
              <a:latin typeface="Calibri" panose="020F0502020204030204" pitchFamily="34" charset="0"/>
              <a:ea typeface="Calibri" panose="020F0502020204030204" pitchFamily="34" charset="0"/>
              <a:cs typeface="Calibri" panose="020F0502020204030204" pitchFamily="34" charset="0"/>
            </a:endParaRPr>
          </a:p>
        </p:txBody>
      </p:sp>
      <p:sp>
        <p:nvSpPr>
          <p:cNvPr id="18" name="文本框 17">
            <a:extLst>
              <a:ext uri="{FF2B5EF4-FFF2-40B4-BE49-F238E27FC236}">
                <a16:creationId xmlns:a16="http://schemas.microsoft.com/office/drawing/2014/main" id="{8797C3D9-7397-2F2E-7FFB-EEA1ED93CF80}"/>
              </a:ext>
            </a:extLst>
          </p:cNvPr>
          <p:cNvSpPr txBox="1"/>
          <p:nvPr/>
        </p:nvSpPr>
        <p:spPr>
          <a:xfrm>
            <a:off x="2915816" y="4674040"/>
            <a:ext cx="5472608" cy="400110"/>
          </a:xfrm>
          <a:prstGeom prst="rect">
            <a:avLst/>
          </a:prstGeom>
          <a:noFill/>
        </p:spPr>
        <p:txBody>
          <a:bodyPr wrap="square">
            <a:spAutoFit/>
          </a:bodyPr>
          <a:lstStyle/>
          <a:p>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Fig: The customer hours of outage caused by Winter Storm Uri (2021). | Communications Earth &amp; Environment</a:t>
            </a:r>
            <a:endPar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图片 3">
            <a:extLst>
              <a:ext uri="{FF2B5EF4-FFF2-40B4-BE49-F238E27FC236}">
                <a16:creationId xmlns:a16="http://schemas.microsoft.com/office/drawing/2014/main" id="{F8966777-8168-AE73-79F9-C59761E5B3C7}"/>
              </a:ext>
            </a:extLst>
          </p:cNvPr>
          <p:cNvPicPr>
            <a:picLocks noChangeAspect="1"/>
          </p:cNvPicPr>
          <p:nvPr/>
        </p:nvPicPr>
        <p:blipFill>
          <a:blip r:embed="rId4"/>
          <a:srcRect l="90557" t="3062" r="4948" b="86444"/>
          <a:stretch>
            <a:fillRect/>
          </a:stretch>
        </p:blipFill>
        <p:spPr>
          <a:xfrm>
            <a:off x="8663011" y="843558"/>
            <a:ext cx="216024" cy="488295"/>
          </a:xfrm>
          <a:prstGeom prst="rect">
            <a:avLst/>
          </a:prstGeom>
        </p:spPr>
      </p:pic>
    </p:spTree>
    <p:extLst>
      <p:ext uri="{BB962C8B-B14F-4D97-AF65-F5344CB8AC3E}">
        <p14:creationId xmlns:p14="http://schemas.microsoft.com/office/powerpoint/2010/main" val="1944235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A505E-6541-6F10-897E-977EF3BE1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7EB2BD-A594-5F31-4776-F44464B7DEAE}"/>
              </a:ext>
            </a:extLst>
          </p:cNvPr>
          <p:cNvSpPr>
            <a:spLocks noGrp="1"/>
          </p:cNvSpPr>
          <p:nvPr>
            <p:ph type="title"/>
          </p:nvPr>
        </p:nvSpPr>
        <p:spPr/>
        <p:txBody>
          <a:bodyPr/>
          <a:lstStyle/>
          <a:p>
            <a:r>
              <a:rPr lang="en-US" altLang="zh-CN" dirty="0"/>
              <a:t>Dataset Overview</a:t>
            </a:r>
            <a:endParaRPr lang="en-US" dirty="0"/>
          </a:p>
        </p:txBody>
      </p:sp>
      <p:sp>
        <p:nvSpPr>
          <p:cNvPr id="7" name="AutoShape 3" descr="level_wise_tree_growth_1.webp">
            <a:extLst>
              <a:ext uri="{FF2B5EF4-FFF2-40B4-BE49-F238E27FC236}">
                <a16:creationId xmlns:a16="http://schemas.microsoft.com/office/drawing/2014/main" id="{E0F5EA82-9C1B-4492-CB11-2A98B1E7E7B6}"/>
              </a:ext>
            </a:extLst>
          </p:cNvPr>
          <p:cNvSpPr>
            <a:spLocks noChangeAspect="1" noChangeArrowheads="1"/>
          </p:cNvSpPr>
          <p:nvPr/>
        </p:nvSpPr>
        <p:spPr bwMode="auto">
          <a:xfrm>
            <a:off x="4419600" y="2419350"/>
            <a:ext cx="3200400" cy="3200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 name="图片 8" descr="图表, 折线图, 直方图&#10;&#10;AI 生成的内容可能不正确。">
            <a:extLst>
              <a:ext uri="{FF2B5EF4-FFF2-40B4-BE49-F238E27FC236}">
                <a16:creationId xmlns:a16="http://schemas.microsoft.com/office/drawing/2014/main" id="{35F6496B-C0F6-F79D-FB34-AAC9974C6F62}"/>
              </a:ext>
            </a:extLst>
          </p:cNvPr>
          <p:cNvPicPr>
            <a:picLocks noChangeAspect="1"/>
          </p:cNvPicPr>
          <p:nvPr/>
        </p:nvPicPr>
        <p:blipFill>
          <a:blip r:embed="rId3"/>
          <a:srcRect l="795" t="5146" r="1378" b="3783"/>
          <a:stretch>
            <a:fillRect/>
          </a:stretch>
        </p:blipFill>
        <p:spPr>
          <a:xfrm>
            <a:off x="-7312" y="2171504"/>
            <a:ext cx="9146872" cy="2365373"/>
          </a:xfrm>
          <a:prstGeom prst="rect">
            <a:avLst/>
          </a:prstGeom>
        </p:spPr>
      </p:pic>
      <p:sp>
        <p:nvSpPr>
          <p:cNvPr id="10" name="文本框 9">
            <a:extLst>
              <a:ext uri="{FF2B5EF4-FFF2-40B4-BE49-F238E27FC236}">
                <a16:creationId xmlns:a16="http://schemas.microsoft.com/office/drawing/2014/main" id="{364A7D4D-5E16-6788-B73F-EB2870B7BE81}"/>
              </a:ext>
            </a:extLst>
          </p:cNvPr>
          <p:cNvSpPr txBox="1"/>
          <p:nvPr/>
        </p:nvSpPr>
        <p:spPr>
          <a:xfrm>
            <a:off x="1504320" y="4391069"/>
            <a:ext cx="6215247" cy="307777"/>
          </a:xfrm>
          <a:prstGeom prst="rect">
            <a:avLst/>
          </a:prstGeom>
          <a:noFill/>
        </p:spPr>
        <p:txBody>
          <a:bodyPr wrap="square">
            <a:spAutoFit/>
          </a:bodyPr>
          <a:lstStyle/>
          <a:p>
            <a:pPr algn="ctr"/>
            <a:r>
              <a:rPr lang="zh-CN" altLang="en-US" sz="1400" dirty="0">
                <a:latin typeface="Calibri" panose="020F0502020204030204" pitchFamily="34" charset="0"/>
                <a:cs typeface="Calibri" panose="020F0502020204030204" pitchFamily="34" charset="0"/>
              </a:rPr>
              <a:t>Monthly and Annual Trends of Outage Events in the Power Distribution System</a:t>
            </a:r>
          </a:p>
        </p:txBody>
      </p:sp>
      <p:graphicFrame>
        <p:nvGraphicFramePr>
          <p:cNvPr id="11" name="表格 10">
            <a:extLst>
              <a:ext uri="{FF2B5EF4-FFF2-40B4-BE49-F238E27FC236}">
                <a16:creationId xmlns:a16="http://schemas.microsoft.com/office/drawing/2014/main" id="{37D6C56D-11B5-5739-5AFE-138E74585703}"/>
              </a:ext>
            </a:extLst>
          </p:cNvPr>
          <p:cNvGraphicFramePr>
            <a:graphicFrameLocks noGrp="1"/>
          </p:cNvGraphicFramePr>
          <p:nvPr/>
        </p:nvGraphicFramePr>
        <p:xfrm>
          <a:off x="0" y="726779"/>
          <a:ext cx="9144001" cy="1110213"/>
        </p:xfrm>
        <a:graphic>
          <a:graphicData uri="http://schemas.openxmlformats.org/drawingml/2006/table">
            <a:tbl>
              <a:tblPr firstRow="1" bandRow="1">
                <a:tableStyleId>{5C22544A-7EE6-4342-B048-85BDC9FD1C3A}</a:tableStyleId>
              </a:tblPr>
              <a:tblGrid>
                <a:gridCol w="827586">
                  <a:extLst>
                    <a:ext uri="{9D8B030D-6E8A-4147-A177-3AD203B41FA5}">
                      <a16:colId xmlns:a16="http://schemas.microsoft.com/office/drawing/2014/main" val="282992480"/>
                    </a:ext>
                  </a:extLst>
                </a:gridCol>
                <a:gridCol w="864096">
                  <a:extLst>
                    <a:ext uri="{9D8B030D-6E8A-4147-A177-3AD203B41FA5}">
                      <a16:colId xmlns:a16="http://schemas.microsoft.com/office/drawing/2014/main" val="3703966719"/>
                    </a:ext>
                  </a:extLst>
                </a:gridCol>
                <a:gridCol w="1080120">
                  <a:extLst>
                    <a:ext uri="{9D8B030D-6E8A-4147-A177-3AD203B41FA5}">
                      <a16:colId xmlns:a16="http://schemas.microsoft.com/office/drawing/2014/main" val="471030119"/>
                    </a:ext>
                  </a:extLst>
                </a:gridCol>
                <a:gridCol w="1152128">
                  <a:extLst>
                    <a:ext uri="{9D8B030D-6E8A-4147-A177-3AD203B41FA5}">
                      <a16:colId xmlns:a16="http://schemas.microsoft.com/office/drawing/2014/main" val="2705861982"/>
                    </a:ext>
                  </a:extLst>
                </a:gridCol>
                <a:gridCol w="864096">
                  <a:extLst>
                    <a:ext uri="{9D8B030D-6E8A-4147-A177-3AD203B41FA5}">
                      <a16:colId xmlns:a16="http://schemas.microsoft.com/office/drawing/2014/main" val="2638294755"/>
                    </a:ext>
                  </a:extLst>
                </a:gridCol>
                <a:gridCol w="576064">
                  <a:extLst>
                    <a:ext uri="{9D8B030D-6E8A-4147-A177-3AD203B41FA5}">
                      <a16:colId xmlns:a16="http://schemas.microsoft.com/office/drawing/2014/main" val="2205978651"/>
                    </a:ext>
                  </a:extLst>
                </a:gridCol>
                <a:gridCol w="720080">
                  <a:extLst>
                    <a:ext uri="{9D8B030D-6E8A-4147-A177-3AD203B41FA5}">
                      <a16:colId xmlns:a16="http://schemas.microsoft.com/office/drawing/2014/main" val="2728536370"/>
                    </a:ext>
                  </a:extLst>
                </a:gridCol>
                <a:gridCol w="792088">
                  <a:extLst>
                    <a:ext uri="{9D8B030D-6E8A-4147-A177-3AD203B41FA5}">
                      <a16:colId xmlns:a16="http://schemas.microsoft.com/office/drawing/2014/main" val="3617720240"/>
                    </a:ext>
                  </a:extLst>
                </a:gridCol>
                <a:gridCol w="792088">
                  <a:extLst>
                    <a:ext uri="{9D8B030D-6E8A-4147-A177-3AD203B41FA5}">
                      <a16:colId xmlns:a16="http://schemas.microsoft.com/office/drawing/2014/main" val="853634626"/>
                    </a:ext>
                  </a:extLst>
                </a:gridCol>
                <a:gridCol w="432048">
                  <a:extLst>
                    <a:ext uri="{9D8B030D-6E8A-4147-A177-3AD203B41FA5}">
                      <a16:colId xmlns:a16="http://schemas.microsoft.com/office/drawing/2014/main" val="1364494747"/>
                    </a:ext>
                  </a:extLst>
                </a:gridCol>
                <a:gridCol w="612336">
                  <a:extLst>
                    <a:ext uri="{9D8B030D-6E8A-4147-A177-3AD203B41FA5}">
                      <a16:colId xmlns:a16="http://schemas.microsoft.com/office/drawing/2014/main" val="1871366180"/>
                    </a:ext>
                  </a:extLst>
                </a:gridCol>
                <a:gridCol w="431271">
                  <a:extLst>
                    <a:ext uri="{9D8B030D-6E8A-4147-A177-3AD203B41FA5}">
                      <a16:colId xmlns:a16="http://schemas.microsoft.com/office/drawing/2014/main" val="3101795592"/>
                    </a:ext>
                  </a:extLst>
                </a:gridCol>
              </a:tblGrid>
              <a:tr h="0">
                <a:tc>
                  <a:txBody>
                    <a:bodyPr/>
                    <a:lstStyle/>
                    <a:p>
                      <a:pPr algn="ctr" fontAlgn="b"/>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STRCTUR_NO</a:t>
                      </a:r>
                    </a:p>
                  </a:txBody>
                  <a:tcPr marL="4311" marR="4311" marT="4311" marB="0" anchor="ctr"/>
                </a:tc>
                <a:tc>
                  <a:txBody>
                    <a:bodyPr/>
                    <a:lstStyle/>
                    <a:p>
                      <a:pPr algn="ctr" fontAlgn="b"/>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DNI_EQUIP_TYPE</a:t>
                      </a:r>
                    </a:p>
                  </a:txBody>
                  <a:tcPr marL="4311" marR="4311" marT="4311" marB="0" anchor="ctr"/>
                </a:tc>
                <a:tc>
                  <a:txBody>
                    <a:bodyPr/>
                    <a:lstStyle/>
                    <a:p>
                      <a:pPr algn="ctr" fontAlgn="b"/>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CAUSE_DESC</a:t>
                      </a:r>
                    </a:p>
                  </a:txBody>
                  <a:tcPr marL="4311" marR="4311" marT="4311" marB="0" anchor="ctr"/>
                </a:tc>
                <a:tc>
                  <a:txBody>
                    <a:bodyPr/>
                    <a:lstStyle/>
                    <a:p>
                      <a:pPr algn="ctr" fontAlgn="b"/>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OCCURN_DESC</a:t>
                      </a:r>
                    </a:p>
                  </a:txBody>
                  <a:tcPr marL="4311" marR="4311" marT="4311" marB="0" anchor="ctr"/>
                </a:tc>
                <a:tc>
                  <a:txBody>
                    <a:bodyPr/>
                    <a:lstStyle/>
                    <a:p>
                      <a:pPr algn="ctr" fontAlgn="b"/>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CLUE_DESC</a:t>
                      </a:r>
                    </a:p>
                  </a:txBody>
                  <a:tcPr marL="4311" marR="4311" marT="4311" marB="0" anchor="ctr"/>
                </a:tc>
                <a:tc>
                  <a:txBody>
                    <a:bodyPr/>
                    <a:lstStyle/>
                    <a:p>
                      <a:pPr algn="ctr" fontAlgn="b"/>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storm_</a:t>
                      </a:r>
                    </a:p>
                    <a:p>
                      <a:pPr algn="ctr" fontAlgn="b"/>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level</a:t>
                      </a:r>
                    </a:p>
                  </a:txBody>
                  <a:tcPr marL="4311" marR="4311" marT="4311" marB="0" anchor="ctr"/>
                </a:tc>
                <a:tc>
                  <a:txBody>
                    <a:bodyPr/>
                    <a:lstStyle/>
                    <a:p>
                      <a:pPr algn="ctr" fontAlgn="b"/>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day_</a:t>
                      </a:r>
                    </a:p>
                    <a:p>
                      <a:pPr algn="ctr" fontAlgn="b"/>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type</a:t>
                      </a:r>
                    </a:p>
                  </a:txBody>
                  <a:tcPr marL="4311" marR="4311" marT="4311" marB="0" anchor="ctr"/>
                </a:tc>
                <a:tc>
                  <a:txBody>
                    <a:bodyPr/>
                    <a:lstStyle/>
                    <a:p>
                      <a:pPr algn="ctr" fontAlgn="b"/>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CREATION_DATETIME</a:t>
                      </a:r>
                    </a:p>
                  </a:txBody>
                  <a:tcPr marL="4311" marR="4311" marT="4311" marB="0" anchor="ctr"/>
                </a:tc>
                <a:tc>
                  <a:txBody>
                    <a:bodyPr/>
                    <a:lstStyle/>
                    <a:p>
                      <a:pPr algn="ctr" fontAlgn="b"/>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ENERGIZED_DATETIME</a:t>
                      </a:r>
                    </a:p>
                  </a:txBody>
                  <a:tcPr marL="4311" marR="4311" marT="4311" marB="0" anchor="ctr"/>
                </a:tc>
                <a:tc>
                  <a:txBody>
                    <a:bodyPr/>
                    <a:lstStyle/>
                    <a:p>
                      <a:pPr algn="ctr" fontAlgn="b"/>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CI</a:t>
                      </a:r>
                    </a:p>
                  </a:txBody>
                  <a:tcPr marL="4311" marR="4311" marT="4311" marB="0" anchor="ctr"/>
                </a:tc>
                <a:tc>
                  <a:txBody>
                    <a:bodyPr/>
                    <a:lstStyle/>
                    <a:p>
                      <a:pPr algn="ctr" fontAlgn="b"/>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time_to_restore</a:t>
                      </a:r>
                    </a:p>
                  </a:txBody>
                  <a:tcPr marL="4311" marR="4311" marT="4311" marB="0" anchor="ctr"/>
                </a:tc>
                <a:tc>
                  <a:txBody>
                    <a:bodyPr/>
                    <a:lstStyle/>
                    <a:p>
                      <a:pPr algn="ctr" fontAlgn="b"/>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year</a:t>
                      </a:r>
                    </a:p>
                  </a:txBody>
                  <a:tcPr marL="4311" marR="4311" marT="4311" marB="0" anchor="ctr"/>
                </a:tc>
                <a:extLst>
                  <a:ext uri="{0D108BD9-81ED-4DB2-BD59-A6C34878D82A}">
                    <a16:rowId xmlns:a16="http://schemas.microsoft.com/office/drawing/2014/main" val="4028401106"/>
                  </a:ext>
                </a:extLst>
              </a:tr>
              <a:tr h="0">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CBCB_224</a:t>
                      </a:r>
                    </a:p>
                  </a:txBody>
                  <a:tcPr marL="4311" marR="4311" marT="4311" marB="0" anchor="ct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SSUB</a:t>
                      </a:r>
                    </a:p>
                  </a:txBody>
                  <a:tcPr marL="4311" marR="4311" marT="4311" marB="0" anchor="ct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WEATHER\LIGHTNING</a:t>
                      </a:r>
                    </a:p>
                  </a:txBody>
                  <a:tcPr marL="4311" marR="4311" marT="4311" marB="0" anchor="ct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LOCK OUT</a:t>
                      </a:r>
                    </a:p>
                  </a:txBody>
                  <a:tcPr marL="4311" marR="4311" marT="4311" marB="0" anchor="ct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NEIGHBORHOOD</a:t>
                      </a:r>
                    </a:p>
                  </a:txBody>
                  <a:tcPr marL="4311" marR="4311" marT="4311" marB="0" anchor="ct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4311" marR="4311" marT="4311" marB="0" anchor="ctr"/>
                </a:tc>
                <a:tc>
                  <a:txBody>
                    <a:bodyPr/>
                    <a:lstStyle/>
                    <a:p>
                      <a:pPr algn="ctr" fontAlgn="b"/>
                      <a:r>
                        <a:rPr lang="en-US" sz="12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MnED</a:t>
                      </a:r>
                      <a:endPar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311" marR="4311" marT="4311" marB="0" anchor="ct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6/1/2004 22:04</a:t>
                      </a:r>
                    </a:p>
                  </a:txBody>
                  <a:tcPr marL="4311" marR="4311" marT="4311" marB="0" anchor="ct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6/1/2004 22:15</a:t>
                      </a:r>
                    </a:p>
                  </a:txBody>
                  <a:tcPr marL="4311" marR="4311" marT="4311" marB="0" anchor="ct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2913</a:t>
                      </a:r>
                    </a:p>
                  </a:txBody>
                  <a:tcPr marL="4311" marR="4311" marT="4311" marB="0" anchor="ct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11.07</a:t>
                      </a:r>
                    </a:p>
                  </a:txBody>
                  <a:tcPr marL="4311" marR="4311" marT="4311" marB="0" anchor="ct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2004</a:t>
                      </a:r>
                    </a:p>
                  </a:txBody>
                  <a:tcPr marL="4311" marR="4311" marT="4311" marB="0" anchor="ctr"/>
                </a:tc>
                <a:extLst>
                  <a:ext uri="{0D108BD9-81ED-4DB2-BD59-A6C34878D82A}">
                    <a16:rowId xmlns:a16="http://schemas.microsoft.com/office/drawing/2014/main" val="3413860506"/>
                  </a:ext>
                </a:extLst>
              </a:tr>
              <a:tr h="0">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CBCB_569</a:t>
                      </a:r>
                    </a:p>
                  </a:txBody>
                  <a:tcPr marL="4311" marR="4311" marT="4311" marB="0" anchor="ct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SSUB</a:t>
                      </a:r>
                    </a:p>
                  </a:txBody>
                  <a:tcPr marL="4311" marR="4311" marT="4311" marB="0" anchor="ct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ERROR OF PERSONNEL</a:t>
                      </a:r>
                    </a:p>
                  </a:txBody>
                  <a:tcPr marL="4311" marR="4311" marT="4311" marB="0" anchor="ct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LOST SOURCE</a:t>
                      </a:r>
                    </a:p>
                  </a:txBody>
                  <a:tcPr marL="4311" marR="4311" marT="4311" marB="0" anchor="ctr"/>
                </a:tc>
                <a:tc>
                  <a:txBody>
                    <a:bodyPr/>
                    <a:lstStyle/>
                    <a:p>
                      <a:pPr marL="0" marR="0" lvl="0" indent="0" algn="ctr" defTabSz="457162" rtl="0" eaLnBrk="1" fontAlgn="b"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NEIGHBORHOOD</a:t>
                      </a:r>
                    </a:p>
                  </a:txBody>
                  <a:tcPr marL="4311" marR="4311" marT="4311" marB="0" anchor="ct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4311" marR="4311" marT="4311" marB="0" anchor="ct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BLUESKY</a:t>
                      </a:r>
                    </a:p>
                  </a:txBody>
                  <a:tcPr marL="4311" marR="4311" marT="4311" marB="0" anchor="ct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4/18/2006 8:59</a:t>
                      </a:r>
                    </a:p>
                  </a:txBody>
                  <a:tcPr marL="4311" marR="4311" marT="4311" marB="0" anchor="ct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4/18/2006 9:09</a:t>
                      </a:r>
                    </a:p>
                  </a:txBody>
                  <a:tcPr marL="4311" marR="4311" marT="4311" marB="0" anchor="ct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2794</a:t>
                      </a:r>
                    </a:p>
                  </a:txBody>
                  <a:tcPr marL="4311" marR="4311" marT="4311" marB="0" anchor="ct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p>
                  </a:txBody>
                  <a:tcPr marL="4311" marR="4311" marT="4311" marB="0" anchor="ct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2006</a:t>
                      </a:r>
                    </a:p>
                  </a:txBody>
                  <a:tcPr marL="4311" marR="4311" marT="4311" marB="0" anchor="ctr"/>
                </a:tc>
                <a:extLst>
                  <a:ext uri="{0D108BD9-81ED-4DB2-BD59-A6C34878D82A}">
                    <a16:rowId xmlns:a16="http://schemas.microsoft.com/office/drawing/2014/main" val="496635001"/>
                  </a:ext>
                </a:extLst>
              </a:tr>
            </a:tbl>
          </a:graphicData>
        </a:graphic>
      </p:graphicFrame>
    </p:spTree>
    <p:extLst>
      <p:ext uri="{BB962C8B-B14F-4D97-AF65-F5344CB8AC3E}">
        <p14:creationId xmlns:p14="http://schemas.microsoft.com/office/powerpoint/2010/main" val="2508207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C56C6-10EB-CBFB-CBBC-CD9F8A5EC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CE48D-1B06-9E76-395C-79F7C6A4E185}"/>
              </a:ext>
            </a:extLst>
          </p:cNvPr>
          <p:cNvSpPr>
            <a:spLocks noGrp="1"/>
          </p:cNvSpPr>
          <p:nvPr>
            <p:ph type="title"/>
          </p:nvPr>
        </p:nvSpPr>
        <p:spPr/>
        <p:txBody>
          <a:bodyPr/>
          <a:lstStyle/>
          <a:p>
            <a:r>
              <a:rPr lang="en-US" altLang="zh-CN" dirty="0"/>
              <a:t>Structured Outage Feature Matrix</a:t>
            </a:r>
            <a:endParaRPr lang="zh-CN" alt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7C12210-5BEB-2109-BF91-89A3AF65D6BD}"/>
                  </a:ext>
                </a:extLst>
              </p:cNvPr>
              <p:cNvSpPr txBox="1"/>
              <p:nvPr/>
            </p:nvSpPr>
            <p:spPr>
              <a:xfrm>
                <a:off x="90962" y="621620"/>
                <a:ext cx="8873526" cy="421013"/>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The outage data is represented by two matrices, </a:t>
                </a:r>
                <a14:m>
                  <m:oMath xmlns:m="http://schemas.openxmlformats.org/officeDocument/2006/math">
                    <m:sSup>
                      <m:sSupPr>
                        <m:ctrlPr>
                          <a:rPr lang="ar-AE" altLang="zh-CN" sz="2000" i="1">
                            <a:latin typeface="Cambria Math" panose="02040503050406030204" pitchFamily="18" charset="0"/>
                          </a:rPr>
                        </m:ctrlPr>
                      </m:sSupPr>
                      <m:e>
                        <m:r>
                          <a:rPr lang="zh-CN" altLang="ar-AE" sz="2000" i="1">
                            <a:latin typeface="Cambria Math" panose="02040503050406030204" pitchFamily="18" charset="0"/>
                          </a:rPr>
                          <m:t>𝑂</m:t>
                        </m:r>
                      </m:e>
                      <m:sup>
                        <m:d>
                          <m:dPr>
                            <m:ctrlPr>
                              <a:rPr lang="ar-AE" altLang="zh-CN" sz="2000" i="1">
                                <a:latin typeface="Cambria Math" panose="02040503050406030204" pitchFamily="18" charset="0"/>
                              </a:rPr>
                            </m:ctrlPr>
                          </m:dPr>
                          <m:e>
                            <m:r>
                              <a:rPr lang="ar-AE" altLang="zh-CN" sz="2000">
                                <a:latin typeface="Cambria Math" panose="02040503050406030204" pitchFamily="18" charset="0"/>
                              </a:rPr>
                              <m:t>1</m:t>
                            </m:r>
                          </m:e>
                        </m:d>
                      </m:sup>
                    </m:sSup>
                  </m:oMath>
                </a14:m>
                <a:r>
                  <a:rPr lang="en-US" altLang="zh-CN" sz="2000" dirty="0">
                    <a:latin typeface="Calibri" panose="020F0502020204030204" pitchFamily="34" charset="0"/>
                    <a:ea typeface="Calibri" panose="020F0502020204030204" pitchFamily="34" charset="0"/>
                    <a:cs typeface="Calibri" panose="020F0502020204030204" pitchFamily="34" charset="0"/>
                  </a:rPr>
                  <a:t>and </a:t>
                </a:r>
                <a14:m>
                  <m:oMath xmlns:m="http://schemas.openxmlformats.org/officeDocument/2006/math">
                    <m:sSup>
                      <m:sSupPr>
                        <m:ctrlPr>
                          <a:rPr lang="ar-AE" altLang="zh-CN" sz="2000" i="1">
                            <a:latin typeface="Cambria Math" panose="02040503050406030204" pitchFamily="18" charset="0"/>
                          </a:rPr>
                        </m:ctrlPr>
                      </m:sSupPr>
                      <m:e>
                        <m:r>
                          <a:rPr lang="zh-CN" altLang="ar-AE" sz="2000" i="1">
                            <a:latin typeface="Cambria Math" panose="02040503050406030204" pitchFamily="18" charset="0"/>
                          </a:rPr>
                          <m:t>𝑂</m:t>
                        </m:r>
                      </m:e>
                      <m:sup>
                        <m:d>
                          <m:dPr>
                            <m:ctrlPr>
                              <a:rPr lang="ar-AE" altLang="zh-CN" sz="2000" i="1">
                                <a:latin typeface="Cambria Math" panose="02040503050406030204" pitchFamily="18" charset="0"/>
                              </a:rPr>
                            </m:ctrlPr>
                          </m:dPr>
                          <m:e>
                            <m:r>
                              <a:rPr lang="ar-AE" altLang="zh-CN" sz="2000">
                                <a:latin typeface="Cambria Math" panose="02040503050406030204" pitchFamily="18" charset="0"/>
                              </a:rPr>
                              <m:t>2</m:t>
                            </m:r>
                          </m:e>
                        </m:d>
                      </m:sup>
                    </m:sSup>
                  </m:oMath>
                </a14:m>
                <a:endParaRPr lang="zh-CN" altLang="en-US" sz="2000" dirty="0">
                  <a:latin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27C12210-5BEB-2109-BF91-89A3AF65D6BD}"/>
                  </a:ext>
                </a:extLst>
              </p:cNvPr>
              <p:cNvSpPr txBox="1">
                <a:spLocks noRot="1" noChangeAspect="1" noMove="1" noResize="1" noEditPoints="1" noAdjustHandles="1" noChangeArrowheads="1" noChangeShapeType="1" noTextEdit="1"/>
              </p:cNvSpPr>
              <p:nvPr/>
            </p:nvSpPr>
            <p:spPr>
              <a:xfrm>
                <a:off x="90962" y="621620"/>
                <a:ext cx="8873526" cy="421013"/>
              </a:xfrm>
              <a:prstGeom prst="rect">
                <a:avLst/>
              </a:prstGeom>
              <a:blipFill>
                <a:blip r:embed="rId2"/>
                <a:stretch>
                  <a:fillRect l="-857" b="-2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1D4563AE-D362-8C9E-32E6-71C1DFC61CC6}"/>
                  </a:ext>
                </a:extLst>
              </p:cNvPr>
              <p:cNvGraphicFramePr>
                <a:graphicFrameLocks noGrp="1"/>
              </p:cNvGraphicFramePr>
              <p:nvPr/>
            </p:nvGraphicFramePr>
            <p:xfrm>
              <a:off x="533780" y="1330339"/>
              <a:ext cx="2484276" cy="1222620"/>
            </p:xfrm>
            <a:graphic>
              <a:graphicData uri="http://schemas.openxmlformats.org/drawingml/2006/table">
                <a:tbl>
                  <a:tblPr>
                    <a:tableStyleId>{2D5ABB26-0587-4C30-8999-92F81FD0307C}</a:tableStyleId>
                  </a:tblPr>
                  <a:tblGrid>
                    <a:gridCol w="828092">
                      <a:extLst>
                        <a:ext uri="{9D8B030D-6E8A-4147-A177-3AD203B41FA5}">
                          <a16:colId xmlns:a16="http://schemas.microsoft.com/office/drawing/2014/main" val="1507136509"/>
                        </a:ext>
                      </a:extLst>
                    </a:gridCol>
                    <a:gridCol w="828092">
                      <a:extLst>
                        <a:ext uri="{9D8B030D-6E8A-4147-A177-3AD203B41FA5}">
                          <a16:colId xmlns:a16="http://schemas.microsoft.com/office/drawing/2014/main" val="2182629379"/>
                        </a:ext>
                      </a:extLst>
                    </a:gridCol>
                    <a:gridCol w="828092">
                      <a:extLst>
                        <a:ext uri="{9D8B030D-6E8A-4147-A177-3AD203B41FA5}">
                          <a16:colId xmlns:a16="http://schemas.microsoft.com/office/drawing/2014/main" val="2998732097"/>
                        </a:ext>
                      </a:extLst>
                    </a:gridCol>
                  </a:tblGrid>
                  <a:tr h="4075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smtClean="0">
                                        <a:latin typeface="Cambria Math" panose="02040503050406030204" pitchFamily="18" charset="0"/>
                                      </a:rPr>
                                      <m:t>𝟏</m:t>
                                    </m:r>
                                    <m:r>
                                      <a:rPr lang="en-US" altLang="zh-CN" b="1" smtClean="0">
                                        <a:latin typeface="Cambria Math" panose="02040503050406030204" pitchFamily="18" charset="0"/>
                                      </a:rPr>
                                      <m:t>,</m:t>
                                    </m:r>
                                    <m:r>
                                      <a:rPr lang="en-US" altLang="zh-CN" b="1" smtClean="0">
                                        <a:latin typeface="Cambria Math" panose="02040503050406030204" pitchFamily="18" charset="0"/>
                                      </a:rPr>
                                      <m:t>𝟏</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smtClean="0">
                                        <a:latin typeface="Cambria Math" panose="02040503050406030204" pitchFamily="18" charset="0"/>
                                      </a:rPr>
                                      <m:t>𝟏</m:t>
                                    </m:r>
                                    <m:r>
                                      <a:rPr lang="en-US" altLang="zh-CN" b="1" smtClean="0">
                                        <a:latin typeface="Cambria Math" panose="02040503050406030204" pitchFamily="18" charset="0"/>
                                      </a:rPr>
                                      <m:t>,</m:t>
                                    </m:r>
                                    <m:r>
                                      <a:rPr lang="en-US" altLang="zh-CN" b="1" smtClean="0">
                                        <a:latin typeface="Cambria Math" panose="02040503050406030204" pitchFamily="18" charset="0"/>
                                      </a:rPr>
                                      <m:t>𝟐</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i="0" smtClean="0">
                                        <a:latin typeface="Cambria Math" panose="02040503050406030204" pitchFamily="18" charset="0"/>
                                      </a:rPr>
                                      <m:t>𝟏</m:t>
                                    </m:r>
                                    <m:r>
                                      <a:rPr lang="en-US" altLang="zh-CN" b="1" smtClean="0">
                                        <a:latin typeface="Cambria Math" panose="02040503050406030204" pitchFamily="18" charset="0"/>
                                      </a:rPr>
                                      <m:t>,</m:t>
                                    </m:r>
                                    <m:r>
                                      <a:rPr lang="en-US" altLang="zh-CN" b="1" i="1" smtClean="0">
                                        <a:latin typeface="Cambria Math" panose="02040503050406030204" pitchFamily="18" charset="0"/>
                                      </a:rPr>
                                      <m:t>𝟑</m:t>
                                    </m:r>
                                  </m:sub>
                                </m:sSub>
                              </m:oMath>
                            </m:oMathPara>
                          </a14:m>
                          <a:endParaRPr lang="zh-CN" altLang="en-US" dirty="0"/>
                        </a:p>
                      </a:txBody>
                      <a:tcPr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07112715"/>
                      </a:ext>
                    </a:extLst>
                  </a:tr>
                  <a:tr h="4075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smtClean="0">
                                        <a:latin typeface="Cambria Math" panose="02040503050406030204" pitchFamily="18" charset="0"/>
                                      </a:rPr>
                                      <m:t>𝟐</m:t>
                                    </m:r>
                                    <m:r>
                                      <a:rPr lang="en-US" altLang="zh-CN" b="1" smtClean="0">
                                        <a:latin typeface="Cambria Math" panose="02040503050406030204" pitchFamily="18" charset="0"/>
                                      </a:rPr>
                                      <m:t>,</m:t>
                                    </m:r>
                                    <m:r>
                                      <a:rPr lang="en-US" altLang="zh-CN" b="1" smtClean="0">
                                        <a:latin typeface="Cambria Math" panose="02040503050406030204" pitchFamily="18" charset="0"/>
                                      </a:rPr>
                                      <m:t>𝟏</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i="0" smtClean="0">
                                        <a:latin typeface="Cambria Math" panose="02040503050406030204" pitchFamily="18" charset="0"/>
                                      </a:rPr>
                                      <m:t>𝟐</m:t>
                                    </m:r>
                                    <m:r>
                                      <a:rPr lang="en-US" altLang="zh-CN" b="1" smtClean="0">
                                        <a:latin typeface="Cambria Math" panose="02040503050406030204" pitchFamily="18" charset="0"/>
                                      </a:rPr>
                                      <m:t>,</m:t>
                                    </m:r>
                                    <m:r>
                                      <a:rPr lang="en-US" altLang="zh-CN" b="1" i="1" smtClean="0">
                                        <a:latin typeface="Cambria Math" panose="02040503050406030204" pitchFamily="18" charset="0"/>
                                      </a:rPr>
                                      <m:t>𝟐</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i="0" smtClean="0">
                                        <a:latin typeface="Cambria Math" panose="02040503050406030204" pitchFamily="18" charset="0"/>
                                      </a:rPr>
                                      <m:t>𝟑</m:t>
                                    </m:r>
                                    <m:r>
                                      <a:rPr lang="en-US" altLang="zh-CN" b="1" smtClean="0">
                                        <a:latin typeface="Cambria Math" panose="02040503050406030204" pitchFamily="18" charset="0"/>
                                      </a:rPr>
                                      <m:t>,</m:t>
                                    </m:r>
                                    <m:r>
                                      <a:rPr lang="en-US" altLang="zh-CN" b="1" i="1" smtClean="0">
                                        <a:latin typeface="Cambria Math" panose="02040503050406030204" pitchFamily="18" charset="0"/>
                                      </a:rPr>
                                      <m:t>𝟑</m:t>
                                    </m:r>
                                  </m:sub>
                                </m:sSub>
                              </m:oMath>
                            </m:oMathPara>
                          </a14:m>
                          <a:endParaRPr lang="zh-CN" altLang="en-US" dirty="0"/>
                        </a:p>
                      </a:txBody>
                      <a:tcPr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45989774"/>
                      </a:ext>
                    </a:extLst>
                  </a:tr>
                  <a:tr h="4075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i="0" smtClean="0">
                                        <a:latin typeface="Cambria Math" panose="02040503050406030204" pitchFamily="18" charset="0"/>
                                      </a:rPr>
                                      <m:t>𝟑</m:t>
                                    </m:r>
                                    <m:r>
                                      <a:rPr lang="en-US" altLang="zh-CN" b="1" smtClean="0">
                                        <a:latin typeface="Cambria Math" panose="02040503050406030204" pitchFamily="18" charset="0"/>
                                      </a:rPr>
                                      <m:t>,</m:t>
                                    </m:r>
                                    <m:r>
                                      <a:rPr lang="en-US" altLang="zh-CN" b="1" smtClean="0">
                                        <a:latin typeface="Cambria Math" panose="02040503050406030204" pitchFamily="18" charset="0"/>
                                      </a:rPr>
                                      <m:t>𝟏</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i="0" smtClean="0">
                                        <a:latin typeface="Cambria Math" panose="02040503050406030204" pitchFamily="18" charset="0"/>
                                      </a:rPr>
                                      <m:t>𝟑</m:t>
                                    </m:r>
                                    <m:r>
                                      <a:rPr lang="en-US" altLang="zh-CN" b="1" smtClean="0">
                                        <a:latin typeface="Cambria Math" panose="02040503050406030204" pitchFamily="18" charset="0"/>
                                      </a:rPr>
                                      <m:t>,</m:t>
                                    </m:r>
                                    <m:r>
                                      <a:rPr lang="en-US" altLang="zh-CN" b="1" smtClean="0">
                                        <a:latin typeface="Cambria Math" panose="02040503050406030204" pitchFamily="18" charset="0"/>
                                      </a:rPr>
                                      <m:t>𝟐</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i="0" smtClean="0">
                                        <a:latin typeface="Cambria Math" panose="02040503050406030204" pitchFamily="18" charset="0"/>
                                      </a:rPr>
                                      <m:t>𝟑</m:t>
                                    </m:r>
                                    <m:r>
                                      <a:rPr lang="en-US" altLang="zh-CN" b="1" smtClean="0">
                                        <a:latin typeface="Cambria Math" panose="02040503050406030204" pitchFamily="18" charset="0"/>
                                      </a:rPr>
                                      <m:t>,</m:t>
                                    </m:r>
                                    <m:r>
                                      <a:rPr lang="en-US" altLang="zh-CN" b="1" i="1" smtClean="0">
                                        <a:latin typeface="Cambria Math" panose="02040503050406030204" pitchFamily="18" charset="0"/>
                                      </a:rPr>
                                      <m:t>𝟑</m:t>
                                    </m:r>
                                  </m:sub>
                                </m:sSub>
                              </m:oMath>
                            </m:oMathPara>
                          </a14:m>
                          <a:endParaRPr lang="zh-CN" altLang="en-US" dirty="0"/>
                        </a:p>
                      </a:txBody>
                      <a:tcPr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78170761"/>
                      </a:ext>
                    </a:extLst>
                  </a:tr>
                </a:tbl>
              </a:graphicData>
            </a:graphic>
          </p:graphicFrame>
        </mc:Choice>
        <mc:Fallback xmlns="">
          <p:graphicFrame>
            <p:nvGraphicFramePr>
              <p:cNvPr id="11" name="Table 10">
                <a:extLst>
                  <a:ext uri="{FF2B5EF4-FFF2-40B4-BE49-F238E27FC236}">
                    <a16:creationId xmlns:a16="http://schemas.microsoft.com/office/drawing/2014/main" id="{1D4563AE-D362-8C9E-32E6-71C1DFC61CC6}"/>
                  </a:ext>
                </a:extLst>
              </p:cNvPr>
              <p:cNvGraphicFramePr>
                <a:graphicFrameLocks noGrp="1"/>
              </p:cNvGraphicFramePr>
              <p:nvPr/>
            </p:nvGraphicFramePr>
            <p:xfrm>
              <a:off x="533780" y="1330339"/>
              <a:ext cx="2484276" cy="1222620"/>
            </p:xfrm>
            <a:graphic>
              <a:graphicData uri="http://schemas.openxmlformats.org/drawingml/2006/table">
                <a:tbl>
                  <a:tblPr>
                    <a:tableStyleId>{2D5ABB26-0587-4C30-8999-92F81FD0307C}</a:tableStyleId>
                  </a:tblPr>
                  <a:tblGrid>
                    <a:gridCol w="828092">
                      <a:extLst>
                        <a:ext uri="{9D8B030D-6E8A-4147-A177-3AD203B41FA5}">
                          <a16:colId xmlns:a16="http://schemas.microsoft.com/office/drawing/2014/main" val="1507136509"/>
                        </a:ext>
                      </a:extLst>
                    </a:gridCol>
                    <a:gridCol w="828092">
                      <a:extLst>
                        <a:ext uri="{9D8B030D-6E8A-4147-A177-3AD203B41FA5}">
                          <a16:colId xmlns:a16="http://schemas.microsoft.com/office/drawing/2014/main" val="2182629379"/>
                        </a:ext>
                      </a:extLst>
                    </a:gridCol>
                    <a:gridCol w="828092">
                      <a:extLst>
                        <a:ext uri="{9D8B030D-6E8A-4147-A177-3AD203B41FA5}">
                          <a16:colId xmlns:a16="http://schemas.microsoft.com/office/drawing/2014/main" val="2998732097"/>
                        </a:ext>
                      </a:extLst>
                    </a:gridCol>
                  </a:tblGrid>
                  <a:tr h="407540">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3"/>
                          <a:stretch>
                            <a:fillRect r="-201471" b="-201493"/>
                          </a:stretch>
                        </a:blipFill>
                      </a:tcPr>
                    </a:tc>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3"/>
                          <a:stretch>
                            <a:fillRect l="-99270" r="-100000" b="-201493"/>
                          </a:stretch>
                        </a:blipFill>
                      </a:tcPr>
                    </a:tc>
                    <a:tc>
                      <a:txBody>
                        <a:bodyPr/>
                        <a:lstStyle/>
                        <a:p>
                          <a:endParaRPr lang="zh-CN"/>
                        </a:p>
                      </a:txBody>
                      <a:tcPr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blipFill>
                          <a:blip r:embed="rId3"/>
                          <a:stretch>
                            <a:fillRect l="-200735" r="-735" b="-201493"/>
                          </a:stretch>
                        </a:blipFill>
                      </a:tcPr>
                    </a:tc>
                    <a:extLst>
                      <a:ext uri="{0D108BD9-81ED-4DB2-BD59-A6C34878D82A}">
                        <a16:rowId xmlns:a16="http://schemas.microsoft.com/office/drawing/2014/main" val="2207112715"/>
                      </a:ext>
                    </a:extLst>
                  </a:tr>
                  <a:tr h="407540">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3"/>
                          <a:stretch>
                            <a:fillRect t="-100000" r="-201471" b="-101493"/>
                          </a:stretch>
                        </a:blipFill>
                      </a:tcPr>
                    </a:tc>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3"/>
                          <a:stretch>
                            <a:fillRect l="-99270" t="-100000" r="-100000" b="-101493"/>
                          </a:stretch>
                        </a:blipFill>
                      </a:tcPr>
                    </a:tc>
                    <a:tc>
                      <a:txBody>
                        <a:bodyPr/>
                        <a:lstStyle/>
                        <a:p>
                          <a:endParaRPr lang="zh-CN"/>
                        </a:p>
                      </a:txBody>
                      <a:tcPr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blipFill>
                          <a:blip r:embed="rId3"/>
                          <a:stretch>
                            <a:fillRect l="-200735" t="-100000" r="-735" b="-101493"/>
                          </a:stretch>
                        </a:blipFill>
                      </a:tcPr>
                    </a:tc>
                    <a:extLst>
                      <a:ext uri="{0D108BD9-81ED-4DB2-BD59-A6C34878D82A}">
                        <a16:rowId xmlns:a16="http://schemas.microsoft.com/office/drawing/2014/main" val="2645989774"/>
                      </a:ext>
                    </a:extLst>
                  </a:tr>
                  <a:tr h="407540">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3"/>
                          <a:stretch>
                            <a:fillRect t="-200000" r="-201471" b="-1493"/>
                          </a:stretch>
                        </a:blipFill>
                      </a:tcPr>
                    </a:tc>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3"/>
                          <a:stretch>
                            <a:fillRect l="-99270" t="-200000" r="-100000" b="-1493"/>
                          </a:stretch>
                        </a:blipFill>
                      </a:tcPr>
                    </a:tc>
                    <a:tc>
                      <a:txBody>
                        <a:bodyPr/>
                        <a:lstStyle/>
                        <a:p>
                          <a:endParaRPr lang="zh-CN"/>
                        </a:p>
                      </a:txBody>
                      <a:tcPr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blipFill>
                          <a:blip r:embed="rId3"/>
                          <a:stretch>
                            <a:fillRect l="-200735" t="-200000" r="-735" b="-1493"/>
                          </a:stretch>
                        </a:blipFill>
                      </a:tcPr>
                    </a:tc>
                    <a:extLst>
                      <a:ext uri="{0D108BD9-81ED-4DB2-BD59-A6C34878D82A}">
                        <a16:rowId xmlns:a16="http://schemas.microsoft.com/office/drawing/2014/main" val="2378170761"/>
                      </a:ext>
                    </a:extLst>
                  </a:tr>
                </a:tbl>
              </a:graphicData>
            </a:graphic>
          </p:graphicFrame>
        </mc:Fallback>
      </mc:AlternateContent>
      <p:sp>
        <p:nvSpPr>
          <p:cNvPr id="12" name="TextBox 11">
            <a:extLst>
              <a:ext uri="{FF2B5EF4-FFF2-40B4-BE49-F238E27FC236}">
                <a16:creationId xmlns:a16="http://schemas.microsoft.com/office/drawing/2014/main" id="{8775E55D-8B2C-0E73-0BA3-0EAD0EFCB5F8}"/>
              </a:ext>
            </a:extLst>
          </p:cNvPr>
          <p:cNvSpPr txBox="1"/>
          <p:nvPr/>
        </p:nvSpPr>
        <p:spPr>
          <a:xfrm>
            <a:off x="1078097" y="894506"/>
            <a:ext cx="1436419" cy="461665"/>
          </a:xfrm>
          <a:prstGeom prst="rect">
            <a:avLst/>
          </a:prstGeom>
          <a:noFill/>
        </p:spPr>
        <p:txBody>
          <a:bodyPr wrap="non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3 features</a:t>
            </a:r>
            <a:endParaRPr lang="zh-CN" altLang="en-US" dirty="0">
              <a:latin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2B03B0A8-21A0-ED70-A69A-376845611681}"/>
              </a:ext>
            </a:extLst>
          </p:cNvPr>
          <p:cNvCxnSpPr>
            <a:cxnSpLocks/>
          </p:cNvCxnSpPr>
          <p:nvPr/>
        </p:nvCxnSpPr>
        <p:spPr bwMode="auto">
          <a:xfrm>
            <a:off x="506299" y="1350423"/>
            <a:ext cx="0" cy="120253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3FCD5F56-604F-BD72-CBCF-50449F149931}"/>
              </a:ext>
            </a:extLst>
          </p:cNvPr>
          <p:cNvCxnSpPr/>
          <p:nvPr/>
        </p:nvCxnSpPr>
        <p:spPr bwMode="auto">
          <a:xfrm>
            <a:off x="2802032" y="1350423"/>
            <a:ext cx="21602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0C7BF1D0-9419-99FD-07BE-965B919DB742}"/>
              </a:ext>
            </a:extLst>
          </p:cNvPr>
          <p:cNvCxnSpPr>
            <a:cxnSpLocks/>
          </p:cNvCxnSpPr>
          <p:nvPr/>
        </p:nvCxnSpPr>
        <p:spPr bwMode="auto">
          <a:xfrm>
            <a:off x="3018056" y="1330339"/>
            <a:ext cx="0" cy="122262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83277ECF-9815-9699-B426-4FEBEE64F291}"/>
              </a:ext>
            </a:extLst>
          </p:cNvPr>
          <p:cNvCxnSpPr/>
          <p:nvPr/>
        </p:nvCxnSpPr>
        <p:spPr bwMode="auto">
          <a:xfrm>
            <a:off x="2802032" y="2552959"/>
            <a:ext cx="21602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CA2D1A2A-8B5E-84FC-B66B-894BF1ECD8EF}"/>
              </a:ext>
            </a:extLst>
          </p:cNvPr>
          <p:cNvCxnSpPr/>
          <p:nvPr/>
        </p:nvCxnSpPr>
        <p:spPr bwMode="auto">
          <a:xfrm>
            <a:off x="506299" y="1367774"/>
            <a:ext cx="21602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70BEEEFC-A2E9-CB7B-9F18-F87A1B950743}"/>
              </a:ext>
            </a:extLst>
          </p:cNvPr>
          <p:cNvCxnSpPr/>
          <p:nvPr/>
        </p:nvCxnSpPr>
        <p:spPr bwMode="auto">
          <a:xfrm>
            <a:off x="506299" y="2552959"/>
            <a:ext cx="21602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BF32F59-0481-258A-206D-71649FF14979}"/>
                  </a:ext>
                </a:extLst>
              </p:cNvPr>
              <p:cNvSpPr txBox="1"/>
              <p:nvPr/>
            </p:nvSpPr>
            <p:spPr>
              <a:xfrm>
                <a:off x="-69808" y="1203609"/>
                <a:ext cx="553998" cy="1328762"/>
              </a:xfrm>
              <a:prstGeom prst="rect">
                <a:avLst/>
              </a:prstGeom>
              <a:noFill/>
            </p:spPr>
            <p:txBody>
              <a:bodyPr vert="vert270" wrap="none" rtlCol="0">
                <a:spAutoFit/>
              </a:bodyPr>
              <a:lstStyle/>
              <a:p>
                <a14:m>
                  <m:oMath xmlns:m="http://schemas.openxmlformats.org/officeDocument/2006/math">
                    <m:r>
                      <a:rPr lang="en-US" altLang="zh-CN" b="0" i="1" smtClean="0">
                        <a:latin typeface="Cambria Math" panose="02040503050406030204" pitchFamily="18" charset="0"/>
                      </a:rPr>
                      <m:t>𝑛</m:t>
                    </m:r>
                  </m:oMath>
                </a14:m>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ea typeface="Calibri" panose="020F0502020204030204" pitchFamily="34" charset="0"/>
                    <a:cs typeface="Calibri" panose="020F0502020204030204" pitchFamily="34" charset="0"/>
                  </a:rPr>
                  <a:t>outages</a:t>
                </a:r>
                <a:endParaRPr lang="zh-CN" altLang="en-US" dirty="0">
                  <a:latin typeface="Calibri" panose="020F0502020204030204" pitchFamily="34" charset="0"/>
                  <a:cs typeface="Calibri" panose="020F0502020204030204" pitchFamily="34" charset="0"/>
                </a:endParaRPr>
              </a:p>
            </p:txBody>
          </p:sp>
        </mc:Choice>
        <mc:Fallback xmlns="">
          <p:sp>
            <p:nvSpPr>
              <p:cNvPr id="3" name="TextBox 2">
                <a:extLst>
                  <a:ext uri="{FF2B5EF4-FFF2-40B4-BE49-F238E27FC236}">
                    <a16:creationId xmlns:a16="http://schemas.microsoft.com/office/drawing/2014/main" id="{BBF32F59-0481-258A-206D-71649FF14979}"/>
                  </a:ext>
                </a:extLst>
              </p:cNvPr>
              <p:cNvSpPr txBox="1">
                <a:spLocks noRot="1" noChangeAspect="1" noMove="1" noResize="1" noEditPoints="1" noAdjustHandles="1" noChangeArrowheads="1" noChangeShapeType="1" noTextEdit="1"/>
              </p:cNvSpPr>
              <p:nvPr/>
            </p:nvSpPr>
            <p:spPr>
              <a:xfrm>
                <a:off x="-69808" y="1203609"/>
                <a:ext cx="553998" cy="1328762"/>
              </a:xfrm>
              <a:prstGeom prst="rect">
                <a:avLst/>
              </a:prstGeom>
              <a:blipFill>
                <a:blip r:embed="rId4"/>
                <a:stretch>
                  <a:fillRect l="-1111" t="-10092" r="-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681E774-473E-2CC1-CE01-7932C8989B64}"/>
                  </a:ext>
                </a:extLst>
              </p:cNvPr>
              <p:cNvSpPr txBox="1"/>
              <p:nvPr/>
            </p:nvSpPr>
            <p:spPr>
              <a:xfrm>
                <a:off x="4728141" y="1661989"/>
                <a:ext cx="585648" cy="355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ar-AE" altLang="zh-CN" sz="1600" i="1">
                              <a:latin typeface="Cambria Math" panose="02040503050406030204" pitchFamily="18" charset="0"/>
                            </a:rPr>
                          </m:ctrlPr>
                        </m:sSupPr>
                        <m:e>
                          <m:r>
                            <a:rPr lang="zh-CN" altLang="ar-AE" sz="1600" i="1">
                              <a:latin typeface="Cambria Math" panose="02040503050406030204" pitchFamily="18" charset="0"/>
                            </a:rPr>
                            <m:t>𝑂</m:t>
                          </m:r>
                        </m:e>
                        <m:sup>
                          <m:d>
                            <m:dPr>
                              <m:ctrlPr>
                                <a:rPr lang="ar-AE" altLang="zh-CN" sz="1600" i="1">
                                  <a:latin typeface="Cambria Math" panose="02040503050406030204" pitchFamily="18" charset="0"/>
                                </a:rPr>
                              </m:ctrlPr>
                            </m:dPr>
                            <m:e>
                              <m:r>
                                <a:rPr lang="ar-AE" altLang="zh-CN" sz="1600">
                                  <a:latin typeface="Cambria Math" panose="02040503050406030204" pitchFamily="18" charset="0"/>
                                </a:rPr>
                                <m:t>1</m:t>
                              </m:r>
                            </m:e>
                          </m:d>
                        </m:sup>
                      </m:sSup>
                    </m:oMath>
                  </m:oMathPara>
                </a14:m>
                <a:endParaRPr lang="zh-CN" altLang="en-US" sz="1600" dirty="0">
                  <a:latin typeface="Calibri" panose="020F0502020204030204" pitchFamily="34" charset="0"/>
                  <a:cs typeface="Calibri" panose="020F0502020204030204" pitchFamily="34" charset="0"/>
                </a:endParaRPr>
              </a:p>
            </p:txBody>
          </p:sp>
        </mc:Choice>
        <mc:Fallback xmlns="">
          <p:sp>
            <p:nvSpPr>
              <p:cNvPr id="6" name="TextBox 5">
                <a:extLst>
                  <a:ext uri="{FF2B5EF4-FFF2-40B4-BE49-F238E27FC236}">
                    <a16:creationId xmlns:a16="http://schemas.microsoft.com/office/drawing/2014/main" id="{5681E774-473E-2CC1-CE01-7932C8989B64}"/>
                  </a:ext>
                </a:extLst>
              </p:cNvPr>
              <p:cNvSpPr txBox="1">
                <a:spLocks noRot="1" noChangeAspect="1" noMove="1" noResize="1" noEditPoints="1" noAdjustHandles="1" noChangeArrowheads="1" noChangeShapeType="1" noTextEdit="1"/>
              </p:cNvSpPr>
              <p:nvPr/>
            </p:nvSpPr>
            <p:spPr>
              <a:xfrm>
                <a:off x="4728141" y="1661989"/>
                <a:ext cx="585648" cy="35522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524D606-DE57-61D8-A98F-0506AEAEB12E}"/>
                  </a:ext>
                </a:extLst>
              </p:cNvPr>
              <p:cNvSpPr txBox="1"/>
              <p:nvPr/>
            </p:nvSpPr>
            <p:spPr>
              <a:xfrm>
                <a:off x="4731773" y="3558624"/>
                <a:ext cx="415378" cy="6014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ar-AE" altLang="zh-CN" sz="1600" i="1" smtClean="0">
                              <a:latin typeface="Cambria Math" panose="02040503050406030204" pitchFamily="18" charset="0"/>
                            </a:rPr>
                          </m:ctrlPr>
                        </m:sSupPr>
                        <m:e>
                          <m:r>
                            <a:rPr lang="zh-CN" altLang="ar-AE" sz="1600" i="1">
                              <a:latin typeface="Cambria Math" panose="02040503050406030204" pitchFamily="18" charset="0"/>
                            </a:rPr>
                            <m:t>𝑂</m:t>
                          </m:r>
                        </m:e>
                        <m:sup>
                          <m:d>
                            <m:dPr>
                              <m:ctrlPr>
                                <a:rPr lang="ar-AE" altLang="zh-CN" sz="1600" i="1">
                                  <a:latin typeface="Cambria Math" panose="02040503050406030204" pitchFamily="18" charset="0"/>
                                </a:rPr>
                              </m:ctrlPr>
                            </m:dPr>
                            <m:e>
                              <m:r>
                                <a:rPr lang="en-US" altLang="zh-CN" sz="1600" b="0" i="0" smtClean="0">
                                  <a:latin typeface="Cambria Math" panose="02040503050406030204" pitchFamily="18" charset="0"/>
                                </a:rPr>
                                <m:t>2</m:t>
                              </m:r>
                            </m:e>
                          </m:d>
                        </m:sup>
                      </m:sSup>
                    </m:oMath>
                  </m:oMathPara>
                </a14:m>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r>
                  <a:rPr lang="en-US" altLang="zh-CN" sz="1600" dirty="0">
                    <a:latin typeface="Calibri" panose="020F0502020204030204" pitchFamily="34" charset="0"/>
                    <a:ea typeface="Calibri" panose="020F0502020204030204" pitchFamily="34" charset="0"/>
                    <a:cs typeface="Calibri" panose="020F0502020204030204" pitchFamily="34" charset="0"/>
                  </a:rPr>
                  <a:t> </a:t>
                </a:r>
                <a:endParaRPr lang="zh-CN" altLang="en-US" sz="1600" dirty="0">
                  <a:latin typeface="Calibri" panose="020F0502020204030204" pitchFamily="34" charset="0"/>
                  <a:cs typeface="Calibri" panose="020F0502020204030204" pitchFamily="34" charset="0"/>
                </a:endParaRPr>
              </a:p>
            </p:txBody>
          </p:sp>
        </mc:Choice>
        <mc:Fallback xmlns="">
          <p:sp>
            <p:nvSpPr>
              <p:cNvPr id="8" name="TextBox 7">
                <a:extLst>
                  <a:ext uri="{FF2B5EF4-FFF2-40B4-BE49-F238E27FC236}">
                    <a16:creationId xmlns:a16="http://schemas.microsoft.com/office/drawing/2014/main" id="{A524D606-DE57-61D8-A98F-0506AEAEB12E}"/>
                  </a:ext>
                </a:extLst>
              </p:cNvPr>
              <p:cNvSpPr txBox="1">
                <a:spLocks noRot="1" noChangeAspect="1" noMove="1" noResize="1" noEditPoints="1" noAdjustHandles="1" noChangeArrowheads="1" noChangeShapeType="1" noTextEdit="1"/>
              </p:cNvSpPr>
              <p:nvPr/>
            </p:nvSpPr>
            <p:spPr>
              <a:xfrm>
                <a:off x="4731773" y="3558624"/>
                <a:ext cx="415378" cy="601447"/>
              </a:xfrm>
              <a:prstGeom prst="rect">
                <a:avLst/>
              </a:prstGeom>
              <a:blipFill>
                <a:blip r:embed="rId6"/>
                <a:stretch>
                  <a:fillRect r="-4412"/>
                </a:stretch>
              </a:blipFill>
            </p:spPr>
            <p:txBody>
              <a:bodyPr/>
              <a:lstStyle/>
              <a:p>
                <a:r>
                  <a:rPr lang="zh-CN" altLang="en-US">
                    <a:noFill/>
                  </a:rPr>
                  <a:t> </a:t>
                </a:r>
              </a:p>
            </p:txBody>
          </p:sp>
        </mc:Fallback>
      </mc:AlternateContent>
      <p:sp>
        <p:nvSpPr>
          <p:cNvPr id="14" name="Left Brace 13">
            <a:extLst>
              <a:ext uri="{FF2B5EF4-FFF2-40B4-BE49-F238E27FC236}">
                <a16:creationId xmlns:a16="http://schemas.microsoft.com/office/drawing/2014/main" id="{E8AB530A-D3C1-0A11-10F4-A2959B125237}"/>
              </a:ext>
            </a:extLst>
          </p:cNvPr>
          <p:cNvSpPr/>
          <p:nvPr/>
        </p:nvSpPr>
        <p:spPr bwMode="auto">
          <a:xfrm>
            <a:off x="5289786" y="1433528"/>
            <a:ext cx="288032" cy="86892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5" name="TextBox 14">
            <a:extLst>
              <a:ext uri="{FF2B5EF4-FFF2-40B4-BE49-F238E27FC236}">
                <a16:creationId xmlns:a16="http://schemas.microsoft.com/office/drawing/2014/main" id="{14AEDAD6-C406-10E5-D8F8-B98D8D374DF2}"/>
              </a:ext>
            </a:extLst>
          </p:cNvPr>
          <p:cNvSpPr txBox="1"/>
          <p:nvPr/>
        </p:nvSpPr>
        <p:spPr>
          <a:xfrm>
            <a:off x="5621455" y="1355494"/>
            <a:ext cx="2707793" cy="1323439"/>
          </a:xfrm>
          <a:prstGeom prst="rect">
            <a:avLst/>
          </a:prstGeom>
          <a:noFill/>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0. Customer Interrupted</a:t>
            </a:r>
          </a:p>
          <a:p>
            <a:r>
              <a:rPr lang="en-US" altLang="zh-CN" sz="2000" dirty="0">
                <a:latin typeface="Calibri" panose="020F0502020204030204" pitchFamily="34" charset="0"/>
                <a:ea typeface="Calibri" panose="020F0502020204030204" pitchFamily="34" charset="0"/>
                <a:cs typeface="Calibri" panose="020F0502020204030204" pitchFamily="34" charset="0"/>
              </a:rPr>
              <a:t>1. Storm Level  </a:t>
            </a:r>
          </a:p>
          <a:p>
            <a:r>
              <a:rPr lang="en-US" altLang="zh-CN" sz="2000" dirty="0">
                <a:latin typeface="Calibri" panose="020F0502020204030204" pitchFamily="34" charset="0"/>
                <a:ea typeface="Calibri" panose="020F0502020204030204" pitchFamily="34" charset="0"/>
                <a:cs typeface="Calibri" panose="020F0502020204030204" pitchFamily="34" charset="0"/>
              </a:rPr>
              <a:t>2. Day Type</a:t>
            </a:r>
          </a:p>
          <a:p>
            <a:endParaRPr lang="en-US" altLang="zh-CN" sz="2000" dirty="0">
              <a:latin typeface="Calibri" panose="020F0502020204030204" pitchFamily="34" charset="0"/>
              <a:ea typeface="Calibri" panose="020F0502020204030204" pitchFamily="34" charset="0"/>
              <a:cs typeface="Calibri" panose="020F0502020204030204" pitchFamily="34" charset="0"/>
            </a:endParaRPr>
          </a:p>
        </p:txBody>
      </p:sp>
      <p:sp>
        <p:nvSpPr>
          <p:cNvPr id="18" name="Left Brace 17">
            <a:extLst>
              <a:ext uri="{FF2B5EF4-FFF2-40B4-BE49-F238E27FC236}">
                <a16:creationId xmlns:a16="http://schemas.microsoft.com/office/drawing/2014/main" id="{AE63AE01-5447-DC88-E151-7D8E65EC4DAF}"/>
              </a:ext>
            </a:extLst>
          </p:cNvPr>
          <p:cNvSpPr/>
          <p:nvPr/>
        </p:nvSpPr>
        <p:spPr bwMode="auto">
          <a:xfrm>
            <a:off x="5313789" y="3219822"/>
            <a:ext cx="288032" cy="1071606"/>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9" name="TextBox 18">
            <a:extLst>
              <a:ext uri="{FF2B5EF4-FFF2-40B4-BE49-F238E27FC236}">
                <a16:creationId xmlns:a16="http://schemas.microsoft.com/office/drawing/2014/main" id="{96330174-B1F8-34C3-AE92-1C097A962F75}"/>
              </a:ext>
            </a:extLst>
          </p:cNvPr>
          <p:cNvSpPr txBox="1"/>
          <p:nvPr/>
        </p:nvSpPr>
        <p:spPr>
          <a:xfrm>
            <a:off x="5621455" y="3096718"/>
            <a:ext cx="2262914" cy="1938992"/>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0.Equipment Type</a:t>
            </a:r>
          </a:p>
          <a:p>
            <a:r>
              <a:rPr lang="en-US" altLang="zh-CN" sz="2000" dirty="0">
                <a:latin typeface="Calibri" panose="020F0502020204030204" pitchFamily="34" charset="0"/>
                <a:ea typeface="Calibri" panose="020F0502020204030204" pitchFamily="34" charset="0"/>
                <a:cs typeface="Calibri" panose="020F0502020204030204" pitchFamily="34" charset="0"/>
              </a:rPr>
              <a:t>1. Primary Cause </a:t>
            </a:r>
          </a:p>
          <a:p>
            <a:r>
              <a:rPr lang="en-US" altLang="zh-CN" sz="2000" dirty="0">
                <a:latin typeface="Calibri" panose="020F0502020204030204" pitchFamily="34" charset="0"/>
                <a:ea typeface="Calibri" panose="020F0502020204030204" pitchFamily="34" charset="0"/>
                <a:cs typeface="Calibri" panose="020F0502020204030204" pitchFamily="34" charset="0"/>
              </a:rPr>
              <a:t>2. Sub Cause</a:t>
            </a:r>
          </a:p>
          <a:p>
            <a:r>
              <a:rPr lang="en-US" altLang="zh-CN" sz="2000" dirty="0">
                <a:latin typeface="Calibri" panose="020F0502020204030204" pitchFamily="34" charset="0"/>
                <a:ea typeface="Calibri" panose="020F0502020204030204" pitchFamily="34" charset="0"/>
                <a:cs typeface="Calibri" panose="020F0502020204030204" pitchFamily="34" charset="0"/>
              </a:rPr>
              <a:t>3. Crew </a:t>
            </a:r>
            <a:r>
              <a:rPr lang="en-US" altLang="zh-CN" sz="2000">
                <a:latin typeface="Calibri" panose="020F0502020204030204" pitchFamily="34" charset="0"/>
                <a:ea typeface="Calibri" panose="020F0502020204030204" pitchFamily="34" charset="0"/>
                <a:cs typeface="Calibri" panose="020F0502020204030204" pitchFamily="34" charset="0"/>
              </a:rPr>
              <a:t>Travel Time</a:t>
            </a: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endParaRPr lang="en-US" altLang="zh-CN" sz="20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10" name="Table 10">
                <a:extLst>
                  <a:ext uri="{FF2B5EF4-FFF2-40B4-BE49-F238E27FC236}">
                    <a16:creationId xmlns:a16="http://schemas.microsoft.com/office/drawing/2014/main" id="{3223C8D5-41BE-C81B-ED6E-047465BD8949}"/>
                  </a:ext>
                </a:extLst>
              </p:cNvPr>
              <p:cNvGraphicFramePr>
                <a:graphicFrameLocks noGrp="1"/>
              </p:cNvGraphicFramePr>
              <p:nvPr/>
            </p:nvGraphicFramePr>
            <p:xfrm>
              <a:off x="597154" y="2992616"/>
              <a:ext cx="2484276" cy="1630160"/>
            </p:xfrm>
            <a:graphic>
              <a:graphicData uri="http://schemas.openxmlformats.org/drawingml/2006/table">
                <a:tbl>
                  <a:tblPr>
                    <a:tableStyleId>{2D5ABB26-0587-4C30-8999-92F81FD0307C}</a:tableStyleId>
                  </a:tblPr>
                  <a:tblGrid>
                    <a:gridCol w="621069">
                      <a:extLst>
                        <a:ext uri="{9D8B030D-6E8A-4147-A177-3AD203B41FA5}">
                          <a16:colId xmlns:a16="http://schemas.microsoft.com/office/drawing/2014/main" val="1507136509"/>
                        </a:ext>
                      </a:extLst>
                    </a:gridCol>
                    <a:gridCol w="621069">
                      <a:extLst>
                        <a:ext uri="{9D8B030D-6E8A-4147-A177-3AD203B41FA5}">
                          <a16:colId xmlns:a16="http://schemas.microsoft.com/office/drawing/2014/main" val="2182629379"/>
                        </a:ext>
                      </a:extLst>
                    </a:gridCol>
                    <a:gridCol w="621069">
                      <a:extLst>
                        <a:ext uri="{9D8B030D-6E8A-4147-A177-3AD203B41FA5}">
                          <a16:colId xmlns:a16="http://schemas.microsoft.com/office/drawing/2014/main" val="2998732097"/>
                        </a:ext>
                      </a:extLst>
                    </a:gridCol>
                    <a:gridCol w="621069">
                      <a:extLst>
                        <a:ext uri="{9D8B030D-6E8A-4147-A177-3AD203B41FA5}">
                          <a16:colId xmlns:a16="http://schemas.microsoft.com/office/drawing/2014/main" val="1208006727"/>
                        </a:ext>
                      </a:extLst>
                    </a:gridCol>
                  </a:tblGrid>
                  <a:tr h="4075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smtClean="0">
                                        <a:latin typeface="Cambria Math" panose="02040503050406030204" pitchFamily="18" charset="0"/>
                                      </a:rPr>
                                      <m:t>𝟏</m:t>
                                    </m:r>
                                    <m:r>
                                      <a:rPr lang="en-US" altLang="zh-CN" b="1" smtClean="0">
                                        <a:latin typeface="Cambria Math" panose="02040503050406030204" pitchFamily="18" charset="0"/>
                                      </a:rPr>
                                      <m:t>,</m:t>
                                    </m:r>
                                    <m:r>
                                      <a:rPr lang="en-US" altLang="zh-CN" b="1" smtClean="0">
                                        <a:latin typeface="Cambria Math" panose="02040503050406030204" pitchFamily="18" charset="0"/>
                                      </a:rPr>
                                      <m:t>𝟏</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smtClean="0">
                                        <a:latin typeface="Cambria Math" panose="02040503050406030204" pitchFamily="18" charset="0"/>
                                      </a:rPr>
                                      <m:t>𝟏</m:t>
                                    </m:r>
                                    <m:r>
                                      <a:rPr lang="en-US" altLang="zh-CN" b="1" smtClean="0">
                                        <a:latin typeface="Cambria Math" panose="02040503050406030204" pitchFamily="18" charset="0"/>
                                      </a:rPr>
                                      <m:t>,</m:t>
                                    </m:r>
                                    <m:r>
                                      <a:rPr lang="en-US" altLang="zh-CN" b="1" smtClean="0">
                                        <a:latin typeface="Cambria Math" panose="02040503050406030204" pitchFamily="18" charset="0"/>
                                      </a:rPr>
                                      <m:t>𝟐</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i="0" smtClean="0">
                                        <a:latin typeface="Cambria Math" panose="02040503050406030204" pitchFamily="18" charset="0"/>
                                      </a:rPr>
                                      <m:t>𝟏</m:t>
                                    </m:r>
                                    <m:r>
                                      <a:rPr lang="en-US" altLang="zh-CN" b="1" smtClean="0">
                                        <a:latin typeface="Cambria Math" panose="02040503050406030204" pitchFamily="18" charset="0"/>
                                      </a:rPr>
                                      <m:t>,</m:t>
                                    </m:r>
                                    <m:r>
                                      <a:rPr lang="en-US" altLang="zh-CN" b="1" i="1" smtClean="0">
                                        <a:latin typeface="Cambria Math" panose="02040503050406030204" pitchFamily="18" charset="0"/>
                                      </a:rPr>
                                      <m:t>𝟑</m:t>
                                    </m:r>
                                  </m:sub>
                                </m:sSub>
                              </m:oMath>
                            </m:oMathPara>
                          </a14:m>
                          <a:endParaRPr lang="zh-CN" altLang="en-US" dirty="0"/>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i="0" smtClean="0">
                                        <a:latin typeface="Cambria Math" panose="02040503050406030204" pitchFamily="18" charset="0"/>
                                      </a:rPr>
                                      <m:t>𝟏</m:t>
                                    </m:r>
                                    <m:r>
                                      <a:rPr lang="en-US" altLang="zh-CN" b="1" smtClean="0">
                                        <a:latin typeface="Cambria Math" panose="02040503050406030204" pitchFamily="18" charset="0"/>
                                      </a:rPr>
                                      <m:t>,</m:t>
                                    </m:r>
                                    <m:r>
                                      <a:rPr lang="en-US" altLang="zh-CN" b="1" i="1" smtClean="0">
                                        <a:latin typeface="Cambria Math" panose="02040503050406030204" pitchFamily="18" charset="0"/>
                                      </a:rPr>
                                      <m:t>𝟑</m:t>
                                    </m:r>
                                  </m:sub>
                                </m:sSub>
                              </m:oMath>
                            </m:oMathPara>
                          </a14:m>
                          <a:endParaRPr lang="zh-CN" altLang="en-US" dirty="0"/>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07112715"/>
                      </a:ext>
                    </a:extLst>
                  </a:tr>
                  <a:tr h="4075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smtClean="0">
                                        <a:latin typeface="Cambria Math" panose="02040503050406030204" pitchFamily="18" charset="0"/>
                                      </a:rPr>
                                      <m:t>𝟐</m:t>
                                    </m:r>
                                    <m:r>
                                      <a:rPr lang="en-US" altLang="zh-CN" b="1" smtClean="0">
                                        <a:latin typeface="Cambria Math" panose="02040503050406030204" pitchFamily="18" charset="0"/>
                                      </a:rPr>
                                      <m:t>,</m:t>
                                    </m:r>
                                    <m:r>
                                      <a:rPr lang="en-US" altLang="zh-CN" b="1" smtClean="0">
                                        <a:latin typeface="Cambria Math" panose="02040503050406030204" pitchFamily="18" charset="0"/>
                                      </a:rPr>
                                      <m:t>𝟏</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i="0" smtClean="0">
                                        <a:latin typeface="Cambria Math" panose="02040503050406030204" pitchFamily="18" charset="0"/>
                                      </a:rPr>
                                      <m:t>𝟐</m:t>
                                    </m:r>
                                    <m:r>
                                      <a:rPr lang="en-US" altLang="zh-CN" b="1" smtClean="0">
                                        <a:latin typeface="Cambria Math" panose="02040503050406030204" pitchFamily="18" charset="0"/>
                                      </a:rPr>
                                      <m:t>,</m:t>
                                    </m:r>
                                    <m:r>
                                      <a:rPr lang="en-US" altLang="zh-CN" b="1" i="1" smtClean="0">
                                        <a:latin typeface="Cambria Math" panose="02040503050406030204" pitchFamily="18" charset="0"/>
                                      </a:rPr>
                                      <m:t>𝟐</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i="0" smtClean="0">
                                        <a:latin typeface="Cambria Math" panose="02040503050406030204" pitchFamily="18" charset="0"/>
                                      </a:rPr>
                                      <m:t>𝟐</m:t>
                                    </m:r>
                                    <m:r>
                                      <a:rPr lang="en-US" altLang="zh-CN" b="1" smtClean="0">
                                        <a:latin typeface="Cambria Math" panose="02040503050406030204" pitchFamily="18" charset="0"/>
                                      </a:rPr>
                                      <m:t>,</m:t>
                                    </m:r>
                                    <m:r>
                                      <a:rPr lang="en-US" altLang="zh-CN" b="1" i="1" smtClean="0">
                                        <a:latin typeface="Cambria Math" panose="02040503050406030204" pitchFamily="18" charset="0"/>
                                      </a:rPr>
                                      <m:t>𝟑</m:t>
                                    </m:r>
                                  </m:sub>
                                </m:sSub>
                              </m:oMath>
                            </m:oMathPara>
                          </a14:m>
                          <a:endParaRPr lang="zh-CN" altLang="en-US" dirty="0"/>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i="0" smtClean="0">
                                        <a:latin typeface="Cambria Math" panose="02040503050406030204" pitchFamily="18" charset="0"/>
                                      </a:rPr>
                                      <m:t>𝟐</m:t>
                                    </m:r>
                                    <m:r>
                                      <a:rPr lang="en-US" altLang="zh-CN" b="1" smtClean="0">
                                        <a:latin typeface="Cambria Math" panose="02040503050406030204" pitchFamily="18" charset="0"/>
                                      </a:rPr>
                                      <m:t>,</m:t>
                                    </m:r>
                                    <m:r>
                                      <a:rPr lang="en-US" altLang="zh-CN" b="1" i="1" smtClean="0">
                                        <a:latin typeface="Cambria Math" panose="02040503050406030204" pitchFamily="18" charset="0"/>
                                      </a:rPr>
                                      <m:t>𝟒</m:t>
                                    </m:r>
                                  </m:sub>
                                </m:sSub>
                              </m:oMath>
                            </m:oMathPara>
                          </a14:m>
                          <a:endParaRPr lang="zh-CN" altLang="en-US" dirty="0"/>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45989774"/>
                      </a:ext>
                    </a:extLst>
                  </a:tr>
                  <a:tr h="4075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i="0" smtClean="0">
                                        <a:latin typeface="Cambria Math" panose="02040503050406030204" pitchFamily="18" charset="0"/>
                                      </a:rPr>
                                      <m:t>𝟑</m:t>
                                    </m:r>
                                    <m:r>
                                      <a:rPr lang="en-US" altLang="zh-CN" b="1" smtClean="0">
                                        <a:latin typeface="Cambria Math" panose="02040503050406030204" pitchFamily="18" charset="0"/>
                                      </a:rPr>
                                      <m:t>,</m:t>
                                    </m:r>
                                    <m:r>
                                      <a:rPr lang="en-US" altLang="zh-CN" b="1" smtClean="0">
                                        <a:latin typeface="Cambria Math" panose="02040503050406030204" pitchFamily="18" charset="0"/>
                                      </a:rPr>
                                      <m:t>𝟏</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i="0" smtClean="0">
                                        <a:latin typeface="Cambria Math" panose="02040503050406030204" pitchFamily="18" charset="0"/>
                                      </a:rPr>
                                      <m:t>𝟑</m:t>
                                    </m:r>
                                    <m:r>
                                      <a:rPr lang="en-US" altLang="zh-CN" b="1" smtClean="0">
                                        <a:latin typeface="Cambria Math" panose="02040503050406030204" pitchFamily="18" charset="0"/>
                                      </a:rPr>
                                      <m:t>,</m:t>
                                    </m:r>
                                    <m:r>
                                      <a:rPr lang="en-US" altLang="zh-CN" b="1" smtClean="0">
                                        <a:latin typeface="Cambria Math" panose="02040503050406030204" pitchFamily="18" charset="0"/>
                                      </a:rPr>
                                      <m:t>𝟐</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i="0" smtClean="0">
                                        <a:latin typeface="Cambria Math" panose="02040503050406030204" pitchFamily="18" charset="0"/>
                                      </a:rPr>
                                      <m:t>𝟑</m:t>
                                    </m:r>
                                    <m:r>
                                      <a:rPr lang="en-US" altLang="zh-CN" b="1" smtClean="0">
                                        <a:latin typeface="Cambria Math" panose="02040503050406030204" pitchFamily="18" charset="0"/>
                                      </a:rPr>
                                      <m:t>,</m:t>
                                    </m:r>
                                    <m:r>
                                      <a:rPr lang="en-US" altLang="zh-CN" b="1" i="1" smtClean="0">
                                        <a:latin typeface="Cambria Math" panose="02040503050406030204" pitchFamily="18" charset="0"/>
                                      </a:rPr>
                                      <m:t>𝟑</m:t>
                                    </m:r>
                                  </m:sub>
                                </m:sSub>
                              </m:oMath>
                            </m:oMathPara>
                          </a14:m>
                          <a:endParaRPr lang="zh-CN" altLang="en-US" dirty="0"/>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i="0" smtClean="0">
                                        <a:latin typeface="Cambria Math" panose="02040503050406030204" pitchFamily="18" charset="0"/>
                                      </a:rPr>
                                      <m:t>𝟑</m:t>
                                    </m:r>
                                    <m:r>
                                      <a:rPr lang="en-US" altLang="zh-CN" b="1" smtClean="0">
                                        <a:latin typeface="Cambria Math" panose="02040503050406030204" pitchFamily="18" charset="0"/>
                                      </a:rPr>
                                      <m:t>,</m:t>
                                    </m:r>
                                    <m:r>
                                      <a:rPr lang="en-US" altLang="zh-CN" b="1" i="1" smtClean="0">
                                        <a:latin typeface="Cambria Math" panose="02040503050406030204" pitchFamily="18" charset="0"/>
                                      </a:rPr>
                                      <m:t>𝟒</m:t>
                                    </m:r>
                                  </m:sub>
                                </m:sSub>
                              </m:oMath>
                            </m:oMathPara>
                          </a14:m>
                          <a:endParaRPr lang="zh-CN" altLang="en-US" dirty="0"/>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78170761"/>
                      </a:ext>
                    </a:extLst>
                  </a:tr>
                  <a:tr h="4075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i="0" smtClean="0">
                                        <a:latin typeface="Cambria Math" panose="02040503050406030204" pitchFamily="18" charset="0"/>
                                      </a:rPr>
                                      <m:t>𝟒</m:t>
                                    </m:r>
                                    <m:r>
                                      <a:rPr lang="en-US" altLang="zh-CN" b="1" smtClean="0">
                                        <a:latin typeface="Cambria Math" panose="02040503050406030204" pitchFamily="18" charset="0"/>
                                      </a:rPr>
                                      <m:t>,</m:t>
                                    </m:r>
                                    <m:r>
                                      <a:rPr lang="en-US" altLang="zh-CN" b="1" i="1" smtClean="0">
                                        <a:latin typeface="Cambria Math" panose="02040503050406030204" pitchFamily="18" charset="0"/>
                                      </a:rPr>
                                      <m:t>𝟏</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i="0" smtClean="0">
                                        <a:latin typeface="Cambria Math" panose="02040503050406030204" pitchFamily="18" charset="0"/>
                                      </a:rPr>
                                      <m:t>𝟒</m:t>
                                    </m:r>
                                    <m:r>
                                      <a:rPr lang="en-US" altLang="zh-CN" b="1" smtClean="0">
                                        <a:latin typeface="Cambria Math" panose="02040503050406030204" pitchFamily="18" charset="0"/>
                                      </a:rPr>
                                      <m:t>,</m:t>
                                    </m:r>
                                    <m:r>
                                      <a:rPr lang="en-US" altLang="zh-CN" b="1" i="1" smtClean="0">
                                        <a:latin typeface="Cambria Math" panose="02040503050406030204" pitchFamily="18" charset="0"/>
                                      </a:rPr>
                                      <m:t>𝟐</m:t>
                                    </m:r>
                                  </m:sub>
                                </m:sSub>
                              </m:oMath>
                            </m:oMathPara>
                          </a14:m>
                          <a:endParaRPr lang="zh-CN" altLang="en-US"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i="0" smtClean="0">
                                        <a:latin typeface="Cambria Math" panose="02040503050406030204" pitchFamily="18" charset="0"/>
                                      </a:rPr>
                                      <m:t>𝟒</m:t>
                                    </m:r>
                                    <m:r>
                                      <a:rPr lang="en-US" altLang="zh-CN" b="1" smtClean="0">
                                        <a:latin typeface="Cambria Math" panose="02040503050406030204" pitchFamily="18" charset="0"/>
                                      </a:rPr>
                                      <m:t>,</m:t>
                                    </m:r>
                                    <m:r>
                                      <a:rPr lang="en-US" altLang="zh-CN" b="1" i="1" smtClean="0">
                                        <a:latin typeface="Cambria Math" panose="02040503050406030204" pitchFamily="18" charset="0"/>
                                      </a:rPr>
                                      <m:t>𝟑</m:t>
                                    </m:r>
                                  </m:sub>
                                </m:sSub>
                              </m:oMath>
                            </m:oMathPara>
                          </a14:m>
                          <a:endParaRPr lang="zh-CN" altLang="en-US" dirty="0"/>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𝒐</m:t>
                                    </m:r>
                                  </m:e>
                                  <m:sub>
                                    <m:r>
                                      <a:rPr lang="en-US" altLang="zh-CN" b="1" i="0" smtClean="0">
                                        <a:latin typeface="Cambria Math" panose="02040503050406030204" pitchFamily="18" charset="0"/>
                                      </a:rPr>
                                      <m:t>𝟒</m:t>
                                    </m:r>
                                    <m:r>
                                      <a:rPr lang="en-US" altLang="zh-CN" b="1" smtClean="0">
                                        <a:latin typeface="Cambria Math" panose="02040503050406030204" pitchFamily="18" charset="0"/>
                                      </a:rPr>
                                      <m:t>,</m:t>
                                    </m:r>
                                    <m:r>
                                      <a:rPr lang="en-US" altLang="zh-CN" b="1" i="1" smtClean="0">
                                        <a:latin typeface="Cambria Math" panose="02040503050406030204" pitchFamily="18" charset="0"/>
                                      </a:rPr>
                                      <m:t>𝟒</m:t>
                                    </m:r>
                                  </m:sub>
                                </m:sSub>
                              </m:oMath>
                            </m:oMathPara>
                          </a14:m>
                          <a:endParaRPr lang="zh-CN" altLang="en-US" dirty="0"/>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57830440"/>
                      </a:ext>
                    </a:extLst>
                  </a:tr>
                </a:tbl>
              </a:graphicData>
            </a:graphic>
          </p:graphicFrame>
        </mc:Choice>
        <mc:Fallback xmlns="">
          <p:graphicFrame>
            <p:nvGraphicFramePr>
              <p:cNvPr id="10" name="Table 10">
                <a:extLst>
                  <a:ext uri="{FF2B5EF4-FFF2-40B4-BE49-F238E27FC236}">
                    <a16:creationId xmlns:a16="http://schemas.microsoft.com/office/drawing/2014/main" id="{3223C8D5-41BE-C81B-ED6E-047465BD8949}"/>
                  </a:ext>
                </a:extLst>
              </p:cNvPr>
              <p:cNvGraphicFramePr>
                <a:graphicFrameLocks noGrp="1"/>
              </p:cNvGraphicFramePr>
              <p:nvPr/>
            </p:nvGraphicFramePr>
            <p:xfrm>
              <a:off x="597154" y="2992616"/>
              <a:ext cx="2484276" cy="1630160"/>
            </p:xfrm>
            <a:graphic>
              <a:graphicData uri="http://schemas.openxmlformats.org/drawingml/2006/table">
                <a:tbl>
                  <a:tblPr>
                    <a:tableStyleId>{2D5ABB26-0587-4C30-8999-92F81FD0307C}</a:tableStyleId>
                  </a:tblPr>
                  <a:tblGrid>
                    <a:gridCol w="621069">
                      <a:extLst>
                        <a:ext uri="{9D8B030D-6E8A-4147-A177-3AD203B41FA5}">
                          <a16:colId xmlns:a16="http://schemas.microsoft.com/office/drawing/2014/main" val="1507136509"/>
                        </a:ext>
                      </a:extLst>
                    </a:gridCol>
                    <a:gridCol w="621069">
                      <a:extLst>
                        <a:ext uri="{9D8B030D-6E8A-4147-A177-3AD203B41FA5}">
                          <a16:colId xmlns:a16="http://schemas.microsoft.com/office/drawing/2014/main" val="2182629379"/>
                        </a:ext>
                      </a:extLst>
                    </a:gridCol>
                    <a:gridCol w="621069">
                      <a:extLst>
                        <a:ext uri="{9D8B030D-6E8A-4147-A177-3AD203B41FA5}">
                          <a16:colId xmlns:a16="http://schemas.microsoft.com/office/drawing/2014/main" val="2998732097"/>
                        </a:ext>
                      </a:extLst>
                    </a:gridCol>
                    <a:gridCol w="621069">
                      <a:extLst>
                        <a:ext uri="{9D8B030D-6E8A-4147-A177-3AD203B41FA5}">
                          <a16:colId xmlns:a16="http://schemas.microsoft.com/office/drawing/2014/main" val="1208006727"/>
                        </a:ext>
                      </a:extLst>
                    </a:gridCol>
                  </a:tblGrid>
                  <a:tr h="407540">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7"/>
                          <a:stretch>
                            <a:fillRect r="-300980" b="-301493"/>
                          </a:stretch>
                        </a:blipFill>
                      </a:tcPr>
                    </a:tc>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7"/>
                          <a:stretch>
                            <a:fillRect l="-99029" r="-198058" b="-301493"/>
                          </a:stretch>
                        </a:blipFill>
                      </a:tcPr>
                    </a:tc>
                    <a:tc>
                      <a:txBody>
                        <a:bodyPr/>
                        <a:lstStyle/>
                        <a:p>
                          <a:endParaRPr lang="zh-CN"/>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blipFill>
                          <a:blip r:embed="rId7"/>
                          <a:stretch>
                            <a:fillRect l="-200980" r="-100000" b="-301493"/>
                          </a:stretch>
                        </a:blipFill>
                      </a:tcPr>
                    </a:tc>
                    <a:tc>
                      <a:txBody>
                        <a:bodyPr/>
                        <a:lstStyle/>
                        <a:p>
                          <a:endParaRPr lang="zh-CN"/>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blipFill>
                          <a:blip r:embed="rId7"/>
                          <a:stretch>
                            <a:fillRect l="-300980" b="-301493"/>
                          </a:stretch>
                        </a:blipFill>
                      </a:tcPr>
                    </a:tc>
                    <a:extLst>
                      <a:ext uri="{0D108BD9-81ED-4DB2-BD59-A6C34878D82A}">
                        <a16:rowId xmlns:a16="http://schemas.microsoft.com/office/drawing/2014/main" val="2207112715"/>
                      </a:ext>
                    </a:extLst>
                  </a:tr>
                  <a:tr h="407540">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7"/>
                          <a:stretch>
                            <a:fillRect t="-98529" r="-300980" b="-197059"/>
                          </a:stretch>
                        </a:blipFill>
                      </a:tcPr>
                    </a:tc>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7"/>
                          <a:stretch>
                            <a:fillRect l="-99029" t="-98529" r="-198058" b="-197059"/>
                          </a:stretch>
                        </a:blipFill>
                      </a:tcPr>
                    </a:tc>
                    <a:tc>
                      <a:txBody>
                        <a:bodyPr/>
                        <a:lstStyle/>
                        <a:p>
                          <a:endParaRPr lang="zh-CN"/>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blipFill>
                          <a:blip r:embed="rId7"/>
                          <a:stretch>
                            <a:fillRect l="-200980" t="-98529" r="-100000" b="-197059"/>
                          </a:stretch>
                        </a:blipFill>
                      </a:tcPr>
                    </a:tc>
                    <a:tc>
                      <a:txBody>
                        <a:bodyPr/>
                        <a:lstStyle/>
                        <a:p>
                          <a:endParaRPr lang="zh-CN"/>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blipFill>
                          <a:blip r:embed="rId7"/>
                          <a:stretch>
                            <a:fillRect l="-300980" t="-98529" b="-197059"/>
                          </a:stretch>
                        </a:blipFill>
                      </a:tcPr>
                    </a:tc>
                    <a:extLst>
                      <a:ext uri="{0D108BD9-81ED-4DB2-BD59-A6C34878D82A}">
                        <a16:rowId xmlns:a16="http://schemas.microsoft.com/office/drawing/2014/main" val="2645989774"/>
                      </a:ext>
                    </a:extLst>
                  </a:tr>
                  <a:tr h="407540">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7"/>
                          <a:stretch>
                            <a:fillRect t="-201493" r="-300980" b="-100000"/>
                          </a:stretch>
                        </a:blipFill>
                      </a:tcPr>
                    </a:tc>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7"/>
                          <a:stretch>
                            <a:fillRect l="-99029" t="-201493" r="-198058" b="-100000"/>
                          </a:stretch>
                        </a:blipFill>
                      </a:tcPr>
                    </a:tc>
                    <a:tc>
                      <a:txBody>
                        <a:bodyPr/>
                        <a:lstStyle/>
                        <a:p>
                          <a:endParaRPr lang="zh-CN"/>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blipFill>
                          <a:blip r:embed="rId7"/>
                          <a:stretch>
                            <a:fillRect l="-200980" t="-201493" r="-100000" b="-100000"/>
                          </a:stretch>
                        </a:blipFill>
                      </a:tcPr>
                    </a:tc>
                    <a:tc>
                      <a:txBody>
                        <a:bodyPr/>
                        <a:lstStyle/>
                        <a:p>
                          <a:endParaRPr lang="zh-CN"/>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blipFill>
                          <a:blip r:embed="rId7"/>
                          <a:stretch>
                            <a:fillRect l="-300980" t="-201493" b="-100000"/>
                          </a:stretch>
                        </a:blipFill>
                      </a:tcPr>
                    </a:tc>
                    <a:extLst>
                      <a:ext uri="{0D108BD9-81ED-4DB2-BD59-A6C34878D82A}">
                        <a16:rowId xmlns:a16="http://schemas.microsoft.com/office/drawing/2014/main" val="2378170761"/>
                      </a:ext>
                    </a:extLst>
                  </a:tr>
                  <a:tr h="407540">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7"/>
                          <a:stretch>
                            <a:fillRect t="-301493" r="-300980"/>
                          </a:stretch>
                        </a:blipFill>
                      </a:tcPr>
                    </a:tc>
                    <a:tc>
                      <a:txBody>
                        <a:bodyPr/>
                        <a:lstStyle/>
                        <a:p>
                          <a:endParaRPr lang="zh-CN"/>
                        </a:p>
                      </a:txBody>
                      <a:tcPr anchor="ctr">
                        <a:lnL>
                          <a:noFill/>
                        </a:lnL>
                        <a:lnR>
                          <a:noFill/>
                        </a:lnR>
                        <a:lnT>
                          <a:noFill/>
                        </a:lnT>
                        <a:lnB>
                          <a:noFill/>
                        </a:lnB>
                        <a:lnTlToBr w="12700" cmpd="sng">
                          <a:noFill/>
                          <a:prstDash val="solid"/>
                        </a:lnTlToBr>
                        <a:lnBlToTr w="12700" cmpd="sng">
                          <a:noFill/>
                          <a:prstDash val="solid"/>
                        </a:lnBlToTr>
                        <a:blipFill>
                          <a:blip r:embed="rId7"/>
                          <a:stretch>
                            <a:fillRect l="-99029" t="-301493" r="-198058"/>
                          </a:stretch>
                        </a:blipFill>
                      </a:tcPr>
                    </a:tc>
                    <a:tc>
                      <a:txBody>
                        <a:bodyPr/>
                        <a:lstStyle/>
                        <a:p>
                          <a:endParaRPr lang="zh-CN"/>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blipFill>
                          <a:blip r:embed="rId7"/>
                          <a:stretch>
                            <a:fillRect l="-200980" t="-301493" r="-100000"/>
                          </a:stretch>
                        </a:blipFill>
                      </a:tcPr>
                    </a:tc>
                    <a:tc>
                      <a:txBody>
                        <a:bodyPr/>
                        <a:lstStyle/>
                        <a:p>
                          <a:endParaRPr lang="zh-CN"/>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blipFill>
                          <a:blip r:embed="rId7"/>
                          <a:stretch>
                            <a:fillRect l="-300980" t="-301493"/>
                          </a:stretch>
                        </a:blipFill>
                      </a:tcPr>
                    </a:tc>
                    <a:extLst>
                      <a:ext uri="{0D108BD9-81ED-4DB2-BD59-A6C34878D82A}">
                        <a16:rowId xmlns:a16="http://schemas.microsoft.com/office/drawing/2014/main" val="1357830440"/>
                      </a:ext>
                    </a:extLst>
                  </a:tr>
                </a:tbl>
              </a:graphicData>
            </a:graphic>
          </p:graphicFrame>
        </mc:Fallback>
      </mc:AlternateContent>
      <p:cxnSp>
        <p:nvCxnSpPr>
          <p:cNvPr id="16" name="Straight Connector 25">
            <a:extLst>
              <a:ext uri="{FF2B5EF4-FFF2-40B4-BE49-F238E27FC236}">
                <a16:creationId xmlns:a16="http://schemas.microsoft.com/office/drawing/2014/main" id="{94EFA3B3-EB7D-2B97-8984-936BF7DADB75}"/>
              </a:ext>
            </a:extLst>
          </p:cNvPr>
          <p:cNvCxnSpPr>
            <a:cxnSpLocks/>
          </p:cNvCxnSpPr>
          <p:nvPr/>
        </p:nvCxnSpPr>
        <p:spPr bwMode="auto">
          <a:xfrm flipH="1">
            <a:off x="565037" y="3012700"/>
            <a:ext cx="4636" cy="161007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1" name="Straight Connector 31">
            <a:extLst>
              <a:ext uri="{FF2B5EF4-FFF2-40B4-BE49-F238E27FC236}">
                <a16:creationId xmlns:a16="http://schemas.microsoft.com/office/drawing/2014/main" id="{BD9840D9-5710-CBF7-DF16-D4C4D5B12E0A}"/>
              </a:ext>
            </a:extLst>
          </p:cNvPr>
          <p:cNvCxnSpPr/>
          <p:nvPr/>
        </p:nvCxnSpPr>
        <p:spPr bwMode="auto">
          <a:xfrm>
            <a:off x="2802032" y="3053279"/>
            <a:ext cx="21602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2" name="Straight Connector 32">
            <a:extLst>
              <a:ext uri="{FF2B5EF4-FFF2-40B4-BE49-F238E27FC236}">
                <a16:creationId xmlns:a16="http://schemas.microsoft.com/office/drawing/2014/main" id="{01AFB8FD-0D7F-DCB2-A28F-01FE80F9C00C}"/>
              </a:ext>
            </a:extLst>
          </p:cNvPr>
          <p:cNvCxnSpPr>
            <a:cxnSpLocks/>
          </p:cNvCxnSpPr>
          <p:nvPr/>
        </p:nvCxnSpPr>
        <p:spPr bwMode="auto">
          <a:xfrm>
            <a:off x="3018056" y="3053279"/>
            <a:ext cx="0" cy="156949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3" name="Straight Connector 37">
            <a:extLst>
              <a:ext uri="{FF2B5EF4-FFF2-40B4-BE49-F238E27FC236}">
                <a16:creationId xmlns:a16="http://schemas.microsoft.com/office/drawing/2014/main" id="{A5F9B573-CA4F-BE89-6585-4AE0B5E88CF4}"/>
              </a:ext>
            </a:extLst>
          </p:cNvPr>
          <p:cNvCxnSpPr/>
          <p:nvPr/>
        </p:nvCxnSpPr>
        <p:spPr bwMode="auto">
          <a:xfrm>
            <a:off x="2802032" y="4622776"/>
            <a:ext cx="21602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4" name="Straight Connector 38">
            <a:extLst>
              <a:ext uri="{FF2B5EF4-FFF2-40B4-BE49-F238E27FC236}">
                <a16:creationId xmlns:a16="http://schemas.microsoft.com/office/drawing/2014/main" id="{9C87EB08-6B48-7DC0-34FA-25CEEDC94908}"/>
              </a:ext>
            </a:extLst>
          </p:cNvPr>
          <p:cNvCxnSpPr/>
          <p:nvPr/>
        </p:nvCxnSpPr>
        <p:spPr bwMode="auto">
          <a:xfrm>
            <a:off x="569673" y="3030051"/>
            <a:ext cx="21602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5" name="Straight Connector 39">
            <a:extLst>
              <a:ext uri="{FF2B5EF4-FFF2-40B4-BE49-F238E27FC236}">
                <a16:creationId xmlns:a16="http://schemas.microsoft.com/office/drawing/2014/main" id="{6734EE94-EE51-E697-9D97-07FBBFB3796C}"/>
              </a:ext>
            </a:extLst>
          </p:cNvPr>
          <p:cNvCxnSpPr/>
          <p:nvPr/>
        </p:nvCxnSpPr>
        <p:spPr bwMode="auto">
          <a:xfrm>
            <a:off x="565037" y="4622776"/>
            <a:ext cx="21602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7" name="TextBox 2">
                <a:extLst>
                  <a:ext uri="{FF2B5EF4-FFF2-40B4-BE49-F238E27FC236}">
                    <a16:creationId xmlns:a16="http://schemas.microsoft.com/office/drawing/2014/main" id="{3D960881-1322-0FBA-9076-1913CDB731F3}"/>
                  </a:ext>
                </a:extLst>
              </p:cNvPr>
              <p:cNvSpPr txBox="1"/>
              <p:nvPr/>
            </p:nvSpPr>
            <p:spPr>
              <a:xfrm>
                <a:off x="-18748" y="3096718"/>
                <a:ext cx="553998" cy="1328762"/>
              </a:xfrm>
              <a:prstGeom prst="rect">
                <a:avLst/>
              </a:prstGeom>
              <a:noFill/>
            </p:spPr>
            <p:txBody>
              <a:bodyPr vert="vert270" wrap="none" rtlCol="0">
                <a:spAutoFit/>
              </a:bodyPr>
              <a:lstStyle/>
              <a:p>
                <a14:m>
                  <m:oMath xmlns:m="http://schemas.openxmlformats.org/officeDocument/2006/math">
                    <m:r>
                      <a:rPr lang="en-US" altLang="zh-CN" b="0" i="1" smtClean="0">
                        <a:latin typeface="Cambria Math" panose="02040503050406030204" pitchFamily="18" charset="0"/>
                      </a:rPr>
                      <m:t>𝑛</m:t>
                    </m:r>
                  </m:oMath>
                </a14:m>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ea typeface="Calibri" panose="020F0502020204030204" pitchFamily="34" charset="0"/>
                    <a:cs typeface="Calibri" panose="020F0502020204030204" pitchFamily="34" charset="0"/>
                  </a:rPr>
                  <a:t>outages</a:t>
                </a:r>
                <a:endParaRPr lang="zh-CN" altLang="en-US" dirty="0">
                  <a:latin typeface="Calibri" panose="020F0502020204030204" pitchFamily="34" charset="0"/>
                  <a:cs typeface="Calibri" panose="020F0502020204030204" pitchFamily="34" charset="0"/>
                </a:endParaRPr>
              </a:p>
            </p:txBody>
          </p:sp>
        </mc:Choice>
        <mc:Fallback xmlns="">
          <p:sp>
            <p:nvSpPr>
              <p:cNvPr id="27" name="TextBox 2">
                <a:extLst>
                  <a:ext uri="{FF2B5EF4-FFF2-40B4-BE49-F238E27FC236}">
                    <a16:creationId xmlns:a16="http://schemas.microsoft.com/office/drawing/2014/main" id="{3D960881-1322-0FBA-9076-1913CDB731F3}"/>
                  </a:ext>
                </a:extLst>
              </p:cNvPr>
              <p:cNvSpPr txBox="1">
                <a:spLocks noRot="1" noChangeAspect="1" noMove="1" noResize="1" noEditPoints="1" noAdjustHandles="1" noChangeArrowheads="1" noChangeShapeType="1" noTextEdit="1"/>
              </p:cNvSpPr>
              <p:nvPr/>
            </p:nvSpPr>
            <p:spPr>
              <a:xfrm>
                <a:off x="-18748" y="3096718"/>
                <a:ext cx="553998" cy="1328762"/>
              </a:xfrm>
              <a:prstGeom prst="rect">
                <a:avLst/>
              </a:prstGeom>
              <a:blipFill>
                <a:blip r:embed="rId8"/>
                <a:stretch>
                  <a:fillRect l="-1099" t="-10092" r="-15385"/>
                </a:stretch>
              </a:blipFill>
            </p:spPr>
            <p:txBody>
              <a:bodyPr/>
              <a:lstStyle/>
              <a:p>
                <a:r>
                  <a:rPr lang="zh-CN" altLang="en-US">
                    <a:noFill/>
                  </a:rPr>
                  <a:t> </a:t>
                </a:r>
              </a:p>
            </p:txBody>
          </p:sp>
        </mc:Fallback>
      </mc:AlternateContent>
      <p:sp>
        <p:nvSpPr>
          <p:cNvPr id="28" name="TextBox 11">
            <a:extLst>
              <a:ext uri="{FF2B5EF4-FFF2-40B4-BE49-F238E27FC236}">
                <a16:creationId xmlns:a16="http://schemas.microsoft.com/office/drawing/2014/main" id="{254C2B21-4C36-1F16-75D9-95AAD2D504C7}"/>
              </a:ext>
            </a:extLst>
          </p:cNvPr>
          <p:cNvSpPr txBox="1"/>
          <p:nvPr/>
        </p:nvSpPr>
        <p:spPr>
          <a:xfrm>
            <a:off x="1061521" y="2571750"/>
            <a:ext cx="1436419" cy="461665"/>
          </a:xfrm>
          <a:prstGeom prst="rect">
            <a:avLst/>
          </a:prstGeom>
          <a:noFill/>
        </p:spPr>
        <p:txBody>
          <a:bodyPr wrap="non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4 features</a:t>
            </a:r>
            <a:endParaRPr lang="zh-CN" altLang="en-US" dirty="0">
              <a:latin typeface="Calibri" panose="020F0502020204030204" pitchFamily="34" charset="0"/>
              <a:cs typeface="Calibri" panose="020F0502020204030204" pitchFamily="34" charset="0"/>
            </a:endParaRPr>
          </a:p>
        </p:txBody>
      </p:sp>
      <p:sp>
        <p:nvSpPr>
          <p:cNvPr id="29" name="文本框 28">
            <a:extLst>
              <a:ext uri="{FF2B5EF4-FFF2-40B4-BE49-F238E27FC236}">
                <a16:creationId xmlns:a16="http://schemas.microsoft.com/office/drawing/2014/main" id="{5854FEC5-8347-D16D-721F-A68A03788010}"/>
              </a:ext>
            </a:extLst>
          </p:cNvPr>
          <p:cNvSpPr txBox="1"/>
          <p:nvPr/>
        </p:nvSpPr>
        <p:spPr>
          <a:xfrm>
            <a:off x="3506756" y="1637156"/>
            <a:ext cx="1098378" cy="461665"/>
          </a:xfrm>
          <a:prstGeom prst="rect">
            <a:avLst/>
          </a:prstGeom>
          <a:noFill/>
        </p:spPr>
        <p:txBody>
          <a:bodyPr wrap="none" rtlCol="0">
            <a:spAutoFit/>
          </a:bodyPr>
          <a:lstStyle/>
          <a:p>
            <a:r>
              <a:rPr lang="en-US" altLang="zh-CN" dirty="0">
                <a:latin typeface="Calibri" panose="020F0502020204030204" pitchFamily="34" charset="0"/>
                <a:cs typeface="Calibri" panose="020F0502020204030204" pitchFamily="34" charset="0"/>
              </a:rPr>
              <a:t>Stage 1</a:t>
            </a:r>
            <a:endParaRPr lang="zh-CN" altLang="en-US" dirty="0">
              <a:latin typeface="Calibri" panose="020F0502020204030204" pitchFamily="34" charset="0"/>
              <a:cs typeface="Calibri" panose="020F0502020204030204" pitchFamily="34" charset="0"/>
            </a:endParaRPr>
          </a:p>
        </p:txBody>
      </p:sp>
      <p:sp>
        <p:nvSpPr>
          <p:cNvPr id="30" name="文本框 29">
            <a:extLst>
              <a:ext uri="{FF2B5EF4-FFF2-40B4-BE49-F238E27FC236}">
                <a16:creationId xmlns:a16="http://schemas.microsoft.com/office/drawing/2014/main" id="{8CC63CE2-6754-5B3A-A44E-44630773FD88}"/>
              </a:ext>
            </a:extLst>
          </p:cNvPr>
          <p:cNvSpPr txBox="1"/>
          <p:nvPr/>
        </p:nvSpPr>
        <p:spPr>
          <a:xfrm>
            <a:off x="3514221" y="3461971"/>
            <a:ext cx="1098378" cy="461665"/>
          </a:xfrm>
          <a:prstGeom prst="rect">
            <a:avLst/>
          </a:prstGeom>
          <a:noFill/>
        </p:spPr>
        <p:txBody>
          <a:bodyPr wrap="none" rtlCol="0">
            <a:spAutoFit/>
          </a:bodyPr>
          <a:lstStyle/>
          <a:p>
            <a:r>
              <a:rPr lang="en-US" altLang="zh-CN" dirty="0">
                <a:latin typeface="Calibri" panose="020F0502020204030204" pitchFamily="34" charset="0"/>
                <a:cs typeface="Calibri" panose="020F0502020204030204" pitchFamily="34" charset="0"/>
              </a:rPr>
              <a:t>Stage 2</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3119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1EC37-FA28-5D31-0DCF-1EE5EE2C93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64F46-4287-E942-CF98-A75F2DFE5A43}"/>
              </a:ext>
            </a:extLst>
          </p:cNvPr>
          <p:cNvSpPr>
            <a:spLocks noGrp="1"/>
          </p:cNvSpPr>
          <p:nvPr>
            <p:ph type="title"/>
          </p:nvPr>
        </p:nvSpPr>
        <p:spPr/>
        <p:txBody>
          <a:bodyPr/>
          <a:lstStyle/>
          <a:p>
            <a:r>
              <a:rPr lang="en-US" altLang="zh-CN" dirty="0"/>
              <a:t>Evaluation Framework</a:t>
            </a:r>
            <a:endParaRPr lang="en-US" dirty="0"/>
          </a:p>
        </p:txBody>
      </p:sp>
      <p:sp>
        <p:nvSpPr>
          <p:cNvPr id="7" name="AutoShape 3" descr="level_wise_tree_growth_1.webp">
            <a:extLst>
              <a:ext uri="{FF2B5EF4-FFF2-40B4-BE49-F238E27FC236}">
                <a16:creationId xmlns:a16="http://schemas.microsoft.com/office/drawing/2014/main" id="{D6739959-2684-9A4D-6CEE-E9A774A09C28}"/>
              </a:ext>
            </a:extLst>
          </p:cNvPr>
          <p:cNvSpPr>
            <a:spLocks noChangeAspect="1" noChangeArrowheads="1"/>
          </p:cNvSpPr>
          <p:nvPr/>
        </p:nvSpPr>
        <p:spPr bwMode="auto">
          <a:xfrm>
            <a:off x="4419600" y="2419350"/>
            <a:ext cx="3200400" cy="3200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9" name="表格 8">
            <a:extLst>
              <a:ext uri="{FF2B5EF4-FFF2-40B4-BE49-F238E27FC236}">
                <a16:creationId xmlns:a16="http://schemas.microsoft.com/office/drawing/2014/main" id="{51B6CAC1-484A-5C33-7A25-6D358B87E26E}"/>
              </a:ext>
            </a:extLst>
          </p:cNvPr>
          <p:cNvGraphicFramePr>
            <a:graphicFrameLocks noGrp="1"/>
          </p:cNvGraphicFramePr>
          <p:nvPr>
            <p:extLst>
              <p:ext uri="{D42A27DB-BD31-4B8C-83A1-F6EECF244321}">
                <p14:modId xmlns:p14="http://schemas.microsoft.com/office/powerpoint/2010/main" val="1114467461"/>
              </p:ext>
            </p:extLst>
          </p:nvPr>
        </p:nvGraphicFramePr>
        <p:xfrm>
          <a:off x="196191" y="2198325"/>
          <a:ext cx="3871753" cy="1586409"/>
        </p:xfrm>
        <a:graphic>
          <a:graphicData uri="http://schemas.openxmlformats.org/drawingml/2006/table">
            <a:tbl>
              <a:tblPr firstRow="1" bandRow="1">
                <a:tableStyleId>{5C22544A-7EE6-4342-B048-85BDC9FD1C3A}</a:tableStyleId>
              </a:tblPr>
              <a:tblGrid>
                <a:gridCol w="919425">
                  <a:extLst>
                    <a:ext uri="{9D8B030D-6E8A-4147-A177-3AD203B41FA5}">
                      <a16:colId xmlns:a16="http://schemas.microsoft.com/office/drawing/2014/main" val="3750028650"/>
                    </a:ext>
                  </a:extLst>
                </a:gridCol>
                <a:gridCol w="1008112">
                  <a:extLst>
                    <a:ext uri="{9D8B030D-6E8A-4147-A177-3AD203B41FA5}">
                      <a16:colId xmlns:a16="http://schemas.microsoft.com/office/drawing/2014/main" val="1996161491"/>
                    </a:ext>
                  </a:extLst>
                </a:gridCol>
                <a:gridCol w="1080120">
                  <a:extLst>
                    <a:ext uri="{9D8B030D-6E8A-4147-A177-3AD203B41FA5}">
                      <a16:colId xmlns:a16="http://schemas.microsoft.com/office/drawing/2014/main" val="2346885342"/>
                    </a:ext>
                  </a:extLst>
                </a:gridCol>
                <a:gridCol w="864096">
                  <a:extLst>
                    <a:ext uri="{9D8B030D-6E8A-4147-A177-3AD203B41FA5}">
                      <a16:colId xmlns:a16="http://schemas.microsoft.com/office/drawing/2014/main" val="3418361929"/>
                    </a:ext>
                  </a:extLst>
                </a:gridCol>
              </a:tblGrid>
              <a:tr h="420884">
                <a:tc>
                  <a:txBody>
                    <a:bodyPr/>
                    <a:lstStyle/>
                    <a:p>
                      <a:pPr>
                        <a:buNone/>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Subset</a:t>
                      </a:r>
                    </a:p>
                  </a:txBody>
                  <a:tcPr anchor="ctr"/>
                </a:tc>
                <a:tc>
                  <a:txBody>
                    <a:bodyPr/>
                    <a:lstStyle/>
                    <a:p>
                      <a:pPr>
                        <a:buNone/>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MAE (min)</a:t>
                      </a:r>
                    </a:p>
                  </a:txBody>
                  <a:tcPr anchor="ctr"/>
                </a:tc>
                <a:tc>
                  <a:txBody>
                    <a:bodyPr/>
                    <a:lstStyle/>
                    <a:p>
                      <a:pPr>
                        <a:buNone/>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RMSE (min)</a:t>
                      </a:r>
                    </a:p>
                  </a:txBody>
                  <a:tcPr anchor="ctr"/>
                </a:tc>
                <a:tc>
                  <a:txBody>
                    <a:bodyPr/>
                    <a:lstStyle/>
                    <a:p>
                      <a:pPr>
                        <a:buNone/>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Accuracy</a:t>
                      </a:r>
                    </a:p>
                  </a:txBody>
                  <a:tcPr anchor="ctr"/>
                </a:tc>
                <a:extLst>
                  <a:ext uri="{0D108BD9-81ED-4DB2-BD59-A6C34878D82A}">
                    <a16:rowId xmlns:a16="http://schemas.microsoft.com/office/drawing/2014/main" val="1673996049"/>
                  </a:ext>
                </a:extLst>
              </a:tr>
              <a:tr h="420884">
                <a:tc>
                  <a:txBody>
                    <a:bodyPr/>
                    <a:lstStyle/>
                    <a:p>
                      <a:pPr>
                        <a:buNone/>
                      </a:pP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Stage 1 </a:t>
                      </a:r>
                    </a:p>
                  </a:txBody>
                  <a:tcPr anchor="ctr"/>
                </a:tc>
                <a:tc>
                  <a:txBody>
                    <a:bodyPr/>
                    <a:lstStyle/>
                    <a:p>
                      <a:pPr>
                        <a:buNone/>
                      </a:pPr>
                      <a:r>
                        <a:rPr lang="en-US" altLang="zh-CN" sz="1400" dirty="0">
                          <a:solidFill>
                            <a:schemeClr val="tx1"/>
                          </a:solidFill>
                          <a:latin typeface="Calibri" panose="020F0502020204030204" pitchFamily="34" charset="0"/>
                          <a:ea typeface="Calibri" panose="020F0502020204030204" pitchFamily="34" charset="0"/>
                          <a:cs typeface="Calibri" panose="020F0502020204030204" pitchFamily="34" charset="0"/>
                        </a:rPr>
                        <a:t>79.97</a:t>
                      </a:r>
                    </a:p>
                  </a:txBody>
                  <a:tcPr anchor="ctr"/>
                </a:tc>
                <a:tc>
                  <a:txBody>
                    <a:bodyPr/>
                    <a:lstStyle/>
                    <a:p>
                      <a:pPr>
                        <a:buNone/>
                      </a:pPr>
                      <a:r>
                        <a:rPr lang="en-US" altLang="zh-CN" sz="1400" dirty="0">
                          <a:solidFill>
                            <a:schemeClr val="tx1"/>
                          </a:solidFill>
                          <a:latin typeface="Calibri" panose="020F0502020204030204" pitchFamily="34" charset="0"/>
                          <a:ea typeface="Calibri" panose="020F0502020204030204" pitchFamily="34" charset="0"/>
                          <a:cs typeface="Calibri" panose="020F0502020204030204" pitchFamily="34" charset="0"/>
                        </a:rPr>
                        <a:t>229.08</a:t>
                      </a:r>
                    </a:p>
                  </a:txBody>
                  <a:tcPr anchor="ctr"/>
                </a:tc>
                <a:tc>
                  <a:txBody>
                    <a:bodyPr/>
                    <a:lstStyle/>
                    <a:p>
                      <a:pPr>
                        <a:buNone/>
                      </a:pPr>
                      <a:r>
                        <a:rPr lang="en-US" altLang="zh-CN" sz="1400" dirty="0">
                          <a:solidFill>
                            <a:schemeClr val="tx1"/>
                          </a:solidFill>
                          <a:latin typeface="Calibri" panose="020F0502020204030204" pitchFamily="34" charset="0"/>
                          <a:ea typeface="Calibri" panose="020F0502020204030204" pitchFamily="34" charset="0"/>
                          <a:cs typeface="Calibri" panose="020F0502020204030204" pitchFamily="34" charset="0"/>
                        </a:rPr>
                        <a:t>60.1%</a:t>
                      </a:r>
                    </a:p>
                  </a:txBody>
                  <a:tcPr anchor="ctr"/>
                </a:tc>
                <a:extLst>
                  <a:ext uri="{0D108BD9-81ED-4DB2-BD59-A6C34878D82A}">
                    <a16:rowId xmlns:a16="http://schemas.microsoft.com/office/drawing/2014/main" val="342824969"/>
                  </a:ext>
                </a:extLst>
              </a:tr>
              <a:tr h="744641">
                <a:tc>
                  <a:txBody>
                    <a:bodyPr/>
                    <a:lstStyle/>
                    <a:p>
                      <a:pPr>
                        <a:buNone/>
                      </a:pP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Stage 1+2</a:t>
                      </a:r>
                    </a:p>
                  </a:txBody>
                  <a:tcPr anchor="ctr"/>
                </a:tc>
                <a:tc>
                  <a:txBody>
                    <a:bodyPr/>
                    <a:lstStyle/>
                    <a:p>
                      <a:pPr>
                        <a:buNone/>
                      </a:pPr>
                      <a:r>
                        <a:rPr lang="en-US" altLang="zh-CN" sz="1400" dirty="0">
                          <a:solidFill>
                            <a:schemeClr val="tx1"/>
                          </a:solidFill>
                          <a:latin typeface="Calibri" panose="020F0502020204030204" pitchFamily="34" charset="0"/>
                          <a:ea typeface="Calibri" panose="020F0502020204030204" pitchFamily="34" charset="0"/>
                          <a:cs typeface="Calibri" panose="020F0502020204030204" pitchFamily="34" charset="0"/>
                        </a:rPr>
                        <a:t>30.80</a:t>
                      </a:r>
                    </a:p>
                  </a:txBody>
                  <a:tcPr anchor="ctr"/>
                </a:tc>
                <a:tc>
                  <a:txBody>
                    <a:bodyPr/>
                    <a:lstStyle/>
                    <a:p>
                      <a:pPr>
                        <a:buNone/>
                      </a:pPr>
                      <a:r>
                        <a:rPr lang="en-US" altLang="zh-CN" sz="1400">
                          <a:solidFill>
                            <a:schemeClr val="tx1"/>
                          </a:solidFill>
                          <a:latin typeface="Calibri" panose="020F0502020204030204" pitchFamily="34" charset="0"/>
                          <a:ea typeface="Calibri" panose="020F0502020204030204" pitchFamily="34" charset="0"/>
                          <a:cs typeface="Calibri" panose="020F0502020204030204" pitchFamily="34" charset="0"/>
                        </a:rPr>
                        <a:t>78.01</a:t>
                      </a:r>
                    </a:p>
                  </a:txBody>
                  <a:tcPr anchor="ctr"/>
                </a:tc>
                <a:tc>
                  <a:txBody>
                    <a:bodyPr/>
                    <a:lstStyle/>
                    <a:p>
                      <a:pPr>
                        <a:buNone/>
                      </a:pPr>
                      <a:r>
                        <a:rPr lang="en-US" altLang="zh-CN" sz="1400" dirty="0">
                          <a:solidFill>
                            <a:schemeClr val="tx1"/>
                          </a:solidFill>
                          <a:latin typeface="Calibri" panose="020F0502020204030204" pitchFamily="34" charset="0"/>
                          <a:ea typeface="Calibri" panose="020F0502020204030204" pitchFamily="34" charset="0"/>
                          <a:cs typeface="Calibri" panose="020F0502020204030204" pitchFamily="34" charset="0"/>
                        </a:rPr>
                        <a:t>86%</a:t>
                      </a:r>
                    </a:p>
                  </a:txBody>
                  <a:tcPr anchor="ctr"/>
                </a:tc>
                <a:extLst>
                  <a:ext uri="{0D108BD9-81ED-4DB2-BD59-A6C34878D82A}">
                    <a16:rowId xmlns:a16="http://schemas.microsoft.com/office/drawing/2014/main" val="3168822730"/>
                  </a:ext>
                </a:extLst>
              </a:tr>
            </a:tbl>
          </a:graphicData>
        </a:graphic>
      </p:graphicFrame>
      <p:grpSp>
        <p:nvGrpSpPr>
          <p:cNvPr id="3" name="组合 2">
            <a:extLst>
              <a:ext uri="{FF2B5EF4-FFF2-40B4-BE49-F238E27FC236}">
                <a16:creationId xmlns:a16="http://schemas.microsoft.com/office/drawing/2014/main" id="{5C49BE0D-AE8B-D927-B4A1-3C7F974FD677}"/>
              </a:ext>
            </a:extLst>
          </p:cNvPr>
          <p:cNvGrpSpPr/>
          <p:nvPr/>
        </p:nvGrpSpPr>
        <p:grpSpPr>
          <a:xfrm>
            <a:off x="196191" y="3951697"/>
            <a:ext cx="8640960" cy="707886"/>
            <a:chOff x="179512" y="3860587"/>
            <a:chExt cx="8640960" cy="707886"/>
          </a:xfrm>
        </p:grpSpPr>
        <p:sp>
          <p:nvSpPr>
            <p:cNvPr id="12" name="矩形: 圆角 11">
              <a:extLst>
                <a:ext uri="{FF2B5EF4-FFF2-40B4-BE49-F238E27FC236}">
                  <a16:creationId xmlns:a16="http://schemas.microsoft.com/office/drawing/2014/main" id="{D5B11F10-E0EE-FB95-AF9B-B8705B87052B}"/>
                </a:ext>
              </a:extLst>
            </p:cNvPr>
            <p:cNvSpPr/>
            <p:nvPr/>
          </p:nvSpPr>
          <p:spPr bwMode="auto">
            <a:xfrm>
              <a:off x="179512" y="3889723"/>
              <a:ext cx="8640960" cy="649615"/>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1" name="文本框 10">
              <a:extLst>
                <a:ext uri="{FF2B5EF4-FFF2-40B4-BE49-F238E27FC236}">
                  <a16:creationId xmlns:a16="http://schemas.microsoft.com/office/drawing/2014/main" id="{8904B8C8-DB82-4134-48B7-EB7B705A6F6A}"/>
                </a:ext>
              </a:extLst>
            </p:cNvPr>
            <p:cNvSpPr txBox="1"/>
            <p:nvPr/>
          </p:nvSpPr>
          <p:spPr>
            <a:xfrm>
              <a:off x="296846" y="3860587"/>
              <a:ext cx="8523626" cy="707886"/>
            </a:xfrm>
            <a:prstGeom prst="rect">
              <a:avLst/>
            </a:prstGeom>
            <a:noFill/>
            <a:ln>
              <a:noFill/>
            </a:ln>
          </p:spPr>
          <p:txBody>
            <a:bodyPr wrap="square">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Accuracy = the percentage of outages whose actual restoration time falls within the predicted uncertainty interval</a:t>
              </a:r>
              <a:endParaRPr lang="zh-CN" altLang="en-US" sz="2000" dirty="0">
                <a:latin typeface="Calibri" panose="020F0502020204030204" pitchFamily="34" charset="0"/>
                <a:cs typeface="Calibri" panose="020F0502020204030204" pitchFamily="34" charset="0"/>
              </a:endParaRPr>
            </a:p>
          </p:txBody>
        </p:sp>
      </p:grpSp>
      <p:sp>
        <p:nvSpPr>
          <p:cNvPr id="19" name="文本框 18">
            <a:extLst>
              <a:ext uri="{FF2B5EF4-FFF2-40B4-BE49-F238E27FC236}">
                <a16:creationId xmlns:a16="http://schemas.microsoft.com/office/drawing/2014/main" id="{C605659D-DD36-1CC6-D175-5E99AC7A17B8}"/>
              </a:ext>
            </a:extLst>
          </p:cNvPr>
          <p:cNvSpPr txBox="1"/>
          <p:nvPr/>
        </p:nvSpPr>
        <p:spPr>
          <a:xfrm>
            <a:off x="107504" y="675215"/>
            <a:ext cx="4329361" cy="1631216"/>
          </a:xfrm>
          <a:prstGeom prst="rect">
            <a:avLst/>
          </a:prstGeom>
          <a:noFill/>
          <a:ln>
            <a:noFill/>
          </a:ln>
        </p:spPr>
        <p:txBody>
          <a:bodyPr wrap="square">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Data are split 70% train, 15% validation, and 15% test.</a:t>
            </a:r>
          </a:p>
          <a:p>
            <a:r>
              <a:rPr lang="en-US" altLang="zh-CN" sz="2000" dirty="0">
                <a:latin typeface="Calibri" panose="020F0502020204030204" pitchFamily="34" charset="0"/>
                <a:ea typeface="Calibri" panose="020F0502020204030204" pitchFamily="34" charset="0"/>
                <a:cs typeface="Calibri" panose="020F0502020204030204" pitchFamily="34" charset="0"/>
              </a:rPr>
              <a:t>Validation results closely match the test set, so only test metrics are shown.</a:t>
            </a:r>
          </a:p>
          <a:p>
            <a:endParaRPr lang="en-US" altLang="zh-CN"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4">
            <a:extLst>
              <a:ext uri="{FF2B5EF4-FFF2-40B4-BE49-F238E27FC236}">
                <a16:creationId xmlns:a16="http://schemas.microsoft.com/office/drawing/2014/main" id="{772029FD-115E-D772-A789-F8C18D85F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608" y="339502"/>
            <a:ext cx="4415047" cy="3572305"/>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descr="图表, 箱线图&#10;&#10;AI 生成的内容可能不正确。">
            <a:extLst>
              <a:ext uri="{FF2B5EF4-FFF2-40B4-BE49-F238E27FC236}">
                <a16:creationId xmlns:a16="http://schemas.microsoft.com/office/drawing/2014/main" id="{0C7FEE05-ADF0-68C5-B37A-BC8A01CCFAC5}"/>
              </a:ext>
            </a:extLst>
          </p:cNvPr>
          <p:cNvPicPr>
            <a:picLocks noChangeAspect="1"/>
          </p:cNvPicPr>
          <p:nvPr/>
        </p:nvPicPr>
        <p:blipFill>
          <a:blip r:embed="rId4"/>
          <a:stretch>
            <a:fillRect/>
          </a:stretch>
        </p:blipFill>
        <p:spPr>
          <a:xfrm>
            <a:off x="4362357" y="357152"/>
            <a:ext cx="4415046" cy="3496496"/>
          </a:xfrm>
          <a:prstGeom prst="rect">
            <a:avLst/>
          </a:prstGeom>
        </p:spPr>
      </p:pic>
    </p:spTree>
    <p:extLst>
      <p:ext uri="{BB962C8B-B14F-4D97-AF65-F5344CB8AC3E}">
        <p14:creationId xmlns:p14="http://schemas.microsoft.com/office/powerpoint/2010/main" val="97896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A596-EF64-4B5D-A9FD-7881BB479161}"/>
              </a:ext>
            </a:extLst>
          </p:cNvPr>
          <p:cNvSpPr>
            <a:spLocks noGrp="1"/>
          </p:cNvSpPr>
          <p:nvPr>
            <p:ph type="title"/>
          </p:nvPr>
        </p:nvSpPr>
        <p:spPr/>
        <p:txBody>
          <a:bodyPr/>
          <a:lstStyle/>
          <a:p>
            <a:r>
              <a:rPr lang="en-US" dirty="0"/>
              <a:t>Literature Review</a:t>
            </a:r>
            <a:br>
              <a:rPr lang="en-US" dirty="0"/>
            </a:br>
            <a:endParaRPr lang="en-US" dirty="0"/>
          </a:p>
        </p:txBody>
      </p:sp>
      <p:graphicFrame>
        <p:nvGraphicFramePr>
          <p:cNvPr id="4" name="Table 4">
            <a:extLst>
              <a:ext uri="{FF2B5EF4-FFF2-40B4-BE49-F238E27FC236}">
                <a16:creationId xmlns:a16="http://schemas.microsoft.com/office/drawing/2014/main" id="{ED55EEEF-FF15-3038-E075-2560520EA4EA}"/>
              </a:ext>
            </a:extLst>
          </p:cNvPr>
          <p:cNvGraphicFramePr>
            <a:graphicFrameLocks noGrp="1"/>
          </p:cNvGraphicFramePr>
          <p:nvPr>
            <p:extLst>
              <p:ext uri="{D42A27DB-BD31-4B8C-83A1-F6EECF244321}">
                <p14:modId xmlns:p14="http://schemas.microsoft.com/office/powerpoint/2010/main" val="3115110392"/>
              </p:ext>
            </p:extLst>
          </p:nvPr>
        </p:nvGraphicFramePr>
        <p:xfrm>
          <a:off x="54758" y="590557"/>
          <a:ext cx="8909729" cy="3925407"/>
        </p:xfrm>
        <a:graphic>
          <a:graphicData uri="http://schemas.openxmlformats.org/drawingml/2006/table">
            <a:tbl>
              <a:tblPr firstRow="1" bandRow="1">
                <a:tableStyleId>{5C22544A-7EE6-4342-B048-85BDC9FD1C3A}</a:tableStyleId>
              </a:tblPr>
              <a:tblGrid>
                <a:gridCol w="1404622">
                  <a:extLst>
                    <a:ext uri="{9D8B030D-6E8A-4147-A177-3AD203B41FA5}">
                      <a16:colId xmlns:a16="http://schemas.microsoft.com/office/drawing/2014/main" val="3576580935"/>
                    </a:ext>
                  </a:extLst>
                </a:gridCol>
                <a:gridCol w="1404622">
                  <a:extLst>
                    <a:ext uri="{9D8B030D-6E8A-4147-A177-3AD203B41FA5}">
                      <a16:colId xmlns:a16="http://schemas.microsoft.com/office/drawing/2014/main" val="1355317111"/>
                    </a:ext>
                  </a:extLst>
                </a:gridCol>
                <a:gridCol w="2433167">
                  <a:extLst>
                    <a:ext uri="{9D8B030D-6E8A-4147-A177-3AD203B41FA5}">
                      <a16:colId xmlns:a16="http://schemas.microsoft.com/office/drawing/2014/main" val="2451451760"/>
                    </a:ext>
                  </a:extLst>
                </a:gridCol>
                <a:gridCol w="3667318">
                  <a:extLst>
                    <a:ext uri="{9D8B030D-6E8A-4147-A177-3AD203B41FA5}">
                      <a16:colId xmlns:a16="http://schemas.microsoft.com/office/drawing/2014/main" val="493405215"/>
                    </a:ext>
                  </a:extLst>
                </a:gridCol>
              </a:tblGrid>
              <a:tr h="532816">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Group</a:t>
                      </a:r>
                    </a:p>
                  </a:txBody>
                  <a:tcPr marL="68580" marR="68580" marT="0" marB="0" anchor="ct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Reference</a:t>
                      </a:r>
                    </a:p>
                  </a:txBody>
                  <a:tcPr marL="68580" marR="68580" marT="0" marB="0" anchor="ct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Method</a:t>
                      </a:r>
                    </a:p>
                  </a:txBody>
                  <a:tcPr marL="68580" marR="68580" marT="0" marB="0" anchor="ctr"/>
                </a:tc>
                <a:tc>
                  <a:txBody>
                    <a:bodyPr/>
                    <a:lstStyle/>
                    <a:p>
                      <a:pPr marL="0" marR="0" algn="ctr">
                        <a:lnSpc>
                          <a:spcPct val="107000"/>
                        </a:lnSpc>
                        <a:spcBef>
                          <a:spcPts val="0"/>
                        </a:spcBef>
                        <a:spcAft>
                          <a:spcPts val="0"/>
                        </a:spcAft>
                      </a:pPr>
                      <a:r>
                        <a:rPr lang="en-US" altLang="zh-CN"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Objective</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588803087"/>
                  </a:ext>
                </a:extLst>
              </a:tr>
              <a:tr h="525539">
                <a:tc rowSpan="2">
                  <a:txBody>
                    <a:bodyPr/>
                    <a:lstStyle/>
                    <a:p>
                      <a:pPr marL="0" marR="0" algn="ctr" defTabSz="914400" rtl="0" eaLnBrk="1" latinLnBrk="0" hangingPunct="1">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Predict Outage </a:t>
                      </a:r>
                      <a:r>
                        <a:rPr lang="en-US" sz="16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Numbers</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Poisson regression</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altLang="zh-CN"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Predict outage numbers under normal weather conditions</a:t>
                      </a:r>
                      <a:endPar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40448968"/>
                  </a:ext>
                </a:extLst>
              </a:tr>
              <a:tr h="525539">
                <a:tc vMerge="1">
                  <a:txBody>
                    <a:bodyPr/>
                    <a:lstStyle/>
                    <a:p>
                      <a:pPr marL="0" marR="0" algn="ctr" defTabSz="914400" rtl="0" eaLnBrk="1" latinLnBrk="0" hangingPunct="1">
                        <a:lnSpc>
                          <a:spcPct val="107000"/>
                        </a:lnSpc>
                        <a:spcBef>
                          <a:spcPts val="0"/>
                        </a:spcBef>
                        <a:spcAft>
                          <a:spcPts val="0"/>
                        </a:spcAft>
                      </a:pPr>
                      <a:endPar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Artificial neural network</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altLang="zh-CN"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Predict</a:t>
                      </a: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outage numbers caused by wind and lightning</a:t>
                      </a: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9003870"/>
                  </a:ext>
                </a:extLst>
              </a:tr>
              <a:tr h="525539">
                <a:tc rowSpan="4">
                  <a:txBody>
                    <a:bodyPr/>
                    <a:lstStyle/>
                    <a:p>
                      <a:pPr marL="0" marR="0" algn="ctr" defTabSz="914400" rtl="0" eaLnBrk="1" latinLnBrk="0" hangingPunct="1">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Predict Outage </a:t>
                      </a:r>
                      <a:r>
                        <a:rPr lang="en-US" sz="16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Duration</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defTabSz="914400" rtl="0" eaLnBrk="1" latinLnBrk="0" hangingPunct="1">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defTabSz="914400" rtl="0" eaLnBrk="1" latinLnBrk="0" hangingPunct="1">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Linear regression</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Predict restoration time under hurricane</a:t>
                      </a: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2153300"/>
                  </a:ext>
                </a:extLst>
              </a:tr>
              <a:tr h="451432">
                <a:tc vMerge="1">
                  <a:txBody>
                    <a:bodyPr/>
                    <a:lstStyle/>
                    <a:p>
                      <a:pPr marL="0" marR="0" algn="ctr" defTabSz="914400" rtl="0" eaLnBrk="1" latinLnBrk="0" hangingPunct="1">
                        <a:lnSpc>
                          <a:spcPct val="107000"/>
                        </a:lnSpc>
                        <a:spcBef>
                          <a:spcPts val="0"/>
                        </a:spcBef>
                        <a:spcAft>
                          <a:spcPts val="0"/>
                        </a:spcAft>
                      </a:pPr>
                      <a:endPar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a:t>
                      </a: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Accelerated failure time</a:t>
                      </a: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altLang="zh-CN"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Predict restoration time under storms</a:t>
                      </a:r>
                      <a:endPar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12440069"/>
                  </a:ext>
                </a:extLst>
              </a:tr>
              <a:tr h="682271">
                <a:tc vMerge="1">
                  <a:txBody>
                    <a:bodyPr/>
                    <a:lstStyle/>
                    <a:p>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a:t>
                      </a: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Exponential regression</a:t>
                      </a: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altLang="zh-CN"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Predict restoration time under </a:t>
                      </a: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extreme weather and disasters</a:t>
                      </a:r>
                    </a:p>
                  </a:txBody>
                  <a:tcPr marL="68580" marR="68580" marT="0" marB="0" anchor="ctr"/>
                </a:tc>
                <a:extLst>
                  <a:ext uri="{0D108BD9-81ED-4DB2-BD59-A6C34878D82A}">
                    <a16:rowId xmlns:a16="http://schemas.microsoft.com/office/drawing/2014/main" val="3459239210"/>
                  </a:ext>
                </a:extLst>
              </a:tr>
              <a:tr h="682271">
                <a:tc vMerge="1">
                  <a:txBody>
                    <a:bodyPr/>
                    <a:lstStyle/>
                    <a:p>
                      <a:pPr marL="0" marR="0" algn="ctr" defTabSz="914400" rtl="0" eaLnBrk="1" latinLnBrk="0" hangingPunct="1">
                        <a:lnSpc>
                          <a:spcPct val="107000"/>
                        </a:lnSpc>
                        <a:spcBef>
                          <a:spcPts val="0"/>
                        </a:spcBef>
                        <a:spcAft>
                          <a:spcPts val="0"/>
                        </a:spcAft>
                      </a:pPr>
                      <a:endPar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a:t>
                      </a: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Restoration curve fitting</a:t>
                      </a: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altLang="zh-CN"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Predict the restoration time by fitting Lognormal </a:t>
                      </a: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curves</a:t>
                      </a:r>
                    </a:p>
                  </a:txBody>
                  <a:tcPr marL="68580" marR="68580" marT="0" marB="0" anchor="ctr"/>
                </a:tc>
                <a:extLst>
                  <a:ext uri="{0D108BD9-81ED-4DB2-BD59-A6C34878D82A}">
                    <a16:rowId xmlns:a16="http://schemas.microsoft.com/office/drawing/2014/main" val="2824157728"/>
                  </a:ext>
                </a:extLst>
              </a:tr>
            </a:tbl>
          </a:graphicData>
        </a:graphic>
      </p:graphicFrame>
    </p:spTree>
    <p:extLst>
      <p:ext uri="{BB962C8B-B14F-4D97-AF65-F5344CB8AC3E}">
        <p14:creationId xmlns:p14="http://schemas.microsoft.com/office/powerpoint/2010/main" val="825917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BC61-B99E-7A21-1DCE-88EF1D6B9EA2}"/>
              </a:ext>
            </a:extLst>
          </p:cNvPr>
          <p:cNvSpPr>
            <a:spLocks noGrp="1"/>
          </p:cNvSpPr>
          <p:nvPr>
            <p:ph type="title"/>
          </p:nvPr>
        </p:nvSpPr>
        <p:spPr/>
        <p:txBody>
          <a:bodyPr/>
          <a:lstStyle/>
          <a:p>
            <a:r>
              <a:rPr lang="en-US" altLang="zh-CN" dirty="0"/>
              <a:t>Conclusion and Future Works</a:t>
            </a:r>
            <a:endParaRPr lang="zh-CN" altLang="en-US" dirty="0"/>
          </a:p>
        </p:txBody>
      </p:sp>
      <p:sp>
        <p:nvSpPr>
          <p:cNvPr id="3" name="Text Placeholder 2">
            <a:extLst>
              <a:ext uri="{FF2B5EF4-FFF2-40B4-BE49-F238E27FC236}">
                <a16:creationId xmlns:a16="http://schemas.microsoft.com/office/drawing/2014/main" id="{82B3F239-9930-E1B1-8578-AB922258EB24}"/>
              </a:ext>
            </a:extLst>
          </p:cNvPr>
          <p:cNvSpPr>
            <a:spLocks noGrp="1"/>
          </p:cNvSpPr>
          <p:nvPr>
            <p:ph type="body" sz="quarter" idx="10"/>
          </p:nvPr>
        </p:nvSpPr>
        <p:spPr>
          <a:xfrm>
            <a:off x="90239" y="742950"/>
            <a:ext cx="8839200" cy="3629000"/>
          </a:xfrm>
        </p:spPr>
        <p:txBody>
          <a:bodyPr/>
          <a:lstStyle/>
          <a:p>
            <a:pPr>
              <a:spcAft>
                <a:spcPts val="1800"/>
              </a:spcAft>
            </a:pPr>
            <a:r>
              <a:rPr lang="en-US" altLang="zh-CN" sz="2000" dirty="0">
                <a:latin typeface="Calibri" panose="020F0502020204030204" pitchFamily="34" charset="0"/>
                <a:ea typeface="Calibri" panose="020F0502020204030204" pitchFamily="34" charset="0"/>
                <a:cs typeface="Calibri" panose="020F0502020204030204" pitchFamily="34" charset="0"/>
              </a:rPr>
              <a:t>Outage data clustering and transfer learning can increase the prediction accuracy of outage restoration time. Different sizes of outages have distinct characteristics.   </a:t>
            </a:r>
          </a:p>
          <a:p>
            <a:pPr>
              <a:spcAft>
                <a:spcPts val="1800"/>
              </a:spcAft>
            </a:pPr>
            <a:r>
              <a:rPr lang="en-US" altLang="zh-CN" sz="2000" dirty="0">
                <a:latin typeface="Calibri" panose="020F0502020204030204" pitchFamily="34" charset="0"/>
                <a:ea typeface="Calibri" panose="020F0502020204030204" pitchFamily="34" charset="0"/>
                <a:cs typeface="Calibri" panose="020F0502020204030204" pitchFamily="34" charset="0"/>
              </a:rPr>
              <a:t>Outage cause and weather information greatly impact the prediction accuracy of outage restoration time.</a:t>
            </a:r>
          </a:p>
          <a:p>
            <a:pPr>
              <a:spcAft>
                <a:spcPts val="1800"/>
              </a:spcAft>
            </a:pPr>
            <a:r>
              <a:rPr lang="en-US" altLang="zh-CN" sz="2000" dirty="0">
                <a:latin typeface="Calibri" panose="020F0502020204030204" pitchFamily="34" charset="0"/>
                <a:cs typeface="Calibri" panose="020F0502020204030204" pitchFamily="34" charset="0"/>
              </a:rPr>
              <a:t>New models are needed to deal with issues of missing features while keeping prediction accuracy and computational efficiency.</a:t>
            </a:r>
          </a:p>
          <a:p>
            <a:pPr>
              <a:spcAft>
                <a:spcPts val="1800"/>
              </a:spcAft>
            </a:pPr>
            <a:r>
              <a:rPr lang="en-US" altLang="zh-CN" sz="2000" dirty="0">
                <a:latin typeface="Calibri" panose="020F0502020204030204" pitchFamily="34" charset="0"/>
                <a:cs typeface="Calibri" panose="020F0502020204030204" pitchFamily="34" charset="0"/>
              </a:rPr>
              <a:t>Topology-aware features might be useful to improve prediction accuracy of large-scale outages in extreme events.</a:t>
            </a:r>
            <a:endParaRPr lang="zh-CN"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1260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7772-C8BF-BBC0-D4A3-B9FBF3701E2F}"/>
              </a:ext>
            </a:extLst>
          </p:cNvPr>
          <p:cNvSpPr>
            <a:spLocks noGrp="1"/>
          </p:cNvSpPr>
          <p:nvPr>
            <p:ph type="title"/>
          </p:nvPr>
        </p:nvSpPr>
        <p:spPr/>
        <p:txBody>
          <a:bodyPr/>
          <a:lstStyle/>
          <a:p>
            <a:r>
              <a:rPr lang="en-US" altLang="zh-CN" dirty="0"/>
              <a:t>Reference</a:t>
            </a:r>
            <a:endParaRPr lang="zh-CN" altLang="en-US" dirty="0"/>
          </a:p>
        </p:txBody>
      </p:sp>
      <p:sp>
        <p:nvSpPr>
          <p:cNvPr id="3" name="Text Placeholder 2">
            <a:extLst>
              <a:ext uri="{FF2B5EF4-FFF2-40B4-BE49-F238E27FC236}">
                <a16:creationId xmlns:a16="http://schemas.microsoft.com/office/drawing/2014/main" id="{25D8C8DB-87D7-A8F3-6AC8-609830054902}"/>
              </a:ext>
            </a:extLst>
          </p:cNvPr>
          <p:cNvSpPr>
            <a:spLocks noGrp="1"/>
          </p:cNvSpPr>
          <p:nvPr>
            <p:ph type="body" sz="quarter" idx="10"/>
          </p:nvPr>
        </p:nvSpPr>
        <p:spPr>
          <a:xfrm>
            <a:off x="90239" y="649238"/>
            <a:ext cx="8839200" cy="3845024"/>
          </a:xfrm>
        </p:spPr>
        <p:txBody>
          <a:bodyPr/>
          <a:lstStyle/>
          <a:p>
            <a:pPr marL="0" indent="0">
              <a:buNone/>
            </a:pPr>
            <a:r>
              <a:rPr lang="en-US" altLang="zh-CN" sz="1200" dirty="0">
                <a:latin typeface="Calibri" panose="020F0502020204030204" pitchFamily="34" charset="0"/>
                <a:ea typeface="Calibri" panose="020F0502020204030204" pitchFamily="34" charset="0"/>
                <a:cs typeface="Calibri" panose="020F0502020204030204" pitchFamily="34" charset="0"/>
              </a:rPr>
              <a:t>[1] Brelsford, C., Tennille, S., Myers, A. et al. A dataset of recorded electricity outages by United States county 2014–2022. Sci Data 11, 271 (2024).</a:t>
            </a:r>
          </a:p>
          <a:p>
            <a:pPr marL="0" indent="0">
              <a:buNone/>
            </a:pPr>
            <a:r>
              <a:rPr lang="en-US" altLang="zh-CN" sz="1200" dirty="0">
                <a:latin typeface="Calibri" panose="020F0502020204030204" pitchFamily="34" charset="0"/>
                <a:ea typeface="Calibri" panose="020F0502020204030204" pitchFamily="34" charset="0"/>
                <a:cs typeface="Calibri" panose="020F0502020204030204" pitchFamily="34" charset="0"/>
              </a:rPr>
              <a:t>[2] PG&amp;E Electric reliability reports. </a:t>
            </a:r>
            <a:r>
              <a:rPr lang="en-US" altLang="zh-CN" sz="1200" dirty="0">
                <a:latin typeface="Calibri" panose="020F0502020204030204" pitchFamily="34" charset="0"/>
                <a:ea typeface="Calibri" panose="020F0502020204030204" pitchFamily="34" charset="0"/>
                <a:cs typeface="Calibri" panose="020F0502020204030204" pitchFamily="34" charset="0"/>
                <a:hlinkClick r:id="rId2"/>
              </a:rPr>
              <a:t>https://www.pge.com/en/about/pge-systems/electric-systems/electric-reliability-reports.html</a:t>
            </a: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1200" dirty="0">
                <a:latin typeface="Calibri" panose="020F0502020204030204" pitchFamily="34" charset="0"/>
                <a:ea typeface="Calibri" panose="020F0502020204030204" pitchFamily="34" charset="0"/>
                <a:cs typeface="Calibri" panose="020F0502020204030204" pitchFamily="34" charset="0"/>
              </a:rPr>
              <a:t>[3] A. Domijan Jr, R. </a:t>
            </a:r>
            <a:r>
              <a:rPr lang="en-US" altLang="zh-CN" sz="1200" dirty="0" err="1">
                <a:latin typeface="Calibri" panose="020F0502020204030204" pitchFamily="34" charset="0"/>
                <a:ea typeface="Calibri" panose="020F0502020204030204" pitchFamily="34" charset="0"/>
                <a:cs typeface="Calibri" panose="020F0502020204030204" pitchFamily="34" charset="0"/>
              </a:rPr>
              <a:t>Matavalam</a:t>
            </a:r>
            <a:r>
              <a:rPr lang="en-US" altLang="zh-CN" sz="1200" dirty="0">
                <a:latin typeface="Calibri" panose="020F0502020204030204" pitchFamily="34" charset="0"/>
                <a:ea typeface="Calibri" panose="020F0502020204030204" pitchFamily="34" charset="0"/>
                <a:cs typeface="Calibri" panose="020F0502020204030204" pitchFamily="34" charset="0"/>
              </a:rPr>
              <a:t>, A. Montenegro, W. Wilcox, Y. Joo, L. Delforn, J. Diaz, L. Davis, and J. Agostini, “Effects of </a:t>
            </a:r>
            <a:r>
              <a:rPr lang="en-US" altLang="zh-CN" sz="1200" dirty="0" err="1">
                <a:latin typeface="Calibri" panose="020F0502020204030204" pitchFamily="34" charset="0"/>
                <a:ea typeface="Calibri" panose="020F0502020204030204" pitchFamily="34" charset="0"/>
                <a:cs typeface="Calibri" panose="020F0502020204030204" pitchFamily="34" charset="0"/>
              </a:rPr>
              <a:t>norman</a:t>
            </a:r>
            <a:r>
              <a:rPr lang="en-US" altLang="zh-CN" sz="1200" dirty="0">
                <a:latin typeface="Calibri" panose="020F0502020204030204" pitchFamily="34" charset="0"/>
                <a:ea typeface="Calibri" panose="020F0502020204030204" pitchFamily="34" charset="0"/>
                <a:cs typeface="Calibri" panose="020F0502020204030204" pitchFamily="34" charset="0"/>
              </a:rPr>
              <a:t> weather conditions on </a:t>
            </a:r>
            <a:r>
              <a:rPr lang="en-US" altLang="zh-CN" sz="1200" dirty="0" err="1">
                <a:latin typeface="Calibri" panose="020F0502020204030204" pitchFamily="34" charset="0"/>
                <a:ea typeface="Calibri" panose="020F0502020204030204" pitchFamily="34" charset="0"/>
                <a:cs typeface="Calibri" panose="020F0502020204030204" pitchFamily="34" charset="0"/>
              </a:rPr>
              <a:t>interuptions</a:t>
            </a:r>
            <a:r>
              <a:rPr lang="en-US" altLang="zh-CN" sz="1200" dirty="0">
                <a:latin typeface="Calibri" panose="020F0502020204030204" pitchFamily="34" charset="0"/>
                <a:ea typeface="Calibri" panose="020F0502020204030204" pitchFamily="34" charset="0"/>
                <a:cs typeface="Calibri" panose="020F0502020204030204" pitchFamily="34" charset="0"/>
              </a:rPr>
              <a:t> in distribution systems,” International Journal of Power &amp; Energy Systems, vol. 25, no. 1, pp. 54–61, 2005.</a:t>
            </a:r>
          </a:p>
          <a:p>
            <a:pPr marL="0" indent="0">
              <a:buNone/>
            </a:pPr>
            <a:r>
              <a:rPr lang="en-US" altLang="zh-CN" sz="1200" dirty="0">
                <a:latin typeface="Calibri" panose="020F0502020204030204" pitchFamily="34" charset="0"/>
                <a:ea typeface="Calibri" panose="020F0502020204030204" pitchFamily="34" charset="0"/>
                <a:cs typeface="Calibri" panose="020F0502020204030204" pitchFamily="34" charset="0"/>
              </a:rPr>
              <a:t>[4] P. </a:t>
            </a:r>
            <a:r>
              <a:rPr lang="en-US" altLang="zh-CN" sz="1200" dirty="0" err="1">
                <a:latin typeface="Calibri" panose="020F0502020204030204" pitchFamily="34" charset="0"/>
                <a:ea typeface="Calibri" panose="020F0502020204030204" pitchFamily="34" charset="0"/>
                <a:cs typeface="Calibri" panose="020F0502020204030204" pitchFamily="34" charset="0"/>
              </a:rPr>
              <a:t>Kankanala</a:t>
            </a:r>
            <a:r>
              <a:rPr lang="en-US" altLang="zh-CN" sz="1200" dirty="0">
                <a:latin typeface="Calibri" panose="020F0502020204030204" pitchFamily="34" charset="0"/>
                <a:ea typeface="Calibri" panose="020F0502020204030204" pitchFamily="34" charset="0"/>
                <a:cs typeface="Calibri" panose="020F0502020204030204" pitchFamily="34" charset="0"/>
              </a:rPr>
              <a:t>, A. Pahwa, and S. Das, “Estimation of overhead distribution system outages caused by wind and lightning using an artificial neural network,” in International Conference on Power System Operation &amp; Planning, vol. 545, 2012.</a:t>
            </a:r>
          </a:p>
          <a:p>
            <a:pPr marL="0" indent="0">
              <a:buNone/>
            </a:pPr>
            <a:r>
              <a:rPr lang="en-US" altLang="zh-CN" sz="1200" dirty="0">
                <a:latin typeface="Calibri" panose="020F0502020204030204" pitchFamily="34" charset="0"/>
                <a:ea typeface="Calibri" panose="020F0502020204030204" pitchFamily="34" charset="0"/>
                <a:cs typeface="Calibri" panose="020F0502020204030204" pitchFamily="34" charset="0"/>
              </a:rPr>
              <a:t>[5] </a:t>
            </a:r>
            <a:r>
              <a:rPr lang="en-US" altLang="zh-CN" sz="1200" dirty="0" err="1">
                <a:latin typeface="Calibri" panose="020F0502020204030204" pitchFamily="34" charset="0"/>
                <a:ea typeface="Calibri" panose="020F0502020204030204" pitchFamily="34" charset="0"/>
                <a:cs typeface="Calibri" panose="020F0502020204030204" pitchFamily="34" charset="0"/>
              </a:rPr>
              <a:t>Nateghi</a:t>
            </a:r>
            <a:r>
              <a:rPr lang="en-US" altLang="zh-CN" sz="1200" dirty="0">
                <a:latin typeface="Calibri" panose="020F0502020204030204" pitchFamily="34" charset="0"/>
                <a:ea typeface="Calibri" panose="020F0502020204030204" pitchFamily="34" charset="0"/>
                <a:cs typeface="Calibri" panose="020F0502020204030204" pitchFamily="34" charset="0"/>
              </a:rPr>
              <a:t>, Roshanak et al. “Comparison and validation of statistical methods for predicting power outage durations in the event of hurricanes.” </a:t>
            </a:r>
            <a:r>
              <a:rPr lang="en-US" altLang="zh-CN" sz="1200" i="1" dirty="0">
                <a:latin typeface="Calibri" panose="020F0502020204030204" pitchFamily="34" charset="0"/>
                <a:ea typeface="Calibri" panose="020F0502020204030204" pitchFamily="34" charset="0"/>
                <a:cs typeface="Calibri" panose="020F0502020204030204" pitchFamily="34" charset="0"/>
              </a:rPr>
              <a:t>Risk analysis : an official publication of the Society for Risk Analysis</a:t>
            </a:r>
            <a:r>
              <a:rPr lang="en-US" altLang="zh-CN" sz="1200" dirty="0">
                <a:latin typeface="Calibri" panose="020F0502020204030204" pitchFamily="34" charset="0"/>
                <a:ea typeface="Calibri" panose="020F0502020204030204" pitchFamily="34" charset="0"/>
                <a:cs typeface="Calibri" panose="020F0502020204030204" pitchFamily="34" charset="0"/>
              </a:rPr>
              <a:t> vol. 31,12 (2011): 1897-906.</a:t>
            </a:r>
          </a:p>
          <a:p>
            <a:pPr marL="0" indent="0">
              <a:buNone/>
            </a:pPr>
            <a:r>
              <a:rPr lang="en-US" altLang="zh-CN" sz="1200" dirty="0">
                <a:solidFill>
                  <a:srgbClr val="222222"/>
                </a:solidFill>
                <a:latin typeface="Calibri" panose="020F0502020204030204" pitchFamily="34" charset="0"/>
                <a:ea typeface="Calibri" panose="020F0502020204030204" pitchFamily="34" charset="0"/>
                <a:cs typeface="Calibri" panose="020F0502020204030204" pitchFamily="34" charset="0"/>
              </a:rPr>
              <a:t>[6] H. Liu, R. A. Davidson, and T. V. </a:t>
            </a:r>
            <a:r>
              <a:rPr lang="en-US" altLang="zh-CN" sz="1200" dirty="0" err="1">
                <a:solidFill>
                  <a:srgbClr val="222222"/>
                </a:solidFill>
                <a:latin typeface="Calibri" panose="020F0502020204030204" pitchFamily="34" charset="0"/>
                <a:ea typeface="Calibri" panose="020F0502020204030204" pitchFamily="34" charset="0"/>
                <a:cs typeface="Calibri" panose="020F0502020204030204" pitchFamily="34" charset="0"/>
              </a:rPr>
              <a:t>Apanasovich</a:t>
            </a:r>
            <a:r>
              <a:rPr lang="en-US" altLang="zh-CN" sz="1200" dirty="0">
                <a:solidFill>
                  <a:srgbClr val="222222"/>
                </a:solidFill>
                <a:latin typeface="Calibri" panose="020F0502020204030204" pitchFamily="34" charset="0"/>
                <a:ea typeface="Calibri" panose="020F0502020204030204" pitchFamily="34" charset="0"/>
                <a:cs typeface="Calibri" panose="020F0502020204030204" pitchFamily="34" charset="0"/>
              </a:rPr>
              <a:t>, “Statistical forecasting of electric power restoration times in hurricanes and ice storms,” </a:t>
            </a:r>
            <a:r>
              <a:rPr lang="en-US" altLang="zh-CN" sz="1200" i="1" dirty="0">
                <a:solidFill>
                  <a:srgbClr val="222222"/>
                </a:solidFill>
                <a:latin typeface="Calibri" panose="020F0502020204030204" pitchFamily="34" charset="0"/>
                <a:ea typeface="Calibri" panose="020F0502020204030204" pitchFamily="34" charset="0"/>
                <a:cs typeface="Calibri" panose="020F0502020204030204" pitchFamily="34" charset="0"/>
              </a:rPr>
              <a:t>IEEE Trans. Power Syst</a:t>
            </a:r>
            <a:r>
              <a:rPr lang="en-US" altLang="zh-CN" sz="1200" dirty="0">
                <a:solidFill>
                  <a:srgbClr val="222222"/>
                </a:solidFill>
                <a:latin typeface="Calibri" panose="020F0502020204030204" pitchFamily="34" charset="0"/>
                <a:ea typeface="Calibri" panose="020F0502020204030204" pitchFamily="34" charset="0"/>
                <a:cs typeface="Calibri" panose="020F0502020204030204" pitchFamily="34" charset="0"/>
              </a:rPr>
              <a:t>., vol. 22, no. 4, pp. 2270–2279, 2007.</a:t>
            </a:r>
          </a:p>
          <a:p>
            <a:pPr marL="0" indent="0">
              <a:buNone/>
            </a:pPr>
            <a:r>
              <a:rPr lang="en-US" altLang="zh-CN" sz="1200" dirty="0">
                <a:latin typeface="Calibri" panose="020F0502020204030204" pitchFamily="34" charset="0"/>
                <a:ea typeface="Calibri" panose="020F0502020204030204" pitchFamily="34" charset="0"/>
                <a:cs typeface="Calibri" panose="020F0502020204030204" pitchFamily="34" charset="0"/>
              </a:rPr>
              <a:t>[7] Duffey, Romney B. "Power restoration prediction following extreme events and disasters." </a:t>
            </a:r>
            <a:r>
              <a:rPr lang="en-US" altLang="zh-CN" sz="1200" i="1" dirty="0">
                <a:latin typeface="Calibri" panose="020F0502020204030204" pitchFamily="34" charset="0"/>
                <a:ea typeface="Calibri" panose="020F0502020204030204" pitchFamily="34" charset="0"/>
                <a:cs typeface="Calibri" panose="020F0502020204030204" pitchFamily="34" charset="0"/>
              </a:rPr>
              <a:t>International Journal of Disaster Risk Science</a:t>
            </a:r>
            <a:r>
              <a:rPr lang="en-US" altLang="zh-CN" sz="1200" dirty="0">
                <a:latin typeface="Calibri" panose="020F0502020204030204" pitchFamily="34" charset="0"/>
                <a:ea typeface="Calibri" panose="020F0502020204030204" pitchFamily="34" charset="0"/>
                <a:cs typeface="Calibri" panose="020F0502020204030204" pitchFamily="34" charset="0"/>
              </a:rPr>
              <a:t> 10.1 (2019): 134-148.</a:t>
            </a:r>
          </a:p>
          <a:p>
            <a:pPr marL="0" indent="0">
              <a:buNone/>
            </a:pPr>
            <a:r>
              <a:rPr lang="en-US" altLang="zh-CN" sz="1200" dirty="0">
                <a:latin typeface="Calibri" panose="020F0502020204030204" pitchFamily="34" charset="0"/>
                <a:ea typeface="Calibri" panose="020F0502020204030204" pitchFamily="34" charset="0"/>
                <a:cs typeface="Calibri" panose="020F0502020204030204" pitchFamily="34" charset="0"/>
              </a:rPr>
              <a:t>[8] R. B. Duffey and T. Ha, "The Probability and Timing of Power System Restoration," in </a:t>
            </a:r>
            <a:r>
              <a:rPr lang="en-US" altLang="zh-CN" sz="1200" i="1" dirty="0">
                <a:latin typeface="Calibri" panose="020F0502020204030204" pitchFamily="34" charset="0"/>
                <a:ea typeface="Calibri" panose="020F0502020204030204" pitchFamily="34" charset="0"/>
                <a:cs typeface="Calibri" panose="020F0502020204030204" pitchFamily="34" charset="0"/>
              </a:rPr>
              <a:t>IEEE Transactions on Power Systems</a:t>
            </a:r>
            <a:r>
              <a:rPr lang="en-US" altLang="zh-CN" sz="1200" dirty="0">
                <a:latin typeface="Calibri" panose="020F0502020204030204" pitchFamily="34" charset="0"/>
                <a:ea typeface="Calibri" panose="020F0502020204030204" pitchFamily="34" charset="0"/>
                <a:cs typeface="Calibri" panose="020F0502020204030204" pitchFamily="34" charset="0"/>
              </a:rPr>
              <a:t>, vol. 28, no. 1, pp. 3-9, Feb. 2013.</a:t>
            </a:r>
          </a:p>
          <a:p>
            <a:pPr marL="0" indent="0">
              <a:buNone/>
            </a:pPr>
            <a:r>
              <a:rPr lang="en-US" altLang="zh-CN" sz="1200" dirty="0">
                <a:latin typeface="Calibri" panose="020F0502020204030204" pitchFamily="34" charset="0"/>
                <a:ea typeface="Calibri" panose="020F0502020204030204" pitchFamily="34" charset="0"/>
                <a:cs typeface="Calibri" panose="020F0502020204030204" pitchFamily="34" charset="0"/>
              </a:rPr>
              <a:t>[9] D. Wang, Y. Yuan, R. Cheng and Z. Wang, "Data-Driven Outage Restoration Time Prediction via Transfer Learning With Cluster Ensembles," in IEEE Transactions on Power Systems, vol. 39, no. 1, pp. 83-96, Jan. 2024</a:t>
            </a:r>
          </a:p>
          <a:p>
            <a:pPr marL="0" indent="0">
              <a:buNone/>
            </a:pPr>
            <a:r>
              <a:rPr lang="en-US" altLang="zh-CN" sz="1200" dirty="0">
                <a:latin typeface="Calibri" panose="020F0502020204030204" pitchFamily="34" charset="0"/>
                <a:ea typeface="Calibri" panose="020F0502020204030204" pitchFamily="34" charset="0"/>
                <a:cs typeface="Calibri" panose="020F0502020204030204" pitchFamily="34" charset="0"/>
              </a:rPr>
              <a:t>[10] </a:t>
            </a:r>
            <a:r>
              <a:rPr lang="en-US" altLang="zh-CN" sz="1200" dirty="0" err="1">
                <a:latin typeface="Calibri" panose="020F0502020204030204" pitchFamily="34" charset="0"/>
                <a:ea typeface="Calibri" panose="020F0502020204030204" pitchFamily="34" charset="0"/>
                <a:cs typeface="Calibri" panose="020F0502020204030204" pitchFamily="34" charset="0"/>
              </a:rPr>
              <a:t>Ratnasingam</a:t>
            </a:r>
            <a:r>
              <a:rPr lang="en-US" altLang="zh-CN" sz="1200" dirty="0">
                <a:latin typeface="Calibri" panose="020F0502020204030204" pitchFamily="34" charset="0"/>
                <a:ea typeface="Calibri" panose="020F0502020204030204" pitchFamily="34" charset="0"/>
                <a:cs typeface="Calibri" panose="020F0502020204030204" pitchFamily="34" charset="0"/>
              </a:rPr>
              <a:t> S, Muñoz-Lopez J. Distance Correlation-Based Feature Selection in Random Forest. </a:t>
            </a:r>
            <a:r>
              <a:rPr lang="en-US" altLang="zh-CN" sz="1200" i="1" dirty="0">
                <a:latin typeface="Calibri" panose="020F0502020204030204" pitchFamily="34" charset="0"/>
                <a:ea typeface="Calibri" panose="020F0502020204030204" pitchFamily="34" charset="0"/>
                <a:cs typeface="Calibri" panose="020F0502020204030204" pitchFamily="34" charset="0"/>
              </a:rPr>
              <a:t>Entropy</a:t>
            </a:r>
            <a:r>
              <a:rPr lang="en-US" altLang="zh-CN" sz="1200" dirty="0">
                <a:latin typeface="Calibri" panose="020F0502020204030204" pitchFamily="34" charset="0"/>
                <a:ea typeface="Calibri" panose="020F0502020204030204" pitchFamily="34" charset="0"/>
                <a:cs typeface="Calibri" panose="020F0502020204030204" pitchFamily="34" charset="0"/>
              </a:rPr>
              <a:t>. 2023; 25(9):1250.</a:t>
            </a:r>
          </a:p>
          <a:p>
            <a:pPr marL="0" indent="0">
              <a:buNone/>
            </a:pPr>
            <a:endParaRPr lang="zh-CN" alt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6925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 y="9"/>
            <a:ext cx="9144000" cy="5143501"/>
          </a:xfrm>
          <a:prstGeom prst="rect">
            <a:avLst/>
          </a:prstGeom>
        </p:spPr>
      </p:pic>
      <p:sp>
        <p:nvSpPr>
          <p:cNvPr id="12" name="Rectangle 11"/>
          <p:cNvSpPr/>
          <p:nvPr/>
        </p:nvSpPr>
        <p:spPr bwMode="auto">
          <a:xfrm>
            <a:off x="6360" y="9"/>
            <a:ext cx="9144000" cy="5143501"/>
          </a:xfrm>
          <a:prstGeom prst="rect">
            <a:avLst/>
          </a:prstGeom>
          <a:solidFill>
            <a:srgbClr val="C8102E">
              <a:alpha val="90000"/>
            </a:srgbClr>
          </a:solidFill>
          <a:ln w="9525" cap="flat" cmpd="sng" algn="ctr">
            <a:noFill/>
            <a:prstDash val="solid"/>
            <a:round/>
            <a:headEnd type="none" w="med" len="med"/>
            <a:tailEnd type="none" w="med" len="med"/>
          </a:ln>
          <a:effectLst/>
        </p:spPr>
        <p:txBody>
          <a:bodyPr vert="horz" wrap="square" lIns="91441" tIns="45720" rIns="91441" bIns="45720" numCol="1" rtlCol="0" anchor="t" anchorCtr="0" compatLnSpc="1">
            <a:prstTxWarp prst="textNoShape">
              <a:avLst/>
            </a:prstTxWarp>
          </a:bodyPr>
          <a:lstStyle/>
          <a:p>
            <a:endParaRPr lang="en-US">
              <a:solidFill>
                <a:srgbClr val="C8102E"/>
              </a:solidFill>
            </a:endParaRPr>
          </a:p>
        </p:txBody>
      </p:sp>
      <p:cxnSp>
        <p:nvCxnSpPr>
          <p:cNvPr id="49" name="Straight Connector 48"/>
          <p:cNvCxnSpPr/>
          <p:nvPr/>
        </p:nvCxnSpPr>
        <p:spPr bwMode="auto">
          <a:xfrm>
            <a:off x="11" y="3511550"/>
            <a:ext cx="9144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sp>
        <p:nvSpPr>
          <p:cNvPr id="11" name="TextBox 10"/>
          <p:cNvSpPr txBox="1"/>
          <p:nvPr/>
        </p:nvSpPr>
        <p:spPr>
          <a:xfrm>
            <a:off x="3195435" y="1435272"/>
            <a:ext cx="2743200" cy="1446806"/>
          </a:xfrm>
          <a:prstGeom prst="rect">
            <a:avLst/>
          </a:prstGeom>
          <a:noFill/>
        </p:spPr>
        <p:txBody>
          <a:bodyPr wrap="square" rtlCol="0" anchor="b" anchorCtr="0">
            <a:spAutoFit/>
          </a:bodyPr>
          <a:lstStyle/>
          <a:p>
            <a:r>
              <a:rPr lang="en-US" sz="4401" dirty="0">
                <a:solidFill>
                  <a:schemeClr val="bg1"/>
                </a:solidFill>
                <a:latin typeface="Univers 57 Condensed" charset="0"/>
                <a:ea typeface="Univers 57 Condensed" charset="0"/>
                <a:cs typeface="Univers 57 Condensed" charset="0"/>
              </a:rPr>
              <a:t>Thank You!</a:t>
            </a:r>
          </a:p>
          <a:p>
            <a:pPr algn="ctr"/>
            <a:r>
              <a:rPr lang="en-US" sz="4401" dirty="0">
                <a:solidFill>
                  <a:schemeClr val="bg1"/>
                </a:solidFill>
                <a:latin typeface="Univers 57 Condensed" charset="0"/>
                <a:ea typeface="Univers 57 Condensed" charset="0"/>
                <a:cs typeface="Univers 57 Condensed" charset="0"/>
              </a:rPr>
              <a:t>Q&amp;A</a:t>
            </a:r>
          </a:p>
        </p:txBody>
      </p:sp>
      <p:pic>
        <p:nvPicPr>
          <p:cNvPr id="13" name="Picture 12" descr="ISU LEFT white.eps"/>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7010" y="4788722"/>
            <a:ext cx="2396490" cy="197361"/>
          </a:xfrm>
          <a:prstGeom prst="rect">
            <a:avLst/>
          </a:prstGeom>
          <a:noFill/>
          <a:ln w="9525">
            <a:noFill/>
            <a:miter lim="800000"/>
            <a:headEnd/>
            <a:tailEnd/>
          </a:ln>
        </p:spPr>
      </p:pic>
      <p:sp>
        <p:nvSpPr>
          <p:cNvPr id="3" name="TextBox 2">
            <a:extLst>
              <a:ext uri="{FF2B5EF4-FFF2-40B4-BE49-F238E27FC236}">
                <a16:creationId xmlns:a16="http://schemas.microsoft.com/office/drawing/2014/main" id="{500CB1C5-CE78-BA5D-3435-20E8EC728E81}"/>
              </a:ext>
            </a:extLst>
          </p:cNvPr>
          <p:cNvSpPr txBox="1"/>
          <p:nvPr/>
        </p:nvSpPr>
        <p:spPr>
          <a:xfrm>
            <a:off x="2447291" y="3507854"/>
            <a:ext cx="4716997" cy="584775"/>
          </a:xfrm>
          <a:prstGeom prst="rect">
            <a:avLst/>
          </a:prstGeom>
          <a:noFill/>
        </p:spPr>
        <p:txBody>
          <a:bodyPr wrap="none" rtlCol="0">
            <a:spAutoFit/>
          </a:bodyPr>
          <a:lstStyle/>
          <a:p>
            <a:r>
              <a:rPr lang="en-US" altLang="zh-CN" sz="3200" dirty="0">
                <a:solidFill>
                  <a:schemeClr val="bg1"/>
                </a:solidFill>
                <a:latin typeface="Calibri" panose="020F0502020204030204" pitchFamily="34" charset="0"/>
                <a:ea typeface="Calibri" panose="020F0502020204030204" pitchFamily="34" charset="0"/>
                <a:cs typeface="Calibri" panose="020F0502020204030204" pitchFamily="34" charset="0"/>
              </a:rPr>
              <a:t>https://</a:t>
            </a:r>
            <a:r>
              <a:rPr lang="en-US" altLang="zh-CN" sz="3200" dirty="0" err="1">
                <a:solidFill>
                  <a:schemeClr val="bg1"/>
                </a:solidFill>
                <a:latin typeface="Calibri" panose="020F0502020204030204" pitchFamily="34" charset="0"/>
                <a:ea typeface="Calibri" panose="020F0502020204030204" pitchFamily="34" charset="0"/>
                <a:cs typeface="Calibri" panose="020F0502020204030204" pitchFamily="34" charset="0"/>
              </a:rPr>
              <a:t>wzy.ece.iastate.edu</a:t>
            </a:r>
            <a:endParaRPr lang="zh-CN" alt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0487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B573C-F015-9BD9-4568-FC2CD7D77D3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1DD8260-264D-B03C-6556-518FF9AEA3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 y="9"/>
            <a:ext cx="9144000" cy="5143501"/>
          </a:xfrm>
          <a:prstGeom prst="rect">
            <a:avLst/>
          </a:prstGeom>
        </p:spPr>
      </p:pic>
      <p:sp>
        <p:nvSpPr>
          <p:cNvPr id="12" name="Rectangle 11">
            <a:extLst>
              <a:ext uri="{FF2B5EF4-FFF2-40B4-BE49-F238E27FC236}">
                <a16:creationId xmlns:a16="http://schemas.microsoft.com/office/drawing/2014/main" id="{14386B47-39EB-DD8E-BB92-AA9EBFE68537}"/>
              </a:ext>
            </a:extLst>
          </p:cNvPr>
          <p:cNvSpPr/>
          <p:nvPr/>
        </p:nvSpPr>
        <p:spPr bwMode="auto">
          <a:xfrm>
            <a:off x="6360" y="9"/>
            <a:ext cx="9144000" cy="5143501"/>
          </a:xfrm>
          <a:prstGeom prst="rect">
            <a:avLst/>
          </a:prstGeom>
          <a:solidFill>
            <a:srgbClr val="C8102E">
              <a:alpha val="90000"/>
            </a:srgbClr>
          </a:solidFill>
          <a:ln w="9525" cap="flat" cmpd="sng" algn="ctr">
            <a:noFill/>
            <a:prstDash val="solid"/>
            <a:round/>
            <a:headEnd type="none" w="med" len="med"/>
            <a:tailEnd type="none" w="med" len="med"/>
          </a:ln>
          <a:effectLst/>
        </p:spPr>
        <p:txBody>
          <a:bodyPr vert="horz" wrap="square" lIns="91441" tIns="45720" rIns="91441" bIns="45720" numCol="1" rtlCol="0" anchor="t" anchorCtr="0" compatLnSpc="1">
            <a:prstTxWarp prst="textNoShape">
              <a:avLst/>
            </a:prstTxWarp>
          </a:bodyPr>
          <a:lstStyle/>
          <a:p>
            <a:endParaRPr lang="en-US">
              <a:solidFill>
                <a:srgbClr val="C8102E"/>
              </a:solidFill>
            </a:endParaRPr>
          </a:p>
        </p:txBody>
      </p:sp>
      <p:cxnSp>
        <p:nvCxnSpPr>
          <p:cNvPr id="49" name="Straight Connector 48">
            <a:extLst>
              <a:ext uri="{FF2B5EF4-FFF2-40B4-BE49-F238E27FC236}">
                <a16:creationId xmlns:a16="http://schemas.microsoft.com/office/drawing/2014/main" id="{C9ECFAB4-18A8-7E9E-7575-55916C86A84E}"/>
              </a:ext>
            </a:extLst>
          </p:cNvPr>
          <p:cNvCxnSpPr/>
          <p:nvPr/>
        </p:nvCxnSpPr>
        <p:spPr bwMode="auto">
          <a:xfrm>
            <a:off x="11" y="3511550"/>
            <a:ext cx="9144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sp>
        <p:nvSpPr>
          <p:cNvPr id="11" name="TextBox 10">
            <a:extLst>
              <a:ext uri="{FF2B5EF4-FFF2-40B4-BE49-F238E27FC236}">
                <a16:creationId xmlns:a16="http://schemas.microsoft.com/office/drawing/2014/main" id="{8109BE07-D91D-AD21-3BA0-1217220700EB}"/>
              </a:ext>
            </a:extLst>
          </p:cNvPr>
          <p:cNvSpPr txBox="1"/>
          <p:nvPr/>
        </p:nvSpPr>
        <p:spPr>
          <a:xfrm>
            <a:off x="3200411" y="1428503"/>
            <a:ext cx="2743200" cy="1446806"/>
          </a:xfrm>
          <a:prstGeom prst="rect">
            <a:avLst/>
          </a:prstGeom>
          <a:noFill/>
        </p:spPr>
        <p:txBody>
          <a:bodyPr wrap="square" rtlCol="0" anchor="b" anchorCtr="0">
            <a:spAutoFit/>
          </a:bodyPr>
          <a:lstStyle/>
          <a:p>
            <a:pPr algn="ctr"/>
            <a:r>
              <a:rPr lang="en-US" sz="4401" dirty="0">
                <a:solidFill>
                  <a:schemeClr val="bg1"/>
                </a:solidFill>
                <a:latin typeface="Univers 57 Condensed" charset="0"/>
                <a:ea typeface="Univers 57 Condensed" charset="0"/>
                <a:cs typeface="Univers 57 Condensed" charset="0"/>
              </a:rPr>
              <a:t>Backup Slides</a:t>
            </a:r>
          </a:p>
        </p:txBody>
      </p:sp>
      <p:pic>
        <p:nvPicPr>
          <p:cNvPr id="13" name="Picture 12" descr="ISU LEFT white.eps">
            <a:extLst>
              <a:ext uri="{FF2B5EF4-FFF2-40B4-BE49-F238E27FC236}">
                <a16:creationId xmlns:a16="http://schemas.microsoft.com/office/drawing/2014/main" id="{9B35E7BB-FC4F-60D5-AE87-DCCD3094592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7010" y="4788722"/>
            <a:ext cx="2396490" cy="197361"/>
          </a:xfrm>
          <a:prstGeom prst="rect">
            <a:avLst/>
          </a:prstGeom>
          <a:noFill/>
          <a:ln w="9525">
            <a:noFill/>
            <a:miter lim="800000"/>
            <a:headEnd/>
            <a:tailEnd/>
          </a:ln>
        </p:spPr>
      </p:pic>
    </p:spTree>
    <p:extLst>
      <p:ext uri="{BB962C8B-B14F-4D97-AF65-F5344CB8AC3E}">
        <p14:creationId xmlns:p14="http://schemas.microsoft.com/office/powerpoint/2010/main" val="569082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FF46-1E94-99F2-0357-4C983B12064F}"/>
              </a:ext>
            </a:extLst>
          </p:cNvPr>
          <p:cNvSpPr>
            <a:spLocks noGrp="1"/>
          </p:cNvSpPr>
          <p:nvPr>
            <p:ph type="title"/>
          </p:nvPr>
        </p:nvSpPr>
        <p:spPr/>
        <p:txBody>
          <a:bodyPr/>
          <a:lstStyle/>
          <a:p>
            <a:r>
              <a:rPr lang="en-US" altLang="zh-CN" dirty="0"/>
              <a:t>Data Normalization</a:t>
            </a:r>
            <a:endParaRPr lang="zh-CN" alt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713B2C9-05FE-22D1-6F5F-83663E3CBB39}"/>
                  </a:ext>
                </a:extLst>
              </p:cNvPr>
              <p:cNvSpPr>
                <a:spLocks noGrp="1"/>
              </p:cNvSpPr>
              <p:nvPr>
                <p:ph type="body" sz="quarter" idx="10"/>
              </p:nvPr>
            </p:nvSpPr>
            <p:spPr/>
            <p:txBody>
              <a:bodyPr/>
              <a:lstStyle/>
              <a:p>
                <a:pPr>
                  <a:buNone/>
                </a:pPr>
                <a:r>
                  <a:rPr lang="en-US" altLang="zh-CN" sz="1200" dirty="0">
                    <a:latin typeface="Calibri" panose="020F0502020204030204" pitchFamily="34" charset="0"/>
                    <a:ea typeface="Calibri" panose="020F0502020204030204" pitchFamily="34" charset="0"/>
                    <a:cs typeface="Calibri" panose="020F0502020204030204" pitchFamily="34" charset="0"/>
                  </a:rPr>
                  <a:t>Apply normalization to all </a:t>
                </a:r>
                <a:r>
                  <a:rPr lang="en-US" altLang="zh-CN" sz="1200" b="1" dirty="0">
                    <a:latin typeface="Calibri" panose="020F0502020204030204" pitchFamily="34" charset="0"/>
                    <a:ea typeface="Calibri" panose="020F0502020204030204" pitchFamily="34" charset="0"/>
                    <a:cs typeface="Calibri" panose="020F0502020204030204" pitchFamily="34" charset="0"/>
                  </a:rPr>
                  <a:t>continuous numerical features</a:t>
                </a:r>
                <a:r>
                  <a:rPr lang="en-US" altLang="zh-CN" sz="1200" dirty="0">
                    <a:latin typeface="Calibri" panose="020F0502020204030204" pitchFamily="34" charset="0"/>
                    <a:ea typeface="Calibri" panose="020F0502020204030204" pitchFamily="34" charset="0"/>
                    <a:cs typeface="Calibri" panose="020F0502020204030204" pitchFamily="34" charset="0"/>
                  </a:rPr>
                  <a:t>, such as:</a:t>
                </a:r>
              </a:p>
              <a:p>
                <a:pPr>
                  <a:buFont typeface="Arial" panose="020B0604020202020204" pitchFamily="34" charset="0"/>
                  <a:buChar char="•"/>
                </a:pPr>
                <a:r>
                  <a:rPr lang="en-US" altLang="zh-CN" sz="1200" dirty="0">
                    <a:latin typeface="Calibri" panose="020F0502020204030204" pitchFamily="34" charset="0"/>
                    <a:ea typeface="Calibri" panose="020F0502020204030204" pitchFamily="34" charset="0"/>
                    <a:cs typeface="Calibri" panose="020F0502020204030204" pitchFamily="34" charset="0"/>
                  </a:rPr>
                  <a:t>Hourly wind speed/ Hourly temperature/ Hourly precipitation</a:t>
                </a:r>
              </a:p>
              <a:p>
                <a:pPr>
                  <a:buFont typeface="Arial" panose="020B0604020202020204" pitchFamily="34" charset="0"/>
                  <a:buChar char="•"/>
                </a:pPr>
                <a:r>
                  <a:rPr lang="en-US" altLang="zh-CN" sz="1200" dirty="0">
                    <a:latin typeface="Calibri" panose="020F0502020204030204" pitchFamily="34" charset="0"/>
                    <a:ea typeface="Calibri" panose="020F0502020204030204" pitchFamily="34" charset="0"/>
                    <a:cs typeface="Calibri" panose="020F0502020204030204" pitchFamily="34" charset="0"/>
                  </a:rPr>
                  <a:t>Customers interrupted</a:t>
                </a:r>
              </a:p>
              <a:p>
                <a:pPr>
                  <a:buFont typeface="Arial" panose="020B0604020202020204" pitchFamily="34" charset="0"/>
                  <a:buChar char="•"/>
                </a:pPr>
                <a:r>
                  <a:rPr lang="en-US" altLang="zh-CN" sz="1200" dirty="0">
                    <a:latin typeface="Calibri" panose="020F0502020204030204" pitchFamily="34" charset="0"/>
                    <a:ea typeface="Calibri" panose="020F0502020204030204" pitchFamily="34" charset="0"/>
                    <a:cs typeface="Calibri" panose="020F0502020204030204" pitchFamily="34" charset="0"/>
                  </a:rPr>
                  <a:t>Number of coinciding outages</a:t>
                </a:r>
              </a:p>
              <a:p>
                <a:r>
                  <a:rPr lang="en-US" altLang="zh-CN" sz="1200" dirty="0">
                    <a:latin typeface="Calibri" panose="020F0502020204030204" pitchFamily="34" charset="0"/>
                    <a:ea typeface="Calibri" panose="020F0502020204030204" pitchFamily="34" charset="0"/>
                    <a:cs typeface="Calibri" panose="020F0502020204030204" pitchFamily="34" charset="0"/>
                  </a:rPr>
                  <a:t>Customers interrupted in coinciding outages</a:t>
                </a:r>
              </a:p>
              <a:p>
                <a:pPr>
                  <a:buFont typeface="Arial" panose="020B0604020202020204" pitchFamily="34" charset="0"/>
                  <a:buChar char="•"/>
                </a:pPr>
                <a:r>
                  <a:rPr lang="en-US" altLang="zh-CN" sz="1200" dirty="0">
                    <a:latin typeface="Calibri" panose="020F0502020204030204" pitchFamily="34" charset="0"/>
                    <a:ea typeface="Calibri" panose="020F0502020204030204" pitchFamily="34" charset="0"/>
                    <a:cs typeface="Calibri" panose="020F0502020204030204" pitchFamily="34" charset="0"/>
                  </a:rPr>
                  <a:t>Crew dispatch duration</a:t>
                </a:r>
                <a:endParaRPr lang="en-US" altLang="zh-CN" sz="1200" i="1" dirty="0">
                  <a:latin typeface="Calibri" panose="020F0502020204030204" pitchFamily="34" charset="0"/>
                  <a:ea typeface="Calibri" panose="020F0502020204030204" pitchFamily="34" charset="0"/>
                  <a:cs typeface="Calibri" panose="020F0502020204030204" pitchFamily="34" charset="0"/>
                </a:endParaRPr>
              </a:p>
              <a:p>
                <a:r>
                  <a:rPr lang="en-US" altLang="zh-CN" sz="1200" dirty="0">
                    <a:latin typeface="Calibri" panose="020F0502020204030204" pitchFamily="34" charset="0"/>
                    <a:ea typeface="Calibri" panose="020F0502020204030204" pitchFamily="34" charset="0"/>
                    <a:cs typeface="Calibri" panose="020F0502020204030204" pitchFamily="34" charset="0"/>
                  </a:rPr>
                  <a:t>Categorical features like cause codes or severe weather codes are NOT normalized.</a:t>
                </a:r>
              </a:p>
              <a:p>
                <a:pPr>
                  <a:buNone/>
                </a:pPr>
                <a:r>
                  <a:rPr lang="en-US" altLang="zh-CN" sz="1200" b="1" dirty="0">
                    <a:latin typeface="Calibri" panose="020F0502020204030204" pitchFamily="34" charset="0"/>
                    <a:ea typeface="Calibri" panose="020F0502020204030204" pitchFamily="34" charset="0"/>
                    <a:cs typeface="Calibri" panose="020F0502020204030204" pitchFamily="34" charset="0"/>
                  </a:rPr>
                  <a:t>Z-Score Normalization</a:t>
                </a:r>
              </a:p>
              <a:p>
                <a:pPr>
                  <a:buNone/>
                </a:pPr>
                <a:r>
                  <a:rPr lang="en-US" altLang="zh-CN" sz="1200" dirty="0">
                    <a:latin typeface="Calibri" panose="020F0502020204030204" pitchFamily="34" charset="0"/>
                    <a:ea typeface="Calibri" panose="020F0502020204030204" pitchFamily="34" charset="0"/>
                    <a:cs typeface="Calibri" panose="020F0502020204030204" pitchFamily="34" charset="0"/>
                  </a:rPr>
                  <a:t>For each feature </a:t>
                </a:r>
                <a14:m>
                  <m:oMath xmlns:m="http://schemas.openxmlformats.org/officeDocument/2006/math">
                    <m:r>
                      <a:rPr lang="zh-CN" altLang="en-US" sz="1200" i="1">
                        <a:latin typeface="Cambria Math" panose="02040503050406030204" pitchFamily="18" charset="0"/>
                      </a:rPr>
                      <m:t>𝑥</m:t>
                    </m:r>
                  </m:oMath>
                </a14:m>
                <a:r>
                  <a:rPr lang="en-US" altLang="zh-CN" sz="1200" dirty="0">
                    <a:latin typeface="Calibri" panose="020F0502020204030204" pitchFamily="34" charset="0"/>
                    <a:ea typeface="Calibri" panose="020F0502020204030204" pitchFamily="34" charset="0"/>
                    <a:cs typeface="Calibri" panose="020F0502020204030204" pitchFamily="34" charset="0"/>
                  </a:rPr>
                  <a:t>:</a:t>
                </a:r>
              </a:p>
              <a:p>
                <a:pPr>
                  <a:buNone/>
                </a:pPr>
                <a14:m>
                  <m:oMathPara xmlns:m="http://schemas.openxmlformats.org/officeDocument/2006/math">
                    <m:oMathParaPr>
                      <m:jc m:val="centerGroup"/>
                    </m:oMathParaPr>
                    <m:oMath xmlns:m="http://schemas.openxmlformats.org/officeDocument/2006/math">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𝑥</m:t>
                          </m:r>
                        </m:e>
                        <m:sub>
                          <m:r>
                            <m:rPr>
                              <m:nor/>
                            </m:rPr>
                            <a:rPr lang="en-US" altLang="zh-CN" sz="1200" b="0" i="1">
                              <a:latin typeface="Calibri" panose="020F0502020204030204" pitchFamily="34" charset="0"/>
                              <a:ea typeface="Calibri" panose="020F0502020204030204" pitchFamily="34" charset="0"/>
                              <a:cs typeface="Calibri" panose="020F0502020204030204" pitchFamily="34" charset="0"/>
                            </a:rPr>
                            <m:t>norm</m:t>
                          </m:r>
                        </m:sub>
                      </m:sSub>
                      <m:r>
                        <a:rPr lang="ar-AE" altLang="zh-CN" sz="1200" b="0" i="0">
                          <a:latin typeface="Cambria Math" panose="02040503050406030204" pitchFamily="18" charset="0"/>
                        </a:rPr>
                        <m:t>=</m:t>
                      </m:r>
                      <m:f>
                        <m:fPr>
                          <m:ctrlPr>
                            <a:rPr lang="ar-AE" altLang="zh-CN" sz="1200" b="0" i="1">
                              <a:latin typeface="Cambria Math" panose="02040503050406030204" pitchFamily="18" charset="0"/>
                            </a:rPr>
                          </m:ctrlPr>
                        </m:fPr>
                        <m:num>
                          <m:r>
                            <a:rPr lang="zh-CN" altLang="ar-AE" sz="1200" b="0" i="1">
                              <a:latin typeface="Cambria Math" panose="02040503050406030204" pitchFamily="18" charset="0"/>
                            </a:rPr>
                            <m:t>𝑥</m:t>
                          </m:r>
                          <m:r>
                            <a:rPr lang="ar-AE" altLang="zh-CN" sz="1200" b="0" i="0">
                              <a:latin typeface="Cambria Math" panose="02040503050406030204" pitchFamily="18" charset="0"/>
                            </a:rPr>
                            <m:t>−</m:t>
                          </m:r>
                          <m:r>
                            <a:rPr lang="zh-CN" altLang="ar-AE" sz="1200" b="0" i="1">
                              <a:latin typeface="Cambria Math" panose="02040503050406030204" pitchFamily="18" charset="0"/>
                            </a:rPr>
                            <m:t>𝜇</m:t>
                          </m:r>
                        </m:num>
                        <m:den>
                          <m:r>
                            <a:rPr lang="zh-CN" altLang="ar-AE" sz="1200" b="0" i="1">
                              <a:latin typeface="Cambria Math" panose="02040503050406030204" pitchFamily="18" charset="0"/>
                            </a:rPr>
                            <m:t>𝜎</m:t>
                          </m:r>
                        </m:den>
                      </m:f>
                    </m:oMath>
                  </m:oMathPara>
                </a14:m>
                <a:endParaRPr lang="ar-AE" altLang="zh-CN" sz="1200" b="0" dirty="0">
                  <a:latin typeface="Calibri" panose="020F0502020204030204" pitchFamily="34" charset="0"/>
                  <a:ea typeface="Calibri" panose="020F0502020204030204" pitchFamily="34" charset="0"/>
                  <a:cs typeface="Calibri" panose="020F0502020204030204" pitchFamily="34" charset="0"/>
                </a:endParaRPr>
              </a:p>
              <a:p>
                <a:pPr>
                  <a:buNone/>
                </a:pPr>
                <a:r>
                  <a:rPr lang="en-US" altLang="zh-CN" sz="1200" dirty="0">
                    <a:latin typeface="Calibri" panose="020F0502020204030204" pitchFamily="34" charset="0"/>
                    <a:ea typeface="Calibri" panose="020F0502020204030204" pitchFamily="34" charset="0"/>
                    <a:cs typeface="Calibri" panose="020F0502020204030204" pitchFamily="34" charset="0"/>
                  </a:rPr>
                  <a:t>Where:</a:t>
                </a:r>
              </a:p>
              <a:p>
                <a:pPr>
                  <a:buFont typeface="Arial" panose="020B0604020202020204" pitchFamily="34" charset="0"/>
                  <a:buChar char="•"/>
                </a:pPr>
                <a14:m>
                  <m:oMath xmlns:m="http://schemas.openxmlformats.org/officeDocument/2006/math">
                    <m:r>
                      <a:rPr lang="zh-CN" altLang="en-US" sz="1200" i="1">
                        <a:latin typeface="Cambria Math" panose="02040503050406030204" pitchFamily="18" charset="0"/>
                      </a:rPr>
                      <m:t>𝑥</m:t>
                    </m:r>
                  </m:oMath>
                </a14:m>
                <a:r>
                  <a:rPr lang="en-US" altLang="zh-CN" sz="1200" dirty="0">
                    <a:latin typeface="Calibri" panose="020F0502020204030204" pitchFamily="34" charset="0"/>
                    <a:ea typeface="Calibri" panose="020F0502020204030204" pitchFamily="34" charset="0"/>
                    <a:cs typeface="Calibri" panose="020F0502020204030204" pitchFamily="34" charset="0"/>
                  </a:rPr>
                  <a:t>: raw feature value</a:t>
                </a:r>
              </a:p>
              <a:p>
                <a:pPr>
                  <a:buFont typeface="Arial" panose="020B0604020202020204" pitchFamily="34" charset="0"/>
                  <a:buChar char="•"/>
                </a:pPr>
                <a14:m>
                  <m:oMath xmlns:m="http://schemas.openxmlformats.org/officeDocument/2006/math">
                    <m:r>
                      <a:rPr lang="zh-CN" altLang="en-US" sz="1200" i="1">
                        <a:latin typeface="Cambria Math" panose="02040503050406030204" pitchFamily="18" charset="0"/>
                      </a:rPr>
                      <m:t>𝜇</m:t>
                    </m:r>
                  </m:oMath>
                </a14:m>
                <a:r>
                  <a:rPr lang="en-US" altLang="zh-CN" sz="1200" dirty="0">
                    <a:latin typeface="Calibri" panose="020F0502020204030204" pitchFamily="34" charset="0"/>
                    <a:ea typeface="Calibri" panose="020F0502020204030204" pitchFamily="34" charset="0"/>
                    <a:cs typeface="Calibri" panose="020F0502020204030204" pitchFamily="34" charset="0"/>
                  </a:rPr>
                  <a:t>: mean of the feature (computed from training set only)</a:t>
                </a:r>
              </a:p>
              <a:p>
                <a:pPr>
                  <a:buFont typeface="Arial" panose="020B0604020202020204" pitchFamily="34" charset="0"/>
                  <a:buChar char="•"/>
                </a:pPr>
                <a14:m>
                  <m:oMath xmlns:m="http://schemas.openxmlformats.org/officeDocument/2006/math">
                    <m:r>
                      <a:rPr lang="zh-CN" altLang="en-US" sz="1200" i="1">
                        <a:latin typeface="Cambria Math" panose="02040503050406030204" pitchFamily="18" charset="0"/>
                      </a:rPr>
                      <m:t>𝜎</m:t>
                    </m:r>
                  </m:oMath>
                </a14:m>
                <a:r>
                  <a:rPr lang="en-US" altLang="zh-CN" sz="1200" dirty="0">
                    <a:latin typeface="Calibri" panose="020F0502020204030204" pitchFamily="34" charset="0"/>
                    <a:ea typeface="Calibri" panose="020F0502020204030204" pitchFamily="34" charset="0"/>
                    <a:cs typeface="Calibri" panose="020F0502020204030204" pitchFamily="34" charset="0"/>
                  </a:rPr>
                  <a:t>: standard deviation of the feature (training set only)</a:t>
                </a:r>
              </a:p>
              <a:p>
                <a:pPr>
                  <a:buNone/>
                </a:pPr>
                <a:r>
                  <a:rPr lang="en-US" altLang="zh-CN" sz="1200" dirty="0">
                    <a:latin typeface="Calibri" panose="020F0502020204030204" pitchFamily="34" charset="0"/>
                    <a:ea typeface="Calibri" panose="020F0502020204030204" pitchFamily="34" charset="0"/>
                    <a:cs typeface="Calibri" panose="020F0502020204030204" pitchFamily="34" charset="0"/>
                  </a:rPr>
                  <a:t>This maps the feature to a distribution with:</a:t>
                </a:r>
              </a:p>
              <a:p>
                <a:pPr>
                  <a:buFont typeface="Arial" panose="020B0604020202020204" pitchFamily="34" charset="0"/>
                  <a:buChar char="•"/>
                </a:pPr>
                <a:r>
                  <a:rPr lang="en-US" altLang="zh-CN" sz="1200" dirty="0">
                    <a:latin typeface="Calibri" panose="020F0502020204030204" pitchFamily="34" charset="0"/>
                    <a:ea typeface="Calibri" panose="020F0502020204030204" pitchFamily="34" charset="0"/>
                    <a:cs typeface="Calibri" panose="020F0502020204030204" pitchFamily="34" charset="0"/>
                  </a:rPr>
                  <a:t>Mean = 0</a:t>
                </a:r>
              </a:p>
              <a:p>
                <a:pPr>
                  <a:buFont typeface="Arial" panose="020B0604020202020204" pitchFamily="34" charset="0"/>
                  <a:buChar char="•"/>
                </a:pPr>
                <a:r>
                  <a:rPr lang="en-US" altLang="zh-CN" sz="1200" dirty="0">
                    <a:latin typeface="Calibri" panose="020F0502020204030204" pitchFamily="34" charset="0"/>
                    <a:ea typeface="Calibri" panose="020F0502020204030204" pitchFamily="34" charset="0"/>
                    <a:cs typeface="Calibri" panose="020F0502020204030204" pitchFamily="34" charset="0"/>
                  </a:rPr>
                  <a:t>Standard deviation = 1</a:t>
                </a:r>
              </a:p>
            </p:txBody>
          </p:sp>
        </mc:Choice>
        <mc:Fallback xmlns="">
          <p:sp>
            <p:nvSpPr>
              <p:cNvPr id="3" name="Text Placeholder 2">
                <a:extLst>
                  <a:ext uri="{FF2B5EF4-FFF2-40B4-BE49-F238E27FC236}">
                    <a16:creationId xmlns:a16="http://schemas.microsoft.com/office/drawing/2014/main" id="{E713B2C9-05FE-22D1-6F5F-83663E3CBB39}"/>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69" t="-302" b="-9486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64880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AD86-0E81-213C-927B-A963D3A2B6FF}"/>
              </a:ext>
            </a:extLst>
          </p:cNvPr>
          <p:cNvSpPr>
            <a:spLocks noGrp="1"/>
          </p:cNvSpPr>
          <p:nvPr>
            <p:ph type="title"/>
          </p:nvPr>
        </p:nvSpPr>
        <p:spPr/>
        <p:txBody>
          <a:bodyPr/>
          <a:lstStyle/>
          <a:p>
            <a:r>
              <a:rPr lang="en-US" altLang="zh-CN" dirty="0"/>
              <a:t>Adding Features - Feature Selection</a:t>
            </a:r>
            <a:endParaRPr lang="zh-CN" alt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21F5F03-807D-5A28-15CD-5F626076840B}"/>
                  </a:ext>
                </a:extLst>
              </p:cNvPr>
              <p:cNvSpPr>
                <a:spLocks noGrp="1"/>
              </p:cNvSpPr>
              <p:nvPr>
                <p:ph type="body" sz="quarter" idx="10"/>
              </p:nvPr>
            </p:nvSpPr>
            <p:spPr/>
            <p:txBody>
              <a:bodyPr/>
              <a:lstStyle/>
              <a:p>
                <a:pPr>
                  <a:buNone/>
                </a:pPr>
                <a:r>
                  <a:rPr lang="en-US" altLang="zh-CN" sz="1800" b="1" dirty="0">
                    <a:latin typeface="Calibri" panose="020F0502020204030204" pitchFamily="34" charset="0"/>
                    <a:ea typeface="Calibri" panose="020F0502020204030204" pitchFamily="34" charset="0"/>
                    <a:cs typeface="Calibri" panose="020F0502020204030204" pitchFamily="34" charset="0"/>
                  </a:rPr>
                  <a:t>Compute Pearson Correlation Between Each Feature and Restoration Time</a:t>
                </a:r>
              </a:p>
              <a:p>
                <a:pPr>
                  <a:buNone/>
                </a:pPr>
                <a:r>
                  <a:rPr lang="en-US" altLang="zh-CN" sz="1800" dirty="0">
                    <a:latin typeface="Calibri" panose="020F0502020204030204" pitchFamily="34" charset="0"/>
                    <a:ea typeface="Calibri" panose="020F0502020204030204" pitchFamily="34" charset="0"/>
                    <a:cs typeface="Calibri" panose="020F0502020204030204" pitchFamily="34" charset="0"/>
                  </a:rPr>
                  <a:t>For a feature vector </a:t>
                </a:r>
                <a14:m>
                  <m:oMath xmlns:m="http://schemas.openxmlformats.org/officeDocument/2006/math">
                    <m:sSub>
                      <m:sSubPr>
                        <m:ctrlPr>
                          <a:rPr lang="ar-AE" altLang="zh-CN" sz="1800" i="1">
                            <a:latin typeface="Cambria Math" panose="02040503050406030204" pitchFamily="18" charset="0"/>
                          </a:rPr>
                        </m:ctrlPr>
                      </m:sSubPr>
                      <m:e>
                        <m:r>
                          <a:rPr lang="zh-CN" altLang="ar-AE" sz="1800" i="1">
                            <a:latin typeface="Cambria Math" panose="02040503050406030204" pitchFamily="18" charset="0"/>
                          </a:rPr>
                          <m:t>𝑋</m:t>
                        </m:r>
                      </m:e>
                      <m:sub>
                        <m:r>
                          <a:rPr lang="zh-CN" altLang="ar-AE" sz="1800" i="1">
                            <a:latin typeface="Cambria Math" panose="02040503050406030204" pitchFamily="18" charset="0"/>
                          </a:rPr>
                          <m:t>𝑘</m:t>
                        </m:r>
                      </m:sub>
                    </m:sSub>
                  </m:oMath>
                </a14:m>
                <a:r>
                  <a:rPr lang="en-US" altLang="zh-CN" sz="1800" dirty="0">
                    <a:latin typeface="Calibri" panose="020F0502020204030204" pitchFamily="34" charset="0"/>
                    <a:ea typeface="Calibri" panose="020F0502020204030204" pitchFamily="34" charset="0"/>
                    <a:cs typeface="Calibri" panose="020F0502020204030204" pitchFamily="34" charset="0"/>
                  </a:rPr>
                  <a:t> and restoration time vector </a:t>
                </a:r>
                <a14:m>
                  <m:oMath xmlns:m="http://schemas.openxmlformats.org/officeDocument/2006/math">
                    <m:r>
                      <a:rPr lang="zh-CN" altLang="en-US" sz="1800" i="1">
                        <a:latin typeface="Cambria Math" panose="02040503050406030204" pitchFamily="18" charset="0"/>
                      </a:rPr>
                      <m:t>𝑌</m:t>
                    </m:r>
                  </m:oMath>
                </a14:m>
                <a:r>
                  <a:rPr lang="en-US" altLang="zh-CN" sz="1800" dirty="0">
                    <a:latin typeface="Calibri" panose="020F0502020204030204" pitchFamily="34" charset="0"/>
                    <a:ea typeface="Calibri" panose="020F0502020204030204" pitchFamily="34" charset="0"/>
                    <a:cs typeface="Calibri" panose="020F0502020204030204" pitchFamily="34" charset="0"/>
                  </a:rPr>
                  <a:t>, the Pearson correlation coefficient is:</a:t>
                </a:r>
              </a:p>
              <a:p>
                <a:endParaRPr lang="zh-CN" altLang="en-US" dirty="0">
                  <a:latin typeface="Calibri" panose="020F0502020204030204" pitchFamily="34" charset="0"/>
                  <a:cs typeface="Calibri" panose="020F0502020204030204" pitchFamily="34" charset="0"/>
                </a:endParaRPr>
              </a:p>
            </p:txBody>
          </p:sp>
        </mc:Choice>
        <mc:Fallback xmlns="">
          <p:sp>
            <p:nvSpPr>
              <p:cNvPr id="3" name="Text Placeholder 2">
                <a:extLst>
                  <a:ext uri="{FF2B5EF4-FFF2-40B4-BE49-F238E27FC236}">
                    <a16:creationId xmlns:a16="http://schemas.microsoft.com/office/drawing/2014/main" id="{921F5F03-807D-5A28-15CD-5F626076840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21" t="-18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1305DC9-FB2C-5BA2-242D-AF849C31CB71}"/>
                  </a:ext>
                </a:extLst>
              </p:cNvPr>
              <p:cNvSpPr txBox="1"/>
              <p:nvPr/>
            </p:nvSpPr>
            <p:spPr>
              <a:xfrm>
                <a:off x="1115616" y="1635646"/>
                <a:ext cx="6192688" cy="9075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 </m:t>
                      </m:r>
                      <m:r>
                        <a:rPr lang="en-US" altLang="zh-CN" i="1" dirty="0" smtClean="0">
                          <a:latin typeface="Cambria Math" panose="02040503050406030204" pitchFamily="18" charset="0"/>
                        </a:rPr>
                        <m:t>𝜌</m:t>
                      </m:r>
                      <m:r>
                        <a:rPr lang="en-US" altLang="zh-CN" i="1" dirty="0" smtClean="0">
                          <a:latin typeface="Cambria Math" panose="02040503050406030204" pitchFamily="18" charset="0"/>
                        </a:rPr>
                        <m:t>ₖ =</m:t>
                      </m:r>
                      <m:f>
                        <m:fPr>
                          <m:ctrlPr>
                            <a:rPr lang="en-US" altLang="zh-CN" i="1" dirty="0" smtClean="0">
                              <a:latin typeface="Cambria Math" panose="02040503050406030204" pitchFamily="18" charset="0"/>
                            </a:rPr>
                          </m:ctrlPr>
                        </m:fPr>
                        <m:num>
                          <m:r>
                            <m:rPr>
                              <m:sty m:val="p"/>
                            </m:rPr>
                            <a:rPr lang="el-GR" altLang="zh-CN" i="0" dirty="0">
                              <a:latin typeface="Cambria Math" panose="02040503050406030204" pitchFamily="18" charset="0"/>
                            </a:rPr>
                            <m:t>Σ</m:t>
                          </m:r>
                          <m:d>
                            <m:dPr>
                              <m:ctrlPr>
                                <a:rPr lang="el-GR" altLang="zh-CN" i="1" dirty="0">
                                  <a:latin typeface="Cambria Math" panose="02040503050406030204" pitchFamily="18" charset="0"/>
                                </a:rPr>
                              </m:ctrlPr>
                            </m:dPr>
                            <m:e>
                              <m:r>
                                <a:rPr lang="el-GR" altLang="zh-CN" i="1" dirty="0">
                                  <a:latin typeface="Cambria Math" panose="02040503050406030204" pitchFamily="18" charset="0"/>
                                </a:rPr>
                                <m:t>𝑋</m:t>
                              </m:r>
                              <m:r>
                                <a:rPr lang="en-US" altLang="zh-CN" i="1" dirty="0">
                                  <a:latin typeface="Cambria Math" panose="02040503050406030204" pitchFamily="18" charset="0"/>
                                </a:rPr>
                                <m:t>ₖᵢ−</m:t>
                              </m:r>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𝑋</m:t>
                                  </m:r>
                                </m:e>
                              </m:acc>
                              <m:r>
                                <a:rPr lang="en-US" altLang="zh-CN" i="1" dirty="0">
                                  <a:latin typeface="Cambria Math" panose="02040503050406030204" pitchFamily="18" charset="0"/>
                                </a:rPr>
                                <m:t>ₖ</m:t>
                              </m:r>
                            </m:e>
                          </m:d>
                          <m:d>
                            <m:dPr>
                              <m:ctrlPr>
                                <a:rPr lang="en-US" altLang="zh-CN" i="1" dirty="0">
                                  <a:latin typeface="Cambria Math" panose="02040503050406030204" pitchFamily="18" charset="0"/>
                                </a:rPr>
                              </m:ctrlPr>
                            </m:dPr>
                            <m:e>
                              <m:r>
                                <a:rPr lang="en-US" altLang="zh-CN" i="1" dirty="0">
                                  <a:latin typeface="Cambria Math" panose="02040503050406030204" pitchFamily="18" charset="0"/>
                                </a:rPr>
                                <m:t>𝑌</m:t>
                              </m:r>
                              <m:r>
                                <a:rPr lang="en-US" altLang="zh-CN" i="1" dirty="0">
                                  <a:latin typeface="Cambria Math" panose="02040503050406030204" pitchFamily="18" charset="0"/>
                                </a:rPr>
                                <m:t>ᵢ−Ȳ</m:t>
                              </m:r>
                            </m:e>
                          </m:d>
                        </m:num>
                        <m:den>
                          <m:r>
                            <a:rPr lang="en-US" altLang="zh-CN" i="1" dirty="0">
                              <a:latin typeface="Cambria Math" panose="02040503050406030204" pitchFamily="18" charset="0"/>
                            </a:rPr>
                            <m:t>𝑠𝑞𝑟𝑡</m:t>
                          </m:r>
                          <m:d>
                            <m:dPr>
                              <m:ctrlPr>
                                <a:rPr lang="en-US" altLang="zh-CN" i="1" dirty="0">
                                  <a:latin typeface="Cambria Math" panose="02040503050406030204" pitchFamily="18" charset="0"/>
                                </a:rPr>
                              </m:ctrlPr>
                            </m:dPr>
                            <m:e>
                              <m:r>
                                <m:rPr>
                                  <m:sty m:val="p"/>
                                </m:rPr>
                                <a:rPr lang="el-GR" altLang="zh-CN" dirty="0">
                                  <a:latin typeface="Cambria Math" panose="02040503050406030204" pitchFamily="18" charset="0"/>
                                </a:rPr>
                                <m:t>Σ</m:t>
                              </m:r>
                              <m:sSup>
                                <m:sSupPr>
                                  <m:ctrlPr>
                                    <a:rPr lang="en-US" altLang="zh-CN" i="1" dirty="0">
                                      <a:latin typeface="Cambria Math" panose="02040503050406030204" pitchFamily="18" charset="0"/>
                                    </a:rPr>
                                  </m:ctrlPr>
                                </m:sSupPr>
                                <m:e>
                                  <m:d>
                                    <m:dPr>
                                      <m:ctrlPr>
                                        <a:rPr lang="el-GR" altLang="zh-CN" i="1" dirty="0">
                                          <a:latin typeface="Cambria Math" panose="02040503050406030204" pitchFamily="18" charset="0"/>
                                        </a:rPr>
                                      </m:ctrlPr>
                                    </m:dPr>
                                    <m:e>
                                      <m:r>
                                        <a:rPr lang="el-GR" altLang="zh-CN" i="1" dirty="0">
                                          <a:latin typeface="Cambria Math" panose="02040503050406030204" pitchFamily="18" charset="0"/>
                                        </a:rPr>
                                        <m:t>𝑋</m:t>
                                      </m:r>
                                      <m:r>
                                        <a:rPr lang="en-US" altLang="zh-CN" i="1" dirty="0">
                                          <a:latin typeface="Cambria Math" panose="02040503050406030204" pitchFamily="18" charset="0"/>
                                        </a:rPr>
                                        <m:t>ₖᵢ−</m:t>
                                      </m:r>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𝑋</m:t>
                                          </m:r>
                                        </m:e>
                                      </m:acc>
                                      <m:r>
                                        <a:rPr lang="en-US" altLang="zh-CN" i="1" dirty="0">
                                          <a:latin typeface="Cambria Math" panose="02040503050406030204" pitchFamily="18" charset="0"/>
                                        </a:rPr>
                                        <m:t>ₖ</m:t>
                                      </m:r>
                                    </m:e>
                                  </m:d>
                                </m:e>
                                <m:sup>
                                  <m:r>
                                    <a:rPr lang="en-US" altLang="zh-CN" i="1" dirty="0">
                                      <a:latin typeface="Cambria Math" panose="02040503050406030204" pitchFamily="18" charset="0"/>
                                    </a:rPr>
                                    <m:t>2</m:t>
                                  </m:r>
                                </m:sup>
                              </m:sSup>
                            </m:e>
                          </m:d>
                          <m:r>
                            <a:rPr lang="en-US" altLang="zh-CN" i="1" dirty="0">
                              <a:latin typeface="Cambria Math" panose="02040503050406030204" pitchFamily="18" charset="0"/>
                            </a:rPr>
                            <m:t>· </m:t>
                          </m:r>
                          <m:r>
                            <a:rPr lang="en-US" altLang="zh-CN" i="1" dirty="0">
                              <a:latin typeface="Cambria Math" panose="02040503050406030204" pitchFamily="18" charset="0"/>
                            </a:rPr>
                            <m:t>𝑠𝑞𝑟𝑡</m:t>
                          </m:r>
                          <m:d>
                            <m:dPr>
                              <m:ctrlPr>
                                <a:rPr lang="en-US" altLang="zh-CN" i="1" dirty="0">
                                  <a:latin typeface="Cambria Math" panose="02040503050406030204" pitchFamily="18" charset="0"/>
                                </a:rPr>
                              </m:ctrlPr>
                            </m:dPr>
                            <m:e>
                              <m:r>
                                <m:rPr>
                                  <m:sty m:val="p"/>
                                </m:rPr>
                                <a:rPr lang="el-GR" altLang="zh-CN" dirty="0">
                                  <a:latin typeface="Cambria Math" panose="02040503050406030204" pitchFamily="18" charset="0"/>
                                </a:rPr>
                                <m:t>Σ</m:t>
                              </m:r>
                              <m:sSup>
                                <m:sSupPr>
                                  <m:ctrlPr>
                                    <a:rPr lang="en-US" altLang="zh-CN" i="1" dirty="0">
                                      <a:latin typeface="Cambria Math" panose="02040503050406030204" pitchFamily="18" charset="0"/>
                                    </a:rPr>
                                  </m:ctrlPr>
                                </m:sSupPr>
                                <m:e>
                                  <m:d>
                                    <m:dPr>
                                      <m:ctrlPr>
                                        <a:rPr lang="el-GR" altLang="zh-CN" i="1" dirty="0">
                                          <a:latin typeface="Cambria Math" panose="02040503050406030204" pitchFamily="18" charset="0"/>
                                        </a:rPr>
                                      </m:ctrlPr>
                                    </m:dPr>
                                    <m:e>
                                      <m:r>
                                        <a:rPr lang="el-GR" altLang="zh-CN" i="1" dirty="0">
                                          <a:latin typeface="Cambria Math" panose="02040503050406030204" pitchFamily="18" charset="0"/>
                                        </a:rPr>
                                        <m:t>𝑌</m:t>
                                      </m:r>
                                      <m:r>
                                        <a:rPr lang="en-US" altLang="zh-CN" i="1" dirty="0">
                                          <a:latin typeface="Cambria Math" panose="02040503050406030204" pitchFamily="18" charset="0"/>
                                        </a:rPr>
                                        <m:t>ᵢ−Ȳ</m:t>
                                      </m:r>
                                    </m:e>
                                  </m:d>
                                </m:e>
                                <m:sup>
                                  <m:r>
                                    <a:rPr lang="en-US" altLang="zh-CN" i="1" dirty="0">
                                      <a:latin typeface="Cambria Math" panose="02040503050406030204" pitchFamily="18" charset="0"/>
                                    </a:rPr>
                                    <m:t>2</m:t>
                                  </m:r>
                                </m:sup>
                              </m:sSup>
                            </m:e>
                          </m:d>
                        </m:den>
                      </m:f>
                    </m:oMath>
                  </m:oMathPara>
                </a14:m>
                <a:endParaRPr lang="zh-CN" altLang="en-US" dirty="0"/>
              </a:p>
            </p:txBody>
          </p:sp>
        </mc:Choice>
        <mc:Fallback xmlns="">
          <p:sp>
            <p:nvSpPr>
              <p:cNvPr id="7" name="TextBox 6">
                <a:extLst>
                  <a:ext uri="{FF2B5EF4-FFF2-40B4-BE49-F238E27FC236}">
                    <a16:creationId xmlns:a16="http://schemas.microsoft.com/office/drawing/2014/main" id="{01305DC9-FB2C-5BA2-242D-AF849C31CB71}"/>
                  </a:ext>
                </a:extLst>
              </p:cNvPr>
              <p:cNvSpPr txBox="1">
                <a:spLocks noRot="1" noChangeAspect="1" noMove="1" noResize="1" noEditPoints="1" noAdjustHandles="1" noChangeArrowheads="1" noChangeShapeType="1" noTextEdit="1"/>
              </p:cNvSpPr>
              <p:nvPr/>
            </p:nvSpPr>
            <p:spPr>
              <a:xfrm>
                <a:off x="1115616" y="1635646"/>
                <a:ext cx="6192688" cy="907556"/>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32DD6AD-E4FB-1E27-9A69-48AB65E306CA}"/>
                  </a:ext>
                </a:extLst>
              </p:cNvPr>
              <p:cNvSpPr txBox="1"/>
              <p:nvPr/>
            </p:nvSpPr>
            <p:spPr>
              <a:xfrm>
                <a:off x="188364" y="2643758"/>
                <a:ext cx="8488091" cy="2019271"/>
              </a:xfrm>
              <a:prstGeom prst="rect">
                <a:avLst/>
              </a:prstGeom>
              <a:noFill/>
            </p:spPr>
            <p:txBody>
              <a:bodyPr wrap="square">
                <a:spAutoFit/>
              </a:bodyPr>
              <a:lstStyle/>
              <a:p>
                <a:pPr>
                  <a:buNone/>
                </a:pPr>
                <a:r>
                  <a:rPr lang="en-US" altLang="zh-CN" sz="1800" dirty="0">
                    <a:latin typeface="Calibri" panose="020F0502020204030204" pitchFamily="34" charset="0"/>
                    <a:ea typeface="Calibri" panose="020F0502020204030204" pitchFamily="34" charset="0"/>
                    <a:cs typeface="Calibri" panose="020F0502020204030204" pitchFamily="34" charset="0"/>
                  </a:rPr>
                  <a:t>Where:</a:t>
                </a:r>
              </a:p>
              <a:p>
                <a:pPr>
                  <a:buFont typeface="Arial" panose="020B0604020202020204" pitchFamily="34" charset="0"/>
                  <a:buChar char="•"/>
                </a:pPr>
                <a14:m>
                  <m:oMath xmlns:m="http://schemas.openxmlformats.org/officeDocument/2006/math">
                    <m:sSub>
                      <m:sSubPr>
                        <m:ctrlPr>
                          <a:rPr lang="ar-AE" altLang="zh-CN" sz="1800" i="1">
                            <a:latin typeface="Cambria Math" panose="02040503050406030204" pitchFamily="18" charset="0"/>
                          </a:rPr>
                        </m:ctrlPr>
                      </m:sSubPr>
                      <m:e>
                        <m:r>
                          <a:rPr lang="zh-CN" altLang="ar-AE" sz="1800" i="1">
                            <a:latin typeface="Cambria Math" panose="02040503050406030204" pitchFamily="18" charset="0"/>
                          </a:rPr>
                          <m:t>𝑋</m:t>
                        </m:r>
                      </m:e>
                      <m:sub>
                        <m:r>
                          <a:rPr lang="zh-CN" altLang="ar-AE" sz="1800" i="1">
                            <a:latin typeface="Cambria Math" panose="02040503050406030204" pitchFamily="18" charset="0"/>
                          </a:rPr>
                          <m:t>𝑘</m:t>
                        </m:r>
                        <m:r>
                          <a:rPr lang="ar-AE" altLang="zh-CN" sz="1800" i="0">
                            <a:latin typeface="Cambria Math" panose="02040503050406030204" pitchFamily="18" charset="0"/>
                          </a:rPr>
                          <m:t>,</m:t>
                        </m:r>
                        <m:r>
                          <a:rPr lang="zh-CN" altLang="ar-AE" sz="1800" i="1">
                            <a:latin typeface="Cambria Math" panose="02040503050406030204" pitchFamily="18" charset="0"/>
                          </a:rPr>
                          <m:t>𝑖</m:t>
                        </m:r>
                      </m:sub>
                    </m:sSub>
                  </m:oMath>
                </a14:m>
                <a:r>
                  <a:rPr lang="en-US" altLang="zh-CN" sz="1800" dirty="0">
                    <a:latin typeface="Calibri" panose="020F0502020204030204" pitchFamily="34" charset="0"/>
                    <a:ea typeface="Calibri" panose="020F0502020204030204" pitchFamily="34" charset="0"/>
                    <a:cs typeface="Calibri" panose="020F0502020204030204" pitchFamily="34" charset="0"/>
                  </a:rPr>
                  <a:t> </a:t>
                </a:r>
                <a:r>
                  <a:rPr lang="ar-AE" altLang="zh-CN" sz="1800" dirty="0">
                    <a:latin typeface="Calibri" panose="020F0502020204030204" pitchFamily="34" charset="0"/>
                    <a:ea typeface="Calibri" panose="020F0502020204030204" pitchFamily="34" charset="0"/>
                    <a:cs typeface="Calibri" panose="020F0502020204030204" pitchFamily="34" charset="0"/>
                  </a:rPr>
                  <a:t>: </a:t>
                </a:r>
                <a:r>
                  <a:rPr lang="en-US" altLang="zh-CN" sz="1800" dirty="0">
                    <a:latin typeface="Calibri" panose="020F0502020204030204" pitchFamily="34" charset="0"/>
                    <a:ea typeface="Calibri" panose="020F0502020204030204" pitchFamily="34" charset="0"/>
                    <a:cs typeface="Calibri" panose="020F0502020204030204" pitchFamily="34" charset="0"/>
                  </a:rPr>
                  <a:t>the value of feature </a:t>
                </a:r>
                <a14:m>
                  <m:oMath xmlns:m="http://schemas.openxmlformats.org/officeDocument/2006/math">
                    <m:r>
                      <a:rPr lang="zh-CN" altLang="en-US" sz="1800" i="1">
                        <a:latin typeface="Cambria Math" panose="02040503050406030204" pitchFamily="18" charset="0"/>
                      </a:rPr>
                      <m:t>𝑘</m:t>
                    </m:r>
                  </m:oMath>
                </a14:m>
                <a:r>
                  <a:rPr lang="en-US" altLang="zh-CN" sz="1800" dirty="0">
                    <a:latin typeface="Calibri" panose="020F0502020204030204" pitchFamily="34" charset="0"/>
                    <a:ea typeface="Calibri" panose="020F0502020204030204" pitchFamily="34" charset="0"/>
                    <a:cs typeface="Calibri" panose="020F0502020204030204" pitchFamily="34" charset="0"/>
                  </a:rPr>
                  <a:t> for outage </a:t>
                </a:r>
                <a14:m>
                  <m:oMath xmlns:m="http://schemas.openxmlformats.org/officeDocument/2006/math">
                    <m:r>
                      <a:rPr lang="zh-CN" altLang="en-US" sz="1800" i="1">
                        <a:latin typeface="Cambria Math" panose="02040503050406030204" pitchFamily="18" charset="0"/>
                      </a:rPr>
                      <m:t>𝑖</m:t>
                    </m:r>
                  </m:oMath>
                </a14:m>
                <a:endParaRPr lang="en-US" altLang="zh-CN" sz="1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14:m>
                  <m:oMath xmlns:m="http://schemas.openxmlformats.org/officeDocument/2006/math">
                    <m:sSub>
                      <m:sSubPr>
                        <m:ctrlPr>
                          <a:rPr lang="ar-AE" altLang="zh-CN" sz="1800" i="1">
                            <a:latin typeface="Cambria Math" panose="02040503050406030204" pitchFamily="18" charset="0"/>
                          </a:rPr>
                        </m:ctrlPr>
                      </m:sSubPr>
                      <m:e>
                        <m:r>
                          <a:rPr lang="zh-CN" altLang="ar-AE" sz="1800" i="1">
                            <a:latin typeface="Cambria Math" panose="02040503050406030204" pitchFamily="18" charset="0"/>
                          </a:rPr>
                          <m:t>𝑌</m:t>
                        </m:r>
                      </m:e>
                      <m:sub>
                        <m:r>
                          <a:rPr lang="zh-CN" altLang="ar-AE" sz="1800" i="1">
                            <a:latin typeface="Cambria Math" panose="02040503050406030204" pitchFamily="18" charset="0"/>
                          </a:rPr>
                          <m:t>𝑖</m:t>
                        </m:r>
                      </m:sub>
                    </m:sSub>
                  </m:oMath>
                </a14:m>
                <a:r>
                  <a:rPr lang="ar-AE" altLang="zh-CN" sz="1800" dirty="0">
                    <a:latin typeface="Calibri" panose="020F0502020204030204" pitchFamily="34" charset="0"/>
                    <a:ea typeface="Calibri" panose="020F0502020204030204" pitchFamily="34" charset="0"/>
                    <a:cs typeface="Calibri" panose="020F0502020204030204" pitchFamily="34" charset="0"/>
                  </a:rPr>
                  <a:t>: </a:t>
                </a:r>
                <a:r>
                  <a:rPr lang="en-US" altLang="zh-CN" sz="1800" dirty="0">
                    <a:latin typeface="Calibri" panose="020F0502020204030204" pitchFamily="34" charset="0"/>
                    <a:ea typeface="Calibri" panose="020F0502020204030204" pitchFamily="34" charset="0"/>
                    <a:cs typeface="Calibri" panose="020F0502020204030204" pitchFamily="34" charset="0"/>
                  </a:rPr>
                  <a:t> restoration time for outage </a:t>
                </a:r>
                <a14:m>
                  <m:oMath xmlns:m="http://schemas.openxmlformats.org/officeDocument/2006/math">
                    <m:r>
                      <a:rPr lang="zh-CN" altLang="en-US" sz="1800" i="1">
                        <a:latin typeface="Cambria Math" panose="02040503050406030204" pitchFamily="18" charset="0"/>
                      </a:rPr>
                      <m:t>𝑖</m:t>
                    </m:r>
                  </m:oMath>
                </a14:m>
                <a:endParaRPr lang="en-US" altLang="zh-CN" sz="1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14:m>
                  <m:oMath xmlns:m="http://schemas.openxmlformats.org/officeDocument/2006/math">
                    <m:sSub>
                      <m:sSubPr>
                        <m:ctrlPr>
                          <a:rPr lang="ar-AE" altLang="zh-CN" sz="1800" i="1" smtClean="0">
                            <a:latin typeface="Cambria Math" panose="02040503050406030204" pitchFamily="18" charset="0"/>
                          </a:rPr>
                        </m:ctrlPr>
                      </m:sSubPr>
                      <m:e>
                        <m:limUpp>
                          <m:limUppPr>
                            <m:ctrlPr>
                              <a:rPr lang="ar-AE" altLang="zh-CN" sz="1800" i="1">
                                <a:latin typeface="Cambria Math" panose="02040503050406030204" pitchFamily="18" charset="0"/>
                              </a:rPr>
                            </m:ctrlPr>
                          </m:limUppPr>
                          <m:e>
                            <m:r>
                              <a:rPr lang="zh-CN" altLang="ar-AE" sz="1800" i="1">
                                <a:latin typeface="Cambria Math" panose="02040503050406030204" pitchFamily="18" charset="0"/>
                              </a:rPr>
                              <m:t>𝑋</m:t>
                            </m:r>
                          </m:e>
                          <m:lim>
                            <m:r>
                              <a:rPr lang="ar-AE" altLang="zh-CN" sz="1800" i="0">
                                <a:latin typeface="Cambria Math" panose="02040503050406030204" pitchFamily="18" charset="0"/>
                              </a:rPr>
                              <m:t>ˉ</m:t>
                            </m:r>
                          </m:lim>
                        </m:limUpp>
                      </m:e>
                      <m:sub>
                        <m:r>
                          <a:rPr lang="zh-CN" altLang="ar-AE" sz="1800" i="1">
                            <a:latin typeface="Cambria Math" panose="02040503050406030204" pitchFamily="18" charset="0"/>
                          </a:rPr>
                          <m:t>𝑘</m:t>
                        </m:r>
                      </m:sub>
                    </m:sSub>
                  </m:oMath>
                </a14:m>
                <a:r>
                  <a:rPr lang="ar-AE" altLang="zh-CN" sz="1800" dirty="0">
                    <a:latin typeface="Calibri" panose="020F0502020204030204" pitchFamily="34" charset="0"/>
                    <a:ea typeface="Calibri" panose="020F0502020204030204" pitchFamily="34" charset="0"/>
                    <a:cs typeface="Calibri" panose="020F0502020204030204" pitchFamily="34" charset="0"/>
                  </a:rPr>
                  <a:t>: </a:t>
                </a:r>
                <a:r>
                  <a:rPr lang="en-US" altLang="zh-CN" sz="1800" dirty="0">
                    <a:latin typeface="Calibri" panose="020F0502020204030204" pitchFamily="34" charset="0"/>
                    <a:ea typeface="Calibri" panose="020F0502020204030204" pitchFamily="34" charset="0"/>
                    <a:cs typeface="Calibri" panose="020F0502020204030204" pitchFamily="34" charset="0"/>
                  </a:rPr>
                  <a:t> mean of feature </a:t>
                </a:r>
                <a14:m>
                  <m:oMath xmlns:m="http://schemas.openxmlformats.org/officeDocument/2006/math">
                    <m:r>
                      <a:rPr lang="zh-CN" altLang="en-US" sz="1800" i="1">
                        <a:latin typeface="Cambria Math" panose="02040503050406030204" pitchFamily="18" charset="0"/>
                      </a:rPr>
                      <m:t>𝑘</m:t>
                    </m:r>
                  </m:oMath>
                </a14:m>
                <a:endParaRPr lang="en-US" altLang="zh-CN" sz="1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14:m>
                  <m:oMath xmlns:m="http://schemas.openxmlformats.org/officeDocument/2006/math">
                    <m:limUpp>
                      <m:limUppPr>
                        <m:ctrlPr>
                          <a:rPr lang="ar-AE" altLang="zh-CN" sz="1800" i="1">
                            <a:latin typeface="Cambria Math" panose="02040503050406030204" pitchFamily="18" charset="0"/>
                          </a:rPr>
                        </m:ctrlPr>
                      </m:limUppPr>
                      <m:e>
                        <m:r>
                          <a:rPr lang="zh-CN" altLang="ar-AE" sz="1800" i="1">
                            <a:latin typeface="Cambria Math" panose="02040503050406030204" pitchFamily="18" charset="0"/>
                          </a:rPr>
                          <m:t>𝑌</m:t>
                        </m:r>
                      </m:e>
                      <m:lim>
                        <m:r>
                          <a:rPr lang="ar-AE" altLang="zh-CN" sz="1800" i="0">
                            <a:latin typeface="Cambria Math" panose="02040503050406030204" pitchFamily="18" charset="0"/>
                          </a:rPr>
                          <m:t>ˉ</m:t>
                        </m:r>
                      </m:lim>
                    </m:limUpp>
                  </m:oMath>
                </a14:m>
                <a:r>
                  <a:rPr lang="ar-AE" altLang="zh-CN" sz="1800" dirty="0">
                    <a:latin typeface="Calibri" panose="020F0502020204030204" pitchFamily="34" charset="0"/>
                    <a:ea typeface="Calibri" panose="020F0502020204030204" pitchFamily="34" charset="0"/>
                    <a:cs typeface="Calibri" panose="020F0502020204030204" pitchFamily="34" charset="0"/>
                  </a:rPr>
                  <a:t>: </a:t>
                </a:r>
                <a:r>
                  <a:rPr lang="en-US" altLang="zh-CN" sz="1800" dirty="0">
                    <a:latin typeface="Calibri" panose="020F0502020204030204" pitchFamily="34" charset="0"/>
                    <a:ea typeface="Calibri" panose="020F0502020204030204" pitchFamily="34" charset="0"/>
                    <a:cs typeface="Calibri" panose="020F0502020204030204" pitchFamily="34" charset="0"/>
                  </a:rPr>
                  <a:t> mean restoration time</a:t>
                </a:r>
              </a:p>
              <a:p>
                <a:pPr>
                  <a:buFont typeface="Arial" panose="020B0604020202020204" pitchFamily="34" charset="0"/>
                  <a:buChar char="•"/>
                </a:pPr>
                <a14:m>
                  <m:oMath xmlns:m="http://schemas.openxmlformats.org/officeDocument/2006/math">
                    <m:r>
                      <a:rPr lang="zh-CN" altLang="en-US" sz="1800" i="1">
                        <a:latin typeface="Cambria Math" panose="02040503050406030204" pitchFamily="18" charset="0"/>
                      </a:rPr>
                      <m:t>𝑛</m:t>
                    </m:r>
                  </m:oMath>
                </a14:m>
                <a:r>
                  <a:rPr lang="en-US" altLang="zh-CN" sz="1800" dirty="0">
                    <a:latin typeface="Calibri" panose="020F0502020204030204" pitchFamily="34" charset="0"/>
                    <a:ea typeface="Calibri" panose="020F0502020204030204" pitchFamily="34" charset="0"/>
                    <a:cs typeface="Calibri" panose="020F0502020204030204" pitchFamily="34" charset="0"/>
                  </a:rPr>
                  <a:t>: number of outage samples</a:t>
                </a:r>
              </a:p>
            </p:txBody>
          </p:sp>
        </mc:Choice>
        <mc:Fallback xmlns="">
          <p:sp>
            <p:nvSpPr>
              <p:cNvPr id="9" name="TextBox 8">
                <a:extLst>
                  <a:ext uri="{FF2B5EF4-FFF2-40B4-BE49-F238E27FC236}">
                    <a16:creationId xmlns:a16="http://schemas.microsoft.com/office/drawing/2014/main" id="{032DD6AD-E4FB-1E27-9A69-48AB65E306CA}"/>
                  </a:ext>
                </a:extLst>
              </p:cNvPr>
              <p:cNvSpPr txBox="1">
                <a:spLocks noRot="1" noChangeAspect="1" noMove="1" noResize="1" noEditPoints="1" noAdjustHandles="1" noChangeArrowheads="1" noChangeShapeType="1" noTextEdit="1"/>
              </p:cNvSpPr>
              <p:nvPr/>
            </p:nvSpPr>
            <p:spPr>
              <a:xfrm>
                <a:off x="188364" y="2643758"/>
                <a:ext cx="8488091" cy="2019271"/>
              </a:xfrm>
              <a:prstGeom prst="rect">
                <a:avLst/>
              </a:prstGeom>
              <a:blipFill>
                <a:blip r:embed="rId4"/>
                <a:stretch>
                  <a:fillRect l="-647" t="-1813" b="-392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84973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B1F00-0090-D9E0-7A1C-69B9393F6093}"/>
              </a:ext>
            </a:extLst>
          </p:cNvPr>
          <p:cNvSpPr>
            <a:spLocks noGrp="1"/>
          </p:cNvSpPr>
          <p:nvPr>
            <p:ph type="title"/>
          </p:nvPr>
        </p:nvSpPr>
        <p:spPr/>
        <p:txBody>
          <a:bodyPr/>
          <a:lstStyle/>
          <a:p>
            <a:r>
              <a:rPr lang="en-US" altLang="zh-CN" dirty="0"/>
              <a:t>Spectral Clustering - DBI</a:t>
            </a:r>
            <a:endParaRPr lang="zh-CN" altLang="en-US" dirty="0"/>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1E0888E2-619D-26A7-7BCF-118B6C84735F}"/>
                  </a:ext>
                </a:extLst>
              </p:cNvPr>
              <p:cNvSpPr>
                <a:spLocks noGrp="1"/>
              </p:cNvSpPr>
              <p:nvPr>
                <p:ph type="body" sz="quarter" idx="10"/>
              </p:nvPr>
            </p:nvSpPr>
            <p:spPr>
              <a:xfrm>
                <a:off x="90239" y="627534"/>
                <a:ext cx="8839200" cy="2016125"/>
              </a:xfrm>
            </p:spPr>
            <p:txBody>
              <a:bodyPr>
                <a:noAutofit/>
              </a:bodyPr>
              <a:lstStyle/>
              <a:p>
                <a:pPr>
                  <a:buNone/>
                </a:pPr>
                <a:r>
                  <a:rPr lang="en-US" altLang="zh-CN" sz="1600" b="1" dirty="0">
                    <a:latin typeface="Calibri" panose="020F0502020204030204" pitchFamily="34" charset="0"/>
                    <a:ea typeface="Calibri" panose="020F0502020204030204" pitchFamily="34" charset="0"/>
                    <a:cs typeface="Calibri" panose="020F0502020204030204" pitchFamily="34" charset="0"/>
                  </a:rPr>
                  <a:t>Optimal Number of Clusters (k):</a:t>
                </a:r>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a:buNone/>
                </a:pPr>
                <a:r>
                  <a:rPr lang="en-US" altLang="zh-CN" sz="1600" dirty="0">
                    <a:latin typeface="Calibri" panose="020F0502020204030204" pitchFamily="34" charset="0"/>
                    <a:ea typeface="Calibri" panose="020F0502020204030204" pitchFamily="34" charset="0"/>
                    <a:cs typeface="Calibri" panose="020F0502020204030204" pitchFamily="34" charset="0"/>
                  </a:rPr>
                  <a:t>To avoid over- or under-clustering, evaluate different </a:t>
                </a:r>
                <a14:m>
                  <m:oMath xmlns:m="http://schemas.openxmlformats.org/officeDocument/2006/math">
                    <m:r>
                      <a:rPr lang="zh-CN" altLang="en-US" sz="1600" i="1">
                        <a:latin typeface="Cambria Math" panose="02040503050406030204" pitchFamily="18" charset="0"/>
                      </a:rPr>
                      <m:t>𝑘</m:t>
                    </m:r>
                  </m:oMath>
                </a14:m>
                <a:r>
                  <a:rPr lang="en-US" altLang="zh-CN" sz="1600" dirty="0">
                    <a:latin typeface="Calibri" panose="020F0502020204030204" pitchFamily="34" charset="0"/>
                    <a:ea typeface="Calibri" panose="020F0502020204030204" pitchFamily="34" charset="0"/>
                    <a:cs typeface="Calibri" panose="020F0502020204030204" pitchFamily="34" charset="0"/>
                  </a:rPr>
                  <a:t>values using the </a:t>
                </a:r>
                <a:r>
                  <a:rPr lang="en-US" altLang="zh-CN" sz="1600" b="1" dirty="0">
                    <a:latin typeface="Calibri" panose="020F0502020204030204" pitchFamily="34" charset="0"/>
                    <a:ea typeface="Calibri" panose="020F0502020204030204" pitchFamily="34" charset="0"/>
                    <a:cs typeface="Calibri" panose="020F0502020204030204" pitchFamily="34" charset="0"/>
                  </a:rPr>
                  <a:t>Davies–Bouldin Index (DBI):</a:t>
                </a:r>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r>
                        <m:rPr>
                          <m:nor/>
                        </m:rPr>
                        <a:rPr lang="en-US" altLang="zh-CN" sz="1600">
                          <a:latin typeface="Calibri" panose="020F0502020204030204" pitchFamily="34" charset="0"/>
                          <a:ea typeface="Calibri" panose="020F0502020204030204" pitchFamily="34" charset="0"/>
                          <a:cs typeface="Calibri" panose="020F0502020204030204" pitchFamily="34" charset="0"/>
                        </a:rPr>
                        <m:t>DBI</m:t>
                      </m:r>
                      <m:r>
                        <a:rPr lang="en-US" altLang="zh-CN" sz="1600">
                          <a:latin typeface="Cambria Math" panose="02040503050406030204" pitchFamily="18" charset="0"/>
                        </a:rPr>
                        <m:t>=</m:t>
                      </m:r>
                      <m:f>
                        <m:fPr>
                          <m:ctrlPr>
                            <a:rPr lang="ar-AE" altLang="zh-CN" sz="1600" i="1">
                              <a:latin typeface="Cambria Math" panose="02040503050406030204" pitchFamily="18" charset="0"/>
                            </a:rPr>
                          </m:ctrlPr>
                        </m:fPr>
                        <m:num>
                          <m:r>
                            <a:rPr lang="ar-AE" altLang="zh-CN" sz="1600">
                              <a:latin typeface="Cambria Math" panose="02040503050406030204" pitchFamily="18" charset="0"/>
                            </a:rPr>
                            <m:t>1</m:t>
                          </m:r>
                        </m:num>
                        <m:den>
                          <m:r>
                            <a:rPr lang="zh-CN" altLang="ar-AE" sz="1600" i="1">
                              <a:latin typeface="Cambria Math" panose="02040503050406030204" pitchFamily="18" charset="0"/>
                            </a:rPr>
                            <m:t>𝑘</m:t>
                          </m:r>
                        </m:den>
                      </m:f>
                      <m:nary>
                        <m:naryPr>
                          <m:chr m:val="∑"/>
                          <m:grow m:val="on"/>
                          <m:ctrlPr>
                            <a:rPr lang="ar-AE" altLang="zh-CN" sz="1600" i="1">
                              <a:latin typeface="Cambria Math" panose="02040503050406030204" pitchFamily="18" charset="0"/>
                            </a:rPr>
                          </m:ctrlPr>
                        </m:naryPr>
                        <m:sub>
                          <m:r>
                            <a:rPr lang="zh-CN" altLang="ar-AE" sz="1600" i="1">
                              <a:latin typeface="Cambria Math" panose="02040503050406030204" pitchFamily="18" charset="0"/>
                            </a:rPr>
                            <m:t>𝑖</m:t>
                          </m:r>
                          <m:r>
                            <a:rPr lang="ar-AE" altLang="zh-CN" sz="1600">
                              <a:latin typeface="Cambria Math" panose="02040503050406030204" pitchFamily="18" charset="0"/>
                            </a:rPr>
                            <m:t>=</m:t>
                          </m:r>
                          <m:r>
                            <a:rPr lang="ar-AE" altLang="zh-CN" sz="1600">
                              <a:latin typeface="Cambria Math" panose="02040503050406030204" pitchFamily="18" charset="0"/>
                            </a:rPr>
                            <m:t>1</m:t>
                          </m:r>
                        </m:sub>
                        <m:sup>
                          <m:r>
                            <a:rPr lang="zh-CN" altLang="ar-AE" sz="1600" i="1">
                              <a:latin typeface="Cambria Math" panose="02040503050406030204" pitchFamily="18" charset="0"/>
                            </a:rPr>
                            <m:t>𝑘</m:t>
                          </m:r>
                        </m:sup>
                        <m:e>
                          <m:limLow>
                            <m:limLowPr>
                              <m:ctrlPr>
                                <a:rPr lang="ar-AE" altLang="zh-CN" sz="1600" i="1">
                                  <a:latin typeface="Cambria Math" panose="02040503050406030204" pitchFamily="18" charset="0"/>
                                </a:rPr>
                              </m:ctrlPr>
                            </m:limLowPr>
                            <m:e>
                              <m:func>
                                <m:funcPr>
                                  <m:ctrlPr>
                                    <a:rPr lang="ar-AE" altLang="zh-CN" sz="1600" i="1">
                                      <a:latin typeface="Cambria Math" panose="02040503050406030204" pitchFamily="18" charset="0"/>
                                    </a:rPr>
                                  </m:ctrlPr>
                                </m:funcPr>
                                <m:fName>
                                  <m:r>
                                    <m:rPr>
                                      <m:sty m:val="p"/>
                                    </m:rPr>
                                    <a:rPr lang="en-US" altLang="zh-CN" sz="1600">
                                      <a:latin typeface="Cambria Math" panose="02040503050406030204" pitchFamily="18" charset="0"/>
                                    </a:rPr>
                                    <m:t>max</m:t>
                                  </m:r>
                                </m:fName>
                                <m:e>
                                  <m:r>
                                    <a:rPr lang="en-US" altLang="zh-CN" sz="1600" i="1">
                                      <a:latin typeface="Cambria Math" panose="02040503050406030204" pitchFamily="18" charset="0"/>
                                    </a:rPr>
                                    <m:t> </m:t>
                                  </m:r>
                                </m:e>
                              </m:func>
                            </m:e>
                            <m:lim>
                              <m:r>
                                <a:rPr lang="zh-CN" altLang="ar-AE" sz="1600" i="1">
                                  <a:latin typeface="Cambria Math" panose="02040503050406030204" pitchFamily="18" charset="0"/>
                                </a:rPr>
                                <m:t>𝑗</m:t>
                              </m:r>
                              <m:r>
                                <a:rPr lang="ar-AE" altLang="zh-CN" sz="1600">
                                  <a:latin typeface="Cambria Math" panose="02040503050406030204" pitchFamily="18" charset="0"/>
                                </a:rPr>
                                <m:t>≠</m:t>
                              </m:r>
                              <m:r>
                                <a:rPr lang="zh-CN" altLang="ar-AE" sz="1600" i="1">
                                  <a:latin typeface="Cambria Math" panose="02040503050406030204" pitchFamily="18" charset="0"/>
                                </a:rPr>
                                <m:t>𝑖</m:t>
                              </m:r>
                            </m:lim>
                          </m:limLow>
                        </m:e>
                      </m:nary>
                      <m:f>
                        <m:fPr>
                          <m:ctrlPr>
                            <a:rPr lang="ar-AE" altLang="zh-CN" sz="1600" i="1">
                              <a:latin typeface="Cambria Math" panose="02040503050406030204" pitchFamily="18" charset="0"/>
                            </a:rPr>
                          </m:ctrlPr>
                        </m:fPr>
                        <m:num>
                          <m:sSub>
                            <m:sSubPr>
                              <m:ctrlPr>
                                <a:rPr lang="ar-AE" altLang="zh-CN" sz="1600" i="1">
                                  <a:latin typeface="Cambria Math" panose="02040503050406030204" pitchFamily="18" charset="0"/>
                                </a:rPr>
                              </m:ctrlPr>
                            </m:sSubPr>
                            <m:e>
                              <m:r>
                                <a:rPr lang="zh-CN" altLang="ar-AE" sz="1600" i="1">
                                  <a:latin typeface="Cambria Math" panose="02040503050406030204" pitchFamily="18" charset="0"/>
                                </a:rPr>
                                <m:t>𝑠</m:t>
                              </m:r>
                            </m:e>
                            <m:sub>
                              <m:r>
                                <a:rPr lang="zh-CN" altLang="ar-AE" sz="1600" i="1">
                                  <a:latin typeface="Cambria Math" panose="02040503050406030204" pitchFamily="18" charset="0"/>
                                </a:rPr>
                                <m:t>𝑖</m:t>
                              </m:r>
                            </m:sub>
                          </m:sSub>
                          <m:r>
                            <a:rPr lang="ar-AE" altLang="zh-CN" sz="1600">
                              <a:latin typeface="Cambria Math" panose="02040503050406030204" pitchFamily="18" charset="0"/>
                            </a:rPr>
                            <m:t>+</m:t>
                          </m:r>
                          <m:sSub>
                            <m:sSubPr>
                              <m:ctrlPr>
                                <a:rPr lang="ar-AE" altLang="zh-CN" sz="1600" i="1">
                                  <a:latin typeface="Cambria Math" panose="02040503050406030204" pitchFamily="18" charset="0"/>
                                </a:rPr>
                              </m:ctrlPr>
                            </m:sSubPr>
                            <m:e>
                              <m:r>
                                <a:rPr lang="zh-CN" altLang="ar-AE" sz="1600" i="1">
                                  <a:latin typeface="Cambria Math" panose="02040503050406030204" pitchFamily="18" charset="0"/>
                                </a:rPr>
                                <m:t>𝑠</m:t>
                              </m:r>
                            </m:e>
                            <m:sub>
                              <m:r>
                                <a:rPr lang="zh-CN" altLang="ar-AE" sz="1600" i="1">
                                  <a:latin typeface="Cambria Math" panose="02040503050406030204" pitchFamily="18" charset="0"/>
                                </a:rPr>
                                <m:t>𝑗</m:t>
                              </m:r>
                            </m:sub>
                          </m:sSub>
                        </m:num>
                        <m:den>
                          <m:sSub>
                            <m:sSubPr>
                              <m:ctrlPr>
                                <a:rPr lang="ar-AE" altLang="zh-CN" sz="1600" i="1">
                                  <a:latin typeface="Cambria Math" panose="02040503050406030204" pitchFamily="18" charset="0"/>
                                </a:rPr>
                              </m:ctrlPr>
                            </m:sSubPr>
                            <m:e>
                              <m:r>
                                <a:rPr lang="zh-CN" altLang="ar-AE" sz="1600" i="1">
                                  <a:latin typeface="Cambria Math" panose="02040503050406030204" pitchFamily="18" charset="0"/>
                                </a:rPr>
                                <m:t>𝑑</m:t>
                              </m:r>
                            </m:e>
                            <m:sub>
                              <m:r>
                                <a:rPr lang="zh-CN" altLang="ar-AE" sz="1600" i="1">
                                  <a:latin typeface="Cambria Math" panose="02040503050406030204" pitchFamily="18" charset="0"/>
                                </a:rPr>
                                <m:t>𝑖𝑗</m:t>
                              </m:r>
                            </m:sub>
                          </m:sSub>
                        </m:den>
                      </m:f>
                    </m:oMath>
                  </m:oMathPara>
                </a14:m>
                <a:endParaRPr lang="ar-AE" altLang="zh-CN" sz="1600" dirty="0">
                  <a:latin typeface="Calibri" panose="020F0502020204030204" pitchFamily="34" charset="0"/>
                  <a:ea typeface="Calibri" panose="020F0502020204030204" pitchFamily="34" charset="0"/>
                  <a:cs typeface="Calibri" panose="020F0502020204030204" pitchFamily="34" charset="0"/>
                </a:endParaRPr>
              </a:p>
              <a:p>
                <a:pPr>
                  <a:buNone/>
                </a:pPr>
                <a:r>
                  <a:rPr lang="en-US" altLang="zh-CN" sz="1600" dirty="0">
                    <a:latin typeface="Calibri" panose="020F0502020204030204" pitchFamily="34" charset="0"/>
                    <a:ea typeface="Calibri" panose="020F0502020204030204" pitchFamily="34" charset="0"/>
                    <a:cs typeface="Calibri" panose="020F0502020204030204" pitchFamily="34" charset="0"/>
                  </a:rPr>
                  <a:t>where:</a:t>
                </a:r>
              </a:p>
              <a:p>
                <a:pPr>
                  <a:buFont typeface="Arial" panose="020B0604020202020204" pitchFamily="34" charset="0"/>
                  <a:buChar char="•"/>
                </a:pPr>
                <a14:m>
                  <m:oMath xmlns:m="http://schemas.openxmlformats.org/officeDocument/2006/math">
                    <m:sSub>
                      <m:sSubPr>
                        <m:ctrlPr>
                          <a:rPr lang="ar-AE" altLang="zh-CN" sz="1600" i="1">
                            <a:latin typeface="Cambria Math" panose="02040503050406030204" pitchFamily="18" charset="0"/>
                          </a:rPr>
                        </m:ctrlPr>
                      </m:sSubPr>
                      <m:e>
                        <m:r>
                          <a:rPr lang="zh-CN" altLang="ar-AE" sz="1600" i="1">
                            <a:latin typeface="Cambria Math" panose="02040503050406030204" pitchFamily="18" charset="0"/>
                          </a:rPr>
                          <m:t>𝑠</m:t>
                        </m:r>
                      </m:e>
                      <m:sub>
                        <m:r>
                          <a:rPr lang="zh-CN" altLang="ar-AE" sz="1600" i="1">
                            <a:latin typeface="Cambria Math" panose="02040503050406030204" pitchFamily="18" charset="0"/>
                          </a:rPr>
                          <m:t>𝑖</m:t>
                        </m:r>
                      </m:sub>
                    </m:sSub>
                  </m:oMath>
                </a14:m>
                <a:r>
                  <a:rPr lang="ar-AE" altLang="zh-CN" sz="1600" dirty="0">
                    <a:latin typeface="Calibri" panose="020F0502020204030204" pitchFamily="34" charset="0"/>
                    <a:ea typeface="Calibri" panose="020F0502020204030204" pitchFamily="34" charset="0"/>
                    <a:cs typeface="Calibri" panose="020F0502020204030204" pitchFamily="34" charset="0"/>
                  </a:rPr>
                  <a:t>: </a:t>
                </a:r>
                <a:r>
                  <a:rPr lang="en-US" altLang="zh-CN" sz="1600" dirty="0">
                    <a:latin typeface="Calibri" panose="020F0502020204030204" pitchFamily="34" charset="0"/>
                    <a:ea typeface="Calibri" panose="020F0502020204030204" pitchFamily="34" charset="0"/>
                    <a:cs typeface="Calibri" panose="020F0502020204030204" pitchFamily="34" charset="0"/>
                  </a:rPr>
                  <a:t> average intra-cluster distance.</a:t>
                </a:r>
              </a:p>
              <a:p>
                <a:pPr>
                  <a:buFont typeface="Arial" panose="020B0604020202020204" pitchFamily="34" charset="0"/>
                  <a:buChar char="•"/>
                </a:pPr>
                <a14:m>
                  <m:oMath xmlns:m="http://schemas.openxmlformats.org/officeDocument/2006/math">
                    <m:sSub>
                      <m:sSubPr>
                        <m:ctrlPr>
                          <a:rPr lang="ar-AE" altLang="zh-CN" sz="1600" i="1">
                            <a:latin typeface="Cambria Math" panose="02040503050406030204" pitchFamily="18" charset="0"/>
                          </a:rPr>
                        </m:ctrlPr>
                      </m:sSubPr>
                      <m:e>
                        <m:r>
                          <a:rPr lang="zh-CN" altLang="ar-AE" sz="1600" i="1">
                            <a:latin typeface="Cambria Math" panose="02040503050406030204" pitchFamily="18" charset="0"/>
                          </a:rPr>
                          <m:t>𝑑</m:t>
                        </m:r>
                      </m:e>
                      <m:sub>
                        <m:r>
                          <a:rPr lang="zh-CN" altLang="ar-AE" sz="1600" i="1">
                            <a:latin typeface="Cambria Math" panose="02040503050406030204" pitchFamily="18" charset="0"/>
                          </a:rPr>
                          <m:t>𝑖𝑗</m:t>
                        </m:r>
                      </m:sub>
                    </m:sSub>
                  </m:oMath>
                </a14:m>
                <a:r>
                  <a:rPr lang="ar-AE" altLang="zh-CN" sz="1600" dirty="0">
                    <a:latin typeface="Calibri" panose="020F0502020204030204" pitchFamily="34" charset="0"/>
                    <a:ea typeface="Calibri" panose="020F0502020204030204" pitchFamily="34" charset="0"/>
                    <a:cs typeface="Calibri" panose="020F0502020204030204" pitchFamily="34" charset="0"/>
                  </a:rPr>
                  <a:t>: </a:t>
                </a:r>
                <a:r>
                  <a:rPr lang="en-US" altLang="zh-CN" sz="1600" dirty="0">
                    <a:latin typeface="Calibri" panose="020F0502020204030204" pitchFamily="34" charset="0"/>
                    <a:ea typeface="Calibri" panose="020F0502020204030204" pitchFamily="34" charset="0"/>
                    <a:cs typeface="Calibri" panose="020F0502020204030204" pitchFamily="34" charset="0"/>
                  </a:rPr>
                  <a:t> distance between cluster centroids.</a:t>
                </a:r>
              </a:p>
              <a:p>
                <a:pPr marL="0" indent="0">
                  <a:buNone/>
                </a:pPr>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a:buNone/>
                </a:pPr>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endParaRPr sz="1600" dirty="0">
                  <a:latin typeface="Calibri" panose="020F0502020204030204" pitchFamily="34" charset="0"/>
                  <a:ea typeface="Calibri" panose="020F0502020204030204" pitchFamily="34" charset="0"/>
                  <a:cs typeface="Calibri" panose="020F0502020204030204" pitchFamily="34" charset="0"/>
                </a:endParaRPr>
              </a:p>
              <a:p>
                <a:pPr marL="0" indent="0">
                  <a:buNone/>
                  <a:defRPr sz="1700"/>
                </a:pPr>
                <a:endParaRPr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4" name="Content Placeholder 2">
                <a:extLst>
                  <a:ext uri="{FF2B5EF4-FFF2-40B4-BE49-F238E27FC236}">
                    <a16:creationId xmlns:a16="http://schemas.microsoft.com/office/drawing/2014/main" id="{1E0888E2-619D-26A7-7BCF-118B6C84735F}"/>
                  </a:ext>
                </a:extLst>
              </p:cNvPr>
              <p:cNvSpPr>
                <a:spLocks noGrp="1" noRot="1" noChangeAspect="1" noMove="1" noResize="1" noEditPoints="1" noAdjustHandles="1" noChangeArrowheads="1" noChangeShapeType="1" noTextEdit="1"/>
              </p:cNvSpPr>
              <p:nvPr>
                <p:ph type="body" sz="quarter" idx="10"/>
              </p:nvPr>
            </p:nvSpPr>
            <p:spPr>
              <a:xfrm>
                <a:off x="90239" y="627534"/>
                <a:ext cx="8839200" cy="2016125"/>
              </a:xfrm>
              <a:blipFill>
                <a:blip r:embed="rId2"/>
                <a:stretch>
                  <a:fillRect l="-414" t="-906" b="-1329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92953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A4C6-302A-4DAE-BA41-B3C179569F21}"/>
              </a:ext>
            </a:extLst>
          </p:cNvPr>
          <p:cNvSpPr>
            <a:spLocks noGrp="1"/>
          </p:cNvSpPr>
          <p:nvPr>
            <p:ph type="title"/>
          </p:nvPr>
        </p:nvSpPr>
        <p:spPr/>
        <p:txBody>
          <a:bodyPr/>
          <a:lstStyle/>
          <a:p>
            <a:r>
              <a:rPr lang="en-US" altLang="zh-CN" dirty="0"/>
              <a:t>Spectral Clustering - DBI</a:t>
            </a:r>
            <a:endParaRPr lang="zh-CN" alt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BFF04BF1-926E-FD2A-C3E4-F1875F938D52}"/>
                  </a:ext>
                </a:extLst>
              </p:cNvPr>
              <p:cNvSpPr>
                <a:spLocks noGrp="1"/>
              </p:cNvSpPr>
              <p:nvPr>
                <p:ph type="body" sz="quarter" idx="10"/>
              </p:nvPr>
            </p:nvSpPr>
            <p:spPr>
              <a:xfrm>
                <a:off x="90238" y="742950"/>
                <a:ext cx="8946257" cy="3701008"/>
              </a:xfrm>
            </p:spPr>
            <p:txBody>
              <a:bodyPr/>
              <a:lstStyle/>
              <a:p>
                <a:pPr>
                  <a:buNone/>
                </a:pPr>
                <a:r>
                  <a:rPr lang="en-US" altLang="zh-CN" sz="1200" b="1" dirty="0">
                    <a:latin typeface="Calibri" panose="020F0502020204030204" pitchFamily="34" charset="0"/>
                    <a:ea typeface="Calibri" panose="020F0502020204030204" pitchFamily="34" charset="0"/>
                    <a:cs typeface="Calibri" panose="020F0502020204030204" pitchFamily="34" charset="0"/>
                  </a:rPr>
                  <a:t>Intra-Cluster Distance </a:t>
                </a:r>
                <a14:m>
                  <m:oMath xmlns:m="http://schemas.openxmlformats.org/officeDocument/2006/math">
                    <m:r>
                      <m:rPr>
                        <m:nor/>
                      </m:rPr>
                      <a:rPr lang="en-US" altLang="zh-CN" sz="1200">
                        <a:latin typeface="Calibri" panose="020F0502020204030204" pitchFamily="34" charset="0"/>
                        <a:ea typeface="Calibri" panose="020F0502020204030204" pitchFamily="34" charset="0"/>
                        <a:cs typeface="Calibri" panose="020F0502020204030204" pitchFamily="34" charset="0"/>
                      </a:rPr>
                      <m:t>Intra</m:t>
                    </m:r>
                    <m:d>
                      <m:dPr>
                        <m:ctrlPr>
                          <a:rPr lang="ar-AE" altLang="zh-CN" sz="1200" i="1">
                            <a:latin typeface="Cambria Math" panose="02040503050406030204" pitchFamily="18" charset="0"/>
                          </a:rPr>
                        </m:ctrlPr>
                      </m:dPr>
                      <m:e>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𝐶</m:t>
                            </m:r>
                          </m:e>
                          <m:sub>
                            <m:r>
                              <a:rPr lang="zh-CN" altLang="ar-AE" sz="1200" i="1">
                                <a:latin typeface="Cambria Math" panose="02040503050406030204" pitchFamily="18" charset="0"/>
                              </a:rPr>
                              <m:t>𝑘</m:t>
                            </m:r>
                          </m:sub>
                        </m:sSub>
                      </m:e>
                    </m:d>
                  </m:oMath>
                </a14:m>
                <a:endParaRPr lang="ar-AE" altLang="zh-CN" sz="1200" b="1" dirty="0">
                  <a:latin typeface="Calibri" panose="020F0502020204030204" pitchFamily="34" charset="0"/>
                  <a:ea typeface="Calibri" panose="020F0502020204030204" pitchFamily="34" charset="0"/>
                  <a:cs typeface="Calibri" panose="020F0502020204030204" pitchFamily="34" charset="0"/>
                </a:endParaRPr>
              </a:p>
              <a:p>
                <a:pPr>
                  <a:buNone/>
                </a:pPr>
                <a:r>
                  <a:rPr lang="en-US" altLang="zh-CN" sz="1200" dirty="0">
                    <a:latin typeface="Calibri" panose="020F0502020204030204" pitchFamily="34" charset="0"/>
                    <a:ea typeface="Calibri" panose="020F0502020204030204" pitchFamily="34" charset="0"/>
                    <a:cs typeface="Calibri" panose="020F0502020204030204" pitchFamily="34" charset="0"/>
                  </a:rPr>
                  <a:t>This measures </a:t>
                </a:r>
                <a:r>
                  <a:rPr lang="en-US" altLang="zh-CN" sz="1200" b="1" dirty="0">
                    <a:latin typeface="Calibri" panose="020F0502020204030204" pitchFamily="34" charset="0"/>
                    <a:ea typeface="Calibri" panose="020F0502020204030204" pitchFamily="34" charset="0"/>
                    <a:cs typeface="Calibri" panose="020F0502020204030204" pitchFamily="34" charset="0"/>
                  </a:rPr>
                  <a:t>how tightly grouped</a:t>
                </a:r>
                <a:r>
                  <a:rPr lang="en-US" altLang="zh-CN" sz="1200" dirty="0">
                    <a:latin typeface="Calibri" panose="020F0502020204030204" pitchFamily="34" charset="0"/>
                    <a:ea typeface="Calibri" panose="020F0502020204030204" pitchFamily="34" charset="0"/>
                    <a:cs typeface="Calibri" panose="020F0502020204030204" pitchFamily="34" charset="0"/>
                  </a:rPr>
                  <a:t> the outages are inside a cluster.</a:t>
                </a:r>
              </a:p>
              <a:p>
                <a:pPr>
                  <a:buNone/>
                </a:pPr>
                <a14:m>
                  <m:oMathPara xmlns:m="http://schemas.openxmlformats.org/officeDocument/2006/math">
                    <m:oMathParaPr>
                      <m:jc m:val="centerGroup"/>
                    </m:oMathParaPr>
                    <m:oMath xmlns:m="http://schemas.openxmlformats.org/officeDocument/2006/math">
                      <m:r>
                        <m:rPr>
                          <m:nor/>
                        </m:rPr>
                        <a:rPr lang="en-US" altLang="zh-CN" sz="1200">
                          <a:latin typeface="Calibri" panose="020F0502020204030204" pitchFamily="34" charset="0"/>
                          <a:ea typeface="Calibri" panose="020F0502020204030204" pitchFamily="34" charset="0"/>
                          <a:cs typeface="Calibri" panose="020F0502020204030204" pitchFamily="34" charset="0"/>
                        </a:rPr>
                        <m:t>Intra</m:t>
                      </m:r>
                      <m:d>
                        <m:dPr>
                          <m:ctrlPr>
                            <a:rPr lang="ar-AE" altLang="zh-CN" sz="1200" i="1">
                              <a:latin typeface="Cambria Math" panose="02040503050406030204" pitchFamily="18" charset="0"/>
                            </a:rPr>
                          </m:ctrlPr>
                        </m:dPr>
                        <m:e>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𝐶</m:t>
                              </m:r>
                            </m:e>
                            <m:sub>
                              <m:r>
                                <a:rPr lang="zh-CN" altLang="ar-AE" sz="1200" i="1">
                                  <a:latin typeface="Cambria Math" panose="02040503050406030204" pitchFamily="18" charset="0"/>
                                </a:rPr>
                                <m:t>𝑘</m:t>
                              </m:r>
                            </m:sub>
                          </m:sSub>
                        </m:e>
                      </m:d>
                      <m:r>
                        <a:rPr lang="ar-AE" altLang="zh-CN" sz="1200">
                          <a:latin typeface="Cambria Math" panose="02040503050406030204" pitchFamily="18" charset="0"/>
                        </a:rPr>
                        <m:t>=</m:t>
                      </m:r>
                      <m:f>
                        <m:fPr>
                          <m:ctrlPr>
                            <a:rPr lang="ar-AE" altLang="zh-CN" sz="1200" i="1">
                              <a:latin typeface="Cambria Math" panose="02040503050406030204" pitchFamily="18" charset="0"/>
                            </a:rPr>
                          </m:ctrlPr>
                        </m:fPr>
                        <m:num>
                          <m:r>
                            <a:rPr lang="ar-AE" altLang="zh-CN" sz="1200">
                              <a:latin typeface="Cambria Math" panose="02040503050406030204" pitchFamily="18" charset="0"/>
                            </a:rPr>
                            <m:t>1</m:t>
                          </m:r>
                        </m:num>
                        <m:den>
                          <m:r>
                            <a:rPr lang="ar-AE" altLang="zh-CN" sz="1200">
                              <a:latin typeface="Cambria Math" panose="02040503050406030204" pitchFamily="18" charset="0"/>
                            </a:rPr>
                            <m:t>∣</m:t>
                          </m:r>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𝐶</m:t>
                              </m:r>
                            </m:e>
                            <m:sub>
                              <m:r>
                                <a:rPr lang="zh-CN" altLang="ar-AE" sz="1200" i="1">
                                  <a:latin typeface="Cambria Math" panose="02040503050406030204" pitchFamily="18" charset="0"/>
                                </a:rPr>
                                <m:t>𝑘</m:t>
                              </m:r>
                            </m:sub>
                          </m:sSub>
                          <m:r>
                            <a:rPr lang="ar-AE" altLang="zh-CN" sz="1200">
                              <a:latin typeface="Cambria Math" panose="02040503050406030204" pitchFamily="18" charset="0"/>
                            </a:rPr>
                            <m:t>∣</m:t>
                          </m:r>
                        </m:den>
                      </m:f>
                      <m:nary>
                        <m:naryPr>
                          <m:chr m:val="∑"/>
                          <m:grow m:val="on"/>
                          <m:supHide m:val="on"/>
                          <m:ctrlPr>
                            <a:rPr lang="ar-AE" altLang="zh-CN" sz="1200" i="1">
                              <a:latin typeface="Cambria Math" panose="02040503050406030204" pitchFamily="18" charset="0"/>
                            </a:rPr>
                          </m:ctrlPr>
                        </m:naryPr>
                        <m:sub>
                          <m:sSub>
                            <m:sSubPr>
                              <m:ctrlPr>
                                <a:rPr lang="ar-AE" altLang="zh-CN" sz="1200" i="1">
                                  <a:latin typeface="Cambria Math" panose="02040503050406030204" pitchFamily="18" charset="0"/>
                                </a:rPr>
                              </m:ctrlPr>
                            </m:sSubPr>
                            <m:e>
                              <m:r>
                                <a:rPr lang="zh-CN" altLang="ar-AE" sz="1200" b="1">
                                  <a:latin typeface="Cambria Math" panose="02040503050406030204" pitchFamily="18" charset="0"/>
                                </a:rPr>
                                <m:t>𝐱</m:t>
                              </m:r>
                            </m:e>
                            <m:sub>
                              <m:r>
                                <a:rPr lang="zh-CN" altLang="ar-AE" sz="1200" i="1">
                                  <a:latin typeface="Cambria Math" panose="02040503050406030204" pitchFamily="18" charset="0"/>
                                </a:rPr>
                                <m:t>𝑖</m:t>
                              </m:r>
                            </m:sub>
                          </m:sSub>
                          <m:r>
                            <a:rPr lang="ar-AE" altLang="zh-CN" sz="1200">
                              <a:latin typeface="Cambria Math" panose="02040503050406030204" pitchFamily="18" charset="0"/>
                            </a:rPr>
                            <m:t>∈</m:t>
                          </m:r>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𝐶</m:t>
                              </m:r>
                            </m:e>
                            <m:sub>
                              <m:r>
                                <a:rPr lang="zh-CN" altLang="ar-AE" sz="1200" i="1">
                                  <a:latin typeface="Cambria Math" panose="02040503050406030204" pitchFamily="18" charset="0"/>
                                </a:rPr>
                                <m:t>𝑘</m:t>
                              </m:r>
                            </m:sub>
                          </m:sSub>
                        </m:sub>
                        <m:sup/>
                        <m:e>
                          <m:sSub>
                            <m:sSubPr>
                              <m:ctrlPr>
                                <a:rPr lang="ar-AE" altLang="zh-CN" sz="1200" i="1">
                                  <a:latin typeface="Cambria Math" panose="02040503050406030204" pitchFamily="18" charset="0"/>
                                </a:rPr>
                              </m:ctrlPr>
                            </m:sSubPr>
                            <m:e>
                              <m:d>
                                <m:dPr>
                                  <m:begChr m:val="∥"/>
                                  <m:endChr m:val="∥"/>
                                  <m:ctrlPr>
                                    <a:rPr lang="ar-AE" altLang="zh-CN" sz="1200" i="1">
                                      <a:latin typeface="Cambria Math" panose="02040503050406030204" pitchFamily="18" charset="0"/>
                                    </a:rPr>
                                  </m:ctrlPr>
                                </m:dPr>
                                <m:e>
                                  <m:sSub>
                                    <m:sSubPr>
                                      <m:ctrlPr>
                                        <a:rPr lang="ar-AE" altLang="zh-CN" sz="1200" i="1">
                                          <a:latin typeface="Cambria Math" panose="02040503050406030204" pitchFamily="18" charset="0"/>
                                        </a:rPr>
                                      </m:ctrlPr>
                                    </m:sSubPr>
                                    <m:e>
                                      <m:r>
                                        <a:rPr lang="zh-CN" altLang="ar-AE" sz="1200" b="1">
                                          <a:latin typeface="Cambria Math" panose="02040503050406030204" pitchFamily="18" charset="0"/>
                                        </a:rPr>
                                        <m:t>𝐱</m:t>
                                      </m:r>
                                    </m:e>
                                    <m:sub>
                                      <m:r>
                                        <a:rPr lang="zh-CN" altLang="ar-AE" sz="1200" i="1">
                                          <a:latin typeface="Cambria Math" panose="02040503050406030204" pitchFamily="18" charset="0"/>
                                        </a:rPr>
                                        <m:t>𝑖</m:t>
                                      </m:r>
                                    </m:sub>
                                  </m:sSub>
                                  <m:r>
                                    <a:rPr lang="ar-AE" altLang="zh-CN" sz="1200">
                                      <a:latin typeface="Cambria Math" panose="02040503050406030204" pitchFamily="18" charset="0"/>
                                    </a:rPr>
                                    <m:t>−</m:t>
                                  </m:r>
                                  <m:sSub>
                                    <m:sSubPr>
                                      <m:ctrlPr>
                                        <a:rPr lang="ar-AE" altLang="zh-CN" sz="1200" i="1">
                                          <a:latin typeface="Cambria Math" panose="02040503050406030204" pitchFamily="18" charset="0"/>
                                        </a:rPr>
                                      </m:ctrlPr>
                                    </m:sSubPr>
                                    <m:e>
                                      <m:r>
                                        <a:rPr lang="zh-CN" altLang="ar-AE" sz="1200" b="1" i="1">
                                          <a:latin typeface="Cambria Math" panose="02040503050406030204" pitchFamily="18" charset="0"/>
                                        </a:rPr>
                                        <m:t>𝝁</m:t>
                                      </m:r>
                                    </m:e>
                                    <m:sub>
                                      <m:r>
                                        <a:rPr lang="zh-CN" altLang="ar-AE" sz="1200" i="1">
                                          <a:latin typeface="Cambria Math" panose="02040503050406030204" pitchFamily="18" charset="0"/>
                                        </a:rPr>
                                        <m:t>𝑘</m:t>
                                      </m:r>
                                    </m:sub>
                                  </m:sSub>
                                </m:e>
                              </m:d>
                            </m:e>
                            <m:sub>
                              <m:r>
                                <a:rPr lang="ar-AE" altLang="zh-CN" sz="1200">
                                  <a:latin typeface="Cambria Math" panose="02040503050406030204" pitchFamily="18" charset="0"/>
                                </a:rPr>
                                <m:t>2</m:t>
                              </m:r>
                            </m:sub>
                          </m:sSub>
                        </m:e>
                      </m:nary>
                    </m:oMath>
                  </m:oMathPara>
                </a14:m>
                <a:endParaRPr lang="ar-AE" altLang="zh-CN" sz="1200" dirty="0">
                  <a:latin typeface="Calibri" panose="020F0502020204030204" pitchFamily="34" charset="0"/>
                  <a:ea typeface="Calibri" panose="020F0502020204030204" pitchFamily="34" charset="0"/>
                  <a:cs typeface="Calibri" panose="020F0502020204030204" pitchFamily="34" charset="0"/>
                </a:endParaRPr>
              </a:p>
              <a:p>
                <a:r>
                  <a:rPr lang="en-US" altLang="zh-CN" sz="1200" dirty="0">
                    <a:latin typeface="Calibri" panose="020F0502020204030204" pitchFamily="34" charset="0"/>
                    <a:ea typeface="Calibri" panose="020F0502020204030204" pitchFamily="34" charset="0"/>
                    <a:cs typeface="Calibri" panose="020F0502020204030204" pitchFamily="34" charset="0"/>
                  </a:rPr>
                  <a:t>Uses Euclidean distance (straight line between two points)</a:t>
                </a:r>
              </a:p>
              <a:p>
                <a:r>
                  <a:rPr lang="en-US" altLang="zh-CN" sz="1200" dirty="0">
                    <a:latin typeface="Calibri" panose="020F0502020204030204" pitchFamily="34" charset="0"/>
                    <a:ea typeface="Calibri" panose="020F0502020204030204" pitchFamily="34" charset="0"/>
                    <a:cs typeface="Calibri" panose="020F0502020204030204" pitchFamily="34" charset="0"/>
                  </a:rPr>
                  <a:t>Small value → tight cluster</a:t>
                </a:r>
              </a:p>
              <a:p>
                <a:r>
                  <a:rPr lang="en-US" altLang="zh-CN" sz="1200" dirty="0">
                    <a:latin typeface="Calibri" panose="020F0502020204030204" pitchFamily="34" charset="0"/>
                    <a:ea typeface="Calibri" panose="020F0502020204030204" pitchFamily="34" charset="0"/>
                    <a:cs typeface="Calibri" panose="020F0502020204030204" pitchFamily="34" charset="0"/>
                  </a:rPr>
                  <a:t>Large value → more variation inside cluster</a:t>
                </a:r>
                <a:endParaRPr kumimoji="0" lang="en-US" altLang="zh-CN"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872" marR="0" lvl="0" indent="-342872" algn="l"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None/>
                  <a:tabLst/>
                  <a:defRPr/>
                </a:pPr>
                <a:endParaRPr lang="en-US" altLang="zh-CN"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872" marR="0" lvl="0" indent="-342872" algn="l"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None/>
                  <a:tabLst/>
                  <a:defRPr/>
                </a:pPr>
                <a:r>
                  <a:rPr kumimoji="0" lang="en-US" altLang="zh-CN"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a:t>
                </a:r>
                <a:r>
                  <a:rPr kumimoji="0" lang="en-US" altLang="zh-CN"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centroid</a:t>
                </a:r>
                <a:r>
                  <a:rPr kumimoji="0" lang="en-US" altLang="zh-CN"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of cluster is the </a:t>
                </a:r>
                <a:r>
                  <a:rPr kumimoji="0" lang="en-US" altLang="zh-CN"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average feature vector</a:t>
                </a:r>
                <a:r>
                  <a:rPr kumimoji="0" lang="en-US" altLang="zh-CN"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of all outages in the cluster. It</a:t>
                </a:r>
                <a:r>
                  <a:rPr kumimoji="0" lang="en-US" altLang="zh-CN" sz="12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has smallest total distance to all data points in the cluster:</a:t>
                </a:r>
                <a:endParaRPr kumimoji="0" lang="en-US" altLang="zh-CN"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872" marR="0" lvl="0" indent="-342872" algn="l"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sSub>
                        <m:sSubPr>
                          <m:ctrlPr>
                            <a:rPr kumimoji="0" lang="ar-AE" altLang="zh-CN" sz="1200" b="1"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200" b="1" i="1" u="none" strike="noStrike" kern="0" cap="none" spc="0" normalizeH="0" baseline="0" noProof="0">
                              <a:ln>
                                <a:noFill/>
                              </a:ln>
                              <a:solidFill>
                                <a:srgbClr val="000000"/>
                              </a:solidFill>
                              <a:effectLst/>
                              <a:uLnTx/>
                              <a:uFillTx/>
                              <a:latin typeface="Cambria Math" panose="02040503050406030204" pitchFamily="18" charset="0"/>
                              <a:ea typeface="+mn-ea"/>
                            </a:rPr>
                            <m:t>𝝁</m:t>
                          </m:r>
                        </m:e>
                        <m:sub>
                          <m:r>
                            <a:rPr kumimoji="0" lang="zh-CN" altLang="ar-AE" sz="1200" b="0" i="1" u="none" strike="noStrike" kern="0" cap="none" spc="0" normalizeH="0" baseline="0" noProof="0">
                              <a:ln>
                                <a:noFill/>
                              </a:ln>
                              <a:solidFill>
                                <a:srgbClr val="000000"/>
                              </a:solidFill>
                              <a:effectLst/>
                              <a:uLnTx/>
                              <a:uFillTx/>
                              <a:latin typeface="Cambria Math" panose="02040503050406030204" pitchFamily="18" charset="0"/>
                              <a:ea typeface="+mn-ea"/>
                            </a:rPr>
                            <m:t>𝑘</m:t>
                          </m:r>
                        </m:sub>
                      </m:sSub>
                      <m:r>
                        <a:rPr kumimoji="0" lang="ar-AE" altLang="zh-CN" sz="1200" b="0" i="0" u="none" strike="noStrike" kern="0" cap="none" spc="0" normalizeH="0" baseline="0" noProof="0">
                          <a:ln>
                            <a:noFill/>
                          </a:ln>
                          <a:solidFill>
                            <a:srgbClr val="000000"/>
                          </a:solidFill>
                          <a:effectLst/>
                          <a:uLnTx/>
                          <a:uFillTx/>
                          <a:latin typeface="Cambria Math" panose="02040503050406030204" pitchFamily="18" charset="0"/>
                          <a:ea typeface="+mn-ea"/>
                        </a:rPr>
                        <m:t>=</m:t>
                      </m:r>
                      <m:f>
                        <m:fPr>
                          <m:ctrlPr>
                            <a:rPr kumimoji="0" lang="ar-AE" altLang="zh-CN" sz="1200" b="0" i="1" u="none" strike="noStrike" kern="0" cap="none" spc="0" normalizeH="0" baseline="0" noProof="0">
                              <a:ln>
                                <a:noFill/>
                              </a:ln>
                              <a:solidFill>
                                <a:srgbClr val="000000"/>
                              </a:solidFill>
                              <a:effectLst/>
                              <a:uLnTx/>
                              <a:uFillTx/>
                              <a:latin typeface="Cambria Math" panose="02040503050406030204" pitchFamily="18" charset="0"/>
                              <a:ea typeface="+mn-ea"/>
                            </a:rPr>
                          </m:ctrlPr>
                        </m:fPr>
                        <m:num>
                          <m:r>
                            <a:rPr kumimoji="0" lang="ar-AE" altLang="zh-CN" sz="1200" b="0" i="0" u="none" strike="noStrike" kern="0" cap="none" spc="0" normalizeH="0" baseline="0" noProof="0">
                              <a:ln>
                                <a:noFill/>
                              </a:ln>
                              <a:solidFill>
                                <a:srgbClr val="000000"/>
                              </a:solidFill>
                              <a:effectLst/>
                              <a:uLnTx/>
                              <a:uFillTx/>
                              <a:latin typeface="Cambria Math" panose="02040503050406030204" pitchFamily="18" charset="0"/>
                              <a:ea typeface="+mn-ea"/>
                            </a:rPr>
                            <m:t>1</m:t>
                          </m:r>
                        </m:num>
                        <m:den>
                          <m:r>
                            <a:rPr kumimoji="0" lang="ar-AE" altLang="zh-CN" sz="1200" b="0" i="0" u="none" strike="noStrike" kern="0" cap="none" spc="0" normalizeH="0" baseline="0" noProof="0">
                              <a:ln>
                                <a:noFill/>
                              </a:ln>
                              <a:solidFill>
                                <a:srgbClr val="000000"/>
                              </a:solidFill>
                              <a:effectLst/>
                              <a:uLnTx/>
                              <a:uFillTx/>
                              <a:latin typeface="Cambria Math" panose="02040503050406030204" pitchFamily="18" charset="0"/>
                              <a:ea typeface="+mn-ea"/>
                            </a:rPr>
                            <m:t>∣</m:t>
                          </m:r>
                          <m:sSub>
                            <m:sSubPr>
                              <m:ctrlPr>
                                <a:rPr kumimoji="0" lang="ar-AE" altLang="zh-CN" sz="12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2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zh-CN" altLang="ar-AE" sz="1200" b="0" i="1" u="none" strike="noStrike" kern="0" cap="none" spc="0" normalizeH="0" baseline="0" noProof="0">
                                  <a:ln>
                                    <a:noFill/>
                                  </a:ln>
                                  <a:solidFill>
                                    <a:srgbClr val="000000"/>
                                  </a:solidFill>
                                  <a:effectLst/>
                                  <a:uLnTx/>
                                  <a:uFillTx/>
                                  <a:latin typeface="Cambria Math" panose="02040503050406030204" pitchFamily="18" charset="0"/>
                                  <a:ea typeface="+mn-ea"/>
                                </a:rPr>
                                <m:t>𝑘</m:t>
                              </m:r>
                            </m:sub>
                          </m:sSub>
                          <m:r>
                            <a:rPr kumimoji="0" lang="ar-AE" altLang="zh-CN" sz="1200" b="0" i="0" u="none" strike="noStrike" kern="0" cap="none" spc="0" normalizeH="0" baseline="0" noProof="0">
                              <a:ln>
                                <a:noFill/>
                              </a:ln>
                              <a:solidFill>
                                <a:srgbClr val="000000"/>
                              </a:solidFill>
                              <a:effectLst/>
                              <a:uLnTx/>
                              <a:uFillTx/>
                              <a:latin typeface="Cambria Math" panose="02040503050406030204" pitchFamily="18" charset="0"/>
                              <a:ea typeface="+mn-ea"/>
                            </a:rPr>
                            <m:t>∣</m:t>
                          </m:r>
                        </m:den>
                      </m:f>
                      <m:nary>
                        <m:naryPr>
                          <m:chr m:val="∑"/>
                          <m:grow m:val="on"/>
                          <m:supHide m:val="on"/>
                          <m:ctrlPr>
                            <a:rPr kumimoji="0" lang="ar-AE" altLang="zh-CN" sz="1200" b="0" i="1" u="none" strike="noStrike" kern="0" cap="none" spc="0" normalizeH="0" baseline="0" noProof="0">
                              <a:ln>
                                <a:noFill/>
                              </a:ln>
                              <a:solidFill>
                                <a:srgbClr val="000000"/>
                              </a:solidFill>
                              <a:effectLst/>
                              <a:uLnTx/>
                              <a:uFillTx/>
                              <a:latin typeface="Cambria Math" panose="02040503050406030204" pitchFamily="18" charset="0"/>
                              <a:ea typeface="+mn-ea"/>
                            </a:rPr>
                          </m:ctrlPr>
                        </m:naryPr>
                        <m:sub>
                          <m:sSub>
                            <m:sSubPr>
                              <m:ctrlPr>
                                <a:rPr kumimoji="0" lang="ar-AE" altLang="zh-CN" sz="12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200" b="1" i="0" u="none" strike="noStrike" kern="0" cap="none" spc="0" normalizeH="0" baseline="0" noProof="0">
                                  <a:ln>
                                    <a:noFill/>
                                  </a:ln>
                                  <a:solidFill>
                                    <a:srgbClr val="000000"/>
                                  </a:solidFill>
                                  <a:effectLst/>
                                  <a:uLnTx/>
                                  <a:uFillTx/>
                                  <a:latin typeface="Cambria Math" panose="02040503050406030204" pitchFamily="18" charset="0"/>
                                  <a:ea typeface="+mn-ea"/>
                                </a:rPr>
                                <m:t>𝐱</m:t>
                              </m:r>
                            </m:e>
                            <m:sub>
                              <m:r>
                                <a:rPr kumimoji="0" lang="zh-CN" altLang="ar-AE" sz="1200" b="0" i="1" u="none" strike="noStrike" kern="0" cap="none" spc="0" normalizeH="0" baseline="0" noProof="0">
                                  <a:ln>
                                    <a:noFill/>
                                  </a:ln>
                                  <a:solidFill>
                                    <a:srgbClr val="000000"/>
                                  </a:solidFill>
                                  <a:effectLst/>
                                  <a:uLnTx/>
                                  <a:uFillTx/>
                                  <a:latin typeface="Cambria Math" panose="02040503050406030204" pitchFamily="18" charset="0"/>
                                  <a:ea typeface="+mn-ea"/>
                                </a:rPr>
                                <m:t>𝑖</m:t>
                              </m:r>
                            </m:sub>
                          </m:sSub>
                          <m:r>
                            <a:rPr kumimoji="0" lang="ar-AE" altLang="zh-CN" sz="1200" b="0" i="0" u="none" strike="noStrike" kern="0" cap="none" spc="0" normalizeH="0" baseline="0" noProof="0">
                              <a:ln>
                                <a:noFill/>
                              </a:ln>
                              <a:solidFill>
                                <a:srgbClr val="000000"/>
                              </a:solidFill>
                              <a:effectLst/>
                              <a:uLnTx/>
                              <a:uFillTx/>
                              <a:latin typeface="Cambria Math" panose="02040503050406030204" pitchFamily="18" charset="0"/>
                              <a:ea typeface="+mn-ea"/>
                            </a:rPr>
                            <m:t>∈</m:t>
                          </m:r>
                          <m:sSub>
                            <m:sSubPr>
                              <m:ctrlPr>
                                <a:rPr kumimoji="0" lang="ar-AE" altLang="zh-CN" sz="12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2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zh-CN" altLang="ar-AE" sz="1200" b="0" i="1" u="none" strike="noStrike" kern="0" cap="none" spc="0" normalizeH="0" baseline="0" noProof="0">
                                  <a:ln>
                                    <a:noFill/>
                                  </a:ln>
                                  <a:solidFill>
                                    <a:srgbClr val="000000"/>
                                  </a:solidFill>
                                  <a:effectLst/>
                                  <a:uLnTx/>
                                  <a:uFillTx/>
                                  <a:latin typeface="Cambria Math" panose="02040503050406030204" pitchFamily="18" charset="0"/>
                                  <a:ea typeface="+mn-ea"/>
                                </a:rPr>
                                <m:t>𝑘</m:t>
                              </m:r>
                            </m:sub>
                          </m:sSub>
                        </m:sub>
                        <m:sup/>
                        <m:e>
                          <m:sSub>
                            <m:sSubPr>
                              <m:ctrlPr>
                                <a:rPr kumimoji="0" lang="ar-AE" altLang="zh-CN" sz="12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200" b="1" i="0" u="none" strike="noStrike" kern="0" cap="none" spc="0" normalizeH="0" baseline="0" noProof="0">
                                  <a:ln>
                                    <a:noFill/>
                                  </a:ln>
                                  <a:solidFill>
                                    <a:srgbClr val="000000"/>
                                  </a:solidFill>
                                  <a:effectLst/>
                                  <a:uLnTx/>
                                  <a:uFillTx/>
                                  <a:latin typeface="Cambria Math" panose="02040503050406030204" pitchFamily="18" charset="0"/>
                                  <a:ea typeface="+mn-ea"/>
                                </a:rPr>
                                <m:t>𝐱</m:t>
                              </m:r>
                            </m:e>
                            <m:sub>
                              <m:r>
                                <a:rPr kumimoji="0" lang="zh-CN" altLang="ar-AE" sz="1200" b="0" i="1" u="none" strike="noStrike" kern="0" cap="none" spc="0" normalizeH="0" baseline="0" noProof="0">
                                  <a:ln>
                                    <a:noFill/>
                                  </a:ln>
                                  <a:solidFill>
                                    <a:srgbClr val="000000"/>
                                  </a:solidFill>
                                  <a:effectLst/>
                                  <a:uLnTx/>
                                  <a:uFillTx/>
                                  <a:latin typeface="Cambria Math" panose="02040503050406030204" pitchFamily="18" charset="0"/>
                                  <a:ea typeface="+mn-ea"/>
                                </a:rPr>
                                <m:t>𝑖</m:t>
                              </m:r>
                            </m:sub>
                          </m:sSub>
                        </m:e>
                      </m:nary>
                    </m:oMath>
                  </m:oMathPara>
                </a14:m>
                <a:endParaRPr kumimoji="0" lang="ar-AE" altLang="zh-CN"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872" marR="0" lvl="0" indent="-342872" algn="l"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Char char="•"/>
                  <a:tabLst/>
                  <a:defRPr/>
                </a:pPr>
                <a14:m>
                  <m:oMath xmlns:m="http://schemas.openxmlformats.org/officeDocument/2006/math">
                    <m:sSub>
                      <m:sSubPr>
                        <m:ctrlPr>
                          <a:rPr kumimoji="0" lang="ar-AE" altLang="zh-CN" sz="12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2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zh-CN" altLang="ar-AE" sz="1200" b="0" i="1" u="none" strike="noStrike" kern="0" cap="none" spc="0" normalizeH="0" baseline="0" noProof="0">
                            <a:ln>
                              <a:noFill/>
                            </a:ln>
                            <a:solidFill>
                              <a:srgbClr val="000000"/>
                            </a:solidFill>
                            <a:effectLst/>
                            <a:uLnTx/>
                            <a:uFillTx/>
                            <a:latin typeface="Cambria Math" panose="02040503050406030204" pitchFamily="18" charset="0"/>
                            <a:ea typeface="+mn-ea"/>
                          </a:rPr>
                          <m:t>𝑘</m:t>
                        </m:r>
                      </m:sub>
                    </m:sSub>
                  </m:oMath>
                </a14:m>
                <a:r>
                  <a:rPr kumimoji="0" lang="en-US" altLang="zh-CN"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ar-AE" altLang="zh-CN"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zh-CN"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set of all outages in cluster </a:t>
                </a:r>
                <a14:m>
                  <m:oMath xmlns:m="http://schemas.openxmlformats.org/officeDocument/2006/math">
                    <m:r>
                      <a:rPr kumimoji="0" lang="zh-CN" altLang="en-US" sz="1200" b="0" i="1" u="none" strike="noStrike" kern="0" cap="none" spc="0" normalizeH="0" baseline="0" noProof="0">
                        <a:ln>
                          <a:noFill/>
                        </a:ln>
                        <a:solidFill>
                          <a:srgbClr val="000000"/>
                        </a:solidFill>
                        <a:effectLst/>
                        <a:uLnTx/>
                        <a:uFillTx/>
                        <a:latin typeface="Cambria Math" panose="02040503050406030204" pitchFamily="18" charset="0"/>
                        <a:ea typeface="+mn-ea"/>
                      </a:rPr>
                      <m:t>𝑘</m:t>
                    </m:r>
                  </m:oMath>
                </a14:m>
                <a:endParaRPr kumimoji="0" lang="en-US" altLang="zh-CN"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872" marR="0" lvl="0" indent="-342872" algn="l"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Char char="•"/>
                  <a:tabLst/>
                  <a:defRPr/>
                </a:pPr>
                <a14:m>
                  <m:oMath xmlns:m="http://schemas.openxmlformats.org/officeDocument/2006/math">
                    <m:r>
                      <a:rPr kumimoji="0" lang="en-US" altLang="zh-CN" sz="1200" b="0" i="0" u="none" strike="noStrike" kern="0" cap="none" spc="0" normalizeH="0" baseline="0" noProof="0">
                        <a:ln>
                          <a:noFill/>
                        </a:ln>
                        <a:solidFill>
                          <a:srgbClr val="000000"/>
                        </a:solidFill>
                        <a:effectLst/>
                        <a:uLnTx/>
                        <a:uFillTx/>
                        <a:latin typeface="Cambria Math" panose="02040503050406030204" pitchFamily="18" charset="0"/>
                        <a:ea typeface="+mn-ea"/>
                      </a:rPr>
                      <m:t>∣</m:t>
                    </m:r>
                    <m:sSub>
                      <m:sSubPr>
                        <m:ctrlPr>
                          <a:rPr kumimoji="0" lang="ar-AE" altLang="zh-CN" sz="12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2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zh-CN" altLang="ar-AE" sz="1200" b="0" i="1" u="none" strike="noStrike" kern="0" cap="none" spc="0" normalizeH="0" baseline="0" noProof="0">
                            <a:ln>
                              <a:noFill/>
                            </a:ln>
                            <a:solidFill>
                              <a:srgbClr val="000000"/>
                            </a:solidFill>
                            <a:effectLst/>
                            <a:uLnTx/>
                            <a:uFillTx/>
                            <a:latin typeface="Cambria Math" panose="02040503050406030204" pitchFamily="18" charset="0"/>
                            <a:ea typeface="+mn-ea"/>
                          </a:rPr>
                          <m:t>𝑘</m:t>
                        </m:r>
                      </m:sub>
                    </m:sSub>
                    <m:r>
                      <a:rPr kumimoji="0" lang="ar-AE" altLang="zh-CN" sz="1200" b="0" i="0" u="none" strike="noStrike" kern="0" cap="none" spc="0" normalizeH="0" baseline="0" noProof="0">
                        <a:ln>
                          <a:noFill/>
                        </a:ln>
                        <a:solidFill>
                          <a:srgbClr val="000000"/>
                        </a:solidFill>
                        <a:effectLst/>
                        <a:uLnTx/>
                        <a:uFillTx/>
                        <a:latin typeface="Cambria Math" panose="02040503050406030204" pitchFamily="18" charset="0"/>
                        <a:ea typeface="+mn-ea"/>
                      </a:rPr>
                      <m:t>∣</m:t>
                    </m:r>
                  </m:oMath>
                </a14:m>
                <a:r>
                  <a:rPr kumimoji="0" lang="ar-AE" altLang="zh-CN"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zh-CN"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number of outages in cluster </a:t>
                </a:r>
                <a14:m>
                  <m:oMath xmlns:m="http://schemas.openxmlformats.org/officeDocument/2006/math">
                    <m:r>
                      <a:rPr kumimoji="0" lang="zh-CN" altLang="en-US" sz="1200" b="0" i="1" u="none" strike="noStrike" kern="0" cap="none" spc="0" normalizeH="0" baseline="0" noProof="0">
                        <a:ln>
                          <a:noFill/>
                        </a:ln>
                        <a:solidFill>
                          <a:srgbClr val="000000"/>
                        </a:solidFill>
                        <a:effectLst/>
                        <a:uLnTx/>
                        <a:uFillTx/>
                        <a:latin typeface="Cambria Math" panose="02040503050406030204" pitchFamily="18" charset="0"/>
                        <a:ea typeface="+mn-ea"/>
                      </a:rPr>
                      <m:t>𝑘</m:t>
                    </m:r>
                  </m:oMath>
                </a14:m>
                <a:endParaRPr kumimoji="0" lang="en-US" altLang="zh-CN"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872" marR="0" lvl="0" indent="-342872" algn="l"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Char char="•"/>
                  <a:tabLst/>
                  <a:defRPr/>
                </a:pPr>
                <a14:m>
                  <m:oMath xmlns:m="http://schemas.openxmlformats.org/officeDocument/2006/math">
                    <m:sSub>
                      <m:sSubPr>
                        <m:ctrlPr>
                          <a:rPr kumimoji="0" lang="ar-AE" altLang="zh-CN" sz="1200" b="1"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200" b="1" i="0" u="none" strike="noStrike" kern="0" cap="none" spc="0" normalizeH="0" baseline="0" noProof="0">
                            <a:ln>
                              <a:noFill/>
                            </a:ln>
                            <a:solidFill>
                              <a:srgbClr val="000000"/>
                            </a:solidFill>
                            <a:effectLst/>
                            <a:uLnTx/>
                            <a:uFillTx/>
                            <a:latin typeface="Cambria Math" panose="02040503050406030204" pitchFamily="18" charset="0"/>
                            <a:ea typeface="+mn-ea"/>
                          </a:rPr>
                          <m:t>𝐱</m:t>
                        </m:r>
                      </m:e>
                      <m:sub>
                        <m:r>
                          <a:rPr kumimoji="0" lang="zh-CN" altLang="ar-AE" sz="1200" b="0" i="1" u="none" strike="noStrike" kern="0" cap="none" spc="0" normalizeH="0" baseline="0" noProof="0">
                            <a:ln>
                              <a:noFill/>
                            </a:ln>
                            <a:solidFill>
                              <a:srgbClr val="000000"/>
                            </a:solidFill>
                            <a:effectLst/>
                            <a:uLnTx/>
                            <a:uFillTx/>
                            <a:latin typeface="Cambria Math" panose="02040503050406030204" pitchFamily="18" charset="0"/>
                            <a:ea typeface="+mn-ea"/>
                          </a:rPr>
                          <m:t>𝑖</m:t>
                        </m:r>
                      </m:sub>
                    </m:sSub>
                  </m:oMath>
                </a14:m>
                <a:r>
                  <a:rPr kumimoji="0" lang="ar-AE" altLang="zh-CN"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zh-CN"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feature vector of outage </a:t>
                </a:r>
                <a14:m>
                  <m:oMath xmlns:m="http://schemas.openxmlformats.org/officeDocument/2006/math">
                    <m:r>
                      <a:rPr kumimoji="0" lang="zh-CN" altLang="en-US" sz="1200" b="0" i="1" u="none" strike="noStrike" kern="0" cap="none" spc="0" normalizeH="0" baseline="0" noProof="0">
                        <a:ln>
                          <a:noFill/>
                        </a:ln>
                        <a:solidFill>
                          <a:srgbClr val="000000"/>
                        </a:solidFill>
                        <a:effectLst/>
                        <a:uLnTx/>
                        <a:uFillTx/>
                        <a:latin typeface="Cambria Math" panose="02040503050406030204" pitchFamily="18" charset="0"/>
                        <a:ea typeface="+mn-ea"/>
                      </a:rPr>
                      <m:t>𝑖</m:t>
                    </m:r>
                  </m:oMath>
                </a14:m>
                <a:endParaRPr kumimoji="0" lang="en-US" altLang="zh-CN"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872" marR="0" lvl="0" indent="-342872" algn="l"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Char char="•"/>
                  <a:tabLst/>
                  <a:defRPr/>
                </a:pPr>
                <a14:m>
                  <m:oMath xmlns:m="http://schemas.openxmlformats.org/officeDocument/2006/math">
                    <m:sSub>
                      <m:sSubPr>
                        <m:ctrlPr>
                          <a:rPr kumimoji="0" lang="ar-AE" altLang="zh-CN" sz="1200" b="1"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200" b="1" i="1" u="none" strike="noStrike" kern="0" cap="none" spc="0" normalizeH="0" baseline="0" noProof="0">
                            <a:ln>
                              <a:noFill/>
                            </a:ln>
                            <a:solidFill>
                              <a:srgbClr val="000000"/>
                            </a:solidFill>
                            <a:effectLst/>
                            <a:uLnTx/>
                            <a:uFillTx/>
                            <a:latin typeface="Cambria Math" panose="02040503050406030204" pitchFamily="18" charset="0"/>
                            <a:ea typeface="+mn-ea"/>
                          </a:rPr>
                          <m:t>𝝁</m:t>
                        </m:r>
                      </m:e>
                      <m:sub>
                        <m:r>
                          <a:rPr kumimoji="0" lang="zh-CN" altLang="ar-AE" sz="1200" b="0" i="1" u="none" strike="noStrike" kern="0" cap="none" spc="0" normalizeH="0" baseline="0" noProof="0">
                            <a:ln>
                              <a:noFill/>
                            </a:ln>
                            <a:solidFill>
                              <a:srgbClr val="000000"/>
                            </a:solidFill>
                            <a:effectLst/>
                            <a:uLnTx/>
                            <a:uFillTx/>
                            <a:latin typeface="Cambria Math" panose="02040503050406030204" pitchFamily="18" charset="0"/>
                            <a:ea typeface="+mn-ea"/>
                          </a:rPr>
                          <m:t>𝑘</m:t>
                        </m:r>
                      </m:sub>
                    </m:sSub>
                  </m:oMath>
                </a14:m>
                <a:r>
                  <a:rPr kumimoji="0" lang="ar-AE" altLang="zh-CN"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zh-CN"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cluster center</a:t>
                </a:r>
              </a:p>
              <a:p>
                <a:pPr marL="342872" marR="0" lvl="0" indent="-342872" algn="l"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Char char="•"/>
                  <a:tabLst/>
                  <a:defRPr/>
                </a:pPr>
                <a:endParaRPr lang="en-US" altLang="zh-CN"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defRPr/>
                </a:pPr>
                <a:r>
                  <a:rPr lang="en-US" altLang="zh-CN" sz="1200" dirty="0">
                    <a:latin typeface="Calibri" panose="020F0502020204030204" pitchFamily="34" charset="0"/>
                    <a:ea typeface="Calibri" panose="020F0502020204030204" pitchFamily="34" charset="0"/>
                    <a:cs typeface="Calibri" panose="020F0502020204030204" pitchFamily="34" charset="0"/>
                  </a:rPr>
                  <a:t>The optimal number of clusters </a:t>
                </a:r>
                <a14:m>
                  <m:oMath xmlns:m="http://schemas.openxmlformats.org/officeDocument/2006/math">
                    <m:sSup>
                      <m:sSupPr>
                        <m:ctrlPr>
                          <a:rPr lang="ar-AE" altLang="zh-CN" sz="1200" i="1">
                            <a:latin typeface="Cambria Math" panose="02040503050406030204" pitchFamily="18" charset="0"/>
                          </a:rPr>
                        </m:ctrlPr>
                      </m:sSupPr>
                      <m:e>
                        <m:r>
                          <a:rPr lang="zh-CN" altLang="ar-AE" sz="1200" i="1">
                            <a:latin typeface="Cambria Math" panose="02040503050406030204" pitchFamily="18" charset="0"/>
                          </a:rPr>
                          <m:t>𝑘</m:t>
                        </m:r>
                      </m:e>
                      <m:sup>
                        <m:r>
                          <a:rPr lang="ar-AE" altLang="zh-CN" sz="1200">
                            <a:latin typeface="Cambria Math" panose="02040503050406030204" pitchFamily="18" charset="0"/>
                          </a:rPr>
                          <m:t>∗</m:t>
                        </m:r>
                      </m:sup>
                    </m:sSup>
                  </m:oMath>
                </a14:m>
                <a:r>
                  <a:rPr lang="en-US" altLang="zh-CN" sz="1200" dirty="0">
                    <a:latin typeface="Calibri" panose="020F0502020204030204" pitchFamily="34" charset="0"/>
                    <a:ea typeface="Calibri" panose="020F0502020204030204" pitchFamily="34" charset="0"/>
                    <a:cs typeface="Calibri" panose="020F0502020204030204" pitchFamily="34" charset="0"/>
                  </a:rPr>
                  <a:t> is selected when DBI is minimized.</a:t>
                </a:r>
              </a:p>
              <a:p>
                <a:pPr marL="342872" marR="0" lvl="0" indent="-342872" algn="l"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Char char="•"/>
                  <a:tabLst/>
                  <a:defRPr/>
                </a:pPr>
                <a:endParaRPr kumimoji="0" lang="en-US" altLang="zh-CN"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endParaRPr lang="zh-CN" altLang="en-US" dirty="0"/>
              </a:p>
            </p:txBody>
          </p:sp>
        </mc:Choice>
        <mc:Fallback xmlns="">
          <p:sp>
            <p:nvSpPr>
              <p:cNvPr id="3" name="Text Placeholder 2">
                <a:extLst>
                  <a:ext uri="{FF2B5EF4-FFF2-40B4-BE49-F238E27FC236}">
                    <a16:creationId xmlns:a16="http://schemas.microsoft.com/office/drawing/2014/main" id="{BFF04BF1-926E-FD2A-C3E4-F1875F938D52}"/>
                  </a:ext>
                </a:extLst>
              </p:cNvPr>
              <p:cNvSpPr>
                <a:spLocks noGrp="1" noRot="1" noChangeAspect="1" noMove="1" noResize="1" noEditPoints="1" noAdjustHandles="1" noChangeArrowheads="1" noChangeShapeType="1" noTextEdit="1"/>
              </p:cNvSpPr>
              <p:nvPr>
                <p:ph type="body" sz="quarter" idx="10"/>
              </p:nvPr>
            </p:nvSpPr>
            <p:spPr>
              <a:xfrm>
                <a:off x="90238" y="742950"/>
                <a:ext cx="8946257" cy="3701008"/>
              </a:xfrm>
              <a:blipFill>
                <a:blip r:embed="rId2"/>
                <a:stretch>
                  <a:fillRect l="-68" t="-6096" r="-68" b="-527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17403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BE8F7-1442-7EF7-5924-6CFC5ABBA17F}"/>
              </a:ext>
            </a:extLst>
          </p:cNvPr>
          <p:cNvSpPr>
            <a:spLocks noGrp="1"/>
          </p:cNvSpPr>
          <p:nvPr>
            <p:ph type="title"/>
          </p:nvPr>
        </p:nvSpPr>
        <p:spPr/>
        <p:txBody>
          <a:bodyPr/>
          <a:lstStyle/>
          <a:p>
            <a:r>
              <a:rPr lang="en-US" altLang="zh-CN" dirty="0"/>
              <a:t>Spectral Clustering</a:t>
            </a:r>
            <a:endParaRPr lang="zh-CN" alt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0FE1B04-D646-D4A7-A3F6-FF32DEB0C39F}"/>
                  </a:ext>
                </a:extLst>
              </p:cNvPr>
              <p:cNvSpPr>
                <a:spLocks noGrp="1"/>
              </p:cNvSpPr>
              <p:nvPr>
                <p:ph type="body" sz="quarter" idx="10"/>
              </p:nvPr>
            </p:nvSpPr>
            <p:spPr/>
            <p:txBody>
              <a:bodyPr/>
              <a:lstStyle/>
              <a:p>
                <a:pPr>
                  <a:defRPr sz="1700"/>
                </a:pPr>
                <a:r>
                  <a:rPr lang="en-US" altLang="zh-CN" sz="1600" dirty="0">
                    <a:latin typeface="Calibri" panose="020F0502020204030204" pitchFamily="34" charset="0"/>
                    <a:ea typeface="Calibri" panose="020F0502020204030204" pitchFamily="34" charset="0"/>
                    <a:cs typeface="Calibri" panose="020F0502020204030204" pitchFamily="34" charset="0"/>
                  </a:rPr>
                  <a:t>Step 1 — Build similarity matrix W:</a:t>
                </a:r>
              </a:p>
              <a:p>
                <a:pPr lvl="1">
                  <a:defRPr sz="1700"/>
                </a:pPr>
                <a:r>
                  <a:rPr lang="en-US" altLang="zh-CN" sz="16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zh-CN" altLang="en-US" sz="1600" i="1" dirty="0">
                        <a:latin typeface="Cambria Math" panose="02040503050406030204" pitchFamily="18" charset="0"/>
                      </a:rPr>
                      <m:t>𝑊</m:t>
                    </m:r>
                    <m:r>
                      <a:rPr lang="en-US" altLang="zh-CN" sz="1600" i="1" dirty="0">
                        <a:latin typeface="Cambria Math" panose="02040503050406030204" pitchFamily="18" charset="0"/>
                      </a:rPr>
                      <m:t>ᵢⱼ =</m:t>
                    </m:r>
                    <m:func>
                      <m:funcPr>
                        <m:ctrlPr>
                          <a:rPr lang="ar-AE" altLang="zh-CN" sz="1600" i="1" dirty="0">
                            <a:latin typeface="Cambria Math" panose="02040503050406030204" pitchFamily="18" charset="0"/>
                          </a:rPr>
                        </m:ctrlPr>
                      </m:funcPr>
                      <m:fName>
                        <m:r>
                          <m:rPr>
                            <m:sty m:val="p"/>
                          </m:rPr>
                          <a:rPr lang="en-US" altLang="zh-CN" sz="1600" dirty="0">
                            <a:latin typeface="Cambria Math" panose="02040503050406030204" pitchFamily="18" charset="0"/>
                          </a:rPr>
                          <m:t>exp</m:t>
                        </m:r>
                      </m:fName>
                      <m:e>
                        <m:d>
                          <m:dPr>
                            <m:ctrlPr>
                              <a:rPr lang="ar-AE" altLang="zh-CN" sz="1600" i="1" dirty="0">
                                <a:latin typeface="Cambria Math" panose="02040503050406030204" pitchFamily="18" charset="0"/>
                              </a:rPr>
                            </m:ctrlPr>
                          </m:dPr>
                          <m:e>
                            <m:r>
                              <a:rPr lang="ar-AE" altLang="zh-CN" sz="1600" i="1" dirty="0">
                                <a:latin typeface="Cambria Math" panose="02040503050406030204" pitchFamily="18" charset="0"/>
                              </a:rPr>
                              <m:t>−</m:t>
                            </m:r>
                            <m:f>
                              <m:fPr>
                                <m:ctrlPr>
                                  <a:rPr lang="ar-AE" altLang="zh-CN" sz="1600" i="1" dirty="0">
                                    <a:latin typeface="Cambria Math" panose="02040503050406030204" pitchFamily="18" charset="0"/>
                                  </a:rPr>
                                </m:ctrlPr>
                              </m:fPr>
                              <m:num>
                                <m:sSup>
                                  <m:sSupPr>
                                    <m:ctrlPr>
                                      <a:rPr lang="ar-AE" altLang="zh-CN" sz="1600" i="1" dirty="0">
                                        <a:latin typeface="Cambria Math" panose="02040503050406030204" pitchFamily="18" charset="0"/>
                                      </a:rPr>
                                    </m:ctrlPr>
                                  </m:sSupPr>
                                  <m:e>
                                    <m:d>
                                      <m:dPr>
                                        <m:begChr m:val="‖"/>
                                        <m:endChr m:val="‖"/>
                                        <m:ctrlPr>
                                          <a:rPr lang="ar-AE" altLang="zh-CN" sz="1600" i="1" dirty="0">
                                            <a:latin typeface="Cambria Math" panose="02040503050406030204" pitchFamily="18" charset="0"/>
                                          </a:rPr>
                                        </m:ctrlPr>
                                      </m:dPr>
                                      <m:e>
                                        <m:r>
                                          <a:rPr lang="zh-CN" altLang="ar-AE" sz="1600" i="1" dirty="0">
                                            <a:latin typeface="Cambria Math" panose="02040503050406030204" pitchFamily="18" charset="0"/>
                                          </a:rPr>
                                          <m:t>𝑥</m:t>
                                        </m:r>
                                        <m:r>
                                          <a:rPr lang="en-US" altLang="zh-CN" sz="1600" i="1" dirty="0">
                                            <a:latin typeface="Cambria Math" panose="02040503050406030204" pitchFamily="18" charset="0"/>
                                          </a:rPr>
                                          <m:t>ᵢ − </m:t>
                                        </m:r>
                                        <m:r>
                                          <a:rPr lang="zh-CN" altLang="en-US" sz="1600" i="1" dirty="0">
                                            <a:latin typeface="Cambria Math" panose="02040503050406030204" pitchFamily="18" charset="0"/>
                                          </a:rPr>
                                          <m:t>𝑥</m:t>
                                        </m:r>
                                        <m:r>
                                          <a:rPr lang="en-US" altLang="zh-CN" sz="1600" i="1" dirty="0">
                                            <a:latin typeface="Cambria Math" panose="02040503050406030204" pitchFamily="18" charset="0"/>
                                          </a:rPr>
                                          <m:t>ⱼ</m:t>
                                        </m:r>
                                      </m:e>
                                    </m:d>
                                  </m:e>
                                  <m:sup>
                                    <m:r>
                                      <a:rPr lang="ar-AE" altLang="zh-CN" sz="1600" i="1" dirty="0">
                                        <a:latin typeface="Cambria Math" panose="02040503050406030204" pitchFamily="18" charset="0"/>
                                      </a:rPr>
                                      <m:t>2</m:t>
                                    </m:r>
                                  </m:sup>
                                </m:sSup>
                              </m:num>
                              <m:den>
                                <m:d>
                                  <m:dPr>
                                    <m:ctrlPr>
                                      <a:rPr lang="ar-AE" altLang="zh-CN" sz="1600" i="1" dirty="0">
                                        <a:latin typeface="Cambria Math" panose="02040503050406030204" pitchFamily="18" charset="0"/>
                                      </a:rPr>
                                    </m:ctrlPr>
                                  </m:dPr>
                                  <m:e>
                                    <m:r>
                                      <a:rPr lang="ar-AE" altLang="zh-CN" sz="1600" i="1" dirty="0">
                                        <a:latin typeface="Cambria Math" panose="02040503050406030204" pitchFamily="18" charset="0"/>
                                      </a:rPr>
                                      <m:t>2</m:t>
                                    </m:r>
                                    <m:sSup>
                                      <m:sSupPr>
                                        <m:ctrlPr>
                                          <a:rPr lang="ar-AE" altLang="zh-CN" sz="1600" i="1" dirty="0">
                                            <a:latin typeface="Cambria Math" panose="02040503050406030204" pitchFamily="18" charset="0"/>
                                          </a:rPr>
                                        </m:ctrlPr>
                                      </m:sSupPr>
                                      <m:e>
                                        <m:r>
                                          <a:rPr lang="zh-CN" altLang="ar-AE" sz="1600" i="1" dirty="0">
                                            <a:latin typeface="Cambria Math" panose="02040503050406030204" pitchFamily="18" charset="0"/>
                                          </a:rPr>
                                          <m:t>𝜎</m:t>
                                        </m:r>
                                      </m:e>
                                      <m:sup>
                                        <m:r>
                                          <a:rPr lang="ar-AE" altLang="zh-CN" sz="1600" i="1" dirty="0">
                                            <a:latin typeface="Cambria Math" panose="02040503050406030204" pitchFamily="18" charset="0"/>
                                          </a:rPr>
                                          <m:t>2</m:t>
                                        </m:r>
                                      </m:sup>
                                    </m:sSup>
                                  </m:e>
                                </m:d>
                              </m:den>
                            </m:f>
                          </m:e>
                        </m:d>
                      </m:e>
                    </m:func>
                  </m:oMath>
                </a14:m>
                <a:endParaRPr lang="ar-AE" altLang="zh-CN" sz="1600" dirty="0">
                  <a:latin typeface="Calibri" panose="020F0502020204030204" pitchFamily="34" charset="0"/>
                  <a:ea typeface="Calibri" panose="020F0502020204030204" pitchFamily="34" charset="0"/>
                  <a:cs typeface="Calibri" panose="020F0502020204030204" pitchFamily="34" charset="0"/>
                </a:endParaRPr>
              </a:p>
              <a:p>
                <a:pPr lvl="1">
                  <a:defRPr sz="1700"/>
                </a:pPr>
                <a:r>
                  <a:rPr lang="ar-AE" altLang="zh-CN" sz="16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zh-CN" altLang="ar-AE" sz="1600" i="1" dirty="0">
                        <a:latin typeface="Cambria Math" panose="02040503050406030204" pitchFamily="18" charset="0"/>
                      </a:rPr>
                      <m:t>𝑥</m:t>
                    </m:r>
                    <m:r>
                      <a:rPr lang="en-US" altLang="zh-CN" sz="1600" i="1" dirty="0">
                        <a:latin typeface="Cambria Math" panose="02040503050406030204" pitchFamily="18" charset="0"/>
                      </a:rPr>
                      <m:t>ᵢ</m:t>
                    </m:r>
                  </m:oMath>
                </a14:m>
                <a:r>
                  <a:rPr lang="en-US" altLang="zh-CN" sz="1600" dirty="0">
                    <a:latin typeface="Calibri" panose="020F0502020204030204" pitchFamily="34" charset="0"/>
                    <a:ea typeface="Calibri" panose="020F0502020204030204" pitchFamily="34" charset="0"/>
                    <a:cs typeface="Calibri" panose="020F0502020204030204" pitchFamily="34" charset="0"/>
                  </a:rPr>
                  <a:t>: feature vector of outage </a:t>
                </a:r>
                <a14:m>
                  <m:oMath xmlns:m="http://schemas.openxmlformats.org/officeDocument/2006/math">
                    <m:r>
                      <a:rPr lang="zh-CN" altLang="en-US" sz="1600" i="1" dirty="0">
                        <a:latin typeface="Cambria Math" panose="02040503050406030204" pitchFamily="18" charset="0"/>
                      </a:rPr>
                      <m:t>𝑖</m:t>
                    </m:r>
                  </m:oMath>
                </a14:m>
                <a:r>
                  <a:rPr lang="en-US" altLang="zh-CN" sz="1600" dirty="0">
                    <a:latin typeface="Calibri" panose="020F0502020204030204" pitchFamily="34" charset="0"/>
                    <a:ea typeface="Calibri" panose="020F0502020204030204" pitchFamily="34" charset="0"/>
                    <a:cs typeface="Calibri" panose="020F0502020204030204" pitchFamily="34" charset="0"/>
                  </a:rPr>
                  <a:t>;  </a:t>
                </a:r>
                <a:r>
                  <a:rPr lang="el-GR" altLang="zh-CN" sz="1600" dirty="0">
                    <a:latin typeface="Calibri" panose="020F0502020204030204" pitchFamily="34" charset="0"/>
                    <a:ea typeface="Calibri" panose="020F0502020204030204" pitchFamily="34" charset="0"/>
                    <a:cs typeface="Calibri" panose="020F0502020204030204" pitchFamily="34" charset="0"/>
                  </a:rPr>
                  <a:t>σ: </a:t>
                </a:r>
                <a:r>
                  <a:rPr lang="en-US" altLang="zh-CN" sz="1600" dirty="0">
                    <a:latin typeface="Calibri" panose="020F0502020204030204" pitchFamily="34" charset="0"/>
                    <a:ea typeface="Calibri" panose="020F0502020204030204" pitchFamily="34" charset="0"/>
                    <a:cs typeface="Calibri" panose="020F0502020204030204" pitchFamily="34" charset="0"/>
                  </a:rPr>
                  <a:t>kernel scale parameter</a:t>
                </a:r>
              </a:p>
              <a:p>
                <a:pPr lvl="1">
                  <a:defRPr sz="1700"/>
                </a:pPr>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a:defRPr sz="1700"/>
                </a:pPr>
                <a:r>
                  <a:rPr lang="en-US" altLang="zh-CN" sz="1600" dirty="0">
                    <a:latin typeface="Calibri" panose="020F0502020204030204" pitchFamily="34" charset="0"/>
                    <a:ea typeface="Calibri" panose="020F0502020204030204" pitchFamily="34" charset="0"/>
                    <a:cs typeface="Calibri" panose="020F0502020204030204" pitchFamily="34" charset="0"/>
                  </a:rPr>
                  <a:t>Step 2 — Construct degree matrix D:</a:t>
                </a:r>
              </a:p>
              <a:p>
                <a:pPr lvl="1">
                  <a:defRPr sz="1700"/>
                </a:pPr>
                <a14:m>
                  <m:oMath xmlns:m="http://schemas.openxmlformats.org/officeDocument/2006/math">
                    <m:r>
                      <a:rPr lang="en-US" altLang="zh-CN" sz="1600" i="1" dirty="0">
                        <a:latin typeface="Cambria Math" panose="02040503050406030204" pitchFamily="18" charset="0"/>
                      </a:rPr>
                      <m:t>    </m:t>
                    </m:r>
                    <m:r>
                      <a:rPr lang="zh-CN" altLang="en-US" sz="1600" i="1" dirty="0">
                        <a:latin typeface="Cambria Math" panose="02040503050406030204" pitchFamily="18" charset="0"/>
                      </a:rPr>
                      <m:t>𝐷</m:t>
                    </m:r>
                    <m:r>
                      <a:rPr lang="en-US" altLang="zh-CN" sz="1600" i="1" dirty="0">
                        <a:latin typeface="Cambria Math" panose="02040503050406030204" pitchFamily="18" charset="0"/>
                      </a:rPr>
                      <m:t>ᵢᵢ = </m:t>
                    </m:r>
                    <m:r>
                      <m:rPr>
                        <m:sty m:val="p"/>
                      </m:rPr>
                      <a:rPr lang="el-GR" altLang="zh-CN" sz="1600" dirty="0">
                        <a:latin typeface="Cambria Math" panose="02040503050406030204" pitchFamily="18" charset="0"/>
                      </a:rPr>
                      <m:t>Σ</m:t>
                    </m:r>
                    <m:r>
                      <a:rPr lang="en-US" altLang="zh-CN" sz="1600" i="1" dirty="0">
                        <a:latin typeface="Cambria Math" panose="02040503050406030204" pitchFamily="18" charset="0"/>
                      </a:rPr>
                      <m:t>ⱼ </m:t>
                    </m:r>
                    <m:r>
                      <a:rPr lang="zh-CN" altLang="en-US" sz="1600" i="1" dirty="0">
                        <a:latin typeface="Cambria Math" panose="02040503050406030204" pitchFamily="18" charset="0"/>
                      </a:rPr>
                      <m:t>𝑊</m:t>
                    </m:r>
                    <m:r>
                      <a:rPr lang="en-US" altLang="zh-CN" sz="1600" i="1" dirty="0">
                        <a:latin typeface="Cambria Math" panose="02040503050406030204" pitchFamily="18" charset="0"/>
                      </a:rPr>
                      <m:t>ᵢⱼ ;  </m:t>
                    </m:r>
                    <m:r>
                      <a:rPr lang="zh-CN" altLang="en-US" sz="1600" i="1" dirty="0">
                        <a:latin typeface="Cambria Math" panose="02040503050406030204" pitchFamily="18" charset="0"/>
                      </a:rPr>
                      <m:t>𝐷</m:t>
                    </m:r>
                    <m:r>
                      <a:rPr lang="en-US" altLang="zh-CN" sz="1600" i="1" dirty="0">
                        <a:latin typeface="Cambria Math" panose="02040503050406030204" pitchFamily="18" charset="0"/>
                      </a:rPr>
                      <m:t>ᵢⱼ = </m:t>
                    </m:r>
                    <m:r>
                      <a:rPr lang="en-US" altLang="zh-CN" sz="1600" i="1" dirty="0">
                        <a:latin typeface="Cambria Math" panose="02040503050406030204" pitchFamily="18" charset="0"/>
                      </a:rPr>
                      <m:t>0</m:t>
                    </m:r>
                    <m:r>
                      <a:rPr lang="en-US" altLang="zh-CN" sz="1600" i="1" dirty="0">
                        <a:latin typeface="Cambria Math" panose="02040503050406030204" pitchFamily="18" charset="0"/>
                      </a:rPr>
                      <m:t> </m:t>
                    </m:r>
                    <m:r>
                      <a:rPr lang="zh-CN" altLang="en-US" sz="1600" i="1" dirty="0">
                        <a:latin typeface="Cambria Math" panose="02040503050406030204" pitchFamily="18" charset="0"/>
                      </a:rPr>
                      <m:t>𝑓𝑜𝑟</m:t>
                    </m:r>
                    <m:r>
                      <a:rPr lang="zh-CN" altLang="en-US" sz="1600" i="1" dirty="0">
                        <a:latin typeface="Cambria Math" panose="02040503050406030204" pitchFamily="18" charset="0"/>
                      </a:rPr>
                      <m:t> </m:t>
                    </m:r>
                    <m:r>
                      <a:rPr lang="zh-CN" altLang="en-US" sz="1600" i="1" dirty="0" err="1">
                        <a:latin typeface="Cambria Math" panose="02040503050406030204" pitchFamily="18" charset="0"/>
                      </a:rPr>
                      <m:t>𝑖</m:t>
                    </m:r>
                    <m:r>
                      <a:rPr lang="en-US" altLang="zh-CN" sz="1600" i="1" dirty="0">
                        <a:latin typeface="Cambria Math" panose="02040503050406030204" pitchFamily="18" charset="0"/>
                      </a:rPr>
                      <m:t> ≠ </m:t>
                    </m:r>
                    <m:r>
                      <a:rPr lang="zh-CN" altLang="en-US" sz="1600" i="1" dirty="0">
                        <a:latin typeface="Cambria Math" panose="02040503050406030204" pitchFamily="18" charset="0"/>
                      </a:rPr>
                      <m:t>𝑗</m:t>
                    </m:r>
                  </m:oMath>
                </a14:m>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lvl="1">
                  <a:defRPr sz="1700"/>
                </a:pPr>
                <a14:m>
                  <m:oMath xmlns:m="http://schemas.openxmlformats.org/officeDocument/2006/math">
                    <m:r>
                      <a:rPr lang="en-US" altLang="zh-CN" sz="1600" i="1" dirty="0">
                        <a:latin typeface="Cambria Math" panose="02040503050406030204" pitchFamily="18" charset="0"/>
                      </a:rPr>
                      <m:t>    </m:t>
                    </m:r>
                    <m:r>
                      <a:rPr lang="zh-CN" altLang="en-US" sz="1600" i="1" dirty="0">
                        <a:latin typeface="Cambria Math" panose="02040503050406030204" pitchFamily="18" charset="0"/>
                      </a:rPr>
                      <m:t>𝐷</m:t>
                    </m:r>
                    <m:r>
                      <a:rPr lang="en-US" altLang="zh-CN" sz="1600" i="1" dirty="0">
                        <a:latin typeface="Cambria Math" panose="02040503050406030204" pitchFamily="18" charset="0"/>
                      </a:rPr>
                      <m:t>ᵢᵢ</m:t>
                    </m:r>
                  </m:oMath>
                </a14:m>
                <a:r>
                  <a:rPr lang="en-US" altLang="zh-CN" sz="1600" dirty="0">
                    <a:latin typeface="Calibri" panose="020F0502020204030204" pitchFamily="34" charset="0"/>
                    <a:ea typeface="Calibri" panose="020F0502020204030204" pitchFamily="34" charset="0"/>
                    <a:cs typeface="Calibri" panose="020F0502020204030204" pitchFamily="34" charset="0"/>
                  </a:rPr>
                  <a:t>: total similarity (degree) of outage </a:t>
                </a:r>
                <a14:m>
                  <m:oMath xmlns:m="http://schemas.openxmlformats.org/officeDocument/2006/math">
                    <m:r>
                      <a:rPr lang="zh-CN" altLang="en-US" sz="1600" i="1" dirty="0">
                        <a:latin typeface="Cambria Math" panose="02040503050406030204" pitchFamily="18" charset="0"/>
                      </a:rPr>
                      <m:t>𝑖</m:t>
                    </m:r>
                  </m:oMath>
                </a14:m>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a:defRPr sz="1700"/>
                </a:pPr>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a:defRPr sz="1700"/>
                </a:pPr>
                <a:r>
                  <a:rPr lang="en-US" altLang="zh-CN" sz="1600" dirty="0">
                    <a:latin typeface="Calibri" panose="020F0502020204030204" pitchFamily="34" charset="0"/>
                    <a:ea typeface="Calibri" panose="020F0502020204030204" pitchFamily="34" charset="0"/>
                    <a:cs typeface="Calibri" panose="020F0502020204030204" pitchFamily="34" charset="0"/>
                  </a:rPr>
                  <a:t>Step 3 — Graph Laplacian:</a:t>
                </a:r>
              </a:p>
              <a:p>
                <a:pPr lvl="1">
                  <a:defRPr sz="1700"/>
                </a:pPr>
                <a:r>
                  <a:rPr lang="en-US" altLang="zh-CN" sz="16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zh-CN" altLang="en-US" sz="1600" i="1" dirty="0">
                        <a:latin typeface="Cambria Math" panose="02040503050406030204" pitchFamily="18" charset="0"/>
                      </a:rPr>
                      <m:t>𝐿</m:t>
                    </m:r>
                    <m:r>
                      <a:rPr lang="zh-CN" altLang="en-US" sz="1600" i="1" dirty="0">
                        <a:latin typeface="Cambria Math" panose="02040503050406030204" pitchFamily="18" charset="0"/>
                      </a:rPr>
                      <m:t> = </m:t>
                    </m:r>
                    <m:r>
                      <a:rPr lang="zh-CN" altLang="en-US" sz="1600" i="1" dirty="0">
                        <a:latin typeface="Cambria Math" panose="02040503050406030204" pitchFamily="18" charset="0"/>
                      </a:rPr>
                      <m:t>𝐷</m:t>
                    </m:r>
                    <m:r>
                      <a:rPr lang="zh-CN" altLang="en-US" sz="1600" i="1" dirty="0">
                        <a:latin typeface="Cambria Math" panose="02040503050406030204" pitchFamily="18" charset="0"/>
                      </a:rPr>
                      <m:t> − </m:t>
                    </m:r>
                    <m:r>
                      <a:rPr lang="zh-CN" altLang="en-US" sz="1600" i="1" dirty="0">
                        <a:latin typeface="Cambria Math" panose="02040503050406030204" pitchFamily="18" charset="0"/>
                      </a:rPr>
                      <m:t>𝑊</m:t>
                    </m:r>
                    <m:r>
                      <a:rPr lang="zh-CN" altLang="en-US" sz="1600" i="1" dirty="0">
                        <a:latin typeface="Cambria Math" panose="02040503050406030204" pitchFamily="18" charset="0"/>
                      </a:rPr>
                      <m:t>   </m:t>
                    </m:r>
                  </m:oMath>
                </a14:m>
                <a:r>
                  <a:rPr lang="en-US" altLang="zh-CN" sz="1600" dirty="0">
                    <a:latin typeface="Calibri" panose="020F0502020204030204" pitchFamily="34" charset="0"/>
                    <a:ea typeface="Calibri" panose="020F0502020204030204" pitchFamily="34" charset="0"/>
                    <a:cs typeface="Calibri" panose="020F0502020204030204" pitchFamily="34" charset="0"/>
                  </a:rPr>
                  <a:t>(unnormalized Laplacian)</a:t>
                </a:r>
              </a:p>
              <a:p>
                <a:pPr lvl="1">
                  <a:defRPr sz="1700"/>
                </a:pPr>
                <a:r>
                  <a:rPr lang="en-US" altLang="zh-CN" sz="16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ar-AE" altLang="zh-CN" sz="1600" i="1" dirty="0">
                            <a:latin typeface="Cambria Math" panose="02040503050406030204" pitchFamily="18" charset="0"/>
                          </a:rPr>
                        </m:ctrlPr>
                      </m:sSubPr>
                      <m:e>
                        <m:r>
                          <a:rPr lang="zh-CN" altLang="ar-AE" sz="1600" i="1" dirty="0">
                            <a:latin typeface="Cambria Math" panose="02040503050406030204" pitchFamily="18" charset="0"/>
                          </a:rPr>
                          <m:t>𝐿</m:t>
                        </m:r>
                      </m:e>
                      <m:sub>
                        <m:r>
                          <a:rPr lang="zh-CN" altLang="ar-AE" sz="1600" i="1" dirty="0">
                            <a:latin typeface="Cambria Math" panose="02040503050406030204" pitchFamily="18" charset="0"/>
                          </a:rPr>
                          <m:t>𝑠𝑦𝑚</m:t>
                        </m:r>
                      </m:sub>
                    </m:sSub>
                    <m:r>
                      <a:rPr lang="ar-AE" altLang="zh-CN" sz="1600" i="1" dirty="0">
                        <a:latin typeface="Cambria Math" panose="02040503050406030204" pitchFamily="18" charset="0"/>
                      </a:rPr>
                      <m:t>= </m:t>
                    </m:r>
                    <m:r>
                      <a:rPr lang="zh-CN" altLang="ar-AE" sz="1600" i="1" dirty="0">
                        <a:latin typeface="Cambria Math" panose="02040503050406030204" pitchFamily="18" charset="0"/>
                      </a:rPr>
                      <m:t>𝐼</m:t>
                    </m:r>
                    <m:r>
                      <a:rPr lang="zh-CN" altLang="ar-AE" sz="1600" i="1" dirty="0">
                        <a:latin typeface="Cambria Math" panose="02040503050406030204" pitchFamily="18" charset="0"/>
                      </a:rPr>
                      <m:t> − </m:t>
                    </m:r>
                    <m:sSup>
                      <m:sSupPr>
                        <m:ctrlPr>
                          <a:rPr lang="ar-AE" altLang="zh-CN" sz="1600" i="1" dirty="0">
                            <a:latin typeface="Cambria Math" panose="02040503050406030204" pitchFamily="18" charset="0"/>
                          </a:rPr>
                        </m:ctrlPr>
                      </m:sSupPr>
                      <m:e>
                        <m:r>
                          <a:rPr lang="zh-CN" altLang="ar-AE" sz="1600" i="1" dirty="0">
                            <a:latin typeface="Cambria Math" panose="02040503050406030204" pitchFamily="18" charset="0"/>
                          </a:rPr>
                          <m:t>𝐷</m:t>
                        </m:r>
                      </m:e>
                      <m:sup>
                        <m:r>
                          <a:rPr lang="ar-AE" altLang="zh-CN" sz="1600" i="1" dirty="0">
                            <a:latin typeface="Cambria Math" panose="02040503050406030204" pitchFamily="18" charset="0"/>
                          </a:rPr>
                          <m:t>−</m:t>
                        </m:r>
                        <m:r>
                          <a:rPr lang="ar-AE" altLang="zh-CN" sz="1600" i="1" dirty="0">
                            <a:latin typeface="Cambria Math" panose="02040503050406030204" pitchFamily="18" charset="0"/>
                          </a:rPr>
                          <m:t>1</m:t>
                        </m:r>
                      </m:sup>
                    </m:sSup>
                    <m:sSup>
                      <m:sSupPr>
                        <m:ctrlPr>
                          <a:rPr lang="ar-AE" altLang="zh-CN" sz="1600" i="1" dirty="0">
                            <a:latin typeface="Cambria Math" panose="02040503050406030204" pitchFamily="18" charset="0"/>
                          </a:rPr>
                        </m:ctrlPr>
                      </m:sSupPr>
                      <m:e>
                        <m:r>
                          <a:rPr lang="iu-Cans-CA" altLang="zh-CN" sz="1600" i="1" dirty="0">
                            <a:latin typeface="Cambria Math" panose="02040503050406030204" pitchFamily="18" charset="0"/>
                          </a:rPr>
                          <m:t>ᐟ</m:t>
                        </m:r>
                      </m:e>
                      <m:sup>
                        <m:r>
                          <a:rPr lang="ar-AE" altLang="zh-CN" sz="1600" i="1" dirty="0">
                            <a:latin typeface="Cambria Math" panose="02040503050406030204" pitchFamily="18" charset="0"/>
                          </a:rPr>
                          <m:t>2</m:t>
                        </m:r>
                      </m:sup>
                    </m:sSup>
                    <m:r>
                      <a:rPr lang="zh-CN" altLang="ar-AE" sz="1600" i="1" dirty="0">
                        <a:latin typeface="Cambria Math" panose="02040503050406030204" pitchFamily="18" charset="0"/>
                      </a:rPr>
                      <m:t>𝑊</m:t>
                    </m:r>
                    <m:r>
                      <a:rPr lang="zh-CN" altLang="ar-AE" sz="1600" i="1" dirty="0">
                        <a:latin typeface="Cambria Math" panose="02040503050406030204" pitchFamily="18" charset="0"/>
                      </a:rPr>
                      <m:t> </m:t>
                    </m:r>
                    <m:sSup>
                      <m:sSupPr>
                        <m:ctrlPr>
                          <a:rPr lang="ar-AE" altLang="zh-CN" sz="1600" i="1" dirty="0">
                            <a:latin typeface="Cambria Math" panose="02040503050406030204" pitchFamily="18" charset="0"/>
                          </a:rPr>
                        </m:ctrlPr>
                      </m:sSupPr>
                      <m:e>
                        <m:r>
                          <a:rPr lang="zh-CN" altLang="ar-AE" sz="1600" i="1" dirty="0">
                            <a:latin typeface="Cambria Math" panose="02040503050406030204" pitchFamily="18" charset="0"/>
                          </a:rPr>
                          <m:t>𝐷</m:t>
                        </m:r>
                      </m:e>
                      <m:sup>
                        <m:r>
                          <a:rPr lang="ar-AE" altLang="zh-CN" sz="1600" i="1" dirty="0">
                            <a:latin typeface="Cambria Math" panose="02040503050406030204" pitchFamily="18" charset="0"/>
                          </a:rPr>
                          <m:t>−</m:t>
                        </m:r>
                        <m:r>
                          <a:rPr lang="ar-AE" altLang="zh-CN" sz="1600" i="1" dirty="0">
                            <a:latin typeface="Cambria Math" panose="02040503050406030204" pitchFamily="18" charset="0"/>
                          </a:rPr>
                          <m:t>1</m:t>
                        </m:r>
                      </m:sup>
                    </m:sSup>
                    <m:sSup>
                      <m:sSupPr>
                        <m:ctrlPr>
                          <a:rPr lang="ar-AE" altLang="zh-CN" sz="1600" i="1" dirty="0">
                            <a:latin typeface="Cambria Math" panose="02040503050406030204" pitchFamily="18" charset="0"/>
                          </a:rPr>
                        </m:ctrlPr>
                      </m:sSupPr>
                      <m:e>
                        <m:r>
                          <a:rPr lang="iu-Cans-CA" altLang="zh-CN" sz="1600" i="1" dirty="0">
                            <a:latin typeface="Cambria Math" panose="02040503050406030204" pitchFamily="18" charset="0"/>
                          </a:rPr>
                          <m:t>ᐟ</m:t>
                        </m:r>
                      </m:e>
                      <m:sup>
                        <m:r>
                          <a:rPr lang="ar-AE" altLang="zh-CN" sz="1600" i="1" dirty="0">
                            <a:latin typeface="Cambria Math" panose="02040503050406030204" pitchFamily="18" charset="0"/>
                          </a:rPr>
                          <m:t>2</m:t>
                        </m:r>
                      </m:sup>
                    </m:sSup>
                    <m:r>
                      <a:rPr lang="ar-AE" altLang="zh-CN" sz="1600" i="1" dirty="0">
                        <a:latin typeface="Cambria Math" panose="02040503050406030204" pitchFamily="18" charset="0"/>
                      </a:rPr>
                      <m:t>  </m:t>
                    </m:r>
                  </m:oMath>
                </a14:m>
                <a:r>
                  <a:rPr lang="ar-AE" altLang="zh-CN" sz="1600" dirty="0">
                    <a:latin typeface="Calibri" panose="020F0502020204030204" pitchFamily="34" charset="0"/>
                    <a:ea typeface="Calibri" panose="020F0502020204030204" pitchFamily="34" charset="0"/>
                    <a:cs typeface="Calibri" panose="020F0502020204030204" pitchFamily="34" charset="0"/>
                  </a:rPr>
                  <a:t>(</a:t>
                </a:r>
                <a:r>
                  <a:rPr lang="en-US" altLang="zh-CN" sz="1600" dirty="0">
                    <a:latin typeface="Calibri" panose="020F0502020204030204" pitchFamily="34" charset="0"/>
                    <a:ea typeface="Calibri" panose="020F0502020204030204" pitchFamily="34" charset="0"/>
                    <a:cs typeface="Calibri" panose="020F0502020204030204" pitchFamily="34" charset="0"/>
                  </a:rPr>
                  <a:t>normalized Laplacian)</a:t>
                </a:r>
              </a:p>
              <a:p>
                <a:pPr lvl="1">
                  <a:defRPr sz="1700"/>
                </a:pPr>
                <a:r>
                  <a:rPr lang="en-US" altLang="zh-CN" sz="16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zh-CN" altLang="en-US" sz="1600" i="1" dirty="0">
                        <a:latin typeface="Cambria Math" panose="02040503050406030204" pitchFamily="18" charset="0"/>
                      </a:rPr>
                      <m:t>𝐼</m:t>
                    </m:r>
                  </m:oMath>
                </a14:m>
                <a:r>
                  <a:rPr lang="en-US" altLang="zh-CN" sz="1600" dirty="0">
                    <a:latin typeface="Calibri" panose="020F0502020204030204" pitchFamily="34" charset="0"/>
                    <a:ea typeface="Calibri" panose="020F0502020204030204" pitchFamily="34" charset="0"/>
                    <a:cs typeface="Calibri" panose="020F0502020204030204" pitchFamily="34" charset="0"/>
                  </a:rPr>
                  <a:t>: identity matrix; </a:t>
                </a:r>
                <a14:m>
                  <m:oMath xmlns:m="http://schemas.openxmlformats.org/officeDocument/2006/math">
                    <m:r>
                      <a:rPr lang="zh-CN" altLang="en-US" sz="1600" i="1" dirty="0">
                        <a:latin typeface="Cambria Math" panose="02040503050406030204" pitchFamily="18" charset="0"/>
                      </a:rPr>
                      <m:t>𝐿</m:t>
                    </m:r>
                  </m:oMath>
                </a14:m>
                <a:r>
                  <a:rPr lang="en-US" altLang="zh-CN" sz="1600" dirty="0">
                    <a:latin typeface="Calibri" panose="020F0502020204030204" pitchFamily="34" charset="0"/>
                    <a:ea typeface="Calibri" panose="020F0502020204030204" pitchFamily="34" charset="0"/>
                    <a:cs typeface="Calibri" panose="020F0502020204030204" pitchFamily="34" charset="0"/>
                  </a:rPr>
                  <a:t> encodes connectivity of the similarity graph</a:t>
                </a:r>
              </a:p>
              <a:p>
                <a:endParaRPr lang="zh-CN" altLang="en-US" dirty="0"/>
              </a:p>
            </p:txBody>
          </p:sp>
        </mc:Choice>
        <mc:Fallback xmlns="">
          <p:sp>
            <p:nvSpPr>
              <p:cNvPr id="3" name="Text Placeholder 2">
                <a:extLst>
                  <a:ext uri="{FF2B5EF4-FFF2-40B4-BE49-F238E27FC236}">
                    <a16:creationId xmlns:a16="http://schemas.microsoft.com/office/drawing/2014/main" id="{20FE1B04-D646-D4A7-A3F6-FF32DEB0C39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276" t="-906" b="-9969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19029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71BB-F461-E6BE-557F-A50FA514A807}"/>
              </a:ext>
            </a:extLst>
          </p:cNvPr>
          <p:cNvSpPr>
            <a:spLocks noGrp="1"/>
          </p:cNvSpPr>
          <p:nvPr>
            <p:ph type="title"/>
          </p:nvPr>
        </p:nvSpPr>
        <p:spPr/>
        <p:txBody>
          <a:bodyPr/>
          <a:lstStyle/>
          <a:p>
            <a:r>
              <a:rPr lang="en-US" altLang="zh-CN" dirty="0"/>
              <a:t>Spectral Clustering</a:t>
            </a:r>
            <a:endParaRPr lang="zh-CN" alt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3F5D62E-D5F4-D11D-C5B9-16212884EA2A}"/>
                  </a:ext>
                </a:extLst>
              </p:cNvPr>
              <p:cNvSpPr>
                <a:spLocks noGrp="1"/>
              </p:cNvSpPr>
              <p:nvPr>
                <p:ph type="body" sz="quarter" idx="10"/>
              </p:nvPr>
            </p:nvSpPr>
            <p:spPr>
              <a:xfrm>
                <a:off x="90239" y="742950"/>
                <a:ext cx="8839200" cy="3340968"/>
              </a:xfrm>
            </p:spPr>
            <p:txBody>
              <a:bodyPr/>
              <a:lstStyle/>
              <a:p>
                <a:pPr>
                  <a:defRPr sz="1700"/>
                </a:pPr>
                <a:r>
                  <a:rPr lang="en-US" altLang="zh-CN" sz="1600" dirty="0">
                    <a:latin typeface="Calibri" panose="020F0502020204030204" pitchFamily="34" charset="0"/>
                    <a:ea typeface="Calibri" panose="020F0502020204030204" pitchFamily="34" charset="0"/>
                    <a:cs typeface="Calibri" panose="020F0502020204030204" pitchFamily="34" charset="0"/>
                  </a:rPr>
                  <a:t>Step 4 — Eigenvalue problem:</a:t>
                </a:r>
              </a:p>
              <a:p>
                <a:pPr lvl="1">
                  <a:defRPr sz="1700"/>
                </a:pPr>
                <a14:m>
                  <m:oMath xmlns:m="http://schemas.openxmlformats.org/officeDocument/2006/math">
                    <m:r>
                      <a:rPr lang="en-US" altLang="zh-CN" sz="1600" i="1" dirty="0">
                        <a:latin typeface="Cambria Math" panose="02040503050406030204" pitchFamily="18" charset="0"/>
                      </a:rPr>
                      <m:t>    </m:t>
                    </m:r>
                    <m:r>
                      <a:rPr lang="zh-CN" altLang="en-US" sz="1600" i="1" dirty="0">
                        <a:latin typeface="Cambria Math" panose="02040503050406030204" pitchFamily="18" charset="0"/>
                      </a:rPr>
                      <m:t>𝐿</m:t>
                    </m:r>
                    <m:r>
                      <a:rPr lang="zh-CN" altLang="en-US" sz="1600" i="1" dirty="0">
                        <a:latin typeface="Cambria Math" panose="02040503050406030204" pitchFamily="18" charset="0"/>
                      </a:rPr>
                      <m:t> </m:t>
                    </m:r>
                    <m:r>
                      <a:rPr lang="zh-CN" altLang="en-US" sz="1600" i="1" dirty="0">
                        <a:latin typeface="Cambria Math" panose="02040503050406030204" pitchFamily="18" charset="0"/>
                      </a:rPr>
                      <m:t>𝑢</m:t>
                    </m:r>
                    <m:r>
                      <a:rPr lang="zh-CN" altLang="en-US" sz="1600" i="1" dirty="0">
                        <a:latin typeface="Cambria Math" panose="02040503050406030204" pitchFamily="18" charset="0"/>
                      </a:rPr>
                      <m:t> = </m:t>
                    </m:r>
                    <m:r>
                      <a:rPr lang="zh-CN" altLang="en-US" sz="1600" i="1" dirty="0">
                        <a:latin typeface="Cambria Math" panose="02040503050406030204" pitchFamily="18" charset="0"/>
                      </a:rPr>
                      <m:t>𝜆</m:t>
                    </m:r>
                    <m:r>
                      <a:rPr lang="zh-CN" altLang="en-US" sz="1600" i="1" dirty="0">
                        <a:latin typeface="Cambria Math" panose="02040503050406030204" pitchFamily="18" charset="0"/>
                      </a:rPr>
                      <m:t> </m:t>
                    </m:r>
                    <m:r>
                      <a:rPr lang="zh-CN" altLang="en-US" sz="1600" i="1" dirty="0">
                        <a:latin typeface="Cambria Math" panose="02040503050406030204" pitchFamily="18" charset="0"/>
                      </a:rPr>
                      <m:t>𝑢</m:t>
                    </m:r>
                  </m:oMath>
                </a14:m>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lvl="1">
                  <a:defRPr sz="1700"/>
                </a:pPr>
                <a:r>
                  <a:rPr lang="en-US" altLang="zh-CN" sz="1600" dirty="0">
                    <a:latin typeface="Calibri" panose="020F0502020204030204" pitchFamily="34" charset="0"/>
                    <a:ea typeface="Calibri" panose="020F0502020204030204" pitchFamily="34" charset="0"/>
                    <a:cs typeface="Calibri" panose="020F0502020204030204" pitchFamily="34" charset="0"/>
                  </a:rPr>
                  <a:t>    u: eigenvector; </a:t>
                </a:r>
                <a:r>
                  <a:rPr lang="el-GR" altLang="zh-CN" sz="1600" dirty="0">
                    <a:latin typeface="Calibri" panose="020F0502020204030204" pitchFamily="34" charset="0"/>
                    <a:ea typeface="Calibri" panose="020F0502020204030204" pitchFamily="34" charset="0"/>
                    <a:cs typeface="Calibri" panose="020F0502020204030204" pitchFamily="34" charset="0"/>
                  </a:rPr>
                  <a:t>λ: </a:t>
                </a:r>
                <a:r>
                  <a:rPr lang="en-US" altLang="zh-CN" sz="1600" dirty="0">
                    <a:latin typeface="Calibri" panose="020F0502020204030204" pitchFamily="34" charset="0"/>
                    <a:ea typeface="Calibri" panose="020F0502020204030204" pitchFamily="34" charset="0"/>
                    <a:cs typeface="Calibri" panose="020F0502020204030204" pitchFamily="34" charset="0"/>
                  </a:rPr>
                  <a:t>eigenvalue; choose k = cluster number eigenvectors with smallest </a:t>
                </a:r>
                <a:r>
                  <a:rPr lang="el-GR" altLang="zh-CN" sz="1600" dirty="0">
                    <a:latin typeface="Calibri" panose="020F0502020204030204" pitchFamily="34" charset="0"/>
                    <a:ea typeface="Calibri" panose="020F0502020204030204" pitchFamily="34" charset="0"/>
                    <a:cs typeface="Calibri" panose="020F0502020204030204" pitchFamily="34" charset="0"/>
                  </a:rPr>
                  <a:t>λ</a:t>
                </a:r>
              </a:p>
              <a:p>
                <a:pPr>
                  <a:defRPr sz="1700"/>
                </a:pPr>
                <a:endParaRPr lang="el-GR" altLang="zh-CN" sz="1600" dirty="0">
                  <a:latin typeface="Calibri" panose="020F0502020204030204" pitchFamily="34" charset="0"/>
                  <a:ea typeface="Calibri" panose="020F0502020204030204" pitchFamily="34" charset="0"/>
                  <a:cs typeface="Calibri" panose="020F0502020204030204" pitchFamily="34" charset="0"/>
                </a:endParaRPr>
              </a:p>
              <a:p>
                <a:pPr>
                  <a:defRPr sz="1700"/>
                </a:pPr>
                <a:r>
                  <a:rPr lang="en-US" altLang="zh-CN" sz="1600" dirty="0">
                    <a:latin typeface="Calibri" panose="020F0502020204030204" pitchFamily="34" charset="0"/>
                    <a:ea typeface="Calibri" panose="020F0502020204030204" pitchFamily="34" charset="0"/>
                    <a:cs typeface="Calibri" panose="020F0502020204030204" pitchFamily="34" charset="0"/>
                  </a:rPr>
                  <a:t>Step 5 — Spectral embedding:</a:t>
                </a:r>
              </a:p>
              <a:p>
                <a:pPr lvl="1">
                  <a:defRPr sz="1700"/>
                </a:pPr>
                <a14:m>
                  <m:oMath xmlns:m="http://schemas.openxmlformats.org/officeDocument/2006/math">
                    <m:r>
                      <a:rPr lang="en-US" altLang="zh-CN" sz="1600" i="1" dirty="0">
                        <a:latin typeface="Cambria Math" panose="02040503050406030204" pitchFamily="18" charset="0"/>
                      </a:rPr>
                      <m:t>    </m:t>
                    </m:r>
                    <m:r>
                      <a:rPr lang="zh-CN" altLang="en-US" sz="1600" i="1" dirty="0">
                        <a:latin typeface="Cambria Math" panose="02040503050406030204" pitchFamily="18" charset="0"/>
                      </a:rPr>
                      <m:t>𝑈</m:t>
                    </m:r>
                    <m:r>
                      <a:rPr lang="zh-CN" altLang="en-US" sz="1600" i="1" dirty="0">
                        <a:latin typeface="Cambria Math" panose="02040503050406030204" pitchFamily="18" charset="0"/>
                      </a:rPr>
                      <m:t> = </m:t>
                    </m:r>
                    <m:d>
                      <m:dPr>
                        <m:begChr m:val="["/>
                        <m:endChr m:val="]"/>
                        <m:ctrlPr>
                          <a:rPr lang="ar-AE" altLang="zh-CN" sz="1600" i="1" dirty="0">
                            <a:latin typeface="Cambria Math" panose="02040503050406030204" pitchFamily="18" charset="0"/>
                          </a:rPr>
                        </m:ctrlPr>
                      </m:dPr>
                      <m:e>
                        <m:sSup>
                          <m:sSupPr>
                            <m:ctrlPr>
                              <a:rPr lang="ar-AE" altLang="zh-CN" sz="1600" i="1" dirty="0">
                                <a:latin typeface="Cambria Math" panose="02040503050406030204" pitchFamily="18" charset="0"/>
                              </a:rPr>
                            </m:ctrlPr>
                          </m:sSupPr>
                          <m:e>
                            <m:r>
                              <a:rPr lang="zh-CN" altLang="ar-AE" sz="1600" i="1" dirty="0">
                                <a:latin typeface="Cambria Math" panose="02040503050406030204" pitchFamily="18" charset="0"/>
                              </a:rPr>
                              <m:t>𝑢</m:t>
                            </m:r>
                          </m:e>
                          <m:sup>
                            <m:r>
                              <a:rPr lang="ar-AE" altLang="zh-CN" sz="1600" i="1" dirty="0">
                                <a:latin typeface="Cambria Math" panose="02040503050406030204" pitchFamily="18" charset="0"/>
                              </a:rPr>
                              <m:t>1</m:t>
                            </m:r>
                          </m:sup>
                        </m:sSup>
                        <m:r>
                          <a:rPr lang="ar-AE" altLang="zh-CN" sz="1600" i="1" dirty="0">
                            <a:latin typeface="Cambria Math" panose="02040503050406030204" pitchFamily="18" charset="0"/>
                          </a:rPr>
                          <m:t>, </m:t>
                        </m:r>
                        <m:sSup>
                          <m:sSupPr>
                            <m:ctrlPr>
                              <a:rPr lang="ar-AE" altLang="zh-CN" sz="1600" i="1" dirty="0">
                                <a:latin typeface="Cambria Math" panose="02040503050406030204" pitchFamily="18" charset="0"/>
                              </a:rPr>
                            </m:ctrlPr>
                          </m:sSupPr>
                          <m:e>
                            <m:r>
                              <a:rPr lang="zh-CN" altLang="ar-AE" sz="1600" i="1" dirty="0">
                                <a:latin typeface="Cambria Math" panose="02040503050406030204" pitchFamily="18" charset="0"/>
                              </a:rPr>
                              <m:t>𝑢</m:t>
                            </m:r>
                          </m:e>
                          <m:sup>
                            <m:r>
                              <a:rPr lang="ar-AE" altLang="zh-CN" sz="1600" i="1" dirty="0">
                                <a:latin typeface="Cambria Math" panose="02040503050406030204" pitchFamily="18" charset="0"/>
                              </a:rPr>
                              <m:t>2</m:t>
                            </m:r>
                          </m:sup>
                        </m:sSup>
                        <m:r>
                          <a:rPr lang="ar-AE" altLang="zh-CN" sz="1600" i="1" dirty="0">
                            <a:latin typeface="Cambria Math" panose="02040503050406030204" pitchFamily="18" charset="0"/>
                          </a:rPr>
                          <m:t>, …, </m:t>
                        </m:r>
                        <m:sSub>
                          <m:sSubPr>
                            <m:ctrlPr>
                              <a:rPr lang="ar-AE" altLang="zh-CN" sz="1600" i="1" dirty="0" err="1">
                                <a:latin typeface="Cambria Math" panose="02040503050406030204" pitchFamily="18" charset="0"/>
                              </a:rPr>
                            </m:ctrlPr>
                          </m:sSubPr>
                          <m:e>
                            <m:r>
                              <a:rPr lang="zh-CN" altLang="ar-AE" sz="1600" i="1" dirty="0" err="1">
                                <a:latin typeface="Cambria Math" panose="02040503050406030204" pitchFamily="18" charset="0"/>
                              </a:rPr>
                              <m:t>𝑢</m:t>
                            </m:r>
                          </m:e>
                          <m:sub>
                            <m:r>
                              <a:rPr lang="zh-CN" altLang="ar-AE" sz="1600" i="1" dirty="0" err="1">
                                <a:latin typeface="Cambria Math" panose="02040503050406030204" pitchFamily="18" charset="0"/>
                              </a:rPr>
                              <m:t>𝑘</m:t>
                            </m:r>
                          </m:sub>
                        </m:sSub>
                      </m:e>
                    </m:d>
                    <m:r>
                      <a:rPr lang="ar-AE" altLang="zh-CN" sz="1600" i="1" dirty="0">
                        <a:latin typeface="Cambria Math" panose="02040503050406030204" pitchFamily="18" charset="0"/>
                      </a:rPr>
                      <m:t>  </m:t>
                    </m:r>
                  </m:oMath>
                </a14:m>
                <a:r>
                  <a:rPr lang="ar-AE" altLang="zh-CN" sz="1600" dirty="0">
                    <a:latin typeface="Calibri" panose="020F0502020204030204" pitchFamily="34" charset="0"/>
                    <a:ea typeface="Calibri" panose="020F0502020204030204" pitchFamily="34" charset="0"/>
                    <a:cs typeface="Calibri" panose="020F0502020204030204" pitchFamily="34" charset="0"/>
                  </a:rPr>
                  <a:t>(</a:t>
                </a:r>
                <a:r>
                  <a:rPr lang="en-US" altLang="zh-CN" sz="1600" dirty="0">
                    <a:latin typeface="Calibri" panose="020F0502020204030204" pitchFamily="34" charset="0"/>
                    <a:ea typeface="Calibri" panose="020F0502020204030204" pitchFamily="34" charset="0"/>
                    <a:cs typeface="Calibri" panose="020F0502020204030204" pitchFamily="34" charset="0"/>
                  </a:rPr>
                  <a:t>rows are new coordinates for each outage)</a:t>
                </a:r>
              </a:p>
              <a:p>
                <a:pPr>
                  <a:defRPr sz="1700"/>
                </a:pPr>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a:defRPr sz="1700"/>
                </a:pPr>
                <a:r>
                  <a:rPr lang="en-US" altLang="zh-CN" sz="1600" dirty="0">
                    <a:latin typeface="Calibri" panose="020F0502020204030204" pitchFamily="34" charset="0"/>
                    <a:ea typeface="Calibri" panose="020F0502020204030204" pitchFamily="34" charset="0"/>
                    <a:cs typeface="Calibri" panose="020F0502020204030204" pitchFamily="34" charset="0"/>
                  </a:rPr>
                  <a:t>Step 6 — Final clustering:</a:t>
                </a:r>
              </a:p>
              <a:p>
                <a:pPr lvl="1">
                  <a:defRPr sz="1700"/>
                </a:pPr>
                <a:r>
                  <a:rPr lang="en-US" altLang="zh-CN" sz="1600" dirty="0">
                    <a:latin typeface="Calibri" panose="020F0502020204030204" pitchFamily="34" charset="0"/>
                    <a:ea typeface="Calibri" panose="020F0502020204030204" pitchFamily="34" charset="0"/>
                    <a:cs typeface="Calibri" panose="020F0502020204030204" pitchFamily="34" charset="0"/>
                  </a:rPr>
                  <a:t>    Apply k-means to rows of </a:t>
                </a:r>
                <a14:m>
                  <m:oMath xmlns:m="http://schemas.openxmlformats.org/officeDocument/2006/math">
                    <m:r>
                      <a:rPr lang="zh-CN" altLang="en-US" sz="1600" i="1" dirty="0">
                        <a:latin typeface="Cambria Math" panose="02040503050406030204" pitchFamily="18" charset="0"/>
                      </a:rPr>
                      <m:t>𝑈</m:t>
                    </m:r>
                    <m:r>
                      <a:rPr lang="zh-CN" altLang="en-US" sz="1600" i="1" dirty="0">
                        <a:latin typeface="Cambria Math" panose="02040503050406030204" pitchFamily="18" charset="0"/>
                      </a:rPr>
                      <m:t> </m:t>
                    </m:r>
                  </m:oMath>
                </a14:m>
                <a:r>
                  <a:rPr lang="en-US" altLang="zh-CN" sz="1600" dirty="0">
                    <a:latin typeface="Calibri" panose="020F0502020204030204" pitchFamily="34" charset="0"/>
                    <a:ea typeface="Calibri" panose="020F0502020204030204" pitchFamily="34" charset="0"/>
                    <a:cs typeface="Calibri" panose="020F0502020204030204" pitchFamily="34" charset="0"/>
                  </a:rPr>
                  <a:t>to obtain cluster labels</a:t>
                </a:r>
              </a:p>
              <a:p>
                <a:endParaRPr lang="zh-CN" altLang="en-US" dirty="0"/>
              </a:p>
            </p:txBody>
          </p:sp>
        </mc:Choice>
        <mc:Fallback xmlns="">
          <p:sp>
            <p:nvSpPr>
              <p:cNvPr id="3" name="Text Placeholder 2">
                <a:extLst>
                  <a:ext uri="{FF2B5EF4-FFF2-40B4-BE49-F238E27FC236}">
                    <a16:creationId xmlns:a16="http://schemas.microsoft.com/office/drawing/2014/main" id="{93F5D62E-D5F4-D11D-C5B9-16212884EA2A}"/>
                  </a:ext>
                </a:extLst>
              </p:cNvPr>
              <p:cNvSpPr>
                <a:spLocks noGrp="1" noRot="1" noChangeAspect="1" noMove="1" noResize="1" noEditPoints="1" noAdjustHandles="1" noChangeArrowheads="1" noChangeShapeType="1" noTextEdit="1"/>
              </p:cNvSpPr>
              <p:nvPr>
                <p:ph type="body" sz="quarter" idx="10"/>
              </p:nvPr>
            </p:nvSpPr>
            <p:spPr>
              <a:xfrm>
                <a:off x="90239" y="742950"/>
                <a:ext cx="8839200" cy="3340968"/>
              </a:xfrm>
              <a:blipFill>
                <a:blip r:embed="rId2"/>
                <a:stretch>
                  <a:fillRect l="-276" t="-5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7002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CB05-E4F2-ECAF-4680-8BB49905D006}"/>
              </a:ext>
            </a:extLst>
          </p:cNvPr>
          <p:cNvSpPr>
            <a:spLocks noGrp="1"/>
          </p:cNvSpPr>
          <p:nvPr>
            <p:ph type="title"/>
          </p:nvPr>
        </p:nvSpPr>
        <p:spPr/>
        <p:txBody>
          <a:bodyPr/>
          <a:lstStyle/>
          <a:p>
            <a:r>
              <a:rPr lang="en-US" altLang="zh-CN" dirty="0"/>
              <a:t>Existing Challenges</a:t>
            </a:r>
            <a:endParaRPr lang="zh-CN" altLang="en-US" dirty="0"/>
          </a:p>
        </p:txBody>
      </p:sp>
      <p:sp>
        <p:nvSpPr>
          <p:cNvPr id="66" name="AutoShape 4">
            <a:extLst>
              <a:ext uri="{FF2B5EF4-FFF2-40B4-BE49-F238E27FC236}">
                <a16:creationId xmlns:a16="http://schemas.microsoft.com/office/drawing/2014/main" id="{2A96856E-3000-7D42-9C01-BFD7650B4A44}"/>
              </a:ext>
            </a:extLst>
          </p:cNvPr>
          <p:cNvSpPr>
            <a:spLocks noChangeArrowheads="1"/>
          </p:cNvSpPr>
          <p:nvPr>
            <p:custDataLst>
              <p:tags r:id="rId1"/>
            </p:custDataLst>
          </p:nvPr>
        </p:nvSpPr>
        <p:spPr bwMode="white">
          <a:xfrm>
            <a:off x="285480" y="3363838"/>
            <a:ext cx="8607962" cy="998718"/>
          </a:xfrm>
          <a:prstGeom prst="roundRect">
            <a:avLst>
              <a:gd name="adj" fmla="val 4784"/>
            </a:avLst>
          </a:prstGeom>
          <a:solidFill>
            <a:schemeClr val="bg1">
              <a:alpha val="60000"/>
            </a:schemeClr>
          </a:solidFill>
          <a:ln w="38100">
            <a:gradFill>
              <a:gsLst>
                <a:gs pos="50000">
                  <a:srgbClr val="6EFF01"/>
                </a:gs>
                <a:gs pos="100000">
                  <a:srgbClr val="0F5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70" name="AutoShape 4">
            <a:extLst>
              <a:ext uri="{FF2B5EF4-FFF2-40B4-BE49-F238E27FC236}">
                <a16:creationId xmlns:a16="http://schemas.microsoft.com/office/drawing/2014/main" id="{AB2E43A4-29EC-C7E7-76DF-6DBE8F47C179}"/>
              </a:ext>
            </a:extLst>
          </p:cNvPr>
          <p:cNvSpPr>
            <a:spLocks noChangeArrowheads="1"/>
          </p:cNvSpPr>
          <p:nvPr>
            <p:custDataLst>
              <p:tags r:id="rId2"/>
            </p:custDataLst>
          </p:nvPr>
        </p:nvSpPr>
        <p:spPr bwMode="white">
          <a:xfrm>
            <a:off x="268019" y="2062063"/>
            <a:ext cx="8607962" cy="998718"/>
          </a:xfrm>
          <a:prstGeom prst="roundRect">
            <a:avLst>
              <a:gd name="adj" fmla="val 4784"/>
            </a:avLst>
          </a:prstGeom>
          <a:solidFill>
            <a:schemeClr val="bg1">
              <a:alpha val="60000"/>
            </a:schemeClr>
          </a:solidFill>
          <a:ln w="38100">
            <a:gradFill>
              <a:gsLst>
                <a:gs pos="50000">
                  <a:srgbClr val="00DFF6"/>
                </a:gs>
                <a:gs pos="100000">
                  <a:srgbClr val="002774"/>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74" name="AutoShape 4">
            <a:extLst>
              <a:ext uri="{FF2B5EF4-FFF2-40B4-BE49-F238E27FC236}">
                <a16:creationId xmlns:a16="http://schemas.microsoft.com/office/drawing/2014/main" id="{69956CAE-A9DA-B5E5-8723-FF9559C8DC4B}"/>
              </a:ext>
            </a:extLst>
          </p:cNvPr>
          <p:cNvSpPr>
            <a:spLocks noChangeArrowheads="1"/>
          </p:cNvSpPr>
          <p:nvPr>
            <p:custDataLst>
              <p:tags r:id="rId3"/>
            </p:custDataLst>
          </p:nvPr>
        </p:nvSpPr>
        <p:spPr bwMode="white">
          <a:xfrm>
            <a:off x="268019" y="755794"/>
            <a:ext cx="8607962" cy="998718"/>
          </a:xfrm>
          <a:prstGeom prst="roundRect">
            <a:avLst>
              <a:gd name="adj" fmla="val 4784"/>
            </a:avLst>
          </a:prstGeom>
          <a:solidFill>
            <a:schemeClr val="bg1">
              <a:alpha val="60000"/>
            </a:schemeClr>
          </a:solidFill>
          <a:ln w="38100">
            <a:gradFill>
              <a:gsLst>
                <a:gs pos="50000">
                  <a:srgbClr val="FFCF01"/>
                </a:gs>
                <a:gs pos="100000">
                  <a:srgbClr val="E22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77" name="矩形 26">
            <a:extLst>
              <a:ext uri="{FF2B5EF4-FFF2-40B4-BE49-F238E27FC236}">
                <a16:creationId xmlns:a16="http://schemas.microsoft.com/office/drawing/2014/main" id="{C73B8AEB-4F7A-8EA5-74F2-8B9AB735E718}"/>
              </a:ext>
            </a:extLst>
          </p:cNvPr>
          <p:cNvSpPr/>
          <p:nvPr/>
        </p:nvSpPr>
        <p:spPr>
          <a:xfrm>
            <a:off x="467544" y="880903"/>
            <a:ext cx="8280920" cy="707886"/>
          </a:xfrm>
          <a:prstGeom prst="rect">
            <a:avLst/>
          </a:prstGeom>
        </p:spPr>
        <p:txBody>
          <a:bodyPr wrap="square">
            <a:spAutoFit/>
          </a:bodyPr>
          <a:lstStyle/>
          <a:p>
            <a:pPr marL="285750" lvl="2" indent="-285750" defTabSz="912813" fontAlgn="auto">
              <a:spcBef>
                <a:spcPts val="0"/>
              </a:spcBef>
              <a:spcAft>
                <a:spcPts val="0"/>
              </a:spcAft>
              <a:buClr>
                <a:srgbClr val="0070C0"/>
              </a:buClr>
              <a:buSzPct val="80000"/>
              <a:buFont typeface="Arial" panose="020B0604020202020204" pitchFamily="34" charset="0"/>
              <a:buChar char="•"/>
              <a:tabLst>
                <a:tab pos="136525" algn="l"/>
              </a:tabLst>
              <a:defRPr/>
            </a:pPr>
            <a:r>
              <a:rPr lang="en-US" altLang="zh-CN" sz="2000" spc="50" dirty="0">
                <a:ln w="11430"/>
                <a:latin typeface="Calibri" panose="020F0502020204030204" pitchFamily="34" charset="0"/>
                <a:ea typeface="Calibri" panose="020F0502020204030204" pitchFamily="34" charset="0"/>
                <a:cs typeface="Calibri" panose="020F0502020204030204" pitchFamily="34" charset="0"/>
              </a:rPr>
              <a:t>Multiple coincident outages can extend restoration time.</a:t>
            </a:r>
          </a:p>
          <a:p>
            <a:pPr marL="285750" lvl="2" indent="-285750" defTabSz="912813" eaLnBrk="0" fontAlgn="auto" hangingPunct="0">
              <a:spcBef>
                <a:spcPts val="0"/>
              </a:spcBef>
              <a:spcAft>
                <a:spcPts val="0"/>
              </a:spcAft>
              <a:buClr>
                <a:srgbClr val="0070C0"/>
              </a:buClr>
              <a:buSzPct val="80000"/>
              <a:buFont typeface="Arial" panose="020B0604020202020204" pitchFamily="34" charset="0"/>
              <a:buChar char="•"/>
              <a:tabLst>
                <a:tab pos="136525" algn="l"/>
              </a:tabLst>
              <a:defRPr/>
            </a:pPr>
            <a:r>
              <a:rPr lang="en-US" altLang="zh-CN" sz="2000" spc="50" dirty="0">
                <a:ln w="11430"/>
                <a:latin typeface="Calibri" panose="020F0502020204030204" pitchFamily="34" charset="0"/>
                <a:ea typeface="Calibri" panose="020F0502020204030204" pitchFamily="34" charset="0"/>
                <a:cs typeface="Calibri" panose="020F0502020204030204" pitchFamily="34" charset="0"/>
              </a:rPr>
              <a:t>Prior works treat each outage as an independent case.</a:t>
            </a:r>
          </a:p>
        </p:txBody>
      </p:sp>
      <p:sp>
        <p:nvSpPr>
          <p:cNvPr id="78" name="矩形 26">
            <a:extLst>
              <a:ext uri="{FF2B5EF4-FFF2-40B4-BE49-F238E27FC236}">
                <a16:creationId xmlns:a16="http://schemas.microsoft.com/office/drawing/2014/main" id="{1D661407-66EA-9337-95E6-28C9CE7FE156}"/>
              </a:ext>
            </a:extLst>
          </p:cNvPr>
          <p:cNvSpPr/>
          <p:nvPr/>
        </p:nvSpPr>
        <p:spPr>
          <a:xfrm>
            <a:off x="467544" y="2178313"/>
            <a:ext cx="8492223" cy="707886"/>
          </a:xfrm>
          <a:prstGeom prst="rect">
            <a:avLst/>
          </a:prstGeom>
        </p:spPr>
        <p:txBody>
          <a:bodyPr wrap="square">
            <a:spAutoFit/>
          </a:bodyPr>
          <a:lstStyle/>
          <a:p>
            <a:pPr marL="285750" lvl="2" indent="-285750" defTabSz="912813" fontAlgn="auto">
              <a:spcBef>
                <a:spcPts val="0"/>
              </a:spcBef>
              <a:spcAft>
                <a:spcPts val="0"/>
              </a:spcAft>
              <a:buClr>
                <a:srgbClr val="0070C0"/>
              </a:buClr>
              <a:buSzPct val="80000"/>
              <a:buFont typeface="Arial" panose="020B0604020202020204" pitchFamily="34" charset="0"/>
              <a:buChar char="•"/>
              <a:tabLst>
                <a:tab pos="136525" algn="l"/>
              </a:tabLst>
              <a:defRPr/>
            </a:pPr>
            <a:r>
              <a:rPr lang="en-US" altLang="zh-CN" sz="2000" spc="50" dirty="0">
                <a:ln w="11430"/>
                <a:latin typeface="Calibri" panose="020F0502020204030204" pitchFamily="34" charset="0"/>
                <a:ea typeface="Calibri" panose="020F0502020204030204" pitchFamily="34" charset="0"/>
                <a:cs typeface="Calibri" panose="020F0502020204030204" pitchFamily="34" charset="0"/>
              </a:rPr>
              <a:t>Outages have different sizes (scales).</a:t>
            </a:r>
          </a:p>
          <a:p>
            <a:pPr marL="285750" lvl="2" indent="-285750" defTabSz="912813" eaLnBrk="0" fontAlgn="auto" hangingPunct="0">
              <a:spcBef>
                <a:spcPts val="0"/>
              </a:spcBef>
              <a:spcAft>
                <a:spcPts val="0"/>
              </a:spcAft>
              <a:buClr>
                <a:srgbClr val="0070C0"/>
              </a:buClr>
              <a:buSzPct val="80000"/>
              <a:buFont typeface="Arial" panose="020B0604020202020204" pitchFamily="34" charset="0"/>
              <a:buChar char="•"/>
              <a:tabLst>
                <a:tab pos="136525" algn="l"/>
              </a:tabLst>
              <a:defRPr/>
            </a:pPr>
            <a:r>
              <a:rPr lang="en-US" altLang="zh-CN" sz="2000" spc="50" dirty="0">
                <a:ln w="11430"/>
                <a:latin typeface="Calibri" panose="020F0502020204030204" pitchFamily="34" charset="0"/>
                <a:ea typeface="Calibri" panose="020F0502020204030204" pitchFamily="34" charset="0"/>
                <a:cs typeface="Calibri" panose="020F0502020204030204" pitchFamily="34" charset="0"/>
              </a:rPr>
              <a:t>One-model-fits-all solution cannot accommodate different outage sizes.</a:t>
            </a:r>
          </a:p>
        </p:txBody>
      </p:sp>
      <p:sp>
        <p:nvSpPr>
          <p:cNvPr id="79" name="矩形 26">
            <a:extLst>
              <a:ext uri="{FF2B5EF4-FFF2-40B4-BE49-F238E27FC236}">
                <a16:creationId xmlns:a16="http://schemas.microsoft.com/office/drawing/2014/main" id="{CF9A71A4-4C6D-0EC8-C67D-64EC9C65FC20}"/>
              </a:ext>
            </a:extLst>
          </p:cNvPr>
          <p:cNvSpPr/>
          <p:nvPr/>
        </p:nvSpPr>
        <p:spPr>
          <a:xfrm>
            <a:off x="467544" y="3509254"/>
            <a:ext cx="8280920" cy="707886"/>
          </a:xfrm>
          <a:prstGeom prst="rect">
            <a:avLst/>
          </a:prstGeom>
        </p:spPr>
        <p:txBody>
          <a:bodyPr wrap="square">
            <a:spAutoFit/>
          </a:bodyPr>
          <a:lstStyle/>
          <a:p>
            <a:pPr marL="285750" lvl="2" indent="-285750" defTabSz="912813" fontAlgn="auto">
              <a:spcBef>
                <a:spcPts val="0"/>
              </a:spcBef>
              <a:spcAft>
                <a:spcPts val="0"/>
              </a:spcAft>
              <a:buClr>
                <a:srgbClr val="0070C0"/>
              </a:buClr>
              <a:buSzPct val="80000"/>
              <a:buFont typeface="Arial" panose="020B0604020202020204" pitchFamily="34" charset="0"/>
              <a:buChar char="•"/>
              <a:tabLst>
                <a:tab pos="136525" algn="l"/>
              </a:tabLst>
              <a:defRPr/>
            </a:pPr>
            <a:r>
              <a:rPr lang="en-US" altLang="zh-CN" sz="2000" spc="50" dirty="0">
                <a:ln w="11430"/>
                <a:latin typeface="Calibri" panose="020F0502020204030204" pitchFamily="34" charset="0"/>
                <a:ea typeface="Calibri" panose="020F0502020204030204" pitchFamily="34" charset="0"/>
                <a:cs typeface="Calibri" panose="020F0502020204030204" pitchFamily="34" charset="0"/>
              </a:rPr>
              <a:t>Large-scale outages are rare in real-world outage datasets. </a:t>
            </a:r>
          </a:p>
          <a:p>
            <a:pPr marL="285750" lvl="2" indent="-285750" defTabSz="912813" eaLnBrk="0" fontAlgn="auto" hangingPunct="0">
              <a:spcBef>
                <a:spcPts val="0"/>
              </a:spcBef>
              <a:spcAft>
                <a:spcPts val="0"/>
              </a:spcAft>
              <a:buClr>
                <a:srgbClr val="0070C0"/>
              </a:buClr>
              <a:buSzPct val="80000"/>
              <a:buFont typeface="Arial" panose="020B0604020202020204" pitchFamily="34" charset="0"/>
              <a:buChar char="•"/>
              <a:tabLst>
                <a:tab pos="136525" algn="l"/>
              </a:tabLst>
              <a:defRPr/>
            </a:pPr>
            <a:r>
              <a:rPr lang="en-US" altLang="zh-CN" sz="2000" spc="50" dirty="0">
                <a:ln w="11430"/>
                <a:latin typeface="Calibri" panose="020F0502020204030204" pitchFamily="34" charset="0"/>
                <a:ea typeface="Calibri" panose="020F0502020204030204" pitchFamily="34" charset="0"/>
                <a:cs typeface="Calibri" panose="020F0502020204030204" pitchFamily="34" charset="0"/>
              </a:rPr>
              <a:t>The model performs poorly on large-scale outages due to data scarcity.</a:t>
            </a:r>
          </a:p>
        </p:txBody>
      </p:sp>
    </p:spTree>
    <p:extLst>
      <p:ext uri="{BB962C8B-B14F-4D97-AF65-F5344CB8AC3E}">
        <p14:creationId xmlns:p14="http://schemas.microsoft.com/office/powerpoint/2010/main" val="1511227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C28F-15E9-5618-BFE2-922474EB5F3B}"/>
              </a:ext>
            </a:extLst>
          </p:cNvPr>
          <p:cNvSpPr>
            <a:spLocks noGrp="1"/>
          </p:cNvSpPr>
          <p:nvPr>
            <p:ph type="title"/>
          </p:nvPr>
        </p:nvSpPr>
        <p:spPr/>
        <p:txBody>
          <a:bodyPr/>
          <a:lstStyle/>
          <a:p>
            <a:r>
              <a:rPr lang="en-US" altLang="zh-CN" dirty="0"/>
              <a:t>Artificial Neural Network</a:t>
            </a:r>
            <a:endParaRPr lang="zh-CN" alt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B163445-14C5-B4FC-0890-EB492386C4F5}"/>
                  </a:ext>
                </a:extLst>
              </p:cNvPr>
              <p:cNvSpPr>
                <a:spLocks noGrp="1"/>
              </p:cNvSpPr>
              <p:nvPr>
                <p:ph type="body" sz="quarter" idx="10"/>
              </p:nvPr>
            </p:nvSpPr>
            <p:spPr>
              <a:xfrm>
                <a:off x="90239" y="590557"/>
                <a:ext cx="8839200" cy="2015791"/>
              </a:xfrm>
            </p:spPr>
            <p:txBody>
              <a:bodyPr/>
              <a:lstStyle/>
              <a:p>
                <a:pPr>
                  <a:buFont typeface="Arial" panose="020B0604020202020204" pitchFamily="34" charset="0"/>
                  <a:buChar char="•"/>
                </a:pPr>
                <a:r>
                  <a:rPr lang="en-US" altLang="zh-CN" sz="1200" dirty="0">
                    <a:latin typeface="Calibri" panose="020F0502020204030204" pitchFamily="34" charset="0"/>
                    <a:ea typeface="Calibri" panose="020F0502020204030204" pitchFamily="34" charset="0"/>
                    <a:cs typeface="Calibri" panose="020F0502020204030204" pitchFamily="34" charset="0"/>
                  </a:rPr>
                  <a:t>A probabilistic Artificial Neural Network (ANN) is developed to estimate outage restoration time.</a:t>
                </a:r>
              </a:p>
              <a:p>
                <a:pPr>
                  <a:buNone/>
                </a:pPr>
                <a:r>
                  <a:rPr lang="en-US" altLang="zh-CN" sz="1200" b="1" dirty="0">
                    <a:latin typeface="Calibri" panose="020F0502020204030204" pitchFamily="34" charset="0"/>
                    <a:ea typeface="Calibri" panose="020F0502020204030204" pitchFamily="34" charset="0"/>
                    <a:cs typeface="Calibri" panose="020F0502020204030204" pitchFamily="34" charset="0"/>
                  </a:rPr>
                  <a:t>Model Formulation</a:t>
                </a: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buNone/>
                </a:pPr>
                <a:r>
                  <a:rPr lang="en-US" altLang="zh-CN" sz="1200" dirty="0">
                    <a:latin typeface="Calibri" panose="020F0502020204030204" pitchFamily="34" charset="0"/>
                    <a:ea typeface="Calibri" panose="020F0502020204030204" pitchFamily="34" charset="0"/>
                    <a:cs typeface="Calibri" panose="020F0502020204030204" pitchFamily="34" charset="0"/>
                  </a:rPr>
                  <a:t>Predict multiple quantiles </a:t>
                </a:r>
                <a14:m>
                  <m:oMath xmlns:m="http://schemas.openxmlformats.org/officeDocument/2006/math">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𝑄</m:t>
                        </m:r>
                      </m:e>
                      <m:sub>
                        <m:r>
                          <a:rPr lang="ar-AE" altLang="zh-CN" sz="1200" i="0">
                            <a:latin typeface="Cambria Math" panose="02040503050406030204" pitchFamily="18" charset="0"/>
                          </a:rPr>
                          <m:t>25</m:t>
                        </m:r>
                      </m:sub>
                    </m:sSub>
                    <m:r>
                      <a:rPr lang="ar-AE" altLang="zh-CN" sz="1200" i="0">
                        <a:latin typeface="Cambria Math" panose="02040503050406030204" pitchFamily="18" charset="0"/>
                      </a:rPr>
                      <m:t>,</m:t>
                    </m:r>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𝑄</m:t>
                        </m:r>
                      </m:e>
                      <m:sub>
                        <m:r>
                          <a:rPr lang="ar-AE" altLang="zh-CN" sz="1200" i="0">
                            <a:latin typeface="Cambria Math" panose="02040503050406030204" pitchFamily="18" charset="0"/>
                          </a:rPr>
                          <m:t>50</m:t>
                        </m:r>
                      </m:sub>
                    </m:sSub>
                    <m:r>
                      <a:rPr lang="ar-AE" altLang="zh-CN" sz="1200" i="0">
                        <a:latin typeface="Cambria Math" panose="02040503050406030204" pitchFamily="18" charset="0"/>
                      </a:rPr>
                      <m:t>,</m:t>
                    </m:r>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𝑄</m:t>
                        </m:r>
                      </m:e>
                      <m:sub>
                        <m:r>
                          <a:rPr lang="ar-AE" altLang="zh-CN" sz="1200" i="0">
                            <a:latin typeface="Cambria Math" panose="02040503050406030204" pitchFamily="18" charset="0"/>
                          </a:rPr>
                          <m:t>75</m:t>
                        </m:r>
                      </m:sub>
                    </m:sSub>
                    <m:r>
                      <a:rPr lang="ar-AE" altLang="zh-CN" sz="1200" i="0">
                        <a:latin typeface="Cambria Math" panose="02040503050406030204" pitchFamily="18" charset="0"/>
                      </a:rPr>
                      <m:t>,</m:t>
                    </m:r>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𝑄</m:t>
                        </m:r>
                      </m:e>
                      <m:sub>
                        <m:r>
                          <a:rPr lang="ar-AE" altLang="zh-CN" sz="1200" i="0">
                            <a:latin typeface="Cambria Math" panose="02040503050406030204" pitchFamily="18" charset="0"/>
                          </a:rPr>
                          <m:t>90</m:t>
                        </m:r>
                      </m:sub>
                    </m:sSub>
                  </m:oMath>
                </a14:m>
                <a:r>
                  <a:rPr lang="en-US" altLang="zh-CN" sz="1200" dirty="0">
                    <a:latin typeface="Calibri" panose="020F0502020204030204" pitchFamily="34" charset="0"/>
                    <a:ea typeface="Calibri" panose="020F0502020204030204" pitchFamily="34" charset="0"/>
                    <a:cs typeface="Calibri" panose="020F0502020204030204" pitchFamily="34" charset="0"/>
                  </a:rPr>
                  <a:t> to describe the conditional distribution of restoration time:</a:t>
                </a:r>
              </a:p>
              <a:p>
                <a:pPr>
                  <a:buNone/>
                </a:pPr>
                <a14:m>
                  <m:oMathPara xmlns:m="http://schemas.openxmlformats.org/officeDocument/2006/math">
                    <m:oMathParaPr>
                      <m:jc m:val="centerGroup"/>
                    </m:oMathParaPr>
                    <m:oMath xmlns:m="http://schemas.openxmlformats.org/officeDocument/2006/math">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𝐿</m:t>
                          </m:r>
                        </m:e>
                        <m:sub>
                          <m:r>
                            <a:rPr lang="zh-CN" altLang="ar-AE" sz="1200" i="1">
                              <a:latin typeface="Cambria Math" panose="02040503050406030204" pitchFamily="18" charset="0"/>
                            </a:rPr>
                            <m:t>𝑞</m:t>
                          </m:r>
                        </m:sub>
                      </m:sSub>
                      <m:r>
                        <a:rPr lang="ar-AE" altLang="zh-CN" sz="1200" i="0">
                          <a:latin typeface="Cambria Math" panose="02040503050406030204" pitchFamily="18" charset="0"/>
                        </a:rPr>
                        <m:t>=</m:t>
                      </m:r>
                      <m:f>
                        <m:fPr>
                          <m:ctrlPr>
                            <a:rPr lang="ar-AE" altLang="zh-CN" sz="1200" i="1">
                              <a:latin typeface="Cambria Math" panose="02040503050406030204" pitchFamily="18" charset="0"/>
                            </a:rPr>
                          </m:ctrlPr>
                        </m:fPr>
                        <m:num>
                          <m:r>
                            <a:rPr lang="ar-AE" altLang="zh-CN" sz="1200" i="0">
                              <a:latin typeface="Cambria Math" panose="02040503050406030204" pitchFamily="18" charset="0"/>
                            </a:rPr>
                            <m:t>1</m:t>
                          </m:r>
                        </m:num>
                        <m:den>
                          <m:r>
                            <a:rPr lang="zh-CN" altLang="ar-AE" sz="1200" i="1">
                              <a:latin typeface="Cambria Math" panose="02040503050406030204" pitchFamily="18" charset="0"/>
                            </a:rPr>
                            <m:t>𝑁</m:t>
                          </m:r>
                        </m:den>
                      </m:f>
                      <m:nary>
                        <m:naryPr>
                          <m:chr m:val="∑"/>
                          <m:grow m:val="on"/>
                          <m:ctrlPr>
                            <a:rPr lang="ar-AE" altLang="zh-CN" sz="1200" i="1">
                              <a:latin typeface="Cambria Math" panose="02040503050406030204" pitchFamily="18" charset="0"/>
                            </a:rPr>
                          </m:ctrlPr>
                        </m:naryPr>
                        <m:sub>
                          <m:r>
                            <a:rPr lang="zh-CN" altLang="ar-AE" sz="1200" i="1">
                              <a:latin typeface="Cambria Math" panose="02040503050406030204" pitchFamily="18" charset="0"/>
                            </a:rPr>
                            <m:t>𝑖</m:t>
                          </m:r>
                          <m:r>
                            <a:rPr lang="ar-AE" altLang="zh-CN" sz="1200" i="0">
                              <a:latin typeface="Cambria Math" panose="02040503050406030204" pitchFamily="18" charset="0"/>
                            </a:rPr>
                            <m:t>=</m:t>
                          </m:r>
                          <m:r>
                            <a:rPr lang="ar-AE" altLang="zh-CN" sz="1200" i="0">
                              <a:latin typeface="Cambria Math" panose="02040503050406030204" pitchFamily="18" charset="0"/>
                            </a:rPr>
                            <m:t>1</m:t>
                          </m:r>
                        </m:sub>
                        <m:sup>
                          <m:r>
                            <a:rPr lang="zh-CN" altLang="ar-AE" sz="1200" i="1">
                              <a:latin typeface="Cambria Math" panose="02040503050406030204" pitchFamily="18" charset="0"/>
                            </a:rPr>
                            <m:t>𝑁</m:t>
                          </m:r>
                        </m:sup>
                        <m:e>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𝜌</m:t>
                              </m:r>
                            </m:e>
                            <m:sub>
                              <m:r>
                                <a:rPr lang="zh-CN" altLang="ar-AE" sz="1200" i="1">
                                  <a:latin typeface="Cambria Math" panose="02040503050406030204" pitchFamily="18" charset="0"/>
                                </a:rPr>
                                <m:t>𝑞</m:t>
                              </m:r>
                            </m:sub>
                          </m:sSub>
                        </m:e>
                      </m:nary>
                      <m:d>
                        <m:dPr>
                          <m:ctrlPr>
                            <a:rPr lang="ar-AE" altLang="zh-CN" sz="1200" i="1">
                              <a:latin typeface="Cambria Math" panose="02040503050406030204" pitchFamily="18" charset="0"/>
                            </a:rPr>
                          </m:ctrlPr>
                        </m:dPr>
                        <m:e>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𝑦</m:t>
                              </m:r>
                            </m:e>
                            <m:sub>
                              <m:r>
                                <a:rPr lang="zh-CN" altLang="ar-AE" sz="1200" i="1">
                                  <a:latin typeface="Cambria Math" panose="02040503050406030204" pitchFamily="18" charset="0"/>
                                </a:rPr>
                                <m:t>𝑖</m:t>
                              </m:r>
                            </m:sub>
                          </m:sSub>
                          <m:r>
                            <a:rPr lang="ar-AE" altLang="zh-CN" sz="1200" i="0">
                              <a:latin typeface="Cambria Math" panose="02040503050406030204" pitchFamily="18" charset="0"/>
                            </a:rPr>
                            <m:t>−</m:t>
                          </m:r>
                          <m:sSub>
                            <m:sSubPr>
                              <m:ctrlPr>
                                <a:rPr lang="ar-AE" altLang="zh-CN" sz="1200" i="1">
                                  <a:latin typeface="Cambria Math" panose="02040503050406030204" pitchFamily="18" charset="0"/>
                                </a:rPr>
                              </m:ctrlPr>
                            </m:sSubPr>
                            <m:e>
                              <m:acc>
                                <m:accPr>
                                  <m:chr m:val="̂"/>
                                  <m:ctrlPr>
                                    <a:rPr lang="ar-AE" altLang="zh-CN" sz="1200" i="1">
                                      <a:latin typeface="Cambria Math" panose="02040503050406030204" pitchFamily="18" charset="0"/>
                                    </a:rPr>
                                  </m:ctrlPr>
                                </m:accPr>
                                <m:e>
                                  <m:r>
                                    <a:rPr lang="zh-CN" altLang="ar-AE" sz="1200" i="1">
                                      <a:latin typeface="Cambria Math" panose="02040503050406030204" pitchFamily="18" charset="0"/>
                                    </a:rPr>
                                    <m:t>𝑦</m:t>
                                  </m:r>
                                </m:e>
                              </m:acc>
                            </m:e>
                            <m:sub>
                              <m:r>
                                <a:rPr lang="zh-CN" altLang="ar-AE" sz="1200" i="1">
                                  <a:latin typeface="Cambria Math" panose="02040503050406030204" pitchFamily="18" charset="0"/>
                                </a:rPr>
                                <m:t>𝑞</m:t>
                              </m:r>
                              <m:r>
                                <a:rPr lang="ar-AE" altLang="zh-CN" sz="1200" i="0">
                                  <a:latin typeface="Cambria Math" panose="02040503050406030204" pitchFamily="18" charset="0"/>
                                </a:rPr>
                                <m:t>,</m:t>
                              </m:r>
                              <m:r>
                                <a:rPr lang="zh-CN" altLang="ar-AE" sz="1200" i="1">
                                  <a:latin typeface="Cambria Math" panose="02040503050406030204" pitchFamily="18" charset="0"/>
                                </a:rPr>
                                <m:t>𝑖</m:t>
                              </m:r>
                            </m:sub>
                          </m:sSub>
                        </m:e>
                      </m:d>
                      <m:r>
                        <a:rPr lang="ar-AE" altLang="zh-CN" sz="1200" i="0">
                          <a:latin typeface="Cambria Math" panose="02040503050406030204" pitchFamily="18" charset="0"/>
                        </a:rPr>
                        <m:t>, </m:t>
                      </m:r>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𝜌</m:t>
                          </m:r>
                        </m:e>
                        <m:sub>
                          <m:r>
                            <a:rPr lang="zh-CN" altLang="ar-AE" sz="1200" i="1">
                              <a:latin typeface="Cambria Math" panose="02040503050406030204" pitchFamily="18" charset="0"/>
                            </a:rPr>
                            <m:t>𝑞</m:t>
                          </m:r>
                        </m:sub>
                      </m:sSub>
                      <m:d>
                        <m:dPr>
                          <m:ctrlPr>
                            <a:rPr lang="ar-AE" altLang="zh-CN" sz="1200" i="1">
                              <a:latin typeface="Cambria Math" panose="02040503050406030204" pitchFamily="18" charset="0"/>
                            </a:rPr>
                          </m:ctrlPr>
                        </m:dPr>
                        <m:e>
                          <m:r>
                            <a:rPr lang="zh-CN" altLang="ar-AE" sz="1200" i="1">
                              <a:latin typeface="Cambria Math" panose="02040503050406030204" pitchFamily="18" charset="0"/>
                            </a:rPr>
                            <m:t>𝑢</m:t>
                          </m:r>
                        </m:e>
                      </m:d>
                      <m:r>
                        <a:rPr lang="ar-AE" altLang="zh-CN" sz="1200" i="0">
                          <a:latin typeface="Cambria Math" panose="02040503050406030204" pitchFamily="18" charset="0"/>
                        </a:rPr>
                        <m:t>=</m:t>
                      </m:r>
                      <m:d>
                        <m:dPr>
                          <m:begChr m:val="{"/>
                          <m:endChr m:val=""/>
                          <m:ctrlPr>
                            <a:rPr lang="ar-AE" altLang="zh-CN" sz="1200" i="1">
                              <a:latin typeface="Cambria Math" panose="02040503050406030204" pitchFamily="18" charset="0"/>
                            </a:rPr>
                          </m:ctrlPr>
                        </m:dPr>
                        <m:e>
                          <m:m>
                            <m:mPr>
                              <m:plcHide m:val="on"/>
                              <m:mcs>
                                <m:mc>
                                  <m:mcPr>
                                    <m:count m:val="2"/>
                                    <m:mcJc m:val="center"/>
                                  </m:mcPr>
                                </m:mc>
                              </m:mcs>
                              <m:ctrlPr>
                                <a:rPr lang="ar-AE" altLang="zh-CN" sz="1200" i="1">
                                  <a:latin typeface="Cambria Math" panose="02040503050406030204" pitchFamily="18" charset="0"/>
                                </a:rPr>
                              </m:ctrlPr>
                            </m:mPr>
                            <m:mr>
                              <m:e>
                                <m:r>
                                  <a:rPr lang="zh-CN" altLang="ar-AE" sz="1200" i="1">
                                    <a:latin typeface="Cambria Math" panose="02040503050406030204" pitchFamily="18" charset="0"/>
                                  </a:rPr>
                                  <m:t>𝑞</m:t>
                                </m:r>
                                <m:r>
                                  <m:rPr>
                                    <m:nor/>
                                  </m:rPr>
                                  <a:rPr lang="ar-AE" altLang="zh-CN" sz="1200" b="0" i="1">
                                    <a:latin typeface="Calibri" panose="020F0502020204030204" pitchFamily="34" charset="0"/>
                                    <a:ea typeface="Calibri" panose="020F0502020204030204" pitchFamily="34" charset="0"/>
                                    <a:cs typeface="Calibri" panose="020F0502020204030204" pitchFamily="34" charset="0"/>
                                  </a:rPr>
                                  <m:t> </m:t>
                                </m:r>
                                <m:r>
                                  <a:rPr lang="zh-CN" altLang="ar-AE" sz="1200" b="0" i="1">
                                    <a:latin typeface="Cambria Math" panose="02040503050406030204" pitchFamily="18" charset="0"/>
                                  </a:rPr>
                                  <m:t>𝑢</m:t>
                                </m:r>
                                <m:r>
                                  <a:rPr lang="ar-AE" altLang="zh-CN" sz="1200" b="0" i="0">
                                    <a:latin typeface="Cambria Math" panose="02040503050406030204" pitchFamily="18" charset="0"/>
                                  </a:rPr>
                                  <m:t>,</m:t>
                                </m:r>
                              </m:e>
                              <m:e>
                                <m:r>
                                  <a:rPr lang="zh-CN" altLang="ar-AE" sz="1200" b="0" i="1">
                                    <a:latin typeface="Cambria Math" panose="02040503050406030204" pitchFamily="18" charset="0"/>
                                  </a:rPr>
                                  <m:t>𝑢</m:t>
                                </m:r>
                                <m:r>
                                  <a:rPr lang="ar-AE" altLang="zh-CN" sz="1200" b="0" i="0">
                                    <a:latin typeface="Cambria Math" panose="02040503050406030204" pitchFamily="18" charset="0"/>
                                  </a:rPr>
                                  <m:t>≥</m:t>
                                </m:r>
                                <m:r>
                                  <a:rPr lang="ar-AE" altLang="zh-CN" sz="1200" b="0" i="0">
                                    <a:latin typeface="Cambria Math" panose="02040503050406030204" pitchFamily="18" charset="0"/>
                                  </a:rPr>
                                  <m:t>0</m:t>
                                </m:r>
                              </m:e>
                            </m:mr>
                            <m:mr>
                              <m:e>
                                <m:d>
                                  <m:dPr>
                                    <m:ctrlPr>
                                      <a:rPr lang="ar-AE" altLang="zh-CN" sz="1200" b="0" i="1">
                                        <a:latin typeface="Cambria Math" panose="02040503050406030204" pitchFamily="18" charset="0"/>
                                      </a:rPr>
                                    </m:ctrlPr>
                                  </m:dPr>
                                  <m:e>
                                    <m:r>
                                      <a:rPr lang="zh-CN" altLang="ar-AE" sz="1200" b="0" i="1">
                                        <a:latin typeface="Cambria Math" panose="02040503050406030204" pitchFamily="18" charset="0"/>
                                      </a:rPr>
                                      <m:t>𝑞</m:t>
                                    </m:r>
                                    <m:r>
                                      <a:rPr lang="ar-AE" altLang="zh-CN" sz="1200" b="0" i="0">
                                        <a:latin typeface="Cambria Math" panose="02040503050406030204" pitchFamily="18" charset="0"/>
                                      </a:rPr>
                                      <m:t>−</m:t>
                                    </m:r>
                                    <m:r>
                                      <a:rPr lang="ar-AE" altLang="zh-CN" sz="1200" b="0" i="0">
                                        <a:latin typeface="Cambria Math" panose="02040503050406030204" pitchFamily="18" charset="0"/>
                                      </a:rPr>
                                      <m:t>1</m:t>
                                    </m:r>
                                  </m:e>
                                </m:d>
                                <m:r>
                                  <m:rPr>
                                    <m:nor/>
                                  </m:rPr>
                                  <a:rPr lang="ar-AE" altLang="zh-CN" sz="1200" b="0" i="1">
                                    <a:latin typeface="Calibri" panose="020F0502020204030204" pitchFamily="34" charset="0"/>
                                    <a:ea typeface="Calibri" panose="020F0502020204030204" pitchFamily="34" charset="0"/>
                                    <a:cs typeface="Calibri" panose="020F0502020204030204" pitchFamily="34" charset="0"/>
                                  </a:rPr>
                                  <m:t> </m:t>
                                </m:r>
                                <m:r>
                                  <a:rPr lang="zh-CN" altLang="ar-AE" sz="1200" b="0" i="1">
                                    <a:latin typeface="Cambria Math" panose="02040503050406030204" pitchFamily="18" charset="0"/>
                                  </a:rPr>
                                  <m:t>𝑢</m:t>
                                </m:r>
                                <m:r>
                                  <a:rPr lang="ar-AE" altLang="zh-CN" sz="1200" b="0" i="0">
                                    <a:latin typeface="Cambria Math" panose="02040503050406030204" pitchFamily="18" charset="0"/>
                                  </a:rPr>
                                  <m:t>,</m:t>
                                </m:r>
                              </m:e>
                              <m:e>
                                <m:r>
                                  <a:rPr lang="zh-CN" altLang="ar-AE" sz="1200" b="0" i="1">
                                    <a:latin typeface="Cambria Math" panose="02040503050406030204" pitchFamily="18" charset="0"/>
                                  </a:rPr>
                                  <m:t>𝑢</m:t>
                                </m:r>
                                <m:r>
                                  <a:rPr lang="ar-AE" altLang="zh-CN" sz="1200" b="0" i="0">
                                    <a:latin typeface="Cambria Math" panose="02040503050406030204" pitchFamily="18" charset="0"/>
                                  </a:rPr>
                                  <m:t>&lt;</m:t>
                                </m:r>
                                <m:r>
                                  <a:rPr lang="ar-AE" altLang="zh-CN" sz="1200" b="0" i="0">
                                    <a:latin typeface="Cambria Math" panose="02040503050406030204" pitchFamily="18" charset="0"/>
                                  </a:rPr>
                                  <m:t>0</m:t>
                                </m:r>
                              </m:e>
                            </m:mr>
                          </m:m>
                        </m:e>
                      </m:d>
                    </m:oMath>
                  </m:oMathPara>
                </a14:m>
                <a:endParaRPr lang="ar-AE" altLang="zh-CN" sz="1200" b="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1200" dirty="0">
                    <a:latin typeface="Calibri" panose="020F0502020204030204" pitchFamily="34" charset="0"/>
                    <a:ea typeface="Calibri" panose="020F0502020204030204" pitchFamily="34" charset="0"/>
                    <a:cs typeface="Calibri" panose="020F0502020204030204" pitchFamily="34" charset="0"/>
                  </a:rPr>
                  <a:t>This asymmetric loss enables the model to learn different penalties for under- and over-predictions, forming </a:t>
                </a:r>
                <a:r>
                  <a:rPr lang="en-US" altLang="zh-CN" sz="1200" b="1" dirty="0">
                    <a:latin typeface="Calibri" panose="020F0502020204030204" pitchFamily="34" charset="0"/>
                    <a:ea typeface="Calibri" panose="020F0502020204030204" pitchFamily="34" charset="0"/>
                    <a:cs typeface="Calibri" panose="020F0502020204030204" pitchFamily="34" charset="0"/>
                  </a:rPr>
                  <a:t>confidence intervals</a:t>
                </a:r>
                <a:r>
                  <a:rPr lang="en-US" altLang="zh-CN" sz="1200" dirty="0">
                    <a:latin typeface="Calibri" panose="020F0502020204030204" pitchFamily="34" charset="0"/>
                    <a:ea typeface="Calibri" panose="020F0502020204030204" pitchFamily="34" charset="0"/>
                    <a:cs typeface="Calibri" panose="020F0502020204030204" pitchFamily="34" charset="0"/>
                  </a:rPr>
                  <a:t> (e.g., </a:t>
                </a:r>
                <a14:m>
                  <m:oMath xmlns:m="http://schemas.openxmlformats.org/officeDocument/2006/math">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𝑄</m:t>
                        </m:r>
                      </m:e>
                      <m:sub>
                        <m:r>
                          <a:rPr lang="ar-AE" altLang="zh-CN" sz="1200" i="0">
                            <a:latin typeface="Cambria Math" panose="02040503050406030204" pitchFamily="18" charset="0"/>
                          </a:rPr>
                          <m:t>25</m:t>
                        </m:r>
                      </m:sub>
                    </m:sSub>
                  </m:oMath>
                </a14:m>
                <a:r>
                  <a:rPr lang="ar-AE" altLang="zh-CN" sz="1200" dirty="0">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𝑄</m:t>
                        </m:r>
                      </m:e>
                      <m:sub>
                        <m:r>
                          <a:rPr lang="ar-AE" altLang="zh-CN" sz="1200" i="0">
                            <a:latin typeface="Cambria Math" panose="02040503050406030204" pitchFamily="18" charset="0"/>
                          </a:rPr>
                          <m:t>75</m:t>
                        </m:r>
                      </m:sub>
                    </m:sSub>
                  </m:oMath>
                </a14:m>
                <a:r>
                  <a:rPr lang="en-US" altLang="zh-CN" sz="1200" dirty="0">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1200" b="1" dirty="0">
                    <a:latin typeface="Calibri" panose="020F0502020204030204" pitchFamily="34" charset="0"/>
                    <a:ea typeface="Calibri" panose="020F0502020204030204" pitchFamily="34" charset="0"/>
                    <a:cs typeface="Calibri" panose="020F0502020204030204" pitchFamily="34" charset="0"/>
                  </a:rPr>
                  <a:t>Negative Log-Likelihood (NLL) Loss</a:t>
                </a:r>
                <a:br>
                  <a:rPr lang="en-US" altLang="zh-CN" sz="1200" dirty="0">
                    <a:latin typeface="Calibri" panose="020F0502020204030204" pitchFamily="34" charset="0"/>
                    <a:ea typeface="Calibri" panose="020F0502020204030204" pitchFamily="34" charset="0"/>
                    <a:cs typeface="Calibri" panose="020F0502020204030204" pitchFamily="34" charset="0"/>
                  </a:rPr>
                </a:br>
                <a:r>
                  <a:rPr lang="en-US" altLang="zh-CN" sz="1200" dirty="0">
                    <a:latin typeface="Calibri" panose="020F0502020204030204" pitchFamily="34" charset="0"/>
                    <a:ea typeface="Calibri" panose="020F0502020204030204" pitchFamily="34" charset="0"/>
                    <a:cs typeface="Calibri" panose="020F0502020204030204" pitchFamily="34" charset="0"/>
                  </a:rPr>
                  <a:t>The model also estimates a mean </a:t>
                </a:r>
                <a14:m>
                  <m:oMath xmlns:m="http://schemas.openxmlformats.org/officeDocument/2006/math">
                    <m:acc>
                      <m:accPr>
                        <m:chr m:val="̂"/>
                        <m:ctrlPr>
                          <a:rPr lang="ar-AE" altLang="zh-CN" sz="1200" i="1">
                            <a:latin typeface="Cambria Math" panose="02040503050406030204" pitchFamily="18" charset="0"/>
                          </a:rPr>
                        </m:ctrlPr>
                      </m:accPr>
                      <m:e>
                        <m:r>
                          <a:rPr lang="zh-CN" altLang="ar-AE" sz="1200" i="1">
                            <a:latin typeface="Cambria Math" panose="02040503050406030204" pitchFamily="18" charset="0"/>
                          </a:rPr>
                          <m:t>𝜇</m:t>
                        </m:r>
                        <m:r>
                          <a:rPr lang="en-US" altLang="zh-CN" sz="1200" b="0" i="1" smtClean="0">
                            <a:latin typeface="Cambria Math" panose="02040503050406030204" pitchFamily="18" charset="0"/>
                          </a:rPr>
                          <m:t> </m:t>
                        </m:r>
                      </m:e>
                    </m:acc>
                  </m:oMath>
                </a14:m>
                <a:r>
                  <a:rPr lang="en-US" altLang="zh-CN" sz="1200" dirty="0">
                    <a:latin typeface="Calibri" panose="020F0502020204030204" pitchFamily="34" charset="0"/>
                    <a:ea typeface="Calibri" panose="020F0502020204030204" pitchFamily="34" charset="0"/>
                    <a:cs typeface="Calibri" panose="020F0502020204030204" pitchFamily="34" charset="0"/>
                  </a:rPr>
                  <a:t>and uncertainty </a:t>
                </a:r>
                <a14:m>
                  <m:oMath xmlns:m="http://schemas.openxmlformats.org/officeDocument/2006/math">
                    <m:acc>
                      <m:accPr>
                        <m:chr m:val="̂"/>
                        <m:ctrlPr>
                          <a:rPr lang="ar-AE" altLang="zh-CN" sz="1200" i="1">
                            <a:latin typeface="Cambria Math" panose="02040503050406030204" pitchFamily="18" charset="0"/>
                          </a:rPr>
                        </m:ctrlPr>
                      </m:accPr>
                      <m:e>
                        <m:r>
                          <a:rPr lang="zh-CN" altLang="ar-AE" sz="1200" i="1">
                            <a:latin typeface="Cambria Math" panose="02040503050406030204" pitchFamily="18" charset="0"/>
                          </a:rPr>
                          <m:t>𝜎</m:t>
                        </m:r>
                      </m:e>
                    </m:acc>
                  </m:oMath>
                </a14:m>
                <a:r>
                  <a:rPr lang="en-US" altLang="zh-CN" sz="1200" dirty="0">
                    <a:latin typeface="Calibri" panose="020F0502020204030204" pitchFamily="34" charset="0"/>
                    <a:ea typeface="Calibri" panose="020F0502020204030204" pitchFamily="34" charset="0"/>
                    <a:cs typeface="Calibri" panose="020F0502020204030204" pitchFamily="34" charset="0"/>
                  </a:rPr>
                  <a:t> for each prediction:</a:t>
                </a:r>
              </a:p>
              <a:p>
                <a:pPr marL="0" indent="0" algn="ctr">
                  <a:buNone/>
                </a:pPr>
                <a:r>
                  <a:rPr lang="ar-AE" altLang="zh-CN" sz="1200" dirty="0"/>
                  <a:t> </a:t>
                </a:r>
                <a14:m>
                  <m:oMath xmlns:m="http://schemas.openxmlformats.org/officeDocument/2006/math">
                    <m:sSub>
                      <m:sSubPr>
                        <m:ctrlPr>
                          <a:rPr lang="ar-AE" altLang="zh-CN" sz="1200" i="1" dirty="0">
                            <a:latin typeface="Cambria Math" panose="02040503050406030204" pitchFamily="18" charset="0"/>
                          </a:rPr>
                        </m:ctrlPr>
                      </m:sSubPr>
                      <m:e>
                        <m:r>
                          <a:rPr lang="zh-CN" altLang="ar-AE" sz="1200" i="1" dirty="0">
                            <a:latin typeface="Cambria Math" panose="02040503050406030204" pitchFamily="18" charset="0"/>
                          </a:rPr>
                          <m:t>𝐿</m:t>
                        </m:r>
                      </m:e>
                      <m:sub>
                        <m:r>
                          <a:rPr lang="zh-CN" altLang="ar-AE" sz="1200" i="1" dirty="0">
                            <a:latin typeface="Cambria Math" panose="02040503050406030204" pitchFamily="18" charset="0"/>
                          </a:rPr>
                          <m:t>𝑁𝐿𝐿</m:t>
                        </m:r>
                      </m:sub>
                    </m:sSub>
                    <m:r>
                      <a:rPr lang="ar-AE" altLang="zh-CN" sz="1200" i="1" dirty="0">
                        <a:latin typeface="Cambria Math" panose="02040503050406030204" pitchFamily="18" charset="0"/>
                      </a:rPr>
                      <m:t>= </m:t>
                    </m:r>
                    <m:d>
                      <m:dPr>
                        <m:ctrlPr>
                          <a:rPr lang="ar-AE" altLang="zh-CN" sz="1200" i="1" dirty="0">
                            <a:latin typeface="Cambria Math" panose="02040503050406030204" pitchFamily="18" charset="0"/>
                          </a:rPr>
                        </m:ctrlPr>
                      </m:dPr>
                      <m:e>
                        <m:f>
                          <m:fPr>
                            <m:ctrlPr>
                              <a:rPr lang="ar-AE" altLang="zh-CN" sz="1200" i="1" dirty="0">
                                <a:latin typeface="Cambria Math" panose="02040503050406030204" pitchFamily="18" charset="0"/>
                              </a:rPr>
                            </m:ctrlPr>
                          </m:fPr>
                          <m:num>
                            <m:r>
                              <a:rPr lang="ar-AE" altLang="zh-CN" sz="1200" i="1" dirty="0">
                                <a:latin typeface="Cambria Math" panose="02040503050406030204" pitchFamily="18" charset="0"/>
                              </a:rPr>
                              <m:t>1</m:t>
                            </m:r>
                          </m:num>
                          <m:den>
                            <m:r>
                              <a:rPr lang="ar-AE" altLang="zh-CN" sz="1200" i="1" dirty="0">
                                <a:latin typeface="Cambria Math" panose="02040503050406030204" pitchFamily="18" charset="0"/>
                              </a:rPr>
                              <m:t>2</m:t>
                            </m:r>
                            <m:r>
                              <a:rPr lang="zh-CN" altLang="ar-AE" sz="1200" i="1" dirty="0">
                                <a:latin typeface="Cambria Math" panose="02040503050406030204" pitchFamily="18" charset="0"/>
                              </a:rPr>
                              <m:t>𝑁</m:t>
                            </m:r>
                          </m:den>
                        </m:f>
                      </m:e>
                    </m:d>
                    <m:r>
                      <m:rPr>
                        <m:sty m:val="p"/>
                      </m:rPr>
                      <a:rPr lang="el-GR" altLang="zh-CN" sz="1200" dirty="0">
                        <a:latin typeface="Cambria Math" panose="02040503050406030204" pitchFamily="18" charset="0"/>
                      </a:rPr>
                      <m:t>Σ</m:t>
                    </m:r>
                    <m:r>
                      <a:rPr lang="el-GR" altLang="zh-CN" sz="1200" i="1" dirty="0">
                        <a:latin typeface="Cambria Math" panose="02040503050406030204" pitchFamily="18" charset="0"/>
                      </a:rPr>
                      <m:t> </m:t>
                    </m:r>
                    <m:d>
                      <m:dPr>
                        <m:begChr m:val="["/>
                        <m:endChr m:val="]"/>
                        <m:ctrlPr>
                          <a:rPr lang="ar-AE" altLang="zh-CN" sz="1200" i="1" dirty="0">
                            <a:latin typeface="Cambria Math" panose="02040503050406030204" pitchFamily="18" charset="0"/>
                          </a:rPr>
                        </m:ctrlPr>
                      </m:dPr>
                      <m:e>
                        <m:func>
                          <m:funcPr>
                            <m:ctrlPr>
                              <a:rPr lang="ar-AE" altLang="zh-CN" sz="1200" i="1" dirty="0">
                                <a:latin typeface="Cambria Math" panose="02040503050406030204" pitchFamily="18" charset="0"/>
                              </a:rPr>
                            </m:ctrlPr>
                          </m:funcPr>
                          <m:fName>
                            <m:r>
                              <m:rPr>
                                <m:sty m:val="p"/>
                              </m:rPr>
                              <a:rPr lang="en-US" altLang="zh-CN" sz="1200" dirty="0">
                                <a:latin typeface="Cambria Math" panose="02040503050406030204" pitchFamily="18" charset="0"/>
                              </a:rPr>
                              <m:t>log</m:t>
                            </m:r>
                          </m:fName>
                          <m:e>
                            <m:d>
                              <m:dPr>
                                <m:ctrlPr>
                                  <a:rPr lang="ar-AE" altLang="zh-CN" sz="1200" i="1" dirty="0">
                                    <a:latin typeface="Cambria Math" panose="02040503050406030204" pitchFamily="18" charset="0"/>
                                  </a:rPr>
                                </m:ctrlPr>
                              </m:dPr>
                              <m:e>
                                <m:r>
                                  <a:rPr lang="ar-AE" altLang="zh-CN" sz="1200" i="1" dirty="0">
                                    <a:latin typeface="Cambria Math" panose="02040503050406030204" pitchFamily="18" charset="0"/>
                                  </a:rPr>
                                  <m:t>2</m:t>
                                </m:r>
                                <m:r>
                                  <a:rPr lang="zh-CN" altLang="ar-AE" sz="1200" i="1" dirty="0">
                                    <a:latin typeface="Cambria Math" panose="02040503050406030204" pitchFamily="18" charset="0"/>
                                  </a:rPr>
                                  <m:t>𝜋</m:t>
                                </m:r>
                                <m:sSubSup>
                                  <m:sSubSupPr>
                                    <m:ctrlPr>
                                      <a:rPr lang="ar-AE" altLang="zh-CN" sz="1200" i="1" dirty="0">
                                        <a:latin typeface="Cambria Math" panose="02040503050406030204" pitchFamily="18" charset="0"/>
                                      </a:rPr>
                                    </m:ctrlPr>
                                  </m:sSubSupPr>
                                  <m:e>
                                    <m:acc>
                                      <m:accPr>
                                        <m:chr m:val="̂"/>
                                        <m:ctrlPr>
                                          <a:rPr lang="ar-AE" altLang="zh-CN" sz="1200" i="1" dirty="0">
                                            <a:latin typeface="Cambria Math" panose="02040503050406030204" pitchFamily="18" charset="0"/>
                                          </a:rPr>
                                        </m:ctrlPr>
                                      </m:accPr>
                                      <m:e>
                                        <m:r>
                                          <a:rPr lang="zh-CN" altLang="ar-AE" sz="1200" i="1" dirty="0">
                                            <a:latin typeface="Cambria Math" panose="02040503050406030204" pitchFamily="18" charset="0"/>
                                          </a:rPr>
                                          <m:t>𝜎</m:t>
                                        </m:r>
                                      </m:e>
                                    </m:acc>
                                  </m:e>
                                  <m:sub>
                                    <m:r>
                                      <a:rPr lang="zh-CN" altLang="ar-AE" sz="1200" i="1" dirty="0">
                                        <a:latin typeface="Cambria Math" panose="02040503050406030204" pitchFamily="18" charset="0"/>
                                      </a:rPr>
                                      <m:t>𝑖</m:t>
                                    </m:r>
                                  </m:sub>
                                  <m:sup>
                                    <m:r>
                                      <a:rPr lang="ar-AE" altLang="zh-CN" sz="1200" i="1" dirty="0">
                                        <a:latin typeface="Cambria Math" panose="02040503050406030204" pitchFamily="18" charset="0"/>
                                      </a:rPr>
                                      <m:t>2</m:t>
                                    </m:r>
                                  </m:sup>
                                </m:sSubSup>
                              </m:e>
                            </m:d>
                          </m:e>
                        </m:func>
                        <m:r>
                          <a:rPr lang="ar-AE" altLang="zh-CN" sz="1200" i="1" dirty="0">
                            <a:latin typeface="Cambria Math" panose="02040503050406030204" pitchFamily="18" charset="0"/>
                          </a:rPr>
                          <m:t>+ </m:t>
                        </m:r>
                        <m:d>
                          <m:dPr>
                            <m:ctrlPr>
                              <a:rPr lang="ar-AE" altLang="zh-CN" sz="1200" i="1" dirty="0">
                                <a:latin typeface="Cambria Math" panose="02040503050406030204" pitchFamily="18" charset="0"/>
                              </a:rPr>
                            </m:ctrlPr>
                          </m:dPr>
                          <m:e>
                            <m:f>
                              <m:fPr>
                                <m:ctrlPr>
                                  <a:rPr lang="ar-AE" altLang="zh-CN" sz="1200" i="1" dirty="0">
                                    <a:latin typeface="Cambria Math" panose="02040503050406030204" pitchFamily="18" charset="0"/>
                                  </a:rPr>
                                </m:ctrlPr>
                              </m:fPr>
                              <m:num>
                                <m:sSup>
                                  <m:sSupPr>
                                    <m:ctrlPr>
                                      <a:rPr lang="ar-AE" altLang="zh-CN" sz="1200" i="1" dirty="0">
                                        <a:latin typeface="Cambria Math" panose="02040503050406030204" pitchFamily="18" charset="0"/>
                                      </a:rPr>
                                    </m:ctrlPr>
                                  </m:sSupPr>
                                  <m:e>
                                    <m:d>
                                      <m:dPr>
                                        <m:ctrlPr>
                                          <a:rPr lang="ar-AE" altLang="zh-CN" sz="1200" i="1" dirty="0">
                                            <a:latin typeface="Cambria Math" panose="02040503050406030204" pitchFamily="18" charset="0"/>
                                          </a:rPr>
                                        </m:ctrlPr>
                                      </m:dPr>
                                      <m:e>
                                        <m:sSub>
                                          <m:sSubPr>
                                            <m:ctrlPr>
                                              <a:rPr lang="ar-AE" altLang="zh-CN" sz="1200" i="1" dirty="0" err="1">
                                                <a:latin typeface="Cambria Math" panose="02040503050406030204" pitchFamily="18" charset="0"/>
                                              </a:rPr>
                                            </m:ctrlPr>
                                          </m:sSubPr>
                                          <m:e>
                                            <m:r>
                                              <a:rPr lang="zh-CN" altLang="ar-AE" sz="1200" i="1" dirty="0" err="1">
                                                <a:latin typeface="Cambria Math" panose="02040503050406030204" pitchFamily="18" charset="0"/>
                                              </a:rPr>
                                              <m:t>𝑦</m:t>
                                            </m:r>
                                          </m:e>
                                          <m:sub>
                                            <m:r>
                                              <a:rPr lang="zh-CN" altLang="ar-AE" sz="1200" i="1" dirty="0" err="1">
                                                <a:latin typeface="Cambria Math" panose="02040503050406030204" pitchFamily="18" charset="0"/>
                                              </a:rPr>
                                              <m:t>𝑖</m:t>
                                            </m:r>
                                          </m:sub>
                                        </m:sSub>
                                        <m:r>
                                          <a:rPr lang="ar-AE" altLang="zh-CN" sz="1200" i="1" dirty="0">
                                            <a:latin typeface="Cambria Math" panose="02040503050406030204" pitchFamily="18" charset="0"/>
                                          </a:rPr>
                                          <m:t>− </m:t>
                                        </m:r>
                                        <m:sSub>
                                          <m:sSubPr>
                                            <m:ctrlPr>
                                              <a:rPr lang="ar-AE" altLang="zh-CN" sz="1200" i="1" dirty="0">
                                                <a:latin typeface="Cambria Math" panose="02040503050406030204" pitchFamily="18" charset="0"/>
                                              </a:rPr>
                                            </m:ctrlPr>
                                          </m:sSubPr>
                                          <m:e>
                                            <m:acc>
                                              <m:accPr>
                                                <m:chr m:val="̂"/>
                                                <m:ctrlPr>
                                                  <a:rPr lang="ar-AE" altLang="zh-CN" sz="1200" i="1" dirty="0">
                                                    <a:latin typeface="Cambria Math" panose="02040503050406030204" pitchFamily="18" charset="0"/>
                                                  </a:rPr>
                                                </m:ctrlPr>
                                              </m:accPr>
                                              <m:e>
                                                <m:r>
                                                  <a:rPr lang="zh-CN" altLang="ar-AE" sz="1200" i="1" dirty="0">
                                                    <a:latin typeface="Cambria Math" panose="02040503050406030204" pitchFamily="18" charset="0"/>
                                                  </a:rPr>
                                                  <m:t>𝜇</m:t>
                                                </m:r>
                                              </m:e>
                                            </m:acc>
                                          </m:e>
                                          <m:sub>
                                            <m:r>
                                              <a:rPr lang="zh-CN" altLang="ar-AE" sz="1200" i="1" dirty="0" err="1">
                                                <a:latin typeface="Cambria Math" panose="02040503050406030204" pitchFamily="18" charset="0"/>
                                              </a:rPr>
                                              <m:t>𝑖</m:t>
                                            </m:r>
                                          </m:sub>
                                        </m:sSub>
                                      </m:e>
                                    </m:d>
                                  </m:e>
                                  <m:sup>
                                    <m:r>
                                      <a:rPr lang="ar-AE" altLang="zh-CN" sz="1200" i="1" dirty="0">
                                        <a:latin typeface="Cambria Math" panose="02040503050406030204" pitchFamily="18" charset="0"/>
                                      </a:rPr>
                                      <m:t>2</m:t>
                                    </m:r>
                                  </m:sup>
                                </m:sSup>
                              </m:num>
                              <m:den>
                                <m:sSubSup>
                                  <m:sSubSupPr>
                                    <m:ctrlPr>
                                      <a:rPr lang="ar-AE" altLang="zh-CN" sz="1200" i="1" dirty="0">
                                        <a:latin typeface="Cambria Math" panose="02040503050406030204" pitchFamily="18" charset="0"/>
                                      </a:rPr>
                                    </m:ctrlPr>
                                  </m:sSubSupPr>
                                  <m:e>
                                    <m:acc>
                                      <m:accPr>
                                        <m:chr m:val="̂"/>
                                        <m:ctrlPr>
                                          <a:rPr lang="ar-AE" altLang="zh-CN" sz="1200" i="1" dirty="0">
                                            <a:latin typeface="Cambria Math" panose="02040503050406030204" pitchFamily="18" charset="0"/>
                                          </a:rPr>
                                        </m:ctrlPr>
                                      </m:accPr>
                                      <m:e>
                                        <m:r>
                                          <a:rPr lang="zh-CN" altLang="ar-AE" sz="1200" i="1" dirty="0">
                                            <a:latin typeface="Cambria Math" panose="02040503050406030204" pitchFamily="18" charset="0"/>
                                          </a:rPr>
                                          <m:t>𝜎</m:t>
                                        </m:r>
                                      </m:e>
                                    </m:acc>
                                  </m:e>
                                  <m:sub>
                                    <m:r>
                                      <a:rPr lang="zh-CN" altLang="ar-AE" sz="1200" i="1" dirty="0">
                                        <a:latin typeface="Cambria Math" panose="02040503050406030204" pitchFamily="18" charset="0"/>
                                      </a:rPr>
                                      <m:t>𝑖</m:t>
                                    </m:r>
                                  </m:sub>
                                  <m:sup>
                                    <m:r>
                                      <a:rPr lang="ar-AE" altLang="zh-CN" sz="1200" i="1" dirty="0">
                                        <a:latin typeface="Cambria Math" panose="02040503050406030204" pitchFamily="18" charset="0"/>
                                      </a:rPr>
                                      <m:t>2</m:t>
                                    </m:r>
                                  </m:sup>
                                </m:sSubSup>
                              </m:den>
                            </m:f>
                          </m:e>
                        </m:d>
                      </m:e>
                    </m:d>
                  </m:oMath>
                </a14:m>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1200" dirty="0">
                    <a:latin typeface="Calibri" panose="020F0502020204030204" pitchFamily="34" charset="0"/>
                    <a:ea typeface="Calibri" panose="020F0502020204030204" pitchFamily="34" charset="0"/>
                    <a:cs typeface="Calibri" panose="020F0502020204030204" pitchFamily="34" charset="0"/>
                  </a:rPr>
                  <a:t>NLL ensures the model learns both accurate predictions and realistic uncertainty bounds.</a:t>
                </a:r>
              </a:p>
              <a:p>
                <a:pPr>
                  <a:buNone/>
                </a:pPr>
                <a:r>
                  <a:rPr lang="en-US" altLang="zh-CN" sz="1200" b="1" dirty="0">
                    <a:latin typeface="Calibri" panose="020F0502020204030204" pitchFamily="34" charset="0"/>
                    <a:ea typeface="Calibri" panose="020F0502020204030204" pitchFamily="34" charset="0"/>
                    <a:cs typeface="Calibri" panose="020F0502020204030204" pitchFamily="34" charset="0"/>
                  </a:rPr>
                  <a:t>Outputs</a:t>
                </a: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altLang="zh-CN" sz="1200" b="1" dirty="0">
                    <a:latin typeface="Calibri" panose="020F0502020204030204" pitchFamily="34" charset="0"/>
                    <a:ea typeface="Calibri" panose="020F0502020204030204" pitchFamily="34" charset="0"/>
                    <a:cs typeface="Calibri" panose="020F0502020204030204" pitchFamily="34" charset="0"/>
                  </a:rPr>
                  <a:t>Median estimate</a:t>
                </a:r>
                <a:r>
                  <a:rPr lang="en-US" altLang="zh-CN" sz="12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𝑄</m:t>
                        </m:r>
                      </m:e>
                      <m:sub>
                        <m:r>
                          <a:rPr lang="ar-AE" altLang="zh-CN" sz="1200" i="0">
                            <a:latin typeface="Cambria Math" panose="02040503050406030204" pitchFamily="18" charset="0"/>
                          </a:rPr>
                          <m:t>50</m:t>
                        </m:r>
                      </m:sub>
                    </m:sSub>
                  </m:oMath>
                </a14:m>
                <a:r>
                  <a:rPr lang="ar-AE" altLang="zh-CN" sz="1200" dirty="0">
                    <a:latin typeface="Calibri" panose="020F0502020204030204" pitchFamily="34" charset="0"/>
                    <a:ea typeface="Calibri" panose="020F0502020204030204" pitchFamily="34" charset="0"/>
                    <a:cs typeface="Calibri" panose="020F0502020204030204" pitchFamily="34" charset="0"/>
                  </a:rPr>
                  <a:t>:</a:t>
                </a:r>
                <a:r>
                  <a:rPr lang="en-US" altLang="zh-CN" sz="1200" dirty="0">
                    <a:latin typeface="Calibri" panose="020F0502020204030204" pitchFamily="34" charset="0"/>
                    <a:ea typeface="Calibri" panose="020F0502020204030204" pitchFamily="34" charset="0"/>
                    <a:cs typeface="Calibri" panose="020F0502020204030204" pitchFamily="34" charset="0"/>
                  </a:rPr>
                  <a:t> expected restoration time.</a:t>
                </a:r>
              </a:p>
              <a:p>
                <a:pPr>
                  <a:buFont typeface="Arial" panose="020B0604020202020204" pitchFamily="34" charset="0"/>
                  <a:buChar char="•"/>
                </a:pPr>
                <a:r>
                  <a:rPr lang="en-US" altLang="zh-CN" sz="1200" b="1" dirty="0">
                    <a:latin typeface="Calibri" panose="020F0502020204030204" pitchFamily="34" charset="0"/>
                    <a:ea typeface="Calibri" panose="020F0502020204030204" pitchFamily="34" charset="0"/>
                    <a:cs typeface="Calibri" panose="020F0502020204030204" pitchFamily="34" charset="0"/>
                  </a:rPr>
                  <a:t>Confidence interval</a:t>
                </a:r>
                <a:r>
                  <a:rPr lang="en-US" altLang="zh-CN" sz="12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𝑄</m:t>
                        </m:r>
                      </m:e>
                      <m:sub>
                        <m:r>
                          <a:rPr lang="ar-AE" altLang="zh-CN" sz="1200" i="0">
                            <a:latin typeface="Cambria Math" panose="02040503050406030204" pitchFamily="18" charset="0"/>
                          </a:rPr>
                          <m:t>25</m:t>
                        </m:r>
                      </m:sub>
                    </m:sSub>
                  </m:oMath>
                </a14:m>
                <a:r>
                  <a:rPr lang="ar-AE" altLang="zh-CN" sz="1200" dirty="0">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𝑄</m:t>
                        </m:r>
                      </m:e>
                      <m:sub>
                        <m:r>
                          <a:rPr lang="ar-AE" altLang="zh-CN" sz="1200" i="0">
                            <a:latin typeface="Cambria Math" panose="02040503050406030204" pitchFamily="18" charset="0"/>
                          </a:rPr>
                          <m:t>75</m:t>
                        </m:r>
                      </m:sub>
                    </m:sSub>
                  </m:oMath>
                </a14:m>
                <a:r>
                  <a:rPr lang="ar-AE" altLang="zh-CN" sz="1200" dirty="0">
                    <a:latin typeface="Calibri" panose="020F0502020204030204" pitchFamily="34" charset="0"/>
                    <a:ea typeface="Calibri" panose="020F0502020204030204" pitchFamily="34" charset="0"/>
                    <a:cs typeface="Calibri" panose="020F0502020204030204" pitchFamily="34" charset="0"/>
                  </a:rPr>
                  <a:t>: </a:t>
                </a:r>
                <a:r>
                  <a:rPr lang="en-US" altLang="zh-CN" sz="1200" dirty="0">
                    <a:latin typeface="Calibri" panose="020F0502020204030204" pitchFamily="34" charset="0"/>
                    <a:ea typeface="Calibri" panose="020F0502020204030204" pitchFamily="34" charset="0"/>
                    <a:cs typeface="Calibri" panose="020F0502020204030204" pitchFamily="34" charset="0"/>
                  </a:rPr>
                  <a:t> normal operating range.</a:t>
                </a:r>
              </a:p>
              <a:p>
                <a:pPr>
                  <a:buFont typeface="Arial" panose="020B0604020202020204" pitchFamily="34" charset="0"/>
                  <a:buChar char="•"/>
                </a:pPr>
                <a:r>
                  <a:rPr lang="en-US" altLang="zh-CN" sz="1200" b="1" dirty="0">
                    <a:latin typeface="Calibri" panose="020F0502020204030204" pitchFamily="34" charset="0"/>
                    <a:ea typeface="Calibri" panose="020F0502020204030204" pitchFamily="34" charset="0"/>
                    <a:cs typeface="Calibri" panose="020F0502020204030204" pitchFamily="34" charset="0"/>
                  </a:rPr>
                  <a:t>Tail estimate</a:t>
                </a:r>
                <a:r>
                  <a:rPr lang="en-US" altLang="zh-CN" sz="12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𝑄</m:t>
                        </m:r>
                      </m:e>
                      <m:sub>
                        <m:r>
                          <a:rPr lang="ar-AE" altLang="zh-CN" sz="1200" i="0">
                            <a:latin typeface="Cambria Math" panose="02040503050406030204" pitchFamily="18" charset="0"/>
                          </a:rPr>
                          <m:t>90</m:t>
                        </m:r>
                      </m:sub>
                    </m:sSub>
                  </m:oMath>
                </a14:m>
                <a:r>
                  <a:rPr lang="ar-AE" altLang="zh-CN" sz="1200" dirty="0">
                    <a:latin typeface="Calibri" panose="020F0502020204030204" pitchFamily="34" charset="0"/>
                    <a:ea typeface="Calibri" panose="020F0502020204030204" pitchFamily="34" charset="0"/>
                    <a:cs typeface="Calibri" panose="020F0502020204030204" pitchFamily="34" charset="0"/>
                  </a:rPr>
                  <a:t>: </a:t>
                </a:r>
                <a:r>
                  <a:rPr lang="en-US" altLang="zh-CN" sz="1200" dirty="0">
                    <a:latin typeface="Calibri" panose="020F0502020204030204" pitchFamily="34" charset="0"/>
                    <a:ea typeface="Calibri" panose="020F0502020204030204" pitchFamily="34" charset="0"/>
                    <a:cs typeface="Calibri" panose="020F0502020204030204" pitchFamily="34" charset="0"/>
                  </a:rPr>
                  <a:t> extreme long-duration events.</a:t>
                </a:r>
              </a:p>
              <a:p>
                <a:endParaRPr lang="zh-CN" altLang="en-US" sz="1200" dirty="0">
                  <a:latin typeface="Calibri" panose="020F0502020204030204" pitchFamily="34" charset="0"/>
                  <a:cs typeface="Calibri" panose="020F0502020204030204" pitchFamily="34" charset="0"/>
                </a:endParaRPr>
              </a:p>
            </p:txBody>
          </p:sp>
        </mc:Choice>
        <mc:Fallback xmlns="">
          <p:sp>
            <p:nvSpPr>
              <p:cNvPr id="3" name="Text Placeholder 2">
                <a:extLst>
                  <a:ext uri="{FF2B5EF4-FFF2-40B4-BE49-F238E27FC236}">
                    <a16:creationId xmlns:a16="http://schemas.microsoft.com/office/drawing/2014/main" id="{AB163445-14C5-B4FC-0890-EB492386C4F5}"/>
                  </a:ext>
                </a:extLst>
              </p:cNvPr>
              <p:cNvSpPr>
                <a:spLocks noGrp="1" noRot="1" noChangeAspect="1" noMove="1" noResize="1" noEditPoints="1" noAdjustHandles="1" noChangeArrowheads="1" noChangeShapeType="1" noTextEdit="1"/>
              </p:cNvSpPr>
              <p:nvPr>
                <p:ph type="body" sz="quarter" idx="10"/>
              </p:nvPr>
            </p:nvSpPr>
            <p:spPr>
              <a:xfrm>
                <a:off x="90239" y="590557"/>
                <a:ext cx="8839200" cy="2015791"/>
              </a:xfrm>
              <a:blipFill>
                <a:blip r:embed="rId3"/>
                <a:stretch>
                  <a:fillRect l="-69" t="-302" b="-99094"/>
                </a:stretch>
              </a:blipFill>
            </p:spPr>
            <p:txBody>
              <a:bodyPr/>
              <a:lstStyle/>
              <a:p>
                <a:r>
                  <a:rPr lang="zh-CN" altLang="en-US">
                    <a:noFill/>
                  </a:rPr>
                  <a:t> </a:t>
                </a:r>
              </a:p>
            </p:txBody>
          </p:sp>
        </mc:Fallback>
      </mc:AlternateContent>
      <p:pic>
        <p:nvPicPr>
          <p:cNvPr id="4" name="Graphic 3">
            <a:extLst>
              <a:ext uri="{FF2B5EF4-FFF2-40B4-BE49-F238E27FC236}">
                <a16:creationId xmlns:a16="http://schemas.microsoft.com/office/drawing/2014/main" id="{9504B229-0B10-9486-9A7C-597F237EA7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40152" y="2859783"/>
            <a:ext cx="3143548" cy="1590942"/>
          </a:xfrm>
          <a:prstGeom prst="rect">
            <a:avLst/>
          </a:prstGeom>
        </p:spPr>
      </p:pic>
    </p:spTree>
    <p:extLst>
      <p:ext uri="{BB962C8B-B14F-4D97-AF65-F5344CB8AC3E}">
        <p14:creationId xmlns:p14="http://schemas.microsoft.com/office/powerpoint/2010/main" val="2337945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92E22-BB83-E36A-40F8-C318C1C0CF8E}"/>
              </a:ext>
            </a:extLst>
          </p:cNvPr>
          <p:cNvSpPr>
            <a:spLocks noGrp="1"/>
          </p:cNvSpPr>
          <p:nvPr>
            <p:ph type="title"/>
          </p:nvPr>
        </p:nvSpPr>
        <p:spPr/>
        <p:txBody>
          <a:bodyPr/>
          <a:lstStyle/>
          <a:p>
            <a:r>
              <a:rPr lang="en-US" altLang="zh-CN" dirty="0"/>
              <a:t>Transfer Learning</a:t>
            </a:r>
            <a:endParaRPr lang="zh-CN" alt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DD7774C-4997-810C-E4FE-84929D9AA2A6}"/>
                  </a:ext>
                </a:extLst>
              </p:cNvPr>
              <p:cNvSpPr>
                <a:spLocks noGrp="1"/>
              </p:cNvSpPr>
              <p:nvPr>
                <p:ph type="body" sz="quarter" idx="10"/>
              </p:nvPr>
            </p:nvSpPr>
            <p:spPr>
              <a:xfrm>
                <a:off x="90239" y="742950"/>
                <a:ext cx="8839200" cy="3989040"/>
              </a:xfrm>
            </p:spPr>
            <p:txBody>
              <a:bodyPr/>
              <a:lstStyle/>
              <a:p>
                <a:pPr>
                  <a:buNone/>
                </a:pPr>
                <a:r>
                  <a:rPr lang="en-US" altLang="zh-CN" b="1" dirty="0">
                    <a:latin typeface="Calibri" panose="020F0502020204030204" pitchFamily="34" charset="0"/>
                    <a:ea typeface="Calibri" panose="020F0502020204030204" pitchFamily="34" charset="0"/>
                    <a:cs typeface="Calibri" panose="020F0502020204030204" pitchFamily="34" charset="0"/>
                  </a:rPr>
                  <a:t>Base Model Formation</a:t>
                </a:r>
                <a:endParaRPr lang="en-US" altLang="zh-CN"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altLang="zh-CN" dirty="0">
                    <a:latin typeface="Calibri" panose="020F0502020204030204" pitchFamily="34" charset="0"/>
                    <a:ea typeface="Calibri" panose="020F0502020204030204" pitchFamily="34" charset="0"/>
                    <a:cs typeface="Calibri" panose="020F0502020204030204" pitchFamily="34" charset="0"/>
                  </a:rPr>
                  <a:t>Let </a:t>
                </a:r>
                <a14:m>
                  <m:oMath xmlns:m="http://schemas.openxmlformats.org/officeDocument/2006/math">
                    <m:sSub>
                      <m:sSubPr>
                        <m:ctrlPr>
                          <a:rPr lang="ar-AE" altLang="zh-CN" i="1">
                            <a:latin typeface="Cambria Math" panose="02040503050406030204" pitchFamily="18" charset="0"/>
                          </a:rPr>
                        </m:ctrlPr>
                      </m:sSubPr>
                      <m:e>
                        <m:r>
                          <a:rPr lang="zh-CN" altLang="ar-AE">
                            <a:latin typeface="Cambria Math" panose="02040503050406030204" pitchFamily="18" charset="0"/>
                          </a:rPr>
                          <m:t>𝒟</m:t>
                        </m:r>
                      </m:e>
                      <m:sub>
                        <m:r>
                          <a:rPr lang="zh-CN" altLang="ar-AE" i="1">
                            <a:latin typeface="Cambria Math" panose="02040503050406030204" pitchFamily="18" charset="0"/>
                          </a:rPr>
                          <m:t>𝑠</m:t>
                        </m:r>
                      </m:sub>
                    </m:sSub>
                    <m:r>
                      <a:rPr lang="ar-AE" altLang="zh-CN" i="0">
                        <a:latin typeface="Cambria Math" panose="02040503050406030204" pitchFamily="18" charset="0"/>
                      </a:rPr>
                      <m:t>=</m:t>
                    </m:r>
                    <m:d>
                      <m:dPr>
                        <m:begChr m:val="{"/>
                        <m:endChr m:val="}"/>
                        <m:sepChr m:val=","/>
                        <m:ctrlPr>
                          <a:rPr lang="ar-AE" altLang="zh-CN" i="1">
                            <a:latin typeface="Cambria Math" panose="02040503050406030204" pitchFamily="18" charset="0"/>
                          </a:rPr>
                        </m:ctrlPr>
                      </m:dPr>
                      <m:e>
                        <m:sSub>
                          <m:sSubPr>
                            <m:ctrlPr>
                              <a:rPr lang="ar-AE" altLang="zh-CN" i="1">
                                <a:latin typeface="Cambria Math" panose="02040503050406030204" pitchFamily="18" charset="0"/>
                              </a:rPr>
                            </m:ctrlPr>
                          </m:sSubPr>
                          <m:e>
                            <m:r>
                              <a:rPr lang="zh-CN" altLang="ar-AE" i="1">
                                <a:latin typeface="Cambria Math" panose="02040503050406030204" pitchFamily="18" charset="0"/>
                              </a:rPr>
                              <m:t>𝑋</m:t>
                            </m:r>
                          </m:e>
                          <m:sub>
                            <m:r>
                              <a:rPr lang="zh-CN" altLang="ar-AE" i="1">
                                <a:latin typeface="Cambria Math" panose="02040503050406030204" pitchFamily="18" charset="0"/>
                              </a:rPr>
                              <m:t>𝑠</m:t>
                            </m:r>
                          </m:sub>
                        </m:sSub>
                      </m:e>
                      <m:e>
                        <m:sSub>
                          <m:sSubPr>
                            <m:ctrlPr>
                              <a:rPr lang="ar-AE" altLang="zh-CN" i="1">
                                <a:latin typeface="Cambria Math" panose="02040503050406030204" pitchFamily="18" charset="0"/>
                              </a:rPr>
                            </m:ctrlPr>
                          </m:sSubPr>
                          <m:e>
                            <m:r>
                              <a:rPr lang="zh-CN" altLang="ar-AE" i="1">
                                <a:latin typeface="Cambria Math" panose="02040503050406030204" pitchFamily="18" charset="0"/>
                              </a:rPr>
                              <m:t>𝑌</m:t>
                            </m:r>
                          </m:e>
                          <m:sub>
                            <m:r>
                              <a:rPr lang="zh-CN" altLang="ar-AE" i="1">
                                <a:latin typeface="Cambria Math" panose="02040503050406030204" pitchFamily="18" charset="0"/>
                              </a:rPr>
                              <m:t>𝑠</m:t>
                            </m:r>
                          </m:sub>
                        </m:sSub>
                      </m:e>
                    </m:d>
                  </m:oMath>
                </a14:m>
                <a:r>
                  <a:rPr lang="en-US" altLang="zh-CN" dirty="0">
                    <a:latin typeface="Calibri" panose="020F0502020204030204" pitchFamily="34" charset="0"/>
                    <a:ea typeface="Calibri" panose="020F0502020204030204" pitchFamily="34" charset="0"/>
                    <a:cs typeface="Calibri" panose="020F0502020204030204" pitchFamily="34" charset="0"/>
                  </a:rPr>
                  <a:t> be the dataset of the </a:t>
                </a:r>
                <a:r>
                  <a:rPr lang="en-US" altLang="zh-CN" b="1" dirty="0">
                    <a:latin typeface="Calibri" panose="020F0502020204030204" pitchFamily="34" charset="0"/>
                    <a:ea typeface="Calibri" panose="020F0502020204030204" pitchFamily="34" charset="0"/>
                    <a:cs typeface="Calibri" panose="020F0502020204030204" pitchFamily="34" charset="0"/>
                  </a:rPr>
                  <a:t>first model</a:t>
                </a:r>
                <a:r>
                  <a:rPr lang="en-US" altLang="zh-CN" dirty="0">
                    <a:latin typeface="Calibri" panose="020F0502020204030204" pitchFamily="34" charset="0"/>
                    <a:ea typeface="Calibri" panose="020F0502020204030204" pitchFamily="34" charset="0"/>
                    <a:cs typeface="Calibri" panose="020F0502020204030204" pitchFamily="34" charset="0"/>
                  </a:rPr>
                  <a:t>, where:</a:t>
                </a:r>
              </a:p>
              <a:p>
                <a:pPr marL="742950" lvl="1" indent="-285750">
                  <a:buFont typeface="Arial" panose="020B0604020202020204" pitchFamily="34" charset="0"/>
                  <a:buChar char="•"/>
                </a:pPr>
                <a14:m>
                  <m:oMath xmlns:m="http://schemas.openxmlformats.org/officeDocument/2006/math">
                    <m:sSub>
                      <m:sSubPr>
                        <m:ctrlPr>
                          <a:rPr lang="ar-AE" altLang="zh-CN" i="1">
                            <a:latin typeface="Cambria Math" panose="02040503050406030204" pitchFamily="18" charset="0"/>
                          </a:rPr>
                        </m:ctrlPr>
                      </m:sSubPr>
                      <m:e>
                        <m:r>
                          <a:rPr lang="zh-CN" altLang="ar-AE" i="1">
                            <a:latin typeface="Cambria Math" panose="02040503050406030204" pitchFamily="18" charset="0"/>
                          </a:rPr>
                          <m:t>𝑋</m:t>
                        </m:r>
                      </m:e>
                      <m:sub>
                        <m:r>
                          <a:rPr lang="zh-CN" altLang="ar-AE" i="1">
                            <a:latin typeface="Cambria Math" panose="02040503050406030204" pitchFamily="18" charset="0"/>
                          </a:rPr>
                          <m:t>𝑠</m:t>
                        </m:r>
                      </m:sub>
                    </m:sSub>
                  </m:oMath>
                </a14:m>
                <a:r>
                  <a:rPr lang="ar-AE" altLang="zh-CN" dirty="0">
                    <a:latin typeface="Calibri" panose="020F0502020204030204" pitchFamily="34" charset="0"/>
                    <a:ea typeface="Calibri" panose="020F0502020204030204" pitchFamily="34" charset="0"/>
                    <a:cs typeface="Calibri" panose="020F0502020204030204" pitchFamily="34" charset="0"/>
                  </a:rPr>
                  <a:t>: </a:t>
                </a:r>
                <a:r>
                  <a:rPr lang="en-US" altLang="zh-CN" dirty="0">
                    <a:latin typeface="Calibri" panose="020F0502020204030204" pitchFamily="34" charset="0"/>
                    <a:ea typeface="Calibri" panose="020F0502020204030204" pitchFamily="34" charset="0"/>
                    <a:cs typeface="Calibri" panose="020F0502020204030204" pitchFamily="34" charset="0"/>
                  </a:rPr>
                  <a:t> outage dataset ( with outage characteristics, weather, cumulative outage features, etc.).</a:t>
                </a:r>
              </a:p>
              <a:p>
                <a:pPr marL="742950" lvl="1" indent="-285750">
                  <a:buFont typeface="Arial" panose="020B0604020202020204" pitchFamily="34" charset="0"/>
                  <a:buChar char="•"/>
                </a:pPr>
                <a14:m>
                  <m:oMath xmlns:m="http://schemas.openxmlformats.org/officeDocument/2006/math">
                    <m:sSub>
                      <m:sSubPr>
                        <m:ctrlPr>
                          <a:rPr lang="ar-AE" altLang="zh-CN" i="1">
                            <a:latin typeface="Cambria Math" panose="02040503050406030204" pitchFamily="18" charset="0"/>
                          </a:rPr>
                        </m:ctrlPr>
                      </m:sSubPr>
                      <m:e>
                        <m:r>
                          <a:rPr lang="zh-CN" altLang="ar-AE" i="1">
                            <a:latin typeface="Cambria Math" panose="02040503050406030204" pitchFamily="18" charset="0"/>
                          </a:rPr>
                          <m:t>𝑌</m:t>
                        </m:r>
                      </m:e>
                      <m:sub>
                        <m:r>
                          <a:rPr lang="zh-CN" altLang="ar-AE" i="1">
                            <a:latin typeface="Cambria Math" panose="02040503050406030204" pitchFamily="18" charset="0"/>
                          </a:rPr>
                          <m:t>𝑠</m:t>
                        </m:r>
                      </m:sub>
                    </m:sSub>
                  </m:oMath>
                </a14:m>
                <a:r>
                  <a:rPr lang="ar-AE" altLang="zh-CN" dirty="0">
                    <a:latin typeface="Calibri" panose="020F0502020204030204" pitchFamily="34" charset="0"/>
                    <a:ea typeface="Calibri" panose="020F0502020204030204" pitchFamily="34" charset="0"/>
                    <a:cs typeface="Calibri" panose="020F0502020204030204" pitchFamily="34" charset="0"/>
                  </a:rPr>
                  <a:t>: </a:t>
                </a:r>
                <a:r>
                  <a:rPr lang="en-US" altLang="zh-CN" dirty="0">
                    <a:latin typeface="Calibri" panose="020F0502020204030204" pitchFamily="34" charset="0"/>
                    <a:ea typeface="Calibri" panose="020F0502020204030204" pitchFamily="34" charset="0"/>
                    <a:cs typeface="Calibri" panose="020F0502020204030204" pitchFamily="34" charset="0"/>
                  </a:rPr>
                  <a:t> corresponding outage restoration times.</a:t>
                </a:r>
              </a:p>
              <a:p>
                <a:pPr>
                  <a:buFont typeface="Arial" panose="020B0604020202020204" pitchFamily="34" charset="0"/>
                  <a:buChar char="•"/>
                </a:pPr>
                <a:r>
                  <a:rPr lang="en-US" altLang="zh-CN" dirty="0">
                    <a:latin typeface="Calibri" panose="020F0502020204030204" pitchFamily="34" charset="0"/>
                    <a:ea typeface="Calibri" panose="020F0502020204030204" pitchFamily="34" charset="0"/>
                    <a:cs typeface="Calibri" panose="020F0502020204030204" pitchFamily="34" charset="0"/>
                  </a:rPr>
                  <a:t>The model learns the mapping:</a:t>
                </a:r>
              </a:p>
              <a:p>
                <a:pPr>
                  <a:buNone/>
                </a:pPr>
                <a14:m>
                  <m:oMathPara xmlns:m="http://schemas.openxmlformats.org/officeDocument/2006/math">
                    <m:oMathParaPr>
                      <m:jc m:val="centerGroup"/>
                    </m:oMathParaPr>
                    <m:oMath xmlns:m="http://schemas.openxmlformats.org/officeDocument/2006/math">
                      <m:sSub>
                        <m:sSubPr>
                          <m:ctrlPr>
                            <a:rPr lang="ar-AE" altLang="zh-CN" i="1">
                              <a:latin typeface="Cambria Math" panose="02040503050406030204" pitchFamily="18" charset="0"/>
                            </a:rPr>
                          </m:ctrlPr>
                        </m:sSubPr>
                        <m:e>
                          <m:r>
                            <a:rPr lang="zh-CN" altLang="ar-AE" i="1">
                              <a:latin typeface="Cambria Math" panose="02040503050406030204" pitchFamily="18" charset="0"/>
                            </a:rPr>
                            <m:t>𝑓</m:t>
                          </m:r>
                        </m:e>
                        <m:sub>
                          <m:r>
                            <a:rPr lang="zh-CN" altLang="ar-AE" i="1">
                              <a:latin typeface="Cambria Math" panose="02040503050406030204" pitchFamily="18" charset="0"/>
                            </a:rPr>
                            <m:t>𝑠</m:t>
                          </m:r>
                        </m:sub>
                      </m:sSub>
                      <m:r>
                        <a:rPr lang="ar-AE" altLang="zh-CN" i="0">
                          <a:latin typeface="Cambria Math" panose="02040503050406030204" pitchFamily="18" charset="0"/>
                        </a:rPr>
                        <m:t>:</m:t>
                      </m:r>
                      <m:sSub>
                        <m:sSubPr>
                          <m:ctrlPr>
                            <a:rPr lang="ar-AE" altLang="zh-CN" i="1">
                              <a:latin typeface="Cambria Math" panose="02040503050406030204" pitchFamily="18" charset="0"/>
                            </a:rPr>
                          </m:ctrlPr>
                        </m:sSubPr>
                        <m:e>
                          <m:r>
                            <a:rPr lang="zh-CN" altLang="ar-AE" i="1">
                              <a:latin typeface="Cambria Math" panose="02040503050406030204" pitchFamily="18" charset="0"/>
                            </a:rPr>
                            <m:t>𝑋</m:t>
                          </m:r>
                        </m:e>
                        <m:sub>
                          <m:r>
                            <a:rPr lang="zh-CN" altLang="ar-AE" i="1">
                              <a:latin typeface="Cambria Math" panose="02040503050406030204" pitchFamily="18" charset="0"/>
                            </a:rPr>
                            <m:t>𝑠</m:t>
                          </m:r>
                        </m:sub>
                      </m:sSub>
                      <m:r>
                        <a:rPr lang="ar-AE" altLang="zh-CN" i="0">
                          <a:latin typeface="Cambria Math" panose="02040503050406030204" pitchFamily="18" charset="0"/>
                        </a:rPr>
                        <m:t>→</m:t>
                      </m:r>
                      <m:sSub>
                        <m:sSubPr>
                          <m:ctrlPr>
                            <a:rPr lang="ar-AE" altLang="zh-CN" i="1">
                              <a:latin typeface="Cambria Math" panose="02040503050406030204" pitchFamily="18" charset="0"/>
                            </a:rPr>
                          </m:ctrlPr>
                        </m:sSubPr>
                        <m:e>
                          <m:r>
                            <a:rPr lang="zh-CN" altLang="ar-AE" i="1">
                              <a:latin typeface="Cambria Math" panose="02040503050406030204" pitchFamily="18" charset="0"/>
                            </a:rPr>
                            <m:t>𝑌</m:t>
                          </m:r>
                        </m:e>
                        <m:sub>
                          <m:r>
                            <a:rPr lang="zh-CN" altLang="ar-AE" i="1">
                              <a:latin typeface="Cambria Math" panose="02040503050406030204" pitchFamily="18" charset="0"/>
                            </a:rPr>
                            <m:t>𝑠</m:t>
                          </m:r>
                        </m:sub>
                      </m:sSub>
                    </m:oMath>
                  </m:oMathPara>
                </a14:m>
                <a:endParaRPr lang="ar-AE" altLang="zh-CN"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altLang="zh-CN" dirty="0">
                    <a:latin typeface="Calibri" panose="020F0502020204030204" pitchFamily="34" charset="0"/>
                    <a:ea typeface="Calibri" panose="020F0502020204030204" pitchFamily="34" charset="0"/>
                    <a:cs typeface="Calibri" panose="020F0502020204030204" pitchFamily="34" charset="0"/>
                  </a:rPr>
                  <a:t>through minimizing the empirical risk:</a:t>
                </a:r>
              </a:p>
              <a:p>
                <a:pPr>
                  <a:buNone/>
                </a:pPr>
                <a14:m>
                  <m:oMathPara xmlns:m="http://schemas.openxmlformats.org/officeDocument/2006/math">
                    <m:oMathParaPr>
                      <m:jc m:val="centerGroup"/>
                    </m:oMathParaPr>
                    <m:oMath xmlns:m="http://schemas.openxmlformats.org/officeDocument/2006/math">
                      <m:m>
                        <m:mPr>
                          <m:plcHide m:val="on"/>
                          <m:mcs>
                            <m:mc>
                              <m:mcPr>
                                <m:count m:val="4"/>
                                <m:mcJc m:val="center"/>
                              </m:mcPr>
                            </m:mc>
                          </m:mcs>
                          <m:ctrlPr>
                            <a:rPr lang="ar-AE" altLang="zh-CN" i="1">
                              <a:latin typeface="Cambria Math" panose="02040503050406030204" pitchFamily="18" charset="0"/>
                            </a:rPr>
                          </m:ctrlPr>
                        </m:mPr>
                        <m:mr>
                          <m:e/>
                          <m:e>
                            <m:limLow>
                              <m:limLowPr>
                                <m:ctrlPr>
                                  <a:rPr lang="ar-AE" altLang="zh-CN" i="1">
                                    <a:latin typeface="Cambria Math" panose="02040503050406030204" pitchFamily="18" charset="0"/>
                                  </a:rPr>
                                </m:ctrlPr>
                              </m:limLowPr>
                              <m:e>
                                <m:func>
                                  <m:funcPr>
                                    <m:ctrlPr>
                                      <a:rPr lang="ar-AE" altLang="zh-CN" i="1">
                                        <a:latin typeface="Cambria Math" panose="02040503050406030204" pitchFamily="18" charset="0"/>
                                      </a:rPr>
                                    </m:ctrlPr>
                                  </m:funcPr>
                                  <m:fName>
                                    <m:r>
                                      <m:rPr>
                                        <m:sty m:val="p"/>
                                      </m:rPr>
                                      <a:rPr lang="en-US" altLang="zh-CN">
                                        <a:latin typeface="Cambria Math" panose="02040503050406030204" pitchFamily="18" charset="0"/>
                                      </a:rPr>
                                      <m:t>min</m:t>
                                    </m:r>
                                  </m:fName>
                                  <m:e>
                                    <m:r>
                                      <a:rPr lang="en-US" altLang="zh-CN" b="0" i="1" smtClean="0">
                                        <a:latin typeface="Cambria Math" panose="02040503050406030204" pitchFamily="18" charset="0"/>
                                      </a:rPr>
                                      <m:t> </m:t>
                                    </m:r>
                                  </m:e>
                                </m:func>
                              </m:e>
                              <m:lim>
                                <m:sSub>
                                  <m:sSubPr>
                                    <m:ctrlPr>
                                      <a:rPr lang="ar-AE" altLang="zh-CN" i="1">
                                        <a:latin typeface="Cambria Math" panose="02040503050406030204" pitchFamily="18" charset="0"/>
                                      </a:rPr>
                                    </m:ctrlPr>
                                  </m:sSubPr>
                                  <m:e>
                                    <m:r>
                                      <a:rPr lang="zh-CN" altLang="ar-AE" i="1">
                                        <a:latin typeface="Cambria Math" panose="02040503050406030204" pitchFamily="18" charset="0"/>
                                      </a:rPr>
                                      <m:t>𝜃</m:t>
                                    </m:r>
                                  </m:e>
                                  <m:sub>
                                    <m:r>
                                      <a:rPr lang="zh-CN" altLang="ar-AE" i="1">
                                        <a:latin typeface="Cambria Math" panose="02040503050406030204" pitchFamily="18" charset="0"/>
                                      </a:rPr>
                                      <m:t>𝑠</m:t>
                                    </m:r>
                                  </m:sub>
                                </m:sSub>
                              </m:lim>
                            </m:limLow>
                            <m:sSub>
                              <m:sSubPr>
                                <m:ctrlPr>
                                  <a:rPr lang="ar-AE" altLang="zh-CN" i="1">
                                    <a:latin typeface="Cambria Math" panose="02040503050406030204" pitchFamily="18" charset="0"/>
                                  </a:rPr>
                                </m:ctrlPr>
                              </m:sSubPr>
                              <m:e>
                                <m:r>
                                  <a:rPr lang="zh-CN" altLang="ar-AE" i="1">
                                    <a:latin typeface="Cambria Math" panose="02040503050406030204" pitchFamily="18" charset="0"/>
                                  </a:rPr>
                                  <m:t>𝐿</m:t>
                                </m:r>
                              </m:e>
                              <m:sub>
                                <m:r>
                                  <a:rPr lang="zh-CN" altLang="ar-AE" i="1">
                                    <a:latin typeface="Cambria Math" panose="02040503050406030204" pitchFamily="18" charset="0"/>
                                  </a:rPr>
                                  <m:t>𝑠</m:t>
                                </m:r>
                              </m:sub>
                            </m:sSub>
                            <m:d>
                              <m:dPr>
                                <m:ctrlPr>
                                  <a:rPr lang="ar-AE" altLang="zh-CN" i="1">
                                    <a:latin typeface="Cambria Math" panose="02040503050406030204" pitchFamily="18" charset="0"/>
                                  </a:rPr>
                                </m:ctrlPr>
                              </m:dPr>
                              <m:e>
                                <m:sSub>
                                  <m:sSubPr>
                                    <m:ctrlPr>
                                      <a:rPr lang="ar-AE" altLang="zh-CN" i="1">
                                        <a:latin typeface="Cambria Math" panose="02040503050406030204" pitchFamily="18" charset="0"/>
                                      </a:rPr>
                                    </m:ctrlPr>
                                  </m:sSubPr>
                                  <m:e>
                                    <m:r>
                                      <a:rPr lang="zh-CN" altLang="ar-AE" i="1">
                                        <a:latin typeface="Cambria Math" panose="02040503050406030204" pitchFamily="18" charset="0"/>
                                      </a:rPr>
                                      <m:t>𝜃</m:t>
                                    </m:r>
                                  </m:e>
                                  <m:sub>
                                    <m:r>
                                      <a:rPr lang="zh-CN" altLang="ar-AE" i="1">
                                        <a:latin typeface="Cambria Math" panose="02040503050406030204" pitchFamily="18" charset="0"/>
                                      </a:rPr>
                                      <m:t>𝑠</m:t>
                                    </m:r>
                                  </m:sub>
                                </m:sSub>
                              </m:e>
                            </m:d>
                            <m:r>
                              <a:rPr lang="ar-AE" altLang="zh-CN" i="0">
                                <a:latin typeface="Cambria Math" panose="02040503050406030204" pitchFamily="18" charset="0"/>
                              </a:rPr>
                              <m:t>=</m:t>
                            </m:r>
                            <m:f>
                              <m:fPr>
                                <m:ctrlPr>
                                  <a:rPr lang="ar-AE" altLang="zh-CN" i="1">
                                    <a:latin typeface="Cambria Math" panose="02040503050406030204" pitchFamily="18" charset="0"/>
                                  </a:rPr>
                                </m:ctrlPr>
                              </m:fPr>
                              <m:num>
                                <m:r>
                                  <a:rPr lang="ar-AE" altLang="zh-CN" i="0">
                                    <a:latin typeface="Cambria Math" panose="02040503050406030204" pitchFamily="18" charset="0"/>
                                  </a:rPr>
                                  <m:t>1</m:t>
                                </m:r>
                              </m:num>
                              <m:den>
                                <m:sSub>
                                  <m:sSubPr>
                                    <m:ctrlPr>
                                      <a:rPr lang="ar-AE" altLang="zh-CN" i="1">
                                        <a:latin typeface="Cambria Math" panose="02040503050406030204" pitchFamily="18" charset="0"/>
                                      </a:rPr>
                                    </m:ctrlPr>
                                  </m:sSubPr>
                                  <m:e>
                                    <m:r>
                                      <a:rPr lang="zh-CN" altLang="ar-AE" i="1">
                                        <a:latin typeface="Cambria Math" panose="02040503050406030204" pitchFamily="18" charset="0"/>
                                      </a:rPr>
                                      <m:t>𝑁</m:t>
                                    </m:r>
                                  </m:e>
                                  <m:sub>
                                    <m:r>
                                      <a:rPr lang="zh-CN" altLang="ar-AE" i="1">
                                        <a:latin typeface="Cambria Math" panose="02040503050406030204" pitchFamily="18" charset="0"/>
                                      </a:rPr>
                                      <m:t>𝑠</m:t>
                                    </m:r>
                                  </m:sub>
                                </m:sSub>
                              </m:den>
                            </m:f>
                            <m:nary>
                              <m:naryPr>
                                <m:chr m:val="∑"/>
                                <m:grow m:val="on"/>
                                <m:ctrlPr>
                                  <a:rPr lang="ar-AE" altLang="zh-CN" i="1">
                                    <a:latin typeface="Cambria Math" panose="02040503050406030204" pitchFamily="18" charset="0"/>
                                  </a:rPr>
                                </m:ctrlPr>
                              </m:naryPr>
                              <m:sub>
                                <m:r>
                                  <a:rPr lang="zh-CN" altLang="ar-AE" i="1">
                                    <a:latin typeface="Cambria Math" panose="02040503050406030204" pitchFamily="18" charset="0"/>
                                  </a:rPr>
                                  <m:t>𝑖</m:t>
                                </m:r>
                                <m:r>
                                  <a:rPr lang="ar-AE" altLang="zh-CN" i="0">
                                    <a:latin typeface="Cambria Math" panose="02040503050406030204" pitchFamily="18" charset="0"/>
                                  </a:rPr>
                                  <m:t>=</m:t>
                                </m:r>
                                <m:r>
                                  <a:rPr lang="ar-AE" altLang="zh-CN" i="0">
                                    <a:latin typeface="Cambria Math" panose="02040503050406030204" pitchFamily="18" charset="0"/>
                                  </a:rPr>
                                  <m:t>1</m:t>
                                </m:r>
                              </m:sub>
                              <m:sup>
                                <m:sSub>
                                  <m:sSubPr>
                                    <m:ctrlPr>
                                      <a:rPr lang="ar-AE" altLang="zh-CN" i="1">
                                        <a:latin typeface="Cambria Math" panose="02040503050406030204" pitchFamily="18" charset="0"/>
                                      </a:rPr>
                                    </m:ctrlPr>
                                  </m:sSubPr>
                                  <m:e>
                                    <m:r>
                                      <a:rPr lang="zh-CN" altLang="ar-AE" i="1">
                                        <a:latin typeface="Cambria Math" panose="02040503050406030204" pitchFamily="18" charset="0"/>
                                      </a:rPr>
                                      <m:t>𝑁</m:t>
                                    </m:r>
                                  </m:e>
                                  <m:sub>
                                    <m:r>
                                      <a:rPr lang="zh-CN" altLang="ar-AE" i="1">
                                        <a:latin typeface="Cambria Math" panose="02040503050406030204" pitchFamily="18" charset="0"/>
                                      </a:rPr>
                                      <m:t>𝑠</m:t>
                                    </m:r>
                                  </m:sub>
                                </m:sSub>
                              </m:sup>
                              <m:e>
                                <m:r>
                                  <a:rPr lang="ar-AE" altLang="zh-CN" i="0">
                                    <a:latin typeface="Cambria Math" panose="02040503050406030204" pitchFamily="18" charset="0"/>
                                  </a:rPr>
                                  <m:t>ℓ</m:t>
                                </m:r>
                              </m:e>
                            </m:nary>
                            <m:d>
                              <m:dPr>
                                <m:sepChr m:val=","/>
                                <m:ctrlPr>
                                  <a:rPr lang="ar-AE" altLang="zh-CN" i="1">
                                    <a:latin typeface="Cambria Math" panose="02040503050406030204" pitchFamily="18" charset="0"/>
                                  </a:rPr>
                                </m:ctrlPr>
                              </m:dPr>
                              <m:e>
                                <m:sSub>
                                  <m:sSubPr>
                                    <m:ctrlPr>
                                      <a:rPr lang="ar-AE" altLang="zh-CN" i="1">
                                        <a:latin typeface="Cambria Math" panose="02040503050406030204" pitchFamily="18" charset="0"/>
                                      </a:rPr>
                                    </m:ctrlPr>
                                  </m:sSubPr>
                                  <m:e>
                                    <m:r>
                                      <a:rPr lang="zh-CN" altLang="ar-AE" i="1">
                                        <a:latin typeface="Cambria Math" panose="02040503050406030204" pitchFamily="18" charset="0"/>
                                      </a:rPr>
                                      <m:t>𝑓</m:t>
                                    </m:r>
                                  </m:e>
                                  <m:sub>
                                    <m:r>
                                      <a:rPr lang="zh-CN" altLang="ar-AE" i="1">
                                        <a:latin typeface="Cambria Math" panose="02040503050406030204" pitchFamily="18" charset="0"/>
                                      </a:rPr>
                                      <m:t>𝑠</m:t>
                                    </m:r>
                                  </m:sub>
                                </m:sSub>
                              </m:e>
                              <m:e>
                                <m:d>
                                  <m:dPr>
                                    <m:sepChr m:val=";"/>
                                    <m:ctrlPr>
                                      <a:rPr lang="ar-AE" altLang="zh-CN" i="1">
                                        <a:latin typeface="Cambria Math" panose="02040503050406030204" pitchFamily="18" charset="0"/>
                                      </a:rPr>
                                    </m:ctrlPr>
                                  </m:dPr>
                                  <m:e>
                                    <m:sSub>
                                      <m:sSubPr>
                                        <m:ctrlPr>
                                          <a:rPr lang="ar-AE" altLang="zh-CN" i="1">
                                            <a:latin typeface="Cambria Math" panose="02040503050406030204" pitchFamily="18" charset="0"/>
                                          </a:rPr>
                                        </m:ctrlPr>
                                      </m:sSubPr>
                                      <m:e>
                                        <m:r>
                                          <a:rPr lang="zh-CN" altLang="ar-AE" i="1">
                                            <a:latin typeface="Cambria Math" panose="02040503050406030204" pitchFamily="18" charset="0"/>
                                          </a:rPr>
                                          <m:t>𝑥</m:t>
                                        </m:r>
                                      </m:e>
                                      <m:sub>
                                        <m:r>
                                          <a:rPr lang="zh-CN" altLang="ar-AE" i="1">
                                            <a:latin typeface="Cambria Math" panose="02040503050406030204" pitchFamily="18" charset="0"/>
                                          </a:rPr>
                                          <m:t>𝑖</m:t>
                                        </m:r>
                                      </m:sub>
                                    </m:sSub>
                                  </m:e>
                                  <m:e>
                                    <m:sSub>
                                      <m:sSubPr>
                                        <m:ctrlPr>
                                          <a:rPr lang="ar-AE" altLang="zh-CN" i="1">
                                            <a:latin typeface="Cambria Math" panose="02040503050406030204" pitchFamily="18" charset="0"/>
                                          </a:rPr>
                                        </m:ctrlPr>
                                      </m:sSubPr>
                                      <m:e>
                                        <m:r>
                                          <a:rPr lang="zh-CN" altLang="ar-AE" i="1">
                                            <a:latin typeface="Cambria Math" panose="02040503050406030204" pitchFamily="18" charset="0"/>
                                          </a:rPr>
                                          <m:t>𝜃</m:t>
                                        </m:r>
                                      </m:e>
                                      <m:sub>
                                        <m:r>
                                          <a:rPr lang="zh-CN" altLang="ar-AE" i="1">
                                            <a:latin typeface="Cambria Math" panose="02040503050406030204" pitchFamily="18" charset="0"/>
                                          </a:rPr>
                                          <m:t>𝑠</m:t>
                                        </m:r>
                                      </m:sub>
                                    </m:sSub>
                                  </m:e>
                                </m:d>
                                <m:sSub>
                                  <m:sSubPr>
                                    <m:ctrlPr>
                                      <a:rPr lang="ar-AE" altLang="zh-CN" i="1">
                                        <a:latin typeface="Cambria Math" panose="02040503050406030204" pitchFamily="18" charset="0"/>
                                      </a:rPr>
                                    </m:ctrlPr>
                                  </m:sSubPr>
                                  <m:e>
                                    <m:r>
                                      <a:rPr lang="zh-CN" altLang="ar-AE" i="1">
                                        <a:latin typeface="Cambria Math" panose="02040503050406030204" pitchFamily="18" charset="0"/>
                                      </a:rPr>
                                      <m:t>𝑦</m:t>
                                    </m:r>
                                  </m:e>
                                  <m:sub>
                                    <m:r>
                                      <a:rPr lang="zh-CN" altLang="ar-AE" i="1">
                                        <a:latin typeface="Cambria Math" panose="02040503050406030204" pitchFamily="18" charset="0"/>
                                      </a:rPr>
                                      <m:t>𝑖</m:t>
                                    </m:r>
                                  </m:sub>
                                </m:sSub>
                              </m:e>
                            </m:d>
                          </m:e>
                          <m:e/>
                          <m:e/>
                        </m:mr>
                      </m:m>
                    </m:oMath>
                  </m:oMathPara>
                </a14:m>
                <a:endParaRPr lang="ar-AE" altLang="zh-CN" b="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altLang="zh-CN" dirty="0">
                    <a:latin typeface="Calibri" panose="020F0502020204030204" pitchFamily="34" charset="0"/>
                    <a:ea typeface="Calibri" panose="020F0502020204030204" pitchFamily="34" charset="0"/>
                    <a:cs typeface="Calibri" panose="020F0502020204030204" pitchFamily="34" charset="0"/>
                  </a:rPr>
                  <a:t>where:</a:t>
                </a:r>
              </a:p>
              <a:p>
                <a:pPr marL="742950" lvl="1" indent="-285750">
                  <a:buFont typeface="Arial" panose="020B0604020202020204" pitchFamily="34" charset="0"/>
                  <a:buChar char="•"/>
                </a:pPr>
                <a14:m>
                  <m:oMath xmlns:m="http://schemas.openxmlformats.org/officeDocument/2006/math">
                    <m:sSub>
                      <m:sSubPr>
                        <m:ctrlPr>
                          <a:rPr lang="ar-AE" altLang="zh-CN" i="1">
                            <a:latin typeface="Cambria Math" panose="02040503050406030204" pitchFamily="18" charset="0"/>
                          </a:rPr>
                        </m:ctrlPr>
                      </m:sSubPr>
                      <m:e>
                        <m:r>
                          <a:rPr lang="zh-CN" altLang="ar-AE" i="1">
                            <a:latin typeface="Cambria Math" panose="02040503050406030204" pitchFamily="18" charset="0"/>
                          </a:rPr>
                          <m:t>𝜃</m:t>
                        </m:r>
                      </m:e>
                      <m:sub>
                        <m:r>
                          <a:rPr lang="zh-CN" altLang="ar-AE" i="1">
                            <a:latin typeface="Cambria Math" panose="02040503050406030204" pitchFamily="18" charset="0"/>
                          </a:rPr>
                          <m:t>𝑠</m:t>
                        </m:r>
                      </m:sub>
                    </m:sSub>
                  </m:oMath>
                </a14:m>
                <a:r>
                  <a:rPr lang="en-US" altLang="zh-CN" dirty="0">
                    <a:latin typeface="Calibri" panose="020F0502020204030204" pitchFamily="34" charset="0"/>
                    <a:ea typeface="Calibri" panose="020F0502020204030204" pitchFamily="34" charset="0"/>
                    <a:cs typeface="Calibri" panose="020F0502020204030204" pitchFamily="34" charset="0"/>
                  </a:rPr>
                  <a:t> </a:t>
                </a:r>
                <a:r>
                  <a:rPr lang="ar-AE" altLang="zh-CN" dirty="0">
                    <a:latin typeface="Calibri" panose="020F0502020204030204" pitchFamily="34" charset="0"/>
                    <a:ea typeface="Calibri" panose="020F0502020204030204" pitchFamily="34" charset="0"/>
                    <a:cs typeface="Calibri" panose="020F0502020204030204" pitchFamily="34" charset="0"/>
                  </a:rPr>
                  <a:t>: </a:t>
                </a:r>
                <a:r>
                  <a:rPr lang="en-US" altLang="zh-CN" dirty="0">
                    <a:latin typeface="Calibri" panose="020F0502020204030204" pitchFamily="34" charset="0"/>
                    <a:ea typeface="Calibri" panose="020F0502020204030204" pitchFamily="34" charset="0"/>
                    <a:cs typeface="Calibri" panose="020F0502020204030204" pitchFamily="34" charset="0"/>
                  </a:rPr>
                  <a:t> trainable parameters (weights and biases).</a:t>
                </a:r>
              </a:p>
              <a:p>
                <a:pPr marL="742950" lvl="1" indent="-285750">
                  <a:buFont typeface="Arial" panose="020B0604020202020204" pitchFamily="34" charset="0"/>
                  <a:buChar char="•"/>
                </a:pPr>
                <a14:m>
                  <m:oMath xmlns:m="http://schemas.openxmlformats.org/officeDocument/2006/math">
                    <m:r>
                      <a:rPr lang="en-US" altLang="zh-CN">
                        <a:latin typeface="Cambria Math" panose="02040503050406030204" pitchFamily="18" charset="0"/>
                      </a:rPr>
                      <m:t>ℓ</m:t>
                    </m:r>
                    <m:d>
                      <m:dPr>
                        <m:ctrlPr>
                          <a:rPr lang="ar-AE" altLang="zh-CN" i="1">
                            <a:latin typeface="Cambria Math" panose="02040503050406030204" pitchFamily="18" charset="0"/>
                          </a:rPr>
                        </m:ctrlPr>
                      </m:dPr>
                      <m:e>
                        <m:r>
                          <a:rPr lang="ar-AE" altLang="zh-CN" i="0">
                            <a:latin typeface="Cambria Math" panose="02040503050406030204" pitchFamily="18" charset="0"/>
                          </a:rPr>
                          <m:t>⋅</m:t>
                        </m:r>
                      </m:e>
                    </m:d>
                  </m:oMath>
                </a14:m>
                <a:r>
                  <a:rPr lang="ar-AE" altLang="zh-CN" dirty="0">
                    <a:latin typeface="Calibri" panose="020F0502020204030204" pitchFamily="34" charset="0"/>
                    <a:ea typeface="Calibri" panose="020F0502020204030204" pitchFamily="34" charset="0"/>
                    <a:cs typeface="Calibri" panose="020F0502020204030204" pitchFamily="34" charset="0"/>
                  </a:rPr>
                  <a:t>: </a:t>
                </a:r>
                <a:r>
                  <a:rPr lang="en-US" altLang="zh-CN" dirty="0">
                    <a:latin typeface="Calibri" panose="020F0502020204030204" pitchFamily="34" charset="0"/>
                    <a:ea typeface="Calibri" panose="020F0502020204030204" pitchFamily="34" charset="0"/>
                    <a:cs typeface="Calibri" panose="020F0502020204030204" pitchFamily="34" charset="0"/>
                  </a:rPr>
                  <a:t> loss function (e.g., mean squared error).</a:t>
                </a:r>
              </a:p>
              <a:p>
                <a:pPr marL="742950" lvl="1" indent="-285750">
                  <a:buFont typeface="Arial" panose="020B0604020202020204" pitchFamily="34" charset="0"/>
                  <a:buChar char="•"/>
                </a:pPr>
                <a14:m>
                  <m:oMath xmlns:m="http://schemas.openxmlformats.org/officeDocument/2006/math">
                    <m:sSub>
                      <m:sSubPr>
                        <m:ctrlPr>
                          <a:rPr lang="ar-AE" altLang="zh-CN" i="1">
                            <a:latin typeface="Cambria Math" panose="02040503050406030204" pitchFamily="18" charset="0"/>
                          </a:rPr>
                        </m:ctrlPr>
                      </m:sSubPr>
                      <m:e>
                        <m:r>
                          <a:rPr lang="zh-CN" altLang="ar-AE" i="1">
                            <a:latin typeface="Cambria Math" panose="02040503050406030204" pitchFamily="18" charset="0"/>
                          </a:rPr>
                          <m:t>𝑁</m:t>
                        </m:r>
                      </m:e>
                      <m:sub>
                        <m:r>
                          <a:rPr lang="zh-CN" altLang="ar-AE" i="1">
                            <a:latin typeface="Cambria Math" panose="02040503050406030204" pitchFamily="18" charset="0"/>
                          </a:rPr>
                          <m:t>𝑠</m:t>
                        </m:r>
                      </m:sub>
                    </m:sSub>
                  </m:oMath>
                </a14:m>
                <a:r>
                  <a:rPr lang="ar-AE" altLang="zh-CN" dirty="0">
                    <a:latin typeface="Calibri" panose="020F0502020204030204" pitchFamily="34" charset="0"/>
                    <a:ea typeface="Calibri" panose="020F0502020204030204" pitchFamily="34" charset="0"/>
                    <a:cs typeface="Calibri" panose="020F0502020204030204" pitchFamily="34" charset="0"/>
                  </a:rPr>
                  <a:t>: </a:t>
                </a:r>
                <a:r>
                  <a:rPr lang="en-US" altLang="zh-CN" dirty="0">
                    <a:latin typeface="Calibri" panose="020F0502020204030204" pitchFamily="34" charset="0"/>
                    <a:ea typeface="Calibri" panose="020F0502020204030204" pitchFamily="34" charset="0"/>
                    <a:cs typeface="Calibri" panose="020F0502020204030204" pitchFamily="34" charset="0"/>
                  </a:rPr>
                  <a:t> number of samples in the base model.</a:t>
                </a:r>
              </a:p>
              <a:p>
                <a:pPr>
                  <a:buFont typeface="Arial" panose="020B0604020202020204" pitchFamily="34" charset="0"/>
                  <a:buChar char="•"/>
                </a:pPr>
                <a:r>
                  <a:rPr lang="en-US" altLang="zh-CN" dirty="0">
                    <a:latin typeface="Calibri" panose="020F0502020204030204" pitchFamily="34" charset="0"/>
                    <a:ea typeface="Calibri" panose="020F0502020204030204" pitchFamily="34" charset="0"/>
                    <a:cs typeface="Calibri" panose="020F0502020204030204" pitchFamily="34" charset="0"/>
                  </a:rPr>
                  <a:t>This stage establishes the </a:t>
                </a:r>
                <a:r>
                  <a:rPr lang="en-US" altLang="zh-CN" b="1" dirty="0">
                    <a:latin typeface="Calibri" panose="020F0502020204030204" pitchFamily="34" charset="0"/>
                    <a:ea typeface="Calibri" panose="020F0502020204030204" pitchFamily="34" charset="0"/>
                    <a:cs typeface="Calibri" panose="020F0502020204030204" pitchFamily="34" charset="0"/>
                  </a:rPr>
                  <a:t>first model,</a:t>
                </a:r>
                <a:r>
                  <a:rPr lang="en-US" altLang="zh-CN" dirty="0">
                    <a:latin typeface="Calibri" panose="020F0502020204030204" pitchFamily="34" charset="0"/>
                    <a:ea typeface="Calibri" panose="020F0502020204030204" pitchFamily="34" charset="0"/>
                    <a:cs typeface="Calibri" panose="020F0502020204030204" pitchFamily="34" charset="0"/>
                  </a:rPr>
                  <a:t> capturing general restoration behaviors under the most consistent outage group. Its internal parameters serve as the “knowledge base” for subsequent transfers.</a:t>
                </a:r>
              </a:p>
              <a:p>
                <a:endParaRPr lang="zh-CN" altLang="en-US" dirty="0">
                  <a:latin typeface="Calibri" panose="020F0502020204030204" pitchFamily="34" charset="0"/>
                  <a:cs typeface="Calibri" panose="020F0502020204030204" pitchFamily="34" charset="0"/>
                </a:endParaRPr>
              </a:p>
            </p:txBody>
          </p:sp>
        </mc:Choice>
        <mc:Fallback xmlns="">
          <p:sp>
            <p:nvSpPr>
              <p:cNvPr id="3" name="Text Placeholder 2">
                <a:extLst>
                  <a:ext uri="{FF2B5EF4-FFF2-40B4-BE49-F238E27FC236}">
                    <a16:creationId xmlns:a16="http://schemas.microsoft.com/office/drawing/2014/main" id="{5DD7774C-4997-810C-E4FE-84929D9AA2A6}"/>
                  </a:ext>
                </a:extLst>
              </p:cNvPr>
              <p:cNvSpPr>
                <a:spLocks noGrp="1" noRot="1" noChangeAspect="1" noMove="1" noResize="1" noEditPoints="1" noAdjustHandles="1" noChangeArrowheads="1" noChangeShapeType="1" noTextEdit="1"/>
              </p:cNvSpPr>
              <p:nvPr>
                <p:ph type="body" sz="quarter" idx="10"/>
              </p:nvPr>
            </p:nvSpPr>
            <p:spPr>
              <a:xfrm>
                <a:off x="90239" y="742950"/>
                <a:ext cx="8839200" cy="3989040"/>
              </a:xfrm>
              <a:blipFill>
                <a:blip r:embed="rId2"/>
                <a:stretch>
                  <a:fillRect l="-207" t="-3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08700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C6EA-C063-840C-5A5E-3EF18FAE2A6E}"/>
              </a:ext>
            </a:extLst>
          </p:cNvPr>
          <p:cNvSpPr>
            <a:spLocks noGrp="1"/>
          </p:cNvSpPr>
          <p:nvPr>
            <p:ph type="title"/>
          </p:nvPr>
        </p:nvSpPr>
        <p:spPr/>
        <p:txBody>
          <a:bodyPr/>
          <a:lstStyle/>
          <a:p>
            <a:r>
              <a:rPr lang="en-US" altLang="zh-CN" dirty="0"/>
              <a:t>Transfer Learning</a:t>
            </a:r>
            <a:endParaRPr lang="zh-CN" alt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3B59843C-22E5-7561-94F4-89EABD698DC4}"/>
                  </a:ext>
                </a:extLst>
              </p:cNvPr>
              <p:cNvSpPr>
                <a:spLocks noGrp="1"/>
              </p:cNvSpPr>
              <p:nvPr>
                <p:ph type="body" sz="quarter" idx="10"/>
              </p:nvPr>
            </p:nvSpPr>
            <p:spPr>
              <a:xfrm>
                <a:off x="90239" y="742950"/>
                <a:ext cx="8839200" cy="3629000"/>
              </a:xfrm>
            </p:spPr>
            <p:txBody>
              <a:bodyPr/>
              <a:lstStyle/>
              <a:p>
                <a:pPr>
                  <a:buNone/>
                </a:pPr>
                <a:r>
                  <a:rPr lang="en-US" altLang="zh-CN" b="1" dirty="0">
                    <a:latin typeface="Calibri" panose="020F0502020204030204" pitchFamily="34" charset="0"/>
                    <a:ea typeface="Calibri" panose="020F0502020204030204" pitchFamily="34" charset="0"/>
                    <a:cs typeface="Calibri" panose="020F0502020204030204" pitchFamily="34" charset="0"/>
                  </a:rPr>
                  <a:t>Parameter Reuse</a:t>
                </a:r>
                <a:endParaRPr lang="en-US" altLang="zh-CN"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altLang="zh-CN" dirty="0">
                    <a:latin typeface="Calibri" panose="020F0502020204030204" pitchFamily="34" charset="0"/>
                    <a:ea typeface="Calibri" panose="020F0502020204030204" pitchFamily="34" charset="0"/>
                    <a:cs typeface="Calibri" panose="020F0502020204030204" pitchFamily="34" charset="0"/>
                  </a:rPr>
                  <a:t>For the next task </a:t>
                </a:r>
                <a14:m>
                  <m:oMath xmlns:m="http://schemas.openxmlformats.org/officeDocument/2006/math">
                    <m:sSub>
                      <m:sSubPr>
                        <m:ctrlPr>
                          <a:rPr lang="ar-AE" altLang="zh-CN" i="1">
                            <a:latin typeface="Cambria Math" panose="02040503050406030204" pitchFamily="18" charset="0"/>
                          </a:rPr>
                        </m:ctrlPr>
                      </m:sSubPr>
                      <m:e>
                        <m:r>
                          <a:rPr lang="zh-CN" altLang="ar-AE" i="1">
                            <a:latin typeface="Cambria Math" panose="02040503050406030204" pitchFamily="18" charset="0"/>
                          </a:rPr>
                          <m:t>𝑡</m:t>
                        </m:r>
                      </m:e>
                      <m:sub>
                        <m:r>
                          <a:rPr lang="zh-CN" altLang="ar-AE" i="1">
                            <a:latin typeface="Cambria Math" panose="02040503050406030204" pitchFamily="18" charset="0"/>
                          </a:rPr>
                          <m:t>𝑖</m:t>
                        </m:r>
                      </m:sub>
                    </m:sSub>
                  </m:oMath>
                </a14:m>
                <a:r>
                  <a:rPr lang="ar-AE" altLang="zh-CN" dirty="0">
                    <a:latin typeface="Calibri" panose="020F0502020204030204" pitchFamily="34" charset="0"/>
                    <a:ea typeface="Calibri" panose="020F0502020204030204" pitchFamily="34" charset="0"/>
                    <a:cs typeface="Calibri" panose="020F0502020204030204" pitchFamily="34" charset="0"/>
                  </a:rPr>
                  <a:t>, </a:t>
                </a:r>
                <a:r>
                  <a:rPr lang="en-US" altLang="zh-CN" dirty="0">
                    <a:latin typeface="Calibri" panose="020F0502020204030204" pitchFamily="34" charset="0"/>
                    <a:ea typeface="Calibri" panose="020F0502020204030204" pitchFamily="34" charset="0"/>
                    <a:cs typeface="Calibri" panose="020F0502020204030204" pitchFamily="34" charset="0"/>
                  </a:rPr>
                  <a:t>the previous-trained parameters </a:t>
                </a:r>
                <a14:m>
                  <m:oMath xmlns:m="http://schemas.openxmlformats.org/officeDocument/2006/math">
                    <m:sSub>
                      <m:sSubPr>
                        <m:ctrlPr>
                          <a:rPr lang="ar-AE" altLang="zh-CN" i="1">
                            <a:latin typeface="Cambria Math" panose="02040503050406030204" pitchFamily="18" charset="0"/>
                          </a:rPr>
                        </m:ctrlPr>
                      </m:sSubPr>
                      <m:e>
                        <m:r>
                          <a:rPr lang="zh-CN" altLang="ar-AE" i="1">
                            <a:latin typeface="Cambria Math" panose="02040503050406030204" pitchFamily="18" charset="0"/>
                          </a:rPr>
                          <m:t>𝜃</m:t>
                        </m:r>
                      </m:e>
                      <m:sub>
                        <m:r>
                          <a:rPr lang="zh-CN" altLang="ar-AE" i="1">
                            <a:latin typeface="Cambria Math" panose="02040503050406030204" pitchFamily="18" charset="0"/>
                          </a:rPr>
                          <m:t>𝑠</m:t>
                        </m:r>
                      </m:sub>
                    </m:sSub>
                  </m:oMath>
                </a14:m>
                <a:r>
                  <a:rPr lang="en-US" altLang="zh-CN" dirty="0">
                    <a:latin typeface="Calibri" panose="020F0502020204030204" pitchFamily="34" charset="0"/>
                    <a:ea typeface="Calibri" panose="020F0502020204030204" pitchFamily="34" charset="0"/>
                    <a:cs typeface="Calibri" panose="020F0502020204030204" pitchFamily="34" charset="0"/>
                  </a:rPr>
                  <a:t> initialize with the new model:</a:t>
                </a:r>
              </a:p>
              <a:p>
                <a:pPr>
                  <a:buNone/>
                </a:pPr>
                <a14:m>
                  <m:oMathPara xmlns:m="http://schemas.openxmlformats.org/officeDocument/2006/math">
                    <m:oMathParaPr>
                      <m:jc m:val="centerGroup"/>
                    </m:oMathParaPr>
                    <m:oMath xmlns:m="http://schemas.openxmlformats.org/officeDocument/2006/math">
                      <m:sSubSup>
                        <m:sSubSupPr>
                          <m:ctrlPr>
                            <a:rPr lang="ar-AE" altLang="zh-CN" i="1">
                              <a:latin typeface="Cambria Math" panose="02040503050406030204" pitchFamily="18" charset="0"/>
                            </a:rPr>
                          </m:ctrlPr>
                        </m:sSubSupPr>
                        <m:e>
                          <m:r>
                            <a:rPr lang="zh-CN" altLang="ar-AE" i="1">
                              <a:latin typeface="Cambria Math" panose="02040503050406030204" pitchFamily="18" charset="0"/>
                            </a:rPr>
                            <m:t>𝜃</m:t>
                          </m:r>
                        </m:e>
                        <m:sub>
                          <m:sSub>
                            <m:sSubPr>
                              <m:ctrlPr>
                                <a:rPr lang="ar-AE" altLang="zh-CN" i="1">
                                  <a:latin typeface="Cambria Math" panose="02040503050406030204" pitchFamily="18" charset="0"/>
                                </a:rPr>
                              </m:ctrlPr>
                            </m:sSubPr>
                            <m:e>
                              <m:r>
                                <a:rPr lang="zh-CN" altLang="ar-AE" i="1">
                                  <a:latin typeface="Cambria Math" panose="02040503050406030204" pitchFamily="18" charset="0"/>
                                </a:rPr>
                                <m:t>𝑡</m:t>
                              </m:r>
                            </m:e>
                            <m:sub>
                              <m:r>
                                <a:rPr lang="zh-CN" altLang="ar-AE" i="1">
                                  <a:latin typeface="Cambria Math" panose="02040503050406030204" pitchFamily="18" charset="0"/>
                                </a:rPr>
                                <m:t>𝑖</m:t>
                              </m:r>
                            </m:sub>
                          </m:sSub>
                        </m:sub>
                        <m:sup>
                          <m:d>
                            <m:dPr>
                              <m:ctrlPr>
                                <a:rPr lang="ar-AE" altLang="zh-CN" i="1">
                                  <a:latin typeface="Cambria Math" panose="02040503050406030204" pitchFamily="18" charset="0"/>
                                </a:rPr>
                              </m:ctrlPr>
                            </m:dPr>
                            <m:e>
                              <m:r>
                                <a:rPr lang="ar-AE" altLang="zh-CN" i="0">
                                  <a:latin typeface="Cambria Math" panose="02040503050406030204" pitchFamily="18" charset="0"/>
                                </a:rPr>
                                <m:t>0</m:t>
                              </m:r>
                            </m:e>
                          </m:d>
                        </m:sup>
                      </m:sSubSup>
                      <m:r>
                        <a:rPr lang="ar-AE" altLang="zh-CN" i="0">
                          <a:latin typeface="Cambria Math" panose="02040503050406030204" pitchFamily="18" charset="0"/>
                        </a:rPr>
                        <m:t>=</m:t>
                      </m:r>
                      <m:sSub>
                        <m:sSubPr>
                          <m:ctrlPr>
                            <a:rPr lang="ar-AE" altLang="zh-CN" i="1">
                              <a:latin typeface="Cambria Math" panose="02040503050406030204" pitchFamily="18" charset="0"/>
                            </a:rPr>
                          </m:ctrlPr>
                        </m:sSubPr>
                        <m:e>
                          <m:r>
                            <a:rPr lang="zh-CN" altLang="ar-AE" i="1">
                              <a:latin typeface="Cambria Math" panose="02040503050406030204" pitchFamily="18" charset="0"/>
                            </a:rPr>
                            <m:t>𝜃</m:t>
                          </m:r>
                        </m:e>
                        <m:sub>
                          <m:r>
                            <a:rPr lang="zh-CN" altLang="ar-AE" i="1">
                              <a:latin typeface="Cambria Math" panose="02040503050406030204" pitchFamily="18" charset="0"/>
                            </a:rPr>
                            <m:t>𝑠</m:t>
                          </m:r>
                        </m:sub>
                      </m:sSub>
                    </m:oMath>
                  </m:oMathPara>
                </a14:m>
                <a:endParaRPr lang="ar-AE" altLang="zh-CN" dirty="0">
                  <a:latin typeface="Calibri" panose="020F0502020204030204" pitchFamily="34" charset="0"/>
                  <a:ea typeface="Calibri" panose="020F0502020204030204" pitchFamily="34" charset="0"/>
                  <a:cs typeface="Calibri" panose="020F0502020204030204" pitchFamily="34" charset="0"/>
                </a:endParaRPr>
              </a:p>
              <a:p>
                <a:r>
                  <a:rPr lang="en-US" altLang="zh-CN" dirty="0">
                    <a:latin typeface="Calibri" panose="020F0502020204030204" pitchFamily="34" charset="0"/>
                    <a:ea typeface="Calibri" panose="020F0502020204030204" pitchFamily="34" charset="0"/>
                    <a:cs typeface="Calibri" panose="020F0502020204030204" pitchFamily="34" charset="0"/>
                  </a:rPr>
                  <a:t>The target model begins training from a trained parameter space instead of random initialization.</a:t>
                </a:r>
              </a:p>
              <a:p>
                <a:pPr>
                  <a:buNone/>
                </a:pPr>
                <a:r>
                  <a:rPr lang="en-US" altLang="zh-CN" b="1" dirty="0">
                    <a:latin typeface="Calibri" panose="020F0502020204030204" pitchFamily="34" charset="0"/>
                    <a:ea typeface="Calibri" panose="020F0502020204030204" pitchFamily="34" charset="0"/>
                    <a:cs typeface="Calibri" panose="020F0502020204030204" pitchFamily="34" charset="0"/>
                  </a:rPr>
                  <a:t>Model Update Rule</a:t>
                </a:r>
                <a:endParaRPr lang="en-US" altLang="zh-CN"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altLang="zh-CN" dirty="0">
                    <a:latin typeface="Calibri" panose="020F0502020204030204" pitchFamily="34" charset="0"/>
                    <a:ea typeface="Calibri" panose="020F0502020204030204" pitchFamily="34" charset="0"/>
                    <a:cs typeface="Calibri" panose="020F0502020204030204" pitchFamily="34" charset="0"/>
                  </a:rPr>
                  <a:t>The next model then optimizes its loss:</a:t>
                </a:r>
              </a:p>
              <a:p>
                <a:pPr>
                  <a:buNone/>
                </a:pPr>
                <a14:m>
                  <m:oMathPara xmlns:m="http://schemas.openxmlformats.org/officeDocument/2006/math">
                    <m:oMathParaPr>
                      <m:jc m:val="centerGroup"/>
                    </m:oMathParaPr>
                    <m:oMath xmlns:m="http://schemas.openxmlformats.org/officeDocument/2006/math">
                      <m:m>
                        <m:mPr>
                          <m:plcHide m:val="on"/>
                          <m:mcs>
                            <m:mc>
                              <m:mcPr>
                                <m:count m:val="4"/>
                                <m:mcJc m:val="center"/>
                              </m:mcPr>
                            </m:mc>
                          </m:mcs>
                          <m:ctrlPr>
                            <a:rPr lang="ar-AE" altLang="zh-CN" i="1">
                              <a:latin typeface="Cambria Math" panose="02040503050406030204" pitchFamily="18" charset="0"/>
                            </a:rPr>
                          </m:ctrlPr>
                        </m:mPr>
                        <m:mr>
                          <m:e/>
                          <m:e>
                            <m:limLow>
                              <m:limLowPr>
                                <m:ctrlPr>
                                  <a:rPr lang="ar-AE" altLang="zh-CN" i="1">
                                    <a:latin typeface="Cambria Math" panose="02040503050406030204" pitchFamily="18" charset="0"/>
                                  </a:rPr>
                                </m:ctrlPr>
                              </m:limLowPr>
                              <m:e>
                                <m:func>
                                  <m:funcPr>
                                    <m:ctrlPr>
                                      <a:rPr lang="ar-AE" altLang="zh-CN" i="1">
                                        <a:latin typeface="Cambria Math" panose="02040503050406030204" pitchFamily="18" charset="0"/>
                                      </a:rPr>
                                    </m:ctrlPr>
                                  </m:funcPr>
                                  <m:fName>
                                    <m:r>
                                      <m:rPr>
                                        <m:sty m:val="p"/>
                                      </m:rPr>
                                      <a:rPr lang="en-US" altLang="zh-CN">
                                        <a:latin typeface="Cambria Math" panose="02040503050406030204" pitchFamily="18" charset="0"/>
                                      </a:rPr>
                                      <m:t>min</m:t>
                                    </m:r>
                                  </m:fName>
                                  <m:e>
                                    <m:r>
                                      <a:rPr lang="en-US" altLang="zh-CN" b="0" i="1" smtClean="0">
                                        <a:latin typeface="Cambria Math" panose="02040503050406030204" pitchFamily="18" charset="0"/>
                                      </a:rPr>
                                      <m:t> </m:t>
                                    </m:r>
                                  </m:e>
                                </m:func>
                              </m:e>
                              <m:lim>
                                <m:sSub>
                                  <m:sSubPr>
                                    <m:ctrlPr>
                                      <a:rPr lang="ar-AE" altLang="zh-CN" i="1">
                                        <a:latin typeface="Cambria Math" panose="02040503050406030204" pitchFamily="18" charset="0"/>
                                      </a:rPr>
                                    </m:ctrlPr>
                                  </m:sSubPr>
                                  <m:e>
                                    <m:r>
                                      <a:rPr lang="zh-CN" altLang="ar-AE" i="1">
                                        <a:latin typeface="Cambria Math" panose="02040503050406030204" pitchFamily="18" charset="0"/>
                                      </a:rPr>
                                      <m:t>𝜃</m:t>
                                    </m:r>
                                  </m:e>
                                  <m:sub>
                                    <m:sSub>
                                      <m:sSubPr>
                                        <m:ctrlPr>
                                          <a:rPr lang="ar-AE" altLang="zh-CN" i="1">
                                            <a:latin typeface="Cambria Math" panose="02040503050406030204" pitchFamily="18" charset="0"/>
                                          </a:rPr>
                                        </m:ctrlPr>
                                      </m:sSubPr>
                                      <m:e>
                                        <m:r>
                                          <a:rPr lang="zh-CN" altLang="ar-AE" i="1">
                                            <a:latin typeface="Cambria Math" panose="02040503050406030204" pitchFamily="18" charset="0"/>
                                          </a:rPr>
                                          <m:t>𝑡</m:t>
                                        </m:r>
                                      </m:e>
                                      <m:sub>
                                        <m:r>
                                          <a:rPr lang="zh-CN" altLang="ar-AE" i="1">
                                            <a:latin typeface="Cambria Math" panose="02040503050406030204" pitchFamily="18" charset="0"/>
                                          </a:rPr>
                                          <m:t>𝑖</m:t>
                                        </m:r>
                                      </m:sub>
                                    </m:sSub>
                                  </m:sub>
                                </m:sSub>
                              </m:lim>
                            </m:limLow>
                            <m:sSub>
                              <m:sSubPr>
                                <m:ctrlPr>
                                  <a:rPr lang="ar-AE" altLang="zh-CN" i="1">
                                    <a:latin typeface="Cambria Math" panose="02040503050406030204" pitchFamily="18" charset="0"/>
                                  </a:rPr>
                                </m:ctrlPr>
                              </m:sSubPr>
                              <m:e>
                                <m:r>
                                  <a:rPr lang="zh-CN" altLang="ar-AE" i="1">
                                    <a:latin typeface="Cambria Math" panose="02040503050406030204" pitchFamily="18" charset="0"/>
                                  </a:rPr>
                                  <m:t>𝐿</m:t>
                                </m:r>
                              </m:e>
                              <m:sub>
                                <m:sSub>
                                  <m:sSubPr>
                                    <m:ctrlPr>
                                      <a:rPr lang="ar-AE" altLang="zh-CN" i="1">
                                        <a:latin typeface="Cambria Math" panose="02040503050406030204" pitchFamily="18" charset="0"/>
                                      </a:rPr>
                                    </m:ctrlPr>
                                  </m:sSubPr>
                                  <m:e>
                                    <m:r>
                                      <a:rPr lang="zh-CN" altLang="ar-AE" i="1">
                                        <a:latin typeface="Cambria Math" panose="02040503050406030204" pitchFamily="18" charset="0"/>
                                      </a:rPr>
                                      <m:t>𝑡</m:t>
                                    </m:r>
                                  </m:e>
                                  <m:sub>
                                    <m:r>
                                      <a:rPr lang="zh-CN" altLang="ar-AE" i="1">
                                        <a:latin typeface="Cambria Math" panose="02040503050406030204" pitchFamily="18" charset="0"/>
                                      </a:rPr>
                                      <m:t>𝑖</m:t>
                                    </m:r>
                                  </m:sub>
                                </m:sSub>
                              </m:sub>
                            </m:sSub>
                            <m:d>
                              <m:dPr>
                                <m:ctrlPr>
                                  <a:rPr lang="ar-AE" altLang="zh-CN" i="1">
                                    <a:latin typeface="Cambria Math" panose="02040503050406030204" pitchFamily="18" charset="0"/>
                                  </a:rPr>
                                </m:ctrlPr>
                              </m:dPr>
                              <m:e>
                                <m:sSub>
                                  <m:sSubPr>
                                    <m:ctrlPr>
                                      <a:rPr lang="ar-AE" altLang="zh-CN" i="1">
                                        <a:latin typeface="Cambria Math" panose="02040503050406030204" pitchFamily="18" charset="0"/>
                                      </a:rPr>
                                    </m:ctrlPr>
                                  </m:sSubPr>
                                  <m:e>
                                    <m:r>
                                      <a:rPr lang="zh-CN" altLang="ar-AE" i="1">
                                        <a:latin typeface="Cambria Math" panose="02040503050406030204" pitchFamily="18" charset="0"/>
                                      </a:rPr>
                                      <m:t>𝜃</m:t>
                                    </m:r>
                                  </m:e>
                                  <m:sub>
                                    <m:sSub>
                                      <m:sSubPr>
                                        <m:ctrlPr>
                                          <a:rPr lang="ar-AE" altLang="zh-CN" i="1">
                                            <a:latin typeface="Cambria Math" panose="02040503050406030204" pitchFamily="18" charset="0"/>
                                          </a:rPr>
                                        </m:ctrlPr>
                                      </m:sSubPr>
                                      <m:e>
                                        <m:r>
                                          <a:rPr lang="zh-CN" altLang="ar-AE" i="1">
                                            <a:latin typeface="Cambria Math" panose="02040503050406030204" pitchFamily="18" charset="0"/>
                                          </a:rPr>
                                          <m:t>𝑡</m:t>
                                        </m:r>
                                      </m:e>
                                      <m:sub>
                                        <m:r>
                                          <a:rPr lang="zh-CN" altLang="ar-AE" i="1">
                                            <a:latin typeface="Cambria Math" panose="02040503050406030204" pitchFamily="18" charset="0"/>
                                          </a:rPr>
                                          <m:t>𝑖</m:t>
                                        </m:r>
                                      </m:sub>
                                    </m:sSub>
                                  </m:sub>
                                </m:sSub>
                              </m:e>
                            </m:d>
                            <m:r>
                              <a:rPr lang="ar-AE" altLang="zh-CN" i="0">
                                <a:latin typeface="Cambria Math" panose="02040503050406030204" pitchFamily="18" charset="0"/>
                              </a:rPr>
                              <m:t>=</m:t>
                            </m:r>
                            <m:f>
                              <m:fPr>
                                <m:ctrlPr>
                                  <a:rPr lang="ar-AE" altLang="zh-CN" i="1">
                                    <a:latin typeface="Cambria Math" panose="02040503050406030204" pitchFamily="18" charset="0"/>
                                  </a:rPr>
                                </m:ctrlPr>
                              </m:fPr>
                              <m:num>
                                <m:r>
                                  <a:rPr lang="ar-AE" altLang="zh-CN" i="0">
                                    <a:latin typeface="Cambria Math" panose="02040503050406030204" pitchFamily="18" charset="0"/>
                                  </a:rPr>
                                  <m:t>1</m:t>
                                </m:r>
                              </m:num>
                              <m:den>
                                <m:sSub>
                                  <m:sSubPr>
                                    <m:ctrlPr>
                                      <a:rPr lang="ar-AE" altLang="zh-CN" i="1">
                                        <a:latin typeface="Cambria Math" panose="02040503050406030204" pitchFamily="18" charset="0"/>
                                      </a:rPr>
                                    </m:ctrlPr>
                                  </m:sSubPr>
                                  <m:e>
                                    <m:r>
                                      <a:rPr lang="zh-CN" altLang="ar-AE" i="1">
                                        <a:latin typeface="Cambria Math" panose="02040503050406030204" pitchFamily="18" charset="0"/>
                                      </a:rPr>
                                      <m:t>𝑁</m:t>
                                    </m:r>
                                  </m:e>
                                  <m:sub>
                                    <m:sSub>
                                      <m:sSubPr>
                                        <m:ctrlPr>
                                          <a:rPr lang="ar-AE" altLang="zh-CN" i="1">
                                            <a:latin typeface="Cambria Math" panose="02040503050406030204" pitchFamily="18" charset="0"/>
                                          </a:rPr>
                                        </m:ctrlPr>
                                      </m:sSubPr>
                                      <m:e>
                                        <m:r>
                                          <a:rPr lang="zh-CN" altLang="ar-AE" i="1">
                                            <a:latin typeface="Cambria Math" panose="02040503050406030204" pitchFamily="18" charset="0"/>
                                          </a:rPr>
                                          <m:t>𝑡</m:t>
                                        </m:r>
                                      </m:e>
                                      <m:sub>
                                        <m:r>
                                          <a:rPr lang="zh-CN" altLang="ar-AE" i="1">
                                            <a:latin typeface="Cambria Math" panose="02040503050406030204" pitchFamily="18" charset="0"/>
                                          </a:rPr>
                                          <m:t>𝑖</m:t>
                                        </m:r>
                                      </m:sub>
                                    </m:sSub>
                                  </m:sub>
                                </m:sSub>
                              </m:den>
                            </m:f>
                            <m:nary>
                              <m:naryPr>
                                <m:chr m:val="∑"/>
                                <m:grow m:val="on"/>
                                <m:ctrlPr>
                                  <a:rPr lang="ar-AE" altLang="zh-CN" i="1">
                                    <a:latin typeface="Cambria Math" panose="02040503050406030204" pitchFamily="18" charset="0"/>
                                  </a:rPr>
                                </m:ctrlPr>
                              </m:naryPr>
                              <m:sub>
                                <m:r>
                                  <a:rPr lang="zh-CN" altLang="ar-AE" i="1">
                                    <a:latin typeface="Cambria Math" panose="02040503050406030204" pitchFamily="18" charset="0"/>
                                  </a:rPr>
                                  <m:t>𝑗</m:t>
                                </m:r>
                                <m:r>
                                  <a:rPr lang="ar-AE" altLang="zh-CN" i="0">
                                    <a:latin typeface="Cambria Math" panose="02040503050406030204" pitchFamily="18" charset="0"/>
                                  </a:rPr>
                                  <m:t>=</m:t>
                                </m:r>
                                <m:r>
                                  <a:rPr lang="ar-AE" altLang="zh-CN" i="0">
                                    <a:latin typeface="Cambria Math" panose="02040503050406030204" pitchFamily="18" charset="0"/>
                                  </a:rPr>
                                  <m:t>1</m:t>
                                </m:r>
                              </m:sub>
                              <m:sup>
                                <m:sSub>
                                  <m:sSubPr>
                                    <m:ctrlPr>
                                      <a:rPr lang="ar-AE" altLang="zh-CN" i="1">
                                        <a:latin typeface="Cambria Math" panose="02040503050406030204" pitchFamily="18" charset="0"/>
                                      </a:rPr>
                                    </m:ctrlPr>
                                  </m:sSubPr>
                                  <m:e>
                                    <m:r>
                                      <a:rPr lang="zh-CN" altLang="ar-AE" i="1">
                                        <a:latin typeface="Cambria Math" panose="02040503050406030204" pitchFamily="18" charset="0"/>
                                      </a:rPr>
                                      <m:t>𝑁</m:t>
                                    </m:r>
                                  </m:e>
                                  <m:sub>
                                    <m:sSub>
                                      <m:sSubPr>
                                        <m:ctrlPr>
                                          <a:rPr lang="ar-AE" altLang="zh-CN" i="1">
                                            <a:latin typeface="Cambria Math" panose="02040503050406030204" pitchFamily="18" charset="0"/>
                                          </a:rPr>
                                        </m:ctrlPr>
                                      </m:sSubPr>
                                      <m:e>
                                        <m:r>
                                          <a:rPr lang="zh-CN" altLang="ar-AE" i="1">
                                            <a:latin typeface="Cambria Math" panose="02040503050406030204" pitchFamily="18" charset="0"/>
                                          </a:rPr>
                                          <m:t>𝑡</m:t>
                                        </m:r>
                                      </m:e>
                                      <m:sub>
                                        <m:r>
                                          <a:rPr lang="zh-CN" altLang="ar-AE" i="1">
                                            <a:latin typeface="Cambria Math" panose="02040503050406030204" pitchFamily="18" charset="0"/>
                                          </a:rPr>
                                          <m:t>𝑖</m:t>
                                        </m:r>
                                      </m:sub>
                                    </m:sSub>
                                  </m:sub>
                                </m:sSub>
                              </m:sup>
                              <m:e>
                                <m:r>
                                  <a:rPr lang="ar-AE" altLang="zh-CN" i="0">
                                    <a:latin typeface="Cambria Math" panose="02040503050406030204" pitchFamily="18" charset="0"/>
                                  </a:rPr>
                                  <m:t>ℓ</m:t>
                                </m:r>
                              </m:e>
                            </m:nary>
                            <m:d>
                              <m:dPr>
                                <m:sepChr m:val=","/>
                                <m:ctrlPr>
                                  <a:rPr lang="ar-AE" altLang="zh-CN" i="1">
                                    <a:latin typeface="Cambria Math" panose="02040503050406030204" pitchFamily="18" charset="0"/>
                                  </a:rPr>
                                </m:ctrlPr>
                              </m:dPr>
                              <m:e>
                                <m:sSub>
                                  <m:sSubPr>
                                    <m:ctrlPr>
                                      <a:rPr lang="ar-AE" altLang="zh-CN" i="1">
                                        <a:latin typeface="Cambria Math" panose="02040503050406030204" pitchFamily="18" charset="0"/>
                                      </a:rPr>
                                    </m:ctrlPr>
                                  </m:sSubPr>
                                  <m:e>
                                    <m:r>
                                      <a:rPr lang="zh-CN" altLang="ar-AE" i="1">
                                        <a:latin typeface="Cambria Math" panose="02040503050406030204" pitchFamily="18" charset="0"/>
                                      </a:rPr>
                                      <m:t>𝑓</m:t>
                                    </m:r>
                                  </m:e>
                                  <m:sub>
                                    <m:sSub>
                                      <m:sSubPr>
                                        <m:ctrlPr>
                                          <a:rPr lang="ar-AE" altLang="zh-CN" i="1">
                                            <a:latin typeface="Cambria Math" panose="02040503050406030204" pitchFamily="18" charset="0"/>
                                          </a:rPr>
                                        </m:ctrlPr>
                                      </m:sSubPr>
                                      <m:e>
                                        <m:r>
                                          <a:rPr lang="zh-CN" altLang="ar-AE" i="1">
                                            <a:latin typeface="Cambria Math" panose="02040503050406030204" pitchFamily="18" charset="0"/>
                                          </a:rPr>
                                          <m:t>𝑡</m:t>
                                        </m:r>
                                      </m:e>
                                      <m:sub>
                                        <m:r>
                                          <a:rPr lang="zh-CN" altLang="ar-AE" i="1">
                                            <a:latin typeface="Cambria Math" panose="02040503050406030204" pitchFamily="18" charset="0"/>
                                          </a:rPr>
                                          <m:t>𝑖</m:t>
                                        </m:r>
                                      </m:sub>
                                    </m:sSub>
                                  </m:sub>
                                </m:sSub>
                              </m:e>
                              <m:e>
                                <m:d>
                                  <m:dPr>
                                    <m:sepChr m:val=";"/>
                                    <m:ctrlPr>
                                      <a:rPr lang="ar-AE" altLang="zh-CN" i="1">
                                        <a:latin typeface="Cambria Math" panose="02040503050406030204" pitchFamily="18" charset="0"/>
                                      </a:rPr>
                                    </m:ctrlPr>
                                  </m:dPr>
                                  <m:e>
                                    <m:sSub>
                                      <m:sSubPr>
                                        <m:ctrlPr>
                                          <a:rPr lang="ar-AE" altLang="zh-CN" i="1">
                                            <a:latin typeface="Cambria Math" panose="02040503050406030204" pitchFamily="18" charset="0"/>
                                          </a:rPr>
                                        </m:ctrlPr>
                                      </m:sSubPr>
                                      <m:e>
                                        <m:r>
                                          <a:rPr lang="zh-CN" altLang="ar-AE" i="1">
                                            <a:latin typeface="Cambria Math" panose="02040503050406030204" pitchFamily="18" charset="0"/>
                                          </a:rPr>
                                          <m:t>𝑥</m:t>
                                        </m:r>
                                      </m:e>
                                      <m:sub>
                                        <m:r>
                                          <a:rPr lang="zh-CN" altLang="ar-AE" i="1">
                                            <a:latin typeface="Cambria Math" panose="02040503050406030204" pitchFamily="18" charset="0"/>
                                          </a:rPr>
                                          <m:t>𝑗</m:t>
                                        </m:r>
                                      </m:sub>
                                    </m:sSub>
                                  </m:e>
                                  <m:e>
                                    <m:sSub>
                                      <m:sSubPr>
                                        <m:ctrlPr>
                                          <a:rPr lang="ar-AE" altLang="zh-CN" i="1">
                                            <a:latin typeface="Cambria Math" panose="02040503050406030204" pitchFamily="18" charset="0"/>
                                          </a:rPr>
                                        </m:ctrlPr>
                                      </m:sSubPr>
                                      <m:e>
                                        <m:r>
                                          <a:rPr lang="zh-CN" altLang="ar-AE" i="1">
                                            <a:latin typeface="Cambria Math" panose="02040503050406030204" pitchFamily="18" charset="0"/>
                                          </a:rPr>
                                          <m:t>𝜃</m:t>
                                        </m:r>
                                      </m:e>
                                      <m:sub>
                                        <m:sSub>
                                          <m:sSubPr>
                                            <m:ctrlPr>
                                              <a:rPr lang="ar-AE" altLang="zh-CN" i="1">
                                                <a:latin typeface="Cambria Math" panose="02040503050406030204" pitchFamily="18" charset="0"/>
                                              </a:rPr>
                                            </m:ctrlPr>
                                          </m:sSubPr>
                                          <m:e>
                                            <m:r>
                                              <a:rPr lang="zh-CN" altLang="ar-AE" i="1">
                                                <a:latin typeface="Cambria Math" panose="02040503050406030204" pitchFamily="18" charset="0"/>
                                              </a:rPr>
                                              <m:t>𝑡</m:t>
                                            </m:r>
                                          </m:e>
                                          <m:sub>
                                            <m:r>
                                              <a:rPr lang="zh-CN" altLang="ar-AE" i="1">
                                                <a:latin typeface="Cambria Math" panose="02040503050406030204" pitchFamily="18" charset="0"/>
                                              </a:rPr>
                                              <m:t>𝑖</m:t>
                                            </m:r>
                                          </m:sub>
                                        </m:sSub>
                                      </m:sub>
                                    </m:sSub>
                                  </m:e>
                                </m:d>
                                <m:sSub>
                                  <m:sSubPr>
                                    <m:ctrlPr>
                                      <a:rPr lang="ar-AE" altLang="zh-CN" i="1">
                                        <a:latin typeface="Cambria Math" panose="02040503050406030204" pitchFamily="18" charset="0"/>
                                      </a:rPr>
                                    </m:ctrlPr>
                                  </m:sSubPr>
                                  <m:e>
                                    <m:r>
                                      <a:rPr lang="zh-CN" altLang="ar-AE" i="1">
                                        <a:latin typeface="Cambria Math" panose="02040503050406030204" pitchFamily="18" charset="0"/>
                                      </a:rPr>
                                      <m:t>𝑦</m:t>
                                    </m:r>
                                  </m:e>
                                  <m:sub>
                                    <m:r>
                                      <a:rPr lang="zh-CN" altLang="ar-AE" i="1">
                                        <a:latin typeface="Cambria Math" panose="02040503050406030204" pitchFamily="18" charset="0"/>
                                      </a:rPr>
                                      <m:t>𝑗</m:t>
                                    </m:r>
                                  </m:sub>
                                </m:sSub>
                              </m:e>
                            </m:d>
                            <m:r>
                              <a:rPr lang="ar-AE" altLang="zh-CN" i="0">
                                <a:latin typeface="Cambria Math" panose="02040503050406030204" pitchFamily="18" charset="0"/>
                              </a:rPr>
                              <m:t>+</m:t>
                            </m:r>
                            <m:r>
                              <a:rPr lang="zh-CN" altLang="ar-AE" i="1">
                                <a:latin typeface="Cambria Math" panose="02040503050406030204" pitchFamily="18" charset="0"/>
                              </a:rPr>
                              <m:t>𝜆</m:t>
                            </m:r>
                            <m:r>
                              <m:rPr>
                                <m:nor/>
                              </m:rPr>
                              <a:rPr lang="ar-AE" altLang="zh-CN" b="0" i="1">
                                <a:latin typeface="Calibri" panose="020F0502020204030204" pitchFamily="34" charset="0"/>
                                <a:ea typeface="Calibri" panose="020F0502020204030204" pitchFamily="34" charset="0"/>
                                <a:cs typeface="Calibri" panose="020F0502020204030204" pitchFamily="34" charset="0"/>
                              </a:rPr>
                              <m:t> </m:t>
                            </m:r>
                            <m:r>
                              <m:rPr>
                                <m:sty m:val="p"/>
                              </m:rPr>
                              <a:rPr lang="el-GR" altLang="zh-CN" b="0" i="0">
                                <a:latin typeface="Cambria Math" panose="02040503050406030204" pitchFamily="18" charset="0"/>
                              </a:rPr>
                              <m:t>Ω</m:t>
                            </m:r>
                            <m:d>
                              <m:dPr>
                                <m:sepChr m:val=","/>
                                <m:ctrlPr>
                                  <a:rPr lang="ar-AE" altLang="zh-CN" b="0" i="1">
                                    <a:latin typeface="Cambria Math" panose="02040503050406030204" pitchFamily="18" charset="0"/>
                                  </a:rPr>
                                </m:ctrlPr>
                              </m:dPr>
                              <m:e>
                                <m:sSub>
                                  <m:sSubPr>
                                    <m:ctrlPr>
                                      <a:rPr lang="ar-AE" altLang="zh-CN" b="0" i="1">
                                        <a:latin typeface="Cambria Math" panose="02040503050406030204" pitchFamily="18" charset="0"/>
                                      </a:rPr>
                                    </m:ctrlPr>
                                  </m:sSubPr>
                                  <m:e>
                                    <m:r>
                                      <a:rPr lang="zh-CN" altLang="ar-AE" b="0" i="1">
                                        <a:latin typeface="Cambria Math" panose="02040503050406030204" pitchFamily="18" charset="0"/>
                                      </a:rPr>
                                      <m:t>𝜃</m:t>
                                    </m:r>
                                  </m:e>
                                  <m:sub>
                                    <m:sSub>
                                      <m:sSubPr>
                                        <m:ctrlPr>
                                          <a:rPr lang="ar-AE" altLang="zh-CN" b="0" i="1">
                                            <a:latin typeface="Cambria Math" panose="02040503050406030204" pitchFamily="18" charset="0"/>
                                          </a:rPr>
                                        </m:ctrlPr>
                                      </m:sSubPr>
                                      <m:e>
                                        <m:r>
                                          <a:rPr lang="zh-CN" altLang="ar-AE" b="0" i="1">
                                            <a:latin typeface="Cambria Math" panose="02040503050406030204" pitchFamily="18" charset="0"/>
                                          </a:rPr>
                                          <m:t>𝑡</m:t>
                                        </m:r>
                                      </m:e>
                                      <m:sub>
                                        <m:r>
                                          <a:rPr lang="zh-CN" altLang="ar-AE" b="0" i="1">
                                            <a:latin typeface="Cambria Math" panose="02040503050406030204" pitchFamily="18" charset="0"/>
                                          </a:rPr>
                                          <m:t>𝑖</m:t>
                                        </m:r>
                                      </m:sub>
                                    </m:sSub>
                                  </m:sub>
                                </m:sSub>
                              </m:e>
                              <m:e>
                                <m:sSub>
                                  <m:sSubPr>
                                    <m:ctrlPr>
                                      <a:rPr lang="ar-AE" altLang="zh-CN" b="0" i="1">
                                        <a:latin typeface="Cambria Math" panose="02040503050406030204" pitchFamily="18" charset="0"/>
                                      </a:rPr>
                                    </m:ctrlPr>
                                  </m:sSubPr>
                                  <m:e>
                                    <m:r>
                                      <a:rPr lang="zh-CN" altLang="ar-AE" b="0" i="1">
                                        <a:latin typeface="Cambria Math" panose="02040503050406030204" pitchFamily="18" charset="0"/>
                                      </a:rPr>
                                      <m:t>𝜃</m:t>
                                    </m:r>
                                  </m:e>
                                  <m:sub>
                                    <m:r>
                                      <a:rPr lang="zh-CN" altLang="ar-AE" b="0" i="1">
                                        <a:latin typeface="Cambria Math" panose="02040503050406030204" pitchFamily="18" charset="0"/>
                                      </a:rPr>
                                      <m:t>𝑠</m:t>
                                    </m:r>
                                  </m:sub>
                                </m:sSub>
                              </m:e>
                            </m:d>
                          </m:e>
                          <m:e/>
                          <m:e/>
                        </m:mr>
                      </m:m>
                    </m:oMath>
                  </m:oMathPara>
                </a14:m>
                <a:endParaRPr lang="ar-AE" altLang="zh-CN" b="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altLang="zh-CN" dirty="0">
                    <a:latin typeface="Calibri" panose="020F0502020204030204" pitchFamily="34" charset="0"/>
                    <a:ea typeface="Calibri" panose="020F0502020204030204" pitchFamily="34" charset="0"/>
                    <a:cs typeface="Calibri" panose="020F0502020204030204" pitchFamily="34" charset="0"/>
                  </a:rPr>
                  <a:t>where:</a:t>
                </a:r>
              </a:p>
              <a:p>
                <a:pPr marL="742950" lvl="1" indent="-285750">
                  <a:buFont typeface="Arial" panose="020B0604020202020204" pitchFamily="34" charset="0"/>
                  <a:buChar char="•"/>
                </a:pPr>
                <a14:m>
                  <m:oMath xmlns:m="http://schemas.openxmlformats.org/officeDocument/2006/math">
                    <m:r>
                      <m:rPr>
                        <m:sty m:val="p"/>
                      </m:rPr>
                      <a:rPr lang="el-GR" altLang="zh-CN">
                        <a:latin typeface="Cambria Math" panose="02040503050406030204" pitchFamily="18" charset="0"/>
                      </a:rPr>
                      <m:t>Ω</m:t>
                    </m:r>
                    <m:d>
                      <m:dPr>
                        <m:sepChr m:val=","/>
                        <m:ctrlPr>
                          <a:rPr lang="ar-AE" altLang="zh-CN" i="1">
                            <a:latin typeface="Cambria Math" panose="02040503050406030204" pitchFamily="18" charset="0"/>
                          </a:rPr>
                        </m:ctrlPr>
                      </m:dPr>
                      <m:e>
                        <m:sSub>
                          <m:sSubPr>
                            <m:ctrlPr>
                              <a:rPr lang="ar-AE" altLang="zh-CN" i="1">
                                <a:latin typeface="Cambria Math" panose="02040503050406030204" pitchFamily="18" charset="0"/>
                              </a:rPr>
                            </m:ctrlPr>
                          </m:sSubPr>
                          <m:e>
                            <m:r>
                              <a:rPr lang="zh-CN" altLang="ar-AE" i="1">
                                <a:latin typeface="Cambria Math" panose="02040503050406030204" pitchFamily="18" charset="0"/>
                              </a:rPr>
                              <m:t>𝜃</m:t>
                            </m:r>
                          </m:e>
                          <m:sub>
                            <m:sSub>
                              <m:sSubPr>
                                <m:ctrlPr>
                                  <a:rPr lang="ar-AE" altLang="zh-CN" i="1">
                                    <a:latin typeface="Cambria Math" panose="02040503050406030204" pitchFamily="18" charset="0"/>
                                  </a:rPr>
                                </m:ctrlPr>
                              </m:sSubPr>
                              <m:e>
                                <m:r>
                                  <a:rPr lang="zh-CN" altLang="ar-AE" i="1">
                                    <a:latin typeface="Cambria Math" panose="02040503050406030204" pitchFamily="18" charset="0"/>
                                  </a:rPr>
                                  <m:t>𝑡</m:t>
                                </m:r>
                              </m:e>
                              <m:sub>
                                <m:r>
                                  <a:rPr lang="zh-CN" altLang="ar-AE" i="1">
                                    <a:latin typeface="Cambria Math" panose="02040503050406030204" pitchFamily="18" charset="0"/>
                                  </a:rPr>
                                  <m:t>𝑖</m:t>
                                </m:r>
                              </m:sub>
                            </m:sSub>
                          </m:sub>
                        </m:sSub>
                      </m:e>
                      <m:e>
                        <m:sSub>
                          <m:sSubPr>
                            <m:ctrlPr>
                              <a:rPr lang="ar-AE" altLang="zh-CN" i="1">
                                <a:latin typeface="Cambria Math" panose="02040503050406030204" pitchFamily="18" charset="0"/>
                              </a:rPr>
                            </m:ctrlPr>
                          </m:sSubPr>
                          <m:e>
                            <m:r>
                              <a:rPr lang="zh-CN" altLang="ar-AE" i="1">
                                <a:latin typeface="Cambria Math" panose="02040503050406030204" pitchFamily="18" charset="0"/>
                              </a:rPr>
                              <m:t>𝜃</m:t>
                            </m:r>
                          </m:e>
                          <m:sub>
                            <m:r>
                              <a:rPr lang="zh-CN" altLang="ar-AE" i="1">
                                <a:latin typeface="Cambria Math" panose="02040503050406030204" pitchFamily="18" charset="0"/>
                              </a:rPr>
                              <m:t>𝑠</m:t>
                            </m:r>
                          </m:sub>
                        </m:sSub>
                      </m:e>
                    </m:d>
                  </m:oMath>
                </a14:m>
                <a:r>
                  <a:rPr lang="en-US" altLang="zh-CN" dirty="0">
                    <a:latin typeface="Calibri" panose="020F0502020204030204" pitchFamily="34" charset="0"/>
                    <a:ea typeface="Calibri" panose="020F0502020204030204" pitchFamily="34" charset="0"/>
                    <a:cs typeface="Calibri" panose="020F0502020204030204" pitchFamily="34" charset="0"/>
                  </a:rPr>
                  <a:t> </a:t>
                </a:r>
                <a:r>
                  <a:rPr lang="ar-AE" altLang="zh-CN" dirty="0">
                    <a:latin typeface="Calibri" panose="020F0502020204030204" pitchFamily="34" charset="0"/>
                    <a:ea typeface="Calibri" panose="020F0502020204030204" pitchFamily="34" charset="0"/>
                    <a:cs typeface="Calibri" panose="020F0502020204030204" pitchFamily="34" charset="0"/>
                  </a:rPr>
                  <a:t>: </a:t>
                </a:r>
                <a:r>
                  <a:rPr lang="en-US" altLang="zh-CN" i="1" dirty="0">
                    <a:latin typeface="Calibri" panose="020F0502020204030204" pitchFamily="34" charset="0"/>
                    <a:ea typeface="Calibri" panose="020F0502020204030204" pitchFamily="34" charset="0"/>
                    <a:cs typeface="Calibri" panose="020F0502020204030204" pitchFamily="34" charset="0"/>
                  </a:rPr>
                  <a:t>regularization term</a:t>
                </a:r>
                <a:r>
                  <a:rPr lang="en-US" altLang="zh-CN" dirty="0">
                    <a:latin typeface="Calibri" panose="020F0502020204030204" pitchFamily="34" charset="0"/>
                    <a:ea typeface="Calibri" panose="020F0502020204030204" pitchFamily="34" charset="0"/>
                    <a:cs typeface="Calibri" panose="020F0502020204030204" pitchFamily="34" charset="0"/>
                  </a:rPr>
                  <a:t> enforcing similarity between the first model and future parameters.</a:t>
                </a:r>
              </a:p>
              <a:p>
                <a:pPr marL="742950" lvl="1" indent="-285750">
                  <a:buFont typeface="Arial" panose="020B0604020202020204" pitchFamily="34" charset="0"/>
                  <a:buChar char="•"/>
                </a:pPr>
                <a14:m>
                  <m:oMath xmlns:m="http://schemas.openxmlformats.org/officeDocument/2006/math">
                    <m:r>
                      <a:rPr lang="zh-CN" altLang="en-US" i="1">
                        <a:latin typeface="Cambria Math" panose="02040503050406030204" pitchFamily="18" charset="0"/>
                      </a:rPr>
                      <m:t>𝜆</m:t>
                    </m:r>
                  </m:oMath>
                </a14:m>
                <a:r>
                  <a:rPr lang="en-US" altLang="zh-CN" dirty="0">
                    <a:latin typeface="Calibri" panose="020F0502020204030204" pitchFamily="34" charset="0"/>
                    <a:ea typeface="Calibri" panose="020F0502020204030204" pitchFamily="34" charset="0"/>
                    <a:cs typeface="Calibri" panose="020F0502020204030204" pitchFamily="34" charset="0"/>
                  </a:rPr>
                  <a:t>: balancing coefficient controlling the strength of transfer.</a:t>
                </a:r>
              </a:p>
              <a:p>
                <a:pPr>
                  <a:buFont typeface="Arial" panose="020B0604020202020204" pitchFamily="34" charset="0"/>
                  <a:buChar char="•"/>
                </a:pPr>
                <a:r>
                  <a:rPr lang="en-US" altLang="zh-CN" dirty="0">
                    <a:latin typeface="Calibri" panose="020F0502020204030204" pitchFamily="34" charset="0"/>
                    <a:ea typeface="Calibri" panose="020F0502020204030204" pitchFamily="34" charset="0"/>
                    <a:cs typeface="Calibri" panose="020F0502020204030204" pitchFamily="34" charset="0"/>
                  </a:rPr>
                  <a:t>The additional term </a:t>
                </a:r>
                <a14:m>
                  <m:oMath xmlns:m="http://schemas.openxmlformats.org/officeDocument/2006/math">
                    <m:r>
                      <m:rPr>
                        <m:sty m:val="p"/>
                      </m:rPr>
                      <a:rPr lang="el-GR" altLang="zh-CN">
                        <a:latin typeface="Cambria Math" panose="02040503050406030204" pitchFamily="18" charset="0"/>
                      </a:rPr>
                      <m:t>Ω</m:t>
                    </m:r>
                  </m:oMath>
                </a14:m>
                <a:r>
                  <a:rPr lang="en-US" altLang="zh-CN" dirty="0">
                    <a:latin typeface="Calibri" panose="020F0502020204030204" pitchFamily="34" charset="0"/>
                    <a:ea typeface="Calibri" panose="020F0502020204030204" pitchFamily="34" charset="0"/>
                    <a:cs typeface="Calibri" panose="020F0502020204030204" pitchFamily="34" charset="0"/>
                  </a:rPr>
                  <a:t> penalizes large deviations from the pre-trained parameters, preventing overfitting to small target subsets. </a:t>
                </a:r>
              </a:p>
              <a:p>
                <a:endParaRPr lang="zh-CN" altLang="en-US" dirty="0">
                  <a:latin typeface="Calibri" panose="020F0502020204030204" pitchFamily="34" charset="0"/>
                  <a:cs typeface="Calibri" panose="020F0502020204030204" pitchFamily="34" charset="0"/>
                </a:endParaRPr>
              </a:p>
            </p:txBody>
          </p:sp>
        </mc:Choice>
        <mc:Fallback xmlns="">
          <p:sp>
            <p:nvSpPr>
              <p:cNvPr id="3" name="Text Placeholder 2">
                <a:extLst>
                  <a:ext uri="{FF2B5EF4-FFF2-40B4-BE49-F238E27FC236}">
                    <a16:creationId xmlns:a16="http://schemas.microsoft.com/office/drawing/2014/main" id="{3B59843C-22E5-7561-94F4-89EABD698DC4}"/>
                  </a:ext>
                </a:extLst>
              </p:cNvPr>
              <p:cNvSpPr>
                <a:spLocks noGrp="1" noRot="1" noChangeAspect="1" noMove="1" noResize="1" noEditPoints="1" noAdjustHandles="1" noChangeArrowheads="1" noChangeShapeType="1" noTextEdit="1"/>
              </p:cNvSpPr>
              <p:nvPr>
                <p:ph type="body" sz="quarter" idx="10"/>
              </p:nvPr>
            </p:nvSpPr>
            <p:spPr>
              <a:xfrm>
                <a:off x="90239" y="742950"/>
                <a:ext cx="8839200" cy="3629000"/>
              </a:xfrm>
              <a:blipFill>
                <a:blip r:embed="rId2"/>
                <a:stretch>
                  <a:fillRect l="-207" t="-33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55469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FA785-22BA-2E18-5616-EE79D1D010E6}"/>
              </a:ext>
            </a:extLst>
          </p:cNvPr>
          <p:cNvSpPr>
            <a:spLocks noGrp="1"/>
          </p:cNvSpPr>
          <p:nvPr>
            <p:ph type="title"/>
          </p:nvPr>
        </p:nvSpPr>
        <p:spPr/>
        <p:txBody>
          <a:bodyPr/>
          <a:lstStyle/>
          <a:p>
            <a:r>
              <a:rPr lang="en-US" altLang="zh-CN" dirty="0"/>
              <a:t>Transfer Learning</a:t>
            </a:r>
            <a:endParaRPr lang="zh-CN" alt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071D7EC-C23C-610F-5159-CC3AE330C698}"/>
                  </a:ext>
                </a:extLst>
              </p:cNvPr>
              <p:cNvSpPr>
                <a:spLocks noGrp="1"/>
              </p:cNvSpPr>
              <p:nvPr>
                <p:ph type="body" sz="quarter" idx="10"/>
              </p:nvPr>
            </p:nvSpPr>
            <p:spPr>
              <a:xfrm>
                <a:off x="90239" y="742950"/>
                <a:ext cx="8839200" cy="3917032"/>
              </a:xfrm>
            </p:spPr>
            <p:txBody>
              <a:bodyPr/>
              <a:lstStyle/>
              <a:p>
                <a:pPr>
                  <a:buNone/>
                </a:pPr>
                <a:r>
                  <a:rPr lang="en-US" altLang="zh-CN" sz="1600" b="1" dirty="0">
                    <a:latin typeface="Calibri" panose="020F0502020204030204" pitchFamily="34" charset="0"/>
                    <a:ea typeface="Calibri" panose="020F0502020204030204" pitchFamily="34" charset="0"/>
                    <a:cs typeface="Calibri" panose="020F0502020204030204" pitchFamily="34" charset="0"/>
                  </a:rPr>
                  <a:t>Similarity Measurement</a:t>
                </a:r>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altLang="zh-CN" sz="1600" dirty="0">
                    <a:latin typeface="Calibri" panose="020F0502020204030204" pitchFamily="34" charset="0"/>
                    <a:ea typeface="Calibri" panose="020F0502020204030204" pitchFamily="34" charset="0"/>
                    <a:cs typeface="Calibri" panose="020F0502020204030204" pitchFamily="34" charset="0"/>
                  </a:rPr>
                  <a:t>The model evaluates </a:t>
                </a:r>
                <a:r>
                  <a:rPr lang="en-US" altLang="zh-CN" sz="1600" b="1" dirty="0">
                    <a:latin typeface="Calibri" panose="020F0502020204030204" pitchFamily="34" charset="0"/>
                    <a:ea typeface="Calibri" panose="020F0502020204030204" pitchFamily="34" charset="0"/>
                    <a:cs typeface="Calibri" panose="020F0502020204030204" pitchFamily="34" charset="0"/>
                  </a:rPr>
                  <a:t>similarity</a:t>
                </a:r>
                <a:r>
                  <a:rPr lang="en-US" altLang="zh-CN" sz="1600" dirty="0">
                    <a:latin typeface="Calibri" panose="020F0502020204030204" pitchFamily="34" charset="0"/>
                    <a:ea typeface="Calibri" panose="020F0502020204030204" pitchFamily="34" charset="0"/>
                    <a:cs typeface="Calibri" panose="020F0502020204030204" pitchFamily="34" charset="0"/>
                  </a:rPr>
                  <a:t> between previous and next tasks using statistical feature distances:</a:t>
                </a:r>
              </a:p>
              <a:p>
                <a:pPr>
                  <a:buNone/>
                </a:pPr>
                <a14:m>
                  <m:oMathPara xmlns:m="http://schemas.openxmlformats.org/officeDocument/2006/math">
                    <m:oMathParaPr>
                      <m:jc m:val="centerGroup"/>
                    </m:oMathParaPr>
                    <m:oMath xmlns:m="http://schemas.openxmlformats.org/officeDocument/2006/math">
                      <m:m>
                        <m:mPr>
                          <m:plcHide m:val="on"/>
                          <m:mcs>
                            <m:mc>
                              <m:mcPr>
                                <m:count m:val="4"/>
                                <m:mcJc m:val="center"/>
                              </m:mcPr>
                            </m:mc>
                          </m:mcs>
                          <m:ctrlPr>
                            <a:rPr lang="ar-AE" altLang="zh-CN" b="0" i="1">
                              <a:latin typeface="Cambria Math" panose="02040503050406030204" pitchFamily="18" charset="0"/>
                            </a:rPr>
                          </m:ctrlPr>
                        </m:mPr>
                        <m:mr>
                          <m:e/>
                          <m:e>
                            <m:r>
                              <m:rPr>
                                <m:nor/>
                              </m:rPr>
                              <a:rPr lang="en-US" altLang="zh-CN" b="0">
                                <a:latin typeface="Calibri" panose="020F0502020204030204" pitchFamily="34" charset="0"/>
                                <a:ea typeface="Calibri" panose="020F0502020204030204" pitchFamily="34" charset="0"/>
                                <a:cs typeface="Calibri" panose="020F0502020204030204" pitchFamily="34" charset="0"/>
                              </a:rPr>
                              <m:t>Sim</m:t>
                            </m:r>
                            <m:d>
                              <m:dPr>
                                <m:sepChr m:val=","/>
                                <m:ctrlPr>
                                  <a:rPr lang="ar-AE" altLang="zh-CN" b="0" i="1">
                                    <a:latin typeface="Cambria Math" panose="02040503050406030204" pitchFamily="18" charset="0"/>
                                  </a:rPr>
                                </m:ctrlPr>
                              </m:dPr>
                              <m:e>
                                <m:sSub>
                                  <m:sSubPr>
                                    <m:ctrlPr>
                                      <a:rPr lang="ar-AE" altLang="zh-CN" b="0" i="1">
                                        <a:latin typeface="Cambria Math" panose="02040503050406030204" pitchFamily="18" charset="0"/>
                                      </a:rPr>
                                    </m:ctrlPr>
                                  </m:sSubPr>
                                  <m:e>
                                    <m:r>
                                      <a:rPr lang="zh-CN" altLang="ar-AE" b="0" i="0">
                                        <a:latin typeface="Cambria Math" panose="02040503050406030204" pitchFamily="18" charset="0"/>
                                      </a:rPr>
                                      <m:t>𝒟</m:t>
                                    </m:r>
                                  </m:e>
                                  <m:sub>
                                    <m:r>
                                      <a:rPr lang="zh-CN" altLang="ar-AE" b="0" i="1">
                                        <a:latin typeface="Cambria Math" panose="02040503050406030204" pitchFamily="18" charset="0"/>
                                      </a:rPr>
                                      <m:t>𝑠</m:t>
                                    </m:r>
                                  </m:sub>
                                </m:sSub>
                              </m:e>
                              <m:e>
                                <m:sSub>
                                  <m:sSubPr>
                                    <m:ctrlPr>
                                      <a:rPr lang="ar-AE" altLang="zh-CN" b="0" i="1">
                                        <a:latin typeface="Cambria Math" panose="02040503050406030204" pitchFamily="18" charset="0"/>
                                      </a:rPr>
                                    </m:ctrlPr>
                                  </m:sSubPr>
                                  <m:e>
                                    <m:r>
                                      <a:rPr lang="zh-CN" altLang="ar-AE" b="0" i="0">
                                        <a:latin typeface="Cambria Math" panose="02040503050406030204" pitchFamily="18" charset="0"/>
                                      </a:rPr>
                                      <m:t>𝒟</m:t>
                                    </m:r>
                                  </m:e>
                                  <m:sub>
                                    <m:r>
                                      <a:rPr lang="zh-CN" altLang="ar-AE" b="0" i="1">
                                        <a:latin typeface="Cambria Math" panose="02040503050406030204" pitchFamily="18" charset="0"/>
                                      </a:rPr>
                                      <m:t>𝑡</m:t>
                                    </m:r>
                                  </m:sub>
                                </m:sSub>
                              </m:e>
                            </m:d>
                            <m:r>
                              <a:rPr lang="ar-AE" altLang="zh-CN" b="0" i="0">
                                <a:latin typeface="Cambria Math" panose="02040503050406030204" pitchFamily="18" charset="0"/>
                              </a:rPr>
                              <m:t>=</m:t>
                            </m:r>
                            <m:f>
                              <m:fPr>
                                <m:ctrlPr>
                                  <a:rPr lang="ar-AE" altLang="zh-CN" b="0" i="1">
                                    <a:latin typeface="Cambria Math" panose="02040503050406030204" pitchFamily="18" charset="0"/>
                                  </a:rPr>
                                </m:ctrlPr>
                              </m:fPr>
                              <m:num>
                                <m:r>
                                  <a:rPr lang="ar-AE" altLang="zh-CN" b="0" i="0">
                                    <a:latin typeface="Cambria Math" panose="02040503050406030204" pitchFamily="18" charset="0"/>
                                  </a:rPr>
                                  <m:t>1</m:t>
                                </m:r>
                              </m:num>
                              <m:den>
                                <m:r>
                                  <a:rPr lang="zh-CN" altLang="ar-AE" b="0" i="1">
                                    <a:latin typeface="Cambria Math" panose="02040503050406030204" pitchFamily="18" charset="0"/>
                                  </a:rPr>
                                  <m:t>𝑝</m:t>
                                </m:r>
                              </m:den>
                            </m:f>
                            <m:nary>
                              <m:naryPr>
                                <m:chr m:val="∑"/>
                                <m:grow m:val="on"/>
                                <m:ctrlPr>
                                  <a:rPr lang="ar-AE" altLang="zh-CN" b="0" i="1">
                                    <a:latin typeface="Cambria Math" panose="02040503050406030204" pitchFamily="18" charset="0"/>
                                  </a:rPr>
                                </m:ctrlPr>
                              </m:naryPr>
                              <m:sub>
                                <m:r>
                                  <a:rPr lang="zh-CN" altLang="ar-AE" b="0" i="1">
                                    <a:latin typeface="Cambria Math" panose="02040503050406030204" pitchFamily="18" charset="0"/>
                                  </a:rPr>
                                  <m:t>𝑘</m:t>
                                </m:r>
                                <m:r>
                                  <a:rPr lang="ar-AE" altLang="zh-CN" b="0" i="0">
                                    <a:latin typeface="Cambria Math" panose="02040503050406030204" pitchFamily="18" charset="0"/>
                                  </a:rPr>
                                  <m:t>=</m:t>
                                </m:r>
                                <m:r>
                                  <a:rPr lang="ar-AE" altLang="zh-CN" b="0" i="0">
                                    <a:latin typeface="Cambria Math" panose="02040503050406030204" pitchFamily="18" charset="0"/>
                                  </a:rPr>
                                  <m:t>1</m:t>
                                </m:r>
                              </m:sub>
                              <m:sup>
                                <m:r>
                                  <a:rPr lang="zh-CN" altLang="ar-AE" b="0" i="1">
                                    <a:latin typeface="Cambria Math" panose="02040503050406030204" pitchFamily="18" charset="0"/>
                                  </a:rPr>
                                  <m:t>𝑝</m:t>
                                </m:r>
                              </m:sup>
                              <m:e>
                                <m:f>
                                  <m:fPr>
                                    <m:ctrlPr>
                                      <a:rPr lang="ar-AE" altLang="zh-CN" b="0" i="1">
                                        <a:latin typeface="Cambria Math" panose="02040503050406030204" pitchFamily="18" charset="0"/>
                                      </a:rPr>
                                    </m:ctrlPr>
                                  </m:fPr>
                                  <m:num>
                                    <m:r>
                                      <a:rPr lang="ar-AE" altLang="zh-CN" b="0" i="0">
                                        <a:latin typeface="Cambria Math" panose="02040503050406030204" pitchFamily="18" charset="0"/>
                                      </a:rPr>
                                      <m:t>2</m:t>
                                    </m:r>
                                    <m:r>
                                      <m:rPr>
                                        <m:nor/>
                                      </m:rPr>
                                      <a:rPr lang="ar-AE" altLang="zh-CN" b="0" i="1">
                                        <a:latin typeface="Calibri" panose="020F0502020204030204" pitchFamily="34" charset="0"/>
                                        <a:ea typeface="Calibri" panose="020F0502020204030204" pitchFamily="34" charset="0"/>
                                        <a:cs typeface="Calibri" panose="020F0502020204030204" pitchFamily="34" charset="0"/>
                                      </a:rPr>
                                      <m:t> </m:t>
                                    </m:r>
                                    <m:r>
                                      <m:rPr>
                                        <m:nor/>
                                      </m:rPr>
                                      <a:rPr lang="en-US" altLang="zh-CN" b="0" i="1">
                                        <a:latin typeface="Calibri" panose="020F0502020204030204" pitchFamily="34" charset="0"/>
                                        <a:ea typeface="Calibri" panose="020F0502020204030204" pitchFamily="34" charset="0"/>
                                        <a:cs typeface="Calibri" panose="020F0502020204030204" pitchFamily="34" charset="0"/>
                                      </a:rPr>
                                      <m:t>cov</m:t>
                                    </m:r>
                                    <m:d>
                                      <m:dPr>
                                        <m:sepChr m:val=","/>
                                        <m:ctrlPr>
                                          <a:rPr lang="ar-AE" altLang="zh-CN" b="0" i="1">
                                            <a:latin typeface="Cambria Math" panose="02040503050406030204" pitchFamily="18" charset="0"/>
                                          </a:rPr>
                                        </m:ctrlPr>
                                      </m:dPr>
                                      <m:e>
                                        <m:sSub>
                                          <m:sSubPr>
                                            <m:ctrlPr>
                                              <a:rPr lang="ar-AE" altLang="zh-CN" b="0" i="1">
                                                <a:latin typeface="Cambria Math" panose="02040503050406030204" pitchFamily="18" charset="0"/>
                                              </a:rPr>
                                            </m:ctrlPr>
                                          </m:sSubPr>
                                          <m:e>
                                            <m:r>
                                              <a:rPr lang="zh-CN" altLang="ar-AE" b="0" i="1">
                                                <a:latin typeface="Cambria Math" panose="02040503050406030204" pitchFamily="18" charset="0"/>
                                              </a:rPr>
                                              <m:t>𝑥</m:t>
                                            </m:r>
                                          </m:e>
                                          <m:sub>
                                            <m:r>
                                              <a:rPr lang="zh-CN" altLang="ar-AE" b="0" i="1">
                                                <a:latin typeface="Cambria Math" panose="02040503050406030204" pitchFamily="18" charset="0"/>
                                              </a:rPr>
                                              <m:t>𝑠</m:t>
                                            </m:r>
                                            <m:r>
                                              <a:rPr lang="ar-AE" altLang="zh-CN" b="0" i="0">
                                                <a:latin typeface="Cambria Math" panose="02040503050406030204" pitchFamily="18" charset="0"/>
                                              </a:rPr>
                                              <m:t>,</m:t>
                                            </m:r>
                                            <m:r>
                                              <a:rPr lang="zh-CN" altLang="ar-AE" b="0" i="1">
                                                <a:latin typeface="Cambria Math" panose="02040503050406030204" pitchFamily="18" charset="0"/>
                                              </a:rPr>
                                              <m:t>𝑘</m:t>
                                            </m:r>
                                          </m:sub>
                                        </m:sSub>
                                      </m:e>
                                      <m:e>
                                        <m:sSub>
                                          <m:sSubPr>
                                            <m:ctrlPr>
                                              <a:rPr lang="ar-AE" altLang="zh-CN" b="0" i="1">
                                                <a:latin typeface="Cambria Math" panose="02040503050406030204" pitchFamily="18" charset="0"/>
                                              </a:rPr>
                                            </m:ctrlPr>
                                          </m:sSubPr>
                                          <m:e>
                                            <m:r>
                                              <a:rPr lang="zh-CN" altLang="ar-AE" b="0" i="1">
                                                <a:latin typeface="Cambria Math" panose="02040503050406030204" pitchFamily="18" charset="0"/>
                                              </a:rPr>
                                              <m:t>𝑥</m:t>
                                            </m:r>
                                          </m:e>
                                          <m:sub>
                                            <m:r>
                                              <a:rPr lang="zh-CN" altLang="ar-AE" b="0" i="1">
                                                <a:latin typeface="Cambria Math" panose="02040503050406030204" pitchFamily="18" charset="0"/>
                                              </a:rPr>
                                              <m:t>𝑡</m:t>
                                            </m:r>
                                            <m:r>
                                              <a:rPr lang="ar-AE" altLang="zh-CN" b="0" i="0">
                                                <a:latin typeface="Cambria Math" panose="02040503050406030204" pitchFamily="18" charset="0"/>
                                              </a:rPr>
                                              <m:t>,</m:t>
                                            </m:r>
                                            <m:r>
                                              <a:rPr lang="zh-CN" altLang="ar-AE" b="0" i="1">
                                                <a:latin typeface="Cambria Math" panose="02040503050406030204" pitchFamily="18" charset="0"/>
                                              </a:rPr>
                                              <m:t>𝑘</m:t>
                                            </m:r>
                                          </m:sub>
                                        </m:sSub>
                                      </m:e>
                                    </m:d>
                                  </m:num>
                                  <m:den>
                                    <m:sSubSup>
                                      <m:sSubSupPr>
                                        <m:ctrlPr>
                                          <a:rPr lang="ar-AE" altLang="zh-CN" b="0" i="1">
                                            <a:latin typeface="Cambria Math" panose="02040503050406030204" pitchFamily="18" charset="0"/>
                                          </a:rPr>
                                        </m:ctrlPr>
                                      </m:sSubSupPr>
                                      <m:e>
                                        <m:r>
                                          <a:rPr lang="zh-CN" altLang="ar-AE" b="0" i="1">
                                            <a:latin typeface="Cambria Math" panose="02040503050406030204" pitchFamily="18" charset="0"/>
                                          </a:rPr>
                                          <m:t>𝜎</m:t>
                                        </m:r>
                                      </m:e>
                                      <m:sub>
                                        <m:sSub>
                                          <m:sSubPr>
                                            <m:ctrlPr>
                                              <a:rPr lang="ar-AE" altLang="zh-CN" b="0" i="1">
                                                <a:latin typeface="Cambria Math" panose="02040503050406030204" pitchFamily="18" charset="0"/>
                                              </a:rPr>
                                            </m:ctrlPr>
                                          </m:sSubPr>
                                          <m:e>
                                            <m:r>
                                              <a:rPr lang="zh-CN" altLang="ar-AE" b="0" i="1">
                                                <a:latin typeface="Cambria Math" panose="02040503050406030204" pitchFamily="18" charset="0"/>
                                              </a:rPr>
                                              <m:t>𝑥</m:t>
                                            </m:r>
                                          </m:e>
                                          <m:sub>
                                            <m:r>
                                              <a:rPr lang="zh-CN" altLang="ar-AE" b="0" i="1">
                                                <a:latin typeface="Cambria Math" panose="02040503050406030204" pitchFamily="18" charset="0"/>
                                              </a:rPr>
                                              <m:t>𝑠</m:t>
                                            </m:r>
                                            <m:r>
                                              <a:rPr lang="ar-AE" altLang="zh-CN" b="0" i="0">
                                                <a:latin typeface="Cambria Math" panose="02040503050406030204" pitchFamily="18" charset="0"/>
                                              </a:rPr>
                                              <m:t>,</m:t>
                                            </m:r>
                                            <m:r>
                                              <a:rPr lang="zh-CN" altLang="ar-AE" b="0" i="1">
                                                <a:latin typeface="Cambria Math" panose="02040503050406030204" pitchFamily="18" charset="0"/>
                                              </a:rPr>
                                              <m:t>𝑘</m:t>
                                            </m:r>
                                          </m:sub>
                                        </m:sSub>
                                      </m:sub>
                                      <m:sup>
                                        <m:r>
                                          <a:rPr lang="ar-AE" altLang="zh-CN" b="0" i="0">
                                            <a:latin typeface="Cambria Math" panose="02040503050406030204" pitchFamily="18" charset="0"/>
                                          </a:rPr>
                                          <m:t>2</m:t>
                                        </m:r>
                                      </m:sup>
                                    </m:sSubSup>
                                    <m:r>
                                      <a:rPr lang="ar-AE" altLang="zh-CN" b="0" i="0">
                                        <a:latin typeface="Cambria Math" panose="02040503050406030204" pitchFamily="18" charset="0"/>
                                      </a:rPr>
                                      <m:t>+</m:t>
                                    </m:r>
                                    <m:sSubSup>
                                      <m:sSubSupPr>
                                        <m:ctrlPr>
                                          <a:rPr lang="ar-AE" altLang="zh-CN" b="0" i="1">
                                            <a:latin typeface="Cambria Math" panose="02040503050406030204" pitchFamily="18" charset="0"/>
                                          </a:rPr>
                                        </m:ctrlPr>
                                      </m:sSubSupPr>
                                      <m:e>
                                        <m:r>
                                          <a:rPr lang="zh-CN" altLang="ar-AE" b="0" i="1">
                                            <a:latin typeface="Cambria Math" panose="02040503050406030204" pitchFamily="18" charset="0"/>
                                          </a:rPr>
                                          <m:t>𝜎</m:t>
                                        </m:r>
                                      </m:e>
                                      <m:sub>
                                        <m:sSub>
                                          <m:sSubPr>
                                            <m:ctrlPr>
                                              <a:rPr lang="ar-AE" altLang="zh-CN" b="0" i="1">
                                                <a:latin typeface="Cambria Math" panose="02040503050406030204" pitchFamily="18" charset="0"/>
                                              </a:rPr>
                                            </m:ctrlPr>
                                          </m:sSubPr>
                                          <m:e>
                                            <m:r>
                                              <a:rPr lang="zh-CN" altLang="ar-AE" b="0" i="1">
                                                <a:latin typeface="Cambria Math" panose="02040503050406030204" pitchFamily="18" charset="0"/>
                                              </a:rPr>
                                              <m:t>𝑥</m:t>
                                            </m:r>
                                          </m:e>
                                          <m:sub>
                                            <m:r>
                                              <a:rPr lang="zh-CN" altLang="ar-AE" b="0" i="1">
                                                <a:latin typeface="Cambria Math" panose="02040503050406030204" pitchFamily="18" charset="0"/>
                                              </a:rPr>
                                              <m:t>𝑡</m:t>
                                            </m:r>
                                            <m:r>
                                              <a:rPr lang="ar-AE" altLang="zh-CN" b="0" i="0">
                                                <a:latin typeface="Cambria Math" panose="02040503050406030204" pitchFamily="18" charset="0"/>
                                              </a:rPr>
                                              <m:t>,</m:t>
                                            </m:r>
                                            <m:r>
                                              <a:rPr lang="zh-CN" altLang="ar-AE" b="0" i="1">
                                                <a:latin typeface="Cambria Math" panose="02040503050406030204" pitchFamily="18" charset="0"/>
                                              </a:rPr>
                                              <m:t>𝑘</m:t>
                                            </m:r>
                                          </m:sub>
                                        </m:sSub>
                                      </m:sub>
                                      <m:sup>
                                        <m:r>
                                          <a:rPr lang="ar-AE" altLang="zh-CN" b="0" i="0">
                                            <a:latin typeface="Cambria Math" panose="02040503050406030204" pitchFamily="18" charset="0"/>
                                          </a:rPr>
                                          <m:t>2</m:t>
                                        </m:r>
                                      </m:sup>
                                    </m:sSubSup>
                                  </m:den>
                                </m:f>
                              </m:e>
                            </m:nary>
                          </m:e>
                          <m:e/>
                          <m:e/>
                        </m:mr>
                      </m:m>
                    </m:oMath>
                  </m:oMathPara>
                </a14:m>
                <a:endParaRPr lang="ar-AE" altLang="zh-CN" sz="1600" b="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altLang="zh-CN" sz="1600" dirty="0">
                    <a:latin typeface="Calibri" panose="020F0502020204030204" pitchFamily="34" charset="0"/>
                    <a:ea typeface="Calibri" panose="020F0502020204030204" pitchFamily="34" charset="0"/>
                    <a:cs typeface="Calibri" panose="020F0502020204030204" pitchFamily="34" charset="0"/>
                  </a:rPr>
                  <a:t>where:</a:t>
                </a:r>
              </a:p>
              <a:p>
                <a:pPr marL="742950" lvl="1" indent="-285750">
                  <a:buFont typeface="Arial" panose="020B0604020202020204" pitchFamily="34" charset="0"/>
                  <a:buChar char="•"/>
                </a:pPr>
                <a14:m>
                  <m:oMath xmlns:m="http://schemas.openxmlformats.org/officeDocument/2006/math">
                    <m:sSub>
                      <m:sSubPr>
                        <m:ctrlPr>
                          <a:rPr lang="ar-AE" altLang="zh-CN" sz="1600" i="1">
                            <a:latin typeface="Cambria Math" panose="02040503050406030204" pitchFamily="18" charset="0"/>
                          </a:rPr>
                        </m:ctrlPr>
                      </m:sSubPr>
                      <m:e>
                        <m:r>
                          <a:rPr lang="zh-CN" altLang="ar-AE" sz="1600" i="1">
                            <a:latin typeface="Cambria Math" panose="02040503050406030204" pitchFamily="18" charset="0"/>
                          </a:rPr>
                          <m:t>𝑥</m:t>
                        </m:r>
                      </m:e>
                      <m:sub>
                        <m:r>
                          <a:rPr lang="zh-CN" altLang="ar-AE" sz="1600" i="1">
                            <a:latin typeface="Cambria Math" panose="02040503050406030204" pitchFamily="18" charset="0"/>
                          </a:rPr>
                          <m:t>𝑠</m:t>
                        </m:r>
                        <m:r>
                          <a:rPr lang="ar-AE" altLang="zh-CN" sz="1600" i="0">
                            <a:latin typeface="Cambria Math" panose="02040503050406030204" pitchFamily="18" charset="0"/>
                          </a:rPr>
                          <m:t>,</m:t>
                        </m:r>
                        <m:r>
                          <a:rPr lang="zh-CN" altLang="ar-AE" sz="1600" i="1">
                            <a:latin typeface="Cambria Math" panose="02040503050406030204" pitchFamily="18" charset="0"/>
                          </a:rPr>
                          <m:t>𝑘</m:t>
                        </m:r>
                      </m:sub>
                    </m:sSub>
                  </m:oMath>
                </a14:m>
                <a:r>
                  <a:rPr lang="ar-AE" altLang="zh-CN" sz="16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ar-AE" altLang="zh-CN" sz="1600" i="1">
                            <a:latin typeface="Cambria Math" panose="02040503050406030204" pitchFamily="18" charset="0"/>
                          </a:rPr>
                        </m:ctrlPr>
                      </m:sSubPr>
                      <m:e>
                        <m:r>
                          <a:rPr lang="zh-CN" altLang="ar-AE" sz="1600" i="1">
                            <a:latin typeface="Cambria Math" panose="02040503050406030204" pitchFamily="18" charset="0"/>
                          </a:rPr>
                          <m:t>𝑥</m:t>
                        </m:r>
                      </m:e>
                      <m:sub>
                        <m:r>
                          <a:rPr lang="zh-CN" altLang="ar-AE" sz="1600" i="1">
                            <a:latin typeface="Cambria Math" panose="02040503050406030204" pitchFamily="18" charset="0"/>
                          </a:rPr>
                          <m:t>𝑡</m:t>
                        </m:r>
                        <m:r>
                          <a:rPr lang="ar-AE" altLang="zh-CN" sz="1600" i="0">
                            <a:latin typeface="Cambria Math" panose="02040503050406030204" pitchFamily="18" charset="0"/>
                          </a:rPr>
                          <m:t>,</m:t>
                        </m:r>
                        <m:r>
                          <a:rPr lang="zh-CN" altLang="ar-AE" sz="1600" i="1">
                            <a:latin typeface="Cambria Math" panose="02040503050406030204" pitchFamily="18" charset="0"/>
                          </a:rPr>
                          <m:t>𝑘</m:t>
                        </m:r>
                      </m:sub>
                    </m:sSub>
                  </m:oMath>
                </a14:m>
                <a:r>
                  <a:rPr lang="ar-AE" altLang="zh-CN" sz="1600" dirty="0">
                    <a:latin typeface="Calibri" panose="020F0502020204030204" pitchFamily="34" charset="0"/>
                    <a:ea typeface="Calibri" panose="020F0502020204030204" pitchFamily="34" charset="0"/>
                    <a:cs typeface="Calibri" panose="020F0502020204030204" pitchFamily="34" charset="0"/>
                  </a:rPr>
                  <a:t>: </a:t>
                </a:r>
                <a:r>
                  <a:rPr lang="en-US" altLang="zh-CN" sz="1600" dirty="0">
                    <a:latin typeface="Calibri" panose="020F0502020204030204" pitchFamily="34" charset="0"/>
                    <a:ea typeface="Calibri" panose="020F0502020204030204" pitchFamily="34" charset="0"/>
                    <a:cs typeface="Calibri" panose="020F0502020204030204" pitchFamily="34" charset="0"/>
                  </a:rPr>
                  <a:t> the </a:t>
                </a:r>
                <a14:m>
                  <m:oMath xmlns:m="http://schemas.openxmlformats.org/officeDocument/2006/math">
                    <m:r>
                      <a:rPr lang="zh-CN" altLang="en-US" sz="1600" i="1">
                        <a:latin typeface="Cambria Math" panose="02040503050406030204" pitchFamily="18" charset="0"/>
                      </a:rPr>
                      <m:t>𝑘</m:t>
                    </m:r>
                  </m:oMath>
                </a14:m>
                <a:r>
                  <a:rPr lang="en-US" altLang="zh-CN" sz="1600" dirty="0">
                    <a:latin typeface="Calibri" panose="020F0502020204030204" pitchFamily="34" charset="0"/>
                    <a:ea typeface="Calibri" panose="020F0502020204030204" pitchFamily="34" charset="0"/>
                    <a:cs typeface="Calibri" panose="020F0502020204030204" pitchFamily="34" charset="0"/>
                  </a:rPr>
                  <a:t>-</a:t>
                </a:r>
                <a:r>
                  <a:rPr lang="en-US" altLang="zh-CN" sz="1600" dirty="0" err="1">
                    <a:latin typeface="Calibri" panose="020F0502020204030204" pitchFamily="34" charset="0"/>
                    <a:ea typeface="Calibri" panose="020F0502020204030204" pitchFamily="34" charset="0"/>
                    <a:cs typeface="Calibri" panose="020F0502020204030204" pitchFamily="34" charset="0"/>
                  </a:rPr>
                  <a:t>th</a:t>
                </a:r>
                <a:r>
                  <a:rPr lang="en-US" altLang="zh-CN" sz="1600" dirty="0">
                    <a:latin typeface="Calibri" panose="020F0502020204030204" pitchFamily="34" charset="0"/>
                    <a:ea typeface="Calibri" panose="020F0502020204030204" pitchFamily="34" charset="0"/>
                    <a:cs typeface="Calibri" panose="020F0502020204030204" pitchFamily="34" charset="0"/>
                  </a:rPr>
                  <a:t> feature from the previous and next clusters.</a:t>
                </a:r>
              </a:p>
              <a:p>
                <a:pPr marL="742950" lvl="1" indent="-285750">
                  <a:buFont typeface="Arial" panose="020B0604020202020204" pitchFamily="34" charset="0"/>
                  <a:buChar char="•"/>
                </a:pPr>
                <a:r>
                  <a:rPr lang="en-US" altLang="zh-CN" sz="1600" dirty="0">
                    <a:latin typeface="Calibri" panose="020F0502020204030204" pitchFamily="34" charset="0"/>
                    <a:ea typeface="Calibri" panose="020F0502020204030204" pitchFamily="34" charset="0"/>
                    <a:cs typeface="Calibri" panose="020F0502020204030204" pitchFamily="34" charset="0"/>
                  </a:rPr>
                  <a:t>The metric between [0, 1], with higher values indicating stronger correlation between tasks.</a:t>
                </a:r>
              </a:p>
              <a:p>
                <a:pPr marL="742950" lvl="1" indent="-285750">
                  <a:buFont typeface="Arial" panose="020B0604020202020204" pitchFamily="34" charset="0"/>
                  <a:buChar char="•"/>
                </a:pPr>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altLang="zh-CN" sz="1600" dirty="0">
                    <a:latin typeface="Calibri" panose="020F0502020204030204" pitchFamily="34" charset="0"/>
                    <a:ea typeface="Calibri" panose="020F0502020204030204" pitchFamily="34" charset="0"/>
                    <a:cs typeface="Calibri" panose="020F0502020204030204" pitchFamily="34" charset="0"/>
                  </a:rPr>
                  <a:t>High similarity means outage patterns are comparable, requiring fewer parameter updates.</a:t>
                </a:r>
              </a:p>
              <a:p>
                <a:pPr>
                  <a:buFont typeface="Arial" panose="020B0604020202020204" pitchFamily="34" charset="0"/>
                  <a:buChar char="•"/>
                </a:pPr>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altLang="zh-CN" sz="1600" dirty="0">
                    <a:latin typeface="Calibri" panose="020F0502020204030204" pitchFamily="34" charset="0"/>
                    <a:ea typeface="Calibri" panose="020F0502020204030204" pitchFamily="34" charset="0"/>
                    <a:cs typeface="Calibri" panose="020F0502020204030204" pitchFamily="34" charset="0"/>
                  </a:rPr>
                  <a:t>Low similarity triggers larger adaptation steps during fine-tuning.</a:t>
                </a:r>
              </a:p>
              <a:p>
                <a:endParaRPr lang="zh-CN" altLang="en-US" sz="1600" dirty="0">
                  <a:latin typeface="Calibri" panose="020F0502020204030204" pitchFamily="34" charset="0"/>
                  <a:cs typeface="Calibri" panose="020F0502020204030204" pitchFamily="34" charset="0"/>
                </a:endParaRPr>
              </a:p>
            </p:txBody>
          </p:sp>
        </mc:Choice>
        <mc:Fallback xmlns="">
          <p:sp>
            <p:nvSpPr>
              <p:cNvPr id="3" name="Text Placeholder 2">
                <a:extLst>
                  <a:ext uri="{FF2B5EF4-FFF2-40B4-BE49-F238E27FC236}">
                    <a16:creationId xmlns:a16="http://schemas.microsoft.com/office/drawing/2014/main" id="{5071D7EC-C23C-610F-5159-CC3AE330C698}"/>
                  </a:ext>
                </a:extLst>
              </p:cNvPr>
              <p:cNvSpPr>
                <a:spLocks noGrp="1" noRot="1" noChangeAspect="1" noMove="1" noResize="1" noEditPoints="1" noAdjustHandles="1" noChangeArrowheads="1" noChangeShapeType="1" noTextEdit="1"/>
              </p:cNvSpPr>
              <p:nvPr>
                <p:ph type="body" sz="quarter" idx="10"/>
              </p:nvPr>
            </p:nvSpPr>
            <p:spPr>
              <a:xfrm>
                <a:off x="90239" y="742950"/>
                <a:ext cx="8839200" cy="3917032"/>
              </a:xfrm>
              <a:blipFill>
                <a:blip r:embed="rId2"/>
                <a:stretch>
                  <a:fillRect l="-414" t="-4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94446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709A-D181-5B51-1F9F-7A3552969967}"/>
              </a:ext>
            </a:extLst>
          </p:cNvPr>
          <p:cNvSpPr>
            <a:spLocks noGrp="1"/>
          </p:cNvSpPr>
          <p:nvPr>
            <p:ph type="title"/>
          </p:nvPr>
        </p:nvSpPr>
        <p:spPr/>
        <p:txBody>
          <a:bodyPr/>
          <a:lstStyle/>
          <a:p>
            <a:r>
              <a:rPr lang="en-US" altLang="zh-CN" dirty="0"/>
              <a:t>t-distributed Stochastic Neighbor Embedding - Algorithm</a:t>
            </a:r>
            <a:endParaRPr lang="zh-CN" alt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CA557B8-22B5-8265-094A-732A40669EFB}"/>
                  </a:ext>
                </a:extLst>
              </p:cNvPr>
              <p:cNvSpPr>
                <a:spLocks noGrp="1"/>
              </p:cNvSpPr>
              <p:nvPr>
                <p:ph type="body" sz="quarter" idx="10"/>
              </p:nvPr>
            </p:nvSpPr>
            <p:spPr>
              <a:xfrm>
                <a:off x="90239" y="742950"/>
                <a:ext cx="8839200" cy="3845024"/>
              </a:xfrm>
            </p:spPr>
            <p:txBody>
              <a:bodyPr/>
              <a:lstStyle/>
              <a:p>
                <a:pPr>
                  <a:buNone/>
                </a:pPr>
                <a:r>
                  <a:rPr lang="en-US" altLang="zh-CN" dirty="0">
                    <a:latin typeface="Calibri" panose="020F0502020204030204" pitchFamily="34" charset="0"/>
                    <a:ea typeface="Calibri" panose="020F0502020204030204" pitchFamily="34" charset="0"/>
                    <a:cs typeface="Calibri" panose="020F0502020204030204" pitchFamily="34" charset="0"/>
                  </a:rPr>
                  <a:t>Given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 </m:t>
                    </m:r>
                  </m:oMath>
                </a14:m>
                <a:r>
                  <a:rPr lang="en-US" altLang="zh-CN" dirty="0">
                    <a:latin typeface="Calibri" panose="020F0502020204030204" pitchFamily="34" charset="0"/>
                    <a:ea typeface="Calibri" panose="020F0502020204030204" pitchFamily="34" charset="0"/>
                    <a:cs typeface="Calibri" panose="020F0502020204030204" pitchFamily="34" charset="0"/>
                  </a:rPr>
                  <a:t>outage samples represented by the feature vectors</a:t>
                </a:r>
              </a:p>
              <a:p>
                <a:pPr>
                  <a:buNone/>
                </a:pPr>
                <a:endParaRPr lang="en-US" altLang="zh-CN" dirty="0">
                  <a:latin typeface="Calibri" panose="020F0502020204030204" pitchFamily="34" charset="0"/>
                  <a:ea typeface="Calibri" panose="020F0502020204030204" pitchFamily="34" charset="0"/>
                  <a:cs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𝐹</m:t>
                      </m:r>
                      <m:r>
                        <a:rPr lang="en-US" altLang="zh-CN" i="0">
                          <a:latin typeface="Cambria Math" panose="02040503050406030204" pitchFamily="18" charset="0"/>
                        </a:rPr>
                        <m:t>=</m:t>
                      </m:r>
                      <m:d>
                        <m:dPr>
                          <m:begChr m:val="["/>
                          <m:endChr m:val="]"/>
                          <m:sepChr m:val=","/>
                          <m:ctrlPr>
                            <a:rPr lang="ar-AE" altLang="zh-CN" i="1">
                              <a:latin typeface="Cambria Math" panose="02040503050406030204" pitchFamily="18" charset="0"/>
                            </a:rPr>
                          </m:ctrlPr>
                        </m:dPr>
                        <m:e>
                          <m:sSub>
                            <m:sSubPr>
                              <m:ctrlPr>
                                <a:rPr lang="ar-AE" altLang="zh-CN" i="1">
                                  <a:latin typeface="Cambria Math" panose="02040503050406030204" pitchFamily="18" charset="0"/>
                                </a:rPr>
                              </m:ctrlPr>
                            </m:sSubPr>
                            <m:e>
                              <m:r>
                                <a:rPr lang="zh-CN" altLang="ar-AE" i="1">
                                  <a:latin typeface="Cambria Math" panose="02040503050406030204" pitchFamily="18" charset="0"/>
                                </a:rPr>
                                <m:t>𝑓</m:t>
                              </m:r>
                            </m:e>
                            <m:sub>
                              <m:r>
                                <a:rPr lang="ar-AE" altLang="zh-CN" i="0">
                                  <a:latin typeface="Cambria Math" panose="02040503050406030204" pitchFamily="18" charset="0"/>
                                </a:rPr>
                                <m:t>1</m:t>
                              </m:r>
                            </m:sub>
                          </m:sSub>
                        </m:e>
                        <m:e>
                          <m:sSub>
                            <m:sSubPr>
                              <m:ctrlPr>
                                <a:rPr lang="ar-AE" altLang="zh-CN" i="1">
                                  <a:latin typeface="Cambria Math" panose="02040503050406030204" pitchFamily="18" charset="0"/>
                                </a:rPr>
                              </m:ctrlPr>
                            </m:sSubPr>
                            <m:e>
                              <m:r>
                                <a:rPr lang="zh-CN" altLang="ar-AE" i="1">
                                  <a:latin typeface="Cambria Math" panose="02040503050406030204" pitchFamily="18" charset="0"/>
                                </a:rPr>
                                <m:t>𝑓</m:t>
                              </m:r>
                            </m:e>
                            <m:sub>
                              <m:r>
                                <a:rPr lang="ar-AE" altLang="zh-CN" i="0">
                                  <a:latin typeface="Cambria Math" panose="02040503050406030204" pitchFamily="18" charset="0"/>
                                </a:rPr>
                                <m:t>2</m:t>
                              </m:r>
                            </m:sub>
                          </m:sSub>
                        </m:e>
                        <m:e>
                          <m:r>
                            <a:rPr lang="ar-AE" altLang="zh-CN" i="0">
                              <a:latin typeface="Cambria Math" panose="02040503050406030204" pitchFamily="18" charset="0"/>
                            </a:rPr>
                            <m:t>…</m:t>
                          </m:r>
                        </m:e>
                        <m:e>
                          <m:sSub>
                            <m:sSubPr>
                              <m:ctrlPr>
                                <a:rPr lang="ar-AE" altLang="zh-CN" i="1">
                                  <a:latin typeface="Cambria Math" panose="02040503050406030204" pitchFamily="18" charset="0"/>
                                </a:rPr>
                              </m:ctrlPr>
                            </m:sSubPr>
                            <m:e>
                              <m:r>
                                <a:rPr lang="zh-CN" altLang="ar-AE" i="1">
                                  <a:latin typeface="Cambria Math" panose="02040503050406030204" pitchFamily="18" charset="0"/>
                                </a:rPr>
                                <m:t>𝑓</m:t>
                              </m:r>
                            </m:e>
                            <m:sub>
                              <m:r>
                                <a:rPr lang="en-US" altLang="zh-CN" b="0" i="1" smtClean="0">
                                  <a:latin typeface="Cambria Math" panose="02040503050406030204" pitchFamily="18" charset="0"/>
                                </a:rPr>
                                <m:t>𝑛</m:t>
                              </m:r>
                            </m:sub>
                          </m:sSub>
                        </m:e>
                      </m:d>
                      <m:r>
                        <a:rPr lang="ar-AE" altLang="zh-CN" i="0">
                          <a:latin typeface="Cambria Math" panose="02040503050406030204" pitchFamily="18" charset="0"/>
                        </a:rPr>
                        <m:t>∈</m:t>
                      </m:r>
                      <m:sSup>
                        <m:sSupPr>
                          <m:ctrlPr>
                            <a:rPr lang="ar-AE" altLang="zh-CN" i="1">
                              <a:latin typeface="Cambria Math" panose="02040503050406030204" pitchFamily="18" charset="0"/>
                            </a:rPr>
                          </m:ctrlPr>
                        </m:sSupPr>
                        <m:e>
                          <m:r>
                            <a:rPr lang="ar-AE" altLang="zh-CN" i="0">
                              <a:latin typeface="Cambria Math" panose="02040503050406030204" pitchFamily="18" charset="0"/>
                            </a:rPr>
                            <m:t>ℝ</m:t>
                          </m:r>
                        </m:e>
                        <m:sup>
                          <m:r>
                            <a:rPr lang="zh-CN" altLang="ar-AE" i="1">
                              <a:latin typeface="Cambria Math" panose="02040503050406030204" pitchFamily="18" charset="0"/>
                            </a:rPr>
                            <m:t>𝑑</m:t>
                          </m:r>
                          <m:r>
                            <a:rPr lang="ar-AE" altLang="zh-CN" i="0">
                              <a:latin typeface="Cambria Math" panose="02040503050406030204" pitchFamily="18" charset="0"/>
                            </a:rPr>
                            <m:t>×</m:t>
                          </m:r>
                          <m:r>
                            <a:rPr lang="en-US" altLang="zh-CN" b="0" i="1" smtClean="0">
                              <a:latin typeface="Cambria Math" panose="02040503050406030204" pitchFamily="18" charset="0"/>
                            </a:rPr>
                            <m:t>𝑛</m:t>
                          </m:r>
                        </m:sup>
                      </m:sSup>
                      <m:r>
                        <a:rPr lang="ar-AE" altLang="zh-CN" i="0">
                          <a:latin typeface="Cambria Math" panose="02040503050406030204" pitchFamily="18" charset="0"/>
                        </a:rPr>
                        <m:t>,</m:t>
                      </m:r>
                    </m:oMath>
                  </m:oMathPara>
                </a14:m>
                <a:endParaRPr lang="en-US" altLang="zh-CN" dirty="0">
                  <a:latin typeface="Calibri" panose="020F0502020204030204" pitchFamily="34" charset="0"/>
                  <a:ea typeface="Calibri" panose="020F0502020204030204" pitchFamily="34" charset="0"/>
                  <a:cs typeface="Calibri" panose="020F0502020204030204" pitchFamily="34" charset="0"/>
                </a:endParaRPr>
              </a:p>
              <a:p>
                <a:pPr>
                  <a:buNone/>
                </a:pPr>
                <a:endParaRPr lang="ar-AE" altLang="zh-CN" dirty="0">
                  <a:latin typeface="Calibri" panose="020F0502020204030204" pitchFamily="34" charset="0"/>
                  <a:ea typeface="Calibri" panose="020F0502020204030204" pitchFamily="34" charset="0"/>
                  <a:cs typeface="Calibri" panose="020F0502020204030204" pitchFamily="34" charset="0"/>
                </a:endParaRPr>
              </a:p>
              <a:p>
                <a:pPr>
                  <a:buNone/>
                </a:pPr>
                <a:r>
                  <a:rPr lang="en-US" altLang="zh-CN" dirty="0">
                    <a:latin typeface="Calibri" panose="020F0502020204030204" pitchFamily="34" charset="0"/>
                    <a:ea typeface="Calibri" panose="020F0502020204030204" pitchFamily="34" charset="0"/>
                    <a:cs typeface="Calibri" panose="020F0502020204030204" pitchFamily="34" charset="0"/>
                  </a:rPr>
                  <a:t>t-SNE defines the </a:t>
                </a:r>
                <a:r>
                  <a:rPr lang="en-US" altLang="zh-CN" b="1" dirty="0">
                    <a:latin typeface="Calibri" panose="020F0502020204030204" pitchFamily="34" charset="0"/>
                    <a:ea typeface="Calibri" panose="020F0502020204030204" pitchFamily="34" charset="0"/>
                    <a:cs typeface="Calibri" panose="020F0502020204030204" pitchFamily="34" charset="0"/>
                  </a:rPr>
                  <a:t>conditional probability</a:t>
                </a:r>
                <a:r>
                  <a:rPr lang="en-US" altLang="zh-CN" dirty="0">
                    <a:latin typeface="Calibri" panose="020F0502020204030204" pitchFamily="34" charset="0"/>
                    <a:ea typeface="Calibri" panose="020F0502020204030204" pitchFamily="34" charset="0"/>
                    <a:cs typeface="Calibri" panose="020F0502020204030204" pitchFamily="34" charset="0"/>
                  </a:rPr>
                  <a:t> that outage </a:t>
                </a:r>
                <a14:m>
                  <m:oMath xmlns:m="http://schemas.openxmlformats.org/officeDocument/2006/math">
                    <m:sSub>
                      <m:sSubPr>
                        <m:ctrlPr>
                          <a:rPr lang="ar-AE" altLang="zh-CN" i="1">
                            <a:latin typeface="Cambria Math" panose="02040503050406030204" pitchFamily="18" charset="0"/>
                          </a:rPr>
                        </m:ctrlPr>
                      </m:sSubPr>
                      <m:e>
                        <m:r>
                          <a:rPr lang="zh-CN" altLang="ar-AE" i="1">
                            <a:latin typeface="Cambria Math" panose="02040503050406030204" pitchFamily="18" charset="0"/>
                          </a:rPr>
                          <m:t>𝑓</m:t>
                        </m:r>
                      </m:e>
                      <m:sub>
                        <m:r>
                          <a:rPr lang="zh-CN" altLang="ar-AE" i="1">
                            <a:latin typeface="Cambria Math" panose="02040503050406030204" pitchFamily="18" charset="0"/>
                          </a:rPr>
                          <m:t>𝑗</m:t>
                        </m:r>
                      </m:sub>
                    </m:sSub>
                  </m:oMath>
                </a14:m>
                <a:r>
                  <a:rPr lang="en-US" altLang="zh-CN" dirty="0">
                    <a:latin typeface="Calibri" panose="020F0502020204030204" pitchFamily="34" charset="0"/>
                    <a:ea typeface="Calibri" panose="020F0502020204030204" pitchFamily="34" charset="0"/>
                    <a:cs typeface="Calibri" panose="020F0502020204030204" pitchFamily="34" charset="0"/>
                  </a:rPr>
                  <a:t>is a neighbor of </a:t>
                </a:r>
                <a14:m>
                  <m:oMath xmlns:m="http://schemas.openxmlformats.org/officeDocument/2006/math">
                    <m:sSub>
                      <m:sSubPr>
                        <m:ctrlPr>
                          <a:rPr lang="ar-AE" altLang="zh-CN" i="1">
                            <a:latin typeface="Cambria Math" panose="02040503050406030204" pitchFamily="18" charset="0"/>
                          </a:rPr>
                        </m:ctrlPr>
                      </m:sSubPr>
                      <m:e>
                        <m:r>
                          <a:rPr lang="zh-CN" altLang="ar-AE" i="1">
                            <a:latin typeface="Cambria Math" panose="02040503050406030204" pitchFamily="18" charset="0"/>
                          </a:rPr>
                          <m:t>𝑓</m:t>
                        </m:r>
                      </m:e>
                      <m:sub>
                        <m:r>
                          <a:rPr lang="zh-CN" altLang="ar-AE" i="1">
                            <a:latin typeface="Cambria Math" panose="02040503050406030204" pitchFamily="18" charset="0"/>
                          </a:rPr>
                          <m:t>𝑖</m:t>
                        </m:r>
                      </m:sub>
                    </m:sSub>
                  </m:oMath>
                </a14:m>
                <a:r>
                  <a:rPr lang="ar-AE" altLang="zh-CN" dirty="0">
                    <a:latin typeface="Calibri" panose="020F0502020204030204" pitchFamily="34" charset="0"/>
                    <a:ea typeface="Calibri" panose="020F0502020204030204" pitchFamily="34" charset="0"/>
                    <a:cs typeface="Calibri" panose="020F0502020204030204" pitchFamily="34" charset="0"/>
                  </a:rPr>
                  <a:t>:</a:t>
                </a:r>
              </a:p>
              <a:p>
                <a:pPr>
                  <a:buNone/>
                </a:pPr>
                <a:r>
                  <a:rPr lang="en-US" altLang="zh-CN" dirty="0">
                    <a:latin typeface="Calibri" panose="020F0502020204030204" pitchFamily="34" charset="0"/>
                    <a:ea typeface="Calibri" panose="020F0502020204030204" pitchFamily="34" charset="0"/>
                    <a:cs typeface="Calibri" panose="020F0502020204030204" pitchFamily="34" charset="0"/>
                  </a:rPr>
                  <a:t>Where:</a:t>
                </a:r>
              </a:p>
              <a:p>
                <a:pPr>
                  <a:buFont typeface="Arial" panose="020B0604020202020204" pitchFamily="34" charset="0"/>
                  <a:buChar char="•"/>
                </a:pPr>
                <a14:m>
                  <m:oMath xmlns:m="http://schemas.openxmlformats.org/officeDocument/2006/math">
                    <m:r>
                      <a:rPr lang="en-US" altLang="zh-CN">
                        <a:latin typeface="Cambria Math" panose="02040503050406030204" pitchFamily="18" charset="0"/>
                      </a:rPr>
                      <m:t>∥</m:t>
                    </m:r>
                    <m:sSub>
                      <m:sSubPr>
                        <m:ctrlPr>
                          <a:rPr lang="ar-AE" altLang="zh-CN" i="1">
                            <a:latin typeface="Cambria Math" panose="02040503050406030204" pitchFamily="18" charset="0"/>
                          </a:rPr>
                        </m:ctrlPr>
                      </m:sSubPr>
                      <m:e>
                        <m:r>
                          <a:rPr lang="zh-CN" altLang="ar-AE" i="1">
                            <a:latin typeface="Cambria Math" panose="02040503050406030204" pitchFamily="18" charset="0"/>
                          </a:rPr>
                          <m:t>𝑓</m:t>
                        </m:r>
                      </m:e>
                      <m:sub>
                        <m:r>
                          <a:rPr lang="zh-CN" altLang="ar-AE" i="1">
                            <a:latin typeface="Cambria Math" panose="02040503050406030204" pitchFamily="18" charset="0"/>
                          </a:rPr>
                          <m:t>𝑖</m:t>
                        </m:r>
                      </m:sub>
                    </m:sSub>
                    <m:r>
                      <a:rPr lang="ar-AE" altLang="zh-CN" i="0">
                        <a:latin typeface="Cambria Math" panose="02040503050406030204" pitchFamily="18" charset="0"/>
                      </a:rPr>
                      <m:t>−</m:t>
                    </m:r>
                    <m:sSub>
                      <m:sSubPr>
                        <m:ctrlPr>
                          <a:rPr lang="ar-AE" altLang="zh-CN" i="1">
                            <a:latin typeface="Cambria Math" panose="02040503050406030204" pitchFamily="18" charset="0"/>
                          </a:rPr>
                        </m:ctrlPr>
                      </m:sSubPr>
                      <m:e>
                        <m:r>
                          <a:rPr lang="zh-CN" altLang="ar-AE" i="1">
                            <a:latin typeface="Cambria Math" panose="02040503050406030204" pitchFamily="18" charset="0"/>
                          </a:rPr>
                          <m:t>𝑓</m:t>
                        </m:r>
                      </m:e>
                      <m:sub>
                        <m:r>
                          <a:rPr lang="zh-CN" altLang="ar-AE" i="1">
                            <a:latin typeface="Cambria Math" panose="02040503050406030204" pitchFamily="18" charset="0"/>
                          </a:rPr>
                          <m:t>𝑗</m:t>
                        </m:r>
                      </m:sub>
                    </m:sSub>
                    <m:r>
                      <a:rPr lang="ar-AE" altLang="zh-CN" i="0">
                        <a:latin typeface="Cambria Math" panose="02040503050406030204" pitchFamily="18" charset="0"/>
                      </a:rPr>
                      <m:t>∥</m:t>
                    </m:r>
                  </m:oMath>
                </a14:m>
                <a:r>
                  <a:rPr lang="en-US" altLang="zh-CN" dirty="0">
                    <a:latin typeface="Calibri" panose="020F0502020204030204" pitchFamily="34" charset="0"/>
                    <a:ea typeface="Calibri" panose="020F0502020204030204" pitchFamily="34" charset="0"/>
                    <a:cs typeface="Calibri" panose="020F0502020204030204" pitchFamily="34" charset="0"/>
                  </a:rPr>
                  <a:t> is the Euclidean distance in feature space,</a:t>
                </a:r>
              </a:p>
              <a:p>
                <a:pPr>
                  <a:buFont typeface="Arial" panose="020B0604020202020204" pitchFamily="34" charset="0"/>
                  <a:buChar char="•"/>
                </a:pPr>
                <a14:m>
                  <m:oMath xmlns:m="http://schemas.openxmlformats.org/officeDocument/2006/math">
                    <m:sSub>
                      <m:sSubPr>
                        <m:ctrlPr>
                          <a:rPr lang="ar-AE" altLang="zh-CN" i="1">
                            <a:latin typeface="Cambria Math" panose="02040503050406030204" pitchFamily="18" charset="0"/>
                          </a:rPr>
                        </m:ctrlPr>
                      </m:sSubPr>
                      <m:e>
                        <m:r>
                          <a:rPr lang="zh-CN" altLang="ar-AE" i="1">
                            <a:latin typeface="Cambria Math" panose="02040503050406030204" pitchFamily="18" charset="0"/>
                          </a:rPr>
                          <m:t>𝜎</m:t>
                        </m:r>
                      </m:e>
                      <m:sub>
                        <m:r>
                          <a:rPr lang="zh-CN" altLang="ar-AE" i="1">
                            <a:latin typeface="Cambria Math" panose="02040503050406030204" pitchFamily="18" charset="0"/>
                          </a:rPr>
                          <m:t>𝑖</m:t>
                        </m:r>
                      </m:sub>
                    </m:sSub>
                  </m:oMath>
                </a14:m>
                <a:r>
                  <a:rPr lang="en-US" altLang="zh-CN" dirty="0">
                    <a:latin typeface="Calibri" panose="020F0502020204030204" pitchFamily="34" charset="0"/>
                    <a:ea typeface="Calibri" panose="020F0502020204030204" pitchFamily="34" charset="0"/>
                    <a:cs typeface="Calibri" panose="020F0502020204030204" pitchFamily="34" charset="0"/>
                  </a:rPr>
                  <a:t> controls local variance (reflecting </a:t>
                </a:r>
                <a:r>
                  <a:rPr lang="en-US" altLang="zh-CN" i="1" dirty="0">
                    <a:latin typeface="Calibri" panose="020F0502020204030204" pitchFamily="34" charset="0"/>
                    <a:ea typeface="Calibri" panose="020F0502020204030204" pitchFamily="34" charset="0"/>
                    <a:cs typeface="Calibri" panose="020F0502020204030204" pitchFamily="34" charset="0"/>
                  </a:rPr>
                  <a:t>perplexity</a:t>
                </a:r>
                <a:r>
                  <a:rPr lang="en-US" altLang="zh-CN" dirty="0">
                    <a:latin typeface="Calibri" panose="020F0502020204030204" pitchFamily="34" charset="0"/>
                    <a:ea typeface="Calibri" panose="020F0502020204030204" pitchFamily="34" charset="0"/>
                    <a:cs typeface="Calibri" panose="020F0502020204030204" pitchFamily="34" charset="0"/>
                  </a:rPr>
                  <a:t>, the effective neighborhood size).</a:t>
                </a:r>
              </a:p>
              <a:p>
                <a:pPr>
                  <a:buNone/>
                </a:pPr>
                <a:r>
                  <a:rPr lang="en-US" altLang="zh-CN" dirty="0">
                    <a:latin typeface="Calibri" panose="020F0502020204030204" pitchFamily="34" charset="0"/>
                    <a:ea typeface="Calibri" panose="020F0502020204030204" pitchFamily="34" charset="0"/>
                    <a:cs typeface="Calibri" panose="020F0502020204030204" pitchFamily="34" charset="0"/>
                  </a:rPr>
                  <a:t>The joint probability between two outages is then:</a:t>
                </a:r>
              </a:p>
              <a:p>
                <a:pPr>
                  <a:buNone/>
                </a:pPr>
                <a:endParaRPr lang="en-US" altLang="zh-CN" dirty="0">
                  <a:latin typeface="Calibri" panose="020F0502020204030204" pitchFamily="34" charset="0"/>
                  <a:ea typeface="Calibri" panose="020F0502020204030204" pitchFamily="34" charset="0"/>
                  <a:cs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m>
                        <m:mPr>
                          <m:plcHide m:val="on"/>
                          <m:mcs>
                            <m:mc>
                              <m:mcPr>
                                <m:count m:val="4"/>
                                <m:mcJc m:val="center"/>
                              </m:mcPr>
                            </m:mc>
                          </m:mcs>
                          <m:ctrlPr>
                            <a:rPr lang="ar-AE" altLang="zh-CN" i="1">
                              <a:latin typeface="Cambria Math" panose="02040503050406030204" pitchFamily="18" charset="0"/>
                            </a:rPr>
                          </m:ctrlPr>
                        </m:mPr>
                        <m:mr>
                          <m:e/>
                          <m:e>
                            <m:sSub>
                              <m:sSubPr>
                                <m:ctrlPr>
                                  <a:rPr lang="ar-AE" altLang="zh-CN" i="1">
                                    <a:latin typeface="Cambria Math" panose="02040503050406030204" pitchFamily="18" charset="0"/>
                                  </a:rPr>
                                </m:ctrlPr>
                              </m:sSubPr>
                              <m:e>
                                <m:r>
                                  <a:rPr lang="zh-CN" altLang="ar-AE" i="1">
                                    <a:latin typeface="Cambria Math" panose="02040503050406030204" pitchFamily="18" charset="0"/>
                                  </a:rPr>
                                  <m:t>𝑝</m:t>
                                </m:r>
                              </m:e>
                              <m:sub>
                                <m:r>
                                  <a:rPr lang="zh-CN" altLang="ar-AE" i="1">
                                    <a:latin typeface="Cambria Math" panose="02040503050406030204" pitchFamily="18" charset="0"/>
                                  </a:rPr>
                                  <m:t>𝑖𝑗</m:t>
                                </m:r>
                              </m:sub>
                            </m:sSub>
                            <m:r>
                              <a:rPr lang="ar-AE" altLang="zh-CN" i="0">
                                <a:latin typeface="Cambria Math" panose="02040503050406030204" pitchFamily="18" charset="0"/>
                              </a:rPr>
                              <m:t>=</m:t>
                            </m:r>
                            <m:f>
                              <m:fPr>
                                <m:ctrlPr>
                                  <a:rPr lang="ar-AE" altLang="zh-CN" i="1">
                                    <a:latin typeface="Cambria Math" panose="02040503050406030204" pitchFamily="18" charset="0"/>
                                  </a:rPr>
                                </m:ctrlPr>
                              </m:fPr>
                              <m:num>
                                <m:sSub>
                                  <m:sSubPr>
                                    <m:ctrlPr>
                                      <a:rPr lang="ar-AE" altLang="zh-CN" i="1">
                                        <a:latin typeface="Cambria Math" panose="02040503050406030204" pitchFamily="18" charset="0"/>
                                      </a:rPr>
                                    </m:ctrlPr>
                                  </m:sSubPr>
                                  <m:e>
                                    <m:r>
                                      <a:rPr lang="zh-CN" altLang="ar-AE" i="1">
                                        <a:latin typeface="Cambria Math" panose="02040503050406030204" pitchFamily="18" charset="0"/>
                                      </a:rPr>
                                      <m:t>𝑝</m:t>
                                    </m:r>
                                  </m:e>
                                  <m:sub>
                                    <m:r>
                                      <a:rPr lang="zh-CN" altLang="ar-AE" i="1">
                                        <a:latin typeface="Cambria Math" panose="02040503050406030204" pitchFamily="18" charset="0"/>
                                      </a:rPr>
                                      <m:t>𝑗</m:t>
                                    </m:r>
                                    <m:r>
                                      <a:rPr lang="ar-AE" altLang="zh-CN" i="0">
                                        <a:latin typeface="Cambria Math" panose="02040503050406030204" pitchFamily="18" charset="0"/>
                                      </a:rPr>
                                      <m:t>∣</m:t>
                                    </m:r>
                                    <m:r>
                                      <a:rPr lang="zh-CN" altLang="ar-AE" i="1">
                                        <a:latin typeface="Cambria Math" panose="02040503050406030204" pitchFamily="18" charset="0"/>
                                      </a:rPr>
                                      <m:t>𝑖</m:t>
                                    </m:r>
                                  </m:sub>
                                </m:sSub>
                                <m:r>
                                  <a:rPr lang="ar-AE" altLang="zh-CN" i="0">
                                    <a:latin typeface="Cambria Math" panose="02040503050406030204" pitchFamily="18" charset="0"/>
                                  </a:rPr>
                                  <m:t>+</m:t>
                                </m:r>
                                <m:sSub>
                                  <m:sSubPr>
                                    <m:ctrlPr>
                                      <a:rPr lang="ar-AE" altLang="zh-CN" i="1">
                                        <a:latin typeface="Cambria Math" panose="02040503050406030204" pitchFamily="18" charset="0"/>
                                      </a:rPr>
                                    </m:ctrlPr>
                                  </m:sSubPr>
                                  <m:e>
                                    <m:r>
                                      <a:rPr lang="zh-CN" altLang="ar-AE" i="1">
                                        <a:latin typeface="Cambria Math" panose="02040503050406030204" pitchFamily="18" charset="0"/>
                                      </a:rPr>
                                      <m:t>𝑝</m:t>
                                    </m:r>
                                  </m:e>
                                  <m:sub>
                                    <m:r>
                                      <a:rPr lang="zh-CN" altLang="ar-AE" i="1">
                                        <a:latin typeface="Cambria Math" panose="02040503050406030204" pitchFamily="18" charset="0"/>
                                      </a:rPr>
                                      <m:t>𝑖</m:t>
                                    </m:r>
                                    <m:r>
                                      <a:rPr lang="ar-AE" altLang="zh-CN" i="0">
                                        <a:latin typeface="Cambria Math" panose="02040503050406030204" pitchFamily="18" charset="0"/>
                                      </a:rPr>
                                      <m:t>∣</m:t>
                                    </m:r>
                                    <m:r>
                                      <a:rPr lang="zh-CN" altLang="ar-AE" i="1">
                                        <a:latin typeface="Cambria Math" panose="02040503050406030204" pitchFamily="18" charset="0"/>
                                      </a:rPr>
                                      <m:t>𝑗</m:t>
                                    </m:r>
                                  </m:sub>
                                </m:sSub>
                              </m:num>
                              <m:den>
                                <m:r>
                                  <a:rPr lang="ar-AE" altLang="zh-CN" i="0">
                                    <a:latin typeface="Cambria Math" panose="02040503050406030204" pitchFamily="18" charset="0"/>
                                  </a:rPr>
                                  <m:t>2</m:t>
                                </m:r>
                                <m:r>
                                  <a:rPr lang="en-US" altLang="zh-CN" b="0" i="1" smtClean="0">
                                    <a:latin typeface="Cambria Math" panose="02040503050406030204" pitchFamily="18" charset="0"/>
                                  </a:rPr>
                                  <m:t>𝑛</m:t>
                                </m:r>
                              </m:den>
                            </m:f>
                          </m:e>
                          <m:e/>
                          <m:e/>
                        </m:mr>
                      </m:m>
                    </m:oMath>
                  </m:oMathPara>
                </a14:m>
                <a:endParaRPr lang="en-US" altLang="zh-CN" b="0" dirty="0">
                  <a:latin typeface="Calibri" panose="020F0502020204030204" pitchFamily="34" charset="0"/>
                  <a:ea typeface="Calibri" panose="020F0502020204030204" pitchFamily="34" charset="0"/>
                  <a:cs typeface="Calibri" panose="020F0502020204030204" pitchFamily="34" charset="0"/>
                </a:endParaRPr>
              </a:p>
              <a:p>
                <a:pPr>
                  <a:buNone/>
                </a:pPr>
                <a:endParaRPr lang="ar-AE" altLang="zh-CN" b="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14:m>
                  <m:oMath xmlns:m="http://schemas.openxmlformats.org/officeDocument/2006/math">
                    <m:sSub>
                      <m:sSubPr>
                        <m:ctrlPr>
                          <a:rPr lang="ar-AE" altLang="zh-CN" i="1">
                            <a:latin typeface="Cambria Math" panose="02040503050406030204" pitchFamily="18" charset="0"/>
                          </a:rPr>
                        </m:ctrlPr>
                      </m:sSubPr>
                      <m:e>
                        <m:r>
                          <a:rPr lang="zh-CN" altLang="ar-AE" i="1">
                            <a:latin typeface="Cambria Math" panose="02040503050406030204" pitchFamily="18" charset="0"/>
                          </a:rPr>
                          <m:t>𝑝</m:t>
                        </m:r>
                      </m:e>
                      <m:sub>
                        <m:r>
                          <a:rPr lang="zh-CN" altLang="ar-AE" i="1">
                            <a:latin typeface="Cambria Math" panose="02040503050406030204" pitchFamily="18" charset="0"/>
                          </a:rPr>
                          <m:t>𝑖𝑗</m:t>
                        </m:r>
                      </m:sub>
                    </m:sSub>
                  </m:oMath>
                </a14:m>
                <a:r>
                  <a:rPr lang="en-US" altLang="zh-CN" dirty="0">
                    <a:latin typeface="Calibri" panose="020F0502020204030204" pitchFamily="34" charset="0"/>
                    <a:ea typeface="Calibri" panose="020F0502020204030204" pitchFamily="34" charset="0"/>
                    <a:cs typeface="Calibri" panose="020F0502020204030204" pitchFamily="34" charset="0"/>
                  </a:rPr>
                  <a:t> quantifies </a:t>
                </a:r>
                <a:r>
                  <a:rPr lang="en-US" altLang="zh-CN" i="1" dirty="0">
                    <a:latin typeface="Calibri" panose="020F0502020204030204" pitchFamily="34" charset="0"/>
                    <a:ea typeface="Calibri" panose="020F0502020204030204" pitchFamily="34" charset="0"/>
                    <a:cs typeface="Calibri" panose="020F0502020204030204" pitchFamily="34" charset="0"/>
                  </a:rPr>
                  <a:t>how strongly two outages are associated</a:t>
                </a:r>
                <a:r>
                  <a:rPr lang="en-US" altLang="zh-CN" dirty="0">
                    <a:latin typeface="Calibri" panose="020F0502020204030204" pitchFamily="34" charset="0"/>
                    <a:ea typeface="Calibri" panose="020F0502020204030204" pitchFamily="34" charset="0"/>
                    <a:cs typeface="Calibri" panose="020F0502020204030204" pitchFamily="34" charset="0"/>
                  </a:rPr>
                  <a:t> based on their learned feature proximity.</a:t>
                </a:r>
              </a:p>
              <a:p>
                <a:pPr>
                  <a:buFont typeface="Arial" panose="020B0604020202020204" pitchFamily="34" charset="0"/>
                  <a:buChar char="•"/>
                </a:pPr>
                <a:r>
                  <a:rPr lang="en-US" altLang="zh-CN" dirty="0">
                    <a:latin typeface="Calibri" panose="020F0502020204030204" pitchFamily="34" charset="0"/>
                    <a:ea typeface="Calibri" panose="020F0502020204030204" pitchFamily="34" charset="0"/>
                    <a:cs typeface="Calibri" panose="020F0502020204030204" pitchFamily="34" charset="0"/>
                  </a:rPr>
                  <a:t>Closer outages (similar restoration behaviors) yield higher </a:t>
                </a:r>
                <a14:m>
                  <m:oMath xmlns:m="http://schemas.openxmlformats.org/officeDocument/2006/math">
                    <m:sSub>
                      <m:sSubPr>
                        <m:ctrlPr>
                          <a:rPr lang="ar-AE" altLang="zh-CN" i="1">
                            <a:latin typeface="Cambria Math" panose="02040503050406030204" pitchFamily="18" charset="0"/>
                          </a:rPr>
                        </m:ctrlPr>
                      </m:sSubPr>
                      <m:e>
                        <m:r>
                          <a:rPr lang="zh-CN" altLang="ar-AE" i="1">
                            <a:latin typeface="Cambria Math" panose="02040503050406030204" pitchFamily="18" charset="0"/>
                          </a:rPr>
                          <m:t>𝑝</m:t>
                        </m:r>
                      </m:e>
                      <m:sub>
                        <m:r>
                          <a:rPr lang="zh-CN" altLang="ar-AE" i="1">
                            <a:latin typeface="Cambria Math" panose="02040503050406030204" pitchFamily="18" charset="0"/>
                          </a:rPr>
                          <m:t>𝑖𝑗</m:t>
                        </m:r>
                      </m:sub>
                    </m:sSub>
                  </m:oMath>
                </a14:m>
                <a:r>
                  <a:rPr lang="ar-AE" altLang="zh-CN" dirty="0">
                    <a:latin typeface="Calibri" panose="020F0502020204030204" pitchFamily="34" charset="0"/>
                    <a:ea typeface="Calibri" panose="020F0502020204030204" pitchFamily="34" charset="0"/>
                    <a:cs typeface="Calibri" panose="020F0502020204030204" pitchFamily="34" charset="0"/>
                  </a:rPr>
                  <a:t>.</a:t>
                </a:r>
              </a:p>
              <a:p>
                <a:pPr>
                  <a:buFont typeface="Arial" panose="020B0604020202020204" pitchFamily="34" charset="0"/>
                  <a:buChar char="•"/>
                </a:pPr>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Text Placeholder 2">
                <a:extLst>
                  <a:ext uri="{FF2B5EF4-FFF2-40B4-BE49-F238E27FC236}">
                    <a16:creationId xmlns:a16="http://schemas.microsoft.com/office/drawing/2014/main" id="{ECA557B8-22B5-8265-094A-732A40669EFB}"/>
                  </a:ext>
                </a:extLst>
              </p:cNvPr>
              <p:cNvSpPr>
                <a:spLocks noGrp="1" noRot="1" noChangeAspect="1" noMove="1" noResize="1" noEditPoints="1" noAdjustHandles="1" noChangeArrowheads="1" noChangeShapeType="1" noTextEdit="1"/>
              </p:cNvSpPr>
              <p:nvPr>
                <p:ph type="body" sz="quarter" idx="10"/>
              </p:nvPr>
            </p:nvSpPr>
            <p:spPr>
              <a:xfrm>
                <a:off x="90239" y="742950"/>
                <a:ext cx="8839200" cy="3845024"/>
              </a:xfrm>
              <a:blipFill>
                <a:blip r:embed="rId2"/>
                <a:stretch>
                  <a:fillRect l="-207" t="-317" b="-47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52124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B442-C57C-F792-2B87-9CF051940550}"/>
              </a:ext>
            </a:extLst>
          </p:cNvPr>
          <p:cNvSpPr>
            <a:spLocks noGrp="1"/>
          </p:cNvSpPr>
          <p:nvPr>
            <p:ph type="title"/>
          </p:nvPr>
        </p:nvSpPr>
        <p:spPr/>
        <p:txBody>
          <a:bodyPr/>
          <a:lstStyle/>
          <a:p>
            <a:r>
              <a:rPr lang="en-US" altLang="zh-CN" dirty="0"/>
              <a:t>t-distributed Stochastic Neighbor Embedding - - Algorithm </a:t>
            </a:r>
            <a:endParaRPr lang="zh-CN" alt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7AE5161-823D-D2C1-871C-52769A3D6063}"/>
                  </a:ext>
                </a:extLst>
              </p:cNvPr>
              <p:cNvSpPr>
                <a:spLocks noGrp="1"/>
              </p:cNvSpPr>
              <p:nvPr>
                <p:ph type="body" sz="quarter" idx="10"/>
              </p:nvPr>
            </p:nvSpPr>
            <p:spPr>
              <a:xfrm>
                <a:off x="90239" y="742950"/>
                <a:ext cx="8839200" cy="3773016"/>
              </a:xfrm>
            </p:spPr>
            <p:txBody>
              <a:bodyPr/>
              <a:lstStyle/>
              <a:p>
                <a:r>
                  <a:rPr lang="en-US" altLang="zh-CN" dirty="0">
                    <a:latin typeface="Calibri" panose="020F0502020204030204" pitchFamily="34" charset="0"/>
                    <a:ea typeface="Calibri" panose="020F0502020204030204" pitchFamily="34" charset="0"/>
                    <a:cs typeface="Calibri" panose="020F0502020204030204" pitchFamily="34" charset="0"/>
                  </a:rPr>
                  <a:t>Let each outage </a:t>
                </a:r>
                <a14:m>
                  <m:oMath xmlns:m="http://schemas.openxmlformats.org/officeDocument/2006/math">
                    <m:r>
                      <a:rPr lang="zh-CN" altLang="en-US" i="1">
                        <a:latin typeface="Cambria Math" panose="02040503050406030204" pitchFamily="18" charset="0"/>
                      </a:rPr>
                      <m:t>𝑖</m:t>
                    </m:r>
                  </m:oMath>
                </a14:m>
                <a:r>
                  <a:rPr lang="en-US" altLang="zh-CN" dirty="0">
                    <a:latin typeface="Calibri" panose="020F0502020204030204" pitchFamily="34" charset="0"/>
                    <a:ea typeface="Calibri" panose="020F0502020204030204" pitchFamily="34" charset="0"/>
                    <a:cs typeface="Calibri" panose="020F0502020204030204" pitchFamily="34" charset="0"/>
                  </a:rPr>
                  <a:t> be mapped to a 2-D embedding point </a:t>
                </a:r>
                <a14:m>
                  <m:oMath xmlns:m="http://schemas.openxmlformats.org/officeDocument/2006/math">
                    <m:sSub>
                      <m:sSubPr>
                        <m:ctrlPr>
                          <a:rPr lang="ar-AE" altLang="zh-CN" i="1">
                            <a:latin typeface="Cambria Math" panose="02040503050406030204" pitchFamily="18" charset="0"/>
                          </a:rPr>
                        </m:ctrlPr>
                      </m:sSubPr>
                      <m:e>
                        <m:r>
                          <a:rPr lang="zh-CN" altLang="ar-AE" i="1">
                            <a:latin typeface="Cambria Math" panose="02040503050406030204" pitchFamily="18" charset="0"/>
                          </a:rPr>
                          <m:t>𝑦</m:t>
                        </m:r>
                      </m:e>
                      <m:sub>
                        <m:r>
                          <a:rPr lang="zh-CN" altLang="ar-AE" i="1">
                            <a:latin typeface="Cambria Math" panose="02040503050406030204" pitchFamily="18" charset="0"/>
                          </a:rPr>
                          <m:t>𝑖</m:t>
                        </m:r>
                      </m:sub>
                    </m:sSub>
                    <m:r>
                      <a:rPr lang="ar-AE" altLang="zh-CN" i="0">
                        <a:latin typeface="Cambria Math" panose="02040503050406030204" pitchFamily="18" charset="0"/>
                      </a:rPr>
                      <m:t>∈</m:t>
                    </m:r>
                    <m:sSup>
                      <m:sSupPr>
                        <m:ctrlPr>
                          <a:rPr lang="ar-AE" altLang="zh-CN" i="1">
                            <a:latin typeface="Cambria Math" panose="02040503050406030204" pitchFamily="18" charset="0"/>
                          </a:rPr>
                        </m:ctrlPr>
                      </m:sSupPr>
                      <m:e>
                        <m:r>
                          <a:rPr lang="ar-AE" altLang="zh-CN" i="0">
                            <a:latin typeface="Cambria Math" panose="02040503050406030204" pitchFamily="18" charset="0"/>
                          </a:rPr>
                          <m:t>ℝ</m:t>
                        </m:r>
                      </m:e>
                      <m:sup>
                        <m:r>
                          <a:rPr lang="ar-AE" altLang="zh-CN" i="0">
                            <a:latin typeface="Cambria Math" panose="02040503050406030204" pitchFamily="18" charset="0"/>
                          </a:rPr>
                          <m:t>2</m:t>
                        </m:r>
                      </m:sup>
                    </m:sSup>
                  </m:oMath>
                </a14:m>
                <a:r>
                  <a:rPr lang="ar-AE" altLang="zh-CN" dirty="0">
                    <a:latin typeface="Calibri" panose="020F0502020204030204" pitchFamily="34" charset="0"/>
                    <a:ea typeface="Calibri" panose="020F0502020204030204" pitchFamily="34" charset="0"/>
                    <a:cs typeface="Calibri" panose="020F0502020204030204" pitchFamily="34" charset="0"/>
                  </a:rPr>
                  <a:t>.</a:t>
                </a:r>
                <a:r>
                  <a:rPr lang="en-US" altLang="zh-CN" dirty="0">
                    <a:latin typeface="Calibri" panose="020F0502020204030204" pitchFamily="34" charset="0"/>
                    <a:ea typeface="Calibri" panose="020F0502020204030204" pitchFamily="34" charset="0"/>
                    <a:cs typeface="Calibri" panose="020F0502020204030204" pitchFamily="34" charset="0"/>
                  </a:rPr>
                  <a:t> The </a:t>
                </a:r>
                <a:r>
                  <a:rPr lang="en-US" altLang="zh-CN" b="1" dirty="0">
                    <a:latin typeface="Calibri" panose="020F0502020204030204" pitchFamily="34" charset="0"/>
                    <a:ea typeface="Calibri" panose="020F0502020204030204" pitchFamily="34" charset="0"/>
                    <a:cs typeface="Calibri" panose="020F0502020204030204" pitchFamily="34" charset="0"/>
                  </a:rPr>
                  <a:t>low-dimensional similarity</a:t>
                </a:r>
                <a:r>
                  <a:rPr lang="en-US" altLang="zh-CN" dirty="0">
                    <a:latin typeface="Calibri" panose="020F0502020204030204" pitchFamily="34" charset="0"/>
                    <a:ea typeface="Calibri" panose="020F0502020204030204" pitchFamily="34" charset="0"/>
                    <a:cs typeface="Calibri" panose="020F0502020204030204" pitchFamily="34" charset="0"/>
                  </a:rPr>
                  <a:t> between points </a:t>
                </a:r>
                <a14:m>
                  <m:oMath xmlns:m="http://schemas.openxmlformats.org/officeDocument/2006/math">
                    <m:sSub>
                      <m:sSubPr>
                        <m:ctrlPr>
                          <a:rPr lang="ar-AE" altLang="zh-CN" i="1">
                            <a:latin typeface="Cambria Math" panose="02040503050406030204" pitchFamily="18" charset="0"/>
                          </a:rPr>
                        </m:ctrlPr>
                      </m:sSubPr>
                      <m:e>
                        <m:r>
                          <a:rPr lang="zh-CN" altLang="ar-AE" i="1">
                            <a:latin typeface="Cambria Math" panose="02040503050406030204" pitchFamily="18" charset="0"/>
                          </a:rPr>
                          <m:t>𝑦</m:t>
                        </m:r>
                      </m:e>
                      <m:sub>
                        <m:r>
                          <a:rPr lang="zh-CN" altLang="ar-AE" i="1">
                            <a:latin typeface="Cambria Math" panose="02040503050406030204" pitchFamily="18" charset="0"/>
                          </a:rPr>
                          <m:t>𝑖</m:t>
                        </m:r>
                      </m:sub>
                    </m:sSub>
                  </m:oMath>
                </a14:m>
                <a:r>
                  <a:rPr lang="en-US" altLang="zh-CN" dirty="0">
                    <a:latin typeface="Calibri" panose="020F0502020204030204" pitchFamily="34" charset="0"/>
                    <a:ea typeface="Calibri" panose="020F0502020204030204" pitchFamily="34" charset="0"/>
                    <a:cs typeface="Calibri" panose="020F0502020204030204" pitchFamily="34" charset="0"/>
                  </a:rPr>
                  <a:t>and </a:t>
                </a:r>
                <a14:m>
                  <m:oMath xmlns:m="http://schemas.openxmlformats.org/officeDocument/2006/math">
                    <m:sSub>
                      <m:sSubPr>
                        <m:ctrlPr>
                          <a:rPr lang="ar-AE" altLang="zh-CN" i="1">
                            <a:latin typeface="Cambria Math" panose="02040503050406030204" pitchFamily="18" charset="0"/>
                          </a:rPr>
                        </m:ctrlPr>
                      </m:sSubPr>
                      <m:e>
                        <m:r>
                          <a:rPr lang="zh-CN" altLang="ar-AE" i="1">
                            <a:latin typeface="Cambria Math" panose="02040503050406030204" pitchFamily="18" charset="0"/>
                          </a:rPr>
                          <m:t>𝑦</m:t>
                        </m:r>
                      </m:e>
                      <m:sub>
                        <m:r>
                          <a:rPr lang="zh-CN" altLang="ar-AE" i="1">
                            <a:latin typeface="Cambria Math" panose="02040503050406030204" pitchFamily="18" charset="0"/>
                          </a:rPr>
                          <m:t>𝑗</m:t>
                        </m:r>
                      </m:sub>
                    </m:sSub>
                  </m:oMath>
                </a14:m>
                <a:r>
                  <a:rPr lang="en-US" altLang="zh-CN" dirty="0">
                    <a:latin typeface="Calibri" panose="020F0502020204030204" pitchFamily="34" charset="0"/>
                    <a:ea typeface="Calibri" panose="020F0502020204030204" pitchFamily="34" charset="0"/>
                    <a:cs typeface="Calibri" panose="020F0502020204030204" pitchFamily="34" charset="0"/>
                  </a:rPr>
                  <a:t> is modeled using a Student-t kernel:</a:t>
                </a:r>
              </a:p>
              <a:p>
                <a:pPr marL="0" indent="0">
                  <a:buNone/>
                </a:pPr>
                <a14:m>
                  <m:oMathPara xmlns:m="http://schemas.openxmlformats.org/officeDocument/2006/math">
                    <m:oMathParaPr>
                      <m:jc m:val="centerGroup"/>
                    </m:oMathParaPr>
                    <m:oMath xmlns:m="http://schemas.openxmlformats.org/officeDocument/2006/math">
                      <m:sSub>
                        <m:sSubPr>
                          <m:ctrlPr>
                            <a:rPr lang="ar-AE" altLang="zh-CN" sz="1100" i="1" dirty="0">
                              <a:latin typeface="Cambria Math" panose="02040503050406030204" pitchFamily="18" charset="0"/>
                            </a:rPr>
                          </m:ctrlPr>
                        </m:sSubPr>
                        <m:e>
                          <m:r>
                            <a:rPr lang="ar-AE" altLang="zh-CN" sz="1100" i="1" dirty="0">
                              <a:latin typeface="Cambria Math" panose="02040503050406030204" pitchFamily="18" charset="0"/>
                            </a:rPr>
                            <m:t>𝑞</m:t>
                          </m:r>
                        </m:e>
                        <m:sub>
                          <m:d>
                            <m:dPr>
                              <m:begChr m:val="{"/>
                              <m:endChr m:val="}"/>
                              <m:ctrlPr>
                                <a:rPr lang="ar-AE" altLang="zh-CN" sz="1100" i="1" dirty="0">
                                  <a:latin typeface="Cambria Math" panose="02040503050406030204" pitchFamily="18" charset="0"/>
                                </a:rPr>
                              </m:ctrlPr>
                            </m:dPr>
                            <m:e>
                              <m:r>
                                <a:rPr lang="ar-AE" altLang="zh-CN" sz="1100" i="1" dirty="0" err="1">
                                  <a:latin typeface="Cambria Math" panose="02040503050406030204" pitchFamily="18" charset="0"/>
                                </a:rPr>
                                <m:t>𝑖𝑗</m:t>
                              </m:r>
                            </m:e>
                          </m:d>
                        </m:sub>
                      </m:sSub>
                      <m:r>
                        <a:rPr lang="ar-AE" altLang="zh-CN" sz="1100" i="1" dirty="0">
                          <a:latin typeface="Cambria Math" panose="02040503050406030204" pitchFamily="18" charset="0"/>
                        </a:rPr>
                        <m:t>=</m:t>
                      </m:r>
                      <m:f>
                        <m:fPr>
                          <m:ctrlPr>
                            <a:rPr lang="ar-AE" altLang="zh-CN" sz="1100" i="1" dirty="0">
                              <a:latin typeface="Cambria Math" panose="02040503050406030204" pitchFamily="18" charset="0"/>
                            </a:rPr>
                          </m:ctrlPr>
                        </m:fPr>
                        <m:num>
                          <m:sSup>
                            <m:sSupPr>
                              <m:ctrlPr>
                                <a:rPr lang="ar-AE" altLang="zh-CN" sz="1100" i="1" dirty="0">
                                  <a:latin typeface="Cambria Math" panose="02040503050406030204" pitchFamily="18" charset="0"/>
                                </a:rPr>
                              </m:ctrlPr>
                            </m:sSupPr>
                            <m:e>
                              <m:d>
                                <m:dPr>
                                  <m:ctrlPr>
                                    <a:rPr lang="ar-AE" altLang="zh-CN" sz="1100" i="1" dirty="0">
                                      <a:latin typeface="Cambria Math" panose="02040503050406030204" pitchFamily="18" charset="0"/>
                                    </a:rPr>
                                  </m:ctrlPr>
                                </m:dPr>
                                <m:e>
                                  <m:r>
                                    <a:rPr lang="ar-AE" altLang="zh-CN" sz="1100" i="1" dirty="0">
                                      <a:latin typeface="Cambria Math" panose="02040503050406030204" pitchFamily="18" charset="0"/>
                                    </a:rPr>
                                    <m:t>1</m:t>
                                  </m:r>
                                  <m:r>
                                    <a:rPr lang="ar-AE" altLang="zh-CN" sz="1100" i="1" dirty="0">
                                      <a:latin typeface="Cambria Math" panose="02040503050406030204" pitchFamily="18" charset="0"/>
                                    </a:rPr>
                                    <m:t> + </m:t>
                                  </m:r>
                                  <m:sSup>
                                    <m:sSupPr>
                                      <m:ctrlPr>
                                        <a:rPr lang="ar-AE" altLang="zh-CN" sz="1100" i="1" dirty="0">
                                          <a:latin typeface="Cambria Math" panose="02040503050406030204" pitchFamily="18" charset="0"/>
                                        </a:rPr>
                                      </m:ctrlPr>
                                    </m:sSupPr>
                                    <m:e>
                                      <m:d>
                                        <m:dPr>
                                          <m:begChr m:val="|"/>
                                          <m:endChr m:val="|"/>
                                          <m:ctrlPr>
                                            <a:rPr lang="ar-AE" altLang="zh-CN" sz="1100" i="1" dirty="0">
                                              <a:latin typeface="Cambria Math" panose="02040503050406030204" pitchFamily="18" charset="0"/>
                                            </a:rPr>
                                          </m:ctrlPr>
                                        </m:dPr>
                                        <m:e>
                                          <m:d>
                                            <m:dPr>
                                              <m:begChr m:val="|"/>
                                              <m:endChr m:val="|"/>
                                              <m:ctrlPr>
                                                <a:rPr lang="ar-AE" altLang="zh-CN" sz="1100" i="1" dirty="0">
                                                  <a:latin typeface="Cambria Math" panose="02040503050406030204" pitchFamily="18" charset="0"/>
                                                </a:rPr>
                                              </m:ctrlPr>
                                            </m:dPr>
                                            <m:e>
                                              <m:sSub>
                                                <m:sSubPr>
                                                  <m:ctrlPr>
                                                    <a:rPr lang="ar-AE" altLang="zh-CN" sz="1100" i="1" dirty="0" err="1">
                                                      <a:latin typeface="Cambria Math" panose="02040503050406030204" pitchFamily="18" charset="0"/>
                                                    </a:rPr>
                                                  </m:ctrlPr>
                                                </m:sSubPr>
                                                <m:e>
                                                  <m:r>
                                                    <a:rPr lang="ar-AE" altLang="zh-CN" sz="1100" i="1" dirty="0" err="1">
                                                      <a:latin typeface="Cambria Math" panose="02040503050406030204" pitchFamily="18" charset="0"/>
                                                    </a:rPr>
                                                    <m:t>𝑦</m:t>
                                                  </m:r>
                                                </m:e>
                                                <m:sub>
                                                  <m:r>
                                                    <a:rPr lang="ar-AE" altLang="zh-CN" sz="1100" i="1" dirty="0" err="1">
                                                      <a:latin typeface="Cambria Math" panose="02040503050406030204" pitchFamily="18" charset="0"/>
                                                    </a:rPr>
                                                    <m:t>𝑖</m:t>
                                                  </m:r>
                                                </m:sub>
                                              </m:sSub>
                                              <m:r>
                                                <a:rPr lang="ar-AE" altLang="zh-CN" sz="1100" i="1" dirty="0">
                                                  <a:latin typeface="Cambria Math" panose="02040503050406030204" pitchFamily="18" charset="0"/>
                                                </a:rPr>
                                                <m:t>− </m:t>
                                              </m:r>
                                              <m:sSub>
                                                <m:sSubPr>
                                                  <m:ctrlPr>
                                                    <a:rPr lang="ar-AE" altLang="zh-CN" sz="1100" i="1" dirty="0" err="1">
                                                      <a:latin typeface="Cambria Math" panose="02040503050406030204" pitchFamily="18" charset="0"/>
                                                    </a:rPr>
                                                  </m:ctrlPr>
                                                </m:sSubPr>
                                                <m:e>
                                                  <m:r>
                                                    <a:rPr lang="ar-AE" altLang="zh-CN" sz="1100" i="1" dirty="0" err="1">
                                                      <a:latin typeface="Cambria Math" panose="02040503050406030204" pitchFamily="18" charset="0"/>
                                                    </a:rPr>
                                                    <m:t>𝑦</m:t>
                                                  </m:r>
                                                </m:e>
                                                <m:sub>
                                                  <m:r>
                                                    <a:rPr lang="ar-AE" altLang="zh-CN" sz="1100" i="1" dirty="0" err="1">
                                                      <a:latin typeface="Cambria Math" panose="02040503050406030204" pitchFamily="18" charset="0"/>
                                                    </a:rPr>
                                                    <m:t>𝑗</m:t>
                                                  </m:r>
                                                </m:sub>
                                              </m:sSub>
                                            </m:e>
                                          </m:d>
                                        </m:e>
                                      </m:d>
                                    </m:e>
                                    <m:sup>
                                      <m:r>
                                        <a:rPr lang="ar-AE" altLang="zh-CN" sz="1100" i="1" dirty="0">
                                          <a:latin typeface="Cambria Math" panose="02040503050406030204" pitchFamily="18" charset="0"/>
                                        </a:rPr>
                                        <m:t>2</m:t>
                                      </m:r>
                                    </m:sup>
                                  </m:sSup>
                                </m:e>
                              </m:d>
                            </m:e>
                            <m:sup>
                              <m:r>
                                <a:rPr lang="ar-AE" altLang="zh-CN" sz="1100" i="1" dirty="0">
                                  <a:latin typeface="Cambria Math" panose="02040503050406030204" pitchFamily="18" charset="0"/>
                                </a:rPr>
                                <m:t>−</m:t>
                              </m:r>
                              <m:r>
                                <a:rPr lang="ar-AE" altLang="zh-CN" sz="1100" i="1" dirty="0">
                                  <a:latin typeface="Cambria Math" panose="02040503050406030204" pitchFamily="18" charset="0"/>
                                </a:rPr>
                                <m:t>1</m:t>
                              </m:r>
                            </m:sup>
                          </m:sSup>
                        </m:num>
                        <m:den>
                          <m:sSup>
                            <m:sSupPr>
                              <m:ctrlPr>
                                <a:rPr lang="ar-AE" altLang="zh-CN" sz="1100" i="1" dirty="0">
                                  <a:latin typeface="Cambria Math" panose="02040503050406030204" pitchFamily="18" charset="0"/>
                                </a:rPr>
                              </m:ctrlPr>
                            </m:sSupPr>
                            <m:e>
                              <m:nary>
                                <m:naryPr>
                                  <m:chr m:val="∑"/>
                                  <m:supHide m:val="on"/>
                                  <m:ctrlPr>
                                    <a:rPr lang="ar-AE" altLang="zh-CN" sz="1100" i="1" dirty="0">
                                      <a:latin typeface="Cambria Math" panose="02040503050406030204" pitchFamily="18" charset="0"/>
                                    </a:rPr>
                                  </m:ctrlPr>
                                </m:naryPr>
                                <m:sub>
                                  <m:d>
                                    <m:dPr>
                                      <m:begChr m:val="{"/>
                                      <m:endChr m:val="}"/>
                                      <m:ctrlPr>
                                        <a:rPr lang="ar-AE" altLang="zh-CN" sz="1100" i="1" dirty="0">
                                          <a:latin typeface="Cambria Math" panose="02040503050406030204" pitchFamily="18" charset="0"/>
                                        </a:rPr>
                                      </m:ctrlPr>
                                    </m:dPr>
                                    <m:e>
                                      <m:r>
                                        <a:rPr lang="zh-CN" altLang="ar-AE" sz="1100" i="1" dirty="0" err="1">
                                          <a:latin typeface="Cambria Math" panose="02040503050406030204" pitchFamily="18" charset="0"/>
                                        </a:rPr>
                                        <m:t>𝑘</m:t>
                                      </m:r>
                                      <m:r>
                                        <a:rPr lang="zh-CN" altLang="ar-AE" sz="1100" i="1" dirty="0" err="1">
                                          <a:latin typeface="Cambria Math" panose="02040503050406030204" pitchFamily="18" charset="0"/>
                                        </a:rPr>
                                        <m:t>≠</m:t>
                                      </m:r>
                                      <m:r>
                                        <a:rPr lang="zh-CN" altLang="ar-AE" sz="1100" i="1" dirty="0" err="1">
                                          <a:latin typeface="Cambria Math" panose="02040503050406030204" pitchFamily="18" charset="0"/>
                                        </a:rPr>
                                        <m:t>𝑙</m:t>
                                      </m:r>
                                    </m:e>
                                  </m:d>
                                </m:sub>
                                <m:sup/>
                                <m:e>
                                  <m:d>
                                    <m:dPr>
                                      <m:ctrlPr>
                                        <a:rPr lang="ar-AE" altLang="zh-CN" sz="1100" i="1" dirty="0">
                                          <a:latin typeface="Cambria Math" panose="02040503050406030204" pitchFamily="18" charset="0"/>
                                        </a:rPr>
                                      </m:ctrlPr>
                                    </m:dPr>
                                    <m:e>
                                      <m:r>
                                        <a:rPr lang="ar-AE" altLang="zh-CN" sz="1100" i="1" dirty="0">
                                          <a:latin typeface="Cambria Math" panose="02040503050406030204" pitchFamily="18" charset="0"/>
                                        </a:rPr>
                                        <m:t>1</m:t>
                                      </m:r>
                                      <m:r>
                                        <a:rPr lang="ar-AE" altLang="zh-CN" sz="1100" i="1" dirty="0">
                                          <a:latin typeface="Cambria Math" panose="02040503050406030204" pitchFamily="18" charset="0"/>
                                        </a:rPr>
                                        <m:t> + </m:t>
                                      </m:r>
                                      <m:sSup>
                                        <m:sSupPr>
                                          <m:ctrlPr>
                                            <a:rPr lang="ar-AE" altLang="zh-CN" sz="1100" i="1" dirty="0">
                                              <a:latin typeface="Cambria Math" panose="02040503050406030204" pitchFamily="18" charset="0"/>
                                            </a:rPr>
                                          </m:ctrlPr>
                                        </m:sSupPr>
                                        <m:e>
                                          <m:d>
                                            <m:dPr>
                                              <m:begChr m:val="|"/>
                                              <m:endChr m:val="|"/>
                                              <m:ctrlPr>
                                                <a:rPr lang="ar-AE" altLang="zh-CN" sz="1100" i="1" dirty="0">
                                                  <a:latin typeface="Cambria Math" panose="02040503050406030204" pitchFamily="18" charset="0"/>
                                                </a:rPr>
                                              </m:ctrlPr>
                                            </m:dPr>
                                            <m:e>
                                              <m:d>
                                                <m:dPr>
                                                  <m:begChr m:val="|"/>
                                                  <m:endChr m:val="|"/>
                                                  <m:ctrlPr>
                                                    <a:rPr lang="ar-AE" altLang="zh-CN" sz="1100" i="1" dirty="0">
                                                      <a:latin typeface="Cambria Math" panose="02040503050406030204" pitchFamily="18" charset="0"/>
                                                    </a:rPr>
                                                  </m:ctrlPr>
                                                </m:dPr>
                                                <m:e>
                                                  <m:sSub>
                                                    <m:sSubPr>
                                                      <m:ctrlPr>
                                                        <a:rPr lang="ar-AE" altLang="zh-CN" sz="1100" i="1" dirty="0" err="1">
                                                          <a:latin typeface="Cambria Math" panose="02040503050406030204" pitchFamily="18" charset="0"/>
                                                        </a:rPr>
                                                      </m:ctrlPr>
                                                    </m:sSubPr>
                                                    <m:e>
                                                      <m:r>
                                                        <a:rPr lang="zh-CN" altLang="ar-AE" sz="1100" i="1" dirty="0" err="1">
                                                          <a:latin typeface="Cambria Math" panose="02040503050406030204" pitchFamily="18" charset="0"/>
                                                        </a:rPr>
                                                        <m:t>𝑦</m:t>
                                                      </m:r>
                                                    </m:e>
                                                    <m:sub>
                                                      <m:r>
                                                        <a:rPr lang="zh-CN" altLang="ar-AE" sz="1100" i="1" dirty="0" err="1">
                                                          <a:latin typeface="Cambria Math" panose="02040503050406030204" pitchFamily="18" charset="0"/>
                                                        </a:rPr>
                                                        <m:t>𝑘</m:t>
                                                      </m:r>
                                                    </m:sub>
                                                  </m:sSub>
                                                  <m:r>
                                                    <a:rPr lang="ar-AE" altLang="zh-CN" sz="1100" i="1" dirty="0">
                                                      <a:latin typeface="Cambria Math" panose="02040503050406030204" pitchFamily="18" charset="0"/>
                                                    </a:rPr>
                                                    <m:t>− </m:t>
                                                  </m:r>
                                                  <m:sSub>
                                                    <m:sSubPr>
                                                      <m:ctrlPr>
                                                        <a:rPr lang="ar-AE" altLang="zh-CN" sz="1100" i="1" dirty="0" err="1">
                                                          <a:latin typeface="Cambria Math" panose="02040503050406030204" pitchFamily="18" charset="0"/>
                                                        </a:rPr>
                                                      </m:ctrlPr>
                                                    </m:sSubPr>
                                                    <m:e>
                                                      <m:r>
                                                        <a:rPr lang="zh-CN" altLang="ar-AE" sz="1100" i="1" dirty="0" err="1">
                                                          <a:latin typeface="Cambria Math" panose="02040503050406030204" pitchFamily="18" charset="0"/>
                                                        </a:rPr>
                                                        <m:t>𝑦</m:t>
                                                      </m:r>
                                                    </m:e>
                                                    <m:sub>
                                                      <m:r>
                                                        <a:rPr lang="zh-CN" altLang="ar-AE" sz="1100" i="1" dirty="0" err="1">
                                                          <a:latin typeface="Cambria Math" panose="02040503050406030204" pitchFamily="18" charset="0"/>
                                                        </a:rPr>
                                                        <m:t>𝑙</m:t>
                                                      </m:r>
                                                    </m:sub>
                                                  </m:sSub>
                                                </m:e>
                                              </m:d>
                                            </m:e>
                                          </m:d>
                                        </m:e>
                                        <m:sup>
                                          <m:r>
                                            <a:rPr lang="ar-AE" altLang="zh-CN" sz="1100" i="1" dirty="0">
                                              <a:latin typeface="Cambria Math" panose="02040503050406030204" pitchFamily="18" charset="0"/>
                                            </a:rPr>
                                            <m:t>2</m:t>
                                          </m:r>
                                        </m:sup>
                                      </m:sSup>
                                    </m:e>
                                  </m:d>
                                </m:e>
                              </m:nary>
                            </m:e>
                            <m:sup>
                              <m:r>
                                <a:rPr lang="ar-AE" altLang="zh-CN" sz="1100" i="1" dirty="0">
                                  <a:latin typeface="Cambria Math" panose="02040503050406030204" pitchFamily="18" charset="0"/>
                                </a:rPr>
                                <m:t>−</m:t>
                              </m:r>
                              <m:r>
                                <a:rPr lang="en-US" altLang="zh-CN" sz="1100" i="1" dirty="0">
                                  <a:latin typeface="Cambria Math" panose="02040503050406030204" pitchFamily="18" charset="0"/>
                                </a:rPr>
                                <m:t>1</m:t>
                              </m:r>
                            </m:sup>
                          </m:sSup>
                        </m:den>
                      </m:f>
                    </m:oMath>
                  </m:oMathPara>
                </a14:m>
                <a:endParaRPr lang="en-US" altLang="zh-CN" dirty="0">
                  <a:latin typeface="Calibri" panose="020F0502020204030204" pitchFamily="34" charset="0"/>
                  <a:ea typeface="Calibri" panose="020F0502020204030204" pitchFamily="34" charset="0"/>
                  <a:cs typeface="Calibri" panose="020F0502020204030204" pitchFamily="34" charset="0"/>
                </a:endParaRPr>
              </a:p>
              <a:p>
                <a:r>
                  <a:rPr lang="en-US" altLang="zh-CN" dirty="0">
                    <a:latin typeface="Calibri" panose="020F0502020204030204" pitchFamily="34" charset="0"/>
                    <a:ea typeface="Calibri" panose="020F0502020204030204" pitchFamily="34" charset="0"/>
                    <a:cs typeface="Calibri" panose="020F0502020204030204" pitchFamily="34" charset="0"/>
                  </a:rPr>
                  <a:t>This heavy-tailed distribution avoids the </a:t>
                </a:r>
                <a:r>
                  <a:rPr lang="en-US" altLang="zh-CN" i="1" dirty="0">
                    <a:latin typeface="Calibri" panose="020F0502020204030204" pitchFamily="34" charset="0"/>
                    <a:ea typeface="Calibri" panose="020F0502020204030204" pitchFamily="34" charset="0"/>
                    <a:cs typeface="Calibri" panose="020F0502020204030204" pitchFamily="34" charset="0"/>
                  </a:rPr>
                  <a:t>crowding problem</a:t>
                </a:r>
                <a:r>
                  <a:rPr lang="en-US" altLang="zh-CN" dirty="0">
                    <a:latin typeface="Calibri" panose="020F0502020204030204" pitchFamily="34" charset="0"/>
                    <a:ea typeface="Calibri" panose="020F0502020204030204" pitchFamily="34" charset="0"/>
                    <a:cs typeface="Calibri" panose="020F0502020204030204" pitchFamily="34" charset="0"/>
                  </a:rPr>
                  <a:t> common in Gaussian kernels, allowing distant clusters to remain visibly separated.</a:t>
                </a:r>
              </a:p>
              <a:p>
                <a:r>
                  <a:rPr lang="en-US" altLang="zh-CN" dirty="0">
                    <a:latin typeface="Calibri" panose="020F0502020204030204" pitchFamily="34" charset="0"/>
                    <a:ea typeface="Calibri" panose="020F0502020204030204" pitchFamily="34" charset="0"/>
                    <a:cs typeface="Calibri" panose="020F0502020204030204" pitchFamily="34" charset="0"/>
                  </a:rPr>
                  <a:t>To preserve relationships, t-SNE minimizes the </a:t>
                </a:r>
                <a:r>
                  <a:rPr lang="en-US" altLang="zh-CN" b="1" dirty="0" err="1">
                    <a:latin typeface="Calibri" panose="020F0502020204030204" pitchFamily="34" charset="0"/>
                    <a:ea typeface="Calibri" panose="020F0502020204030204" pitchFamily="34" charset="0"/>
                    <a:cs typeface="Calibri" panose="020F0502020204030204" pitchFamily="34" charset="0"/>
                  </a:rPr>
                  <a:t>Kullback</a:t>
                </a:r>
                <a:r>
                  <a:rPr lang="en-US" altLang="zh-CN" b="1" dirty="0">
                    <a:latin typeface="Calibri" panose="020F0502020204030204" pitchFamily="34" charset="0"/>
                    <a:ea typeface="Calibri" panose="020F0502020204030204" pitchFamily="34" charset="0"/>
                    <a:cs typeface="Calibri" panose="020F0502020204030204" pitchFamily="34" charset="0"/>
                  </a:rPr>
                  <a:t>–Leibler (KL) divergence</a:t>
                </a:r>
                <a:r>
                  <a:rPr lang="en-US" altLang="zh-CN" dirty="0">
                    <a:latin typeface="Calibri" panose="020F0502020204030204" pitchFamily="34" charset="0"/>
                    <a:ea typeface="Calibri" panose="020F0502020204030204" pitchFamily="34" charset="0"/>
                    <a:cs typeface="Calibri" panose="020F0502020204030204" pitchFamily="34" charset="0"/>
                  </a:rPr>
                  <a:t> between high- and low-dimensional distributions:</a:t>
                </a:r>
              </a:p>
              <a:p>
                <a:pPr marL="0" indent="0">
                  <a:buNone/>
                </a:pPr>
                <a14:m>
                  <m:oMathPara xmlns:m="http://schemas.openxmlformats.org/officeDocument/2006/math">
                    <m:oMathParaPr>
                      <m:jc m:val="centerGroup"/>
                    </m:oMathParaPr>
                    <m:oMath xmlns:m="http://schemas.openxmlformats.org/officeDocument/2006/math">
                      <m:r>
                        <a:rPr lang="en-US" altLang="zh-CN" i="1" dirty="0">
                          <a:latin typeface="Cambria Math" panose="02040503050406030204" pitchFamily="18" charset="0"/>
                        </a:rPr>
                        <m:t>𝐾𝐿</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𝑃</m:t>
                          </m:r>
                          <m:r>
                            <a:rPr lang="en-US" altLang="zh-CN" i="1" dirty="0">
                              <a:latin typeface="Cambria Math" panose="02040503050406030204" pitchFamily="18" charset="0"/>
                            </a:rPr>
                            <m:t>||</m:t>
                          </m:r>
                          <m:r>
                            <a:rPr lang="en-US" altLang="zh-CN" i="1" dirty="0">
                              <a:latin typeface="Cambria Math" panose="02040503050406030204" pitchFamily="18" charset="0"/>
                            </a:rPr>
                            <m:t>𝑄</m:t>
                          </m:r>
                        </m:e>
                      </m:d>
                      <m:r>
                        <a:rPr lang="en-US" altLang="zh-CN" i="1" dirty="0">
                          <a:latin typeface="Cambria Math" panose="02040503050406030204" pitchFamily="18" charset="0"/>
                        </a:rPr>
                        <m:t>=</m:t>
                      </m:r>
                      <m:sSub>
                        <m:sSubPr>
                          <m:ctrlPr>
                            <a:rPr lang="el-GR" altLang="zh-CN" i="1" dirty="0" err="1">
                              <a:latin typeface="Cambria Math" panose="02040503050406030204" pitchFamily="18" charset="0"/>
                            </a:rPr>
                          </m:ctrlPr>
                        </m:sSubPr>
                        <m:e>
                          <m:r>
                            <m:rPr>
                              <m:sty m:val="p"/>
                            </m:rPr>
                            <a:rPr lang="el-GR" altLang="zh-CN" dirty="0" err="1">
                              <a:latin typeface="Cambria Math" panose="02040503050406030204" pitchFamily="18" charset="0"/>
                            </a:rPr>
                            <m:t>Σ</m:t>
                          </m:r>
                        </m:e>
                        <m:sub>
                          <m:r>
                            <a:rPr lang="en-US" altLang="zh-CN" i="1" dirty="0" err="1">
                              <a:latin typeface="Cambria Math" panose="02040503050406030204" pitchFamily="18" charset="0"/>
                            </a:rPr>
                            <m:t>𝑖</m:t>
                          </m:r>
                        </m:sub>
                      </m:sSub>
                      <m:sSub>
                        <m:sSubPr>
                          <m:ctrlPr>
                            <a:rPr lang="el-GR" altLang="zh-CN" i="1" dirty="0" err="1">
                              <a:latin typeface="Cambria Math" panose="02040503050406030204" pitchFamily="18" charset="0"/>
                            </a:rPr>
                          </m:ctrlPr>
                        </m:sSubPr>
                        <m:e>
                          <m:r>
                            <m:rPr>
                              <m:sty m:val="p"/>
                            </m:rPr>
                            <a:rPr lang="el-GR" altLang="zh-CN" dirty="0" err="1">
                              <a:latin typeface="Cambria Math" panose="02040503050406030204" pitchFamily="18" charset="0"/>
                            </a:rPr>
                            <m:t>Σ</m:t>
                          </m:r>
                        </m:e>
                        <m:sub>
                          <m:r>
                            <a:rPr lang="en-US" altLang="zh-CN" i="1" dirty="0" err="1">
                              <a:latin typeface="Cambria Math" panose="02040503050406030204" pitchFamily="18" charset="0"/>
                            </a:rPr>
                            <m:t>𝑗</m:t>
                          </m:r>
                        </m:sub>
                      </m:sSub>
                      <m:func>
                        <m:funcPr>
                          <m:ctrlPr>
                            <a:rPr lang="en-US" altLang="zh-CN" i="1" dirty="0">
                              <a:latin typeface="Cambria Math" panose="02040503050406030204" pitchFamily="18" charset="0"/>
                            </a:rPr>
                          </m:ctrlPr>
                        </m:funcPr>
                        <m:fNa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𝑝</m:t>
                              </m:r>
                            </m:e>
                            <m:sub>
                              <m:d>
                                <m:dPr>
                                  <m:begChr m:val="{"/>
                                  <m:endChr m:val="}"/>
                                  <m:ctrlPr>
                                    <a:rPr lang="en-US" altLang="zh-CN" i="1" dirty="0">
                                      <a:latin typeface="Cambria Math" panose="02040503050406030204" pitchFamily="18" charset="0"/>
                                    </a:rPr>
                                  </m:ctrlPr>
                                </m:dPr>
                                <m:e>
                                  <m:r>
                                    <a:rPr lang="en-US" altLang="zh-CN" i="1" dirty="0" err="1">
                                      <a:latin typeface="Cambria Math" panose="02040503050406030204" pitchFamily="18" charset="0"/>
                                    </a:rPr>
                                    <m:t>𝑖𝑗</m:t>
                                  </m:r>
                                </m:e>
                              </m:d>
                              <m:r>
                                <m:rPr>
                                  <m:sty m:val="p"/>
                                </m:rPr>
                                <a:rPr lang="en-US" altLang="zh-CN" i="1" dirty="0">
                                  <a:latin typeface="Cambria Math" panose="02040503050406030204" pitchFamily="18" charset="0"/>
                                </a:rPr>
                                <m:t>log</m:t>
                              </m:r>
                            </m:sub>
                          </m:sSub>
                        </m:fName>
                        <m:e>
                          <m:d>
                            <m:dPr>
                              <m:ctrlPr>
                                <a:rPr lang="en-US" altLang="zh-CN" i="1" dirty="0">
                                  <a:latin typeface="Cambria Math" panose="02040503050406030204" pitchFamily="18" charset="0"/>
                                </a:rPr>
                              </m:ctrlPr>
                            </m:dPr>
                            <m:e>
                              <m:f>
                                <m:fPr>
                                  <m:ctrlPr>
                                    <a:rPr lang="en-US" altLang="zh-CN" i="1" dirty="0">
                                      <a:latin typeface="Cambria Math" panose="02040503050406030204" pitchFamily="18" charset="0"/>
                                    </a:rPr>
                                  </m:ctrlPr>
                                </m:fPr>
                                <m:num>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𝑝</m:t>
                                      </m:r>
                                    </m:e>
                                    <m:sub>
                                      <m:d>
                                        <m:dPr>
                                          <m:begChr m:val="{"/>
                                          <m:endChr m:val="}"/>
                                          <m:ctrlPr>
                                            <a:rPr lang="en-US" altLang="zh-CN" i="1" dirty="0">
                                              <a:latin typeface="Cambria Math" panose="02040503050406030204" pitchFamily="18" charset="0"/>
                                            </a:rPr>
                                          </m:ctrlPr>
                                        </m:dPr>
                                        <m:e>
                                          <m:r>
                                            <a:rPr lang="en-US" altLang="zh-CN" i="1" dirty="0" err="1">
                                              <a:latin typeface="Cambria Math" panose="02040503050406030204" pitchFamily="18" charset="0"/>
                                            </a:rPr>
                                            <m:t>𝑖𝑗</m:t>
                                          </m:r>
                                        </m:e>
                                      </m:d>
                                    </m:sub>
                                  </m:sSub>
                                </m:num>
                                <m:den>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𝑞</m:t>
                                      </m:r>
                                    </m:e>
                                    <m:sub>
                                      <m:d>
                                        <m:dPr>
                                          <m:begChr m:val="{"/>
                                          <m:endChr m:val="}"/>
                                          <m:ctrlPr>
                                            <a:rPr lang="en-US" altLang="zh-CN" i="1" dirty="0">
                                              <a:latin typeface="Cambria Math" panose="02040503050406030204" pitchFamily="18" charset="0"/>
                                            </a:rPr>
                                          </m:ctrlPr>
                                        </m:dPr>
                                        <m:e>
                                          <m:r>
                                            <a:rPr lang="en-US" altLang="zh-CN" i="1" dirty="0" err="1">
                                              <a:latin typeface="Cambria Math" panose="02040503050406030204" pitchFamily="18" charset="0"/>
                                            </a:rPr>
                                            <m:t>𝑖𝑗</m:t>
                                          </m:r>
                                        </m:e>
                                      </m:d>
                                    </m:sub>
                                  </m:sSub>
                                </m:den>
                              </m:f>
                            </m:e>
                          </m:d>
                        </m:e>
                      </m:func>
                    </m:oMath>
                  </m:oMathPara>
                </a14:m>
                <a:endParaRPr lang="en-US" altLang="zh-CN" b="1"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altLang="zh-CN" dirty="0">
                    <a:latin typeface="Calibri" panose="020F0502020204030204" pitchFamily="34" charset="0"/>
                    <a:ea typeface="Calibri" panose="020F0502020204030204" pitchFamily="34" charset="0"/>
                    <a:cs typeface="Calibri" panose="020F0502020204030204" pitchFamily="34" charset="0"/>
                  </a:rPr>
                  <a:t>Each point represents one outage record.</a:t>
                </a:r>
              </a:p>
              <a:p>
                <a:pPr>
                  <a:buFont typeface="Arial" panose="020B0604020202020204" pitchFamily="34" charset="0"/>
                  <a:buChar char="•"/>
                </a:pPr>
                <a:endParaRPr lang="en-US" altLang="zh-CN" b="1" dirty="0">
                  <a:latin typeface="Calibri" panose="020F0502020204030204" pitchFamily="34" charset="0"/>
                  <a:ea typeface="Calibri" panose="020F0502020204030204" pitchFamily="34" charset="0"/>
                  <a:cs typeface="Calibri" panose="020F0502020204030204" pitchFamily="34" charset="0"/>
                </a:endParaRPr>
              </a:p>
              <a:p>
                <a:endParaRPr lang="zh-CN" altLang="en-US" dirty="0">
                  <a:latin typeface="Calibri" panose="020F0502020204030204" pitchFamily="34" charset="0"/>
                  <a:cs typeface="Calibri" panose="020F0502020204030204" pitchFamily="34" charset="0"/>
                </a:endParaRPr>
              </a:p>
            </p:txBody>
          </p:sp>
        </mc:Choice>
        <mc:Fallback xmlns="">
          <p:sp>
            <p:nvSpPr>
              <p:cNvPr id="3" name="Text Placeholder 2">
                <a:extLst>
                  <a:ext uri="{FF2B5EF4-FFF2-40B4-BE49-F238E27FC236}">
                    <a16:creationId xmlns:a16="http://schemas.microsoft.com/office/drawing/2014/main" id="{67AE5161-823D-D2C1-871C-52769A3D6063}"/>
                  </a:ext>
                </a:extLst>
              </p:cNvPr>
              <p:cNvSpPr>
                <a:spLocks noGrp="1" noRot="1" noChangeAspect="1" noMove="1" noResize="1" noEditPoints="1" noAdjustHandles="1" noChangeArrowheads="1" noChangeShapeType="1" noTextEdit="1"/>
              </p:cNvSpPr>
              <p:nvPr>
                <p:ph type="body" sz="quarter" idx="10"/>
              </p:nvPr>
            </p:nvSpPr>
            <p:spPr>
              <a:xfrm>
                <a:off x="90239" y="742950"/>
                <a:ext cx="8839200" cy="3773016"/>
              </a:xfrm>
              <a:blipFill>
                <a:blip r:embed="rId2"/>
                <a:stretch>
                  <a:fillRect l="-138" t="-16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96207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709A-D181-5B51-1F9F-7A3552969967}"/>
              </a:ext>
            </a:extLst>
          </p:cNvPr>
          <p:cNvSpPr>
            <a:spLocks noGrp="1"/>
          </p:cNvSpPr>
          <p:nvPr>
            <p:ph type="title"/>
          </p:nvPr>
        </p:nvSpPr>
        <p:spPr/>
        <p:txBody>
          <a:bodyPr/>
          <a:lstStyle/>
          <a:p>
            <a:r>
              <a:rPr lang="en-US" altLang="zh-CN" dirty="0"/>
              <a:t>t-distributed Stochastic Neighbor Embedding – New Outages</a:t>
            </a:r>
            <a:endParaRPr lang="zh-CN" alt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CA557B8-22B5-8265-094A-732A40669EFB}"/>
                  </a:ext>
                </a:extLst>
              </p:cNvPr>
              <p:cNvSpPr>
                <a:spLocks noGrp="1"/>
              </p:cNvSpPr>
              <p:nvPr>
                <p:ph type="body" sz="quarter" idx="10"/>
              </p:nvPr>
            </p:nvSpPr>
            <p:spPr>
              <a:xfrm>
                <a:off x="90239" y="742950"/>
                <a:ext cx="8839200" cy="3845024"/>
              </a:xfrm>
            </p:spPr>
            <p:txBody>
              <a:bodyPr/>
              <a:lstStyle/>
              <a:p>
                <a:pPr>
                  <a:buFont typeface="Arial" panose="020B0604020202020204" pitchFamily="34" charset="0"/>
                  <a:buChar char="•"/>
                </a:pPr>
                <a:r>
                  <a:rPr lang="en-US" altLang="zh-CN" sz="1200" dirty="0">
                    <a:latin typeface="Calibri" panose="020F0502020204030204" pitchFamily="34" charset="0"/>
                    <a:ea typeface="Calibri" panose="020F0502020204030204" pitchFamily="34" charset="0"/>
                    <a:cs typeface="Calibri" panose="020F0502020204030204" pitchFamily="34" charset="0"/>
                  </a:rPr>
                  <a:t>For new outage data, perform the same data normalization. During the t-SNE training phase, you learn a </a:t>
                </a:r>
                <a:r>
                  <a:rPr lang="en-US" altLang="zh-CN" sz="1200" b="1" dirty="0">
                    <a:latin typeface="Calibri" panose="020F0502020204030204" pitchFamily="34" charset="0"/>
                    <a:ea typeface="Calibri" panose="020F0502020204030204" pitchFamily="34" charset="0"/>
                    <a:cs typeface="Calibri" panose="020F0502020204030204" pitchFamily="34" charset="0"/>
                  </a:rPr>
                  <a:t>mapping function</a:t>
                </a:r>
                <a:r>
                  <a:rPr lang="en-US" altLang="zh-CN" sz="12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𝑓</m:t>
                        </m:r>
                      </m:e>
                      <m:sub>
                        <m:r>
                          <a:rPr lang="zh-CN" altLang="ar-AE" sz="1200" i="1">
                            <a:latin typeface="Cambria Math" panose="02040503050406030204" pitchFamily="18" charset="0"/>
                          </a:rPr>
                          <m:t>𝜃</m:t>
                        </m:r>
                      </m:sub>
                    </m:sSub>
                    <m:d>
                      <m:dPr>
                        <m:ctrlPr>
                          <a:rPr lang="ar-AE" altLang="zh-CN" sz="1200" i="1">
                            <a:latin typeface="Cambria Math" panose="02040503050406030204" pitchFamily="18" charset="0"/>
                          </a:rPr>
                        </m:ctrlPr>
                      </m:dPr>
                      <m:e>
                        <m:r>
                          <a:rPr lang="ar-AE" altLang="zh-CN" sz="1200" i="0">
                            <a:latin typeface="Cambria Math" panose="02040503050406030204" pitchFamily="18" charset="0"/>
                          </a:rPr>
                          <m:t>⋅</m:t>
                        </m:r>
                      </m:e>
                    </m:d>
                  </m:oMath>
                </a14:m>
                <a:r>
                  <a:rPr lang="en-US" altLang="zh-CN" sz="1200" dirty="0">
                    <a:latin typeface="Calibri" panose="020F0502020204030204" pitchFamily="34" charset="0"/>
                    <a:ea typeface="Calibri" panose="020F0502020204030204" pitchFamily="34" charset="0"/>
                    <a:cs typeface="Calibri" panose="020F0502020204030204" pitchFamily="34" charset="0"/>
                  </a:rPr>
                  <a:t> (e.g., a small neural network) that maps normalized features to 2D, by minimizing the standard t-SNE KL-divergence loss. After training, </a:t>
                </a:r>
                <a14:m>
                  <m:oMath xmlns:m="http://schemas.openxmlformats.org/officeDocument/2006/math">
                    <m:r>
                      <a:rPr lang="zh-CN" altLang="en-US" sz="1200" i="1">
                        <a:latin typeface="Cambria Math" panose="02040503050406030204" pitchFamily="18" charset="0"/>
                      </a:rPr>
                      <m:t>𝜃</m:t>
                    </m:r>
                  </m:oMath>
                </a14:m>
                <a:r>
                  <a:rPr lang="en-US" altLang="zh-CN" sz="1200" dirty="0">
                    <a:latin typeface="Calibri" panose="020F0502020204030204" pitchFamily="34" charset="0"/>
                    <a:ea typeface="Calibri" panose="020F0502020204030204" pitchFamily="34" charset="0"/>
                    <a:cs typeface="Calibri" panose="020F0502020204030204" pitchFamily="34" charset="0"/>
                  </a:rPr>
                  <a:t> is fixed.</a:t>
                </a:r>
              </a:p>
              <a:p>
                <a:r>
                  <a:rPr lang="en-US" altLang="zh-CN" sz="1200" dirty="0">
                    <a:latin typeface="Calibri" panose="020F0502020204030204" pitchFamily="34" charset="0"/>
                    <a:ea typeface="Calibri" panose="020F0502020204030204" pitchFamily="34" charset="0"/>
                    <a:cs typeface="Calibri" panose="020F0502020204030204" pitchFamily="34" charset="0"/>
                  </a:rPr>
                  <a:t>For a new outage, the embedding is computed by a forward pass:</a:t>
                </a:r>
              </a:p>
              <a:p>
                <a:pPr>
                  <a:buNone/>
                </a:pPr>
                <a:r>
                  <a:rPr lang="en-US" altLang="zh-CN" sz="1200" b="1" dirty="0">
                    <a:latin typeface="Calibri" panose="020F0502020204030204" pitchFamily="34" charset="0"/>
                    <a:ea typeface="Calibri" panose="020F0502020204030204" pitchFamily="34" charset="0"/>
                    <a:cs typeface="Calibri" panose="020F0502020204030204" pitchFamily="34" charset="0"/>
                  </a:rPr>
                  <a:t>Hidden layer 1:			</a:t>
                </a:r>
                <a14:m>
                  <m:oMath xmlns:m="http://schemas.openxmlformats.org/officeDocument/2006/math">
                    <m:sSup>
                      <m:sSupPr>
                        <m:ctrlPr>
                          <a:rPr lang="ar-AE" altLang="zh-CN" sz="1200" b="1" i="1">
                            <a:latin typeface="Cambria Math" panose="02040503050406030204" pitchFamily="18" charset="0"/>
                          </a:rPr>
                        </m:ctrlPr>
                      </m:sSupPr>
                      <m:e>
                        <m:r>
                          <a:rPr lang="zh-CN" altLang="ar-AE" sz="1200" b="1">
                            <a:latin typeface="Cambria Math" panose="02040503050406030204" pitchFamily="18" charset="0"/>
                          </a:rPr>
                          <m:t>𝐡</m:t>
                        </m:r>
                      </m:e>
                      <m:sup>
                        <m:d>
                          <m:dPr>
                            <m:ctrlPr>
                              <a:rPr lang="ar-AE" altLang="zh-CN" sz="1200" b="1" i="1">
                                <a:latin typeface="Cambria Math" panose="02040503050406030204" pitchFamily="18" charset="0"/>
                              </a:rPr>
                            </m:ctrlPr>
                          </m:dPr>
                          <m:e>
                            <m:r>
                              <a:rPr lang="ar-AE" altLang="zh-CN" sz="1200" b="0" i="0">
                                <a:latin typeface="Cambria Math" panose="02040503050406030204" pitchFamily="18" charset="0"/>
                              </a:rPr>
                              <m:t>1</m:t>
                            </m:r>
                          </m:e>
                        </m:d>
                      </m:sup>
                    </m:sSup>
                    <m:r>
                      <a:rPr lang="ar-AE" altLang="zh-CN" sz="1200" b="0" i="0">
                        <a:latin typeface="Cambria Math" panose="02040503050406030204" pitchFamily="18" charset="0"/>
                      </a:rPr>
                      <m:t>=</m:t>
                    </m:r>
                    <m:r>
                      <a:rPr lang="zh-CN" altLang="ar-AE" sz="1200" b="0" i="1">
                        <a:latin typeface="Cambria Math" panose="02040503050406030204" pitchFamily="18" charset="0"/>
                      </a:rPr>
                      <m:t>𝜙</m:t>
                    </m:r>
                    <m:d>
                      <m:dPr>
                        <m:ctrlPr>
                          <a:rPr lang="ar-AE" altLang="zh-CN" sz="1200" b="0" i="1">
                            <a:latin typeface="Cambria Math" panose="02040503050406030204" pitchFamily="18" charset="0"/>
                          </a:rPr>
                        </m:ctrlPr>
                      </m:dPr>
                      <m:e>
                        <m:sSup>
                          <m:sSupPr>
                            <m:ctrlPr>
                              <a:rPr lang="ar-AE" altLang="zh-CN" sz="1200" b="0" i="1">
                                <a:latin typeface="Cambria Math" panose="02040503050406030204" pitchFamily="18" charset="0"/>
                              </a:rPr>
                            </m:ctrlPr>
                          </m:sSupPr>
                          <m:e>
                            <m:r>
                              <a:rPr lang="zh-CN" altLang="ar-AE" sz="1200" b="0" i="1">
                                <a:latin typeface="Cambria Math" panose="02040503050406030204" pitchFamily="18" charset="0"/>
                              </a:rPr>
                              <m:t>𝑊</m:t>
                            </m:r>
                          </m:e>
                          <m:sup>
                            <m:d>
                              <m:dPr>
                                <m:ctrlPr>
                                  <a:rPr lang="ar-AE" altLang="zh-CN" sz="1200" b="0" i="1">
                                    <a:latin typeface="Cambria Math" panose="02040503050406030204" pitchFamily="18" charset="0"/>
                                  </a:rPr>
                                </m:ctrlPr>
                              </m:dPr>
                              <m:e>
                                <m:r>
                                  <a:rPr lang="ar-AE" altLang="zh-CN" sz="1200" b="0" i="0">
                                    <a:latin typeface="Cambria Math" panose="02040503050406030204" pitchFamily="18" charset="0"/>
                                  </a:rPr>
                                  <m:t>1</m:t>
                                </m:r>
                              </m:e>
                            </m:d>
                          </m:sup>
                        </m:sSup>
                        <m:sSub>
                          <m:sSubPr>
                            <m:ctrlPr>
                              <a:rPr lang="ar-AE" altLang="zh-CN" sz="1200" b="0" i="1">
                                <a:latin typeface="Cambria Math" panose="02040503050406030204" pitchFamily="18" charset="0"/>
                              </a:rPr>
                            </m:ctrlPr>
                          </m:sSubPr>
                          <m:e>
                            <m:acc>
                              <m:accPr>
                                <m:chr m:val="̃"/>
                                <m:ctrlPr>
                                  <a:rPr lang="ar-AE" altLang="zh-CN" sz="1200" b="0" i="1">
                                    <a:latin typeface="Cambria Math" panose="02040503050406030204" pitchFamily="18" charset="0"/>
                                  </a:rPr>
                                </m:ctrlPr>
                              </m:accPr>
                              <m:e>
                                <m:r>
                                  <a:rPr lang="zh-CN" altLang="ar-AE" sz="1200" b="1" i="0">
                                    <a:latin typeface="Cambria Math" panose="02040503050406030204" pitchFamily="18" charset="0"/>
                                  </a:rPr>
                                  <m:t>𝐱</m:t>
                                </m:r>
                              </m:e>
                            </m:acc>
                          </m:e>
                          <m:sub>
                            <m:r>
                              <m:rPr>
                                <m:nor/>
                              </m:rPr>
                              <a:rPr lang="en-US" altLang="zh-CN" sz="1200" b="0" i="1">
                                <a:latin typeface="Calibri" panose="020F0502020204030204" pitchFamily="34" charset="0"/>
                                <a:ea typeface="Calibri" panose="020F0502020204030204" pitchFamily="34" charset="0"/>
                                <a:cs typeface="Calibri" panose="020F0502020204030204" pitchFamily="34" charset="0"/>
                              </a:rPr>
                              <m:t>new</m:t>
                            </m:r>
                          </m:sub>
                        </m:sSub>
                        <m:r>
                          <a:rPr lang="ar-AE" altLang="zh-CN" sz="1200" b="0" i="0">
                            <a:latin typeface="Cambria Math" panose="02040503050406030204" pitchFamily="18" charset="0"/>
                          </a:rPr>
                          <m:t>+</m:t>
                        </m:r>
                        <m:sSup>
                          <m:sSupPr>
                            <m:ctrlPr>
                              <a:rPr lang="ar-AE" altLang="zh-CN" sz="1200" b="0" i="1">
                                <a:latin typeface="Cambria Math" panose="02040503050406030204" pitchFamily="18" charset="0"/>
                              </a:rPr>
                            </m:ctrlPr>
                          </m:sSupPr>
                          <m:e>
                            <m:r>
                              <a:rPr lang="zh-CN" altLang="ar-AE" sz="1200" b="1" i="0">
                                <a:latin typeface="Cambria Math" panose="02040503050406030204" pitchFamily="18" charset="0"/>
                              </a:rPr>
                              <m:t>𝐛</m:t>
                            </m:r>
                          </m:e>
                          <m:sup>
                            <m:d>
                              <m:dPr>
                                <m:ctrlPr>
                                  <a:rPr lang="ar-AE" altLang="zh-CN" sz="1200" b="1" i="1">
                                    <a:latin typeface="Cambria Math" panose="02040503050406030204" pitchFamily="18" charset="0"/>
                                  </a:rPr>
                                </m:ctrlPr>
                              </m:dPr>
                              <m:e>
                                <m:r>
                                  <a:rPr lang="ar-AE" altLang="zh-CN" sz="1200" b="0" i="0">
                                    <a:latin typeface="Cambria Math" panose="02040503050406030204" pitchFamily="18" charset="0"/>
                                  </a:rPr>
                                  <m:t>1</m:t>
                                </m:r>
                              </m:e>
                            </m:d>
                          </m:sup>
                        </m:sSup>
                      </m:e>
                    </m:d>
                  </m:oMath>
                </a14:m>
                <a:endParaRPr lang="en-US" altLang="zh-CN" sz="1200" b="0" dirty="0">
                  <a:latin typeface="Calibri" panose="020F0502020204030204" pitchFamily="34" charset="0"/>
                  <a:ea typeface="Calibri" panose="020F0502020204030204" pitchFamily="34" charset="0"/>
                  <a:cs typeface="Calibri" panose="020F0502020204030204" pitchFamily="34" charset="0"/>
                </a:endParaRPr>
              </a:p>
              <a:p>
                <a:pPr>
                  <a:buNone/>
                </a:pPr>
                <a:r>
                  <a:rPr lang="en-US" altLang="zh-CN" sz="1200" b="1" dirty="0">
                    <a:latin typeface="Calibri" panose="020F0502020204030204" pitchFamily="34" charset="0"/>
                    <a:ea typeface="Calibri" panose="020F0502020204030204" pitchFamily="34" charset="0"/>
                    <a:cs typeface="Calibri" panose="020F0502020204030204" pitchFamily="34" charset="0"/>
                  </a:rPr>
                  <a:t>Hidden layer 2:			</a:t>
                </a:r>
                <a14:m>
                  <m:oMath xmlns:m="http://schemas.openxmlformats.org/officeDocument/2006/math">
                    <m:sSup>
                      <m:sSupPr>
                        <m:ctrlPr>
                          <a:rPr lang="ar-AE" altLang="zh-CN" sz="1200" b="1" i="1">
                            <a:latin typeface="Cambria Math" panose="02040503050406030204" pitchFamily="18" charset="0"/>
                          </a:rPr>
                        </m:ctrlPr>
                      </m:sSupPr>
                      <m:e>
                        <m:r>
                          <a:rPr lang="zh-CN" altLang="ar-AE" sz="1200" b="1">
                            <a:latin typeface="Cambria Math" panose="02040503050406030204" pitchFamily="18" charset="0"/>
                          </a:rPr>
                          <m:t>𝐡</m:t>
                        </m:r>
                      </m:e>
                      <m:sup>
                        <m:d>
                          <m:dPr>
                            <m:ctrlPr>
                              <a:rPr lang="ar-AE" altLang="zh-CN" sz="1200" b="1" i="1">
                                <a:latin typeface="Cambria Math" panose="02040503050406030204" pitchFamily="18" charset="0"/>
                              </a:rPr>
                            </m:ctrlPr>
                          </m:dPr>
                          <m:e>
                            <m:r>
                              <a:rPr lang="ar-AE" altLang="zh-CN" sz="1200" b="0" i="0">
                                <a:latin typeface="Cambria Math" panose="02040503050406030204" pitchFamily="18" charset="0"/>
                              </a:rPr>
                              <m:t>2</m:t>
                            </m:r>
                          </m:e>
                        </m:d>
                      </m:sup>
                    </m:sSup>
                    <m:r>
                      <a:rPr lang="ar-AE" altLang="zh-CN" sz="1200" b="0" i="0">
                        <a:latin typeface="Cambria Math" panose="02040503050406030204" pitchFamily="18" charset="0"/>
                      </a:rPr>
                      <m:t>=</m:t>
                    </m:r>
                    <m:r>
                      <a:rPr lang="zh-CN" altLang="ar-AE" sz="1200" b="0" i="1">
                        <a:latin typeface="Cambria Math" panose="02040503050406030204" pitchFamily="18" charset="0"/>
                      </a:rPr>
                      <m:t>𝜙</m:t>
                    </m:r>
                    <m:d>
                      <m:dPr>
                        <m:ctrlPr>
                          <a:rPr lang="ar-AE" altLang="zh-CN" sz="1200" b="0" i="1">
                            <a:latin typeface="Cambria Math" panose="02040503050406030204" pitchFamily="18" charset="0"/>
                          </a:rPr>
                        </m:ctrlPr>
                      </m:dPr>
                      <m:e>
                        <m:sSup>
                          <m:sSupPr>
                            <m:ctrlPr>
                              <a:rPr lang="ar-AE" altLang="zh-CN" sz="1200" b="0" i="1">
                                <a:latin typeface="Cambria Math" panose="02040503050406030204" pitchFamily="18" charset="0"/>
                              </a:rPr>
                            </m:ctrlPr>
                          </m:sSupPr>
                          <m:e>
                            <m:r>
                              <a:rPr lang="zh-CN" altLang="ar-AE" sz="1200" b="0" i="1">
                                <a:latin typeface="Cambria Math" panose="02040503050406030204" pitchFamily="18" charset="0"/>
                              </a:rPr>
                              <m:t>𝑊</m:t>
                            </m:r>
                          </m:e>
                          <m:sup>
                            <m:d>
                              <m:dPr>
                                <m:ctrlPr>
                                  <a:rPr lang="ar-AE" altLang="zh-CN" sz="1200" b="0" i="1">
                                    <a:latin typeface="Cambria Math" panose="02040503050406030204" pitchFamily="18" charset="0"/>
                                  </a:rPr>
                                </m:ctrlPr>
                              </m:dPr>
                              <m:e>
                                <m:r>
                                  <a:rPr lang="ar-AE" altLang="zh-CN" sz="1200" b="0" i="0">
                                    <a:latin typeface="Cambria Math" panose="02040503050406030204" pitchFamily="18" charset="0"/>
                                  </a:rPr>
                                  <m:t>2</m:t>
                                </m:r>
                              </m:e>
                            </m:d>
                          </m:sup>
                        </m:sSup>
                        <m:sSup>
                          <m:sSupPr>
                            <m:ctrlPr>
                              <a:rPr lang="ar-AE" altLang="zh-CN" sz="1200" b="0" i="1">
                                <a:latin typeface="Cambria Math" panose="02040503050406030204" pitchFamily="18" charset="0"/>
                              </a:rPr>
                            </m:ctrlPr>
                          </m:sSupPr>
                          <m:e>
                            <m:r>
                              <a:rPr lang="zh-CN" altLang="ar-AE" sz="1200" b="1" i="0">
                                <a:latin typeface="Cambria Math" panose="02040503050406030204" pitchFamily="18" charset="0"/>
                              </a:rPr>
                              <m:t>𝐡</m:t>
                            </m:r>
                          </m:e>
                          <m:sup>
                            <m:d>
                              <m:dPr>
                                <m:ctrlPr>
                                  <a:rPr lang="ar-AE" altLang="zh-CN" sz="1200" b="1" i="1">
                                    <a:latin typeface="Cambria Math" panose="02040503050406030204" pitchFamily="18" charset="0"/>
                                  </a:rPr>
                                </m:ctrlPr>
                              </m:dPr>
                              <m:e>
                                <m:r>
                                  <a:rPr lang="ar-AE" altLang="zh-CN" sz="1200" b="0" i="0">
                                    <a:latin typeface="Cambria Math" panose="02040503050406030204" pitchFamily="18" charset="0"/>
                                  </a:rPr>
                                  <m:t>1</m:t>
                                </m:r>
                              </m:e>
                            </m:d>
                          </m:sup>
                        </m:sSup>
                        <m:r>
                          <a:rPr lang="ar-AE" altLang="zh-CN" sz="1200" b="0" i="0">
                            <a:latin typeface="Cambria Math" panose="02040503050406030204" pitchFamily="18" charset="0"/>
                          </a:rPr>
                          <m:t>+</m:t>
                        </m:r>
                        <m:sSup>
                          <m:sSupPr>
                            <m:ctrlPr>
                              <a:rPr lang="ar-AE" altLang="zh-CN" sz="1200" b="0" i="1">
                                <a:latin typeface="Cambria Math" panose="02040503050406030204" pitchFamily="18" charset="0"/>
                              </a:rPr>
                            </m:ctrlPr>
                          </m:sSupPr>
                          <m:e>
                            <m:r>
                              <a:rPr lang="zh-CN" altLang="ar-AE" sz="1200" b="1" i="0">
                                <a:latin typeface="Cambria Math" panose="02040503050406030204" pitchFamily="18" charset="0"/>
                              </a:rPr>
                              <m:t>𝐛</m:t>
                            </m:r>
                          </m:e>
                          <m:sup>
                            <m:d>
                              <m:dPr>
                                <m:ctrlPr>
                                  <a:rPr lang="ar-AE" altLang="zh-CN" sz="1200" b="1" i="1">
                                    <a:latin typeface="Cambria Math" panose="02040503050406030204" pitchFamily="18" charset="0"/>
                                  </a:rPr>
                                </m:ctrlPr>
                              </m:dPr>
                              <m:e>
                                <m:r>
                                  <a:rPr lang="ar-AE" altLang="zh-CN" sz="1200" b="0" i="0">
                                    <a:latin typeface="Cambria Math" panose="02040503050406030204" pitchFamily="18" charset="0"/>
                                  </a:rPr>
                                  <m:t>2</m:t>
                                </m:r>
                              </m:e>
                            </m:d>
                          </m:sup>
                        </m:sSup>
                      </m:e>
                    </m:d>
                  </m:oMath>
                </a14:m>
                <a:endParaRPr lang="ar-AE" altLang="zh-CN" sz="1200" b="0" dirty="0">
                  <a:latin typeface="Calibri" panose="020F0502020204030204" pitchFamily="34" charset="0"/>
                  <a:ea typeface="Calibri" panose="020F0502020204030204" pitchFamily="34" charset="0"/>
                  <a:cs typeface="Calibri" panose="020F0502020204030204" pitchFamily="34" charset="0"/>
                </a:endParaRPr>
              </a:p>
              <a:p>
                <a:pPr>
                  <a:buNone/>
                </a:pPr>
                <a:endParaRPr lang="ar-AE" altLang="zh-CN" sz="1200" b="0" dirty="0">
                  <a:latin typeface="Calibri" panose="020F0502020204030204" pitchFamily="34" charset="0"/>
                  <a:ea typeface="Calibri" panose="020F0502020204030204" pitchFamily="34" charset="0"/>
                  <a:cs typeface="Calibri" panose="020F0502020204030204" pitchFamily="34" charset="0"/>
                </a:endParaRPr>
              </a:p>
              <a:p>
                <a:pPr>
                  <a:buNone/>
                </a:pPr>
                <a:r>
                  <a:rPr lang="en-US" altLang="zh-CN" sz="1200" b="1" dirty="0">
                    <a:latin typeface="Calibri" panose="020F0502020204030204" pitchFamily="34" charset="0"/>
                    <a:ea typeface="Calibri" panose="020F0502020204030204" pitchFamily="34" charset="0"/>
                    <a:cs typeface="Calibri" panose="020F0502020204030204" pitchFamily="34" charset="0"/>
                  </a:rPr>
                  <a:t>Output layer (2-D t-SNE coordinates)</a:t>
                </a:r>
              </a:p>
              <a:p>
                <a:pPr>
                  <a:buNone/>
                </a:pPr>
                <a14:m>
                  <m:oMathPara xmlns:m="http://schemas.openxmlformats.org/officeDocument/2006/math">
                    <m:oMathParaPr>
                      <m:jc m:val="centerGroup"/>
                    </m:oMathParaPr>
                    <m:oMath xmlns:m="http://schemas.openxmlformats.org/officeDocument/2006/math">
                      <m:sSub>
                        <m:sSubPr>
                          <m:ctrlPr>
                            <a:rPr lang="ar-AE" altLang="zh-CN" sz="1200" b="1" i="1">
                              <a:latin typeface="Cambria Math" panose="02040503050406030204" pitchFamily="18" charset="0"/>
                            </a:rPr>
                          </m:ctrlPr>
                        </m:sSubPr>
                        <m:e>
                          <m:r>
                            <a:rPr lang="zh-CN" altLang="ar-AE" sz="1200" b="1">
                              <a:latin typeface="Cambria Math" panose="02040503050406030204" pitchFamily="18" charset="0"/>
                            </a:rPr>
                            <m:t>𝐳</m:t>
                          </m:r>
                        </m:e>
                        <m:sub>
                          <m:r>
                            <m:rPr>
                              <m:nor/>
                            </m:rPr>
                            <a:rPr lang="en-US" altLang="zh-CN" sz="1200" b="0" i="1">
                              <a:latin typeface="Calibri" panose="020F0502020204030204" pitchFamily="34" charset="0"/>
                              <a:ea typeface="Calibri" panose="020F0502020204030204" pitchFamily="34" charset="0"/>
                              <a:cs typeface="Calibri" panose="020F0502020204030204" pitchFamily="34" charset="0"/>
                            </a:rPr>
                            <m:t>new</m:t>
                          </m:r>
                        </m:sub>
                      </m:sSub>
                      <m:r>
                        <a:rPr lang="ar-AE" altLang="zh-CN" sz="1200" b="0" i="0">
                          <a:latin typeface="Cambria Math" panose="02040503050406030204" pitchFamily="18" charset="0"/>
                        </a:rPr>
                        <m:t>=</m:t>
                      </m:r>
                      <m:sSub>
                        <m:sSubPr>
                          <m:ctrlPr>
                            <a:rPr lang="ar-AE" altLang="zh-CN" sz="1200" b="0" i="1">
                              <a:latin typeface="Cambria Math" panose="02040503050406030204" pitchFamily="18" charset="0"/>
                            </a:rPr>
                          </m:ctrlPr>
                        </m:sSubPr>
                        <m:e>
                          <m:r>
                            <a:rPr lang="zh-CN" altLang="ar-AE" sz="1200" b="0" i="1">
                              <a:latin typeface="Cambria Math" panose="02040503050406030204" pitchFamily="18" charset="0"/>
                            </a:rPr>
                            <m:t>𝑓</m:t>
                          </m:r>
                        </m:e>
                        <m:sub>
                          <m:r>
                            <a:rPr lang="zh-CN" altLang="ar-AE" sz="1200" b="0" i="1">
                              <a:latin typeface="Cambria Math" panose="02040503050406030204" pitchFamily="18" charset="0"/>
                            </a:rPr>
                            <m:t>𝜃</m:t>
                          </m:r>
                        </m:sub>
                      </m:sSub>
                      <m:d>
                        <m:dPr>
                          <m:ctrlPr>
                            <a:rPr lang="ar-AE" altLang="zh-CN" sz="1200" b="0" i="1">
                              <a:latin typeface="Cambria Math" panose="02040503050406030204" pitchFamily="18" charset="0"/>
                            </a:rPr>
                          </m:ctrlPr>
                        </m:dPr>
                        <m:e>
                          <m:sSub>
                            <m:sSubPr>
                              <m:ctrlPr>
                                <a:rPr lang="ar-AE" altLang="zh-CN" sz="1200" b="0" i="1">
                                  <a:latin typeface="Cambria Math" panose="02040503050406030204" pitchFamily="18" charset="0"/>
                                </a:rPr>
                              </m:ctrlPr>
                            </m:sSubPr>
                            <m:e>
                              <m:acc>
                                <m:accPr>
                                  <m:chr m:val="̃"/>
                                  <m:ctrlPr>
                                    <a:rPr lang="ar-AE" altLang="zh-CN" sz="1200" b="0" i="1">
                                      <a:latin typeface="Cambria Math" panose="02040503050406030204" pitchFamily="18" charset="0"/>
                                    </a:rPr>
                                  </m:ctrlPr>
                                </m:accPr>
                                <m:e>
                                  <m:r>
                                    <a:rPr lang="zh-CN" altLang="ar-AE" sz="1200" b="1" i="0">
                                      <a:latin typeface="Cambria Math" panose="02040503050406030204" pitchFamily="18" charset="0"/>
                                    </a:rPr>
                                    <m:t>𝐱</m:t>
                                  </m:r>
                                </m:e>
                              </m:acc>
                            </m:e>
                            <m:sub>
                              <m:r>
                                <m:rPr>
                                  <m:nor/>
                                </m:rPr>
                                <a:rPr lang="en-US" altLang="zh-CN" sz="1200" b="0" i="1">
                                  <a:latin typeface="Calibri" panose="020F0502020204030204" pitchFamily="34" charset="0"/>
                                  <a:ea typeface="Calibri" panose="020F0502020204030204" pitchFamily="34" charset="0"/>
                                  <a:cs typeface="Calibri" panose="020F0502020204030204" pitchFamily="34" charset="0"/>
                                </a:rPr>
                                <m:t>new</m:t>
                              </m:r>
                            </m:sub>
                          </m:sSub>
                        </m:e>
                      </m:d>
                      <m:r>
                        <a:rPr lang="ar-AE" altLang="zh-CN" sz="1200" b="0" i="0">
                          <a:latin typeface="Cambria Math" panose="02040503050406030204" pitchFamily="18" charset="0"/>
                        </a:rPr>
                        <m:t>=</m:t>
                      </m:r>
                      <m:sSup>
                        <m:sSupPr>
                          <m:ctrlPr>
                            <a:rPr lang="ar-AE" altLang="zh-CN" sz="1200" b="0" i="1">
                              <a:latin typeface="Cambria Math" panose="02040503050406030204" pitchFamily="18" charset="0"/>
                            </a:rPr>
                          </m:ctrlPr>
                        </m:sSupPr>
                        <m:e>
                          <m:r>
                            <a:rPr lang="zh-CN" altLang="ar-AE" sz="1200" b="0" i="1">
                              <a:latin typeface="Cambria Math" panose="02040503050406030204" pitchFamily="18" charset="0"/>
                            </a:rPr>
                            <m:t>𝑊</m:t>
                          </m:r>
                        </m:e>
                        <m:sup>
                          <m:d>
                            <m:dPr>
                              <m:ctrlPr>
                                <a:rPr lang="ar-AE" altLang="zh-CN" sz="1200" b="0" i="1">
                                  <a:latin typeface="Cambria Math" panose="02040503050406030204" pitchFamily="18" charset="0"/>
                                </a:rPr>
                              </m:ctrlPr>
                            </m:dPr>
                            <m:e>
                              <m:r>
                                <a:rPr lang="zh-CN" altLang="ar-AE" sz="1200" b="0" i="1">
                                  <a:latin typeface="Cambria Math" panose="02040503050406030204" pitchFamily="18" charset="0"/>
                                </a:rPr>
                                <m:t>𝐿</m:t>
                              </m:r>
                            </m:e>
                          </m:d>
                        </m:sup>
                      </m:sSup>
                      <m:sSup>
                        <m:sSupPr>
                          <m:ctrlPr>
                            <a:rPr lang="ar-AE" altLang="zh-CN" sz="1200" b="0" i="1">
                              <a:latin typeface="Cambria Math" panose="02040503050406030204" pitchFamily="18" charset="0"/>
                            </a:rPr>
                          </m:ctrlPr>
                        </m:sSupPr>
                        <m:e>
                          <m:r>
                            <a:rPr lang="zh-CN" altLang="ar-AE" sz="1200" b="1" i="0">
                              <a:latin typeface="Cambria Math" panose="02040503050406030204" pitchFamily="18" charset="0"/>
                            </a:rPr>
                            <m:t>𝐡</m:t>
                          </m:r>
                        </m:e>
                        <m:sup>
                          <m:d>
                            <m:dPr>
                              <m:ctrlPr>
                                <a:rPr lang="ar-AE" altLang="zh-CN" sz="1200" b="1" i="1">
                                  <a:latin typeface="Cambria Math" panose="02040503050406030204" pitchFamily="18" charset="0"/>
                                </a:rPr>
                              </m:ctrlPr>
                            </m:dPr>
                            <m:e>
                              <m:r>
                                <a:rPr lang="zh-CN" altLang="ar-AE" sz="1200" b="0" i="1">
                                  <a:latin typeface="Cambria Math" panose="02040503050406030204" pitchFamily="18" charset="0"/>
                                </a:rPr>
                                <m:t>𝐿</m:t>
                              </m:r>
                              <m:r>
                                <a:rPr lang="ar-AE" altLang="zh-CN" sz="1200" b="0" i="0">
                                  <a:latin typeface="Cambria Math" panose="02040503050406030204" pitchFamily="18" charset="0"/>
                                </a:rPr>
                                <m:t>−</m:t>
                              </m:r>
                              <m:r>
                                <a:rPr lang="ar-AE" altLang="zh-CN" sz="1200" b="0" i="0">
                                  <a:latin typeface="Cambria Math" panose="02040503050406030204" pitchFamily="18" charset="0"/>
                                </a:rPr>
                                <m:t>1</m:t>
                              </m:r>
                            </m:e>
                          </m:d>
                        </m:sup>
                      </m:sSup>
                      <m:r>
                        <a:rPr lang="ar-AE" altLang="zh-CN" sz="1200" b="0" i="0">
                          <a:latin typeface="Cambria Math" panose="02040503050406030204" pitchFamily="18" charset="0"/>
                        </a:rPr>
                        <m:t>+</m:t>
                      </m:r>
                      <m:sSup>
                        <m:sSupPr>
                          <m:ctrlPr>
                            <a:rPr lang="ar-AE" altLang="zh-CN" sz="1200" b="0" i="1">
                              <a:latin typeface="Cambria Math" panose="02040503050406030204" pitchFamily="18" charset="0"/>
                            </a:rPr>
                          </m:ctrlPr>
                        </m:sSupPr>
                        <m:e>
                          <m:r>
                            <a:rPr lang="zh-CN" altLang="ar-AE" sz="1200" b="1" i="0">
                              <a:latin typeface="Cambria Math" panose="02040503050406030204" pitchFamily="18" charset="0"/>
                            </a:rPr>
                            <m:t>𝐛</m:t>
                          </m:r>
                        </m:e>
                        <m:sup>
                          <m:d>
                            <m:dPr>
                              <m:ctrlPr>
                                <a:rPr lang="ar-AE" altLang="zh-CN" sz="1200" b="1" i="1">
                                  <a:latin typeface="Cambria Math" panose="02040503050406030204" pitchFamily="18" charset="0"/>
                                </a:rPr>
                              </m:ctrlPr>
                            </m:dPr>
                            <m:e>
                              <m:r>
                                <a:rPr lang="zh-CN" altLang="ar-AE" sz="1200" b="0" i="1">
                                  <a:latin typeface="Cambria Math" panose="02040503050406030204" pitchFamily="18" charset="0"/>
                                </a:rPr>
                                <m:t>𝐿</m:t>
                              </m:r>
                            </m:e>
                          </m:d>
                        </m:sup>
                      </m:sSup>
                      <m:r>
                        <a:rPr lang="ar-AE" altLang="zh-CN" sz="1200" b="0" i="0">
                          <a:latin typeface="Cambria Math" panose="02040503050406030204" pitchFamily="18" charset="0"/>
                        </a:rPr>
                        <m:t>∈</m:t>
                      </m:r>
                      <m:sSup>
                        <m:sSupPr>
                          <m:ctrlPr>
                            <a:rPr lang="ar-AE" altLang="zh-CN" sz="1200" b="0" i="1">
                              <a:latin typeface="Cambria Math" panose="02040503050406030204" pitchFamily="18" charset="0"/>
                            </a:rPr>
                          </m:ctrlPr>
                        </m:sSupPr>
                        <m:e>
                          <m:r>
                            <a:rPr lang="ar-AE" altLang="zh-CN" sz="1200" b="0" i="0">
                              <a:latin typeface="Cambria Math" panose="02040503050406030204" pitchFamily="18" charset="0"/>
                            </a:rPr>
                            <m:t>ℝ</m:t>
                          </m:r>
                        </m:e>
                        <m:sup>
                          <m:r>
                            <a:rPr lang="ar-AE" altLang="zh-CN" sz="1200" b="0" i="0">
                              <a:latin typeface="Cambria Math" panose="02040503050406030204" pitchFamily="18" charset="0"/>
                            </a:rPr>
                            <m:t>2</m:t>
                          </m:r>
                        </m:sup>
                      </m:sSup>
                    </m:oMath>
                  </m:oMathPara>
                </a14:m>
                <a:endParaRPr lang="ar-AE" altLang="zh-CN" sz="1200" b="0" dirty="0">
                  <a:latin typeface="Calibri" panose="020F0502020204030204" pitchFamily="34" charset="0"/>
                  <a:ea typeface="Calibri" panose="020F0502020204030204" pitchFamily="34" charset="0"/>
                  <a:cs typeface="Calibri" panose="020F0502020204030204" pitchFamily="34" charset="0"/>
                </a:endParaRPr>
              </a:p>
              <a:p>
                <a:pPr>
                  <a:buNone/>
                </a:pPr>
                <a:r>
                  <a:rPr lang="en-US" altLang="zh-CN" sz="1200" dirty="0">
                    <a:latin typeface="Calibri" panose="020F0502020204030204" pitchFamily="34" charset="0"/>
                    <a:ea typeface="Calibri" panose="020F0502020204030204" pitchFamily="34" charset="0"/>
                    <a:cs typeface="Calibri" panose="020F0502020204030204" pitchFamily="34" charset="0"/>
                  </a:rPr>
                  <a:t>where:</a:t>
                </a:r>
              </a:p>
              <a:p>
                <a:pPr>
                  <a:buFont typeface="Arial" panose="020B0604020202020204" pitchFamily="34" charset="0"/>
                  <a:buChar char="•"/>
                </a:pPr>
                <a14:m>
                  <m:oMath xmlns:m="http://schemas.openxmlformats.org/officeDocument/2006/math">
                    <m:sSup>
                      <m:sSupPr>
                        <m:ctrlPr>
                          <a:rPr lang="ar-AE" altLang="zh-CN" sz="1200" i="1">
                            <a:latin typeface="Cambria Math" panose="02040503050406030204" pitchFamily="18" charset="0"/>
                          </a:rPr>
                        </m:ctrlPr>
                      </m:sSupPr>
                      <m:e>
                        <m:r>
                          <a:rPr lang="zh-CN" altLang="ar-AE" sz="1200" i="1">
                            <a:latin typeface="Cambria Math" panose="02040503050406030204" pitchFamily="18" charset="0"/>
                          </a:rPr>
                          <m:t>𝑊</m:t>
                        </m:r>
                      </m:e>
                      <m:sup>
                        <m:d>
                          <m:dPr>
                            <m:ctrlPr>
                              <a:rPr lang="ar-AE" altLang="zh-CN" sz="1200" i="1">
                                <a:latin typeface="Cambria Math" panose="02040503050406030204" pitchFamily="18" charset="0"/>
                              </a:rPr>
                            </m:ctrlPr>
                          </m:dPr>
                          <m:e>
                            <m:r>
                              <a:rPr lang="ar-AE" altLang="zh-CN" sz="1200" i="0">
                                <a:latin typeface="Cambria Math" panose="02040503050406030204" pitchFamily="18" charset="0"/>
                              </a:rPr>
                              <m:t>1</m:t>
                            </m:r>
                          </m:e>
                        </m:d>
                      </m:sup>
                    </m:sSup>
                    <m:r>
                      <a:rPr lang="ar-AE" altLang="zh-CN" sz="1200" i="0">
                        <a:latin typeface="Cambria Math" panose="02040503050406030204" pitchFamily="18" charset="0"/>
                      </a:rPr>
                      <m:t>,</m:t>
                    </m:r>
                    <m:sSup>
                      <m:sSupPr>
                        <m:ctrlPr>
                          <a:rPr lang="ar-AE" altLang="zh-CN" sz="1200" i="1">
                            <a:latin typeface="Cambria Math" panose="02040503050406030204" pitchFamily="18" charset="0"/>
                          </a:rPr>
                        </m:ctrlPr>
                      </m:sSupPr>
                      <m:e>
                        <m:r>
                          <a:rPr lang="zh-CN" altLang="ar-AE" sz="1200" i="1">
                            <a:latin typeface="Cambria Math" panose="02040503050406030204" pitchFamily="18" charset="0"/>
                          </a:rPr>
                          <m:t>𝑊</m:t>
                        </m:r>
                      </m:e>
                      <m:sup>
                        <m:d>
                          <m:dPr>
                            <m:ctrlPr>
                              <a:rPr lang="ar-AE" altLang="zh-CN" sz="1200" i="1">
                                <a:latin typeface="Cambria Math" panose="02040503050406030204" pitchFamily="18" charset="0"/>
                              </a:rPr>
                            </m:ctrlPr>
                          </m:dPr>
                          <m:e>
                            <m:r>
                              <a:rPr lang="ar-AE" altLang="zh-CN" sz="1200" i="0">
                                <a:latin typeface="Cambria Math" panose="02040503050406030204" pitchFamily="18" charset="0"/>
                              </a:rPr>
                              <m:t>2</m:t>
                            </m:r>
                          </m:e>
                        </m:d>
                      </m:sup>
                    </m:sSup>
                    <m:r>
                      <a:rPr lang="ar-AE" altLang="zh-CN" sz="1200" i="0">
                        <a:latin typeface="Cambria Math" panose="02040503050406030204" pitchFamily="18" charset="0"/>
                      </a:rPr>
                      <m:t>,…,</m:t>
                    </m:r>
                    <m:sSup>
                      <m:sSupPr>
                        <m:ctrlPr>
                          <a:rPr lang="ar-AE" altLang="zh-CN" sz="1200" i="1">
                            <a:latin typeface="Cambria Math" panose="02040503050406030204" pitchFamily="18" charset="0"/>
                          </a:rPr>
                        </m:ctrlPr>
                      </m:sSupPr>
                      <m:e>
                        <m:r>
                          <a:rPr lang="zh-CN" altLang="ar-AE" sz="1200" i="1">
                            <a:latin typeface="Cambria Math" panose="02040503050406030204" pitchFamily="18" charset="0"/>
                          </a:rPr>
                          <m:t>𝑊</m:t>
                        </m:r>
                      </m:e>
                      <m:sup>
                        <m:d>
                          <m:dPr>
                            <m:ctrlPr>
                              <a:rPr lang="ar-AE" altLang="zh-CN" sz="1200" i="1">
                                <a:latin typeface="Cambria Math" panose="02040503050406030204" pitchFamily="18" charset="0"/>
                              </a:rPr>
                            </m:ctrlPr>
                          </m:dPr>
                          <m:e>
                            <m:r>
                              <a:rPr lang="zh-CN" altLang="ar-AE" sz="1200" i="1">
                                <a:latin typeface="Cambria Math" panose="02040503050406030204" pitchFamily="18" charset="0"/>
                              </a:rPr>
                              <m:t>𝐿</m:t>
                            </m:r>
                          </m:e>
                        </m:d>
                      </m:sup>
                    </m:sSup>
                  </m:oMath>
                </a14:m>
                <a:r>
                  <a:rPr lang="ar-AE" altLang="zh-CN" sz="1200" dirty="0">
                    <a:latin typeface="Calibri" panose="020F0502020204030204" pitchFamily="34" charset="0"/>
                    <a:ea typeface="Calibri" panose="020F0502020204030204" pitchFamily="34" charset="0"/>
                    <a:cs typeface="Calibri" panose="020F0502020204030204" pitchFamily="34" charset="0"/>
                  </a:rPr>
                  <a:t>: </a:t>
                </a:r>
                <a:r>
                  <a:rPr lang="en-US" altLang="zh-CN" sz="1200" dirty="0">
                    <a:latin typeface="Calibri" panose="020F0502020204030204" pitchFamily="34" charset="0"/>
                    <a:ea typeface="Calibri" panose="020F0502020204030204" pitchFamily="34" charset="0"/>
                    <a:cs typeface="Calibri" panose="020F0502020204030204" pitchFamily="34" charset="0"/>
                  </a:rPr>
                  <a:t> weight matrices (trained, fixed)</a:t>
                </a:r>
              </a:p>
              <a:p>
                <a:pPr>
                  <a:buFont typeface="Arial" panose="020B0604020202020204" pitchFamily="34" charset="0"/>
                  <a:buChar char="•"/>
                </a:pPr>
                <a14:m>
                  <m:oMath xmlns:m="http://schemas.openxmlformats.org/officeDocument/2006/math">
                    <m:sSup>
                      <m:sSupPr>
                        <m:ctrlPr>
                          <a:rPr lang="ar-AE" altLang="zh-CN" sz="1200" b="1" i="1">
                            <a:latin typeface="Cambria Math" panose="02040503050406030204" pitchFamily="18" charset="0"/>
                          </a:rPr>
                        </m:ctrlPr>
                      </m:sSupPr>
                      <m:e>
                        <m:r>
                          <a:rPr lang="zh-CN" altLang="ar-AE" sz="1200" b="1">
                            <a:latin typeface="Cambria Math" panose="02040503050406030204" pitchFamily="18" charset="0"/>
                          </a:rPr>
                          <m:t>𝐛</m:t>
                        </m:r>
                      </m:e>
                      <m:sup>
                        <m:d>
                          <m:dPr>
                            <m:ctrlPr>
                              <a:rPr lang="ar-AE" altLang="zh-CN" sz="1200" b="1" i="1">
                                <a:latin typeface="Cambria Math" panose="02040503050406030204" pitchFamily="18" charset="0"/>
                              </a:rPr>
                            </m:ctrlPr>
                          </m:dPr>
                          <m:e>
                            <m:r>
                              <a:rPr lang="ar-AE" altLang="zh-CN" sz="1200" b="0" i="0">
                                <a:latin typeface="Cambria Math" panose="02040503050406030204" pitchFamily="18" charset="0"/>
                              </a:rPr>
                              <m:t>1</m:t>
                            </m:r>
                          </m:e>
                        </m:d>
                      </m:sup>
                    </m:sSup>
                    <m:r>
                      <a:rPr lang="ar-AE" altLang="zh-CN" sz="1200" b="0" i="0">
                        <a:latin typeface="Cambria Math" panose="02040503050406030204" pitchFamily="18" charset="0"/>
                      </a:rPr>
                      <m:t>,</m:t>
                    </m:r>
                    <m:sSup>
                      <m:sSupPr>
                        <m:ctrlPr>
                          <a:rPr lang="ar-AE" altLang="zh-CN" sz="1200" b="0" i="1">
                            <a:latin typeface="Cambria Math" panose="02040503050406030204" pitchFamily="18" charset="0"/>
                          </a:rPr>
                        </m:ctrlPr>
                      </m:sSupPr>
                      <m:e>
                        <m:r>
                          <a:rPr lang="zh-CN" altLang="ar-AE" sz="1200" b="1" i="0">
                            <a:latin typeface="Cambria Math" panose="02040503050406030204" pitchFamily="18" charset="0"/>
                          </a:rPr>
                          <m:t>𝐛</m:t>
                        </m:r>
                      </m:e>
                      <m:sup>
                        <m:d>
                          <m:dPr>
                            <m:ctrlPr>
                              <a:rPr lang="ar-AE" altLang="zh-CN" sz="1200" b="1" i="1">
                                <a:latin typeface="Cambria Math" panose="02040503050406030204" pitchFamily="18" charset="0"/>
                              </a:rPr>
                            </m:ctrlPr>
                          </m:dPr>
                          <m:e>
                            <m:r>
                              <a:rPr lang="ar-AE" altLang="zh-CN" sz="1200" b="0" i="0">
                                <a:latin typeface="Cambria Math" panose="02040503050406030204" pitchFamily="18" charset="0"/>
                              </a:rPr>
                              <m:t>2</m:t>
                            </m:r>
                          </m:e>
                        </m:d>
                      </m:sup>
                    </m:sSup>
                    <m:r>
                      <a:rPr lang="ar-AE" altLang="zh-CN" sz="1200" b="0" i="0">
                        <a:latin typeface="Cambria Math" panose="02040503050406030204" pitchFamily="18" charset="0"/>
                      </a:rPr>
                      <m:t>,…,</m:t>
                    </m:r>
                    <m:sSup>
                      <m:sSupPr>
                        <m:ctrlPr>
                          <a:rPr lang="ar-AE" altLang="zh-CN" sz="1200" b="0" i="1">
                            <a:latin typeface="Cambria Math" panose="02040503050406030204" pitchFamily="18" charset="0"/>
                          </a:rPr>
                        </m:ctrlPr>
                      </m:sSupPr>
                      <m:e>
                        <m:r>
                          <a:rPr lang="zh-CN" altLang="ar-AE" sz="1200" b="1" i="0">
                            <a:latin typeface="Cambria Math" panose="02040503050406030204" pitchFamily="18" charset="0"/>
                          </a:rPr>
                          <m:t>𝐛</m:t>
                        </m:r>
                      </m:e>
                      <m:sup>
                        <m:d>
                          <m:dPr>
                            <m:ctrlPr>
                              <a:rPr lang="ar-AE" altLang="zh-CN" sz="1200" b="1" i="1">
                                <a:latin typeface="Cambria Math" panose="02040503050406030204" pitchFamily="18" charset="0"/>
                              </a:rPr>
                            </m:ctrlPr>
                          </m:dPr>
                          <m:e>
                            <m:r>
                              <a:rPr lang="zh-CN" altLang="ar-AE" sz="1200" b="0" i="1">
                                <a:latin typeface="Cambria Math" panose="02040503050406030204" pitchFamily="18" charset="0"/>
                              </a:rPr>
                              <m:t>𝐿</m:t>
                            </m:r>
                          </m:e>
                        </m:d>
                      </m:sup>
                    </m:sSup>
                  </m:oMath>
                </a14:m>
                <a:r>
                  <a:rPr lang="ar-AE" altLang="zh-CN" sz="1200" dirty="0">
                    <a:latin typeface="Calibri" panose="020F0502020204030204" pitchFamily="34" charset="0"/>
                    <a:ea typeface="Calibri" panose="020F0502020204030204" pitchFamily="34" charset="0"/>
                    <a:cs typeface="Calibri" panose="020F0502020204030204" pitchFamily="34" charset="0"/>
                  </a:rPr>
                  <a:t>: </a:t>
                </a:r>
                <a:r>
                  <a:rPr lang="en-US" altLang="zh-CN" sz="1200" dirty="0">
                    <a:latin typeface="Calibri" panose="020F0502020204030204" pitchFamily="34" charset="0"/>
                    <a:ea typeface="Calibri" panose="020F0502020204030204" pitchFamily="34" charset="0"/>
                    <a:cs typeface="Calibri" panose="020F0502020204030204" pitchFamily="34" charset="0"/>
                  </a:rPr>
                  <a:t> bias vectors (trained, fixed)</a:t>
                </a:r>
              </a:p>
              <a:p>
                <a:pPr>
                  <a:buFont typeface="Arial" panose="020B0604020202020204" pitchFamily="34" charset="0"/>
                  <a:buChar char="•"/>
                </a:pPr>
                <a14:m>
                  <m:oMath xmlns:m="http://schemas.openxmlformats.org/officeDocument/2006/math">
                    <m:r>
                      <a:rPr lang="zh-CN" altLang="en-US" sz="1200" i="1">
                        <a:latin typeface="Cambria Math" panose="02040503050406030204" pitchFamily="18" charset="0"/>
                      </a:rPr>
                      <m:t>𝜙</m:t>
                    </m:r>
                    <m:d>
                      <m:dPr>
                        <m:ctrlPr>
                          <a:rPr lang="ar-AE" altLang="zh-CN" sz="1200" i="1">
                            <a:latin typeface="Cambria Math" panose="02040503050406030204" pitchFamily="18" charset="0"/>
                          </a:rPr>
                        </m:ctrlPr>
                      </m:dPr>
                      <m:e>
                        <m:r>
                          <a:rPr lang="ar-AE" altLang="zh-CN" sz="1200" i="0">
                            <a:latin typeface="Cambria Math" panose="02040503050406030204" pitchFamily="18" charset="0"/>
                          </a:rPr>
                          <m:t>⋅</m:t>
                        </m:r>
                      </m:e>
                    </m:d>
                  </m:oMath>
                </a14:m>
                <a:r>
                  <a:rPr lang="en-US" altLang="zh-CN" sz="1200" dirty="0">
                    <a:latin typeface="Calibri" panose="020F0502020204030204" pitchFamily="34" charset="0"/>
                    <a:ea typeface="Calibri" panose="020F0502020204030204" pitchFamily="34" charset="0"/>
                    <a:cs typeface="Calibri" panose="020F0502020204030204" pitchFamily="34" charset="0"/>
                  </a:rPr>
                  <a:t> </a:t>
                </a:r>
                <a:r>
                  <a:rPr lang="ar-AE" altLang="zh-CN" sz="1200" dirty="0">
                    <a:latin typeface="Calibri" panose="020F0502020204030204" pitchFamily="34" charset="0"/>
                    <a:ea typeface="Calibri" panose="020F0502020204030204" pitchFamily="34" charset="0"/>
                    <a:cs typeface="Calibri" panose="020F0502020204030204" pitchFamily="34" charset="0"/>
                  </a:rPr>
                  <a:t>: </a:t>
                </a:r>
                <a:r>
                  <a:rPr lang="en-US" altLang="zh-CN" sz="1200" dirty="0">
                    <a:latin typeface="Calibri" panose="020F0502020204030204" pitchFamily="34" charset="0"/>
                    <a:ea typeface="Calibri" panose="020F0502020204030204" pitchFamily="34" charset="0"/>
                    <a:cs typeface="Calibri" panose="020F0502020204030204" pitchFamily="34" charset="0"/>
                  </a:rPr>
                  <a:t> activation function (e.g., </a:t>
                </a:r>
                <a:r>
                  <a:rPr lang="en-US" altLang="zh-CN" sz="1200" dirty="0" err="1">
                    <a:latin typeface="Calibri" panose="020F0502020204030204" pitchFamily="34" charset="0"/>
                    <a:ea typeface="Calibri" panose="020F0502020204030204" pitchFamily="34" charset="0"/>
                    <a:cs typeface="Calibri" panose="020F0502020204030204" pitchFamily="34" charset="0"/>
                  </a:rPr>
                  <a:t>ReLU</a:t>
                </a:r>
                <a:r>
                  <a:rPr lang="en-US" altLang="zh-CN" sz="1200" dirty="0">
                    <a:latin typeface="Calibri" panose="020F0502020204030204" pitchFamily="34" charset="0"/>
                    <a:ea typeface="Calibri" panose="020F0502020204030204" pitchFamily="34" charset="0"/>
                    <a:cs typeface="Calibri" panose="020F0502020204030204" pitchFamily="34" charset="0"/>
                  </a:rPr>
                  <a:t> or tanh)</a:t>
                </a:r>
              </a:p>
              <a:p>
                <a:pPr>
                  <a:buFont typeface="Arial" panose="020B0604020202020204" pitchFamily="34" charset="0"/>
                  <a:buChar char="•"/>
                </a:pPr>
                <a14:m>
                  <m:oMath xmlns:m="http://schemas.openxmlformats.org/officeDocument/2006/math">
                    <m:sSup>
                      <m:sSupPr>
                        <m:ctrlPr>
                          <a:rPr lang="ar-AE" altLang="zh-CN" sz="1200" b="1" i="1">
                            <a:latin typeface="Cambria Math" panose="02040503050406030204" pitchFamily="18" charset="0"/>
                          </a:rPr>
                        </m:ctrlPr>
                      </m:sSupPr>
                      <m:e>
                        <m:r>
                          <a:rPr lang="zh-CN" altLang="ar-AE" sz="1200" b="1">
                            <a:latin typeface="Cambria Math" panose="02040503050406030204" pitchFamily="18" charset="0"/>
                          </a:rPr>
                          <m:t>𝐡</m:t>
                        </m:r>
                      </m:e>
                      <m:sup>
                        <m:d>
                          <m:dPr>
                            <m:ctrlPr>
                              <a:rPr lang="ar-AE" altLang="zh-CN" sz="1200" b="1" i="1">
                                <a:latin typeface="Cambria Math" panose="02040503050406030204" pitchFamily="18" charset="0"/>
                              </a:rPr>
                            </m:ctrlPr>
                          </m:dPr>
                          <m:e>
                            <m:r>
                              <a:rPr lang="zh-CN" altLang="ar-AE" sz="1200" b="0" i="1">
                                <a:latin typeface="Cambria Math" panose="02040503050406030204" pitchFamily="18" charset="0"/>
                              </a:rPr>
                              <m:t>𝐿</m:t>
                            </m:r>
                            <m:r>
                              <a:rPr lang="ar-AE" altLang="zh-CN" sz="1200" b="0" i="0">
                                <a:latin typeface="Cambria Math" panose="02040503050406030204" pitchFamily="18" charset="0"/>
                              </a:rPr>
                              <m:t>−</m:t>
                            </m:r>
                            <m:r>
                              <a:rPr lang="ar-AE" altLang="zh-CN" sz="1200" b="0" i="0">
                                <a:latin typeface="Cambria Math" panose="02040503050406030204" pitchFamily="18" charset="0"/>
                              </a:rPr>
                              <m:t>1</m:t>
                            </m:r>
                          </m:e>
                        </m:d>
                      </m:sup>
                    </m:sSup>
                  </m:oMath>
                </a14:m>
                <a:r>
                  <a:rPr lang="en-US" altLang="zh-CN" sz="1200" dirty="0">
                    <a:latin typeface="Calibri" panose="020F0502020204030204" pitchFamily="34" charset="0"/>
                    <a:ea typeface="Calibri" panose="020F0502020204030204" pitchFamily="34" charset="0"/>
                    <a:cs typeface="Calibri" panose="020F0502020204030204" pitchFamily="34" charset="0"/>
                  </a:rPr>
                  <a:t> </a:t>
                </a:r>
                <a:r>
                  <a:rPr lang="ar-AE" altLang="zh-CN" sz="1200" dirty="0">
                    <a:latin typeface="Calibri" panose="020F0502020204030204" pitchFamily="34" charset="0"/>
                    <a:ea typeface="Calibri" panose="020F0502020204030204" pitchFamily="34" charset="0"/>
                    <a:cs typeface="Calibri" panose="020F0502020204030204" pitchFamily="34" charset="0"/>
                  </a:rPr>
                  <a:t>: </a:t>
                </a:r>
                <a:r>
                  <a:rPr lang="en-US" altLang="zh-CN" sz="1200" dirty="0">
                    <a:latin typeface="Calibri" panose="020F0502020204030204" pitchFamily="34" charset="0"/>
                    <a:ea typeface="Calibri" panose="020F0502020204030204" pitchFamily="34" charset="0"/>
                    <a:cs typeface="Calibri" panose="020F0502020204030204" pitchFamily="34" charset="0"/>
                  </a:rPr>
                  <a:t> last hidden-layer representation</a:t>
                </a:r>
              </a:p>
              <a:p>
                <a:pPr>
                  <a:buFont typeface="Arial" panose="020B0604020202020204" pitchFamily="34" charset="0"/>
                  <a:buChar char="•"/>
                </a:pPr>
                <a14:m>
                  <m:oMath xmlns:m="http://schemas.openxmlformats.org/officeDocument/2006/math">
                    <m:sSub>
                      <m:sSubPr>
                        <m:ctrlPr>
                          <a:rPr lang="ar-AE" altLang="zh-CN" sz="1200" b="1" i="1">
                            <a:latin typeface="Cambria Math" panose="02040503050406030204" pitchFamily="18" charset="0"/>
                          </a:rPr>
                        </m:ctrlPr>
                      </m:sSubPr>
                      <m:e>
                        <m:r>
                          <a:rPr lang="zh-CN" altLang="ar-AE" sz="1200" b="1">
                            <a:latin typeface="Cambria Math" panose="02040503050406030204" pitchFamily="18" charset="0"/>
                          </a:rPr>
                          <m:t>𝐳</m:t>
                        </m:r>
                      </m:e>
                      <m:sub>
                        <m:r>
                          <m:rPr>
                            <m:nor/>
                          </m:rPr>
                          <a:rPr lang="en-US" altLang="zh-CN" sz="1200" b="0" i="1">
                            <a:latin typeface="Calibri" panose="020F0502020204030204" pitchFamily="34" charset="0"/>
                            <a:ea typeface="Calibri" panose="020F0502020204030204" pitchFamily="34" charset="0"/>
                            <a:cs typeface="Calibri" panose="020F0502020204030204" pitchFamily="34" charset="0"/>
                          </a:rPr>
                          <m:t>new</m:t>
                        </m:r>
                      </m:sub>
                    </m:sSub>
                    <m:r>
                      <a:rPr lang="ar-AE" altLang="zh-CN" sz="1200" b="0" i="0">
                        <a:latin typeface="Cambria Math" panose="02040503050406030204" pitchFamily="18" charset="0"/>
                      </a:rPr>
                      <m:t>=</m:t>
                    </m:r>
                    <m:d>
                      <m:dPr>
                        <m:begChr m:val="["/>
                        <m:endChr m:val=","/>
                        <m:ctrlPr>
                          <a:rPr lang="ar-AE" altLang="zh-CN" sz="1200" b="0" i="1">
                            <a:latin typeface="Cambria Math" panose="02040503050406030204" pitchFamily="18" charset="0"/>
                          </a:rPr>
                        </m:ctrlPr>
                      </m:dPr>
                      <m:e>
                        <m:sSub>
                          <m:sSubPr>
                            <m:ctrlPr>
                              <a:rPr lang="ar-AE" altLang="zh-CN" sz="1200" b="0" i="1">
                                <a:latin typeface="Cambria Math" panose="02040503050406030204" pitchFamily="18" charset="0"/>
                              </a:rPr>
                            </m:ctrlPr>
                          </m:sSubPr>
                          <m:e>
                            <m:r>
                              <a:rPr lang="zh-CN" altLang="ar-AE" sz="1200" b="0" i="1">
                                <a:latin typeface="Cambria Math" panose="02040503050406030204" pitchFamily="18" charset="0"/>
                              </a:rPr>
                              <m:t>𝑧</m:t>
                            </m:r>
                          </m:e>
                          <m:sub>
                            <m:r>
                              <m:rPr>
                                <m:nor/>
                              </m:rPr>
                              <a:rPr lang="en-US" altLang="zh-CN" sz="1200" b="0" i="1">
                                <a:latin typeface="Calibri" panose="020F0502020204030204" pitchFamily="34" charset="0"/>
                                <a:ea typeface="Calibri" panose="020F0502020204030204" pitchFamily="34" charset="0"/>
                                <a:cs typeface="Calibri" panose="020F0502020204030204" pitchFamily="34" charset="0"/>
                              </a:rPr>
                              <m:t>new</m:t>
                            </m:r>
                            <m:r>
                              <a:rPr lang="en-US" altLang="zh-CN" sz="1200" b="0" i="0">
                                <a:latin typeface="Cambria Math" panose="02040503050406030204" pitchFamily="18" charset="0"/>
                              </a:rPr>
                              <m:t>,</m:t>
                            </m:r>
                            <m:r>
                              <a:rPr lang="en-US" altLang="zh-CN" sz="1200" b="0" i="0">
                                <a:latin typeface="Cambria Math" panose="02040503050406030204" pitchFamily="18" charset="0"/>
                              </a:rPr>
                              <m:t>1</m:t>
                            </m:r>
                          </m:sub>
                        </m:sSub>
                        <m:sSub>
                          <m:sSubPr>
                            <m:ctrlPr>
                              <a:rPr lang="ar-AE" altLang="zh-CN" sz="1200" b="0" i="1">
                                <a:latin typeface="Cambria Math" panose="02040503050406030204" pitchFamily="18" charset="0"/>
                              </a:rPr>
                            </m:ctrlPr>
                          </m:sSubPr>
                          <m:e>
                            <m:r>
                              <a:rPr lang="zh-CN" altLang="ar-AE" sz="1200" b="0" i="1">
                                <a:latin typeface="Cambria Math" panose="02040503050406030204" pitchFamily="18" charset="0"/>
                              </a:rPr>
                              <m:t>𝑧</m:t>
                            </m:r>
                          </m:e>
                          <m:sub>
                            <m:r>
                              <m:rPr>
                                <m:nor/>
                              </m:rPr>
                              <a:rPr lang="en-US" altLang="zh-CN" sz="1200" b="0" i="1">
                                <a:latin typeface="Calibri" panose="020F0502020204030204" pitchFamily="34" charset="0"/>
                                <a:ea typeface="Calibri" panose="020F0502020204030204" pitchFamily="34" charset="0"/>
                                <a:cs typeface="Calibri" panose="020F0502020204030204" pitchFamily="34" charset="0"/>
                              </a:rPr>
                              <m:t>new</m:t>
                            </m:r>
                            <m:r>
                              <a:rPr lang="en-US" altLang="zh-CN" sz="1200" b="0" i="0">
                                <a:latin typeface="Cambria Math" panose="02040503050406030204" pitchFamily="18" charset="0"/>
                              </a:rPr>
                              <m:t>,</m:t>
                            </m:r>
                            <m:r>
                              <a:rPr lang="en-US" altLang="zh-CN" sz="1200" b="0" i="0">
                                <a:latin typeface="Cambria Math" panose="02040503050406030204" pitchFamily="18" charset="0"/>
                              </a:rPr>
                              <m:t>2</m:t>
                            </m:r>
                          </m:sub>
                        </m:sSub>
                        <m:sSup>
                          <m:sSupPr>
                            <m:ctrlPr>
                              <a:rPr lang="ar-AE" altLang="zh-CN" sz="1200" b="0" i="1">
                                <a:latin typeface="Cambria Math" panose="02040503050406030204" pitchFamily="18" charset="0"/>
                              </a:rPr>
                            </m:ctrlPr>
                          </m:sSupPr>
                          <m:e>
                            <m:d>
                              <m:dPr>
                                <m:begChr m:val=""/>
                                <m:endChr m:val=""/>
                                <m:ctrlPr>
                                  <a:rPr lang="ar-AE" altLang="zh-CN" sz="1200" b="0" i="1">
                                    <a:latin typeface="Cambria Math" panose="02040503050406030204" pitchFamily="18" charset="0"/>
                                  </a:rPr>
                                </m:ctrlPr>
                              </m:dPr>
                              <m:e>
                                <m:r>
                                  <a:rPr lang="ar-AE" altLang="zh-CN" sz="1200" b="0" i="0">
                                    <a:latin typeface="Cambria Math" panose="02040503050406030204" pitchFamily="18" charset="0"/>
                                  </a:rPr>
                                  <m:t>]</m:t>
                                </m:r>
                              </m:e>
                            </m:d>
                          </m:e>
                          <m:sup>
                            <m:r>
                              <a:rPr lang="zh-CN" altLang="ar-AE" sz="1200" b="0" i="1">
                                <a:latin typeface="Cambria Math" panose="02040503050406030204" pitchFamily="18" charset="0"/>
                              </a:rPr>
                              <m:t>𝑇</m:t>
                            </m:r>
                          </m:sup>
                        </m:sSup>
                      </m:e>
                    </m:d>
                  </m:oMath>
                </a14:m>
                <a:r>
                  <a:rPr lang="ar-AE" altLang="zh-CN" sz="1200" dirty="0">
                    <a:latin typeface="Calibri" panose="020F0502020204030204" pitchFamily="34" charset="0"/>
                    <a:ea typeface="Calibri" panose="020F0502020204030204" pitchFamily="34" charset="0"/>
                    <a:cs typeface="Calibri" panose="020F0502020204030204" pitchFamily="34" charset="0"/>
                  </a:rPr>
                  <a:t> 2</a:t>
                </a:r>
                <a:r>
                  <a:rPr lang="en-US" altLang="zh-CN" sz="1200" dirty="0">
                    <a:latin typeface="Calibri" panose="020F0502020204030204" pitchFamily="34" charset="0"/>
                    <a:ea typeface="Calibri" panose="020F0502020204030204" pitchFamily="34" charset="0"/>
                    <a:cs typeface="Calibri" panose="020F0502020204030204" pitchFamily="34" charset="0"/>
                  </a:rPr>
                  <a:t>-D coordinate used for plotting</a:t>
                </a:r>
              </a:p>
              <a:p>
                <a:r>
                  <a:rPr lang="en-US" altLang="zh-CN" sz="1200" dirty="0">
                    <a:latin typeface="Calibri" panose="020F0502020204030204" pitchFamily="34" charset="0"/>
                    <a:ea typeface="Calibri" panose="020F0502020204030204" pitchFamily="34" charset="0"/>
                    <a:cs typeface="Calibri" panose="020F0502020204030204" pitchFamily="34" charset="0"/>
                  </a:rPr>
                  <a:t>Once </a:t>
                </a:r>
                <a14:m>
                  <m:oMath xmlns:m="http://schemas.openxmlformats.org/officeDocument/2006/math">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𝑓</m:t>
                        </m:r>
                      </m:e>
                      <m:sub>
                        <m:r>
                          <a:rPr lang="zh-CN" altLang="ar-AE" sz="1200" i="1">
                            <a:latin typeface="Cambria Math" panose="02040503050406030204" pitchFamily="18" charset="0"/>
                          </a:rPr>
                          <m:t>𝜃</m:t>
                        </m:r>
                      </m:sub>
                    </m:sSub>
                  </m:oMath>
                </a14:m>
                <a:r>
                  <a:rPr lang="en-US" altLang="zh-CN" sz="1200" dirty="0">
                    <a:latin typeface="Calibri" panose="020F0502020204030204" pitchFamily="34" charset="0"/>
                    <a:ea typeface="Calibri" panose="020F0502020204030204" pitchFamily="34" charset="0"/>
                    <a:cs typeface="Calibri" panose="020F0502020204030204" pitchFamily="34" charset="0"/>
                  </a:rPr>
                  <a:t> is trained, </a:t>
                </a:r>
                <a:r>
                  <a:rPr lang="en-US" altLang="zh-CN" sz="1200" b="1" dirty="0">
                    <a:latin typeface="Calibri" panose="020F0502020204030204" pitchFamily="34" charset="0"/>
                    <a:ea typeface="Calibri" panose="020F0502020204030204" pitchFamily="34" charset="0"/>
                    <a:cs typeface="Calibri" panose="020F0502020204030204" pitchFamily="34" charset="0"/>
                  </a:rPr>
                  <a:t>no optimization is needed</a:t>
                </a:r>
                <a:r>
                  <a:rPr lang="en-US" altLang="zh-CN" sz="1200" dirty="0">
                    <a:latin typeface="Calibri" panose="020F0502020204030204" pitchFamily="34" charset="0"/>
                    <a:ea typeface="Calibri" panose="020F0502020204030204" pitchFamily="34" charset="0"/>
                    <a:cs typeface="Calibri" panose="020F0502020204030204" pitchFamily="34" charset="0"/>
                  </a:rPr>
                  <a:t> for new outages; we just compute </a:t>
                </a:r>
                <a14:m>
                  <m:oMath xmlns:m="http://schemas.openxmlformats.org/officeDocument/2006/math">
                    <m:sSub>
                      <m:sSubPr>
                        <m:ctrlPr>
                          <a:rPr lang="ar-AE" altLang="zh-CN" sz="1200" b="1" i="1">
                            <a:latin typeface="Cambria Math" panose="02040503050406030204" pitchFamily="18" charset="0"/>
                          </a:rPr>
                        </m:ctrlPr>
                      </m:sSubPr>
                      <m:e>
                        <m:r>
                          <a:rPr lang="zh-CN" altLang="ar-AE" sz="1200" b="1">
                            <a:latin typeface="Cambria Math" panose="02040503050406030204" pitchFamily="18" charset="0"/>
                          </a:rPr>
                          <m:t>𝐳</m:t>
                        </m:r>
                      </m:e>
                      <m:sub>
                        <m:r>
                          <m:rPr>
                            <m:nor/>
                          </m:rPr>
                          <a:rPr lang="en-US" altLang="zh-CN" sz="1200" b="0" i="1">
                            <a:latin typeface="Calibri" panose="020F0502020204030204" pitchFamily="34" charset="0"/>
                            <a:ea typeface="Calibri" panose="020F0502020204030204" pitchFamily="34" charset="0"/>
                            <a:cs typeface="Calibri" panose="020F0502020204030204" pitchFamily="34" charset="0"/>
                          </a:rPr>
                          <m:t>new</m:t>
                        </m:r>
                      </m:sub>
                    </m:sSub>
                  </m:oMath>
                </a14:m>
                <a:r>
                  <a:rPr lang="en-US" altLang="zh-CN" sz="1200" dirty="0">
                    <a:latin typeface="Calibri" panose="020F0502020204030204" pitchFamily="34" charset="0"/>
                    <a:ea typeface="Calibri" panose="020F0502020204030204" pitchFamily="34" charset="0"/>
                    <a:cs typeface="Calibri" panose="020F0502020204030204" pitchFamily="34" charset="0"/>
                  </a:rPr>
                  <a:t> via these equations and place </a:t>
                </a:r>
                <a14:m>
                  <m:oMath xmlns:m="http://schemas.openxmlformats.org/officeDocument/2006/math">
                    <m:d>
                      <m:dPr>
                        <m:sepChr m:val=","/>
                        <m:ctrlPr>
                          <a:rPr lang="ar-AE" altLang="zh-CN" sz="1200" i="1">
                            <a:latin typeface="Cambria Math" panose="02040503050406030204" pitchFamily="18" charset="0"/>
                          </a:rPr>
                        </m:ctrlPr>
                      </m:dPr>
                      <m:e>
                        <m:sSub>
                          <m:sSubPr>
                            <m:ctrlPr>
                              <a:rPr lang="ar-AE" altLang="zh-CN" sz="1200" i="1">
                                <a:latin typeface="Cambria Math" panose="02040503050406030204" pitchFamily="18" charset="0"/>
                              </a:rPr>
                            </m:ctrlPr>
                          </m:sSubPr>
                          <m:e>
                            <m:r>
                              <a:rPr lang="zh-CN" altLang="ar-AE" sz="1200" i="1">
                                <a:latin typeface="Cambria Math" panose="02040503050406030204" pitchFamily="18" charset="0"/>
                              </a:rPr>
                              <m:t>𝑧</m:t>
                            </m:r>
                          </m:e>
                          <m:sub>
                            <m:r>
                              <m:rPr>
                                <m:nor/>
                              </m:rPr>
                              <a:rPr lang="en-US" altLang="zh-CN" sz="1200" b="0" i="1">
                                <a:latin typeface="Calibri" panose="020F0502020204030204" pitchFamily="34" charset="0"/>
                                <a:ea typeface="Calibri" panose="020F0502020204030204" pitchFamily="34" charset="0"/>
                                <a:cs typeface="Calibri" panose="020F0502020204030204" pitchFamily="34" charset="0"/>
                              </a:rPr>
                              <m:t>new</m:t>
                            </m:r>
                            <m:r>
                              <a:rPr lang="en-US" altLang="zh-CN" sz="1200" b="0" i="0">
                                <a:latin typeface="Cambria Math" panose="02040503050406030204" pitchFamily="18" charset="0"/>
                              </a:rPr>
                              <m:t>,</m:t>
                            </m:r>
                            <m:r>
                              <a:rPr lang="en-US" altLang="zh-CN" sz="1200" b="0" i="0">
                                <a:latin typeface="Cambria Math" panose="02040503050406030204" pitchFamily="18" charset="0"/>
                              </a:rPr>
                              <m:t>1</m:t>
                            </m:r>
                          </m:sub>
                        </m:sSub>
                      </m:e>
                      <m:e>
                        <m:sSub>
                          <m:sSubPr>
                            <m:ctrlPr>
                              <a:rPr lang="ar-AE" altLang="zh-CN" sz="1200" b="0" i="1">
                                <a:latin typeface="Cambria Math" panose="02040503050406030204" pitchFamily="18" charset="0"/>
                              </a:rPr>
                            </m:ctrlPr>
                          </m:sSubPr>
                          <m:e>
                            <m:r>
                              <a:rPr lang="zh-CN" altLang="ar-AE" sz="1200" b="0" i="1">
                                <a:latin typeface="Cambria Math" panose="02040503050406030204" pitchFamily="18" charset="0"/>
                              </a:rPr>
                              <m:t>𝑧</m:t>
                            </m:r>
                          </m:e>
                          <m:sub>
                            <m:r>
                              <m:rPr>
                                <m:nor/>
                              </m:rPr>
                              <a:rPr lang="en-US" altLang="zh-CN" sz="1200" b="0" i="1">
                                <a:latin typeface="Calibri" panose="020F0502020204030204" pitchFamily="34" charset="0"/>
                                <a:ea typeface="Calibri" panose="020F0502020204030204" pitchFamily="34" charset="0"/>
                                <a:cs typeface="Calibri" panose="020F0502020204030204" pitchFamily="34" charset="0"/>
                              </a:rPr>
                              <m:t>new</m:t>
                            </m:r>
                            <m:r>
                              <a:rPr lang="en-US" altLang="zh-CN" sz="1200" b="0" i="0">
                                <a:latin typeface="Cambria Math" panose="02040503050406030204" pitchFamily="18" charset="0"/>
                              </a:rPr>
                              <m:t>,</m:t>
                            </m:r>
                            <m:r>
                              <a:rPr lang="en-US" altLang="zh-CN" sz="1200" b="0" i="0">
                                <a:latin typeface="Cambria Math" panose="02040503050406030204" pitchFamily="18" charset="0"/>
                              </a:rPr>
                              <m:t>2</m:t>
                            </m:r>
                          </m:sub>
                        </m:sSub>
                      </m:e>
                    </m:d>
                  </m:oMath>
                </a14:m>
                <a:r>
                  <a:rPr lang="en-US" altLang="zh-CN" sz="1200" dirty="0">
                    <a:latin typeface="Calibri" panose="020F0502020204030204" pitchFamily="34" charset="0"/>
                    <a:ea typeface="Calibri" panose="020F0502020204030204" pitchFamily="34" charset="0"/>
                    <a:cs typeface="Calibri" panose="020F0502020204030204" pitchFamily="34" charset="0"/>
                  </a:rPr>
                  <a:t> on the existing t-SNE map.</a:t>
                </a:r>
              </a:p>
              <a:p>
                <a:pPr>
                  <a:buFont typeface="Arial" panose="020B0604020202020204" pitchFamily="34" charset="0"/>
                  <a:buChar char="•"/>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Text Placeholder 2">
                <a:extLst>
                  <a:ext uri="{FF2B5EF4-FFF2-40B4-BE49-F238E27FC236}">
                    <a16:creationId xmlns:a16="http://schemas.microsoft.com/office/drawing/2014/main" id="{ECA557B8-22B5-8265-094A-732A40669EFB}"/>
                  </a:ext>
                </a:extLst>
              </p:cNvPr>
              <p:cNvSpPr>
                <a:spLocks noGrp="1" noRot="1" noChangeAspect="1" noMove="1" noResize="1" noEditPoints="1" noAdjustHandles="1" noChangeArrowheads="1" noChangeShapeType="1" noTextEdit="1"/>
              </p:cNvSpPr>
              <p:nvPr>
                <p:ph type="body" sz="quarter" idx="10"/>
              </p:nvPr>
            </p:nvSpPr>
            <p:spPr>
              <a:xfrm>
                <a:off x="90239" y="742950"/>
                <a:ext cx="8839200" cy="3845024"/>
              </a:xfrm>
              <a:blipFill>
                <a:blip r:embed="rId3"/>
                <a:stretch>
                  <a:fillRect l="-69" t="-158" r="-207" b="-79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24043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B442-C57C-F792-2B87-9CF051940550}"/>
              </a:ext>
            </a:extLst>
          </p:cNvPr>
          <p:cNvSpPr>
            <a:spLocks noGrp="1"/>
          </p:cNvSpPr>
          <p:nvPr>
            <p:ph type="title"/>
          </p:nvPr>
        </p:nvSpPr>
        <p:spPr/>
        <p:txBody>
          <a:bodyPr/>
          <a:lstStyle/>
          <a:p>
            <a:r>
              <a:rPr lang="en-US" altLang="zh-CN" dirty="0"/>
              <a:t>t-distributed Stochastic Neighbor Embedding – New Outages </a:t>
            </a:r>
            <a:endParaRPr lang="zh-CN" alt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7AE5161-823D-D2C1-871C-52769A3D6063}"/>
                  </a:ext>
                </a:extLst>
              </p:cNvPr>
              <p:cNvSpPr>
                <a:spLocks noGrp="1"/>
              </p:cNvSpPr>
              <p:nvPr>
                <p:ph type="body" sz="quarter" idx="10"/>
              </p:nvPr>
            </p:nvSpPr>
            <p:spPr>
              <a:xfrm>
                <a:off x="90239" y="742950"/>
                <a:ext cx="8839200" cy="3773016"/>
              </a:xfrm>
            </p:spPr>
            <p:txBody>
              <a:bodyPr/>
              <a:lstStyle/>
              <a:p>
                <a:pPr>
                  <a:buNone/>
                </a:pPr>
                <a:r>
                  <a:rPr lang="en-US" altLang="zh-CN" b="1" dirty="0">
                    <a:latin typeface="Calibri" panose="020F0502020204030204" pitchFamily="34" charset="0"/>
                    <a:ea typeface="Calibri" panose="020F0502020204030204" pitchFamily="34" charset="0"/>
                    <a:cs typeface="Calibri" panose="020F0502020204030204" pitchFamily="34" charset="0"/>
                  </a:rPr>
                  <a:t>Assign the new outage to a cluster in the t-SNE space</a:t>
                </a:r>
              </a:p>
              <a:p>
                <a:pPr>
                  <a:buNone/>
                </a:pPr>
                <a:r>
                  <a:rPr lang="en-US" altLang="zh-CN" dirty="0">
                    <a:latin typeface="Calibri" panose="020F0502020204030204" pitchFamily="34" charset="0"/>
                    <a:ea typeface="Calibri" panose="020F0502020204030204" pitchFamily="34" charset="0"/>
                    <a:cs typeface="Calibri" panose="020F0502020204030204" pitchFamily="34" charset="0"/>
                  </a:rPr>
                  <a:t>Assume each cluster </a:t>
                </a:r>
                <a14:m>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C</m:t>
                        </m:r>
                      </m:e>
                      <m:sub>
                        <m:r>
                          <a:rPr lang="en-US" altLang="zh-CN" b="0" i="1" smtClean="0">
                            <a:latin typeface="Cambria Math" panose="02040503050406030204" pitchFamily="18" charset="0"/>
                          </a:rPr>
                          <m:t>𝑘</m:t>
                        </m:r>
                      </m:sub>
                    </m:sSub>
                  </m:oMath>
                </a14:m>
                <a:r>
                  <a:rPr lang="en-US" altLang="zh-CN" dirty="0">
                    <a:latin typeface="Calibri" panose="020F0502020204030204" pitchFamily="34" charset="0"/>
                  </a:rPr>
                  <a:t> </a:t>
                </a:r>
                <a:r>
                  <a:rPr lang="en-US" altLang="zh-CN" dirty="0">
                    <a:latin typeface="Calibri" panose="020F0502020204030204" pitchFamily="34" charset="0"/>
                    <a:ea typeface="Calibri" panose="020F0502020204030204" pitchFamily="34" charset="0"/>
                    <a:cs typeface="Calibri" panose="020F0502020204030204" pitchFamily="34" charset="0"/>
                  </a:rPr>
                  <a:t>has a centroid in 2-D space:</a:t>
                </a:r>
              </a:p>
              <a:p>
                <a:pPr>
                  <a:buNone/>
                </a:pPr>
                <a14:m>
                  <m:oMathPara xmlns:m="http://schemas.openxmlformats.org/officeDocument/2006/math">
                    <m:oMathParaPr>
                      <m:jc m:val="centerGroup"/>
                    </m:oMathParaPr>
                    <m:oMath xmlns:m="http://schemas.openxmlformats.org/officeDocument/2006/math">
                      <m:sSubSup>
                        <m:sSubSupPr>
                          <m:ctrlPr>
                            <a:rPr lang="ar-AE" altLang="zh-CN" b="1" i="1">
                              <a:latin typeface="Cambria Math" panose="02040503050406030204" pitchFamily="18" charset="0"/>
                            </a:rPr>
                          </m:ctrlPr>
                        </m:sSubSupPr>
                        <m:e>
                          <m:r>
                            <a:rPr lang="zh-CN" altLang="ar-AE" b="1" i="1">
                              <a:latin typeface="Cambria Math" panose="02040503050406030204" pitchFamily="18" charset="0"/>
                            </a:rPr>
                            <m:t>𝝁</m:t>
                          </m:r>
                        </m:e>
                        <m:sub>
                          <m:r>
                            <a:rPr lang="zh-CN" altLang="ar-AE" b="0" i="1">
                              <a:latin typeface="Cambria Math" panose="02040503050406030204" pitchFamily="18" charset="0"/>
                            </a:rPr>
                            <m:t>𝑘</m:t>
                          </m:r>
                        </m:sub>
                        <m:sup>
                          <m:d>
                            <m:dPr>
                              <m:ctrlPr>
                                <a:rPr lang="ar-AE" altLang="zh-CN" b="0" i="1">
                                  <a:latin typeface="Cambria Math" panose="02040503050406030204" pitchFamily="18" charset="0"/>
                                </a:rPr>
                              </m:ctrlPr>
                            </m:dPr>
                            <m:e>
                              <m:r>
                                <a:rPr lang="zh-CN" altLang="ar-AE" b="0" i="1">
                                  <a:latin typeface="Cambria Math" panose="02040503050406030204" pitchFamily="18" charset="0"/>
                                </a:rPr>
                                <m:t>𝑡𝑠𝑛𝑒</m:t>
                              </m:r>
                            </m:e>
                          </m:d>
                        </m:sup>
                      </m:sSubSup>
                      <m:r>
                        <a:rPr lang="ar-AE" altLang="zh-CN" b="0" i="0">
                          <a:latin typeface="Cambria Math" panose="02040503050406030204" pitchFamily="18" charset="0"/>
                        </a:rPr>
                        <m:t>=</m:t>
                      </m:r>
                      <m:f>
                        <m:fPr>
                          <m:ctrlPr>
                            <a:rPr lang="ar-AE" altLang="zh-CN" b="0" i="1">
                              <a:latin typeface="Cambria Math" panose="02040503050406030204" pitchFamily="18" charset="0"/>
                            </a:rPr>
                          </m:ctrlPr>
                        </m:fPr>
                        <m:num>
                          <m:r>
                            <a:rPr lang="ar-AE" altLang="zh-CN" b="0" i="0">
                              <a:latin typeface="Cambria Math" panose="02040503050406030204" pitchFamily="18" charset="0"/>
                            </a:rPr>
                            <m:t>1</m:t>
                          </m:r>
                        </m:num>
                        <m:den>
                          <m:r>
                            <a:rPr lang="ar-AE" altLang="zh-CN" b="0" i="0">
                              <a:latin typeface="Cambria Math" panose="02040503050406030204" pitchFamily="18" charset="0"/>
                            </a:rPr>
                            <m:t>∣</m:t>
                          </m:r>
                          <m:sSub>
                            <m:sSubPr>
                              <m:ctrlPr>
                                <a:rPr lang="ar-AE" altLang="zh-CN" b="0" i="1">
                                  <a:latin typeface="Cambria Math" panose="02040503050406030204" pitchFamily="18" charset="0"/>
                                </a:rPr>
                              </m:ctrlPr>
                            </m:sSubPr>
                            <m:e>
                              <m:r>
                                <a:rPr lang="zh-CN" altLang="ar-AE" b="0" i="1">
                                  <a:latin typeface="Cambria Math" panose="02040503050406030204" pitchFamily="18" charset="0"/>
                                </a:rPr>
                                <m:t>𝐶</m:t>
                              </m:r>
                            </m:e>
                            <m:sub>
                              <m:r>
                                <a:rPr lang="zh-CN" altLang="ar-AE" b="0" i="1">
                                  <a:latin typeface="Cambria Math" panose="02040503050406030204" pitchFamily="18" charset="0"/>
                                </a:rPr>
                                <m:t>𝑘</m:t>
                              </m:r>
                            </m:sub>
                          </m:sSub>
                          <m:r>
                            <a:rPr lang="ar-AE" altLang="zh-CN" b="0" i="0">
                              <a:latin typeface="Cambria Math" panose="02040503050406030204" pitchFamily="18" charset="0"/>
                            </a:rPr>
                            <m:t>∣</m:t>
                          </m:r>
                        </m:den>
                      </m:f>
                      <m:nary>
                        <m:naryPr>
                          <m:chr m:val="∑"/>
                          <m:grow m:val="on"/>
                          <m:supHide m:val="on"/>
                          <m:ctrlPr>
                            <a:rPr lang="ar-AE" altLang="zh-CN" b="0" i="1">
                              <a:latin typeface="Cambria Math" panose="02040503050406030204" pitchFamily="18" charset="0"/>
                            </a:rPr>
                          </m:ctrlPr>
                        </m:naryPr>
                        <m:sub>
                          <m:r>
                            <a:rPr lang="zh-CN" altLang="ar-AE" b="0" i="1">
                              <a:latin typeface="Cambria Math" panose="02040503050406030204" pitchFamily="18" charset="0"/>
                            </a:rPr>
                            <m:t>𝑖</m:t>
                          </m:r>
                          <m:r>
                            <a:rPr lang="ar-AE" altLang="zh-CN" b="0" i="0">
                              <a:latin typeface="Cambria Math" panose="02040503050406030204" pitchFamily="18" charset="0"/>
                            </a:rPr>
                            <m:t>∈</m:t>
                          </m:r>
                          <m:sSub>
                            <m:sSubPr>
                              <m:ctrlPr>
                                <a:rPr lang="ar-AE" altLang="zh-CN" b="0" i="1">
                                  <a:latin typeface="Cambria Math" panose="02040503050406030204" pitchFamily="18" charset="0"/>
                                </a:rPr>
                              </m:ctrlPr>
                            </m:sSubPr>
                            <m:e>
                              <m:r>
                                <a:rPr lang="zh-CN" altLang="ar-AE" b="0" i="1">
                                  <a:latin typeface="Cambria Math" panose="02040503050406030204" pitchFamily="18" charset="0"/>
                                </a:rPr>
                                <m:t>𝐶</m:t>
                              </m:r>
                            </m:e>
                            <m:sub>
                              <m:r>
                                <a:rPr lang="zh-CN" altLang="ar-AE" b="0" i="1">
                                  <a:latin typeface="Cambria Math" panose="02040503050406030204" pitchFamily="18" charset="0"/>
                                </a:rPr>
                                <m:t>𝑘</m:t>
                              </m:r>
                            </m:sub>
                          </m:sSub>
                        </m:sub>
                        <m:sup/>
                        <m:e>
                          <m:sSub>
                            <m:sSubPr>
                              <m:ctrlPr>
                                <a:rPr lang="ar-AE" altLang="zh-CN" b="0" i="1">
                                  <a:latin typeface="Cambria Math" panose="02040503050406030204" pitchFamily="18" charset="0"/>
                                </a:rPr>
                              </m:ctrlPr>
                            </m:sSubPr>
                            <m:e>
                              <m:r>
                                <a:rPr lang="zh-CN" altLang="ar-AE" b="1" i="0">
                                  <a:latin typeface="Cambria Math" panose="02040503050406030204" pitchFamily="18" charset="0"/>
                                </a:rPr>
                                <m:t>𝐳</m:t>
                              </m:r>
                            </m:e>
                            <m:sub>
                              <m:r>
                                <a:rPr lang="zh-CN" altLang="ar-AE" b="0" i="1">
                                  <a:latin typeface="Cambria Math" panose="02040503050406030204" pitchFamily="18" charset="0"/>
                                </a:rPr>
                                <m:t>𝑖</m:t>
                              </m:r>
                            </m:sub>
                          </m:sSub>
                        </m:e>
                      </m:nary>
                      <m:r>
                        <a:rPr lang="ar-AE" altLang="zh-CN" b="0" i="0">
                          <a:latin typeface="Cambria Math" panose="02040503050406030204" pitchFamily="18" charset="0"/>
                        </a:rPr>
                        <m:t>∈</m:t>
                      </m:r>
                      <m:sSup>
                        <m:sSupPr>
                          <m:ctrlPr>
                            <a:rPr lang="ar-AE" altLang="zh-CN" b="0" i="1">
                              <a:latin typeface="Cambria Math" panose="02040503050406030204" pitchFamily="18" charset="0"/>
                            </a:rPr>
                          </m:ctrlPr>
                        </m:sSupPr>
                        <m:e>
                          <m:r>
                            <a:rPr lang="ar-AE" altLang="zh-CN" b="0" i="0">
                              <a:latin typeface="Cambria Math" panose="02040503050406030204" pitchFamily="18" charset="0"/>
                            </a:rPr>
                            <m:t>ℝ</m:t>
                          </m:r>
                        </m:e>
                        <m:sup>
                          <m:r>
                            <a:rPr lang="ar-AE" altLang="zh-CN" b="0" i="0">
                              <a:latin typeface="Cambria Math" panose="02040503050406030204" pitchFamily="18" charset="0"/>
                            </a:rPr>
                            <m:t>2</m:t>
                          </m:r>
                        </m:sup>
                      </m:sSup>
                      <m:r>
                        <a:rPr lang="ar-AE" altLang="zh-CN" b="0" i="0">
                          <a:latin typeface="Cambria Math" panose="02040503050406030204" pitchFamily="18" charset="0"/>
                        </a:rPr>
                        <m:t>,</m:t>
                      </m:r>
                    </m:oMath>
                  </m:oMathPara>
                </a14:m>
                <a:endParaRPr lang="ar-AE" altLang="zh-CN" b="0" dirty="0">
                  <a:latin typeface="Calibri" panose="020F0502020204030204" pitchFamily="34" charset="0"/>
                  <a:ea typeface="Calibri" panose="020F0502020204030204" pitchFamily="34" charset="0"/>
                  <a:cs typeface="Calibri" panose="020F0502020204030204" pitchFamily="34" charset="0"/>
                </a:endParaRPr>
              </a:p>
              <a:p>
                <a:pPr>
                  <a:buNone/>
                </a:pPr>
                <a:r>
                  <a:rPr lang="en-US" altLang="zh-CN" dirty="0">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sSub>
                      <m:sSubPr>
                        <m:ctrlPr>
                          <a:rPr lang="ar-AE" altLang="zh-CN" b="1" i="1">
                            <a:latin typeface="Cambria Math" panose="02040503050406030204" pitchFamily="18" charset="0"/>
                          </a:rPr>
                        </m:ctrlPr>
                      </m:sSubPr>
                      <m:e>
                        <m:r>
                          <a:rPr lang="zh-CN" altLang="ar-AE" b="1">
                            <a:latin typeface="Cambria Math" panose="02040503050406030204" pitchFamily="18" charset="0"/>
                          </a:rPr>
                          <m:t>𝐳</m:t>
                        </m:r>
                      </m:e>
                      <m:sub>
                        <m:r>
                          <a:rPr lang="zh-CN" altLang="ar-AE" b="0" i="1">
                            <a:latin typeface="Cambria Math" panose="02040503050406030204" pitchFamily="18" charset="0"/>
                          </a:rPr>
                          <m:t>𝑖</m:t>
                        </m:r>
                      </m:sub>
                    </m:sSub>
                  </m:oMath>
                </a14:m>
                <a:r>
                  <a:rPr lang="en-US" altLang="zh-CN" dirty="0">
                    <a:latin typeface="Calibri" panose="020F0502020204030204" pitchFamily="34" charset="0"/>
                    <a:ea typeface="Calibri" panose="020F0502020204030204" pitchFamily="34" charset="0"/>
                    <a:cs typeface="Calibri" panose="020F0502020204030204" pitchFamily="34" charset="0"/>
                  </a:rPr>
                  <a:t>are the 2D embeddings of training outages. This centroid is the same as the DBI’s centroid calculation.</a:t>
                </a:r>
              </a:p>
              <a:p>
                <a:pPr>
                  <a:buNone/>
                </a:pPr>
                <a:endParaRPr lang="en-US" altLang="zh-CN" dirty="0">
                  <a:latin typeface="Calibri" panose="020F0502020204030204" pitchFamily="34" charset="0"/>
                  <a:ea typeface="Calibri" panose="020F0502020204030204" pitchFamily="34" charset="0"/>
                  <a:cs typeface="Calibri" panose="020F0502020204030204" pitchFamily="34" charset="0"/>
                </a:endParaRPr>
              </a:p>
              <a:p>
                <a:pPr>
                  <a:buNone/>
                </a:pPr>
                <a:r>
                  <a:rPr lang="en-US" altLang="zh-CN" dirty="0">
                    <a:latin typeface="Calibri" panose="020F0502020204030204" pitchFamily="34" charset="0"/>
                    <a:ea typeface="Calibri" panose="020F0502020204030204" pitchFamily="34" charset="0"/>
                    <a:cs typeface="Calibri" panose="020F0502020204030204" pitchFamily="34" charset="0"/>
                  </a:rPr>
                  <a:t>For the new outage:</a:t>
                </a:r>
              </a:p>
              <a:p>
                <a:r>
                  <a:rPr lang="en-US" altLang="zh-CN" dirty="0">
                    <a:latin typeface="Calibri" panose="020F0502020204030204" pitchFamily="34" charset="0"/>
                    <a:ea typeface="Calibri" panose="020F0502020204030204" pitchFamily="34" charset="0"/>
                    <a:cs typeface="Calibri" panose="020F0502020204030204" pitchFamily="34" charset="0"/>
                  </a:rPr>
                  <a:t>Compute distances to all cluster centroids:</a:t>
                </a:r>
              </a:p>
              <a:p>
                <a:pPr>
                  <a:buNone/>
                </a:pPr>
                <a14:m>
                  <m:oMathPara xmlns:m="http://schemas.openxmlformats.org/officeDocument/2006/math">
                    <m:oMathParaPr>
                      <m:jc m:val="centerGroup"/>
                    </m:oMathParaPr>
                    <m:oMath xmlns:m="http://schemas.openxmlformats.org/officeDocument/2006/math">
                      <m:sSub>
                        <m:sSubPr>
                          <m:ctrlPr>
                            <a:rPr lang="ar-AE" altLang="zh-CN" i="1">
                              <a:latin typeface="Cambria Math" panose="02040503050406030204" pitchFamily="18" charset="0"/>
                            </a:rPr>
                          </m:ctrlPr>
                        </m:sSubPr>
                        <m:e>
                          <m:r>
                            <a:rPr lang="zh-CN" altLang="ar-AE" i="1">
                              <a:latin typeface="Cambria Math" panose="02040503050406030204" pitchFamily="18" charset="0"/>
                            </a:rPr>
                            <m:t>𝑑</m:t>
                          </m:r>
                        </m:e>
                        <m:sub>
                          <m:r>
                            <a:rPr lang="zh-CN" altLang="ar-AE" i="1">
                              <a:latin typeface="Cambria Math" panose="02040503050406030204" pitchFamily="18" charset="0"/>
                            </a:rPr>
                            <m:t>𝑘</m:t>
                          </m:r>
                        </m:sub>
                      </m:sSub>
                      <m:r>
                        <a:rPr lang="ar-AE" altLang="zh-CN" i="0">
                          <a:latin typeface="Cambria Math" panose="02040503050406030204" pitchFamily="18" charset="0"/>
                        </a:rPr>
                        <m:t>=</m:t>
                      </m:r>
                      <m:sSub>
                        <m:sSubPr>
                          <m:ctrlPr>
                            <a:rPr lang="ar-AE" altLang="zh-CN" i="1">
                              <a:latin typeface="Cambria Math" panose="02040503050406030204" pitchFamily="18" charset="0"/>
                            </a:rPr>
                          </m:ctrlPr>
                        </m:sSubPr>
                        <m:e>
                          <m:d>
                            <m:dPr>
                              <m:begChr m:val="∥"/>
                              <m:endChr m:val="∥"/>
                              <m:ctrlPr>
                                <a:rPr lang="ar-AE" altLang="zh-CN" i="1">
                                  <a:latin typeface="Cambria Math" panose="02040503050406030204" pitchFamily="18" charset="0"/>
                                </a:rPr>
                              </m:ctrlPr>
                            </m:dPr>
                            <m:e>
                              <m:sSub>
                                <m:sSubPr>
                                  <m:ctrlPr>
                                    <a:rPr lang="ar-AE" altLang="zh-CN" i="1">
                                      <a:latin typeface="Cambria Math" panose="02040503050406030204" pitchFamily="18" charset="0"/>
                                    </a:rPr>
                                  </m:ctrlPr>
                                </m:sSubPr>
                                <m:e>
                                  <m:r>
                                    <a:rPr lang="zh-CN" altLang="ar-AE" b="1" i="0">
                                      <a:latin typeface="Cambria Math" panose="02040503050406030204" pitchFamily="18" charset="0"/>
                                    </a:rPr>
                                    <m:t>𝐳</m:t>
                                  </m:r>
                                </m:e>
                                <m:sub>
                                  <m:r>
                                    <m:rPr>
                                      <m:nor/>
                                    </m:rPr>
                                    <a:rPr lang="en-US" altLang="zh-CN" b="0" i="1">
                                      <a:latin typeface="Calibri" panose="020F0502020204030204" pitchFamily="34" charset="0"/>
                                      <a:ea typeface="Calibri" panose="020F0502020204030204" pitchFamily="34" charset="0"/>
                                      <a:cs typeface="Calibri" panose="020F0502020204030204" pitchFamily="34" charset="0"/>
                                    </a:rPr>
                                    <m:t>new</m:t>
                                  </m:r>
                                </m:sub>
                              </m:sSub>
                              <m:r>
                                <a:rPr lang="ar-AE" altLang="zh-CN" b="0" i="0">
                                  <a:latin typeface="Cambria Math" panose="02040503050406030204" pitchFamily="18" charset="0"/>
                                </a:rPr>
                                <m:t>−</m:t>
                              </m:r>
                              <m:sSubSup>
                                <m:sSubSupPr>
                                  <m:ctrlPr>
                                    <a:rPr lang="ar-AE" altLang="zh-CN" b="0" i="1">
                                      <a:latin typeface="Cambria Math" panose="02040503050406030204" pitchFamily="18" charset="0"/>
                                    </a:rPr>
                                  </m:ctrlPr>
                                </m:sSubSupPr>
                                <m:e>
                                  <m:r>
                                    <a:rPr lang="zh-CN" altLang="ar-AE" b="1" i="1">
                                      <a:latin typeface="Cambria Math" panose="02040503050406030204" pitchFamily="18" charset="0"/>
                                    </a:rPr>
                                    <m:t>𝝁</m:t>
                                  </m:r>
                                </m:e>
                                <m:sub>
                                  <m:r>
                                    <a:rPr lang="zh-CN" altLang="ar-AE" b="0" i="1">
                                      <a:latin typeface="Cambria Math" panose="02040503050406030204" pitchFamily="18" charset="0"/>
                                    </a:rPr>
                                    <m:t>𝑘</m:t>
                                  </m:r>
                                </m:sub>
                                <m:sup>
                                  <m:d>
                                    <m:dPr>
                                      <m:ctrlPr>
                                        <a:rPr lang="ar-AE" altLang="zh-CN" b="0" i="1">
                                          <a:latin typeface="Cambria Math" panose="02040503050406030204" pitchFamily="18" charset="0"/>
                                        </a:rPr>
                                      </m:ctrlPr>
                                    </m:dPr>
                                    <m:e>
                                      <m:r>
                                        <a:rPr lang="zh-CN" altLang="ar-AE" b="0" i="1">
                                          <a:latin typeface="Cambria Math" panose="02040503050406030204" pitchFamily="18" charset="0"/>
                                        </a:rPr>
                                        <m:t>𝑡𝑠𝑛𝑒</m:t>
                                      </m:r>
                                    </m:e>
                                  </m:d>
                                </m:sup>
                              </m:sSubSup>
                            </m:e>
                          </m:d>
                        </m:e>
                        <m:sub>
                          <m:r>
                            <a:rPr lang="ar-AE" altLang="zh-CN" b="0" i="0">
                              <a:latin typeface="Cambria Math" panose="02040503050406030204" pitchFamily="18" charset="0"/>
                            </a:rPr>
                            <m:t>2</m:t>
                          </m:r>
                        </m:sub>
                      </m:sSub>
                      <m:r>
                        <a:rPr lang="ar-AE" altLang="zh-CN" b="0" i="0">
                          <a:latin typeface="Cambria Math" panose="02040503050406030204" pitchFamily="18" charset="0"/>
                        </a:rPr>
                        <m:t>, </m:t>
                      </m:r>
                      <m:r>
                        <a:rPr lang="zh-CN" altLang="ar-AE" b="0" i="1">
                          <a:latin typeface="Cambria Math" panose="02040503050406030204" pitchFamily="18" charset="0"/>
                        </a:rPr>
                        <m:t>𝑘</m:t>
                      </m:r>
                      <m:r>
                        <a:rPr lang="ar-AE" altLang="zh-CN" b="0" i="0">
                          <a:latin typeface="Cambria Math" panose="02040503050406030204" pitchFamily="18" charset="0"/>
                        </a:rPr>
                        <m:t>=</m:t>
                      </m:r>
                      <m:r>
                        <a:rPr lang="ar-AE" altLang="zh-CN" b="0" i="0">
                          <a:latin typeface="Cambria Math" panose="02040503050406030204" pitchFamily="18" charset="0"/>
                        </a:rPr>
                        <m:t>1</m:t>
                      </m:r>
                      <m:r>
                        <a:rPr lang="ar-AE" altLang="zh-CN" b="0" i="0">
                          <a:latin typeface="Cambria Math" panose="02040503050406030204" pitchFamily="18" charset="0"/>
                        </a:rPr>
                        <m:t>,…,</m:t>
                      </m:r>
                      <m:r>
                        <a:rPr lang="zh-CN" altLang="ar-AE" b="0" i="1">
                          <a:latin typeface="Cambria Math" panose="02040503050406030204" pitchFamily="18" charset="0"/>
                        </a:rPr>
                        <m:t>𝐾</m:t>
                      </m:r>
                      <m:r>
                        <a:rPr lang="ar-AE" altLang="zh-CN" b="0" i="0">
                          <a:latin typeface="Cambria Math" panose="02040503050406030204" pitchFamily="18" charset="0"/>
                        </a:rPr>
                        <m:t>.</m:t>
                      </m:r>
                    </m:oMath>
                  </m:oMathPara>
                </a14:m>
                <a:endParaRPr lang="en-US" altLang="zh-CN" dirty="0">
                  <a:latin typeface="Calibri" panose="020F0502020204030204" pitchFamily="34" charset="0"/>
                  <a:ea typeface="Calibri" panose="020F0502020204030204" pitchFamily="34" charset="0"/>
                  <a:cs typeface="Calibri" panose="020F0502020204030204" pitchFamily="34" charset="0"/>
                </a:endParaRPr>
              </a:p>
              <a:p>
                <a:r>
                  <a:rPr lang="en-US" altLang="zh-CN" dirty="0"/>
                  <a:t>Assign it to the closest cluster:</a:t>
                </a:r>
              </a:p>
              <a:p>
                <a:pPr>
                  <a:buNone/>
                </a:pPr>
                <a14:m>
                  <m:oMathPara xmlns:m="http://schemas.openxmlformats.org/officeDocument/2006/math">
                    <m:oMathParaPr>
                      <m:jc m:val="centerGroup"/>
                    </m:oMathParaPr>
                    <m:oMath xmlns:m="http://schemas.openxmlformats.org/officeDocument/2006/math">
                      <m:sSup>
                        <m:sSupPr>
                          <m:ctrlPr>
                            <a:rPr lang="ar-AE" altLang="zh-CN" i="1">
                              <a:latin typeface="Cambria Math" panose="02040503050406030204" pitchFamily="18" charset="0"/>
                            </a:rPr>
                          </m:ctrlPr>
                        </m:sSupPr>
                        <m:e>
                          <m:r>
                            <a:rPr lang="zh-CN" altLang="ar-AE" i="1">
                              <a:latin typeface="Cambria Math" panose="02040503050406030204" pitchFamily="18" charset="0"/>
                            </a:rPr>
                            <m:t>𝑘</m:t>
                          </m:r>
                        </m:e>
                        <m:sup>
                          <m:r>
                            <a:rPr lang="ar-AE" altLang="zh-CN" i="0">
                              <a:latin typeface="Cambria Math" panose="02040503050406030204" pitchFamily="18" charset="0"/>
                            </a:rPr>
                            <m:t>∗</m:t>
                          </m:r>
                        </m:sup>
                      </m:sSup>
                      <m:r>
                        <a:rPr lang="ar-AE" altLang="zh-CN" i="0">
                          <a:latin typeface="Cambria Math" panose="02040503050406030204" pitchFamily="18" charset="0"/>
                        </a:rPr>
                        <m:t>=</m:t>
                      </m:r>
                      <m:func>
                        <m:funcPr>
                          <m:ctrlPr>
                            <a:rPr lang="ar-AE" altLang="zh-CN" i="1">
                              <a:latin typeface="Cambria Math" panose="02040503050406030204" pitchFamily="18" charset="0"/>
                            </a:rPr>
                          </m:ctrlPr>
                        </m:funcPr>
                        <m:fName>
                          <m:r>
                            <m:rPr>
                              <m:sty m:val="p"/>
                            </m:rPr>
                            <a:rPr lang="en-US" altLang="zh-CN" i="0">
                              <a:latin typeface="Cambria Math" panose="02040503050406030204" pitchFamily="18" charset="0"/>
                            </a:rPr>
                            <m:t>arg</m:t>
                          </m:r>
                        </m:fName>
                        <m:e>
                          <m:limLow>
                            <m:limLowPr>
                              <m:ctrlPr>
                                <a:rPr lang="ar-AE" altLang="zh-CN" i="1">
                                  <a:latin typeface="Cambria Math" panose="02040503050406030204" pitchFamily="18" charset="0"/>
                                </a:rPr>
                              </m:ctrlPr>
                            </m:limLowPr>
                            <m:e>
                              <m:func>
                                <m:funcPr>
                                  <m:ctrlPr>
                                    <a:rPr lang="ar-AE" altLang="zh-CN" i="1">
                                      <a:latin typeface="Cambria Math" panose="02040503050406030204" pitchFamily="18" charset="0"/>
                                    </a:rPr>
                                  </m:ctrlPr>
                                </m:funcPr>
                                <m:fName>
                                  <m:r>
                                    <m:rPr>
                                      <m:sty m:val="p"/>
                                    </m:rPr>
                                    <a:rPr lang="en-US" altLang="zh-CN" i="0">
                                      <a:latin typeface="Cambria Math" panose="02040503050406030204" pitchFamily="18" charset="0"/>
                                    </a:rPr>
                                    <m:t>min</m:t>
                                  </m:r>
                                </m:fName>
                                <m:e>
                                  <m:r>
                                    <a:rPr lang="en-US" altLang="zh-CN" b="0" i="1" smtClean="0">
                                      <a:latin typeface="Cambria Math" panose="02040503050406030204" pitchFamily="18" charset="0"/>
                                    </a:rPr>
                                    <m:t> </m:t>
                                  </m:r>
                                </m:e>
                              </m:func>
                            </m:e>
                            <m:lim>
                              <m:r>
                                <a:rPr lang="zh-CN" altLang="ar-AE" i="1">
                                  <a:latin typeface="Cambria Math" panose="02040503050406030204" pitchFamily="18" charset="0"/>
                                </a:rPr>
                                <m:t>𝑘</m:t>
                              </m:r>
                            </m:lim>
                          </m:limLow>
                        </m:e>
                      </m:func>
                      <m:sSub>
                        <m:sSubPr>
                          <m:ctrlPr>
                            <a:rPr lang="ar-AE" altLang="zh-CN" i="1">
                              <a:latin typeface="Cambria Math" panose="02040503050406030204" pitchFamily="18" charset="0"/>
                            </a:rPr>
                          </m:ctrlPr>
                        </m:sSubPr>
                        <m:e>
                          <m:r>
                            <a:rPr lang="zh-CN" altLang="ar-AE" i="1">
                              <a:latin typeface="Cambria Math" panose="02040503050406030204" pitchFamily="18" charset="0"/>
                            </a:rPr>
                            <m:t>𝑑</m:t>
                          </m:r>
                        </m:e>
                        <m:sub>
                          <m:r>
                            <a:rPr lang="zh-CN" altLang="ar-AE" i="1">
                              <a:latin typeface="Cambria Math" panose="02040503050406030204" pitchFamily="18" charset="0"/>
                            </a:rPr>
                            <m:t>𝑘</m:t>
                          </m:r>
                        </m:sub>
                      </m:sSub>
                      <m:r>
                        <a:rPr lang="ar-AE" altLang="zh-CN" i="0">
                          <a:latin typeface="Cambria Math" panose="02040503050406030204" pitchFamily="18" charset="0"/>
                        </a:rPr>
                        <m:t> ⇒ </m:t>
                      </m:r>
                      <m:r>
                        <m:rPr>
                          <m:nor/>
                        </m:rPr>
                        <a:rPr lang="en-US" altLang="zh-CN" b="0" i="1">
                          <a:latin typeface="Cambria Math" panose="02040503050406030204" pitchFamily="18" charset="0"/>
                        </a:rPr>
                        <m:t>cluster</m:t>
                      </m:r>
                      <m:r>
                        <m:rPr>
                          <m:nor/>
                        </m:rPr>
                        <a:rPr lang="en-US" altLang="zh-CN" b="0" i="1" smtClean="0">
                          <a:latin typeface="Cambria Math" panose="02040503050406030204" pitchFamily="18" charset="0"/>
                        </a:rPr>
                        <m:t> </m:t>
                      </m:r>
                      <m:d>
                        <m:dPr>
                          <m:ctrlPr>
                            <a:rPr lang="ar-AE" altLang="zh-CN" b="0" i="1">
                              <a:latin typeface="Cambria Math" panose="02040503050406030204" pitchFamily="18" charset="0"/>
                            </a:rPr>
                          </m:ctrlPr>
                        </m:dPr>
                        <m:e>
                          <m:sSub>
                            <m:sSubPr>
                              <m:ctrlPr>
                                <a:rPr lang="ar-AE" altLang="zh-CN" b="0" i="1">
                                  <a:latin typeface="Cambria Math" panose="02040503050406030204" pitchFamily="18" charset="0"/>
                                </a:rPr>
                              </m:ctrlPr>
                            </m:sSubPr>
                            <m:e>
                              <m:r>
                                <a:rPr lang="zh-CN" altLang="ar-AE" b="1" i="0">
                                  <a:latin typeface="Cambria Math" panose="02040503050406030204" pitchFamily="18" charset="0"/>
                                </a:rPr>
                                <m:t>𝐱</m:t>
                              </m:r>
                            </m:e>
                            <m:sub>
                              <m:r>
                                <m:rPr>
                                  <m:nor/>
                                </m:rPr>
                                <a:rPr lang="en-US" altLang="zh-CN" b="0" i="1">
                                  <a:latin typeface="Cambria Math" panose="02040503050406030204" pitchFamily="18" charset="0"/>
                                </a:rPr>
                                <m:t>new</m:t>
                              </m:r>
                            </m:sub>
                          </m:sSub>
                        </m:e>
                      </m:d>
                    </m:oMath>
                  </m:oMathPara>
                </a14:m>
                <a:endParaRPr lang="en-US" altLang="zh-CN" dirty="0">
                  <a:latin typeface="Calibri" panose="020F0502020204030204" pitchFamily="34" charset="0"/>
                  <a:cs typeface="Calibri" panose="020F0502020204030204" pitchFamily="34" charset="0"/>
                </a:endParaRPr>
              </a:p>
              <a:p>
                <a:pPr>
                  <a:buNone/>
                </a:pPr>
                <a:endParaRPr lang="en-US" altLang="zh-CN" dirty="0">
                  <a:latin typeface="Calibri" panose="020F0502020204030204" pitchFamily="34" charset="0"/>
                  <a:cs typeface="Calibri" panose="020F0502020204030204" pitchFamily="34" charset="0"/>
                </a:endParaRPr>
              </a:p>
              <a:p>
                <a:r>
                  <a:rPr lang="en-US" altLang="zh-CN" dirty="0">
                    <a:latin typeface="Calibri" panose="020F0502020204030204" pitchFamily="34" charset="0"/>
                    <a:cs typeface="Calibri" panose="020F0502020204030204" pitchFamily="34" charset="0"/>
                  </a:rPr>
                  <a:t>If the new outage is overlapping with one of the cluster, usually it will belong to that cluster.</a:t>
                </a:r>
                <a:endParaRPr lang="zh-CN" altLang="en-US" dirty="0">
                  <a:latin typeface="Calibri" panose="020F0502020204030204" pitchFamily="34" charset="0"/>
                  <a:cs typeface="Calibri" panose="020F0502020204030204" pitchFamily="34" charset="0"/>
                </a:endParaRPr>
              </a:p>
            </p:txBody>
          </p:sp>
        </mc:Choice>
        <mc:Fallback xmlns="">
          <p:sp>
            <p:nvSpPr>
              <p:cNvPr id="3" name="Text Placeholder 2">
                <a:extLst>
                  <a:ext uri="{FF2B5EF4-FFF2-40B4-BE49-F238E27FC236}">
                    <a16:creationId xmlns:a16="http://schemas.microsoft.com/office/drawing/2014/main" id="{67AE5161-823D-D2C1-871C-52769A3D6063}"/>
                  </a:ext>
                </a:extLst>
              </p:cNvPr>
              <p:cNvSpPr>
                <a:spLocks noGrp="1" noRot="1" noChangeAspect="1" noMove="1" noResize="1" noEditPoints="1" noAdjustHandles="1" noChangeArrowheads="1" noChangeShapeType="1" noTextEdit="1"/>
              </p:cNvSpPr>
              <p:nvPr>
                <p:ph type="body" sz="quarter" idx="10"/>
              </p:nvPr>
            </p:nvSpPr>
            <p:spPr>
              <a:xfrm>
                <a:off x="90239" y="742950"/>
                <a:ext cx="8839200" cy="3773016"/>
              </a:xfrm>
              <a:blipFill>
                <a:blip r:embed="rId2"/>
                <a:stretch>
                  <a:fillRect l="-207" t="-646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71790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9C1D-AAAD-80F5-16BD-CFFCE8F563AA}"/>
              </a:ext>
            </a:extLst>
          </p:cNvPr>
          <p:cNvSpPr>
            <a:spLocks noGrp="1"/>
          </p:cNvSpPr>
          <p:nvPr>
            <p:ph type="title"/>
          </p:nvPr>
        </p:nvSpPr>
        <p:spPr/>
        <p:txBody>
          <a:bodyPr/>
          <a:lstStyle/>
          <a:p>
            <a:r>
              <a:rPr lang="en-US" altLang="en-US" sz="2400" dirty="0">
                <a:latin typeface="Calibri" panose="020F0502020204030204" pitchFamily="34" charset="0"/>
                <a:ea typeface="Calibri" panose="020F0502020204030204" pitchFamily="34" charset="0"/>
                <a:cs typeface="Calibri" panose="020F0502020204030204" pitchFamily="34" charset="0"/>
              </a:rPr>
              <a:t>Cluster Similarity Matrix</a:t>
            </a:r>
            <a:endParaRPr lang="zh-CN" alt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BD20A0C2-A38E-A120-8194-E9D4F227D0A1}"/>
                  </a:ext>
                </a:extLst>
              </p:cNvPr>
              <p:cNvSpPr>
                <a:spLocks noGrp="1"/>
              </p:cNvSpPr>
              <p:nvPr>
                <p:ph type="body" sz="quarter" idx="10"/>
              </p:nvPr>
            </p:nvSpPr>
            <p:spPr>
              <a:xfrm>
                <a:off x="90239" y="627534"/>
                <a:ext cx="8839200" cy="2015791"/>
              </a:xfrm>
            </p:spPr>
            <p:txBody>
              <a:bodyPr/>
              <a:lstStyle/>
              <a:p>
                <a:pPr>
                  <a:buNone/>
                </a:pPr>
                <a:r>
                  <a:rPr lang="en-US" altLang="zh-CN" sz="1800" dirty="0">
                    <a:latin typeface="Calibri" panose="020F0502020204030204" pitchFamily="34" charset="0"/>
                    <a:ea typeface="Calibri" panose="020F0502020204030204" pitchFamily="34" charset="0"/>
                    <a:cs typeface="Calibri" panose="020F0502020204030204" pitchFamily="34" charset="0"/>
                  </a:rPr>
                  <a:t>Given two clusters </a:t>
                </a:r>
                <a14:m>
                  <m:oMath xmlns:m="http://schemas.openxmlformats.org/officeDocument/2006/math">
                    <m:sSub>
                      <m:sSubPr>
                        <m:ctrlPr>
                          <a:rPr lang="ar-AE" altLang="zh-CN" sz="1800" i="1">
                            <a:latin typeface="Cambria Math" panose="02040503050406030204" pitchFamily="18" charset="0"/>
                          </a:rPr>
                        </m:ctrlPr>
                      </m:sSubPr>
                      <m:e>
                        <m:r>
                          <a:rPr lang="zh-CN" altLang="ar-AE" sz="1800" i="1">
                            <a:latin typeface="Cambria Math" panose="02040503050406030204" pitchFamily="18" charset="0"/>
                          </a:rPr>
                          <m:t>𝐶</m:t>
                        </m:r>
                      </m:e>
                      <m:sub>
                        <m:r>
                          <a:rPr lang="zh-CN" altLang="ar-AE" sz="1800" i="1">
                            <a:latin typeface="Cambria Math" panose="02040503050406030204" pitchFamily="18" charset="0"/>
                          </a:rPr>
                          <m:t>𝑎</m:t>
                        </m:r>
                      </m:sub>
                    </m:sSub>
                  </m:oMath>
                </a14:m>
                <a:r>
                  <a:rPr lang="en-US" altLang="zh-CN" sz="1800" dirty="0">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ar-AE" altLang="zh-CN" sz="1800" i="1">
                            <a:latin typeface="Cambria Math" panose="02040503050406030204" pitchFamily="18" charset="0"/>
                          </a:rPr>
                        </m:ctrlPr>
                      </m:sSubPr>
                      <m:e>
                        <m:r>
                          <a:rPr lang="zh-CN" altLang="ar-AE" sz="1800" i="1">
                            <a:latin typeface="Cambria Math" panose="02040503050406030204" pitchFamily="18" charset="0"/>
                          </a:rPr>
                          <m:t>𝐶</m:t>
                        </m:r>
                      </m:e>
                      <m:sub>
                        <m:r>
                          <a:rPr lang="zh-CN" altLang="ar-AE" sz="1800" i="1">
                            <a:latin typeface="Cambria Math" panose="02040503050406030204" pitchFamily="18" charset="0"/>
                          </a:rPr>
                          <m:t>𝑏</m:t>
                        </m:r>
                      </m:sub>
                    </m:sSub>
                  </m:oMath>
                </a14:m>
                <a:r>
                  <a:rPr lang="ar-AE" altLang="zh-CN" sz="1800" dirty="0">
                    <a:latin typeface="Calibri" panose="020F0502020204030204" pitchFamily="34" charset="0"/>
                    <a:ea typeface="Calibri" panose="020F0502020204030204" pitchFamily="34" charset="0"/>
                    <a:cs typeface="Calibri" panose="020F0502020204030204" pitchFamily="34" charset="0"/>
                  </a:rPr>
                  <a:t>, </a:t>
                </a:r>
                <a:r>
                  <a:rPr lang="en-US" altLang="zh-CN" sz="1800" dirty="0">
                    <a:latin typeface="Calibri" panose="020F0502020204030204" pitchFamily="34" charset="0"/>
                    <a:ea typeface="Calibri" panose="020F0502020204030204" pitchFamily="34" charset="0"/>
                    <a:cs typeface="Calibri" panose="020F0502020204030204" pitchFamily="34" charset="0"/>
                  </a:rPr>
                  <a:t>with sizes </a:t>
                </a:r>
                <a14:m>
                  <m:oMath xmlns:m="http://schemas.openxmlformats.org/officeDocument/2006/math">
                    <m:r>
                      <a:rPr lang="en-US" altLang="zh-CN" sz="1800">
                        <a:latin typeface="Cambria Math" panose="02040503050406030204" pitchFamily="18" charset="0"/>
                      </a:rPr>
                      <m:t>∣</m:t>
                    </m:r>
                    <m:sSub>
                      <m:sSubPr>
                        <m:ctrlPr>
                          <a:rPr lang="ar-AE" altLang="zh-CN" sz="1800" i="1">
                            <a:latin typeface="Cambria Math" panose="02040503050406030204" pitchFamily="18" charset="0"/>
                          </a:rPr>
                        </m:ctrlPr>
                      </m:sSubPr>
                      <m:e>
                        <m:r>
                          <a:rPr lang="zh-CN" altLang="ar-AE" sz="1800" i="1">
                            <a:latin typeface="Cambria Math" panose="02040503050406030204" pitchFamily="18" charset="0"/>
                          </a:rPr>
                          <m:t>𝐶</m:t>
                        </m:r>
                      </m:e>
                      <m:sub>
                        <m:r>
                          <a:rPr lang="zh-CN" altLang="ar-AE" sz="1800" i="1">
                            <a:latin typeface="Cambria Math" panose="02040503050406030204" pitchFamily="18" charset="0"/>
                          </a:rPr>
                          <m:t>𝑎</m:t>
                        </m:r>
                      </m:sub>
                    </m:sSub>
                    <m:r>
                      <a:rPr lang="ar-AE" altLang="zh-CN" sz="1800" i="0">
                        <a:latin typeface="Cambria Math" panose="02040503050406030204" pitchFamily="18" charset="0"/>
                      </a:rPr>
                      <m:t>∣</m:t>
                    </m:r>
                  </m:oMath>
                </a14:m>
                <a:r>
                  <a:rPr lang="en-US" altLang="zh-CN" sz="1800" dirty="0">
                    <a:latin typeface="Calibri" panose="020F0502020204030204" pitchFamily="34" charset="0"/>
                    <a:ea typeface="Calibri" panose="020F0502020204030204" pitchFamily="34" charset="0"/>
                    <a:cs typeface="Calibri" panose="020F0502020204030204" pitchFamily="34" charset="0"/>
                  </a:rPr>
                  <a:t>and </a:t>
                </a:r>
                <a14:m>
                  <m:oMath xmlns:m="http://schemas.openxmlformats.org/officeDocument/2006/math">
                    <m:r>
                      <a:rPr lang="en-US" altLang="zh-CN" sz="1800">
                        <a:latin typeface="Cambria Math" panose="02040503050406030204" pitchFamily="18" charset="0"/>
                      </a:rPr>
                      <m:t>∣</m:t>
                    </m:r>
                    <m:sSub>
                      <m:sSubPr>
                        <m:ctrlPr>
                          <a:rPr lang="ar-AE" altLang="zh-CN" sz="1800" i="1">
                            <a:latin typeface="Cambria Math" panose="02040503050406030204" pitchFamily="18" charset="0"/>
                          </a:rPr>
                        </m:ctrlPr>
                      </m:sSubPr>
                      <m:e>
                        <m:r>
                          <a:rPr lang="zh-CN" altLang="ar-AE" sz="1800" i="1">
                            <a:latin typeface="Cambria Math" panose="02040503050406030204" pitchFamily="18" charset="0"/>
                          </a:rPr>
                          <m:t>𝐶</m:t>
                        </m:r>
                      </m:e>
                      <m:sub>
                        <m:r>
                          <a:rPr lang="zh-CN" altLang="ar-AE" sz="1800" i="1">
                            <a:latin typeface="Cambria Math" panose="02040503050406030204" pitchFamily="18" charset="0"/>
                          </a:rPr>
                          <m:t>𝑏</m:t>
                        </m:r>
                      </m:sub>
                    </m:sSub>
                    <m:r>
                      <a:rPr lang="ar-AE" altLang="zh-CN" sz="1800" i="0">
                        <a:latin typeface="Cambria Math" panose="02040503050406030204" pitchFamily="18" charset="0"/>
                      </a:rPr>
                      <m:t>∣</m:t>
                    </m:r>
                  </m:oMath>
                </a14:m>
                <a:r>
                  <a:rPr lang="ar-AE" altLang="zh-CN" sz="1800" dirty="0">
                    <a:latin typeface="Calibri" panose="020F0502020204030204" pitchFamily="34" charset="0"/>
                    <a:ea typeface="Calibri" panose="020F0502020204030204" pitchFamily="34" charset="0"/>
                    <a:cs typeface="Calibri" panose="020F0502020204030204" pitchFamily="34" charset="0"/>
                  </a:rPr>
                  <a:t>, </a:t>
                </a:r>
                <a:r>
                  <a:rPr lang="en-US" altLang="zh-CN" sz="1800" dirty="0">
                    <a:latin typeface="Calibri" panose="020F0502020204030204" pitchFamily="34" charset="0"/>
                    <a:ea typeface="Calibri" panose="020F0502020204030204" pitchFamily="34" charset="0"/>
                    <a:cs typeface="Calibri" panose="020F0502020204030204" pitchFamily="34" charset="0"/>
                  </a:rPr>
                  <a:t>and feature vectors </a:t>
                </a:r>
                <a14:m>
                  <m:oMath xmlns:m="http://schemas.openxmlformats.org/officeDocument/2006/math">
                    <m:sSub>
                      <m:sSubPr>
                        <m:ctrlPr>
                          <a:rPr lang="ar-AE" altLang="zh-CN" sz="1800" i="1">
                            <a:latin typeface="Cambria Math" panose="02040503050406030204" pitchFamily="18" charset="0"/>
                          </a:rPr>
                        </m:ctrlPr>
                      </m:sSubPr>
                      <m:e>
                        <m:r>
                          <a:rPr lang="zh-CN" altLang="ar-AE" sz="1800" i="1">
                            <a:latin typeface="Cambria Math" panose="02040503050406030204" pitchFamily="18" charset="0"/>
                          </a:rPr>
                          <m:t>𝑥</m:t>
                        </m:r>
                      </m:e>
                      <m:sub>
                        <m:r>
                          <a:rPr lang="zh-CN" altLang="ar-AE" sz="1800" i="1">
                            <a:latin typeface="Cambria Math" panose="02040503050406030204" pitchFamily="18" charset="0"/>
                          </a:rPr>
                          <m:t>𝑖</m:t>
                        </m:r>
                      </m:sub>
                    </m:sSub>
                  </m:oMath>
                </a14:m>
                <a:r>
                  <a:rPr lang="en-US" altLang="zh-CN" sz="1800" dirty="0">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ar-AE" altLang="zh-CN" sz="1800" i="1">
                            <a:latin typeface="Cambria Math" panose="02040503050406030204" pitchFamily="18" charset="0"/>
                          </a:rPr>
                        </m:ctrlPr>
                      </m:sSubPr>
                      <m:e>
                        <m:r>
                          <a:rPr lang="zh-CN" altLang="ar-AE" sz="1800" i="1">
                            <a:latin typeface="Cambria Math" panose="02040503050406030204" pitchFamily="18" charset="0"/>
                          </a:rPr>
                          <m:t>𝑥</m:t>
                        </m:r>
                      </m:e>
                      <m:sub>
                        <m:r>
                          <a:rPr lang="zh-CN" altLang="ar-AE" sz="1800" i="1">
                            <a:latin typeface="Cambria Math" panose="02040503050406030204" pitchFamily="18" charset="0"/>
                          </a:rPr>
                          <m:t>𝑗</m:t>
                        </m:r>
                      </m:sub>
                    </m:sSub>
                  </m:oMath>
                </a14:m>
                <a:r>
                  <a:rPr lang="ar-AE" altLang="zh-CN" sz="1800" dirty="0">
                    <a:latin typeface="Calibri" panose="020F0502020204030204" pitchFamily="34" charset="0"/>
                    <a:ea typeface="Calibri" panose="020F0502020204030204" pitchFamily="34" charset="0"/>
                    <a:cs typeface="Calibri" panose="020F0502020204030204" pitchFamily="34" charset="0"/>
                  </a:rPr>
                  <a:t>:</a:t>
                </a:r>
              </a:p>
              <a:p>
                <a:pPr>
                  <a:buNone/>
                </a:pPr>
                <a:r>
                  <a:rPr lang="en-US" altLang="zh-CN" sz="1800" b="1" dirty="0">
                    <a:latin typeface="Calibri" panose="020F0502020204030204" pitchFamily="34" charset="0"/>
                    <a:ea typeface="Calibri" panose="020F0502020204030204" pitchFamily="34" charset="0"/>
                    <a:cs typeface="Calibri" panose="020F0502020204030204" pitchFamily="34" charset="0"/>
                  </a:rPr>
                  <a:t>Define similarity between two individual outages</a:t>
                </a:r>
              </a:p>
              <a:p>
                <a:pPr>
                  <a:buNone/>
                </a:pPr>
                <a:r>
                  <a:rPr lang="en-US" altLang="zh-CN" sz="1800" dirty="0">
                    <a:latin typeface="Calibri" panose="020F0502020204030204" pitchFamily="34" charset="0"/>
                    <a:ea typeface="Calibri" panose="020F0502020204030204" pitchFamily="34" charset="0"/>
                    <a:cs typeface="Calibri" panose="020F0502020204030204" pitchFamily="34" charset="0"/>
                  </a:rPr>
                  <a:t>Use a Gaussian kernel:</a:t>
                </a:r>
              </a:p>
              <a:p>
                <a:pPr>
                  <a:buNone/>
                </a:pPr>
                <a14:m>
                  <m:oMathPara xmlns:m="http://schemas.openxmlformats.org/officeDocument/2006/math">
                    <m:oMathParaPr>
                      <m:jc m:val="centerGroup"/>
                    </m:oMathParaPr>
                    <m:oMath xmlns:m="http://schemas.openxmlformats.org/officeDocument/2006/math">
                      <m:r>
                        <a:rPr lang="zh-CN" altLang="en-US" sz="1800" i="1">
                          <a:latin typeface="Cambria Math" panose="02040503050406030204" pitchFamily="18" charset="0"/>
                        </a:rPr>
                        <m:t>𝑆</m:t>
                      </m:r>
                      <m:d>
                        <m:dPr>
                          <m:sepChr m:val=","/>
                          <m:ctrlPr>
                            <a:rPr lang="ar-AE" altLang="zh-CN" sz="1800" i="1">
                              <a:latin typeface="Cambria Math" panose="02040503050406030204" pitchFamily="18" charset="0"/>
                            </a:rPr>
                          </m:ctrlPr>
                        </m:dPr>
                        <m:e>
                          <m:sSub>
                            <m:sSubPr>
                              <m:ctrlPr>
                                <a:rPr lang="ar-AE" altLang="zh-CN" sz="1800" i="1">
                                  <a:latin typeface="Cambria Math" panose="02040503050406030204" pitchFamily="18" charset="0"/>
                                </a:rPr>
                              </m:ctrlPr>
                            </m:sSubPr>
                            <m:e>
                              <m:r>
                                <a:rPr lang="zh-CN" altLang="ar-AE" sz="1800" i="1">
                                  <a:latin typeface="Cambria Math" panose="02040503050406030204" pitchFamily="18" charset="0"/>
                                </a:rPr>
                                <m:t>𝑥</m:t>
                              </m:r>
                            </m:e>
                            <m:sub>
                              <m:r>
                                <a:rPr lang="zh-CN" altLang="ar-AE" sz="1800" i="1">
                                  <a:latin typeface="Cambria Math" panose="02040503050406030204" pitchFamily="18" charset="0"/>
                                </a:rPr>
                                <m:t>𝑖</m:t>
                              </m:r>
                            </m:sub>
                          </m:sSub>
                        </m:e>
                        <m:e>
                          <m:sSub>
                            <m:sSubPr>
                              <m:ctrlPr>
                                <a:rPr lang="ar-AE" altLang="zh-CN" sz="1800" i="1">
                                  <a:latin typeface="Cambria Math" panose="02040503050406030204" pitchFamily="18" charset="0"/>
                                </a:rPr>
                              </m:ctrlPr>
                            </m:sSubPr>
                            <m:e>
                              <m:r>
                                <a:rPr lang="zh-CN" altLang="ar-AE" sz="1800" i="1">
                                  <a:latin typeface="Cambria Math" panose="02040503050406030204" pitchFamily="18" charset="0"/>
                                </a:rPr>
                                <m:t>𝑥</m:t>
                              </m:r>
                            </m:e>
                            <m:sub>
                              <m:r>
                                <a:rPr lang="zh-CN" altLang="ar-AE" sz="1800" i="1">
                                  <a:latin typeface="Cambria Math" panose="02040503050406030204" pitchFamily="18" charset="0"/>
                                </a:rPr>
                                <m:t>𝑗</m:t>
                              </m:r>
                            </m:sub>
                          </m:sSub>
                        </m:e>
                      </m:d>
                      <m:r>
                        <a:rPr lang="ar-AE" altLang="zh-CN" sz="1800" i="0">
                          <a:latin typeface="Cambria Math" panose="02040503050406030204" pitchFamily="18" charset="0"/>
                        </a:rPr>
                        <m:t>=</m:t>
                      </m:r>
                      <m:func>
                        <m:funcPr>
                          <m:ctrlPr>
                            <a:rPr lang="ar-AE" altLang="zh-CN" sz="1800" i="1">
                              <a:latin typeface="Cambria Math" panose="02040503050406030204" pitchFamily="18" charset="0"/>
                            </a:rPr>
                          </m:ctrlPr>
                        </m:funcPr>
                        <m:fName>
                          <m:r>
                            <m:rPr>
                              <m:sty m:val="p"/>
                            </m:rPr>
                            <a:rPr lang="en-US" altLang="zh-CN" sz="1800" i="0">
                              <a:latin typeface="Cambria Math" panose="02040503050406030204" pitchFamily="18" charset="0"/>
                            </a:rPr>
                            <m:t>exp</m:t>
                          </m:r>
                        </m:fName>
                        <m:e>
                          <m:d>
                            <m:dPr>
                              <m:ctrlPr>
                                <a:rPr lang="ar-AE" altLang="zh-CN" sz="1800" i="1">
                                  <a:latin typeface="Cambria Math" panose="02040503050406030204" pitchFamily="18" charset="0"/>
                                </a:rPr>
                              </m:ctrlPr>
                            </m:dPr>
                            <m:e>
                              <m:r>
                                <a:rPr lang="ar-AE" altLang="zh-CN" sz="1800" i="0">
                                  <a:latin typeface="Cambria Math" panose="02040503050406030204" pitchFamily="18" charset="0"/>
                                </a:rPr>
                                <m:t>−</m:t>
                              </m:r>
                              <m:f>
                                <m:fPr>
                                  <m:ctrlPr>
                                    <a:rPr lang="ar-AE" altLang="zh-CN" sz="1800" i="1">
                                      <a:latin typeface="Cambria Math" panose="02040503050406030204" pitchFamily="18" charset="0"/>
                                    </a:rPr>
                                  </m:ctrlPr>
                                </m:fPr>
                                <m:num>
                                  <m:r>
                                    <a:rPr lang="ar-AE" altLang="zh-CN" sz="1800" i="0">
                                      <a:latin typeface="Cambria Math" panose="02040503050406030204" pitchFamily="18" charset="0"/>
                                    </a:rPr>
                                    <m:t>∥</m:t>
                                  </m:r>
                                  <m:sSub>
                                    <m:sSubPr>
                                      <m:ctrlPr>
                                        <a:rPr lang="ar-AE" altLang="zh-CN" sz="1800" i="1">
                                          <a:latin typeface="Cambria Math" panose="02040503050406030204" pitchFamily="18" charset="0"/>
                                        </a:rPr>
                                      </m:ctrlPr>
                                    </m:sSubPr>
                                    <m:e>
                                      <m:r>
                                        <a:rPr lang="zh-CN" altLang="ar-AE" sz="1800" i="1">
                                          <a:latin typeface="Cambria Math" panose="02040503050406030204" pitchFamily="18" charset="0"/>
                                        </a:rPr>
                                        <m:t>𝑥</m:t>
                                      </m:r>
                                    </m:e>
                                    <m:sub>
                                      <m:r>
                                        <a:rPr lang="zh-CN" altLang="ar-AE" sz="1800" i="1">
                                          <a:latin typeface="Cambria Math" panose="02040503050406030204" pitchFamily="18" charset="0"/>
                                        </a:rPr>
                                        <m:t>𝑖</m:t>
                                      </m:r>
                                    </m:sub>
                                  </m:sSub>
                                  <m:r>
                                    <a:rPr lang="ar-AE" altLang="zh-CN" sz="1800" i="0">
                                      <a:latin typeface="Cambria Math" panose="02040503050406030204" pitchFamily="18" charset="0"/>
                                    </a:rPr>
                                    <m:t>−</m:t>
                                  </m:r>
                                  <m:sSub>
                                    <m:sSubPr>
                                      <m:ctrlPr>
                                        <a:rPr lang="ar-AE" altLang="zh-CN" sz="1800" i="1">
                                          <a:latin typeface="Cambria Math" panose="02040503050406030204" pitchFamily="18" charset="0"/>
                                        </a:rPr>
                                      </m:ctrlPr>
                                    </m:sSubPr>
                                    <m:e>
                                      <m:r>
                                        <a:rPr lang="zh-CN" altLang="ar-AE" sz="1800" i="1">
                                          <a:latin typeface="Cambria Math" panose="02040503050406030204" pitchFamily="18" charset="0"/>
                                        </a:rPr>
                                        <m:t>𝑥</m:t>
                                      </m:r>
                                    </m:e>
                                    <m:sub>
                                      <m:r>
                                        <a:rPr lang="zh-CN" altLang="ar-AE" sz="1800" i="1">
                                          <a:latin typeface="Cambria Math" panose="02040503050406030204" pitchFamily="18" charset="0"/>
                                        </a:rPr>
                                        <m:t>𝑗</m:t>
                                      </m:r>
                                    </m:sub>
                                  </m:sSub>
                                  <m:sSup>
                                    <m:sSupPr>
                                      <m:ctrlPr>
                                        <a:rPr lang="ar-AE" altLang="zh-CN" sz="1800" i="1">
                                          <a:latin typeface="Cambria Math" panose="02040503050406030204" pitchFamily="18" charset="0"/>
                                        </a:rPr>
                                      </m:ctrlPr>
                                    </m:sSupPr>
                                    <m:e>
                                      <m:r>
                                        <a:rPr lang="ar-AE" altLang="zh-CN" sz="1800" i="0">
                                          <a:latin typeface="Cambria Math" panose="02040503050406030204" pitchFamily="18" charset="0"/>
                                        </a:rPr>
                                        <m:t>∥</m:t>
                                      </m:r>
                                    </m:e>
                                    <m:sup>
                                      <m:r>
                                        <a:rPr lang="ar-AE" altLang="zh-CN" sz="1800" i="0">
                                          <a:latin typeface="Cambria Math" panose="02040503050406030204" pitchFamily="18" charset="0"/>
                                        </a:rPr>
                                        <m:t>2</m:t>
                                      </m:r>
                                    </m:sup>
                                  </m:sSup>
                                </m:num>
                                <m:den>
                                  <m:r>
                                    <a:rPr lang="ar-AE" altLang="zh-CN" sz="1800" i="0">
                                      <a:latin typeface="Cambria Math" panose="02040503050406030204" pitchFamily="18" charset="0"/>
                                    </a:rPr>
                                    <m:t>2</m:t>
                                  </m:r>
                                  <m:sSup>
                                    <m:sSupPr>
                                      <m:ctrlPr>
                                        <a:rPr lang="ar-AE" altLang="zh-CN" sz="1800" i="1">
                                          <a:latin typeface="Cambria Math" panose="02040503050406030204" pitchFamily="18" charset="0"/>
                                        </a:rPr>
                                      </m:ctrlPr>
                                    </m:sSupPr>
                                    <m:e>
                                      <m:r>
                                        <a:rPr lang="zh-CN" altLang="ar-AE" sz="1800" i="1">
                                          <a:latin typeface="Cambria Math" panose="02040503050406030204" pitchFamily="18" charset="0"/>
                                        </a:rPr>
                                        <m:t>𝜎</m:t>
                                      </m:r>
                                    </m:e>
                                    <m:sup>
                                      <m:r>
                                        <a:rPr lang="ar-AE" altLang="zh-CN" sz="1800" i="0">
                                          <a:latin typeface="Cambria Math" panose="02040503050406030204" pitchFamily="18" charset="0"/>
                                        </a:rPr>
                                        <m:t>2</m:t>
                                      </m:r>
                                    </m:sup>
                                  </m:sSup>
                                </m:den>
                              </m:f>
                            </m:e>
                          </m:d>
                        </m:e>
                      </m:func>
                    </m:oMath>
                  </m:oMathPara>
                </a14:m>
                <a:endParaRPr lang="ar-AE" altLang="zh-CN" sz="1800" dirty="0">
                  <a:latin typeface="Calibri" panose="020F0502020204030204" pitchFamily="34" charset="0"/>
                  <a:ea typeface="Calibri" panose="020F0502020204030204" pitchFamily="34" charset="0"/>
                  <a:cs typeface="Calibri" panose="020F0502020204030204" pitchFamily="34" charset="0"/>
                </a:endParaRPr>
              </a:p>
              <a:p>
                <a:pPr>
                  <a:buNone/>
                </a:pPr>
                <a:r>
                  <a:rPr lang="en-US" altLang="zh-CN" sz="1800" dirty="0">
                    <a:latin typeface="Calibri" panose="020F0502020204030204" pitchFamily="34" charset="0"/>
                    <a:ea typeface="Calibri" panose="020F0502020204030204" pitchFamily="34" charset="0"/>
                    <a:cs typeface="Calibri" panose="020F0502020204030204" pitchFamily="34" charset="0"/>
                  </a:rPr>
                  <a:t>Where:</a:t>
                </a:r>
              </a:p>
              <a:p>
                <a:pPr>
                  <a:buFont typeface="Arial" panose="020B0604020202020204" pitchFamily="34" charset="0"/>
                  <a:buChar char="•"/>
                </a:pPr>
                <a14:m>
                  <m:oMath xmlns:m="http://schemas.openxmlformats.org/officeDocument/2006/math">
                    <m:sSub>
                      <m:sSubPr>
                        <m:ctrlPr>
                          <a:rPr lang="ar-AE" altLang="zh-CN" sz="1800" i="1">
                            <a:latin typeface="Cambria Math" panose="02040503050406030204" pitchFamily="18" charset="0"/>
                          </a:rPr>
                        </m:ctrlPr>
                      </m:sSubPr>
                      <m:e>
                        <m:r>
                          <a:rPr lang="zh-CN" altLang="ar-AE" sz="1800" i="1">
                            <a:latin typeface="Cambria Math" panose="02040503050406030204" pitchFamily="18" charset="0"/>
                          </a:rPr>
                          <m:t>𝑥</m:t>
                        </m:r>
                      </m:e>
                      <m:sub>
                        <m:r>
                          <a:rPr lang="zh-CN" altLang="ar-AE" sz="1800" i="1">
                            <a:latin typeface="Cambria Math" panose="02040503050406030204" pitchFamily="18" charset="0"/>
                          </a:rPr>
                          <m:t>𝑖</m:t>
                        </m:r>
                      </m:sub>
                    </m:sSub>
                  </m:oMath>
                </a14:m>
                <a:r>
                  <a:rPr lang="ar-AE" altLang="zh-CN" sz="1800" dirty="0">
                    <a:latin typeface="Calibri" panose="020F0502020204030204" pitchFamily="34" charset="0"/>
                    <a:ea typeface="Calibri" panose="020F0502020204030204" pitchFamily="34" charset="0"/>
                    <a:cs typeface="Calibri" panose="020F0502020204030204" pitchFamily="34" charset="0"/>
                  </a:rPr>
                  <a:t>: </a:t>
                </a:r>
                <a:r>
                  <a:rPr lang="en-US" altLang="zh-CN" sz="1800" dirty="0">
                    <a:latin typeface="Calibri" panose="020F0502020204030204" pitchFamily="34" charset="0"/>
                    <a:ea typeface="Calibri" panose="020F0502020204030204" pitchFamily="34" charset="0"/>
                    <a:cs typeface="Calibri" panose="020F0502020204030204" pitchFamily="34" charset="0"/>
                  </a:rPr>
                  <a:t>outage feature vector from cluster </a:t>
                </a:r>
                <a14:m>
                  <m:oMath xmlns:m="http://schemas.openxmlformats.org/officeDocument/2006/math">
                    <m:r>
                      <a:rPr lang="zh-CN" altLang="en-US" sz="1800" i="1">
                        <a:latin typeface="Cambria Math" panose="02040503050406030204" pitchFamily="18" charset="0"/>
                      </a:rPr>
                      <m:t>𝑎</m:t>
                    </m:r>
                  </m:oMath>
                </a14:m>
                <a:endParaRPr lang="en-US" altLang="zh-CN" sz="1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14:m>
                  <m:oMath xmlns:m="http://schemas.openxmlformats.org/officeDocument/2006/math">
                    <m:sSub>
                      <m:sSubPr>
                        <m:ctrlPr>
                          <a:rPr lang="ar-AE" altLang="zh-CN" sz="1800" i="1">
                            <a:latin typeface="Cambria Math" panose="02040503050406030204" pitchFamily="18" charset="0"/>
                          </a:rPr>
                        </m:ctrlPr>
                      </m:sSubPr>
                      <m:e>
                        <m:r>
                          <a:rPr lang="zh-CN" altLang="ar-AE" sz="1800" i="1">
                            <a:latin typeface="Cambria Math" panose="02040503050406030204" pitchFamily="18" charset="0"/>
                          </a:rPr>
                          <m:t>𝑥</m:t>
                        </m:r>
                      </m:e>
                      <m:sub>
                        <m:r>
                          <a:rPr lang="zh-CN" altLang="ar-AE" sz="1800" i="1">
                            <a:latin typeface="Cambria Math" panose="02040503050406030204" pitchFamily="18" charset="0"/>
                          </a:rPr>
                          <m:t>𝑗</m:t>
                        </m:r>
                      </m:sub>
                    </m:sSub>
                  </m:oMath>
                </a14:m>
                <a:r>
                  <a:rPr lang="ar-AE" altLang="zh-CN" sz="1800" dirty="0">
                    <a:latin typeface="Calibri" panose="020F0502020204030204" pitchFamily="34" charset="0"/>
                    <a:ea typeface="Calibri" panose="020F0502020204030204" pitchFamily="34" charset="0"/>
                    <a:cs typeface="Calibri" panose="020F0502020204030204" pitchFamily="34" charset="0"/>
                  </a:rPr>
                  <a:t>: </a:t>
                </a:r>
                <a:r>
                  <a:rPr lang="en-US" altLang="zh-CN" sz="1800" dirty="0">
                    <a:latin typeface="Calibri" panose="020F0502020204030204" pitchFamily="34" charset="0"/>
                    <a:ea typeface="Calibri" panose="020F0502020204030204" pitchFamily="34" charset="0"/>
                    <a:cs typeface="Calibri" panose="020F0502020204030204" pitchFamily="34" charset="0"/>
                  </a:rPr>
                  <a:t>outage feature vector from cluster </a:t>
                </a:r>
                <a14:m>
                  <m:oMath xmlns:m="http://schemas.openxmlformats.org/officeDocument/2006/math">
                    <m:r>
                      <a:rPr lang="zh-CN" altLang="en-US" sz="1800" i="1">
                        <a:latin typeface="Cambria Math" panose="02040503050406030204" pitchFamily="18" charset="0"/>
                      </a:rPr>
                      <m:t>𝑏</m:t>
                    </m:r>
                  </m:oMath>
                </a14:m>
                <a:endParaRPr lang="en-US" altLang="zh-CN" sz="1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14:m>
                  <m:oMath xmlns:m="http://schemas.openxmlformats.org/officeDocument/2006/math">
                    <m:r>
                      <a:rPr lang="zh-CN" altLang="en-US" sz="1800" i="1">
                        <a:latin typeface="Cambria Math" panose="02040503050406030204" pitchFamily="18" charset="0"/>
                      </a:rPr>
                      <m:t>𝜎</m:t>
                    </m:r>
                  </m:oMath>
                </a14:m>
                <a:r>
                  <a:rPr lang="en-US" altLang="zh-CN" sz="1800" dirty="0">
                    <a:latin typeface="Calibri" panose="020F0502020204030204" pitchFamily="34" charset="0"/>
                    <a:ea typeface="Calibri" panose="020F0502020204030204" pitchFamily="34" charset="0"/>
                    <a:cs typeface="Calibri" panose="020F0502020204030204" pitchFamily="34" charset="0"/>
                  </a:rPr>
                  <a:t>: scale parameter controlling how fast similarity decays</a:t>
                </a:r>
              </a:p>
              <a:p>
                <a:pPr>
                  <a:buFont typeface="Arial" panose="020B0604020202020204" pitchFamily="34" charset="0"/>
                  <a:buChar char="•"/>
                </a:pPr>
                <a14:m>
                  <m:oMath xmlns:m="http://schemas.openxmlformats.org/officeDocument/2006/math">
                    <m:r>
                      <a:rPr lang="zh-CN" altLang="en-US" sz="1800" i="1">
                        <a:latin typeface="Cambria Math" panose="02040503050406030204" pitchFamily="18" charset="0"/>
                      </a:rPr>
                      <m:t>𝑆</m:t>
                    </m:r>
                    <m:d>
                      <m:dPr>
                        <m:sepChr m:val=","/>
                        <m:ctrlPr>
                          <a:rPr lang="ar-AE" altLang="zh-CN" sz="1800" i="1">
                            <a:latin typeface="Cambria Math" panose="02040503050406030204" pitchFamily="18" charset="0"/>
                          </a:rPr>
                        </m:ctrlPr>
                      </m:dPr>
                      <m:e>
                        <m:sSub>
                          <m:sSubPr>
                            <m:ctrlPr>
                              <a:rPr lang="ar-AE" altLang="zh-CN" sz="1800" i="1">
                                <a:latin typeface="Cambria Math" panose="02040503050406030204" pitchFamily="18" charset="0"/>
                              </a:rPr>
                            </m:ctrlPr>
                          </m:sSubPr>
                          <m:e>
                            <m:r>
                              <a:rPr lang="zh-CN" altLang="ar-AE" sz="1800" i="1">
                                <a:latin typeface="Cambria Math" panose="02040503050406030204" pitchFamily="18" charset="0"/>
                              </a:rPr>
                              <m:t>𝑥</m:t>
                            </m:r>
                          </m:e>
                          <m:sub>
                            <m:r>
                              <a:rPr lang="zh-CN" altLang="ar-AE" sz="1800" i="1">
                                <a:latin typeface="Cambria Math" panose="02040503050406030204" pitchFamily="18" charset="0"/>
                              </a:rPr>
                              <m:t>𝑖</m:t>
                            </m:r>
                          </m:sub>
                        </m:sSub>
                      </m:e>
                      <m:e>
                        <m:sSub>
                          <m:sSubPr>
                            <m:ctrlPr>
                              <a:rPr lang="ar-AE" altLang="zh-CN" sz="1800" i="1">
                                <a:latin typeface="Cambria Math" panose="02040503050406030204" pitchFamily="18" charset="0"/>
                              </a:rPr>
                            </m:ctrlPr>
                          </m:sSubPr>
                          <m:e>
                            <m:r>
                              <a:rPr lang="zh-CN" altLang="ar-AE" sz="1800" i="1">
                                <a:latin typeface="Cambria Math" panose="02040503050406030204" pitchFamily="18" charset="0"/>
                              </a:rPr>
                              <m:t>𝑥</m:t>
                            </m:r>
                          </m:e>
                          <m:sub>
                            <m:r>
                              <a:rPr lang="zh-CN" altLang="ar-AE" sz="1800" i="1">
                                <a:latin typeface="Cambria Math" panose="02040503050406030204" pitchFamily="18" charset="0"/>
                              </a:rPr>
                              <m:t>𝑗</m:t>
                            </m:r>
                          </m:sub>
                        </m:sSub>
                      </m:e>
                    </m:d>
                    <m:r>
                      <a:rPr lang="ar-AE" altLang="zh-CN" sz="1800" i="0">
                        <a:latin typeface="Cambria Math" panose="02040503050406030204" pitchFamily="18" charset="0"/>
                      </a:rPr>
                      <m:t>∈</m:t>
                    </m:r>
                    <m:d>
                      <m:dPr>
                        <m:endChr m:val="]"/>
                        <m:sepChr m:val=","/>
                        <m:ctrlPr>
                          <a:rPr lang="ar-AE" altLang="zh-CN" sz="1800" i="1">
                            <a:latin typeface="Cambria Math" panose="02040503050406030204" pitchFamily="18" charset="0"/>
                          </a:rPr>
                        </m:ctrlPr>
                      </m:dPr>
                      <m:e>
                        <m:r>
                          <a:rPr lang="ar-AE" altLang="zh-CN" sz="1800" i="0">
                            <a:latin typeface="Cambria Math" panose="02040503050406030204" pitchFamily="18" charset="0"/>
                          </a:rPr>
                          <m:t>0</m:t>
                        </m:r>
                      </m:e>
                      <m:e>
                        <m:r>
                          <a:rPr lang="ar-AE" altLang="zh-CN" sz="1800" i="0">
                            <a:latin typeface="Cambria Math" panose="02040503050406030204" pitchFamily="18" charset="0"/>
                          </a:rPr>
                          <m:t>1</m:t>
                        </m:r>
                      </m:e>
                    </m:d>
                  </m:oMath>
                </a14:m>
                <a:r>
                  <a:rPr lang="ar-AE" altLang="zh-CN" sz="1800" dirty="0">
                    <a:latin typeface="Calibri" panose="020F0502020204030204" pitchFamily="34" charset="0"/>
                    <a:ea typeface="Calibri" panose="020F0502020204030204" pitchFamily="34" charset="0"/>
                    <a:cs typeface="Calibri" panose="020F0502020204030204" pitchFamily="34" charset="0"/>
                  </a:rPr>
                  <a:t>: </a:t>
                </a:r>
                <a:r>
                  <a:rPr lang="en-US" altLang="zh-CN" sz="1800" dirty="0">
                    <a:latin typeface="Calibri" panose="020F0502020204030204" pitchFamily="34" charset="0"/>
                    <a:ea typeface="Calibri" panose="020F0502020204030204" pitchFamily="34" charset="0"/>
                    <a:cs typeface="Calibri" panose="020F0502020204030204" pitchFamily="34" charset="0"/>
                  </a:rPr>
                  <a:t> higher means more similar</a:t>
                </a:r>
              </a:p>
              <a:p>
                <a:pPr>
                  <a:buNone/>
                </a:pPr>
                <a:endParaRPr lang="en-US" altLang="zh-CN" sz="1800" b="1" dirty="0">
                  <a:latin typeface="Calibri" panose="020F0502020204030204" pitchFamily="34" charset="0"/>
                  <a:ea typeface="Calibri" panose="020F0502020204030204" pitchFamily="34" charset="0"/>
                  <a:cs typeface="Calibri" panose="020F0502020204030204" pitchFamily="34" charset="0"/>
                </a:endParaRPr>
              </a:p>
              <a:p>
                <a:endParaRPr lang="zh-CN" altLang="en-US" sz="1800" dirty="0">
                  <a:latin typeface="Calibri" panose="020F0502020204030204" pitchFamily="34" charset="0"/>
                  <a:cs typeface="Calibri" panose="020F0502020204030204" pitchFamily="34" charset="0"/>
                </a:endParaRPr>
              </a:p>
            </p:txBody>
          </p:sp>
        </mc:Choice>
        <mc:Fallback xmlns="">
          <p:sp>
            <p:nvSpPr>
              <p:cNvPr id="3" name="Text Placeholder 2">
                <a:extLst>
                  <a:ext uri="{FF2B5EF4-FFF2-40B4-BE49-F238E27FC236}">
                    <a16:creationId xmlns:a16="http://schemas.microsoft.com/office/drawing/2014/main" id="{BD20A0C2-A38E-A120-8194-E9D4F227D0A1}"/>
                  </a:ext>
                </a:extLst>
              </p:cNvPr>
              <p:cNvSpPr>
                <a:spLocks noGrp="1" noRot="1" noChangeAspect="1" noMove="1" noResize="1" noEditPoints="1" noAdjustHandles="1" noChangeArrowheads="1" noChangeShapeType="1" noTextEdit="1"/>
              </p:cNvSpPr>
              <p:nvPr>
                <p:ph type="body" sz="quarter" idx="10"/>
              </p:nvPr>
            </p:nvSpPr>
            <p:spPr>
              <a:xfrm>
                <a:off x="90239" y="627534"/>
                <a:ext cx="8839200" cy="2015791"/>
              </a:xfrm>
              <a:blipFill>
                <a:blip r:embed="rId2"/>
                <a:stretch>
                  <a:fillRect l="-621" t="-1511" b="-7250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81540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64B7-1A6F-0D57-C702-780C0BEC748A}"/>
              </a:ext>
            </a:extLst>
          </p:cNvPr>
          <p:cNvSpPr>
            <a:spLocks noGrp="1"/>
          </p:cNvSpPr>
          <p:nvPr>
            <p:ph type="title"/>
          </p:nvPr>
        </p:nvSpPr>
        <p:spPr/>
        <p:txBody>
          <a:bodyPr/>
          <a:lstStyle/>
          <a:p>
            <a:r>
              <a:rPr lang="en-US" altLang="en-US" sz="2400" dirty="0">
                <a:latin typeface="Calibri" panose="020F0502020204030204" pitchFamily="34" charset="0"/>
                <a:ea typeface="Calibri" panose="020F0502020204030204" pitchFamily="34" charset="0"/>
                <a:cs typeface="Calibri" panose="020F0502020204030204" pitchFamily="34" charset="0"/>
              </a:rPr>
              <a:t>Cluster Similarity Matrix</a:t>
            </a:r>
            <a:endParaRPr lang="zh-CN" altLang="en-US" sz="2400"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596FF89-EB4A-57EB-8837-528EFA94DA4D}"/>
                  </a:ext>
                </a:extLst>
              </p:cNvPr>
              <p:cNvSpPr>
                <a:spLocks noGrp="1"/>
              </p:cNvSpPr>
              <p:nvPr>
                <p:ph type="body" sz="quarter" idx="10"/>
              </p:nvPr>
            </p:nvSpPr>
            <p:spPr/>
            <p:txBody>
              <a:bodyPr/>
              <a:lstStyle/>
              <a:p>
                <a:pPr marL="342872" marR="0" lvl="0" indent="-342872" algn="l"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None/>
                  <a:tabLst/>
                  <a:defRPr/>
                </a:pPr>
                <a:r>
                  <a:rPr kumimoji="0" lang="en-US" altLang="zh-CN" sz="1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Compute pairwise similarity between clusters</a:t>
                </a:r>
              </a:p>
              <a:p>
                <a:pPr marL="342872" marR="0" lvl="0" indent="-342872" algn="ctr"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None/>
                  <a:tabLst/>
                  <a:defRPr/>
                </a:pPr>
                <a:r>
                  <a:rPr kumimoji="0" lang="en-US" altLang="zh-CN" sz="17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a:rPr kumimoji="0" lang="en-US" altLang="zh-CN" sz="17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𝑆𝑖𝑚</m:t>
                    </m:r>
                    <m:d>
                      <m:dPr>
                        <m:ctrlPr>
                          <a:rPr kumimoji="0" lang="ar-AE" altLang="zh-CN" sz="17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ctrlPr>
                      </m:dPr>
                      <m:e>
                        <m:sSub>
                          <m:sSubPr>
                            <m:ctrlPr>
                              <a:rPr kumimoji="0" lang="ar-AE" altLang="zh-CN" sz="17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ctrlPr>
                          </m:sSubPr>
                          <m:e>
                            <m:r>
                              <a:rPr kumimoji="0" lang="ar-AE" altLang="zh-CN" sz="17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𝐶</m:t>
                            </m:r>
                          </m:e>
                          <m:sub>
                            <m:r>
                              <a:rPr kumimoji="0" lang="ar-AE" altLang="zh-CN" sz="17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𝑎</m:t>
                            </m:r>
                          </m:sub>
                        </m:sSub>
                        <m:r>
                          <a:rPr kumimoji="0" lang="ar-AE" altLang="zh-CN" sz="17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 </m:t>
                        </m:r>
                        <m:sSub>
                          <m:sSubPr>
                            <m:ctrlPr>
                              <a:rPr kumimoji="0" lang="ar-AE" altLang="zh-CN" sz="17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ctrlPr>
                          </m:sSubPr>
                          <m:e>
                            <m:r>
                              <a:rPr kumimoji="0" lang="ar-AE" altLang="zh-CN" sz="17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𝐶</m:t>
                            </m:r>
                          </m:e>
                          <m:sub>
                            <m:r>
                              <a:rPr kumimoji="0" lang="en-US" altLang="zh-CN" sz="17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𝑏</m:t>
                            </m:r>
                          </m:sub>
                        </m:sSub>
                      </m:e>
                    </m:d>
                    <m:r>
                      <a:rPr kumimoji="0" lang="ar-AE" altLang="zh-CN" sz="17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 </m:t>
                    </m:r>
                    <m:d>
                      <m:dPr>
                        <m:ctrlPr>
                          <a:rPr kumimoji="0" lang="ar-AE" altLang="zh-CN" sz="17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ctrlPr>
                      </m:dPr>
                      <m:e>
                        <m:f>
                          <m:fPr>
                            <m:ctrlPr>
                              <a:rPr kumimoji="0" lang="ar-AE" altLang="zh-CN" sz="17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ctrlPr>
                          </m:fPr>
                          <m:num>
                            <m:r>
                              <a:rPr kumimoji="0" lang="ar-AE" altLang="zh-CN" sz="1700" b="0" i="1" u="none" strike="noStrike" kern="1200" cap="none" spc="0" normalizeH="0" baseline="0" noProof="0" dirty="0">
                                <a:ln>
                                  <a:noFill/>
                                </a:ln>
                                <a:solidFill>
                                  <a:prstClr val="black"/>
                                </a:solidFill>
                                <a:effectLst/>
                                <a:uLnTx/>
                                <a:uFillTx/>
                                <a:latin typeface="Cambria Math" panose="02040503050406030204" pitchFamily="18" charset="0"/>
                              </a:rPr>
                              <m:t>1</m:t>
                            </m:r>
                          </m:num>
                          <m:den>
                            <m:d>
                              <m:dPr>
                                <m:ctrlPr>
                                  <a:rPr kumimoji="0" lang="ar-AE" altLang="zh-CN" sz="1700" b="0" i="1" u="none" strike="noStrike" kern="1200" cap="none" spc="0" normalizeH="0" baseline="0" noProof="0" dirty="0">
                                    <a:ln>
                                      <a:noFill/>
                                    </a:ln>
                                    <a:solidFill>
                                      <a:prstClr val="black"/>
                                    </a:solidFill>
                                    <a:effectLst/>
                                    <a:uLnTx/>
                                    <a:uFillTx/>
                                    <a:latin typeface="Cambria Math" panose="02040503050406030204" pitchFamily="18" charset="0"/>
                                  </a:rPr>
                                </m:ctrlPr>
                              </m:dPr>
                              <m:e>
                                <m:d>
                                  <m:dPr>
                                    <m:begChr m:val="|"/>
                                    <m:endChr m:val="|"/>
                                    <m:ctrlPr>
                                      <a:rPr kumimoji="0" lang="ar-AE" altLang="zh-CN" sz="1700" b="0" i="1" u="none" strike="noStrike" kern="1200" cap="none" spc="0" normalizeH="0" baseline="0" noProof="0" dirty="0">
                                        <a:ln>
                                          <a:noFill/>
                                        </a:ln>
                                        <a:solidFill>
                                          <a:prstClr val="black"/>
                                        </a:solidFill>
                                        <a:effectLst/>
                                        <a:uLnTx/>
                                        <a:uFillTx/>
                                        <a:latin typeface="Cambria Math" panose="02040503050406030204" pitchFamily="18" charset="0"/>
                                      </a:rPr>
                                    </m:ctrlPr>
                                  </m:dPr>
                                  <m:e>
                                    <m:sSub>
                                      <m:sSubPr>
                                        <m:ctrlPr>
                                          <a:rPr kumimoji="0" lang="ar-AE" altLang="zh-CN" sz="17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0" lang="zh-CN" altLang="ar-AE" sz="1700" b="0" i="1" u="none" strike="noStrike" kern="1200" cap="none" spc="0" normalizeH="0" baseline="0" noProof="0" dirty="0">
                                            <a:ln>
                                              <a:noFill/>
                                            </a:ln>
                                            <a:solidFill>
                                              <a:prstClr val="black"/>
                                            </a:solidFill>
                                            <a:effectLst/>
                                            <a:uLnTx/>
                                            <a:uFillTx/>
                                            <a:latin typeface="Cambria Math" panose="02040503050406030204" pitchFamily="18" charset="0"/>
                                          </a:rPr>
                                          <m:t>𝐶</m:t>
                                        </m:r>
                                      </m:e>
                                      <m:sub>
                                        <m:r>
                                          <a:rPr kumimoji="0" lang="en-US" altLang="zh-CN" sz="17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𝑎</m:t>
                                        </m:r>
                                      </m:sub>
                                    </m:sSub>
                                  </m:e>
                                </m:d>
                                <m:r>
                                  <a:rPr kumimoji="0" lang="ar-AE" altLang="zh-CN" sz="1700" b="0" i="1" u="none" strike="noStrike" kern="1200" cap="none" spc="0" normalizeH="0" baseline="0" noProof="0" dirty="0">
                                    <a:ln>
                                      <a:noFill/>
                                    </a:ln>
                                    <a:solidFill>
                                      <a:prstClr val="black"/>
                                    </a:solidFill>
                                    <a:effectLst/>
                                    <a:uLnTx/>
                                    <a:uFillTx/>
                                    <a:latin typeface="Cambria Math" panose="02040503050406030204" pitchFamily="18" charset="0"/>
                                  </a:rPr>
                                  <m:t>·</m:t>
                                </m:r>
                                <m:d>
                                  <m:dPr>
                                    <m:begChr m:val="|"/>
                                    <m:endChr m:val="|"/>
                                    <m:ctrlPr>
                                      <a:rPr kumimoji="0" lang="ar-AE" altLang="zh-CN" sz="1700" b="0" i="1" u="none" strike="noStrike" kern="1200" cap="none" spc="0" normalizeH="0" baseline="0" noProof="0" dirty="0">
                                        <a:ln>
                                          <a:noFill/>
                                        </a:ln>
                                        <a:solidFill>
                                          <a:prstClr val="black"/>
                                        </a:solidFill>
                                        <a:effectLst/>
                                        <a:uLnTx/>
                                        <a:uFillTx/>
                                        <a:latin typeface="Cambria Math" panose="02040503050406030204" pitchFamily="18" charset="0"/>
                                      </a:rPr>
                                    </m:ctrlPr>
                                  </m:dPr>
                                  <m:e>
                                    <m:sSub>
                                      <m:sSubPr>
                                        <m:ctrlPr>
                                          <a:rPr kumimoji="0" lang="ar-AE" altLang="zh-CN" sz="17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0" lang="zh-CN" altLang="ar-AE" sz="1700" b="0" i="1" u="none" strike="noStrike" kern="1200" cap="none" spc="0" normalizeH="0" baseline="0" noProof="0" dirty="0">
                                            <a:ln>
                                              <a:noFill/>
                                            </a:ln>
                                            <a:solidFill>
                                              <a:prstClr val="black"/>
                                            </a:solidFill>
                                            <a:effectLst/>
                                            <a:uLnTx/>
                                            <a:uFillTx/>
                                            <a:latin typeface="Cambria Math" panose="02040503050406030204" pitchFamily="18" charset="0"/>
                                          </a:rPr>
                                          <m:t>𝐶</m:t>
                                        </m:r>
                                      </m:e>
                                      <m:sub>
                                        <m:r>
                                          <a:rPr kumimoji="0" lang="en-US" altLang="zh-CN" sz="17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𝑏</m:t>
                                        </m:r>
                                      </m:sub>
                                    </m:sSub>
                                  </m:e>
                                </m:d>
                              </m:e>
                            </m:d>
                          </m:den>
                        </m:f>
                      </m:e>
                    </m:d>
                    <m:r>
                      <a:rPr kumimoji="0" lang="ar-AE" altLang="zh-CN" sz="17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 </m:t>
                    </m:r>
                    <m:sSub>
                      <m:sSubPr>
                        <m:ctrlPr>
                          <a:rPr kumimoji="0" lang="ar-AE" altLang="zh-CN" sz="17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ctrlPr>
                      </m:sSubPr>
                      <m:e>
                        <m:r>
                          <m:rPr>
                            <m:sty m:val="p"/>
                          </m:rPr>
                          <a:rPr kumimoji="0" lang="el-GR" altLang="zh-CN" sz="17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Σ</m:t>
                        </m:r>
                      </m:e>
                      <m:sub>
                        <m:d>
                          <m:dPr>
                            <m:begChr m:val="{"/>
                            <m:endChr m:val="}"/>
                            <m:ctrlPr>
                              <a:rPr kumimoji="0" lang="ar-AE" altLang="zh-CN" sz="1700" b="0" i="1" u="none" strike="noStrike" kern="1200" cap="none" spc="0" normalizeH="0" baseline="0" noProof="0" dirty="0">
                                <a:ln>
                                  <a:noFill/>
                                </a:ln>
                                <a:solidFill>
                                  <a:prstClr val="black"/>
                                </a:solidFill>
                                <a:effectLst/>
                                <a:uLnTx/>
                                <a:uFillTx/>
                                <a:latin typeface="Cambria Math" panose="02040503050406030204" pitchFamily="18" charset="0"/>
                                <a:ea typeface="+mn-ea"/>
                              </a:rPr>
                            </m:ctrlPr>
                          </m:dPr>
                          <m:e>
                            <m:r>
                              <a:rPr kumimoji="0" lang="ar-AE" altLang="zh-CN" sz="1700" b="0" i="1" u="none" strike="noStrike" kern="1200" cap="none" spc="0" normalizeH="0" baseline="0" noProof="0" dirty="0">
                                <a:ln>
                                  <a:noFill/>
                                </a:ln>
                                <a:solidFill>
                                  <a:prstClr val="black"/>
                                </a:solidFill>
                                <a:effectLst/>
                                <a:uLnTx/>
                                <a:uFillTx/>
                                <a:latin typeface="Cambria Math" panose="02040503050406030204" pitchFamily="18" charset="0"/>
                                <a:ea typeface="+mn-ea"/>
                              </a:rPr>
                              <m:t>𝑥</m:t>
                            </m:r>
                            <m:r>
                              <a:rPr kumimoji="0" lang="en-US" altLang="zh-CN" sz="17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ᵢ∈</m:t>
                            </m:r>
                            <m:sSub>
                              <m:sSubPr>
                                <m:ctrlPr>
                                  <a:rPr kumimoji="0" lang="ar-AE" altLang="zh-CN" sz="1700" b="0" i="1" u="none" strike="noStrike" kern="1200" cap="none" spc="0" normalizeH="0" baseline="0" noProof="0" dirty="0">
                                    <a:ln>
                                      <a:noFill/>
                                    </a:ln>
                                    <a:solidFill>
                                      <a:prstClr val="black"/>
                                    </a:solidFill>
                                    <a:effectLst/>
                                    <a:uLnTx/>
                                    <a:uFillTx/>
                                    <a:latin typeface="Cambria Math" panose="02040503050406030204" pitchFamily="18" charset="0"/>
                                    <a:ea typeface="+mn-ea"/>
                                  </a:rPr>
                                </m:ctrlPr>
                              </m:sSubPr>
                              <m:e>
                                <m:r>
                                  <a:rPr kumimoji="0" lang="ar-AE" altLang="zh-CN" sz="1700" b="0" i="1" u="none" strike="noStrike" kern="1200" cap="none" spc="0" normalizeH="0" baseline="0" noProof="0" dirty="0">
                                    <a:ln>
                                      <a:noFill/>
                                    </a:ln>
                                    <a:solidFill>
                                      <a:prstClr val="black"/>
                                    </a:solidFill>
                                    <a:effectLst/>
                                    <a:uLnTx/>
                                    <a:uFillTx/>
                                    <a:latin typeface="Cambria Math" panose="02040503050406030204" pitchFamily="18" charset="0"/>
                                    <a:ea typeface="+mn-ea"/>
                                  </a:rPr>
                                  <m:t>𝐶</m:t>
                                </m:r>
                              </m:e>
                              <m:sub>
                                <m:r>
                                  <a:rPr kumimoji="0" lang="en-US" altLang="zh-CN" sz="17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𝑎</m:t>
                                </m:r>
                              </m:sub>
                            </m:sSub>
                          </m:e>
                        </m:d>
                        <m:sSub>
                          <m:sSubPr>
                            <m:ctrlPr>
                              <a:rPr kumimoji="0" lang="ar-AE" altLang="zh-CN" sz="1700" b="0" i="1" u="none" strike="noStrike" kern="1200" cap="none" spc="0" normalizeH="0" baseline="0" noProof="0" dirty="0">
                                <a:ln>
                                  <a:noFill/>
                                </a:ln>
                                <a:solidFill>
                                  <a:prstClr val="black"/>
                                </a:solidFill>
                                <a:effectLst/>
                                <a:uLnTx/>
                                <a:uFillTx/>
                                <a:latin typeface="Cambria Math" panose="02040503050406030204" pitchFamily="18" charset="0"/>
                                <a:ea typeface="+mn-ea"/>
                              </a:rPr>
                            </m:ctrlPr>
                          </m:sSubPr>
                          <m:e>
                            <m:r>
                              <m:rPr>
                                <m:sty m:val="p"/>
                              </m:rPr>
                              <a:rPr kumimoji="0" lang="el-GR" altLang="zh-CN" sz="17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Σ</m:t>
                            </m:r>
                          </m:e>
                          <m:sub>
                            <m:d>
                              <m:dPr>
                                <m:begChr m:val="{"/>
                                <m:endChr m:val="}"/>
                                <m:ctrlPr>
                                  <a:rPr kumimoji="0" lang="ar-AE" altLang="zh-CN" sz="1700" b="0" i="1" u="none" strike="noStrike" kern="1200" cap="none" spc="0" normalizeH="0" baseline="0" noProof="0" dirty="0">
                                    <a:ln>
                                      <a:noFill/>
                                    </a:ln>
                                    <a:solidFill>
                                      <a:prstClr val="black"/>
                                    </a:solidFill>
                                    <a:effectLst/>
                                    <a:uLnTx/>
                                    <a:uFillTx/>
                                    <a:latin typeface="Cambria Math" panose="02040503050406030204" pitchFamily="18" charset="0"/>
                                    <a:ea typeface="+mn-ea"/>
                                  </a:rPr>
                                </m:ctrlPr>
                              </m:dPr>
                              <m:e>
                                <m:r>
                                  <a:rPr kumimoji="0" lang="ar-AE" altLang="zh-CN" sz="1700" b="0" i="1" u="none" strike="noStrike" kern="1200" cap="none" spc="0" normalizeH="0" baseline="0" noProof="0" dirty="0">
                                    <a:ln>
                                      <a:noFill/>
                                    </a:ln>
                                    <a:solidFill>
                                      <a:prstClr val="black"/>
                                    </a:solidFill>
                                    <a:effectLst/>
                                    <a:uLnTx/>
                                    <a:uFillTx/>
                                    <a:latin typeface="Cambria Math" panose="02040503050406030204" pitchFamily="18" charset="0"/>
                                    <a:ea typeface="+mn-ea"/>
                                  </a:rPr>
                                  <m:t>𝑥</m:t>
                                </m:r>
                                <m:r>
                                  <a:rPr kumimoji="0" lang="en-US" altLang="zh-CN" sz="17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ⱼ∈</m:t>
                                </m:r>
                                <m:sSub>
                                  <m:sSubPr>
                                    <m:ctrlPr>
                                      <a:rPr kumimoji="0" lang="ar-AE" altLang="zh-CN" sz="1700" b="0" i="1" u="none" strike="noStrike" kern="1200" cap="none" spc="0" normalizeH="0" baseline="0" noProof="0" dirty="0">
                                        <a:ln>
                                          <a:noFill/>
                                        </a:ln>
                                        <a:solidFill>
                                          <a:prstClr val="black"/>
                                        </a:solidFill>
                                        <a:effectLst/>
                                        <a:uLnTx/>
                                        <a:uFillTx/>
                                        <a:latin typeface="Cambria Math" panose="02040503050406030204" pitchFamily="18" charset="0"/>
                                        <a:ea typeface="+mn-ea"/>
                                      </a:rPr>
                                    </m:ctrlPr>
                                  </m:sSubPr>
                                  <m:e>
                                    <m:r>
                                      <a:rPr kumimoji="0" lang="ar-AE" altLang="zh-CN" sz="1700" b="0" i="1" u="none" strike="noStrike" kern="1200" cap="none" spc="0" normalizeH="0" baseline="0" noProof="0" dirty="0">
                                        <a:ln>
                                          <a:noFill/>
                                        </a:ln>
                                        <a:solidFill>
                                          <a:prstClr val="black"/>
                                        </a:solidFill>
                                        <a:effectLst/>
                                        <a:uLnTx/>
                                        <a:uFillTx/>
                                        <a:latin typeface="Cambria Math" panose="02040503050406030204" pitchFamily="18" charset="0"/>
                                        <a:ea typeface="+mn-ea"/>
                                      </a:rPr>
                                      <m:t>𝐶</m:t>
                                    </m:r>
                                  </m:e>
                                  <m:sub>
                                    <m:r>
                                      <a:rPr kumimoji="0" lang="en-US" altLang="zh-CN" sz="17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𝑏</m:t>
                                    </m:r>
                                  </m:sub>
                                </m:sSub>
                              </m:e>
                            </m:d>
                            <m:r>
                              <a:rPr kumimoji="0" lang="ar-AE" altLang="zh-CN" sz="1700" b="0" i="1" u="none" strike="noStrike" kern="1200" cap="none" spc="0" normalizeH="0" baseline="0" noProof="0" dirty="0">
                                <a:ln>
                                  <a:noFill/>
                                </a:ln>
                                <a:solidFill>
                                  <a:prstClr val="black"/>
                                </a:solidFill>
                                <a:effectLst/>
                                <a:uLnTx/>
                                <a:uFillTx/>
                                <a:latin typeface="Cambria Math" panose="02040503050406030204" pitchFamily="18" charset="0"/>
                                <a:ea typeface="+mn-ea"/>
                              </a:rPr>
                              <m:t>𝑆</m:t>
                            </m:r>
                            <m:d>
                              <m:dPr>
                                <m:ctrlPr>
                                  <a:rPr kumimoji="0" lang="ar-AE" altLang="zh-CN" sz="1700" b="0" i="1" u="none" strike="noStrike" kern="1200" cap="none" spc="0" normalizeH="0" baseline="0" noProof="0" dirty="0">
                                    <a:ln>
                                      <a:noFill/>
                                    </a:ln>
                                    <a:solidFill>
                                      <a:prstClr val="black"/>
                                    </a:solidFill>
                                    <a:effectLst/>
                                    <a:uLnTx/>
                                    <a:uFillTx/>
                                    <a:latin typeface="Cambria Math" panose="02040503050406030204" pitchFamily="18" charset="0"/>
                                    <a:ea typeface="+mn-ea"/>
                                  </a:rPr>
                                </m:ctrlPr>
                              </m:dPr>
                              <m:e>
                                <m:r>
                                  <a:rPr kumimoji="0" lang="ar-AE" altLang="zh-CN" sz="1700" b="0" i="1" u="none" strike="noStrike" kern="1200" cap="none" spc="0" normalizeH="0" baseline="0" noProof="0" dirty="0">
                                    <a:ln>
                                      <a:noFill/>
                                    </a:ln>
                                    <a:solidFill>
                                      <a:prstClr val="black"/>
                                    </a:solidFill>
                                    <a:effectLst/>
                                    <a:uLnTx/>
                                    <a:uFillTx/>
                                    <a:latin typeface="Cambria Math" panose="02040503050406030204" pitchFamily="18" charset="0"/>
                                    <a:ea typeface="+mn-ea"/>
                                  </a:rPr>
                                  <m:t>𝑥</m:t>
                                </m:r>
                                <m:r>
                                  <a:rPr kumimoji="0" lang="en-US" altLang="zh-CN" sz="17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ᵢ, </m:t>
                                </m:r>
                                <m:r>
                                  <a:rPr kumimoji="0" lang="en-US" altLang="zh-CN" sz="17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r>
                                  <a:rPr kumimoji="0" lang="en-US" altLang="zh-CN" sz="17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ⱼ</m:t>
                                </m:r>
                              </m:e>
                            </m:d>
                          </m:sub>
                        </m:sSub>
                      </m:sub>
                    </m:sSub>
                  </m:oMath>
                </a14:m>
                <a:endParaRPr kumimoji="0" lang="en-US" altLang="zh-CN"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872" marR="0" lvl="0" indent="-342872" algn="l"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None/>
                  <a:tabLst/>
                  <a:defRPr/>
                </a:pPr>
                <a:r>
                  <a:rPr kumimoji="0" lang="en-US" altLang="zh-CN"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Where:</a:t>
                </a:r>
              </a:p>
              <a:p>
                <a:pPr marL="342872" marR="0" lvl="0" indent="-342872" algn="l"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Char char="•"/>
                  <a:tabLst/>
                  <a:defRPr/>
                </a:pPr>
                <a14:m>
                  <m:oMath xmlns:m="http://schemas.openxmlformats.org/officeDocument/2006/math">
                    <m:r>
                      <m:rPr>
                        <m:nor/>
                      </m:rPr>
                      <a:rPr kumimoji="0" lang="en-US" altLang="zh-CN" sz="16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m:t>Sim</m:t>
                    </m:r>
                    <m:d>
                      <m:dPr>
                        <m:sepChr m:val=","/>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dPr>
                      <m:e>
                        <m:sSub>
                          <m:sSubPr>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𝑎</m:t>
                            </m:r>
                          </m:sub>
                        </m:sSub>
                      </m:e>
                      <m:e>
                        <m:sSub>
                          <m:sSubPr>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𝑏</m:t>
                            </m:r>
                          </m:sub>
                        </m:sSub>
                      </m:e>
                    </m:d>
                  </m:oMath>
                </a14:m>
                <a:r>
                  <a:rPr kumimoji="0" lang="ar-AE" altLang="zh-CN"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zh-CN"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similarity between two entire clusters</a:t>
                </a:r>
              </a:p>
              <a:p>
                <a:pPr marL="342872" marR="0" lvl="0" indent="-342872" algn="l"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Char char="•"/>
                  <a:tabLst/>
                  <a:defRPr/>
                </a:pPr>
                <a:r>
                  <a:rPr kumimoji="0" lang="en-US" altLang="zh-CN"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double summation averages all cross-cluster similarities</a:t>
                </a:r>
              </a:p>
              <a:p>
                <a:pPr marL="342872" marR="0" lvl="0" indent="-342872" algn="l"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Char char="•"/>
                  <a:tabLst/>
                  <a:defRPr/>
                </a:pPr>
                <a:r>
                  <a:rPr kumimoji="0" lang="en-US" altLang="zh-CN"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Produces a single score in </a:t>
                </a:r>
                <a14:m>
                  <m:oMath xmlns:m="http://schemas.openxmlformats.org/officeDocument/2006/math">
                    <m:d>
                      <m:dPr>
                        <m:endChr m:val="]"/>
                        <m:sepChr m:val=","/>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dPr>
                      <m:e>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0</m:t>
                        </m:r>
                      </m:e>
                      <m:e>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1</m:t>
                        </m:r>
                      </m:e>
                    </m:d>
                  </m:oMath>
                </a14:m>
                <a:endParaRPr kumimoji="0" lang="en-US" altLang="zh-CN" sz="1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
                    <a:srgbClr val="C00000"/>
                  </a:buClr>
                  <a:buSzPct val="100000"/>
                  <a:buNone/>
                  <a:tabLst/>
                  <a:defRPr/>
                </a:pPr>
                <a:r>
                  <a:rPr kumimoji="0" lang="ar-AE" altLang="zh-CN" sz="1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zh-CN" sz="1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Build the cluster similarity matrix</a:t>
                </a:r>
              </a:p>
              <a:p>
                <a:pPr marL="342872" marR="0" lvl="0" indent="-342872" algn="l"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None/>
                  <a:tabLst/>
                  <a:defRPr/>
                </a:pPr>
                <a:r>
                  <a:rPr kumimoji="0" lang="en-US" altLang="zh-CN"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For </a:t>
                </a:r>
                <a14:m>
                  <m:oMath xmlns:m="http://schemas.openxmlformats.org/officeDocument/2006/math">
                    <m:r>
                      <a:rPr kumimoji="0" lang="en-US" altLang="zh-CN"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𝑘</m:t>
                    </m:r>
                    <m:r>
                      <a:rPr kumimoji="0" lang="en-US" altLang="zh-CN"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 </m:t>
                    </m:r>
                  </m:oMath>
                </a14:m>
                <a:r>
                  <a:rPr kumimoji="0" lang="en-US" altLang="zh-CN"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clusters (e.g., 4 clusters):</a:t>
                </a:r>
              </a:p>
              <a:p>
                <a:pPr marL="342872" marR="0" lvl="0" indent="-342872" algn="l"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sSub>
                        <m:sSubPr>
                          <m:ctrlPr>
                            <a:rPr kumimoji="0" lang="ar-AE" altLang="zh-CN" sz="1600" b="1"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600" b="1" i="0" u="none" strike="noStrike" kern="0" cap="none" spc="0" normalizeH="0" baseline="0" noProof="0">
                              <a:ln>
                                <a:noFill/>
                              </a:ln>
                              <a:solidFill>
                                <a:srgbClr val="000000"/>
                              </a:solidFill>
                              <a:effectLst/>
                              <a:uLnTx/>
                              <a:uFillTx/>
                              <a:latin typeface="Cambria Math" panose="02040503050406030204" pitchFamily="18" charset="0"/>
                              <a:ea typeface="+mn-ea"/>
                            </a:rPr>
                            <m:t>𝐌</m:t>
                          </m:r>
                        </m:e>
                        <m:sub>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𝑎𝑏</m:t>
                          </m:r>
                        </m:sub>
                      </m:sSub>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m:t>
                      </m:r>
                      <m:r>
                        <m:rPr>
                          <m:nor/>
                        </m:rPr>
                        <a:rPr kumimoji="0" lang="en-US" altLang="zh-CN" sz="1600" b="0" i="1"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m:t>Sim</m:t>
                      </m:r>
                      <m:d>
                        <m:dPr>
                          <m:sepChr m:val=","/>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dPr>
                        <m:e>
                          <m:sSub>
                            <m:sSubPr>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𝑎</m:t>
                              </m:r>
                            </m:sub>
                          </m:sSub>
                        </m:e>
                        <m:e>
                          <m:sSub>
                            <m:sSubPr>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𝑏</m:t>
                              </m:r>
                            </m:sub>
                          </m:sSub>
                        </m:e>
                      </m:d>
                    </m:oMath>
                  </m:oMathPara>
                </a14:m>
                <a:endParaRPr kumimoji="0" lang="ar-AE" altLang="zh-CN"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872" marR="0" lvl="0" indent="-342872" algn="l"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zh-CN" altLang="ar-AE" sz="1600" b="1" i="0" u="none" strike="noStrike" kern="0" cap="none" spc="0" normalizeH="0" baseline="0" noProof="0">
                          <a:ln>
                            <a:noFill/>
                          </a:ln>
                          <a:solidFill>
                            <a:srgbClr val="000000"/>
                          </a:solidFill>
                          <a:effectLst/>
                          <a:uLnTx/>
                          <a:uFillTx/>
                          <a:latin typeface="Cambria Math" panose="02040503050406030204" pitchFamily="18" charset="0"/>
                          <a:ea typeface="+mn-ea"/>
                        </a:rPr>
                        <m:t>𝐌</m:t>
                      </m:r>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m:t>
                      </m:r>
                      <m:d>
                        <m:dPr>
                          <m:begChr m:val="["/>
                          <m:endChr m:val="]"/>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dPr>
                        <m:e>
                          <m:m>
                            <m:mPr>
                              <m:plcHide m:val="on"/>
                              <m:mcs>
                                <m:mc>
                                  <m:mcPr>
                                    <m:count m:val="4"/>
                                    <m:mcJc m:val="center"/>
                                  </m:mcPr>
                                </m:mc>
                              </m:mcs>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mPr>
                            <m:mr>
                              <m:e>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1</m:t>
                                </m:r>
                              </m:e>
                              <m:e>
                                <m:r>
                                  <m:rPr>
                                    <m:nor/>
                                  </m:rPr>
                                  <a:rPr kumimoji="0" lang="en-US" altLang="zh-CN" sz="1600" b="0" i="1"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m:t>Sim</m:t>
                                </m:r>
                                <m:d>
                                  <m:dPr>
                                    <m:sepChr m:val=","/>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dPr>
                                  <m:e>
                                    <m:sSub>
                                      <m:sSubPr>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1</m:t>
                                        </m:r>
                                      </m:sub>
                                    </m:sSub>
                                  </m:e>
                                  <m:e>
                                    <m:sSub>
                                      <m:sSubPr>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2</m:t>
                                        </m:r>
                                      </m:sub>
                                    </m:sSub>
                                  </m:e>
                                </m:d>
                              </m:e>
                              <m:e>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m:t>
                                </m:r>
                              </m:e>
                              <m:e>
                                <m:r>
                                  <m:rPr>
                                    <m:nor/>
                                  </m:rPr>
                                  <a:rPr kumimoji="0" lang="en-US" altLang="zh-CN" sz="1600" b="0" i="1"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m:t>Sim</m:t>
                                </m:r>
                                <m:d>
                                  <m:dPr>
                                    <m:sepChr m:val=","/>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dPr>
                                  <m:e>
                                    <m:sSub>
                                      <m:sSubPr>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1</m:t>
                                        </m:r>
                                      </m:sub>
                                    </m:sSub>
                                  </m:e>
                                  <m:e>
                                    <m:sSub>
                                      <m:sSubPr>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𝐾</m:t>
                                        </m:r>
                                      </m:sub>
                                    </m:sSub>
                                  </m:e>
                                </m:d>
                              </m:e>
                            </m:mr>
                            <m:mr>
                              <m:e>
                                <m:r>
                                  <m:rPr>
                                    <m:nor/>
                                  </m:rPr>
                                  <a:rPr kumimoji="0" lang="en-US" altLang="zh-CN" sz="1600" b="0" i="1"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m:t>Sim</m:t>
                                </m:r>
                                <m:d>
                                  <m:dPr>
                                    <m:sepChr m:val=","/>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dPr>
                                  <m:e>
                                    <m:sSub>
                                      <m:sSubPr>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2</m:t>
                                        </m:r>
                                      </m:sub>
                                    </m:sSub>
                                  </m:e>
                                  <m:e>
                                    <m:sSub>
                                      <m:sSubPr>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1</m:t>
                                        </m:r>
                                      </m:sub>
                                    </m:sSub>
                                  </m:e>
                                </m:d>
                              </m:e>
                              <m:e>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1</m:t>
                                </m:r>
                              </m:e>
                              <m:e>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m:t>
                                </m:r>
                              </m:e>
                              <m:e>
                                <m:r>
                                  <m:rPr>
                                    <m:nor/>
                                  </m:rPr>
                                  <a:rPr kumimoji="0" lang="en-US" altLang="zh-CN" sz="1600" b="0" i="1"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m:t>Sim</m:t>
                                </m:r>
                                <m:d>
                                  <m:dPr>
                                    <m:sepChr m:val=","/>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dPr>
                                  <m:e>
                                    <m:sSub>
                                      <m:sSubPr>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2</m:t>
                                        </m:r>
                                      </m:sub>
                                    </m:sSub>
                                  </m:e>
                                  <m:e>
                                    <m:sSub>
                                      <m:sSubPr>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𝐾</m:t>
                                        </m:r>
                                      </m:sub>
                                    </m:sSub>
                                  </m:e>
                                </m:d>
                              </m:e>
                            </m:mr>
                            <m:mr>
                              <m:e>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m:t>
                                </m:r>
                                <m:phant>
                                  <m:phantPr>
                                    <m:zeroAsc m:val="on"/>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phantPr>
                                  <m:e>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 </m:t>
                                    </m:r>
                                  </m:e>
                                </m:phant>
                              </m:e>
                              <m:e>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m:t>
                                </m:r>
                                <m:phant>
                                  <m:phantPr>
                                    <m:zeroAsc m:val="on"/>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phantPr>
                                  <m:e>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 </m:t>
                                    </m:r>
                                  </m:e>
                                </m:phant>
                              </m:e>
                              <m:e>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m:t>
                                </m:r>
                              </m:e>
                              <m:e>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m:t>
                                </m:r>
                                <m:phant>
                                  <m:phantPr>
                                    <m:zeroAsc m:val="on"/>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phantPr>
                                  <m:e>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 </m:t>
                                    </m:r>
                                  </m:e>
                                </m:phant>
                              </m:e>
                            </m:mr>
                            <m:mr>
                              <m:e>
                                <m:r>
                                  <m:rPr>
                                    <m:nor/>
                                  </m:rPr>
                                  <a:rPr kumimoji="0" lang="en-US" altLang="zh-CN" sz="1600" b="0" i="1"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m:t>Sim</m:t>
                                </m:r>
                                <m:d>
                                  <m:dPr>
                                    <m:sepChr m:val=","/>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dPr>
                                  <m:e>
                                    <m:sSub>
                                      <m:sSubPr>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en-US" altLang="zh-CN"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𝑘</m:t>
                                        </m:r>
                                      </m:sub>
                                    </m:sSub>
                                  </m:e>
                                  <m:e>
                                    <m:sSub>
                                      <m:sSubPr>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1</m:t>
                                        </m:r>
                                      </m:sub>
                                    </m:sSub>
                                  </m:e>
                                </m:d>
                              </m:e>
                              <m:e>
                                <m:r>
                                  <m:rPr>
                                    <m:nor/>
                                  </m:rPr>
                                  <a:rPr kumimoji="0" lang="en-US" altLang="zh-CN" sz="1600" b="0" i="1"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m:t>Sim</m:t>
                                </m:r>
                                <m:d>
                                  <m:dPr>
                                    <m:sepChr m:val=","/>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dPr>
                                  <m:e>
                                    <m:sSub>
                                      <m:sSubPr>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en-US" altLang="zh-CN"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𝑘</m:t>
                                        </m:r>
                                      </m:sub>
                                    </m:sSub>
                                  </m:e>
                                  <m:e>
                                    <m:sSub>
                                      <m:sSubPr>
                                        <m:ctrlPr>
                                          <a:rPr kumimoji="0" lang="ar-AE" altLang="zh-CN" sz="1600" b="0" i="1" u="none" strike="noStrike" kern="0" cap="none" spc="0" normalizeH="0" baseline="0" noProof="0">
                                            <a:ln>
                                              <a:noFill/>
                                            </a:ln>
                                            <a:solidFill>
                                              <a:srgbClr val="000000"/>
                                            </a:solidFill>
                                            <a:effectLst/>
                                            <a:uLnTx/>
                                            <a:uFillTx/>
                                            <a:latin typeface="Cambria Math" panose="02040503050406030204" pitchFamily="18" charset="0"/>
                                            <a:ea typeface="+mn-ea"/>
                                          </a:rPr>
                                        </m:ctrlPr>
                                      </m:sSubPr>
                                      <m:e>
                                        <m:r>
                                          <a:rPr kumimoji="0" lang="zh-CN" altLang="ar-AE" sz="1600" b="0" i="1" u="none" strike="noStrike" kern="0" cap="none" spc="0" normalizeH="0" baseline="0" noProof="0">
                                            <a:ln>
                                              <a:noFill/>
                                            </a:ln>
                                            <a:solidFill>
                                              <a:srgbClr val="000000"/>
                                            </a:solidFill>
                                            <a:effectLst/>
                                            <a:uLnTx/>
                                            <a:uFillTx/>
                                            <a:latin typeface="Cambria Math" panose="02040503050406030204" pitchFamily="18" charset="0"/>
                                            <a:ea typeface="+mn-ea"/>
                                          </a:rPr>
                                          <m:t>𝐶</m:t>
                                        </m:r>
                                      </m:e>
                                      <m:sub>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2</m:t>
                                        </m:r>
                                      </m:sub>
                                    </m:sSub>
                                  </m:e>
                                </m:d>
                              </m:e>
                              <m:e>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m:t>
                                </m:r>
                              </m:e>
                              <m:e>
                                <m:r>
                                  <a:rPr kumimoji="0" lang="ar-AE" altLang="zh-CN" sz="1600" b="0" i="0" u="none" strike="noStrike" kern="0" cap="none" spc="0" normalizeH="0" baseline="0" noProof="0">
                                    <a:ln>
                                      <a:noFill/>
                                    </a:ln>
                                    <a:solidFill>
                                      <a:srgbClr val="000000"/>
                                    </a:solidFill>
                                    <a:effectLst/>
                                    <a:uLnTx/>
                                    <a:uFillTx/>
                                    <a:latin typeface="Cambria Math" panose="02040503050406030204" pitchFamily="18" charset="0"/>
                                    <a:ea typeface="+mn-ea"/>
                                  </a:rPr>
                                  <m:t>1</m:t>
                                </m:r>
                              </m:e>
                            </m:mr>
                          </m:m>
                        </m:e>
                      </m:d>
                    </m:oMath>
                  </m:oMathPara>
                </a14:m>
                <a:endParaRPr kumimoji="0" lang="ar-AE" altLang="zh-CN"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endParaRPr lang="zh-CN" altLang="en-US" dirty="0"/>
              </a:p>
            </p:txBody>
          </p:sp>
        </mc:Choice>
        <mc:Fallback xmlns="">
          <p:sp>
            <p:nvSpPr>
              <p:cNvPr id="3" name="Text Placeholder 2">
                <a:extLst>
                  <a:ext uri="{FF2B5EF4-FFF2-40B4-BE49-F238E27FC236}">
                    <a16:creationId xmlns:a16="http://schemas.microsoft.com/office/drawing/2014/main" id="{2596FF89-EB4A-57EB-8837-528EFA94DA4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483" t="-906" b="-885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9309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 y="9"/>
            <a:ext cx="9144000" cy="5143501"/>
          </a:xfrm>
          <a:prstGeom prst="rect">
            <a:avLst/>
          </a:prstGeom>
        </p:spPr>
      </p:pic>
      <p:sp>
        <p:nvSpPr>
          <p:cNvPr id="12" name="Rectangle 11"/>
          <p:cNvSpPr/>
          <p:nvPr/>
        </p:nvSpPr>
        <p:spPr bwMode="auto">
          <a:xfrm>
            <a:off x="11" y="9"/>
            <a:ext cx="9144000" cy="5143501"/>
          </a:xfrm>
          <a:prstGeom prst="rect">
            <a:avLst/>
          </a:prstGeom>
          <a:solidFill>
            <a:srgbClr val="C8102E">
              <a:alpha val="90000"/>
            </a:srgbClr>
          </a:solidFill>
          <a:ln w="9525" cap="flat" cmpd="sng" algn="ctr">
            <a:noFill/>
            <a:prstDash val="solid"/>
            <a:round/>
            <a:headEnd type="none" w="med" len="med"/>
            <a:tailEnd type="none" w="med" len="med"/>
          </a:ln>
          <a:effectLst/>
        </p:spPr>
        <p:txBody>
          <a:bodyPr vert="horz" wrap="square" lIns="91441" tIns="45720" rIns="91441" bIns="45720" numCol="1" rtlCol="0" anchor="t" anchorCtr="0" compatLnSpc="1">
            <a:prstTxWarp prst="textNoShape">
              <a:avLst/>
            </a:prstTxWarp>
          </a:bodyPr>
          <a:lstStyle/>
          <a:p>
            <a:endParaRPr lang="en-US">
              <a:solidFill>
                <a:srgbClr val="C8102E"/>
              </a:solidFill>
            </a:endParaRPr>
          </a:p>
        </p:txBody>
      </p:sp>
      <p:cxnSp>
        <p:nvCxnSpPr>
          <p:cNvPr id="49" name="Straight Connector 48"/>
          <p:cNvCxnSpPr/>
          <p:nvPr/>
        </p:nvCxnSpPr>
        <p:spPr bwMode="auto">
          <a:xfrm>
            <a:off x="11" y="3511550"/>
            <a:ext cx="9144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sp>
        <p:nvSpPr>
          <p:cNvPr id="11" name="TextBox 10"/>
          <p:cNvSpPr txBox="1"/>
          <p:nvPr/>
        </p:nvSpPr>
        <p:spPr>
          <a:xfrm>
            <a:off x="683568" y="843558"/>
            <a:ext cx="7537658" cy="1938992"/>
          </a:xfrm>
          <a:prstGeom prst="rect">
            <a:avLst/>
          </a:prstGeom>
          <a:noFill/>
        </p:spPr>
        <p:txBody>
          <a:bodyPr wrap="square" rtlCol="0" anchor="b" anchorCtr="0">
            <a:spAutoFit/>
          </a:bodyPr>
          <a:lstStyle/>
          <a:p>
            <a:pPr algn="ctr"/>
            <a:r>
              <a:rPr lang="en-US" sz="4000" dirty="0">
                <a:solidFill>
                  <a:schemeClr val="bg1"/>
                </a:solidFill>
                <a:latin typeface="Univers 57 Condensed" charset="0"/>
                <a:ea typeface="Univers 57 Condensed" charset="0"/>
                <a:cs typeface="Univers 57 Condensed" charset="0"/>
              </a:rPr>
              <a:t>Data-Driven Outage Restoration Time Prediction</a:t>
            </a:r>
          </a:p>
          <a:p>
            <a:pPr algn="ctr"/>
            <a:r>
              <a:rPr lang="en-US" sz="4000" dirty="0">
                <a:solidFill>
                  <a:schemeClr val="bg1"/>
                </a:solidFill>
                <a:latin typeface="Univers 57 Condensed" charset="0"/>
                <a:ea typeface="Univers 57 Condensed" charset="0"/>
                <a:cs typeface="Univers 57 Condensed" charset="0"/>
              </a:rPr>
              <a:t>via </a:t>
            </a:r>
            <a:r>
              <a:rPr lang="en-US" altLang="zh-CN" sz="4000" dirty="0">
                <a:solidFill>
                  <a:schemeClr val="bg1"/>
                </a:solidFill>
                <a:latin typeface="Univers 57 Condensed" charset="0"/>
                <a:ea typeface="Univers 57 Condensed" charset="0"/>
                <a:cs typeface="Univers 57 Condensed" charset="0"/>
              </a:rPr>
              <a:t>Clustering and </a:t>
            </a:r>
            <a:r>
              <a:rPr lang="en-US" sz="4000" dirty="0">
                <a:solidFill>
                  <a:schemeClr val="bg1"/>
                </a:solidFill>
                <a:latin typeface="Univers 57 Condensed" charset="0"/>
                <a:ea typeface="Univers 57 Condensed" charset="0"/>
                <a:cs typeface="Univers 57 Condensed" charset="0"/>
              </a:rPr>
              <a:t>Transfer Learning</a:t>
            </a:r>
          </a:p>
        </p:txBody>
      </p:sp>
    </p:spTree>
    <p:extLst>
      <p:ext uri="{BB962C8B-B14F-4D97-AF65-F5344CB8AC3E}">
        <p14:creationId xmlns:p14="http://schemas.microsoft.com/office/powerpoint/2010/main" val="693819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4BF36-EF29-70D4-9357-E31D87BA14A8}"/>
              </a:ext>
            </a:extLst>
          </p:cNvPr>
          <p:cNvSpPr>
            <a:spLocks noGrp="1"/>
          </p:cNvSpPr>
          <p:nvPr>
            <p:ph type="title"/>
          </p:nvPr>
        </p:nvSpPr>
        <p:spPr/>
        <p:txBody>
          <a:bodyPr/>
          <a:lstStyle/>
          <a:p>
            <a:r>
              <a:rPr lang="en-US" altLang="en-US" sz="2400" dirty="0">
                <a:latin typeface="Calibri" panose="020F0502020204030204" pitchFamily="34" charset="0"/>
                <a:ea typeface="Calibri" panose="020F0502020204030204" pitchFamily="34" charset="0"/>
                <a:cs typeface="Calibri" panose="020F0502020204030204" pitchFamily="34" charset="0"/>
              </a:rPr>
              <a:t>Cluster Similarity Matrix</a:t>
            </a:r>
            <a:endParaRPr lang="zh-CN" alt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8BC1750-84C6-F660-CDA1-FF123DC60490}"/>
                  </a:ext>
                </a:extLst>
              </p:cNvPr>
              <p:cNvSpPr>
                <a:spLocks noGrp="1"/>
              </p:cNvSpPr>
              <p:nvPr>
                <p:ph type="body" sz="quarter" idx="10"/>
              </p:nvPr>
            </p:nvSpPr>
            <p:spPr/>
            <p:txBody>
              <a:bodyPr/>
              <a:lstStyle/>
              <a:p>
                <a:pPr>
                  <a:buNone/>
                </a:pPr>
                <a:r>
                  <a:rPr lang="en-US" altLang="zh-CN" sz="1600" dirty="0">
                    <a:latin typeface="Calibri" panose="020F0502020204030204" pitchFamily="34" charset="0"/>
                    <a:ea typeface="Calibri" panose="020F0502020204030204" pitchFamily="34" charset="0"/>
                    <a:cs typeface="Calibri" panose="020F0502020204030204" pitchFamily="34" charset="0"/>
                  </a:rPr>
                  <a:t>Choose the cluster with the </a:t>
                </a:r>
                <a:r>
                  <a:rPr lang="en-US" altLang="zh-CN" sz="1600" b="1" dirty="0">
                    <a:latin typeface="Calibri" panose="020F0502020204030204" pitchFamily="34" charset="0"/>
                    <a:ea typeface="Calibri" panose="020F0502020204030204" pitchFamily="34" charset="0"/>
                    <a:cs typeface="Calibri" panose="020F0502020204030204" pitchFamily="34" charset="0"/>
                  </a:rPr>
                  <a:t>highest average similarity</a:t>
                </a:r>
                <a:r>
                  <a:rPr lang="en-US" altLang="zh-CN" sz="1600" dirty="0">
                    <a:latin typeface="Calibri" panose="020F0502020204030204" pitchFamily="34" charset="0"/>
                    <a:ea typeface="Calibri" panose="020F0502020204030204" pitchFamily="34" charset="0"/>
                    <a:cs typeface="Calibri" panose="020F0502020204030204" pitchFamily="34" charset="0"/>
                  </a:rPr>
                  <a:t>:</a:t>
                </a:r>
              </a:p>
              <a:p>
                <a:pPr>
                  <a:buNone/>
                </a:pPr>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sSub>
                        <m:sSubPr>
                          <m:ctrlPr>
                            <a:rPr lang="ar-AE" altLang="zh-CN" sz="1600" i="1">
                              <a:latin typeface="Cambria Math" panose="02040503050406030204" pitchFamily="18" charset="0"/>
                            </a:rPr>
                          </m:ctrlPr>
                        </m:sSubPr>
                        <m:e>
                          <m:r>
                            <a:rPr lang="zh-CN" altLang="ar-AE" sz="1600" i="1">
                              <a:latin typeface="Cambria Math" panose="02040503050406030204" pitchFamily="18" charset="0"/>
                            </a:rPr>
                            <m:t>𝐶</m:t>
                          </m:r>
                        </m:e>
                        <m:sub>
                          <m:r>
                            <a:rPr lang="en-US" altLang="zh-CN" sz="1600" b="0" i="1" smtClean="0">
                              <a:latin typeface="Cambria Math" panose="02040503050406030204" pitchFamily="18" charset="0"/>
                            </a:rPr>
                            <m:t>𝑓𝑖𝑟</m:t>
                          </m:r>
                          <m:r>
                            <a:rPr lang="en-US" altLang="zh-CN" sz="1600" b="0" i="1" smtClean="0">
                              <a:latin typeface="Cambria Math" panose="02040503050406030204" pitchFamily="18" charset="0"/>
                              <a:ea typeface="Calibri" panose="020F0502020204030204" pitchFamily="34" charset="0"/>
                              <a:cs typeface="Calibri" panose="020F0502020204030204" pitchFamily="34" charset="0"/>
                            </a:rPr>
                            <m:t>𝑠𝑡</m:t>
                          </m:r>
                          <m:r>
                            <a:rPr lang="en-US" altLang="zh-CN" sz="1600" b="0" i="1" smtClean="0">
                              <a:latin typeface="Cambria Math" panose="02040503050406030204" pitchFamily="18" charset="0"/>
                              <a:ea typeface="Calibri" panose="020F0502020204030204" pitchFamily="34" charset="0"/>
                              <a:cs typeface="Calibri" panose="020F0502020204030204" pitchFamily="34" charset="0"/>
                            </a:rPr>
                            <m:t> </m:t>
                          </m:r>
                          <m:r>
                            <a:rPr lang="en-US" altLang="zh-CN" sz="1600" b="0" i="1" smtClean="0">
                              <a:latin typeface="Cambria Math" panose="02040503050406030204" pitchFamily="18" charset="0"/>
                              <a:ea typeface="Calibri" panose="020F0502020204030204" pitchFamily="34" charset="0"/>
                              <a:cs typeface="Calibri" panose="020F0502020204030204" pitchFamily="34" charset="0"/>
                            </a:rPr>
                            <m:t>𝑚𝑜𝑑𝑒𝑙</m:t>
                          </m:r>
                        </m:sub>
                      </m:sSub>
                      <m:r>
                        <a:rPr lang="ar-AE" altLang="zh-CN" sz="1600" b="0" i="0">
                          <a:latin typeface="Cambria Math" panose="02040503050406030204" pitchFamily="18" charset="0"/>
                        </a:rPr>
                        <m:t>=</m:t>
                      </m:r>
                      <m:func>
                        <m:funcPr>
                          <m:ctrlPr>
                            <a:rPr lang="ar-AE" altLang="zh-CN" sz="1600" b="0" i="1">
                              <a:latin typeface="Cambria Math" panose="02040503050406030204" pitchFamily="18" charset="0"/>
                            </a:rPr>
                          </m:ctrlPr>
                        </m:funcPr>
                        <m:fName>
                          <m:r>
                            <m:rPr>
                              <m:sty m:val="p"/>
                            </m:rPr>
                            <a:rPr lang="en-US" altLang="zh-CN" sz="1600" b="0" i="0">
                              <a:latin typeface="Cambria Math" panose="02040503050406030204" pitchFamily="18" charset="0"/>
                            </a:rPr>
                            <m:t>arg</m:t>
                          </m:r>
                        </m:fName>
                        <m:e>
                          <m:limLow>
                            <m:limLowPr>
                              <m:ctrlPr>
                                <a:rPr lang="ar-AE" altLang="zh-CN" sz="1600" b="0" i="1">
                                  <a:latin typeface="Cambria Math" panose="02040503050406030204" pitchFamily="18" charset="0"/>
                                </a:rPr>
                              </m:ctrlPr>
                            </m:limLowPr>
                            <m:e>
                              <m:func>
                                <m:funcPr>
                                  <m:ctrlPr>
                                    <a:rPr lang="ar-AE" altLang="zh-CN" sz="1600" b="0" i="1">
                                      <a:latin typeface="Cambria Math" panose="02040503050406030204" pitchFamily="18" charset="0"/>
                                    </a:rPr>
                                  </m:ctrlPr>
                                </m:funcPr>
                                <m:fName>
                                  <m:r>
                                    <m:rPr>
                                      <m:sty m:val="p"/>
                                    </m:rPr>
                                    <a:rPr lang="en-US" altLang="zh-CN" sz="1600" b="0" i="0">
                                      <a:latin typeface="Cambria Math" panose="02040503050406030204" pitchFamily="18" charset="0"/>
                                    </a:rPr>
                                    <m:t>max</m:t>
                                  </m:r>
                                </m:fName>
                                <m:e>
                                  <m:r>
                                    <a:rPr lang="en-US" altLang="zh-CN" sz="1600" b="0" i="1" smtClean="0">
                                      <a:latin typeface="Cambria Math" panose="02040503050406030204" pitchFamily="18" charset="0"/>
                                    </a:rPr>
                                    <m:t> </m:t>
                                  </m:r>
                                </m:e>
                              </m:func>
                            </m:e>
                            <m:lim>
                              <m:r>
                                <a:rPr lang="zh-CN" altLang="ar-AE" sz="1600" b="0" i="1">
                                  <a:latin typeface="Cambria Math" panose="02040503050406030204" pitchFamily="18" charset="0"/>
                                </a:rPr>
                                <m:t>𝑎</m:t>
                              </m:r>
                            </m:lim>
                          </m:limLow>
                        </m:e>
                      </m:func>
                      <m:r>
                        <a:rPr lang="en-US" altLang="zh-CN" sz="1600" b="0" i="1" smtClean="0">
                          <a:latin typeface="Cambria Math" panose="02040503050406030204" pitchFamily="18" charset="0"/>
                        </a:rPr>
                        <m:t>  </m:t>
                      </m:r>
                      <m:d>
                        <m:dPr>
                          <m:ctrlPr>
                            <a:rPr lang="ar-AE" altLang="zh-CN" sz="1600" b="0" i="1" smtClean="0">
                              <a:latin typeface="Cambria Math" panose="02040503050406030204" pitchFamily="18" charset="0"/>
                            </a:rPr>
                          </m:ctrlPr>
                        </m:dPr>
                        <m:e>
                          <m:f>
                            <m:fPr>
                              <m:ctrlPr>
                                <a:rPr lang="ar-AE" altLang="zh-CN" sz="1600" b="0" i="1">
                                  <a:latin typeface="Cambria Math" panose="02040503050406030204" pitchFamily="18" charset="0"/>
                                </a:rPr>
                              </m:ctrlPr>
                            </m:fPr>
                            <m:num>
                              <m:r>
                                <a:rPr lang="ar-AE" altLang="zh-CN" sz="1600" b="0" i="0">
                                  <a:latin typeface="Cambria Math" panose="02040503050406030204" pitchFamily="18" charset="0"/>
                                </a:rPr>
                                <m:t>1</m:t>
                              </m:r>
                            </m:num>
                            <m:den>
                              <m:r>
                                <a:rPr lang="zh-CN" altLang="ar-AE" sz="1600" b="0" i="1">
                                  <a:latin typeface="Cambria Math" panose="02040503050406030204" pitchFamily="18" charset="0"/>
                                </a:rPr>
                                <m:t>𝐾</m:t>
                              </m:r>
                              <m:r>
                                <a:rPr lang="ar-AE" altLang="zh-CN" sz="1600" b="0" i="0">
                                  <a:latin typeface="Cambria Math" panose="02040503050406030204" pitchFamily="18" charset="0"/>
                                </a:rPr>
                                <m:t>−</m:t>
                              </m:r>
                              <m:r>
                                <a:rPr lang="ar-AE" altLang="zh-CN" sz="1600" b="0" i="0">
                                  <a:latin typeface="Cambria Math" panose="02040503050406030204" pitchFamily="18" charset="0"/>
                                </a:rPr>
                                <m:t>1</m:t>
                              </m:r>
                            </m:den>
                          </m:f>
                          <m:nary>
                            <m:naryPr>
                              <m:chr m:val="∑"/>
                              <m:grow m:val="on"/>
                              <m:supHide m:val="on"/>
                              <m:ctrlPr>
                                <a:rPr lang="ar-AE" altLang="zh-CN" sz="1600" b="0" i="1">
                                  <a:latin typeface="Cambria Math" panose="02040503050406030204" pitchFamily="18" charset="0"/>
                                </a:rPr>
                              </m:ctrlPr>
                            </m:naryPr>
                            <m:sub>
                              <m:r>
                                <a:rPr lang="zh-CN" altLang="ar-AE" sz="1600" b="0" i="1">
                                  <a:latin typeface="Cambria Math" panose="02040503050406030204" pitchFamily="18" charset="0"/>
                                </a:rPr>
                                <m:t>𝑏</m:t>
                              </m:r>
                              <m:r>
                                <a:rPr lang="ar-AE" altLang="zh-CN" sz="1600" b="0" i="0">
                                  <a:latin typeface="Cambria Math" panose="02040503050406030204" pitchFamily="18" charset="0"/>
                                </a:rPr>
                                <m:t>≠</m:t>
                              </m:r>
                              <m:r>
                                <a:rPr lang="zh-CN" altLang="ar-AE" sz="1600" b="0" i="1">
                                  <a:latin typeface="Cambria Math" panose="02040503050406030204" pitchFamily="18" charset="0"/>
                                </a:rPr>
                                <m:t>𝑎</m:t>
                              </m:r>
                            </m:sub>
                            <m:sup/>
                            <m:e>
                              <m:sSub>
                                <m:sSubPr>
                                  <m:ctrlPr>
                                    <a:rPr lang="ar-AE" altLang="zh-CN" sz="1600" b="0" i="1">
                                      <a:latin typeface="Cambria Math" panose="02040503050406030204" pitchFamily="18" charset="0"/>
                                    </a:rPr>
                                  </m:ctrlPr>
                                </m:sSubPr>
                                <m:e>
                                  <m:r>
                                    <a:rPr lang="zh-CN" altLang="ar-AE" sz="1600" b="1" i="0">
                                      <a:latin typeface="Cambria Math" panose="02040503050406030204" pitchFamily="18" charset="0"/>
                                    </a:rPr>
                                    <m:t>𝐌</m:t>
                                  </m:r>
                                </m:e>
                                <m:sub>
                                  <m:r>
                                    <a:rPr lang="zh-CN" altLang="ar-AE" sz="1600" b="0" i="1">
                                      <a:latin typeface="Cambria Math" panose="02040503050406030204" pitchFamily="18" charset="0"/>
                                    </a:rPr>
                                    <m:t>𝑎𝑏</m:t>
                                  </m:r>
                                </m:sub>
                              </m:sSub>
                            </m:e>
                          </m:nary>
                        </m:e>
                      </m:d>
                    </m:oMath>
                  </m:oMathPara>
                </a14:m>
                <a:endParaRPr lang="ar-AE" altLang="zh-CN" sz="1600" b="0" dirty="0">
                  <a:latin typeface="Calibri" panose="020F0502020204030204" pitchFamily="34" charset="0"/>
                  <a:ea typeface="Calibri" panose="020F0502020204030204" pitchFamily="34" charset="0"/>
                  <a:cs typeface="Calibri" panose="020F0502020204030204" pitchFamily="34" charset="0"/>
                </a:endParaRPr>
              </a:p>
              <a:p>
                <a:endParaRPr lang="en-US" altLang="zh-CN" sz="1600"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This chooses the cluster most similar to all others.</a:t>
                </a:r>
              </a:p>
              <a:p>
                <a:endParaRPr lang="zh-CN" altLang="en-US" sz="1600" dirty="0">
                  <a:latin typeface="Calibri" panose="020F0502020204030204" pitchFamily="34" charset="0"/>
                  <a:cs typeface="Calibri" panose="020F0502020204030204" pitchFamily="34" charset="0"/>
                </a:endParaRPr>
              </a:p>
            </p:txBody>
          </p:sp>
        </mc:Choice>
        <mc:Fallback xmlns="">
          <p:sp>
            <p:nvSpPr>
              <p:cNvPr id="3" name="Text Placeholder 2">
                <a:extLst>
                  <a:ext uri="{FF2B5EF4-FFF2-40B4-BE49-F238E27FC236}">
                    <a16:creationId xmlns:a16="http://schemas.microsoft.com/office/drawing/2014/main" id="{98BC1750-84C6-F660-CDA1-FF123DC60490}"/>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414" t="-9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891842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567F-727B-FC35-2D62-1DD7DDFFDA5B}"/>
              </a:ext>
            </a:extLst>
          </p:cNvPr>
          <p:cNvSpPr>
            <a:spLocks noGrp="1"/>
          </p:cNvSpPr>
          <p:nvPr>
            <p:ph type="title"/>
          </p:nvPr>
        </p:nvSpPr>
        <p:spPr/>
        <p:txBody>
          <a:bodyPr/>
          <a:lstStyle/>
          <a:p>
            <a:r>
              <a:rPr lang="en-US" altLang="zh-CN" dirty="0"/>
              <a:t>Confidence Interval</a:t>
            </a:r>
            <a:endParaRPr lang="zh-CN" alt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A267D89-1940-3FB7-DDC8-EDA081E922BF}"/>
                  </a:ext>
                </a:extLst>
              </p:cNvPr>
              <p:cNvSpPr>
                <a:spLocks noGrp="1"/>
              </p:cNvSpPr>
              <p:nvPr>
                <p:ph type="body" sz="quarter" idx="10"/>
              </p:nvPr>
            </p:nvSpPr>
            <p:spPr>
              <a:xfrm>
                <a:off x="90239" y="742950"/>
                <a:ext cx="8839200" cy="3701008"/>
              </a:xfrm>
            </p:spPr>
            <p:txBody>
              <a:bodyPr/>
              <a:lstStyle/>
              <a:p>
                <a:r>
                  <a:rPr lang="en-US" altLang="zh-CN" dirty="0">
                    <a:latin typeface="Calibri" panose="020F0502020204030204" pitchFamily="34" charset="0"/>
                    <a:ea typeface="Calibri" panose="020F0502020204030204" pitchFamily="34" charset="0"/>
                    <a:cs typeface="Calibri" panose="020F0502020204030204" pitchFamily="34" charset="0"/>
                  </a:rPr>
                  <a:t>A confidence interval quantifies the uncertainty of a prediction by giving a range that is expected to contain the true value with a specified probability.</a:t>
                </a:r>
              </a:p>
              <a:p>
                <a:r>
                  <a:rPr lang="en-US" altLang="zh-CN" dirty="0">
                    <a:latin typeface="Calibri" panose="020F0502020204030204" pitchFamily="34" charset="0"/>
                    <a:ea typeface="Calibri" panose="020F0502020204030204" pitchFamily="34" charset="0"/>
                    <a:cs typeface="Calibri" panose="020F0502020204030204" pitchFamily="34" charset="0"/>
                  </a:rPr>
                  <a:t>In outage restoration prediction, the model assumes the restoration time follows a Gaussian distribution and uses this distribution to construct the interval.</a:t>
                </a: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pPr>
                  <a:buNone/>
                </a:pPr>
                <a:r>
                  <a:rPr lang="en-US" altLang="zh-CN" b="1" dirty="0">
                    <a:latin typeface="Calibri" panose="020F0502020204030204" pitchFamily="34" charset="0"/>
                    <a:ea typeface="Calibri" panose="020F0502020204030204" pitchFamily="34" charset="0"/>
                    <a:cs typeface="Calibri" panose="020F0502020204030204" pitchFamily="34" charset="0"/>
                  </a:rPr>
                  <a:t>Mathematical Representation</a:t>
                </a:r>
              </a:p>
              <a:p>
                <a:pPr>
                  <a:buNone/>
                </a:pPr>
                <a:r>
                  <a:rPr lang="en-US" altLang="zh-CN" dirty="0">
                    <a:latin typeface="Calibri" panose="020F0502020204030204" pitchFamily="34" charset="0"/>
                    <a:ea typeface="Calibri" panose="020F0502020204030204" pitchFamily="34" charset="0"/>
                    <a:cs typeface="Calibri" panose="020F0502020204030204" pitchFamily="34" charset="0"/>
                  </a:rPr>
                  <a:t>If a prediction is modeled as a normal random variable </a:t>
                </a:r>
                <a14:m>
                  <m:oMath xmlns:m="http://schemas.openxmlformats.org/officeDocument/2006/math">
                    <m:r>
                      <a:rPr lang="zh-CN" altLang="en-US" i="1">
                        <a:latin typeface="Cambria Math" panose="02040503050406030204" pitchFamily="18" charset="0"/>
                      </a:rPr>
                      <m:t>𝑌</m:t>
                    </m:r>
                    <m:r>
                      <a:rPr lang="en-US" altLang="zh-CN" i="0">
                        <a:latin typeface="Cambria Math" panose="02040503050406030204" pitchFamily="18" charset="0"/>
                      </a:rPr>
                      <m:t>∼</m:t>
                    </m:r>
                    <m:r>
                      <a:rPr lang="zh-CN" altLang="en-US" i="0">
                        <a:latin typeface="Cambria Math" panose="02040503050406030204" pitchFamily="18" charset="0"/>
                      </a:rPr>
                      <m:t>𝒩</m:t>
                    </m:r>
                    <m:d>
                      <m:dPr>
                        <m:sepChr m:val=","/>
                        <m:ctrlPr>
                          <a:rPr lang="ar-AE" altLang="zh-CN" i="1">
                            <a:latin typeface="Cambria Math" panose="02040503050406030204" pitchFamily="18" charset="0"/>
                          </a:rPr>
                        </m:ctrlPr>
                      </m:dPr>
                      <m:e>
                        <m:r>
                          <a:rPr lang="zh-CN" altLang="ar-AE" i="1">
                            <a:latin typeface="Cambria Math" panose="02040503050406030204" pitchFamily="18" charset="0"/>
                          </a:rPr>
                          <m:t>𝜇</m:t>
                        </m:r>
                      </m:e>
                      <m:e>
                        <m:sSup>
                          <m:sSupPr>
                            <m:ctrlPr>
                              <a:rPr lang="ar-AE" altLang="zh-CN" i="1">
                                <a:latin typeface="Cambria Math" panose="02040503050406030204" pitchFamily="18" charset="0"/>
                              </a:rPr>
                            </m:ctrlPr>
                          </m:sSupPr>
                          <m:e>
                            <m:r>
                              <a:rPr lang="zh-CN" altLang="ar-AE" i="1">
                                <a:latin typeface="Cambria Math" panose="02040503050406030204" pitchFamily="18" charset="0"/>
                              </a:rPr>
                              <m:t>𝜎</m:t>
                            </m:r>
                          </m:e>
                          <m:sup>
                            <m:r>
                              <a:rPr lang="ar-AE" altLang="zh-CN" i="0">
                                <a:latin typeface="Cambria Math" panose="02040503050406030204" pitchFamily="18" charset="0"/>
                              </a:rPr>
                              <m:t>2</m:t>
                            </m:r>
                          </m:sup>
                        </m:sSup>
                      </m:e>
                    </m:d>
                    <m:r>
                      <a:rPr lang="ar-AE" altLang="zh-CN" i="0">
                        <a:latin typeface="Cambria Math" panose="02040503050406030204" pitchFamily="18" charset="0"/>
                      </a:rPr>
                      <m:t>,</m:t>
                    </m:r>
                  </m:oMath>
                </a14:m>
                <a:r>
                  <a:rPr lang="en-US" altLang="zh-CN" dirty="0">
                    <a:latin typeface="Calibri" panose="020F0502020204030204" pitchFamily="34" charset="0"/>
                    <a:ea typeface="Calibri" panose="020F0502020204030204" pitchFamily="34" charset="0"/>
                    <a:cs typeface="Calibri" panose="020F0502020204030204" pitchFamily="34" charset="0"/>
                  </a:rPr>
                  <a:t> then a two-sided confidence interval with confidence level </a:t>
                </a:r>
                <a14:m>
                  <m:oMath xmlns:m="http://schemas.openxmlformats.org/officeDocument/2006/math">
                    <m:r>
                      <a:rPr lang="en-US" altLang="zh-CN">
                        <a:latin typeface="Cambria Math" panose="02040503050406030204" pitchFamily="18" charset="0"/>
                      </a:rPr>
                      <m:t>1</m:t>
                    </m:r>
                    <m:r>
                      <a:rPr lang="en-US" altLang="zh-CN" i="0">
                        <a:latin typeface="Cambria Math" panose="02040503050406030204" pitchFamily="18" charset="0"/>
                      </a:rPr>
                      <m:t>−</m:t>
                    </m:r>
                    <m:r>
                      <a:rPr lang="zh-CN" altLang="en-US" i="1">
                        <a:latin typeface="Cambria Math" panose="02040503050406030204" pitchFamily="18" charset="0"/>
                      </a:rPr>
                      <m:t>𝛼</m:t>
                    </m:r>
                    <m:r>
                      <a:rPr lang="en-US" altLang="zh-CN" b="0" i="1" smtClean="0">
                        <a:latin typeface="Cambria Math" panose="02040503050406030204" pitchFamily="18" charset="0"/>
                      </a:rPr>
                      <m:t> </m:t>
                    </m:r>
                  </m:oMath>
                </a14:m>
                <a:r>
                  <a:rPr lang="en-US" altLang="zh-CN" dirty="0">
                    <a:latin typeface="Calibri" panose="020F0502020204030204" pitchFamily="34" charset="0"/>
                    <a:ea typeface="Calibri" panose="020F0502020204030204" pitchFamily="34" charset="0"/>
                    <a:cs typeface="Calibri" panose="020F0502020204030204" pitchFamily="34" charset="0"/>
                  </a:rPr>
                  <a:t>is defined as:</a:t>
                </a:r>
              </a:p>
              <a:p>
                <a:pPr>
                  <a:buNone/>
                </a:pPr>
                <a14:m>
                  <m:oMathPara xmlns:m="http://schemas.openxmlformats.org/officeDocument/2006/math">
                    <m:oMathParaPr>
                      <m:jc m:val="centerGroup"/>
                    </m:oMathParaPr>
                    <m:oMath xmlns:m="http://schemas.openxmlformats.org/officeDocument/2006/math">
                      <m:sSub>
                        <m:sSubPr>
                          <m:ctrlPr>
                            <a:rPr lang="ar-AE" altLang="zh-CN" b="0" i="1">
                              <a:latin typeface="Cambria Math" panose="02040503050406030204" pitchFamily="18" charset="0"/>
                            </a:rPr>
                          </m:ctrlPr>
                        </m:sSubPr>
                        <m:e>
                          <m:r>
                            <m:rPr>
                              <m:nor/>
                            </m:rPr>
                            <a:rPr lang="en-US" altLang="zh-CN" b="0">
                              <a:latin typeface="Calibri" panose="020F0502020204030204" pitchFamily="34" charset="0"/>
                              <a:ea typeface="Calibri" panose="020F0502020204030204" pitchFamily="34" charset="0"/>
                              <a:cs typeface="Calibri" panose="020F0502020204030204" pitchFamily="34" charset="0"/>
                            </a:rPr>
                            <m:t>CI</m:t>
                          </m:r>
                        </m:e>
                        <m:sub>
                          <m:r>
                            <a:rPr lang="ar-AE" altLang="zh-CN" b="0" i="0">
                              <a:latin typeface="Cambria Math" panose="02040503050406030204" pitchFamily="18" charset="0"/>
                            </a:rPr>
                            <m:t>1</m:t>
                          </m:r>
                          <m:r>
                            <a:rPr lang="ar-AE" altLang="zh-CN" b="0" i="0">
                              <a:latin typeface="Cambria Math" panose="02040503050406030204" pitchFamily="18" charset="0"/>
                            </a:rPr>
                            <m:t>−</m:t>
                          </m:r>
                          <m:r>
                            <a:rPr lang="zh-CN" altLang="ar-AE" b="0" i="1">
                              <a:latin typeface="Cambria Math" panose="02040503050406030204" pitchFamily="18" charset="0"/>
                            </a:rPr>
                            <m:t>𝛼</m:t>
                          </m:r>
                        </m:sub>
                      </m:sSub>
                      <m:r>
                        <a:rPr lang="ar-AE" altLang="zh-CN" b="0" i="0">
                          <a:latin typeface="Cambria Math" panose="02040503050406030204" pitchFamily="18" charset="0"/>
                        </a:rPr>
                        <m:t>=</m:t>
                      </m:r>
                      <m:r>
                        <a:rPr lang="en-US" altLang="zh-CN" b="0" i="0" smtClean="0">
                          <a:latin typeface="Cambria Math" panose="02040503050406030204" pitchFamily="18" charset="0"/>
                        </a:rPr>
                        <m:t>[</m:t>
                      </m:r>
                      <m:r>
                        <a:rPr lang="zh-CN" altLang="ar-AE" i="1">
                          <a:latin typeface="Cambria Math" panose="02040503050406030204" pitchFamily="18" charset="0"/>
                        </a:rPr>
                        <m:t>𝜇</m:t>
                      </m:r>
                      <m:r>
                        <a:rPr lang="ar-AE" altLang="zh-CN">
                          <a:latin typeface="Cambria Math" panose="02040503050406030204" pitchFamily="18" charset="0"/>
                        </a:rPr>
                        <m:t>−</m:t>
                      </m:r>
                      <m:sSub>
                        <m:sSubPr>
                          <m:ctrlPr>
                            <a:rPr lang="ar-AE" altLang="zh-CN" i="1">
                              <a:latin typeface="Cambria Math" panose="02040503050406030204" pitchFamily="18" charset="0"/>
                            </a:rPr>
                          </m:ctrlPr>
                        </m:sSubPr>
                        <m:e>
                          <m:r>
                            <a:rPr lang="zh-CN" altLang="ar-AE" i="1">
                              <a:latin typeface="Cambria Math" panose="02040503050406030204" pitchFamily="18" charset="0"/>
                            </a:rPr>
                            <m:t>𝑧</m:t>
                          </m:r>
                        </m:e>
                        <m:sub>
                          <m:r>
                            <a:rPr lang="zh-CN" altLang="ar-AE" i="1">
                              <a:latin typeface="Cambria Math" panose="02040503050406030204" pitchFamily="18" charset="0"/>
                            </a:rPr>
                            <m:t>𝛼</m:t>
                          </m:r>
                          <m:r>
                            <a:rPr lang="ar-AE" altLang="zh-CN">
                              <a:latin typeface="Cambria Math" panose="02040503050406030204" pitchFamily="18" charset="0"/>
                            </a:rPr>
                            <m:t>/</m:t>
                          </m:r>
                          <m:r>
                            <a:rPr lang="ar-AE" altLang="zh-CN">
                              <a:latin typeface="Cambria Math" panose="02040503050406030204" pitchFamily="18" charset="0"/>
                            </a:rPr>
                            <m:t>2</m:t>
                          </m:r>
                        </m:sub>
                      </m:sSub>
                      <m:r>
                        <a:rPr lang="zh-CN" altLang="ar-AE" i="1">
                          <a:latin typeface="Cambria Math" panose="02040503050406030204" pitchFamily="18" charset="0"/>
                        </a:rPr>
                        <m:t>𝜎</m:t>
                      </m:r>
                      <m:r>
                        <m:rPr>
                          <m:nor/>
                        </m:rPr>
                        <a:rPr lang="en-US" altLang="zh-CN" b="0" i="1" smtClean="0">
                          <a:latin typeface="Cambria Math" panose="02040503050406030204" pitchFamily="18" charset="0"/>
                        </a:rPr>
                        <m:t> , </m:t>
                      </m:r>
                      <m:r>
                        <m:rPr>
                          <m:nor/>
                        </m:rPr>
                        <a:rPr lang="ar-AE" altLang="zh-CN" i="1">
                          <a:latin typeface="Calibri" panose="020F0502020204030204" pitchFamily="34" charset="0"/>
                          <a:ea typeface="Calibri" panose="020F0502020204030204" pitchFamily="34" charset="0"/>
                          <a:cs typeface="Calibri" panose="020F0502020204030204" pitchFamily="34" charset="0"/>
                        </a:rPr>
                        <m:t> </m:t>
                      </m:r>
                      <m:r>
                        <a:rPr lang="zh-CN" altLang="ar-AE" i="1">
                          <a:latin typeface="Cambria Math" panose="02040503050406030204" pitchFamily="18" charset="0"/>
                        </a:rPr>
                        <m:t>𝜇</m:t>
                      </m:r>
                      <m:r>
                        <a:rPr lang="ar-AE" altLang="zh-CN">
                          <a:latin typeface="Cambria Math" panose="02040503050406030204" pitchFamily="18" charset="0"/>
                        </a:rPr>
                        <m:t>+</m:t>
                      </m:r>
                      <m:sSub>
                        <m:sSubPr>
                          <m:ctrlPr>
                            <a:rPr lang="ar-AE" altLang="zh-CN" i="1">
                              <a:latin typeface="Cambria Math" panose="02040503050406030204" pitchFamily="18" charset="0"/>
                            </a:rPr>
                          </m:ctrlPr>
                        </m:sSubPr>
                        <m:e>
                          <m:r>
                            <a:rPr lang="zh-CN" altLang="ar-AE" i="1">
                              <a:latin typeface="Cambria Math" panose="02040503050406030204" pitchFamily="18" charset="0"/>
                            </a:rPr>
                            <m:t>𝑧</m:t>
                          </m:r>
                        </m:e>
                        <m:sub>
                          <m:r>
                            <a:rPr lang="zh-CN" altLang="ar-AE" i="1">
                              <a:latin typeface="Cambria Math" panose="02040503050406030204" pitchFamily="18" charset="0"/>
                            </a:rPr>
                            <m:t>𝛼</m:t>
                          </m:r>
                          <m:r>
                            <a:rPr lang="ar-AE" altLang="zh-CN">
                              <a:latin typeface="Cambria Math" panose="02040503050406030204" pitchFamily="18" charset="0"/>
                            </a:rPr>
                            <m:t>/</m:t>
                          </m:r>
                          <m:r>
                            <a:rPr lang="ar-AE" altLang="zh-CN">
                              <a:latin typeface="Cambria Math" panose="02040503050406030204" pitchFamily="18" charset="0"/>
                            </a:rPr>
                            <m:t>2</m:t>
                          </m:r>
                        </m:sub>
                      </m:sSub>
                      <m:r>
                        <a:rPr lang="zh-CN" altLang="ar-AE" i="1">
                          <a:latin typeface="Cambria Math" panose="02040503050406030204" pitchFamily="18" charset="0"/>
                        </a:rPr>
                        <m:t>𝜎</m:t>
                      </m:r>
                      <m:r>
                        <m:rPr>
                          <m:nor/>
                        </m:rPr>
                        <a:rPr lang="ar-AE" altLang="zh-CN" i="1">
                          <a:latin typeface="Calibri" panose="020F0502020204030204" pitchFamily="34" charset="0"/>
                          <a:ea typeface="Calibri" panose="020F0502020204030204" pitchFamily="34" charset="0"/>
                          <a:cs typeface="Calibri" panose="020F0502020204030204" pitchFamily="34" charset="0"/>
                        </a:rPr>
                        <m:t> </m:t>
                      </m:r>
                      <m:r>
                        <m:rPr>
                          <m:nor/>
                        </m:rPr>
                        <a:rPr lang="en-US" altLang="zh-CN" b="0" i="0" smtClean="0">
                          <a:latin typeface="Calibri" panose="020F0502020204030204" pitchFamily="34" charset="0"/>
                          <a:ea typeface="Calibri" panose="020F0502020204030204" pitchFamily="34" charset="0"/>
                          <a:cs typeface="Calibri" panose="020F0502020204030204" pitchFamily="34" charset="0"/>
                        </a:rPr>
                        <m:t>]</m:t>
                      </m:r>
                      <m:r>
                        <a:rPr lang="ar-AE" altLang="zh-CN" b="0" i="0">
                          <a:latin typeface="Cambria Math" panose="02040503050406030204" pitchFamily="18" charset="0"/>
                        </a:rPr>
                        <m:t>,</m:t>
                      </m:r>
                    </m:oMath>
                  </m:oMathPara>
                </a14:m>
                <a:endParaRPr lang="ar-AE" altLang="zh-CN" b="0" dirty="0">
                  <a:latin typeface="Calibri" panose="020F0502020204030204" pitchFamily="34" charset="0"/>
                  <a:ea typeface="Calibri" panose="020F0502020204030204" pitchFamily="34" charset="0"/>
                  <a:cs typeface="Calibri" panose="020F0502020204030204" pitchFamily="34" charset="0"/>
                </a:endParaRPr>
              </a:p>
              <a:p>
                <a:pPr>
                  <a:buNone/>
                </a:pPr>
                <a:r>
                  <a:rPr lang="en-US" altLang="zh-CN" dirty="0">
                    <a:latin typeface="Calibri" panose="020F0502020204030204" pitchFamily="34" charset="0"/>
                    <a:ea typeface="Calibri" panose="020F0502020204030204" pitchFamily="34" charset="0"/>
                    <a:cs typeface="Calibri" panose="020F0502020204030204" pitchFamily="34" charset="0"/>
                  </a:rPr>
                  <a:t>where</a:t>
                </a:r>
              </a:p>
              <a:p>
                <a:pPr>
                  <a:buFont typeface="Arial" panose="020B0604020202020204" pitchFamily="34" charset="0"/>
                  <a:buChar char="•"/>
                </a:pPr>
                <a14:m>
                  <m:oMath xmlns:m="http://schemas.openxmlformats.org/officeDocument/2006/math">
                    <m:r>
                      <a:rPr lang="zh-CN" altLang="en-US" i="1">
                        <a:latin typeface="Cambria Math" panose="02040503050406030204" pitchFamily="18" charset="0"/>
                      </a:rPr>
                      <m:t>𝜇</m:t>
                    </m:r>
                  </m:oMath>
                </a14:m>
                <a:r>
                  <a:rPr lang="en-US" altLang="zh-CN" dirty="0">
                    <a:latin typeface="Calibri" panose="020F0502020204030204" pitchFamily="34" charset="0"/>
                    <a:ea typeface="Calibri" panose="020F0502020204030204" pitchFamily="34" charset="0"/>
                    <a:cs typeface="Calibri" panose="020F0502020204030204" pitchFamily="34" charset="0"/>
                  </a:rPr>
                  <a:t>: predicted mean restoration time</a:t>
                </a:r>
              </a:p>
              <a:p>
                <a:pPr>
                  <a:buFont typeface="Arial" panose="020B0604020202020204" pitchFamily="34" charset="0"/>
                  <a:buChar char="•"/>
                </a:pPr>
                <a14:m>
                  <m:oMath xmlns:m="http://schemas.openxmlformats.org/officeDocument/2006/math">
                    <m:r>
                      <a:rPr lang="zh-CN" altLang="en-US" i="1">
                        <a:latin typeface="Cambria Math" panose="02040503050406030204" pitchFamily="18" charset="0"/>
                      </a:rPr>
                      <m:t>𝜎</m:t>
                    </m:r>
                  </m:oMath>
                </a14:m>
                <a:r>
                  <a:rPr lang="en-US" altLang="zh-CN" dirty="0">
                    <a:latin typeface="Calibri" panose="020F0502020204030204" pitchFamily="34" charset="0"/>
                    <a:ea typeface="Calibri" panose="020F0502020204030204" pitchFamily="34" charset="0"/>
                    <a:cs typeface="Calibri" panose="020F0502020204030204" pitchFamily="34" charset="0"/>
                  </a:rPr>
                  <a:t>: predicted standard deviation</a:t>
                </a:r>
              </a:p>
              <a:p>
                <a:pPr>
                  <a:buFont typeface="Arial" panose="020B0604020202020204" pitchFamily="34" charset="0"/>
                  <a:buChar char="•"/>
                </a:pPr>
                <a14:m>
                  <m:oMath xmlns:m="http://schemas.openxmlformats.org/officeDocument/2006/math">
                    <m:sSub>
                      <m:sSubPr>
                        <m:ctrlPr>
                          <a:rPr lang="ar-AE" altLang="zh-CN" i="1">
                            <a:latin typeface="Cambria Math" panose="02040503050406030204" pitchFamily="18" charset="0"/>
                          </a:rPr>
                        </m:ctrlPr>
                      </m:sSubPr>
                      <m:e>
                        <m:r>
                          <a:rPr lang="zh-CN" altLang="ar-AE" i="1">
                            <a:latin typeface="Cambria Math" panose="02040503050406030204" pitchFamily="18" charset="0"/>
                          </a:rPr>
                          <m:t>𝑧</m:t>
                        </m:r>
                      </m:e>
                      <m:sub>
                        <m:r>
                          <a:rPr lang="zh-CN" altLang="ar-AE" i="1">
                            <a:latin typeface="Cambria Math" panose="02040503050406030204" pitchFamily="18" charset="0"/>
                          </a:rPr>
                          <m:t>𝛼</m:t>
                        </m:r>
                        <m:r>
                          <a:rPr lang="ar-AE" altLang="zh-CN" i="0">
                            <a:latin typeface="Cambria Math" panose="02040503050406030204" pitchFamily="18" charset="0"/>
                          </a:rPr>
                          <m:t>/</m:t>
                        </m:r>
                        <m:r>
                          <a:rPr lang="ar-AE" altLang="zh-CN" i="0">
                            <a:latin typeface="Cambria Math" panose="02040503050406030204" pitchFamily="18" charset="0"/>
                          </a:rPr>
                          <m:t>2</m:t>
                        </m:r>
                      </m:sub>
                    </m:sSub>
                  </m:oMath>
                </a14:m>
                <a:r>
                  <a:rPr lang="en-US" altLang="zh-CN" dirty="0">
                    <a:latin typeface="Calibri" panose="020F0502020204030204" pitchFamily="34" charset="0"/>
                    <a:ea typeface="Calibri" panose="020F0502020204030204" pitchFamily="34" charset="0"/>
                    <a:cs typeface="Calibri" panose="020F0502020204030204" pitchFamily="34" charset="0"/>
                  </a:rPr>
                  <a:t> </a:t>
                </a:r>
                <a:r>
                  <a:rPr lang="ar-AE" altLang="zh-CN" dirty="0">
                    <a:latin typeface="Calibri" panose="020F0502020204030204" pitchFamily="34" charset="0"/>
                    <a:ea typeface="Calibri" panose="020F0502020204030204" pitchFamily="34" charset="0"/>
                    <a:cs typeface="Calibri" panose="020F0502020204030204" pitchFamily="34" charset="0"/>
                  </a:rPr>
                  <a:t>: </a:t>
                </a:r>
                <a:r>
                  <a:rPr lang="en-US" altLang="zh-CN" dirty="0">
                    <a:latin typeface="Calibri" panose="020F0502020204030204" pitchFamily="34" charset="0"/>
                    <a:ea typeface="Calibri" panose="020F0502020204030204" pitchFamily="34" charset="0"/>
                    <a:cs typeface="Calibri" panose="020F0502020204030204" pitchFamily="34" charset="0"/>
                  </a:rPr>
                  <a:t>the z-score corresponding to the desired confidence level</a:t>
                </a:r>
                <a:br>
                  <a:rPr lang="en-US" altLang="zh-CN" dirty="0">
                    <a:latin typeface="Calibri" panose="020F0502020204030204" pitchFamily="34" charset="0"/>
                    <a:ea typeface="Calibri" panose="020F0502020204030204" pitchFamily="34" charset="0"/>
                    <a:cs typeface="Calibri" panose="020F0502020204030204" pitchFamily="34" charset="0"/>
                  </a:rPr>
                </a:br>
                <a:r>
                  <a:rPr lang="en-US" altLang="zh-CN" dirty="0">
                    <a:latin typeface="Calibri" panose="020F0502020204030204" pitchFamily="34" charset="0"/>
                    <a:ea typeface="Calibri" panose="020F0502020204030204" pitchFamily="34" charset="0"/>
                    <a:cs typeface="Calibri" panose="020F0502020204030204" pitchFamily="34" charset="0"/>
                  </a:rPr>
                  <a:t>(e.g., 1.28 for 80%, 1.96 for 95%)</a:t>
                </a:r>
              </a:p>
              <a:p>
                <a:endParaRPr lang="zh-CN" altLang="en-US" dirty="0">
                  <a:latin typeface="Calibri" panose="020F0502020204030204" pitchFamily="34" charset="0"/>
                  <a:cs typeface="Calibri" panose="020F0502020204030204" pitchFamily="34" charset="0"/>
                </a:endParaRPr>
              </a:p>
            </p:txBody>
          </p:sp>
        </mc:Choice>
        <mc:Fallback xmlns="">
          <p:sp>
            <p:nvSpPr>
              <p:cNvPr id="3" name="Text Placeholder 2">
                <a:extLst>
                  <a:ext uri="{FF2B5EF4-FFF2-40B4-BE49-F238E27FC236}">
                    <a16:creationId xmlns:a16="http://schemas.microsoft.com/office/drawing/2014/main" id="{EA267D89-1940-3FB7-DDC8-EDA081E922BF}"/>
                  </a:ext>
                </a:extLst>
              </p:cNvPr>
              <p:cNvSpPr>
                <a:spLocks noGrp="1" noRot="1" noChangeAspect="1" noMove="1" noResize="1" noEditPoints="1" noAdjustHandles="1" noChangeArrowheads="1" noChangeShapeType="1" noTextEdit="1"/>
              </p:cNvSpPr>
              <p:nvPr>
                <p:ph type="body" sz="quarter" idx="10"/>
              </p:nvPr>
            </p:nvSpPr>
            <p:spPr>
              <a:xfrm>
                <a:off x="90239" y="742950"/>
                <a:ext cx="8839200" cy="3701008"/>
              </a:xfrm>
              <a:blipFill>
                <a:blip r:embed="rId3"/>
                <a:stretch>
                  <a:fillRect l="-207" t="-3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48568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CB1D0-4515-F8E9-1C10-327063BF90D1}"/>
              </a:ext>
            </a:extLst>
          </p:cNvPr>
          <p:cNvSpPr>
            <a:spLocks noGrp="1"/>
          </p:cNvSpPr>
          <p:nvPr>
            <p:ph type="title"/>
          </p:nvPr>
        </p:nvSpPr>
        <p:spPr/>
        <p:txBody>
          <a:bodyPr/>
          <a:lstStyle/>
          <a:p>
            <a:r>
              <a:rPr lang="en-US" altLang="zh-CN" dirty="0"/>
              <a:t>Confidence Interval</a:t>
            </a:r>
            <a:endParaRPr lang="zh-CN" alt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56BD3A4-8AF7-95F0-5F21-45119B24F34D}"/>
                  </a:ext>
                </a:extLst>
              </p:cNvPr>
              <p:cNvSpPr>
                <a:spLocks noGrp="1"/>
              </p:cNvSpPr>
              <p:nvPr>
                <p:ph type="body" sz="quarter" idx="10"/>
              </p:nvPr>
            </p:nvSpPr>
            <p:spPr>
              <a:xfrm>
                <a:off x="90239" y="742950"/>
                <a:ext cx="8839200" cy="3629000"/>
              </a:xfrm>
            </p:spPr>
            <p:txBody>
              <a:bodyPr/>
              <a:lstStyle/>
              <a:p>
                <a:pPr>
                  <a:buNone/>
                </a:pPr>
                <a:r>
                  <a:rPr lang="en-US" altLang="zh-CN" sz="1600" b="1" dirty="0">
                    <a:latin typeface="Calibri" panose="020F0502020204030204" pitchFamily="34" charset="0"/>
                    <a:ea typeface="Calibri" panose="020F0502020204030204" pitchFamily="34" charset="0"/>
                    <a:cs typeface="Calibri" panose="020F0502020204030204" pitchFamily="34" charset="0"/>
                  </a:rPr>
                  <a:t>80% Confidence Interval</a:t>
                </a:r>
              </a:p>
              <a:p>
                <a:pPr>
                  <a:buNone/>
                </a:pPr>
                <a:r>
                  <a:rPr lang="en-US" altLang="zh-CN" sz="1600" dirty="0">
                    <a:latin typeface="Calibri" panose="020F0502020204030204" pitchFamily="34" charset="0"/>
                    <a:ea typeface="Calibri" panose="020F0502020204030204" pitchFamily="34" charset="0"/>
                    <a:cs typeface="Calibri" panose="020F0502020204030204" pitchFamily="34" charset="0"/>
                  </a:rPr>
                  <a:t>For an 80% interval,</a:t>
                </a:r>
              </a:p>
              <a:p>
                <a:pPr>
                  <a:buNone/>
                </a:pPr>
                <a14:m>
                  <m:oMathPara xmlns:m="http://schemas.openxmlformats.org/officeDocument/2006/math">
                    <m:oMathParaPr>
                      <m:jc m:val="centerGroup"/>
                    </m:oMathParaPr>
                    <m:oMath xmlns:m="http://schemas.openxmlformats.org/officeDocument/2006/math">
                      <m:r>
                        <a:rPr lang="en-US" altLang="zh-CN" sz="1600">
                          <a:latin typeface="Cambria Math" panose="02040503050406030204" pitchFamily="18" charset="0"/>
                        </a:rPr>
                        <m:t>1</m:t>
                      </m:r>
                      <m:r>
                        <a:rPr lang="en-US" altLang="zh-CN" sz="1600" i="0">
                          <a:latin typeface="Cambria Math" panose="02040503050406030204" pitchFamily="18" charset="0"/>
                        </a:rPr>
                        <m:t>−</m:t>
                      </m:r>
                      <m:r>
                        <a:rPr lang="zh-CN" altLang="en-US" sz="1600" i="1">
                          <a:latin typeface="Cambria Math" panose="02040503050406030204" pitchFamily="18" charset="0"/>
                        </a:rPr>
                        <m:t>𝛼</m:t>
                      </m:r>
                      <m:r>
                        <a:rPr lang="en-US" altLang="zh-CN" sz="1600" i="0">
                          <a:latin typeface="Cambria Math" panose="02040503050406030204" pitchFamily="18" charset="0"/>
                        </a:rPr>
                        <m:t>=</m:t>
                      </m:r>
                      <m:r>
                        <a:rPr lang="en-US" altLang="zh-CN" sz="1600" i="0">
                          <a:latin typeface="Cambria Math" panose="02040503050406030204" pitchFamily="18" charset="0"/>
                        </a:rPr>
                        <m:t>0</m:t>
                      </m:r>
                      <m:r>
                        <a:rPr lang="en-US" altLang="zh-CN" sz="1600" i="0">
                          <a:latin typeface="Cambria Math" panose="02040503050406030204" pitchFamily="18" charset="0"/>
                        </a:rPr>
                        <m:t>.</m:t>
                      </m:r>
                      <m:r>
                        <a:rPr lang="en-US" altLang="zh-CN" sz="1600" i="0">
                          <a:latin typeface="Cambria Math" panose="02040503050406030204" pitchFamily="18" charset="0"/>
                        </a:rPr>
                        <m:t>80</m:t>
                      </m:r>
                      <m:r>
                        <a:rPr lang="en-US" altLang="zh-CN" sz="1600" i="0">
                          <a:latin typeface="Cambria Math" panose="02040503050406030204" pitchFamily="18" charset="0"/>
                        </a:rPr>
                        <m:t>, </m:t>
                      </m:r>
                      <m:r>
                        <a:rPr lang="zh-CN" altLang="en-US" sz="1600" i="1">
                          <a:latin typeface="Cambria Math" panose="02040503050406030204" pitchFamily="18" charset="0"/>
                        </a:rPr>
                        <m:t>𝛼</m:t>
                      </m:r>
                      <m:r>
                        <a:rPr lang="en-US" altLang="zh-CN" sz="1600" i="0">
                          <a:latin typeface="Cambria Math" panose="02040503050406030204" pitchFamily="18" charset="0"/>
                        </a:rPr>
                        <m:t>=</m:t>
                      </m:r>
                      <m:r>
                        <a:rPr lang="en-US" altLang="zh-CN" sz="1600" i="0">
                          <a:latin typeface="Cambria Math" panose="02040503050406030204" pitchFamily="18" charset="0"/>
                        </a:rPr>
                        <m:t>0</m:t>
                      </m:r>
                      <m:r>
                        <a:rPr lang="en-US" altLang="zh-CN" sz="1600" i="0">
                          <a:latin typeface="Cambria Math" panose="02040503050406030204" pitchFamily="18" charset="0"/>
                        </a:rPr>
                        <m:t>.</m:t>
                      </m:r>
                      <m:r>
                        <a:rPr lang="en-US" altLang="zh-CN" sz="1600" i="0">
                          <a:latin typeface="Cambria Math" panose="02040503050406030204" pitchFamily="18" charset="0"/>
                        </a:rPr>
                        <m:t>20</m:t>
                      </m:r>
                      <m:r>
                        <a:rPr lang="en-US" altLang="zh-CN" sz="1600" i="0">
                          <a:latin typeface="Cambria Math" panose="02040503050406030204" pitchFamily="18" charset="0"/>
                        </a:rPr>
                        <m:t>, </m:t>
                      </m:r>
                      <m:r>
                        <a:rPr lang="zh-CN" altLang="en-US" sz="1600" i="1">
                          <a:latin typeface="Cambria Math" panose="02040503050406030204" pitchFamily="18" charset="0"/>
                        </a:rPr>
                        <m:t>𝛼</m:t>
                      </m:r>
                      <m:r>
                        <a:rPr lang="en-US" altLang="zh-CN" sz="1600" i="0">
                          <a:latin typeface="Cambria Math" panose="02040503050406030204" pitchFamily="18" charset="0"/>
                        </a:rPr>
                        <m:t>/</m:t>
                      </m:r>
                      <m:r>
                        <a:rPr lang="en-US" altLang="zh-CN" sz="1600" i="0">
                          <a:latin typeface="Cambria Math" panose="02040503050406030204" pitchFamily="18" charset="0"/>
                        </a:rPr>
                        <m:t>2</m:t>
                      </m:r>
                      <m:r>
                        <a:rPr lang="en-US" altLang="zh-CN" sz="1600" i="0">
                          <a:latin typeface="Cambria Math" panose="02040503050406030204" pitchFamily="18" charset="0"/>
                        </a:rPr>
                        <m:t>=</m:t>
                      </m:r>
                      <m:r>
                        <a:rPr lang="en-US" altLang="zh-CN" sz="1600" i="0">
                          <a:latin typeface="Cambria Math" panose="02040503050406030204" pitchFamily="18" charset="0"/>
                        </a:rPr>
                        <m:t>0</m:t>
                      </m:r>
                      <m:r>
                        <a:rPr lang="en-US" altLang="zh-CN" sz="1600" i="0">
                          <a:latin typeface="Cambria Math" panose="02040503050406030204" pitchFamily="18" charset="0"/>
                        </a:rPr>
                        <m:t>.</m:t>
                      </m:r>
                      <m:r>
                        <a:rPr lang="en-US" altLang="zh-CN" sz="1600" i="0">
                          <a:latin typeface="Cambria Math" panose="02040503050406030204" pitchFamily="18" charset="0"/>
                        </a:rPr>
                        <m:t>10</m:t>
                      </m:r>
                      <m:r>
                        <a:rPr lang="en-US" altLang="zh-CN" sz="1600" i="0">
                          <a:latin typeface="Cambria Math" panose="02040503050406030204" pitchFamily="18" charset="0"/>
                        </a:rPr>
                        <m:t>,</m:t>
                      </m:r>
                    </m:oMath>
                  </m:oMathPara>
                </a14:m>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a:buNone/>
                </a:pPr>
                <a:r>
                  <a:rPr lang="en-US" altLang="zh-CN" sz="1600" dirty="0">
                    <a:latin typeface="Calibri" panose="020F0502020204030204" pitchFamily="34" charset="0"/>
                    <a:ea typeface="Calibri" panose="020F0502020204030204" pitchFamily="34" charset="0"/>
                    <a:cs typeface="Calibri" panose="020F0502020204030204" pitchFamily="34" charset="0"/>
                  </a:rPr>
                  <a:t>so the corresponding z-score is:</a:t>
                </a:r>
              </a:p>
              <a:p>
                <a:pPr>
                  <a:buNone/>
                </a:pPr>
                <a14:m>
                  <m:oMathPara xmlns:m="http://schemas.openxmlformats.org/officeDocument/2006/math">
                    <m:oMathParaPr>
                      <m:jc m:val="centerGroup"/>
                    </m:oMathParaPr>
                    <m:oMath xmlns:m="http://schemas.openxmlformats.org/officeDocument/2006/math">
                      <m:sSub>
                        <m:sSubPr>
                          <m:ctrlPr>
                            <a:rPr lang="ar-AE" altLang="zh-CN" sz="1600" i="1">
                              <a:latin typeface="Cambria Math" panose="02040503050406030204" pitchFamily="18" charset="0"/>
                            </a:rPr>
                          </m:ctrlPr>
                        </m:sSubPr>
                        <m:e>
                          <m:r>
                            <a:rPr lang="zh-CN" altLang="ar-AE" sz="1600" i="1">
                              <a:latin typeface="Cambria Math" panose="02040503050406030204" pitchFamily="18" charset="0"/>
                            </a:rPr>
                            <m:t>𝑧</m:t>
                          </m:r>
                        </m:e>
                        <m:sub>
                          <m:r>
                            <a:rPr lang="ar-AE" altLang="zh-CN" sz="1600" i="0">
                              <a:latin typeface="Cambria Math" panose="02040503050406030204" pitchFamily="18" charset="0"/>
                            </a:rPr>
                            <m:t>0</m:t>
                          </m:r>
                          <m:r>
                            <a:rPr lang="ar-AE" altLang="zh-CN" sz="1600" i="0">
                              <a:latin typeface="Cambria Math" panose="02040503050406030204" pitchFamily="18" charset="0"/>
                            </a:rPr>
                            <m:t>.</m:t>
                          </m:r>
                          <m:r>
                            <a:rPr lang="ar-AE" altLang="zh-CN" sz="1600" i="0">
                              <a:latin typeface="Cambria Math" panose="02040503050406030204" pitchFamily="18" charset="0"/>
                            </a:rPr>
                            <m:t>10</m:t>
                          </m:r>
                        </m:sub>
                      </m:sSub>
                      <m:r>
                        <a:rPr lang="ar-AE" altLang="zh-CN" sz="1600" i="0">
                          <a:latin typeface="Cambria Math" panose="02040503050406030204" pitchFamily="18" charset="0"/>
                        </a:rPr>
                        <m:t>=</m:t>
                      </m:r>
                      <m:r>
                        <a:rPr lang="ar-AE" altLang="zh-CN" sz="1600" i="0">
                          <a:latin typeface="Cambria Math" panose="02040503050406030204" pitchFamily="18" charset="0"/>
                        </a:rPr>
                        <m:t>1</m:t>
                      </m:r>
                      <m:r>
                        <a:rPr lang="ar-AE" altLang="zh-CN" sz="1600" i="0">
                          <a:latin typeface="Cambria Math" panose="02040503050406030204" pitchFamily="18" charset="0"/>
                        </a:rPr>
                        <m:t>.</m:t>
                      </m:r>
                      <m:r>
                        <a:rPr lang="ar-AE" altLang="zh-CN" sz="1600" i="0">
                          <a:latin typeface="Cambria Math" panose="02040503050406030204" pitchFamily="18" charset="0"/>
                        </a:rPr>
                        <m:t>2817</m:t>
                      </m:r>
                      <m:r>
                        <a:rPr lang="ar-AE" altLang="zh-CN" sz="1600" i="0">
                          <a:latin typeface="Cambria Math" panose="02040503050406030204" pitchFamily="18" charset="0"/>
                        </a:rPr>
                        <m:t>.</m:t>
                      </m:r>
                    </m:oMath>
                  </m:oMathPara>
                </a14:m>
                <a:endParaRPr lang="ar-AE" altLang="zh-CN" sz="1600" dirty="0">
                  <a:latin typeface="Calibri" panose="020F0502020204030204" pitchFamily="34" charset="0"/>
                  <a:ea typeface="Calibri" panose="020F0502020204030204" pitchFamily="34" charset="0"/>
                  <a:cs typeface="Calibri" panose="020F0502020204030204" pitchFamily="34" charset="0"/>
                </a:endParaRPr>
              </a:p>
              <a:p>
                <a:pPr>
                  <a:buNone/>
                </a:pPr>
                <a:r>
                  <a:rPr lang="en-US" altLang="zh-CN" sz="1600" dirty="0">
                    <a:latin typeface="Calibri" panose="020F0502020204030204" pitchFamily="34" charset="0"/>
                    <a:ea typeface="Calibri" panose="020F0502020204030204" pitchFamily="34" charset="0"/>
                    <a:cs typeface="Calibri" panose="020F0502020204030204" pitchFamily="34" charset="0"/>
                  </a:rPr>
                  <a:t>Thus the 80% confidence interval is:</a:t>
                </a:r>
              </a:p>
              <a:p>
                <a:pPr>
                  <a:buNone/>
                </a:pPr>
                <a14:m>
                  <m:oMathPara xmlns:m="http://schemas.openxmlformats.org/officeDocument/2006/math">
                    <m:oMathParaPr>
                      <m:jc m:val="centerGroup"/>
                    </m:oMathParaPr>
                    <m:oMath xmlns:m="http://schemas.openxmlformats.org/officeDocument/2006/math">
                      <m:borderBox>
                        <m:borderBoxPr>
                          <m:ctrlPr>
                            <a:rPr lang="ar-AE" altLang="zh-CN" sz="1600" b="0" i="1">
                              <a:latin typeface="Cambria Math" panose="02040503050406030204" pitchFamily="18" charset="0"/>
                            </a:rPr>
                          </m:ctrlPr>
                        </m:borderBoxPr>
                        <m:e>
                          <m:sSub>
                            <m:sSubPr>
                              <m:ctrlPr>
                                <a:rPr lang="ar-AE" altLang="zh-CN" sz="1600" b="0" i="1">
                                  <a:latin typeface="Cambria Math" panose="02040503050406030204" pitchFamily="18" charset="0"/>
                                </a:rPr>
                              </m:ctrlPr>
                            </m:sSubPr>
                            <m:e>
                              <m:r>
                                <m:rPr>
                                  <m:nor/>
                                </m:rPr>
                                <a:rPr lang="en-US" altLang="zh-CN" sz="1600" b="0">
                                  <a:latin typeface="Calibri" panose="020F0502020204030204" pitchFamily="34" charset="0"/>
                                  <a:ea typeface="Calibri" panose="020F0502020204030204" pitchFamily="34" charset="0"/>
                                  <a:cs typeface="Calibri" panose="020F0502020204030204" pitchFamily="34" charset="0"/>
                                </a:rPr>
                                <m:t>CI</m:t>
                              </m:r>
                            </m:e>
                            <m:sub>
                              <m:r>
                                <a:rPr lang="ar-AE" altLang="zh-CN" sz="1600" b="0" i="0">
                                  <a:latin typeface="Cambria Math" panose="02040503050406030204" pitchFamily="18" charset="0"/>
                                </a:rPr>
                                <m:t>80</m:t>
                              </m:r>
                              <m:r>
                                <a:rPr lang="ar-AE" altLang="zh-CN" sz="1600" b="0" i="0">
                                  <a:latin typeface="Cambria Math" panose="02040503050406030204" pitchFamily="18" charset="0"/>
                                </a:rPr>
                                <m:t>%</m:t>
                              </m:r>
                            </m:sub>
                          </m:sSub>
                          <m:r>
                            <a:rPr lang="ar-AE" altLang="zh-CN" sz="1600" b="0" i="0">
                              <a:latin typeface="Cambria Math" panose="02040503050406030204" pitchFamily="18" charset="0"/>
                            </a:rPr>
                            <m:t>=</m:t>
                          </m:r>
                          <m:r>
                            <a:rPr lang="en-US" altLang="zh-CN" sz="1600" b="0" i="0" smtClean="0">
                              <a:latin typeface="Cambria Math" panose="02040503050406030204" pitchFamily="18" charset="0"/>
                            </a:rPr>
                            <m:t>[</m:t>
                          </m:r>
                          <m:r>
                            <a:rPr lang="zh-CN" altLang="ar-AE" sz="1600" i="1">
                              <a:latin typeface="Cambria Math" panose="02040503050406030204" pitchFamily="18" charset="0"/>
                            </a:rPr>
                            <m:t>𝜇</m:t>
                          </m:r>
                          <m:r>
                            <a:rPr lang="ar-AE" altLang="zh-CN" sz="1600">
                              <a:latin typeface="Cambria Math" panose="02040503050406030204" pitchFamily="18" charset="0"/>
                            </a:rPr>
                            <m:t>−</m:t>
                          </m:r>
                          <m:r>
                            <a:rPr lang="ar-AE" altLang="zh-CN" sz="1600">
                              <a:latin typeface="Cambria Math" panose="02040503050406030204" pitchFamily="18" charset="0"/>
                            </a:rPr>
                            <m:t>1</m:t>
                          </m:r>
                          <m:r>
                            <a:rPr lang="ar-AE" altLang="zh-CN" sz="1600">
                              <a:latin typeface="Cambria Math" panose="02040503050406030204" pitchFamily="18" charset="0"/>
                            </a:rPr>
                            <m:t>.</m:t>
                          </m:r>
                          <m:r>
                            <a:rPr lang="ar-AE" altLang="zh-CN" sz="1600">
                              <a:latin typeface="Cambria Math" panose="02040503050406030204" pitchFamily="18" charset="0"/>
                            </a:rPr>
                            <m:t>28</m:t>
                          </m:r>
                          <m:r>
                            <a:rPr lang="zh-CN" altLang="ar-AE" sz="1600" i="1">
                              <a:latin typeface="Cambria Math" panose="02040503050406030204" pitchFamily="18" charset="0"/>
                            </a:rPr>
                            <m:t>𝜎</m:t>
                          </m:r>
                          <m:r>
                            <a:rPr lang="en-US" altLang="zh-CN" sz="1600" b="0" i="1" smtClean="0">
                              <a:latin typeface="Cambria Math" panose="02040503050406030204" pitchFamily="18" charset="0"/>
                            </a:rPr>
                            <m:t> </m:t>
                          </m:r>
                          <m:r>
                            <m:rPr>
                              <m:nor/>
                            </m:rPr>
                            <a:rPr lang="en-US" altLang="zh-CN" sz="1600" b="0" i="1" smtClean="0">
                              <a:latin typeface="Cambria Math" panose="02040503050406030204" pitchFamily="18" charset="0"/>
                            </a:rPr>
                            <m:t>,</m:t>
                          </m:r>
                          <m:r>
                            <m:rPr>
                              <m:nor/>
                            </m:rPr>
                            <a:rPr lang="ar-AE" altLang="zh-CN" sz="1600" i="1">
                              <a:latin typeface="Calibri" panose="020F0502020204030204" pitchFamily="34" charset="0"/>
                              <a:ea typeface="Calibri" panose="020F0502020204030204" pitchFamily="34" charset="0"/>
                              <a:cs typeface="Calibri" panose="020F0502020204030204" pitchFamily="34" charset="0"/>
                            </a:rPr>
                            <m:t> </m:t>
                          </m:r>
                          <m:r>
                            <a:rPr lang="en-US" altLang="zh-CN" sz="1600" b="0" i="1" smtClean="0">
                              <a:latin typeface="Cambria Math" panose="02040503050406030204" pitchFamily="18" charset="0"/>
                              <a:ea typeface="Calibri" panose="020F0502020204030204" pitchFamily="34" charset="0"/>
                              <a:cs typeface="Calibri" panose="020F0502020204030204" pitchFamily="34" charset="0"/>
                            </a:rPr>
                            <m:t> </m:t>
                          </m:r>
                          <m:r>
                            <a:rPr lang="zh-CN" altLang="ar-AE" sz="1600" i="1">
                              <a:latin typeface="Cambria Math" panose="02040503050406030204" pitchFamily="18" charset="0"/>
                            </a:rPr>
                            <m:t>𝜇</m:t>
                          </m:r>
                          <m:r>
                            <a:rPr lang="ar-AE" altLang="zh-CN" sz="1600">
                              <a:latin typeface="Cambria Math" panose="02040503050406030204" pitchFamily="18" charset="0"/>
                            </a:rPr>
                            <m:t>+</m:t>
                          </m:r>
                          <m:r>
                            <a:rPr lang="ar-AE" altLang="zh-CN" sz="1600">
                              <a:latin typeface="Cambria Math" panose="02040503050406030204" pitchFamily="18" charset="0"/>
                            </a:rPr>
                            <m:t>1</m:t>
                          </m:r>
                          <m:r>
                            <a:rPr lang="ar-AE" altLang="zh-CN" sz="1600">
                              <a:latin typeface="Cambria Math" panose="02040503050406030204" pitchFamily="18" charset="0"/>
                            </a:rPr>
                            <m:t>.</m:t>
                          </m:r>
                          <m:r>
                            <a:rPr lang="ar-AE" altLang="zh-CN" sz="1600">
                              <a:latin typeface="Cambria Math" panose="02040503050406030204" pitchFamily="18" charset="0"/>
                            </a:rPr>
                            <m:t>28</m:t>
                          </m:r>
                          <m:r>
                            <a:rPr lang="zh-CN" altLang="ar-AE" sz="1600" i="1">
                              <a:latin typeface="Cambria Math" panose="02040503050406030204" pitchFamily="18" charset="0"/>
                            </a:rPr>
                            <m:t>𝜎</m:t>
                          </m:r>
                          <m:r>
                            <m:rPr>
                              <m:nor/>
                            </m:rPr>
                            <a:rPr lang="ar-AE" altLang="zh-CN" sz="1600" i="1">
                              <a:latin typeface="Calibri" panose="020F0502020204030204" pitchFamily="34" charset="0"/>
                              <a:ea typeface="Calibri" panose="020F0502020204030204" pitchFamily="34" charset="0"/>
                              <a:cs typeface="Calibri" panose="020F0502020204030204" pitchFamily="34" charset="0"/>
                            </a:rPr>
                            <m:t> </m:t>
                          </m:r>
                          <m:r>
                            <m:rPr>
                              <m:nor/>
                            </m:rPr>
                            <a:rPr lang="en-US" altLang="zh-CN" sz="1600" b="0" i="0" smtClean="0">
                              <a:latin typeface="Calibri" panose="020F0502020204030204" pitchFamily="34" charset="0"/>
                              <a:ea typeface="Calibri" panose="020F0502020204030204" pitchFamily="34" charset="0"/>
                              <a:cs typeface="Calibri" panose="020F0502020204030204" pitchFamily="34" charset="0"/>
                            </a:rPr>
                            <m:t>]</m:t>
                          </m:r>
                          <m:r>
                            <a:rPr lang="ar-AE" altLang="zh-CN" sz="1600" b="0" i="0">
                              <a:latin typeface="Cambria Math" panose="02040503050406030204" pitchFamily="18" charset="0"/>
                            </a:rPr>
                            <m:t>.</m:t>
                          </m:r>
                        </m:e>
                      </m:borderBox>
                    </m:oMath>
                  </m:oMathPara>
                </a14:m>
                <a:endParaRPr lang="ar-AE" altLang="zh-CN" sz="1600" b="0" dirty="0">
                  <a:latin typeface="Calibri" panose="020F0502020204030204" pitchFamily="34" charset="0"/>
                  <a:ea typeface="Calibri" panose="020F0502020204030204" pitchFamily="34" charset="0"/>
                  <a:cs typeface="Calibri" panose="020F0502020204030204" pitchFamily="34" charset="0"/>
                </a:endParaRPr>
              </a:p>
              <a:p>
                <a:r>
                  <a:rPr lang="en-US" altLang="zh-CN" sz="1600" dirty="0">
                    <a:latin typeface="Calibri" panose="020F0502020204030204" pitchFamily="34" charset="0"/>
                    <a:ea typeface="Calibri" panose="020F0502020204030204" pitchFamily="34" charset="0"/>
                    <a:cs typeface="Calibri" panose="020F0502020204030204" pitchFamily="34" charset="0"/>
                  </a:rPr>
                  <a:t>This range means that, under the model’s Gaussian assumption, there is an </a:t>
                </a:r>
                <a:r>
                  <a:rPr lang="en-US" altLang="zh-CN" sz="1600" b="1" dirty="0">
                    <a:latin typeface="Calibri" panose="020F0502020204030204" pitchFamily="34" charset="0"/>
                    <a:ea typeface="Calibri" panose="020F0502020204030204" pitchFamily="34" charset="0"/>
                    <a:cs typeface="Calibri" panose="020F0502020204030204" pitchFamily="34" charset="0"/>
                  </a:rPr>
                  <a:t>80% probability</a:t>
                </a:r>
                <a:r>
                  <a:rPr lang="en-US" altLang="zh-CN" sz="1600" dirty="0">
                    <a:latin typeface="Calibri" panose="020F0502020204030204" pitchFamily="34" charset="0"/>
                    <a:ea typeface="Calibri" panose="020F0502020204030204" pitchFamily="34" charset="0"/>
                    <a:cs typeface="Calibri" panose="020F0502020204030204" pitchFamily="34" charset="0"/>
                  </a:rPr>
                  <a:t> that the true restoration time falls within this interval.</a:t>
                </a:r>
              </a:p>
              <a:p>
                <a:pPr>
                  <a:buNone/>
                </a:pPr>
                <a:br>
                  <a:rPr lang="en-US" altLang="zh-CN" sz="1600" dirty="0">
                    <a:latin typeface="Calibri" panose="020F0502020204030204" pitchFamily="34" charset="0"/>
                    <a:ea typeface="Calibri" panose="020F0502020204030204" pitchFamily="34" charset="0"/>
                    <a:cs typeface="Calibri" panose="020F0502020204030204" pitchFamily="34" charset="0"/>
                  </a:rPr>
                </a:br>
                <a:endParaRPr lang="zh-CN" altLang="en-US" sz="1600" dirty="0">
                  <a:latin typeface="Calibri" panose="020F0502020204030204" pitchFamily="34" charset="0"/>
                  <a:cs typeface="Calibri" panose="020F0502020204030204" pitchFamily="34" charset="0"/>
                </a:endParaRPr>
              </a:p>
            </p:txBody>
          </p:sp>
        </mc:Choice>
        <mc:Fallback xmlns="">
          <p:sp>
            <p:nvSpPr>
              <p:cNvPr id="3" name="Text Placeholder 2">
                <a:extLst>
                  <a:ext uri="{FF2B5EF4-FFF2-40B4-BE49-F238E27FC236}">
                    <a16:creationId xmlns:a16="http://schemas.microsoft.com/office/drawing/2014/main" id="{856BD3A4-8AF7-95F0-5F21-45119B24F34D}"/>
                  </a:ext>
                </a:extLst>
              </p:cNvPr>
              <p:cNvSpPr>
                <a:spLocks noGrp="1" noRot="1" noChangeAspect="1" noMove="1" noResize="1" noEditPoints="1" noAdjustHandles="1" noChangeArrowheads="1" noChangeShapeType="1" noTextEdit="1"/>
              </p:cNvSpPr>
              <p:nvPr>
                <p:ph type="body" sz="quarter" idx="10"/>
              </p:nvPr>
            </p:nvSpPr>
            <p:spPr>
              <a:xfrm>
                <a:off x="90239" y="742950"/>
                <a:ext cx="8839200" cy="3629000"/>
              </a:xfrm>
              <a:blipFill>
                <a:blip r:embed="rId2"/>
                <a:stretch>
                  <a:fillRect l="-414" t="-504" r="-4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30746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667C3-D33A-A97C-323A-B0DE38352E34}"/>
              </a:ext>
            </a:extLst>
          </p:cNvPr>
          <p:cNvSpPr>
            <a:spLocks noGrp="1"/>
          </p:cNvSpPr>
          <p:nvPr>
            <p:ph type="title"/>
          </p:nvPr>
        </p:nvSpPr>
        <p:spPr/>
        <p:txBody>
          <a:bodyPr/>
          <a:lstStyle/>
          <a:p>
            <a:r>
              <a:rPr lang="en-US" altLang="en-US" sz="2800" dirty="0">
                <a:latin typeface="Calibri" panose="020F0502020204030204" pitchFamily="34" charset="0"/>
                <a:ea typeface="Calibri" panose="020F0502020204030204" pitchFamily="34" charset="0"/>
                <a:cs typeface="Calibri" panose="020F0502020204030204" pitchFamily="34" charset="0"/>
              </a:rPr>
              <a:t>Numerical Results – Similarity Matrix</a:t>
            </a:r>
          </a:p>
        </p:txBody>
      </p:sp>
      <p:sp>
        <p:nvSpPr>
          <p:cNvPr id="4" name="文本框 11">
            <a:extLst>
              <a:ext uri="{FF2B5EF4-FFF2-40B4-BE49-F238E27FC236}">
                <a16:creationId xmlns:a16="http://schemas.microsoft.com/office/drawing/2014/main" id="{7EA586FB-5B25-CA1C-9B60-47877BCE1D85}"/>
              </a:ext>
            </a:extLst>
          </p:cNvPr>
          <p:cNvSpPr txBox="1"/>
          <p:nvPr/>
        </p:nvSpPr>
        <p:spPr>
          <a:xfrm>
            <a:off x="51476" y="590557"/>
            <a:ext cx="8964488" cy="830997"/>
          </a:xfrm>
          <a:prstGeom prst="rect">
            <a:avLst/>
          </a:prstGeom>
          <a:noFill/>
        </p:spPr>
        <p:txBody>
          <a:bodyPr wrap="square">
            <a:spAutoFit/>
          </a:bodyPr>
          <a:lstStyle/>
          <a:p>
            <a:pPr marL="342872" indent="-342872" eaLnBrk="1" hangingPunct="1">
              <a:spcBef>
                <a:spcPts val="0"/>
              </a:spcBef>
              <a:buClr>
                <a:srgbClr val="C00000"/>
              </a:buClr>
              <a:buSzPct val="100000"/>
              <a:buFont typeface="Arial" panose="020B0604020202020204" pitchFamily="34" charset="0"/>
              <a:buChar char="•"/>
              <a:defRPr/>
            </a:pPr>
            <a:r>
              <a:rPr lang="en-US" altLang="en-US" sz="1600" dirty="0">
                <a:latin typeface="Calibri" panose="020F0502020204030204" pitchFamily="34" charset="0"/>
                <a:ea typeface="Calibri" panose="020F0502020204030204" pitchFamily="34" charset="0"/>
                <a:cs typeface="Calibri" panose="020F0502020204030204" pitchFamily="34" charset="0"/>
              </a:rPr>
              <a:t>Similarity matrix used for selecting the first model and the transfer learning order. </a:t>
            </a:r>
            <a:r>
              <a:rPr lang="en-US" altLang="zh-CN" sz="1600" dirty="0">
                <a:latin typeface="Calibri" panose="020F0502020204030204" pitchFamily="34" charset="0"/>
                <a:ea typeface="Calibri" panose="020F0502020204030204" pitchFamily="34" charset="0"/>
                <a:cs typeface="Calibri" panose="020F0502020204030204" pitchFamily="34" charset="0"/>
              </a:rPr>
              <a:t>The similarity index (ranging from 0-1) among different clusters is calculated by a cross-validation principle with an unsupervised process.</a:t>
            </a:r>
          </a:p>
        </p:txBody>
      </p:sp>
      <p:sp>
        <p:nvSpPr>
          <p:cNvPr id="5" name="文本框 11">
            <a:extLst>
              <a:ext uri="{FF2B5EF4-FFF2-40B4-BE49-F238E27FC236}">
                <a16:creationId xmlns:a16="http://schemas.microsoft.com/office/drawing/2014/main" id="{36DD94D7-026C-0D4E-BAEB-20E6C622D4B3}"/>
              </a:ext>
            </a:extLst>
          </p:cNvPr>
          <p:cNvSpPr txBox="1"/>
          <p:nvPr/>
        </p:nvSpPr>
        <p:spPr>
          <a:xfrm>
            <a:off x="51476" y="3579862"/>
            <a:ext cx="9001000" cy="1077218"/>
          </a:xfrm>
          <a:prstGeom prst="rect">
            <a:avLst/>
          </a:prstGeom>
          <a:noFill/>
        </p:spPr>
        <p:txBody>
          <a:bodyPr wrap="square">
            <a:spAutoFit/>
          </a:bodyPr>
          <a:lstStyle/>
          <a:p>
            <a:pPr marL="342872" indent="-342872" eaLnBrk="1" hangingPunct="1">
              <a:spcBef>
                <a:spcPts val="0"/>
              </a:spcBef>
              <a:buClr>
                <a:srgbClr val="C00000"/>
              </a:buClr>
              <a:buSzPct val="100000"/>
              <a:buFont typeface="Arial" panose="020B0604020202020204" pitchFamily="34" charset="0"/>
              <a:buChar char="•"/>
              <a:defRPr/>
            </a:pPr>
            <a:r>
              <a:rPr lang="en-US" altLang="zh-CN" sz="1600" dirty="0">
                <a:latin typeface="Calibri" panose="020F0502020204030204" pitchFamily="34" charset="0"/>
                <a:cs typeface="Calibri" panose="020F0502020204030204" pitchFamily="34" charset="0"/>
              </a:rPr>
              <a:t>A</a:t>
            </a:r>
            <a:r>
              <a:rPr lang="en-US" sz="1600" dirty="0">
                <a:latin typeface="Calibri" panose="020F0502020204030204" pitchFamily="34" charset="0"/>
                <a:cs typeface="Calibri" panose="020F0502020204030204" pitchFamily="34" charset="0"/>
              </a:rPr>
              <a:t>verage similarity with other subsets:</a:t>
            </a:r>
          </a:p>
          <a:p>
            <a:pPr marL="799999" lvl="2" indent="-342872" eaLnBrk="1" hangingPunct="1">
              <a:spcBef>
                <a:spcPts val="0"/>
              </a:spcBef>
              <a:buClr>
                <a:srgbClr val="C00000"/>
              </a:buClr>
              <a:buSzPct val="100000"/>
              <a:buFont typeface="Arial" panose="020B0604020202020204" pitchFamily="34" charset="0"/>
              <a:buChar char="•"/>
              <a:defRPr/>
            </a:pPr>
            <a:r>
              <a:rPr lang="en-US" sz="1600" dirty="0">
                <a:latin typeface="Calibri" panose="020F0502020204030204" pitchFamily="34" charset="0"/>
                <a:cs typeface="Calibri" panose="020F0502020204030204" pitchFamily="34" charset="0"/>
              </a:rPr>
              <a:t>Cluster 1: 20.83%;     Cluster 2: 42.06%;    Cluster 3: 40.23%;    Cluster 4: 45.73%</a:t>
            </a:r>
          </a:p>
          <a:p>
            <a:pPr marL="342872" indent="-342872" eaLnBrk="1" hangingPunct="1">
              <a:spcBef>
                <a:spcPts val="0"/>
              </a:spcBef>
              <a:buClr>
                <a:srgbClr val="C00000"/>
              </a:buClr>
              <a:buSzPct val="100000"/>
              <a:buFont typeface="Arial" panose="020B0604020202020204" pitchFamily="34" charset="0"/>
              <a:buChar char="•"/>
              <a:defRPr/>
            </a:pPr>
            <a:r>
              <a:rPr lang="en-US" sz="1600" dirty="0">
                <a:latin typeface="Calibri" panose="020F0502020204030204" pitchFamily="34" charset="0"/>
                <a:cs typeface="Calibri" panose="020F0502020204030204" pitchFamily="34" charset="0"/>
              </a:rPr>
              <a:t>Cluster 4 exhibits the highest similarity with other subsets, indicating it is suitable as the first model for training.</a:t>
            </a:r>
          </a:p>
        </p:txBody>
      </p:sp>
      <p:sp>
        <p:nvSpPr>
          <p:cNvPr id="6" name="TextBox 5">
            <a:extLst>
              <a:ext uri="{FF2B5EF4-FFF2-40B4-BE49-F238E27FC236}">
                <a16:creationId xmlns:a16="http://schemas.microsoft.com/office/drawing/2014/main" id="{521E2837-AC72-F822-909A-226C6EE5C7B5}"/>
              </a:ext>
            </a:extLst>
          </p:cNvPr>
          <p:cNvSpPr txBox="1"/>
          <p:nvPr/>
        </p:nvSpPr>
        <p:spPr>
          <a:xfrm>
            <a:off x="2915816" y="4772947"/>
            <a:ext cx="5855207" cy="246221"/>
          </a:xfrm>
          <a:prstGeom prst="rect">
            <a:avLst/>
          </a:prstGeom>
          <a:noFill/>
        </p:spPr>
        <p:txBody>
          <a:bodyPr wrap="square">
            <a:spAutoFit/>
          </a:bodyPr>
          <a:lstStyle/>
          <a:p>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Similarity Index: 0 means no similarity between two samples, and 1 means two samples are the same.</a:t>
            </a:r>
            <a:endPar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Table 4">
            <a:extLst>
              <a:ext uri="{FF2B5EF4-FFF2-40B4-BE49-F238E27FC236}">
                <a16:creationId xmlns:a16="http://schemas.microsoft.com/office/drawing/2014/main" id="{066696EC-8FD3-FBB9-B317-8FB90A831BC2}"/>
              </a:ext>
            </a:extLst>
          </p:cNvPr>
          <p:cNvGraphicFramePr>
            <a:graphicFrameLocks noGrp="1"/>
          </p:cNvGraphicFramePr>
          <p:nvPr>
            <p:extLst>
              <p:ext uri="{D42A27DB-BD31-4B8C-83A1-F6EECF244321}">
                <p14:modId xmlns:p14="http://schemas.microsoft.com/office/powerpoint/2010/main" val="2790610000"/>
              </p:ext>
            </p:extLst>
          </p:nvPr>
        </p:nvGraphicFramePr>
        <p:xfrm>
          <a:off x="517917" y="1419623"/>
          <a:ext cx="8108165" cy="2133283"/>
        </p:xfrm>
        <a:graphic>
          <a:graphicData uri="http://schemas.openxmlformats.org/drawingml/2006/table">
            <a:tbl>
              <a:tblPr firstRow="1" bandRow="1">
                <a:tableStyleId>{69012ECD-51FC-41F1-AA8D-1B2483CD663E}</a:tableStyleId>
              </a:tblPr>
              <a:tblGrid>
                <a:gridCol w="1033310">
                  <a:extLst>
                    <a:ext uri="{9D8B030D-6E8A-4147-A177-3AD203B41FA5}">
                      <a16:colId xmlns:a16="http://schemas.microsoft.com/office/drawing/2014/main" val="3435484669"/>
                    </a:ext>
                  </a:extLst>
                </a:gridCol>
                <a:gridCol w="1198944">
                  <a:extLst>
                    <a:ext uri="{9D8B030D-6E8A-4147-A177-3AD203B41FA5}">
                      <a16:colId xmlns:a16="http://schemas.microsoft.com/office/drawing/2014/main" val="4189943495"/>
                    </a:ext>
                  </a:extLst>
                </a:gridCol>
                <a:gridCol w="1358763">
                  <a:extLst>
                    <a:ext uri="{9D8B030D-6E8A-4147-A177-3AD203B41FA5}">
                      <a16:colId xmlns:a16="http://schemas.microsoft.com/office/drawing/2014/main" val="2940490856"/>
                    </a:ext>
                  </a:extLst>
                </a:gridCol>
                <a:gridCol w="2258574">
                  <a:extLst>
                    <a:ext uri="{9D8B030D-6E8A-4147-A177-3AD203B41FA5}">
                      <a16:colId xmlns:a16="http://schemas.microsoft.com/office/drawing/2014/main" val="1854889476"/>
                    </a:ext>
                  </a:extLst>
                </a:gridCol>
                <a:gridCol w="2258574">
                  <a:extLst>
                    <a:ext uri="{9D8B030D-6E8A-4147-A177-3AD203B41FA5}">
                      <a16:colId xmlns:a16="http://schemas.microsoft.com/office/drawing/2014/main" val="514515458"/>
                    </a:ext>
                  </a:extLst>
                </a:gridCol>
              </a:tblGrid>
              <a:tr h="574815">
                <a:tc>
                  <a:txBody>
                    <a:bodyPr/>
                    <a:lstStyle/>
                    <a:p>
                      <a:pPr algn="ctr" fontAlgn="b"/>
                      <a:r>
                        <a:rPr lang="en-US" sz="1600" u="none" strike="noStrike" dirty="0">
                          <a:solidFill>
                            <a:schemeClr val="tx1"/>
                          </a:solidFill>
                          <a:effectLst/>
                        </a:rPr>
                        <a:t>Similarity Index (%)</a:t>
                      </a:r>
                      <a:endParaRPr lang="en-US"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solidFill>
                            <a:schemeClr val="tx1"/>
                          </a:solidFill>
                          <a:effectLst/>
                        </a:rPr>
                        <a:t>Cluster 1</a:t>
                      </a:r>
                      <a:endParaRPr lang="en-US"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solidFill>
                            <a:schemeClr val="tx1"/>
                          </a:solidFill>
                          <a:effectLst/>
                        </a:rPr>
                        <a:t>Cluster 2</a:t>
                      </a:r>
                      <a:endParaRPr lang="en-US"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solidFill>
                            <a:schemeClr val="tx1"/>
                          </a:solidFill>
                          <a:effectLst/>
                        </a:rPr>
                        <a:t>Cluster 3</a:t>
                      </a:r>
                      <a:endParaRPr lang="en-US"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solidFill>
                            <a:schemeClr val="tx1"/>
                          </a:solidFill>
                          <a:effectLst/>
                        </a:rPr>
                        <a:t>Cluster 4</a:t>
                      </a:r>
                      <a:endParaRPr lang="en-US"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616816349"/>
                  </a:ext>
                </a:extLst>
              </a:tr>
              <a:tr h="389617">
                <a:tc>
                  <a:txBody>
                    <a:bodyPr/>
                    <a:lstStyle/>
                    <a:p>
                      <a:pPr algn="ctr" fontAlgn="b"/>
                      <a:r>
                        <a:rPr lang="en-US" sz="1600" b="1" u="none" strike="noStrike" dirty="0">
                          <a:solidFill>
                            <a:schemeClr val="tx1"/>
                          </a:solidFill>
                          <a:effectLst/>
                        </a:rPr>
                        <a:t>Cluster 1</a:t>
                      </a:r>
                      <a:endParaRPr lang="en-US" sz="16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b="0" u="none" strike="noStrike" dirty="0">
                          <a:solidFill>
                            <a:srgbClr val="000000"/>
                          </a:solidFill>
                          <a:effectLst/>
                        </a:rPr>
                        <a:t> -</a:t>
                      </a: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b="0" u="none" strike="noStrike" dirty="0">
                          <a:solidFill>
                            <a:srgbClr val="000000"/>
                          </a:solidFill>
                          <a:effectLst/>
                        </a:rPr>
                        <a:t>17.7</a:t>
                      </a: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b="0" u="none" strike="noStrike" dirty="0">
                          <a:solidFill>
                            <a:srgbClr val="000000"/>
                          </a:solidFill>
                          <a:effectLst/>
                        </a:rPr>
                        <a:t>18.6</a:t>
                      </a: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b="0" u="none" strike="noStrike" dirty="0">
                          <a:solidFill>
                            <a:srgbClr val="000000"/>
                          </a:solidFill>
                          <a:effectLst/>
                        </a:rPr>
                        <a:t>26.2</a:t>
                      </a: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732503580"/>
                  </a:ext>
                </a:extLst>
              </a:tr>
              <a:tr h="389617">
                <a:tc>
                  <a:txBody>
                    <a:bodyPr/>
                    <a:lstStyle/>
                    <a:p>
                      <a:pPr algn="ctr" fontAlgn="b"/>
                      <a:r>
                        <a:rPr lang="en-US" sz="1600" b="1" u="none" strike="noStrike" dirty="0">
                          <a:solidFill>
                            <a:schemeClr val="tx1"/>
                          </a:solidFill>
                          <a:effectLst/>
                        </a:rPr>
                        <a:t>Cluster 2</a:t>
                      </a:r>
                      <a:endParaRPr lang="en-US" sz="16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b="0" u="none" strike="noStrike" dirty="0">
                          <a:solidFill>
                            <a:srgbClr val="000000"/>
                          </a:solidFill>
                          <a:effectLst/>
                        </a:rPr>
                        <a:t>17.7</a:t>
                      </a: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b="0" u="none" strike="noStrike" dirty="0">
                          <a:solidFill>
                            <a:srgbClr val="000000"/>
                          </a:solidFill>
                          <a:effectLst/>
                        </a:rPr>
                        <a:t> -</a:t>
                      </a: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b="0" u="none" strike="noStrike" dirty="0">
                          <a:solidFill>
                            <a:srgbClr val="000000"/>
                          </a:solidFill>
                          <a:effectLst/>
                        </a:rPr>
                        <a:t>49.8</a:t>
                      </a: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b="0" u="none" strike="noStrike" dirty="0">
                          <a:solidFill>
                            <a:srgbClr val="000000"/>
                          </a:solidFill>
                          <a:effectLst/>
                        </a:rPr>
                        <a:t>58.7</a:t>
                      </a: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45896838"/>
                  </a:ext>
                </a:extLst>
              </a:tr>
              <a:tr h="389617">
                <a:tc>
                  <a:txBody>
                    <a:bodyPr/>
                    <a:lstStyle/>
                    <a:p>
                      <a:pPr algn="ctr" fontAlgn="b"/>
                      <a:r>
                        <a:rPr lang="en-US" sz="1600" b="1" u="none" strike="noStrike" dirty="0">
                          <a:solidFill>
                            <a:schemeClr val="tx1"/>
                          </a:solidFill>
                          <a:effectLst/>
                        </a:rPr>
                        <a:t>Cluster 3</a:t>
                      </a:r>
                      <a:endParaRPr lang="en-US" sz="16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b="0" u="none" strike="noStrike" dirty="0">
                          <a:solidFill>
                            <a:srgbClr val="000000"/>
                          </a:solidFill>
                          <a:effectLst/>
                        </a:rPr>
                        <a:t>18.6</a:t>
                      </a: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b="0" u="none" strike="noStrike" dirty="0">
                          <a:solidFill>
                            <a:srgbClr val="000000"/>
                          </a:solidFill>
                          <a:effectLst/>
                        </a:rPr>
                        <a:t>49.8</a:t>
                      </a: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b="0" u="none" strike="noStrike" dirty="0">
                          <a:solidFill>
                            <a:srgbClr val="000000"/>
                          </a:solidFill>
                          <a:effectLst/>
                        </a:rPr>
                        <a:t> -</a:t>
                      </a: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b="0" u="none" strike="noStrike" dirty="0">
                          <a:solidFill>
                            <a:srgbClr val="000000"/>
                          </a:solidFill>
                          <a:effectLst/>
                        </a:rPr>
                        <a:t>52.3</a:t>
                      </a: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647223653"/>
                  </a:ext>
                </a:extLst>
              </a:tr>
              <a:tr h="389617">
                <a:tc>
                  <a:txBody>
                    <a:bodyPr/>
                    <a:lstStyle/>
                    <a:p>
                      <a:pPr algn="ctr" fontAlgn="b"/>
                      <a:r>
                        <a:rPr lang="en-US" sz="1600" b="1" u="none" strike="noStrike" dirty="0">
                          <a:solidFill>
                            <a:schemeClr val="tx1"/>
                          </a:solidFill>
                          <a:effectLst/>
                        </a:rPr>
                        <a:t>Cluster 4</a:t>
                      </a:r>
                      <a:endParaRPr lang="en-US" sz="16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b="0" u="none" strike="noStrike" dirty="0">
                          <a:solidFill>
                            <a:srgbClr val="000000"/>
                          </a:solidFill>
                          <a:effectLst/>
                        </a:rPr>
                        <a:t>26.2</a:t>
                      </a: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b="0" u="none" strike="noStrike" dirty="0">
                          <a:solidFill>
                            <a:srgbClr val="000000"/>
                          </a:solidFill>
                          <a:effectLst/>
                        </a:rPr>
                        <a:t>58.7</a:t>
                      </a: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b="0" u="none" strike="noStrike" dirty="0">
                          <a:solidFill>
                            <a:srgbClr val="000000"/>
                          </a:solidFill>
                          <a:effectLst/>
                        </a:rPr>
                        <a:t>52.3</a:t>
                      </a: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b="0" u="none" strike="noStrike" dirty="0">
                          <a:solidFill>
                            <a:srgbClr val="000000"/>
                          </a:solidFill>
                          <a:effectLst/>
                        </a:rPr>
                        <a:t>- </a:t>
                      </a: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620527890"/>
                  </a:ext>
                </a:extLst>
              </a:tr>
            </a:tbl>
          </a:graphicData>
        </a:graphic>
      </p:graphicFrame>
    </p:spTree>
    <p:extLst>
      <p:ext uri="{BB962C8B-B14F-4D97-AF65-F5344CB8AC3E}">
        <p14:creationId xmlns:p14="http://schemas.microsoft.com/office/powerpoint/2010/main" val="2140756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14DA-DC42-8199-40C6-5E7C5217549A}"/>
              </a:ext>
            </a:extLst>
          </p:cNvPr>
          <p:cNvSpPr>
            <a:spLocks noGrp="1"/>
          </p:cNvSpPr>
          <p:nvPr>
            <p:ph type="title"/>
          </p:nvPr>
        </p:nvSpPr>
        <p:spPr/>
        <p:txBody>
          <a:bodyPr/>
          <a:lstStyle/>
          <a:p>
            <a:r>
              <a:rPr lang="en-US" altLang="zh-CN" dirty="0"/>
              <a:t>Numerical Results  - Comparison</a:t>
            </a:r>
            <a:endParaRPr lang="zh-CN" altLang="en-US" dirty="0"/>
          </a:p>
        </p:txBody>
      </p:sp>
      <p:pic>
        <p:nvPicPr>
          <p:cNvPr id="4" name="Picture 3" descr="Chart, bar chart, waterfall chart&#10;&#10;Description automatically generated">
            <a:extLst>
              <a:ext uri="{FF2B5EF4-FFF2-40B4-BE49-F238E27FC236}">
                <a16:creationId xmlns:a16="http://schemas.microsoft.com/office/drawing/2014/main" id="{B967A7F1-80C8-5228-4D70-7634776144A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5495" y="1491630"/>
            <a:ext cx="5307087" cy="3076989"/>
          </a:xfrm>
          <a:prstGeom prst="rect">
            <a:avLst/>
          </a:prstGeom>
        </p:spPr>
      </p:pic>
      <p:sp>
        <p:nvSpPr>
          <p:cNvPr id="6" name="TextBox 5">
            <a:extLst>
              <a:ext uri="{FF2B5EF4-FFF2-40B4-BE49-F238E27FC236}">
                <a16:creationId xmlns:a16="http://schemas.microsoft.com/office/drawing/2014/main" id="{41942F57-AE8A-686A-3D79-CBE1A6C14AF6}"/>
              </a:ext>
            </a:extLst>
          </p:cNvPr>
          <p:cNvSpPr txBox="1"/>
          <p:nvPr/>
        </p:nvSpPr>
        <p:spPr>
          <a:xfrm>
            <a:off x="90239" y="627534"/>
            <a:ext cx="8496944" cy="707886"/>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Calibri" panose="020F0502020204030204" pitchFamily="34" charset="0"/>
                <a:ea typeface="Calibri" panose="020F0502020204030204" pitchFamily="34" charset="0"/>
                <a:cs typeface="Calibri" panose="020F0502020204030204" pitchFamily="34" charset="0"/>
              </a:rPr>
              <a:t>We have conducted numerical comparisons with three existing works [10-12]</a:t>
            </a:r>
          </a:p>
          <a:p>
            <a:pPr marL="342900" indent="-342900">
              <a:buFont typeface="Arial" panose="020B0604020202020204" pitchFamily="34" charset="0"/>
              <a:buChar char="•"/>
            </a:pPr>
            <a:r>
              <a:rPr lang="en-US" altLang="zh-CN" sz="2000" dirty="0">
                <a:latin typeface="Calibri" panose="020F0502020204030204" pitchFamily="34" charset="0"/>
                <a:ea typeface="Calibri" panose="020F0502020204030204" pitchFamily="34" charset="0"/>
                <a:cs typeface="Calibri" panose="020F0502020204030204" pitchFamily="34" charset="0"/>
              </a:rPr>
              <a:t>The accuracy shown on this figure is the average accuracy of 4 models.</a:t>
            </a:r>
            <a:endParaRPr lang="zh-CN" altLang="en-US" sz="20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9C507F0-9E1D-3C23-5581-EE1418DCEE4D}"/>
              </a:ext>
            </a:extLst>
          </p:cNvPr>
          <p:cNvSpPr txBox="1"/>
          <p:nvPr/>
        </p:nvSpPr>
        <p:spPr>
          <a:xfrm>
            <a:off x="5330750" y="1563638"/>
            <a:ext cx="3675563" cy="2800767"/>
          </a:xfrm>
          <a:prstGeom prst="rect">
            <a:avLst/>
          </a:prstGeom>
          <a:noFill/>
        </p:spPr>
        <p:txBody>
          <a:bodyPr wrap="square">
            <a:spAutoFit/>
          </a:bodyPr>
          <a:lstStyle/>
          <a:p>
            <a:pPr marL="285750" indent="-285750" algn="just" eaLnBrk="1" hangingPunct="1">
              <a:spcBef>
                <a:spcPts val="600"/>
              </a:spcBef>
              <a:spcAft>
                <a:spcPts val="600"/>
              </a:spcAft>
              <a:buClr>
                <a:srgbClr val="C00000"/>
              </a:buClr>
              <a:buSzPct val="100000"/>
              <a:buFont typeface="Arial" panose="020B0604020202020204" pitchFamily="34" charset="0"/>
              <a:buChar char="•"/>
              <a:defRPr/>
            </a:pPr>
            <a:r>
              <a:rPr lang="en-US" altLang="zh-CN" sz="1200" b="1" kern="0" dirty="0">
                <a:solidFill>
                  <a:srgbClr val="000000"/>
                </a:solidFill>
                <a:latin typeface="Calibri" panose="020F0502020204030204" pitchFamily="34" charset="0"/>
                <a:ea typeface="Calibri" panose="020F0502020204030204" pitchFamily="34" charset="0"/>
                <a:cs typeface="Calibri" panose="020F0502020204030204" pitchFamily="34" charset="0"/>
              </a:rPr>
              <a:t>[10] T. </a:t>
            </a:r>
            <a:r>
              <a:rPr lang="en-US" altLang="zh-CN" sz="1200" b="1"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Lawanson</a:t>
            </a:r>
            <a:r>
              <a:rPr lang="en-US" altLang="zh-CN" sz="1200" b="1" kern="0" dirty="0">
                <a:solidFill>
                  <a:srgbClr val="000000"/>
                </a:solidFill>
                <a:latin typeface="Calibri" panose="020F0502020204030204" pitchFamily="34" charset="0"/>
                <a:ea typeface="Calibri" panose="020F0502020204030204" pitchFamily="34" charset="0"/>
                <a:cs typeface="Calibri" panose="020F0502020204030204" pitchFamily="34" charset="0"/>
              </a:rPr>
              <a:t>, V. Sharma, V. Cecchi, and T. Hong, “Analysis of outage frequency and duration in distribution systems using machine learning,” </a:t>
            </a:r>
            <a:r>
              <a:rPr lang="en-US" altLang="zh-CN" sz="1200" b="1" i="1" kern="0" dirty="0">
                <a:solidFill>
                  <a:srgbClr val="000000"/>
                </a:solidFill>
                <a:latin typeface="Calibri" panose="020F0502020204030204" pitchFamily="34" charset="0"/>
                <a:ea typeface="Calibri" panose="020F0502020204030204" pitchFamily="34" charset="0"/>
                <a:cs typeface="Calibri" panose="020F0502020204030204" pitchFamily="34" charset="0"/>
              </a:rPr>
              <a:t>2020 52nd North American Power Symposium (NAPS)</a:t>
            </a:r>
            <a:r>
              <a:rPr lang="en-US" altLang="zh-CN" sz="1200" b="1" kern="0" dirty="0">
                <a:solidFill>
                  <a:srgbClr val="000000"/>
                </a:solidFill>
                <a:latin typeface="Calibri" panose="020F0502020204030204" pitchFamily="34" charset="0"/>
                <a:ea typeface="Calibri" panose="020F0502020204030204" pitchFamily="34" charset="0"/>
                <a:cs typeface="Calibri" panose="020F0502020204030204" pitchFamily="34" charset="0"/>
              </a:rPr>
              <a:t>, pp. 1–6, 2021.</a:t>
            </a:r>
            <a:endParaRPr kumimoji="0" lang="en-US" altLang="zh-CN"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1" fontAlgn="base" latinLnBrk="0" hangingPunct="1">
              <a:lnSpc>
                <a:spcPct val="100000"/>
              </a:lnSpc>
              <a:spcBef>
                <a:spcPts val="600"/>
              </a:spcBef>
              <a:spcAft>
                <a:spcPts val="600"/>
              </a:spcAft>
              <a:buClr>
                <a:srgbClr val="C00000"/>
              </a:buClr>
              <a:buSzPct val="100000"/>
              <a:buFont typeface="Arial" panose="020B0604020202020204" pitchFamily="34" charset="0"/>
              <a:buChar char="•"/>
              <a:tabLst/>
              <a:defRPr/>
            </a:pPr>
            <a:r>
              <a:rPr kumimoji="0" lang="en-US" altLang="zh-CN"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[11] A. J. Smola and B. </a:t>
            </a:r>
            <a:r>
              <a:rPr kumimoji="0" lang="en-US" altLang="zh-CN" sz="1200" b="1"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Scholkopf</a:t>
            </a:r>
            <a:r>
              <a:rPr kumimoji="0" lang="en-US" altLang="zh-CN"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 tutorial on support vector regression,” </a:t>
            </a:r>
            <a:r>
              <a:rPr kumimoji="0" lang="en-US" altLang="zh-CN" sz="1200" b="1"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Statistics and computing</a:t>
            </a:r>
            <a:r>
              <a:rPr kumimoji="0" lang="en-US" altLang="zh-CN"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vol. 14, no. 3, pp. 199–222, 2004</a:t>
            </a:r>
          </a:p>
          <a:p>
            <a:pPr marL="285750" marR="0" lvl="0" indent="-285750" algn="just" defTabSz="914400" rtl="0" eaLnBrk="1" fontAlgn="base" latinLnBrk="0" hangingPunct="1">
              <a:lnSpc>
                <a:spcPct val="100000"/>
              </a:lnSpc>
              <a:spcBef>
                <a:spcPts val="600"/>
              </a:spcBef>
              <a:spcAft>
                <a:spcPts val="600"/>
              </a:spcAft>
              <a:buClr>
                <a:srgbClr val="C00000"/>
              </a:buClr>
              <a:buSzPct val="100000"/>
              <a:buFont typeface="Arial" panose="020B0604020202020204" pitchFamily="34" charset="0"/>
              <a:buChar char="•"/>
              <a:tabLst/>
              <a:defRPr/>
            </a:pPr>
            <a:r>
              <a:rPr kumimoji="0" lang="en-US" altLang="zh-CN"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[12] D. </a:t>
            </a:r>
            <a:r>
              <a:rPr kumimoji="0" lang="en-US" altLang="zh-CN" sz="1200" b="1"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Cerrai</a:t>
            </a:r>
            <a:r>
              <a:rPr kumimoji="0" lang="en-US" altLang="zh-CN"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D. W. </a:t>
            </a:r>
            <a:r>
              <a:rPr kumimoji="0" lang="en-US" altLang="zh-CN" sz="1200" b="1"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Wanik</a:t>
            </a:r>
            <a:r>
              <a:rPr kumimoji="0" lang="en-US" altLang="zh-CN"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M. A. E. Bhuiyan, X. Zhang, J. Yang, M. E. B. Frediani, and E. N. Anagnostou, “Predicting storm outages through new representations of weather and vegetation,” </a:t>
            </a:r>
            <a:r>
              <a:rPr kumimoji="0" lang="en-US" altLang="zh-CN" sz="1200" b="1"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IEEE Access</a:t>
            </a:r>
            <a:r>
              <a:rPr kumimoji="0" lang="en-US" altLang="zh-CN"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vol. 7, pp. 29 639–29 654, 2019.</a:t>
            </a:r>
          </a:p>
        </p:txBody>
      </p:sp>
    </p:spTree>
    <p:extLst>
      <p:ext uri="{BB962C8B-B14F-4D97-AF65-F5344CB8AC3E}">
        <p14:creationId xmlns:p14="http://schemas.microsoft.com/office/powerpoint/2010/main" val="3957389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6D4AB-590D-820B-437D-6C1C15572004}"/>
              </a:ext>
            </a:extLst>
          </p:cNvPr>
          <p:cNvSpPr>
            <a:spLocks noGrp="1"/>
          </p:cNvSpPr>
          <p:nvPr>
            <p:ph type="title"/>
          </p:nvPr>
        </p:nvSpPr>
        <p:spPr/>
        <p:txBody>
          <a:bodyPr/>
          <a:lstStyle/>
          <a:p>
            <a:r>
              <a:rPr lang="en-US" altLang="zh-CN" dirty="0"/>
              <a:t>Sensitivity and Uncertainly Analysis</a:t>
            </a:r>
            <a:endParaRPr lang="zh-CN" altLang="en-US" dirty="0"/>
          </a:p>
        </p:txBody>
      </p:sp>
      <p:sp>
        <p:nvSpPr>
          <p:cNvPr id="3" name="Text Placeholder 2">
            <a:extLst>
              <a:ext uri="{FF2B5EF4-FFF2-40B4-BE49-F238E27FC236}">
                <a16:creationId xmlns:a16="http://schemas.microsoft.com/office/drawing/2014/main" id="{AA757039-67EB-D0B4-2E3E-C25715CBF72D}"/>
              </a:ext>
            </a:extLst>
          </p:cNvPr>
          <p:cNvSpPr>
            <a:spLocks noGrp="1"/>
          </p:cNvSpPr>
          <p:nvPr>
            <p:ph type="body" sz="quarter" idx="10"/>
          </p:nvPr>
        </p:nvSpPr>
        <p:spPr>
          <a:xfrm>
            <a:off x="79122" y="657530"/>
            <a:ext cx="4348862" cy="3828440"/>
          </a:xfrm>
        </p:spPr>
        <p:txBody>
          <a:bodyPr/>
          <a:lstStyle/>
          <a:p>
            <a:pPr>
              <a:buFont typeface="Arial" panose="020B0604020202020204" pitchFamily="34" charset="0"/>
              <a:buChar char="•"/>
            </a:pPr>
            <a:r>
              <a:rPr lang="en-US" altLang="zh-CN" sz="1600" dirty="0">
                <a:latin typeface="Calibri" panose="020F0502020204030204" pitchFamily="34" charset="0"/>
                <a:ea typeface="Calibri" panose="020F0502020204030204" pitchFamily="34" charset="0"/>
                <a:cs typeface="Calibri" panose="020F0502020204030204" pitchFamily="34" charset="0"/>
              </a:rPr>
              <a:t>To evaluate how the </a:t>
            </a:r>
            <a:r>
              <a:rPr lang="en-US" altLang="zh-CN" sz="1600" b="1" dirty="0">
                <a:latin typeface="Calibri" panose="020F0502020204030204" pitchFamily="34" charset="0"/>
                <a:ea typeface="Calibri" panose="020F0502020204030204" pitchFamily="34" charset="0"/>
                <a:cs typeface="Calibri" panose="020F0502020204030204" pitchFamily="34" charset="0"/>
              </a:rPr>
              <a:t>size of the training dataset</a:t>
            </a:r>
            <a:r>
              <a:rPr lang="en-US" altLang="zh-CN" sz="1600" dirty="0">
                <a:latin typeface="Calibri" panose="020F0502020204030204" pitchFamily="34" charset="0"/>
                <a:ea typeface="Calibri" panose="020F0502020204030204" pitchFamily="34" charset="0"/>
                <a:cs typeface="Calibri" panose="020F0502020204030204" pitchFamily="34" charset="0"/>
              </a:rPr>
              <a:t> affects model performance and to verify the </a:t>
            </a:r>
            <a:r>
              <a:rPr lang="en-US" altLang="zh-CN" sz="1600" b="1" dirty="0">
                <a:latin typeface="Calibri" panose="020F0502020204030204" pitchFamily="34" charset="0"/>
                <a:ea typeface="Calibri" panose="020F0502020204030204" pitchFamily="34" charset="0"/>
                <a:cs typeface="Calibri" panose="020F0502020204030204" pitchFamily="34" charset="0"/>
              </a:rPr>
              <a:t>robustness</a:t>
            </a:r>
            <a:r>
              <a:rPr lang="en-US" altLang="zh-CN" sz="1600" dirty="0">
                <a:latin typeface="Calibri" panose="020F0502020204030204" pitchFamily="34" charset="0"/>
                <a:ea typeface="Calibri" panose="020F0502020204030204" pitchFamily="34" charset="0"/>
                <a:cs typeface="Calibri" panose="020F0502020204030204" pitchFamily="34" charset="0"/>
              </a:rPr>
              <a:t> of the proposed transfer-learning-based ANN.</a:t>
            </a:r>
            <a:endParaRPr lang="en-US" altLang="zh-CN" sz="1600" b="1" dirty="0">
              <a:latin typeface="Calibri" panose="020F0502020204030204" pitchFamily="34" charset="0"/>
              <a:ea typeface="Calibri" panose="020F0502020204030204" pitchFamily="34" charset="0"/>
              <a:cs typeface="Calibri" panose="020F0502020204030204" pitchFamily="34" charset="0"/>
            </a:endParaRPr>
          </a:p>
          <a:p>
            <a:pPr>
              <a:buNone/>
            </a:pPr>
            <a:r>
              <a:rPr lang="en-US" altLang="zh-CN" sz="1600" b="1" dirty="0">
                <a:latin typeface="Calibri" panose="020F0502020204030204" pitchFamily="34" charset="0"/>
                <a:ea typeface="Calibri" panose="020F0502020204030204" pitchFamily="34" charset="0"/>
                <a:cs typeface="Calibri" panose="020F0502020204030204" pitchFamily="34" charset="0"/>
              </a:rPr>
              <a:t>Sensitivity to Training Data Size</a:t>
            </a:r>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altLang="zh-CN" sz="1600" dirty="0">
                <a:latin typeface="Calibri" panose="020F0502020204030204" pitchFamily="34" charset="0"/>
                <a:ea typeface="Calibri" panose="020F0502020204030204" pitchFamily="34" charset="0"/>
                <a:cs typeface="Calibri" panose="020F0502020204030204" pitchFamily="34" charset="0"/>
              </a:rPr>
              <a:t>The model’s prediction accuracy was tested under </a:t>
            </a:r>
            <a:r>
              <a:rPr lang="en-US" altLang="zh-CN" sz="1600" b="1" dirty="0">
                <a:latin typeface="Calibri" panose="020F0502020204030204" pitchFamily="34" charset="0"/>
                <a:ea typeface="Calibri" panose="020F0502020204030204" pitchFamily="34" charset="0"/>
                <a:cs typeface="Calibri" panose="020F0502020204030204" pitchFamily="34" charset="0"/>
              </a:rPr>
              <a:t>varying numbers of training samples</a:t>
            </a:r>
            <a:r>
              <a:rPr lang="en-US" altLang="zh-CN" sz="1600" dirty="0">
                <a:latin typeface="Calibri" panose="020F0502020204030204" pitchFamily="34" charset="0"/>
                <a:ea typeface="Calibri" panose="020F0502020204030204" pitchFamily="34" charset="0"/>
                <a:cs typeface="Calibri" panose="020F0502020204030204" pitchFamily="34" charset="0"/>
              </a:rPr>
              <a:t>.</a:t>
            </a:r>
          </a:p>
          <a:p>
            <a:pPr>
              <a:buFont typeface="Arial" panose="020B0604020202020204" pitchFamily="34" charset="0"/>
              <a:buChar char="•"/>
            </a:pPr>
            <a:r>
              <a:rPr lang="en-US" altLang="zh-CN" sz="1600" b="1" dirty="0">
                <a:latin typeface="Calibri" panose="020F0502020204030204" pitchFamily="34" charset="0"/>
                <a:ea typeface="Calibri" panose="020F0502020204030204" pitchFamily="34" charset="0"/>
                <a:cs typeface="Calibri" panose="020F0502020204030204" pitchFamily="34" charset="0"/>
              </a:rPr>
              <a:t>Performance stabilizes after approximately 3,000 samples</a:t>
            </a:r>
            <a:r>
              <a:rPr lang="en-US" altLang="zh-CN" sz="1600" dirty="0">
                <a:latin typeface="Calibri" panose="020F0502020204030204" pitchFamily="34" charset="0"/>
                <a:ea typeface="Calibri" panose="020F0502020204030204" pitchFamily="34" charset="0"/>
                <a:cs typeface="Calibri" panose="020F0502020204030204" pitchFamily="34" charset="0"/>
              </a:rPr>
              <a:t>, which corresponds to </a:t>
            </a:r>
            <a:r>
              <a:rPr lang="en-US" altLang="zh-CN" sz="1600" b="1" dirty="0">
                <a:latin typeface="Calibri" panose="020F0502020204030204" pitchFamily="34" charset="0"/>
                <a:ea typeface="Calibri" panose="020F0502020204030204" pitchFamily="34" charset="0"/>
                <a:cs typeface="Calibri" panose="020F0502020204030204" pitchFamily="34" charset="0"/>
              </a:rPr>
              <a:t>0.5–1 year of outage data</a:t>
            </a:r>
            <a:r>
              <a:rPr lang="en-US" altLang="zh-CN" sz="1600" dirty="0">
                <a:latin typeface="Calibri" panose="020F0502020204030204" pitchFamily="34" charset="0"/>
                <a:ea typeface="Calibri" panose="020F0502020204030204" pitchFamily="34" charset="0"/>
                <a:cs typeface="Calibri" panose="020F0502020204030204" pitchFamily="34" charset="0"/>
              </a:rPr>
              <a:t>, depending on outage frequency.</a:t>
            </a:r>
          </a:p>
          <a:p>
            <a:pPr>
              <a:buFont typeface="Arial" panose="020B0604020202020204" pitchFamily="34" charset="0"/>
              <a:buChar char="•"/>
            </a:pPr>
            <a:r>
              <a:rPr lang="en-US" altLang="zh-CN" sz="1600" dirty="0">
                <a:latin typeface="Calibri" panose="020F0502020204030204" pitchFamily="34" charset="0"/>
                <a:ea typeface="Calibri" panose="020F0502020204030204" pitchFamily="34" charset="0"/>
                <a:cs typeface="Calibri" panose="020F0502020204030204" pitchFamily="34" charset="0"/>
              </a:rPr>
              <a:t>This “</a:t>
            </a:r>
            <a:r>
              <a:rPr lang="en-US" altLang="zh-CN" sz="1600" b="1" dirty="0">
                <a:latin typeface="Calibri" panose="020F0502020204030204" pitchFamily="34" charset="0"/>
                <a:ea typeface="Calibri" panose="020F0502020204030204" pitchFamily="34" charset="0"/>
                <a:cs typeface="Calibri" panose="020F0502020204030204" pitchFamily="34" charset="0"/>
              </a:rPr>
              <a:t>knee point</a:t>
            </a:r>
            <a:r>
              <a:rPr lang="en-US" altLang="zh-CN" sz="1600" dirty="0">
                <a:latin typeface="Calibri" panose="020F0502020204030204" pitchFamily="34" charset="0"/>
                <a:ea typeface="Calibri" panose="020F0502020204030204" pitchFamily="34" charset="0"/>
                <a:cs typeface="Calibri" panose="020F0502020204030204" pitchFamily="34" charset="0"/>
              </a:rPr>
              <a:t>” indicates that the model achieves adequate generalization with moderate data availability, unlike other works that require significantly larger datasets.</a:t>
            </a:r>
          </a:p>
          <a:p>
            <a:endParaRPr lang="zh-CN" altLang="en-US" sz="1600" dirty="0">
              <a:latin typeface="Calibri" panose="020F0502020204030204" pitchFamily="34" charset="0"/>
              <a:cs typeface="Calibri" panose="020F0502020204030204" pitchFamily="34" charset="0"/>
            </a:endParaRPr>
          </a:p>
        </p:txBody>
      </p:sp>
      <p:pic>
        <p:nvPicPr>
          <p:cNvPr id="5" name="Picture 4" descr="A graph of a training data&#10;&#10;AI-generated content may be incorrect.">
            <a:extLst>
              <a:ext uri="{FF2B5EF4-FFF2-40B4-BE49-F238E27FC236}">
                <a16:creationId xmlns:a16="http://schemas.microsoft.com/office/drawing/2014/main" id="{876FB025-EF92-3444-4137-485A9BE333C5}"/>
              </a:ext>
            </a:extLst>
          </p:cNvPr>
          <p:cNvPicPr>
            <a:picLocks noChangeAspect="1"/>
          </p:cNvPicPr>
          <p:nvPr/>
        </p:nvPicPr>
        <p:blipFill>
          <a:blip r:embed="rId2"/>
          <a:stretch>
            <a:fillRect/>
          </a:stretch>
        </p:blipFill>
        <p:spPr>
          <a:xfrm>
            <a:off x="4345734" y="1635646"/>
            <a:ext cx="4719144" cy="2976691"/>
          </a:xfrm>
          <a:prstGeom prst="rect">
            <a:avLst/>
          </a:prstGeom>
        </p:spPr>
      </p:pic>
      <p:sp>
        <p:nvSpPr>
          <p:cNvPr id="7" name="TextBox 6">
            <a:extLst>
              <a:ext uri="{FF2B5EF4-FFF2-40B4-BE49-F238E27FC236}">
                <a16:creationId xmlns:a16="http://schemas.microsoft.com/office/drawing/2014/main" id="{519BBF56-4D4E-5C74-49D1-D794F71B261C}"/>
              </a:ext>
            </a:extLst>
          </p:cNvPr>
          <p:cNvSpPr txBox="1"/>
          <p:nvPr/>
        </p:nvSpPr>
        <p:spPr>
          <a:xfrm>
            <a:off x="4483937" y="602541"/>
            <a:ext cx="4463221" cy="1077218"/>
          </a:xfrm>
          <a:prstGeom prst="rect">
            <a:avLst/>
          </a:prstGeom>
          <a:noFill/>
        </p:spPr>
        <p:txBody>
          <a:bodyPr wrap="square" rtlCol="0">
            <a:spAutoFit/>
          </a:bodyPr>
          <a:lstStyle/>
          <a:p>
            <a:pPr marL="342872" marR="0" lvl="0" indent="-342872" algn="l" defTabSz="914400" rtl="0" eaLnBrk="1" fontAlgn="base" latinLnBrk="0" hangingPunct="1">
              <a:lnSpc>
                <a:spcPct val="100000"/>
              </a:lnSpc>
              <a:spcBef>
                <a:spcPct val="20000"/>
              </a:spcBef>
              <a:spcAft>
                <a:spcPct val="0"/>
              </a:spcAft>
              <a:buClr>
                <a:srgbClr val="C00000"/>
              </a:buClr>
              <a:buSzPct val="100000"/>
              <a:buFont typeface="Arial" panose="020B0604020202020204" pitchFamily="34" charset="0"/>
              <a:buChar char="•"/>
              <a:tabLst/>
              <a:defRPr/>
            </a:pPr>
            <a:r>
              <a:rPr kumimoji="0" lang="en-US" altLang="zh-CN"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Beyond this threshold, accuracy improvement becomes stable, demonstrating the model’s </a:t>
            </a:r>
            <a:r>
              <a:rPr kumimoji="0" lang="en-US" altLang="zh-CN" sz="1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efficient data utilization</a:t>
            </a:r>
            <a:r>
              <a:rPr kumimoji="0" lang="en-US" altLang="zh-CN"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and </a:t>
            </a:r>
            <a:r>
              <a:rPr kumimoji="0" lang="en-US" altLang="zh-CN" sz="1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stable convergence</a:t>
            </a:r>
            <a:r>
              <a:rPr kumimoji="0" lang="en-US" altLang="zh-CN"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47958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E03E8-B8E8-C20D-3B3D-DA3D1CC0D8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5432DA-49E8-39CF-345E-045916089A4A}"/>
              </a:ext>
            </a:extLst>
          </p:cNvPr>
          <p:cNvSpPr>
            <a:spLocks noGrp="1"/>
          </p:cNvSpPr>
          <p:nvPr>
            <p:ph type="title"/>
          </p:nvPr>
        </p:nvSpPr>
        <p:spPr/>
        <p:txBody>
          <a:bodyPr/>
          <a:lstStyle/>
          <a:p>
            <a:r>
              <a:rPr lang="en-US" altLang="zh-CN" dirty="0"/>
              <a:t>Our Solution [9]</a:t>
            </a:r>
            <a:endParaRPr lang="zh-CN" altLang="en-US" dirty="0"/>
          </a:p>
        </p:txBody>
      </p:sp>
      <p:sp>
        <p:nvSpPr>
          <p:cNvPr id="66" name="AutoShape 4">
            <a:extLst>
              <a:ext uri="{FF2B5EF4-FFF2-40B4-BE49-F238E27FC236}">
                <a16:creationId xmlns:a16="http://schemas.microsoft.com/office/drawing/2014/main" id="{C527496A-9127-1A5B-C0FC-2E95E89A61DD}"/>
              </a:ext>
            </a:extLst>
          </p:cNvPr>
          <p:cNvSpPr>
            <a:spLocks noChangeArrowheads="1"/>
          </p:cNvSpPr>
          <p:nvPr>
            <p:custDataLst>
              <p:tags r:id="rId1"/>
            </p:custDataLst>
          </p:nvPr>
        </p:nvSpPr>
        <p:spPr bwMode="white">
          <a:xfrm>
            <a:off x="285480" y="3363838"/>
            <a:ext cx="8607962" cy="998718"/>
          </a:xfrm>
          <a:prstGeom prst="roundRect">
            <a:avLst>
              <a:gd name="adj" fmla="val 4784"/>
            </a:avLst>
          </a:prstGeom>
          <a:solidFill>
            <a:schemeClr val="bg1">
              <a:alpha val="60000"/>
            </a:schemeClr>
          </a:solidFill>
          <a:ln w="38100">
            <a:gradFill>
              <a:gsLst>
                <a:gs pos="50000">
                  <a:srgbClr val="6EFF01"/>
                </a:gs>
                <a:gs pos="100000">
                  <a:srgbClr val="0F5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70" name="AutoShape 4">
            <a:extLst>
              <a:ext uri="{FF2B5EF4-FFF2-40B4-BE49-F238E27FC236}">
                <a16:creationId xmlns:a16="http://schemas.microsoft.com/office/drawing/2014/main" id="{A0A70900-61D4-8392-5A5E-365B2A977971}"/>
              </a:ext>
            </a:extLst>
          </p:cNvPr>
          <p:cNvSpPr>
            <a:spLocks noChangeArrowheads="1"/>
          </p:cNvSpPr>
          <p:nvPr>
            <p:custDataLst>
              <p:tags r:id="rId2"/>
            </p:custDataLst>
          </p:nvPr>
        </p:nvSpPr>
        <p:spPr bwMode="white">
          <a:xfrm>
            <a:off x="268019" y="2062063"/>
            <a:ext cx="8607962" cy="998718"/>
          </a:xfrm>
          <a:prstGeom prst="roundRect">
            <a:avLst>
              <a:gd name="adj" fmla="val 4784"/>
            </a:avLst>
          </a:prstGeom>
          <a:solidFill>
            <a:schemeClr val="bg1">
              <a:alpha val="60000"/>
            </a:schemeClr>
          </a:solidFill>
          <a:ln w="38100">
            <a:gradFill>
              <a:gsLst>
                <a:gs pos="50000">
                  <a:srgbClr val="00DFF6"/>
                </a:gs>
                <a:gs pos="100000">
                  <a:srgbClr val="002774"/>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74" name="AutoShape 4">
            <a:extLst>
              <a:ext uri="{FF2B5EF4-FFF2-40B4-BE49-F238E27FC236}">
                <a16:creationId xmlns:a16="http://schemas.microsoft.com/office/drawing/2014/main" id="{175B90E0-39AF-1D42-C0DE-662FD8C80FD7}"/>
              </a:ext>
            </a:extLst>
          </p:cNvPr>
          <p:cNvSpPr>
            <a:spLocks noChangeArrowheads="1"/>
          </p:cNvSpPr>
          <p:nvPr>
            <p:custDataLst>
              <p:tags r:id="rId3"/>
            </p:custDataLst>
          </p:nvPr>
        </p:nvSpPr>
        <p:spPr bwMode="white">
          <a:xfrm>
            <a:off x="268019" y="755794"/>
            <a:ext cx="8607962" cy="998718"/>
          </a:xfrm>
          <a:prstGeom prst="roundRect">
            <a:avLst>
              <a:gd name="adj" fmla="val 4784"/>
            </a:avLst>
          </a:prstGeom>
          <a:solidFill>
            <a:schemeClr val="bg1">
              <a:alpha val="60000"/>
            </a:schemeClr>
          </a:solidFill>
          <a:ln w="38100">
            <a:gradFill>
              <a:gsLst>
                <a:gs pos="50000">
                  <a:srgbClr val="FFCF01"/>
                </a:gs>
                <a:gs pos="100000">
                  <a:srgbClr val="E22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77" name="矩形 26">
            <a:extLst>
              <a:ext uri="{FF2B5EF4-FFF2-40B4-BE49-F238E27FC236}">
                <a16:creationId xmlns:a16="http://schemas.microsoft.com/office/drawing/2014/main" id="{54292F69-5BC6-0A18-9C57-596D540EF8D3}"/>
              </a:ext>
            </a:extLst>
          </p:cNvPr>
          <p:cNvSpPr/>
          <p:nvPr/>
        </p:nvSpPr>
        <p:spPr>
          <a:xfrm>
            <a:off x="467544" y="880903"/>
            <a:ext cx="8280920" cy="707886"/>
          </a:xfrm>
          <a:prstGeom prst="rect">
            <a:avLst/>
          </a:prstGeom>
        </p:spPr>
        <p:txBody>
          <a:bodyPr wrap="square">
            <a:spAutoFit/>
          </a:bodyPr>
          <a:lstStyle/>
          <a:p>
            <a:pPr marL="285750" lvl="2" indent="-285750" defTabSz="912813" fontAlgn="auto">
              <a:spcBef>
                <a:spcPts val="0"/>
              </a:spcBef>
              <a:spcAft>
                <a:spcPts val="0"/>
              </a:spcAft>
              <a:buClr>
                <a:srgbClr val="0070C0"/>
              </a:buClr>
              <a:buSzPct val="80000"/>
              <a:buFont typeface="Arial" panose="020B0604020202020204" pitchFamily="34" charset="0"/>
              <a:buChar char="•"/>
              <a:tabLst>
                <a:tab pos="136525" algn="l"/>
              </a:tabLst>
              <a:defRPr/>
            </a:pPr>
            <a:r>
              <a:rPr lang="en-US" altLang="zh-CN" sz="2000" spc="50" dirty="0">
                <a:ln w="11430"/>
                <a:latin typeface="Calibri" panose="020F0502020204030204" pitchFamily="34" charset="0"/>
                <a:ea typeface="Calibri" panose="020F0502020204030204" pitchFamily="34" charset="0"/>
                <a:cs typeface="Calibri" panose="020F0502020204030204" pitchFamily="34" charset="0"/>
              </a:rPr>
              <a:t>Discover latent features and perform feature selection to enrich datasets and improve training.</a:t>
            </a:r>
          </a:p>
        </p:txBody>
      </p:sp>
      <p:sp>
        <p:nvSpPr>
          <p:cNvPr id="78" name="矩形 26">
            <a:extLst>
              <a:ext uri="{FF2B5EF4-FFF2-40B4-BE49-F238E27FC236}">
                <a16:creationId xmlns:a16="http://schemas.microsoft.com/office/drawing/2014/main" id="{7884A55E-325C-8E01-E099-ECB93EDA965E}"/>
              </a:ext>
            </a:extLst>
          </p:cNvPr>
          <p:cNvSpPr/>
          <p:nvPr/>
        </p:nvSpPr>
        <p:spPr>
          <a:xfrm>
            <a:off x="467544" y="2182039"/>
            <a:ext cx="8280920" cy="707886"/>
          </a:xfrm>
          <a:prstGeom prst="rect">
            <a:avLst/>
          </a:prstGeom>
        </p:spPr>
        <p:txBody>
          <a:bodyPr wrap="square">
            <a:spAutoFit/>
          </a:bodyPr>
          <a:lstStyle/>
          <a:p>
            <a:pPr marL="285750" lvl="2" indent="-285750" defTabSz="912813" fontAlgn="auto">
              <a:spcBef>
                <a:spcPts val="0"/>
              </a:spcBef>
              <a:spcAft>
                <a:spcPts val="0"/>
              </a:spcAft>
              <a:buClr>
                <a:srgbClr val="0070C0"/>
              </a:buClr>
              <a:buSzPct val="80000"/>
              <a:buFont typeface="Arial" panose="020B0604020202020204" pitchFamily="34" charset="0"/>
              <a:buChar char="•"/>
              <a:tabLst>
                <a:tab pos="136525" algn="l"/>
              </a:tabLst>
              <a:defRPr/>
            </a:pPr>
            <a:r>
              <a:rPr lang="en-US" altLang="zh-CN" sz="2000" spc="50" dirty="0">
                <a:ln w="11430"/>
                <a:latin typeface="Calibri" panose="020F0502020204030204" pitchFamily="34" charset="0"/>
                <a:ea typeface="Calibri" panose="020F0502020204030204" pitchFamily="34" charset="0"/>
                <a:cs typeface="Calibri" panose="020F0502020204030204" pitchFamily="34" charset="0"/>
              </a:rPr>
              <a:t>Use clustering to classify outages into different groups.</a:t>
            </a:r>
          </a:p>
          <a:p>
            <a:pPr marL="285750" lvl="2" indent="-285750" defTabSz="912813" fontAlgn="auto">
              <a:spcBef>
                <a:spcPts val="0"/>
              </a:spcBef>
              <a:spcAft>
                <a:spcPts val="0"/>
              </a:spcAft>
              <a:buClr>
                <a:srgbClr val="0070C0"/>
              </a:buClr>
              <a:buSzPct val="80000"/>
              <a:buFont typeface="Arial" panose="020B0604020202020204" pitchFamily="34" charset="0"/>
              <a:buChar char="•"/>
              <a:tabLst>
                <a:tab pos="136525" algn="l"/>
              </a:tabLst>
              <a:defRPr/>
            </a:pPr>
            <a:r>
              <a:rPr lang="en-US" altLang="zh-CN" sz="2000" spc="50" dirty="0">
                <a:ln w="11430"/>
                <a:latin typeface="Calibri" panose="020F0502020204030204" pitchFamily="34" charset="0"/>
                <a:ea typeface="Calibri" panose="020F0502020204030204" pitchFamily="34" charset="0"/>
                <a:cs typeface="Calibri" panose="020F0502020204030204" pitchFamily="34" charset="0"/>
              </a:rPr>
              <a:t>Train a model for the group with the largest amount of outage data. </a:t>
            </a:r>
          </a:p>
        </p:txBody>
      </p:sp>
      <p:sp>
        <p:nvSpPr>
          <p:cNvPr id="79" name="矩形 26">
            <a:extLst>
              <a:ext uri="{FF2B5EF4-FFF2-40B4-BE49-F238E27FC236}">
                <a16:creationId xmlns:a16="http://schemas.microsoft.com/office/drawing/2014/main" id="{633EF8FA-FF7A-6768-6F9F-9790871227FE}"/>
              </a:ext>
            </a:extLst>
          </p:cNvPr>
          <p:cNvSpPr/>
          <p:nvPr/>
        </p:nvSpPr>
        <p:spPr>
          <a:xfrm>
            <a:off x="431540" y="3663142"/>
            <a:ext cx="8280920" cy="400110"/>
          </a:xfrm>
          <a:prstGeom prst="rect">
            <a:avLst/>
          </a:prstGeom>
        </p:spPr>
        <p:txBody>
          <a:bodyPr wrap="square">
            <a:spAutoFit/>
          </a:bodyPr>
          <a:lstStyle/>
          <a:p>
            <a:pPr marL="285750" lvl="2" indent="-285750" defTabSz="912813" fontAlgn="auto">
              <a:spcBef>
                <a:spcPts val="0"/>
              </a:spcBef>
              <a:spcAft>
                <a:spcPts val="0"/>
              </a:spcAft>
              <a:buClr>
                <a:srgbClr val="0070C0"/>
              </a:buClr>
              <a:buSzPct val="80000"/>
              <a:buFont typeface="Arial" panose="020B0604020202020204" pitchFamily="34" charset="0"/>
              <a:buChar char="•"/>
              <a:tabLst>
                <a:tab pos="136525" algn="l"/>
              </a:tabLst>
              <a:defRPr/>
            </a:pPr>
            <a:r>
              <a:rPr lang="en-US" altLang="zh-CN" sz="2000" spc="50" dirty="0">
                <a:ln w="11430"/>
                <a:latin typeface="Calibri" panose="020F0502020204030204" pitchFamily="34" charset="0"/>
                <a:ea typeface="Calibri" panose="020F0502020204030204" pitchFamily="34" charset="0"/>
                <a:cs typeface="Calibri" panose="020F0502020204030204" pitchFamily="34" charset="0"/>
              </a:rPr>
              <a:t>Apply transfer learning to improve model training of other groups.</a:t>
            </a:r>
          </a:p>
        </p:txBody>
      </p:sp>
    </p:spTree>
    <p:extLst>
      <p:ext uri="{BB962C8B-B14F-4D97-AF65-F5344CB8AC3E}">
        <p14:creationId xmlns:p14="http://schemas.microsoft.com/office/powerpoint/2010/main" val="422014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A596-EF64-4B5D-A9FD-7881BB479161}"/>
              </a:ext>
            </a:extLst>
          </p:cNvPr>
          <p:cNvSpPr>
            <a:spLocks noGrp="1"/>
          </p:cNvSpPr>
          <p:nvPr>
            <p:ph type="title"/>
          </p:nvPr>
        </p:nvSpPr>
        <p:spPr/>
        <p:txBody>
          <a:bodyPr/>
          <a:lstStyle/>
          <a:p>
            <a:r>
              <a:rPr lang="en-US" dirty="0"/>
              <a:t>Real-World Outage Dataset - Overview</a:t>
            </a:r>
          </a:p>
        </p:txBody>
      </p:sp>
      <p:sp>
        <p:nvSpPr>
          <p:cNvPr id="4" name="TextBox 3">
            <a:extLst>
              <a:ext uri="{FF2B5EF4-FFF2-40B4-BE49-F238E27FC236}">
                <a16:creationId xmlns:a16="http://schemas.microsoft.com/office/drawing/2014/main" id="{69B07C7D-0812-0C1B-61AA-4BD1DDFB4776}"/>
              </a:ext>
            </a:extLst>
          </p:cNvPr>
          <p:cNvSpPr txBox="1"/>
          <p:nvPr/>
        </p:nvSpPr>
        <p:spPr>
          <a:xfrm>
            <a:off x="146284" y="742102"/>
            <a:ext cx="8769989" cy="1746632"/>
          </a:xfrm>
          <a:prstGeom prst="rect">
            <a:avLst/>
          </a:prstGeom>
          <a:noFill/>
        </p:spPr>
        <p:txBody>
          <a:bodyPr wrap="square">
            <a:spAutoFit/>
          </a:bodyPr>
          <a:lstStyle/>
          <a:p>
            <a:pPr>
              <a:spcBef>
                <a:spcPts val="300"/>
              </a:spcBef>
            </a:pPr>
            <a:r>
              <a:rPr lang="en-US" sz="2000" dirty="0">
                <a:latin typeface="Calibri" panose="020F0502020204030204" pitchFamily="34" charset="0"/>
                <a:ea typeface="Calibri" panose="020F0502020204030204" pitchFamily="34" charset="0"/>
                <a:cs typeface="Calibri" panose="020F0502020204030204" pitchFamily="34" charset="0"/>
              </a:rPr>
              <a:t>The outage reports are collected by a utility located in Northeast U.S., including over 16,000 outage records from 2011 ~ 2016. </a:t>
            </a:r>
          </a:p>
          <a:p>
            <a:pPr marL="742950" lvl="1" indent="-285750">
              <a:spcBef>
                <a:spcPts val="300"/>
              </a:spcBef>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742950" lvl="1" indent="-285750">
              <a:spcBef>
                <a:spcPts val="300"/>
              </a:spcBef>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742950" lvl="1" indent="-285750">
              <a:spcBef>
                <a:spcPts val="300"/>
              </a:spcBef>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1E6A1BD9-62DC-FE82-4D55-B215EC1C8E71}"/>
              </a:ext>
            </a:extLst>
          </p:cNvPr>
          <p:cNvGraphicFramePr/>
          <p:nvPr>
            <p:extLst>
              <p:ext uri="{D42A27DB-BD31-4B8C-83A1-F6EECF244321}">
                <p14:modId xmlns:p14="http://schemas.microsoft.com/office/powerpoint/2010/main" val="2834158336"/>
              </p:ext>
            </p:extLst>
          </p:nvPr>
        </p:nvGraphicFramePr>
        <p:xfrm>
          <a:off x="36485" y="1489364"/>
          <a:ext cx="3847547" cy="324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AEBFBB82-CE89-6DC1-0336-D5D31ABDCEE7}"/>
              </a:ext>
            </a:extLst>
          </p:cNvPr>
          <p:cNvGraphicFramePr/>
          <p:nvPr>
            <p:extLst>
              <p:ext uri="{D42A27DB-BD31-4B8C-83A1-F6EECF244321}">
                <p14:modId xmlns:p14="http://schemas.microsoft.com/office/powerpoint/2010/main" val="4132172722"/>
              </p:ext>
            </p:extLst>
          </p:nvPr>
        </p:nvGraphicFramePr>
        <p:xfrm>
          <a:off x="3851920" y="1489364"/>
          <a:ext cx="5174152" cy="32426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2758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C0098-AAE2-C9DF-C542-2826AAE7A9A4}"/>
              </a:ext>
            </a:extLst>
          </p:cNvPr>
          <p:cNvSpPr>
            <a:spLocks noGrp="1"/>
          </p:cNvSpPr>
          <p:nvPr>
            <p:ph type="title"/>
          </p:nvPr>
        </p:nvSpPr>
        <p:spPr/>
        <p:txBody>
          <a:bodyPr/>
          <a:lstStyle/>
          <a:p>
            <a:r>
              <a:rPr lang="en-US" altLang="zh-CN" dirty="0"/>
              <a:t>Real-World Outage Dataset – Data Format</a:t>
            </a:r>
            <a:endParaRPr lang="zh-CN" altLang="en-US" dirty="0"/>
          </a:p>
        </p:txBody>
      </p:sp>
      <p:graphicFrame>
        <p:nvGraphicFramePr>
          <p:cNvPr id="4" name="Table 3">
            <a:extLst>
              <a:ext uri="{FF2B5EF4-FFF2-40B4-BE49-F238E27FC236}">
                <a16:creationId xmlns:a16="http://schemas.microsoft.com/office/drawing/2014/main" id="{93498620-55ED-8D0F-217F-022E2B4A2905}"/>
              </a:ext>
            </a:extLst>
          </p:cNvPr>
          <p:cNvGraphicFramePr>
            <a:graphicFrameLocks noGrp="1"/>
          </p:cNvGraphicFramePr>
          <p:nvPr>
            <p:extLst>
              <p:ext uri="{D42A27DB-BD31-4B8C-83A1-F6EECF244321}">
                <p14:modId xmlns:p14="http://schemas.microsoft.com/office/powerpoint/2010/main" val="1220381574"/>
              </p:ext>
            </p:extLst>
          </p:nvPr>
        </p:nvGraphicFramePr>
        <p:xfrm>
          <a:off x="90239" y="2931790"/>
          <a:ext cx="8928992" cy="1695583"/>
        </p:xfrm>
        <a:graphic>
          <a:graphicData uri="http://schemas.openxmlformats.org/drawingml/2006/table">
            <a:tbl>
              <a:tblPr firstRow="1" bandRow="1">
                <a:tableStyleId>{5C22544A-7EE6-4342-B048-85BDC9FD1C3A}</a:tableStyleId>
              </a:tblPr>
              <a:tblGrid>
                <a:gridCol w="1116124">
                  <a:extLst>
                    <a:ext uri="{9D8B030D-6E8A-4147-A177-3AD203B41FA5}">
                      <a16:colId xmlns:a16="http://schemas.microsoft.com/office/drawing/2014/main" val="3729405143"/>
                    </a:ext>
                  </a:extLst>
                </a:gridCol>
                <a:gridCol w="1116124">
                  <a:extLst>
                    <a:ext uri="{9D8B030D-6E8A-4147-A177-3AD203B41FA5}">
                      <a16:colId xmlns:a16="http://schemas.microsoft.com/office/drawing/2014/main" val="2245274413"/>
                    </a:ext>
                  </a:extLst>
                </a:gridCol>
                <a:gridCol w="1080120">
                  <a:extLst>
                    <a:ext uri="{9D8B030D-6E8A-4147-A177-3AD203B41FA5}">
                      <a16:colId xmlns:a16="http://schemas.microsoft.com/office/drawing/2014/main" val="2063541371"/>
                    </a:ext>
                  </a:extLst>
                </a:gridCol>
                <a:gridCol w="864096">
                  <a:extLst>
                    <a:ext uri="{9D8B030D-6E8A-4147-A177-3AD203B41FA5}">
                      <a16:colId xmlns:a16="http://schemas.microsoft.com/office/drawing/2014/main" val="948404671"/>
                    </a:ext>
                  </a:extLst>
                </a:gridCol>
                <a:gridCol w="1008112">
                  <a:extLst>
                    <a:ext uri="{9D8B030D-6E8A-4147-A177-3AD203B41FA5}">
                      <a16:colId xmlns:a16="http://schemas.microsoft.com/office/drawing/2014/main" val="1593301230"/>
                    </a:ext>
                  </a:extLst>
                </a:gridCol>
                <a:gridCol w="1440160">
                  <a:extLst>
                    <a:ext uri="{9D8B030D-6E8A-4147-A177-3AD203B41FA5}">
                      <a16:colId xmlns:a16="http://schemas.microsoft.com/office/drawing/2014/main" val="1458015699"/>
                    </a:ext>
                  </a:extLst>
                </a:gridCol>
                <a:gridCol w="1080120">
                  <a:extLst>
                    <a:ext uri="{9D8B030D-6E8A-4147-A177-3AD203B41FA5}">
                      <a16:colId xmlns:a16="http://schemas.microsoft.com/office/drawing/2014/main" val="840985819"/>
                    </a:ext>
                  </a:extLst>
                </a:gridCol>
                <a:gridCol w="1224136">
                  <a:extLst>
                    <a:ext uri="{9D8B030D-6E8A-4147-A177-3AD203B41FA5}">
                      <a16:colId xmlns:a16="http://schemas.microsoft.com/office/drawing/2014/main" val="1374847415"/>
                    </a:ext>
                  </a:extLst>
                </a:gridCol>
              </a:tblGrid>
              <a:tr h="498461">
                <a:tc>
                  <a:txBody>
                    <a:bodyPr/>
                    <a:lstStyle/>
                    <a:p>
                      <a:pPr algn="ctr" fontAlgn="t"/>
                      <a:r>
                        <a:rPr lang="en-US" sz="1400" u="none" strike="noStrike" dirty="0">
                          <a:solidFill>
                            <a:schemeClr val="tx1"/>
                          </a:solidFill>
                          <a:effectLst/>
                        </a:rPr>
                        <a:t>Start Time</a:t>
                      </a:r>
                      <a:endParaRPr lang="en-US" sz="14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t"/>
                      <a:r>
                        <a:rPr lang="en-US" sz="1400" u="none" strike="noStrike" dirty="0">
                          <a:solidFill>
                            <a:schemeClr val="tx1"/>
                          </a:solidFill>
                          <a:effectLst/>
                        </a:rPr>
                        <a:t>End Time</a:t>
                      </a:r>
                      <a:endParaRPr lang="en-US" sz="14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t"/>
                      <a:r>
                        <a:rPr lang="en-US" sz="1400" u="none" strike="noStrike" dirty="0">
                          <a:solidFill>
                            <a:schemeClr val="tx1"/>
                          </a:solidFill>
                          <a:effectLst/>
                        </a:rPr>
                        <a:t>Customers Interrupted</a:t>
                      </a:r>
                      <a:endParaRPr lang="en-US" sz="14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t"/>
                      <a:r>
                        <a:rPr lang="en-US" sz="1400" u="none" strike="noStrike" dirty="0">
                          <a:solidFill>
                            <a:schemeClr val="tx1"/>
                          </a:solidFill>
                          <a:effectLst/>
                        </a:rPr>
                        <a:t>Latitude</a:t>
                      </a:r>
                      <a:endParaRPr lang="en-US" sz="14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t"/>
                      <a:r>
                        <a:rPr lang="en-US" sz="1400" u="none" strike="noStrike" dirty="0">
                          <a:solidFill>
                            <a:schemeClr val="tx1"/>
                          </a:solidFill>
                          <a:effectLst/>
                        </a:rPr>
                        <a:t>Longitude</a:t>
                      </a:r>
                      <a:endParaRPr lang="en-US" sz="14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t"/>
                      <a:r>
                        <a:rPr lang="en-US" sz="1400" u="none" strike="noStrike" dirty="0">
                          <a:solidFill>
                            <a:schemeClr val="tx1"/>
                          </a:solidFill>
                          <a:effectLst/>
                        </a:rPr>
                        <a:t>Duration (mins)</a:t>
                      </a:r>
                      <a:endParaRPr lang="en-US" sz="14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t"/>
                      <a:r>
                        <a:rPr lang="en-US" sz="1400" u="none" strike="noStrike" dirty="0">
                          <a:solidFill>
                            <a:schemeClr val="tx1"/>
                          </a:solidFill>
                          <a:effectLst/>
                        </a:rPr>
                        <a:t>Cause Key</a:t>
                      </a:r>
                      <a:endParaRPr lang="en-US" sz="14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t"/>
                      <a:r>
                        <a:rPr lang="en-US" sz="1400" u="none" strike="noStrike" dirty="0">
                          <a:solidFill>
                            <a:schemeClr val="tx1"/>
                          </a:solidFill>
                          <a:effectLst/>
                        </a:rPr>
                        <a:t>Sub Cause Key</a:t>
                      </a:r>
                      <a:endParaRPr lang="en-US" sz="14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2684712570"/>
                  </a:ext>
                </a:extLst>
              </a:tr>
              <a:tr h="659263">
                <a:tc>
                  <a:txBody>
                    <a:bodyPr/>
                    <a:lstStyle/>
                    <a:p>
                      <a:pPr algn="ctr" fontAlgn="b"/>
                      <a:r>
                        <a:rPr lang="de-DE" sz="1400" u="none" strike="noStrike" dirty="0">
                          <a:effectLst/>
                        </a:rPr>
                        <a:t>Dec 1, 2012 3:21:00 AM</a:t>
                      </a:r>
                      <a:endParaRPr lang="de-DE"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b"/>
                      <a:r>
                        <a:rPr lang="pl-PL" sz="1400" u="none" strike="noStrike" dirty="0">
                          <a:effectLst/>
                        </a:rPr>
                        <a:t>Dec 1, 2012 11:31:00 PM</a:t>
                      </a:r>
                      <a:endParaRPr lang="pl-P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b"/>
                      <a:r>
                        <a:rPr lang="en-US" sz="1400" u="none" strike="noStrike" dirty="0">
                          <a:effectLst/>
                        </a:rPr>
                        <a:t>126</a:t>
                      </a:r>
                      <a:endPar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b"/>
                      <a:r>
                        <a:rPr lang="en-US" sz="1400" u="none" strike="noStrike" dirty="0">
                          <a:effectLst/>
                        </a:rPr>
                        <a:t>xxx</a:t>
                      </a:r>
                      <a:endPar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b"/>
                      <a:r>
                        <a:rPr lang="en-US" sz="1400" u="none" strike="noStrike" dirty="0">
                          <a:effectLst/>
                        </a:rPr>
                        <a:t>xxx</a:t>
                      </a:r>
                      <a:endPar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b"/>
                      <a:r>
                        <a:rPr lang="en-US" sz="1400" u="none" strike="noStrike" dirty="0">
                          <a:effectLst/>
                        </a:rPr>
                        <a:t>2,010</a:t>
                      </a:r>
                      <a:endPar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b"/>
                      <a:r>
                        <a:rPr lang="en-US" sz="1400" u="none" strike="noStrike" dirty="0">
                          <a:effectLst/>
                        </a:rPr>
                        <a:t>Vegetation</a:t>
                      </a:r>
                      <a:endPar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b"/>
                      <a:r>
                        <a:rPr lang="en-US" sz="1400" u="none" strike="noStrike" dirty="0">
                          <a:effectLst/>
                        </a:rPr>
                        <a:t>Tree/Limb In Clearance Zone</a:t>
                      </a:r>
                      <a:endParaRPr lang="en-US" sz="140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4078475859"/>
                  </a:ext>
                </a:extLst>
              </a:tr>
              <a:tr h="498461">
                <a:tc>
                  <a:txBody>
                    <a:bodyPr/>
                    <a:lstStyle/>
                    <a:p>
                      <a:pPr algn="ctr" fontAlgn="b"/>
                      <a:r>
                        <a:rPr lang="de-DE" sz="1400" u="none" strike="noStrike">
                          <a:effectLst/>
                        </a:rPr>
                        <a:t>Dec 1, 2012 3:39:00 AM</a:t>
                      </a:r>
                      <a:endParaRPr lang="de-DE"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b"/>
                      <a:r>
                        <a:rPr lang="de-DE" sz="1400" u="none" strike="noStrike" dirty="0">
                          <a:effectLst/>
                        </a:rPr>
                        <a:t>Dec 1, 2012 6:56:00 AM</a:t>
                      </a:r>
                      <a:endParaRPr lang="de-DE"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b"/>
                      <a:r>
                        <a:rPr lang="en-US" sz="1400" u="none" strike="noStrike" dirty="0">
                          <a:effectLst/>
                        </a:rPr>
                        <a:t>55</a:t>
                      </a:r>
                      <a:endPar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b"/>
                      <a:r>
                        <a:rPr lang="en-US" sz="1400" u="none" strike="noStrike" dirty="0">
                          <a:effectLst/>
                        </a:rPr>
                        <a:t>xxx</a:t>
                      </a:r>
                      <a:endPar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b"/>
                      <a:r>
                        <a:rPr lang="en-US" sz="1400" u="none" strike="noStrike" dirty="0">
                          <a:effectLst/>
                        </a:rPr>
                        <a:t>xxx</a:t>
                      </a:r>
                      <a:endPar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b"/>
                      <a:r>
                        <a:rPr lang="en-US" sz="1400" u="none" strike="noStrike" dirty="0">
                          <a:effectLst/>
                        </a:rPr>
                        <a:t>317</a:t>
                      </a:r>
                      <a:endPar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b"/>
                      <a:r>
                        <a:rPr lang="en-US" sz="1400" u="none" strike="noStrike" dirty="0">
                          <a:effectLst/>
                        </a:rPr>
                        <a:t>Equipment</a:t>
                      </a:r>
                    </a:p>
                    <a:p>
                      <a:pPr algn="ctr" fontAlgn="b"/>
                      <a:r>
                        <a:rPr lang="en-US" sz="1400" u="none" strike="noStrike" dirty="0">
                          <a:effectLst/>
                        </a:rPr>
                        <a:t>Failure</a:t>
                      </a:r>
                      <a:endPar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fontAlgn="b"/>
                      <a:r>
                        <a:rPr lang="en-US" sz="1400" u="none" strike="noStrike" dirty="0">
                          <a:effectLst/>
                        </a:rPr>
                        <a:t>Animal Touching</a:t>
                      </a:r>
                      <a:endParaRPr lang="en-US" sz="140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3605056730"/>
                  </a:ext>
                </a:extLst>
              </a:tr>
            </a:tbl>
          </a:graphicData>
        </a:graphic>
      </p:graphicFrame>
      <p:sp>
        <p:nvSpPr>
          <p:cNvPr id="6" name="TextBox 5">
            <a:extLst>
              <a:ext uri="{FF2B5EF4-FFF2-40B4-BE49-F238E27FC236}">
                <a16:creationId xmlns:a16="http://schemas.microsoft.com/office/drawing/2014/main" id="{5C1C1C6F-60A0-08FC-9FAB-FA64FA3708DD}"/>
              </a:ext>
            </a:extLst>
          </p:cNvPr>
          <p:cNvSpPr txBox="1"/>
          <p:nvPr/>
        </p:nvSpPr>
        <p:spPr>
          <a:xfrm>
            <a:off x="153790" y="699542"/>
            <a:ext cx="8810698" cy="2262158"/>
          </a:xfrm>
          <a:prstGeom prst="rect">
            <a:avLst/>
          </a:prstGeom>
          <a:noFill/>
        </p:spPr>
        <p:txBody>
          <a:bodyPr wrap="square">
            <a:spAutoFit/>
          </a:bodyPr>
          <a:lstStyle/>
          <a:p>
            <a:pPr>
              <a:spcBef>
                <a:spcPts val="300"/>
              </a:spcBef>
            </a:pPr>
            <a:r>
              <a:rPr lang="en-US" altLang="zh-CN" sz="1800" dirty="0">
                <a:latin typeface="Calibri" panose="020F0502020204030204" pitchFamily="34" charset="0"/>
                <a:ea typeface="Calibri" panose="020F0502020204030204" pitchFamily="34" charset="0"/>
                <a:cs typeface="Calibri" panose="020F0502020204030204" pitchFamily="34" charset="0"/>
              </a:rPr>
              <a:t>Outage records are automatically collected via the </a:t>
            </a:r>
            <a:r>
              <a:rPr lang="en-US" altLang="zh-CN" sz="1800" b="1" dirty="0">
                <a:latin typeface="Calibri" panose="020F0502020204030204" pitchFamily="34" charset="0"/>
                <a:ea typeface="Calibri" panose="020F0502020204030204" pitchFamily="34" charset="0"/>
                <a:cs typeface="Calibri" panose="020F0502020204030204" pitchFamily="34" charset="0"/>
              </a:rPr>
              <a:t>O</a:t>
            </a:r>
            <a:r>
              <a:rPr lang="en-US" altLang="zh-CN" sz="1800" dirty="0">
                <a:latin typeface="Calibri" panose="020F0502020204030204" pitchFamily="34" charset="0"/>
                <a:ea typeface="Calibri" panose="020F0502020204030204" pitchFamily="34" charset="0"/>
                <a:cs typeface="Calibri" panose="020F0502020204030204" pitchFamily="34" charset="0"/>
              </a:rPr>
              <a:t>utage </a:t>
            </a:r>
            <a:r>
              <a:rPr lang="en-US" altLang="zh-CN" sz="1800" b="1" dirty="0">
                <a:latin typeface="Calibri" panose="020F0502020204030204" pitchFamily="34" charset="0"/>
                <a:ea typeface="Calibri" panose="020F0502020204030204" pitchFamily="34" charset="0"/>
                <a:cs typeface="Calibri" panose="020F0502020204030204" pitchFamily="34" charset="0"/>
              </a:rPr>
              <a:t>M</a:t>
            </a:r>
            <a:r>
              <a:rPr lang="en-US" altLang="zh-CN" sz="1800" dirty="0">
                <a:latin typeface="Calibri" panose="020F0502020204030204" pitchFamily="34" charset="0"/>
                <a:ea typeface="Calibri" panose="020F0502020204030204" pitchFamily="34" charset="0"/>
                <a:cs typeface="Calibri" panose="020F0502020204030204" pitchFamily="34" charset="0"/>
              </a:rPr>
              <a:t>anagement </a:t>
            </a:r>
            <a:r>
              <a:rPr lang="en-US" altLang="zh-CN" sz="1800" b="1" dirty="0">
                <a:latin typeface="Calibri" panose="020F0502020204030204" pitchFamily="34" charset="0"/>
                <a:ea typeface="Calibri" panose="020F0502020204030204" pitchFamily="34" charset="0"/>
                <a:cs typeface="Calibri" panose="020F0502020204030204" pitchFamily="34" charset="0"/>
              </a:rPr>
              <a:t>S</a:t>
            </a:r>
            <a:r>
              <a:rPr lang="en-US" altLang="zh-CN" sz="1800" dirty="0">
                <a:latin typeface="Calibri" panose="020F0502020204030204" pitchFamily="34" charset="0"/>
                <a:ea typeface="Calibri" panose="020F0502020204030204" pitchFamily="34" charset="0"/>
                <a:cs typeface="Calibri" panose="020F0502020204030204" pitchFamily="34" charset="0"/>
              </a:rPr>
              <a:t>ystem. </a:t>
            </a:r>
          </a:p>
          <a:p>
            <a:pPr>
              <a:spcBef>
                <a:spcPts val="300"/>
              </a:spcBef>
            </a:pPr>
            <a:r>
              <a:rPr lang="en-US" altLang="zh-CN" sz="1800" dirty="0">
                <a:latin typeface="Calibri" panose="020F0502020204030204" pitchFamily="34" charset="0"/>
                <a:ea typeface="Calibri" panose="020F0502020204030204" pitchFamily="34" charset="0"/>
                <a:cs typeface="Calibri" panose="020F0502020204030204" pitchFamily="34" charset="0"/>
              </a:rPr>
              <a:t>The initial outage data features include:</a:t>
            </a:r>
          </a:p>
          <a:p>
            <a:pPr marL="742876" lvl="1" indent="-285750">
              <a:spcBef>
                <a:spcPts val="300"/>
              </a:spcBef>
              <a:buClr>
                <a:srgbClr val="C00000"/>
              </a:buClr>
              <a:buFont typeface="Arial" panose="020B0604020202020204" pitchFamily="34" charset="0"/>
              <a:buChar char="•"/>
            </a:pPr>
            <a:r>
              <a:rPr lang="en-US" altLang="zh-CN" sz="1800" dirty="0">
                <a:latin typeface="Calibri" panose="020F0502020204030204" pitchFamily="34" charset="0"/>
                <a:ea typeface="Calibri" panose="020F0502020204030204" pitchFamily="34" charset="0"/>
                <a:cs typeface="Calibri" panose="020F0502020204030204" pitchFamily="34" charset="0"/>
              </a:rPr>
              <a:t>Start and end time (accurate to seconds resolution)</a:t>
            </a:r>
          </a:p>
          <a:p>
            <a:pPr marL="742876" lvl="1" indent="-285750">
              <a:spcBef>
                <a:spcPts val="300"/>
              </a:spcBef>
              <a:buClr>
                <a:srgbClr val="C00000"/>
              </a:buClr>
              <a:buFont typeface="Arial" panose="020B0604020202020204" pitchFamily="34" charset="0"/>
              <a:buChar char="•"/>
            </a:pPr>
            <a:r>
              <a:rPr lang="en-US" altLang="zh-CN" sz="1800" dirty="0">
                <a:latin typeface="Calibri" panose="020F0502020204030204" pitchFamily="34" charset="0"/>
                <a:ea typeface="Calibri" panose="020F0502020204030204" pitchFamily="34" charset="0"/>
                <a:cs typeface="Calibri" panose="020F0502020204030204" pitchFamily="34" charset="0"/>
              </a:rPr>
              <a:t>Outage locations (latitude, longitude)</a:t>
            </a:r>
          </a:p>
          <a:p>
            <a:pPr marL="742876" lvl="1" indent="-285750">
              <a:spcBef>
                <a:spcPts val="300"/>
              </a:spcBef>
              <a:buClr>
                <a:srgbClr val="C00000"/>
              </a:buClr>
              <a:buFont typeface="Arial" panose="020B0604020202020204" pitchFamily="34" charset="0"/>
              <a:buChar char="•"/>
            </a:pPr>
            <a:r>
              <a:rPr lang="en-US" altLang="zh-CN" sz="1800" dirty="0">
                <a:latin typeface="Calibri" panose="020F0502020204030204" pitchFamily="34" charset="0"/>
                <a:ea typeface="Calibri" panose="020F0502020204030204" pitchFamily="34" charset="0"/>
                <a:cs typeface="Calibri" panose="020F0502020204030204" pitchFamily="34" charset="0"/>
              </a:rPr>
              <a:t>Number of customers interrupted </a:t>
            </a:r>
          </a:p>
          <a:p>
            <a:pPr marL="742876" lvl="1" indent="-285750">
              <a:spcBef>
                <a:spcPts val="300"/>
              </a:spcBef>
              <a:buClr>
                <a:srgbClr val="C00000"/>
              </a:buClr>
              <a:buFont typeface="Arial" panose="020B0604020202020204" pitchFamily="34" charset="0"/>
              <a:buChar char="•"/>
            </a:pPr>
            <a:r>
              <a:rPr lang="en-US" altLang="zh-CN" sz="1800" dirty="0">
                <a:latin typeface="Calibri" panose="020F0502020204030204" pitchFamily="34" charset="0"/>
                <a:ea typeface="Calibri" panose="020F0502020204030204" pitchFamily="34" charset="0"/>
                <a:cs typeface="Calibri" panose="020F0502020204030204" pitchFamily="34" charset="0"/>
              </a:rPr>
              <a:t>Crew travel and outage restoration time (accurate to seconds resolution)</a:t>
            </a:r>
          </a:p>
          <a:p>
            <a:pPr marL="742876" lvl="1" indent="-285750">
              <a:spcBef>
                <a:spcPts val="300"/>
              </a:spcBef>
              <a:buClr>
                <a:srgbClr val="C00000"/>
              </a:buClr>
              <a:buFont typeface="Arial" panose="020B0604020202020204" pitchFamily="34" charset="0"/>
              <a:buChar char="•"/>
            </a:pPr>
            <a:r>
              <a:rPr lang="en-US" altLang="zh-CN" sz="1800" dirty="0">
                <a:latin typeface="Calibri" panose="020F0502020204030204" pitchFamily="34" charset="0"/>
                <a:ea typeface="Calibri" panose="020F0502020204030204" pitchFamily="34" charset="0"/>
                <a:cs typeface="Calibri" panose="020F0502020204030204" pitchFamily="34" charset="0"/>
              </a:rPr>
              <a:t>Outage cause codes (i.e., animal, tree, equipment failure)</a:t>
            </a:r>
          </a:p>
        </p:txBody>
      </p:sp>
    </p:spTree>
    <p:extLst>
      <p:ext uri="{BB962C8B-B14F-4D97-AF65-F5344CB8AC3E}">
        <p14:creationId xmlns:p14="http://schemas.microsoft.com/office/powerpoint/2010/main" val="140060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A596-EF64-4B5D-A9FD-7881BB479161}"/>
              </a:ext>
            </a:extLst>
          </p:cNvPr>
          <p:cNvSpPr>
            <a:spLocks noGrp="1"/>
          </p:cNvSpPr>
          <p:nvPr>
            <p:ph type="title"/>
          </p:nvPr>
        </p:nvSpPr>
        <p:spPr/>
        <p:txBody>
          <a:bodyPr/>
          <a:lstStyle/>
          <a:p>
            <a:r>
              <a:rPr lang="en-US" dirty="0"/>
              <a:t>Adding Features - Severe Weather</a:t>
            </a:r>
            <a:br>
              <a:rPr lang="en-US" dirty="0"/>
            </a:br>
            <a:endParaRPr lang="en-US" dirty="0"/>
          </a:p>
        </p:txBody>
      </p:sp>
      <p:sp>
        <p:nvSpPr>
          <p:cNvPr id="4" name="TextBox 3">
            <a:extLst>
              <a:ext uri="{FF2B5EF4-FFF2-40B4-BE49-F238E27FC236}">
                <a16:creationId xmlns:a16="http://schemas.microsoft.com/office/drawing/2014/main" id="{35B3BA90-6F56-2274-67F6-4F764AF52104}"/>
              </a:ext>
            </a:extLst>
          </p:cNvPr>
          <p:cNvSpPr txBox="1"/>
          <p:nvPr/>
        </p:nvSpPr>
        <p:spPr>
          <a:xfrm>
            <a:off x="93118" y="728994"/>
            <a:ext cx="4356187" cy="3426579"/>
          </a:xfrm>
          <a:prstGeom prst="rect">
            <a:avLst/>
          </a:prstGeom>
          <a:noFill/>
        </p:spPr>
        <p:txBody>
          <a:bodyPr wrap="square">
            <a:spAutoFit/>
          </a:bodyPr>
          <a:lstStyle/>
          <a:p>
            <a:pPr marL="342872" indent="-342872" eaLnBrk="1" hangingPunct="1">
              <a:spcBef>
                <a:spcPts val="0"/>
              </a:spcBef>
              <a:spcAft>
                <a:spcPts val="1000"/>
              </a:spcAft>
              <a:buClr>
                <a:srgbClr val="C00000"/>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a:t>
            </a:r>
            <a:r>
              <a:rPr lang="en-US" altLang="zh-CN" sz="2000" dirty="0">
                <a:latin typeface="Calibri" panose="020F0502020204030204" pitchFamily="34" charset="0"/>
                <a:ea typeface="Calibri" panose="020F0502020204030204" pitchFamily="34" charset="0"/>
                <a:cs typeface="Calibri" panose="020F0502020204030204" pitchFamily="34" charset="0"/>
              </a:rPr>
              <a:t>evere weather records from the </a:t>
            </a:r>
            <a:r>
              <a:rPr lang="en-US" altLang="zh-CN" sz="2000" b="1" dirty="0">
                <a:latin typeface="Calibri" panose="020F0502020204030204" pitchFamily="34" charset="0"/>
                <a:ea typeface="Calibri" panose="020F0502020204030204" pitchFamily="34" charset="0"/>
                <a:cs typeface="Calibri" panose="020F0502020204030204" pitchFamily="34" charset="0"/>
              </a:rPr>
              <a:t>N</a:t>
            </a:r>
            <a:r>
              <a:rPr lang="en-US" altLang="zh-CN" sz="2000" dirty="0">
                <a:latin typeface="Calibri" panose="020F0502020204030204" pitchFamily="34" charset="0"/>
                <a:ea typeface="Calibri" panose="020F0502020204030204" pitchFamily="34" charset="0"/>
                <a:cs typeface="Calibri" panose="020F0502020204030204" pitchFamily="34" charset="0"/>
              </a:rPr>
              <a:t>ational </a:t>
            </a:r>
            <a:r>
              <a:rPr lang="en-US" altLang="zh-CN" sz="2000" b="1" dirty="0">
                <a:latin typeface="Calibri" panose="020F0502020204030204" pitchFamily="34" charset="0"/>
                <a:ea typeface="Calibri" panose="020F0502020204030204" pitchFamily="34" charset="0"/>
                <a:cs typeface="Calibri" panose="020F0502020204030204" pitchFamily="34" charset="0"/>
              </a:rPr>
              <a:t>O</a:t>
            </a:r>
            <a:r>
              <a:rPr lang="en-US" altLang="zh-CN" sz="2000" dirty="0">
                <a:latin typeface="Calibri" panose="020F0502020204030204" pitchFamily="34" charset="0"/>
                <a:ea typeface="Calibri" panose="020F0502020204030204" pitchFamily="34" charset="0"/>
                <a:cs typeface="Calibri" panose="020F0502020204030204" pitchFamily="34" charset="0"/>
              </a:rPr>
              <a:t>ceanic and </a:t>
            </a:r>
            <a:r>
              <a:rPr lang="en-US" altLang="zh-CN" sz="2000" b="1" dirty="0">
                <a:latin typeface="Calibri" panose="020F0502020204030204" pitchFamily="34" charset="0"/>
                <a:ea typeface="Calibri" panose="020F0502020204030204" pitchFamily="34" charset="0"/>
                <a:cs typeface="Calibri" panose="020F0502020204030204" pitchFamily="34" charset="0"/>
              </a:rPr>
              <a:t>A</a:t>
            </a:r>
            <a:r>
              <a:rPr lang="en-US" altLang="zh-CN" sz="2000" dirty="0">
                <a:latin typeface="Calibri" panose="020F0502020204030204" pitchFamily="34" charset="0"/>
                <a:ea typeface="Calibri" panose="020F0502020204030204" pitchFamily="34" charset="0"/>
                <a:cs typeface="Calibri" panose="020F0502020204030204" pitchFamily="34" charset="0"/>
              </a:rPr>
              <a:t>tmospheric </a:t>
            </a:r>
            <a:r>
              <a:rPr lang="en-US" altLang="zh-CN" sz="2000" b="1" dirty="0">
                <a:latin typeface="Calibri" panose="020F0502020204030204" pitchFamily="34" charset="0"/>
                <a:ea typeface="Calibri" panose="020F0502020204030204" pitchFamily="34" charset="0"/>
                <a:cs typeface="Calibri" panose="020F0502020204030204" pitchFamily="34" charset="0"/>
              </a:rPr>
              <a:t>A</a:t>
            </a:r>
            <a:r>
              <a:rPr lang="en-US" altLang="zh-CN" sz="2000" dirty="0">
                <a:latin typeface="Calibri" panose="020F0502020204030204" pitchFamily="34" charset="0"/>
                <a:ea typeface="Calibri" panose="020F0502020204030204" pitchFamily="34" charset="0"/>
                <a:cs typeface="Calibri" panose="020F0502020204030204" pitchFamily="34" charset="0"/>
              </a:rPr>
              <a:t>dministration are collected and used to label outages.</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872" indent="-342872" eaLnBrk="1" hangingPunct="1">
              <a:spcBef>
                <a:spcPts val="0"/>
              </a:spcBef>
              <a:spcAft>
                <a:spcPts val="1000"/>
              </a:spcAft>
              <a:buClr>
                <a:srgbClr val="C00000"/>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Each outage is matched to one of </a:t>
            </a:r>
            <a:r>
              <a:rPr lang="en-US" sz="2000" b="1" dirty="0">
                <a:latin typeface="Calibri" panose="020F0502020204030204" pitchFamily="34" charset="0"/>
                <a:ea typeface="Calibri" panose="020F0502020204030204" pitchFamily="34" charset="0"/>
                <a:cs typeface="Calibri" panose="020F0502020204030204" pitchFamily="34" charset="0"/>
              </a:rPr>
              <a:t>six</a:t>
            </a:r>
            <a:r>
              <a:rPr lang="en-US" sz="2000" dirty="0">
                <a:latin typeface="Calibri" panose="020F0502020204030204" pitchFamily="34" charset="0"/>
                <a:ea typeface="Calibri" panose="020F0502020204030204" pitchFamily="34" charset="0"/>
                <a:cs typeface="Calibri" panose="020F0502020204030204" pitchFamily="34" charset="0"/>
              </a:rPr>
              <a:t> severe weather categories or normal weather based on its start time.</a:t>
            </a:r>
          </a:p>
          <a:p>
            <a:pPr marL="342872" indent="-342872" eaLnBrk="1" hangingPunct="1">
              <a:spcBef>
                <a:spcPts val="0"/>
              </a:spcBef>
              <a:spcAft>
                <a:spcPts val="1000"/>
              </a:spcAft>
              <a:buClr>
                <a:srgbClr val="C00000"/>
              </a:buClr>
              <a:buSzPct val="100000"/>
              <a:buFont typeface="Arial" panose="020B0604020202020204" pitchFamily="34" charset="0"/>
              <a:buChar char="•"/>
            </a:pPr>
            <a:r>
              <a:rPr lang="en-US" altLang="zh-CN" sz="2000" dirty="0">
                <a:latin typeface="Calibri" panose="020F0502020204030204" pitchFamily="34" charset="0"/>
                <a:ea typeface="Calibri" panose="020F0502020204030204" pitchFamily="34" charset="0"/>
                <a:cs typeface="Calibri" panose="020F0502020204030204" pitchFamily="34" charset="0"/>
              </a:rPr>
              <a:t>Outages not associated with any severe weather event are labeled as normal weather conditions.</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nvGrpSpPr>
          <p:cNvPr id="46" name="Group 45">
            <a:extLst>
              <a:ext uri="{FF2B5EF4-FFF2-40B4-BE49-F238E27FC236}">
                <a16:creationId xmlns:a16="http://schemas.microsoft.com/office/drawing/2014/main" id="{A026374D-E301-C710-1B27-E3041C8CF566}"/>
              </a:ext>
            </a:extLst>
          </p:cNvPr>
          <p:cNvGrpSpPr/>
          <p:nvPr/>
        </p:nvGrpSpPr>
        <p:grpSpPr>
          <a:xfrm>
            <a:off x="4488154" y="123478"/>
            <a:ext cx="4595015" cy="4464496"/>
            <a:chOff x="2634261" y="0"/>
            <a:chExt cx="4970922" cy="5163391"/>
          </a:xfrm>
        </p:grpSpPr>
        <p:grpSp>
          <p:nvGrpSpPr>
            <p:cNvPr id="24" name="Group 23">
              <a:extLst>
                <a:ext uri="{FF2B5EF4-FFF2-40B4-BE49-F238E27FC236}">
                  <a16:creationId xmlns:a16="http://schemas.microsoft.com/office/drawing/2014/main" id="{5DF8B0B8-C0FC-3FCA-8D58-5A25147D16DF}"/>
                </a:ext>
              </a:extLst>
            </p:cNvPr>
            <p:cNvGrpSpPr/>
            <p:nvPr/>
          </p:nvGrpSpPr>
          <p:grpSpPr>
            <a:xfrm>
              <a:off x="2634261" y="0"/>
              <a:ext cx="4970922" cy="5163391"/>
              <a:chOff x="2634261" y="0"/>
              <a:chExt cx="4970922" cy="5163391"/>
            </a:xfrm>
          </p:grpSpPr>
          <p:grpSp>
            <p:nvGrpSpPr>
              <p:cNvPr id="15" name="Group 14">
                <a:extLst>
                  <a:ext uri="{FF2B5EF4-FFF2-40B4-BE49-F238E27FC236}">
                    <a16:creationId xmlns:a16="http://schemas.microsoft.com/office/drawing/2014/main" id="{F9C7A7B7-2A41-30B7-4ECA-613D8146056A}"/>
                  </a:ext>
                </a:extLst>
              </p:cNvPr>
              <p:cNvGrpSpPr/>
              <p:nvPr/>
            </p:nvGrpSpPr>
            <p:grpSpPr>
              <a:xfrm>
                <a:off x="4280188" y="1717406"/>
                <a:ext cx="1656184" cy="1656184"/>
                <a:chOff x="2771800" y="2502829"/>
                <a:chExt cx="1656184" cy="1656184"/>
              </a:xfrm>
            </p:grpSpPr>
            <p:sp>
              <p:nvSpPr>
                <p:cNvPr id="13" name="Oval 12">
                  <a:extLst>
                    <a:ext uri="{FF2B5EF4-FFF2-40B4-BE49-F238E27FC236}">
                      <a16:creationId xmlns:a16="http://schemas.microsoft.com/office/drawing/2014/main" id="{585286D5-81EF-77B1-C166-D0C8E9D29966}"/>
                    </a:ext>
                  </a:extLst>
                </p:cNvPr>
                <p:cNvSpPr/>
                <p:nvPr/>
              </p:nvSpPr>
              <p:spPr bwMode="auto">
                <a:xfrm>
                  <a:off x="2771800" y="2502829"/>
                  <a:ext cx="1656184" cy="1656184"/>
                </a:xfrm>
                <a:prstGeom prst="ellipse">
                  <a:avLst/>
                </a:prstGeom>
                <a:solidFill>
                  <a:srgbClr val="F4F4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4" name="TextBox 13">
                  <a:extLst>
                    <a:ext uri="{FF2B5EF4-FFF2-40B4-BE49-F238E27FC236}">
                      <a16:creationId xmlns:a16="http://schemas.microsoft.com/office/drawing/2014/main" id="{5809EF5B-7C85-BFBF-1F58-2A5081E1D5DD}"/>
                    </a:ext>
                  </a:extLst>
                </p:cNvPr>
                <p:cNvSpPr txBox="1"/>
                <p:nvPr/>
              </p:nvSpPr>
              <p:spPr>
                <a:xfrm>
                  <a:off x="2943278" y="2678928"/>
                  <a:ext cx="1299818" cy="1388234"/>
                </a:xfrm>
                <a:prstGeom prst="rect">
                  <a:avLst/>
                </a:prstGeom>
                <a:noFill/>
              </p:spPr>
              <p:txBody>
                <a:bodyPr wrap="square" rtlCol="0">
                  <a:spAutoFit/>
                </a:bodyPr>
                <a:lstStyle/>
                <a:p>
                  <a:pPr algn="ctr"/>
                  <a:r>
                    <a:rPr lang="en-US" altLang="zh-CN" dirty="0"/>
                    <a:t>Severe</a:t>
                  </a:r>
                </a:p>
                <a:p>
                  <a:pPr algn="ctr"/>
                  <a:r>
                    <a:rPr lang="en-US" altLang="zh-CN" dirty="0"/>
                    <a:t>Weather </a:t>
                  </a:r>
                </a:p>
                <a:p>
                  <a:pPr algn="ctr"/>
                  <a:r>
                    <a:rPr lang="en-US" altLang="zh-CN" dirty="0"/>
                    <a:t>Code</a:t>
                  </a:r>
                  <a:endParaRPr lang="zh-CN" altLang="en-US" dirty="0"/>
                </a:p>
              </p:txBody>
            </p:sp>
          </p:grpSp>
          <p:sp>
            <p:nvSpPr>
              <p:cNvPr id="16" name="Oval 15">
                <a:extLst>
                  <a:ext uri="{FF2B5EF4-FFF2-40B4-BE49-F238E27FC236}">
                    <a16:creationId xmlns:a16="http://schemas.microsoft.com/office/drawing/2014/main" id="{EC71F04E-FA33-8556-F31A-D93876B90042}"/>
                  </a:ext>
                </a:extLst>
              </p:cNvPr>
              <p:cNvSpPr/>
              <p:nvPr/>
            </p:nvSpPr>
            <p:spPr bwMode="auto">
              <a:xfrm>
                <a:off x="2634261" y="638049"/>
                <a:ext cx="1561874" cy="1561874"/>
              </a:xfrm>
              <a:prstGeom prst="ellipse">
                <a:avLst/>
              </a:prstGeom>
              <a:solidFill>
                <a:srgbClr val="01BED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dirty="0"/>
                  <a:t>Winter Storm</a:t>
                </a:r>
                <a:endParaRPr kumimoji="0" lang="zh-CN" altLang="en-US" sz="2400" b="0" i="0" u="none" strike="noStrike" cap="none" normalizeH="0" baseline="0" dirty="0">
                  <a:ln>
                    <a:noFill/>
                  </a:ln>
                  <a:solidFill>
                    <a:schemeClr val="tx1"/>
                  </a:solidFill>
                  <a:effectLst/>
                  <a:latin typeface="Times" charset="0"/>
                </a:endParaRPr>
              </a:p>
            </p:txBody>
          </p:sp>
          <p:sp>
            <p:nvSpPr>
              <p:cNvPr id="17" name="Oval 16">
                <a:extLst>
                  <a:ext uri="{FF2B5EF4-FFF2-40B4-BE49-F238E27FC236}">
                    <a16:creationId xmlns:a16="http://schemas.microsoft.com/office/drawing/2014/main" id="{51C79FD8-A504-C754-82FC-BFE67A820A54}"/>
                  </a:ext>
                </a:extLst>
              </p:cNvPr>
              <p:cNvSpPr/>
              <p:nvPr/>
            </p:nvSpPr>
            <p:spPr bwMode="auto">
              <a:xfrm>
                <a:off x="6043309" y="633762"/>
                <a:ext cx="1561874" cy="1561874"/>
              </a:xfrm>
              <a:prstGeom prst="ellipse">
                <a:avLst/>
              </a:prstGeom>
              <a:solidFill>
                <a:srgbClr val="01A95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dirty="0"/>
                  <a:t>Flood</a:t>
                </a:r>
                <a:endParaRPr kumimoji="0" lang="zh-CN" altLang="en-US" sz="2400" b="0" i="0" u="none" strike="noStrike" cap="none" normalizeH="0" baseline="0" dirty="0">
                  <a:ln>
                    <a:noFill/>
                  </a:ln>
                  <a:solidFill>
                    <a:schemeClr val="tx1"/>
                  </a:solidFill>
                  <a:effectLst/>
                  <a:latin typeface="Times" charset="0"/>
                </a:endParaRPr>
              </a:p>
            </p:txBody>
          </p:sp>
          <p:sp>
            <p:nvSpPr>
              <p:cNvPr id="18" name="Oval 17">
                <a:extLst>
                  <a:ext uri="{FF2B5EF4-FFF2-40B4-BE49-F238E27FC236}">
                    <a16:creationId xmlns:a16="http://schemas.microsoft.com/office/drawing/2014/main" id="{52A9BB0D-0D87-8878-7535-22F2EF136CC1}"/>
                  </a:ext>
                </a:extLst>
              </p:cNvPr>
              <p:cNvSpPr/>
              <p:nvPr/>
            </p:nvSpPr>
            <p:spPr bwMode="auto">
              <a:xfrm>
                <a:off x="4327343" y="3601517"/>
                <a:ext cx="1561874" cy="1561874"/>
              </a:xfrm>
              <a:prstGeom prst="ellipse">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dirty="0"/>
                  <a:t>Hail</a:t>
                </a:r>
                <a:endParaRPr kumimoji="0" lang="zh-CN" altLang="en-US" sz="2400" b="0" i="0" u="none" strike="noStrike" cap="none" normalizeH="0" baseline="0" dirty="0">
                  <a:ln>
                    <a:noFill/>
                  </a:ln>
                  <a:solidFill>
                    <a:schemeClr val="tx1"/>
                  </a:solidFill>
                  <a:effectLst/>
                  <a:latin typeface="Times" charset="0"/>
                </a:endParaRPr>
              </a:p>
            </p:txBody>
          </p:sp>
          <p:sp>
            <p:nvSpPr>
              <p:cNvPr id="19" name="Oval 18">
                <a:extLst>
                  <a:ext uri="{FF2B5EF4-FFF2-40B4-BE49-F238E27FC236}">
                    <a16:creationId xmlns:a16="http://schemas.microsoft.com/office/drawing/2014/main" id="{07F01459-A6EC-B40C-4D88-EF08F7037AF2}"/>
                  </a:ext>
                </a:extLst>
              </p:cNvPr>
              <p:cNvSpPr/>
              <p:nvPr/>
            </p:nvSpPr>
            <p:spPr bwMode="auto">
              <a:xfrm>
                <a:off x="2634261" y="2592653"/>
                <a:ext cx="1561874" cy="1561874"/>
              </a:xfrm>
              <a:prstGeom prst="ellipse">
                <a:avLst/>
              </a:prstGeom>
              <a:solidFill>
                <a:srgbClr val="F95E6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dirty="0"/>
                  <a:t>High</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charset="0"/>
                  </a:rPr>
                  <a:t>Wind</a:t>
                </a:r>
                <a:endParaRPr kumimoji="0" lang="zh-CN" altLang="en-US" sz="2400" b="0" i="0" u="none" strike="noStrike" cap="none" normalizeH="0" baseline="0" dirty="0">
                  <a:ln>
                    <a:noFill/>
                  </a:ln>
                  <a:solidFill>
                    <a:schemeClr val="tx1"/>
                  </a:solidFill>
                  <a:effectLst/>
                  <a:latin typeface="Times" charset="0"/>
                </a:endParaRPr>
              </a:p>
            </p:txBody>
          </p:sp>
          <p:grpSp>
            <p:nvGrpSpPr>
              <p:cNvPr id="22" name="Group 21">
                <a:extLst>
                  <a:ext uri="{FF2B5EF4-FFF2-40B4-BE49-F238E27FC236}">
                    <a16:creationId xmlns:a16="http://schemas.microsoft.com/office/drawing/2014/main" id="{31C6AED6-F222-5B5A-04C7-A3588E247F6C}"/>
                  </a:ext>
                </a:extLst>
              </p:cNvPr>
              <p:cNvGrpSpPr/>
              <p:nvPr/>
            </p:nvGrpSpPr>
            <p:grpSpPr>
              <a:xfrm>
                <a:off x="4327343" y="0"/>
                <a:ext cx="1561874" cy="1561874"/>
                <a:chOff x="3516605" y="3352649"/>
                <a:chExt cx="1561874" cy="1561874"/>
              </a:xfrm>
            </p:grpSpPr>
            <p:sp>
              <p:nvSpPr>
                <p:cNvPr id="20" name="Oval 19">
                  <a:extLst>
                    <a:ext uri="{FF2B5EF4-FFF2-40B4-BE49-F238E27FC236}">
                      <a16:creationId xmlns:a16="http://schemas.microsoft.com/office/drawing/2014/main" id="{41972E83-8C32-C41B-C043-88BDCB915DF0}"/>
                    </a:ext>
                  </a:extLst>
                </p:cNvPr>
                <p:cNvSpPr/>
                <p:nvPr/>
              </p:nvSpPr>
              <p:spPr bwMode="auto">
                <a:xfrm>
                  <a:off x="3516605" y="3352649"/>
                  <a:ext cx="1561874" cy="1561874"/>
                </a:xfrm>
                <a:prstGeom prst="ellipse">
                  <a:avLst/>
                </a:prstGeom>
                <a:solidFill>
                  <a:srgbClr val="FFC03F"/>
                </a:solidFill>
                <a:ln w="9525" cap="flat" cmpd="sng" algn="ctr">
                  <a:noFill/>
                  <a:prstDash val="solid"/>
                  <a:round/>
                  <a:headEnd type="none" w="med" len="med"/>
                  <a:tailEnd type="none" w="med" len="med"/>
                </a:ln>
                <a:effectLst/>
              </p:spPr>
              <p:txBody>
                <a:bodyPr vert="horz" wrap="none" lIns="0" tIns="45720" rIns="0" bIns="45720" numCol="1" rtlCol="0" anchor="ctr" anchorCtr="0" compatLnSpc="1">
                  <a:prstTxWarp prst="textNoShape">
                    <a:avLst/>
                  </a:prstTxWarp>
                  <a:noAutofit/>
                </a:bodyPr>
                <a:lstStyle/>
                <a:p>
                  <a:pPr marL="0" marR="0" indent="0" algn="dist" defTabSz="914400" rtl="0" eaLnBrk="0" fontAlgn="base" latinLnBrk="0" hangingPunct="0">
                    <a:lnSpc>
                      <a:spcPct val="100000"/>
                    </a:lnSpc>
                    <a:spcBef>
                      <a:spcPct val="0"/>
                    </a:spcBef>
                    <a:spcAft>
                      <a:spcPct val="0"/>
                    </a:spcAft>
                    <a:buClrTx/>
                    <a:buSzTx/>
                    <a:buFontTx/>
                    <a:buNone/>
                    <a:tabLst/>
                  </a:pPr>
                  <a:endParaRPr kumimoji="0" lang="zh-CN" altLang="en-US" sz="2800" b="0" i="0" u="none" strike="noStrike" cap="none" normalizeH="0" baseline="0" dirty="0">
                    <a:ln>
                      <a:noFill/>
                    </a:ln>
                    <a:solidFill>
                      <a:schemeClr val="tx1"/>
                    </a:solidFill>
                    <a:effectLst/>
                    <a:latin typeface="Times" charset="0"/>
                  </a:endParaRPr>
                </a:p>
              </p:txBody>
            </p:sp>
            <p:sp>
              <p:nvSpPr>
                <p:cNvPr id="21" name="TextBox 20">
                  <a:extLst>
                    <a:ext uri="{FF2B5EF4-FFF2-40B4-BE49-F238E27FC236}">
                      <a16:creationId xmlns:a16="http://schemas.microsoft.com/office/drawing/2014/main" id="{9BC43CB4-D22C-60A5-5E6C-0F71DA61071F}"/>
                    </a:ext>
                  </a:extLst>
                </p:cNvPr>
                <p:cNvSpPr txBox="1"/>
                <p:nvPr/>
              </p:nvSpPr>
              <p:spPr>
                <a:xfrm>
                  <a:off x="3585701" y="3864254"/>
                  <a:ext cx="1396536" cy="461665"/>
                </a:xfrm>
                <a:prstGeom prst="rect">
                  <a:avLst/>
                </a:prstGeom>
                <a:noFill/>
              </p:spPr>
              <p:txBody>
                <a:bodyPr wrap="none" rtlCol="0">
                  <a:spAutoFit/>
                </a:bodyPr>
                <a:lstStyle/>
                <a:p>
                  <a:r>
                    <a:rPr lang="en-US" altLang="zh-CN" dirty="0"/>
                    <a:t>Lightning</a:t>
                  </a:r>
                  <a:endParaRPr lang="zh-CN" altLang="en-US" dirty="0"/>
                </a:p>
              </p:txBody>
            </p:sp>
          </p:grpSp>
          <p:sp>
            <p:nvSpPr>
              <p:cNvPr id="23" name="Oval 22">
                <a:extLst>
                  <a:ext uri="{FF2B5EF4-FFF2-40B4-BE49-F238E27FC236}">
                    <a16:creationId xmlns:a16="http://schemas.microsoft.com/office/drawing/2014/main" id="{A007F4D3-16B2-FA5F-1A2D-168DCF72B892}"/>
                  </a:ext>
                </a:extLst>
              </p:cNvPr>
              <p:cNvSpPr/>
              <p:nvPr/>
            </p:nvSpPr>
            <p:spPr bwMode="auto">
              <a:xfrm>
                <a:off x="6043309" y="2592653"/>
                <a:ext cx="1561874" cy="1561874"/>
              </a:xfrm>
              <a:prstGeom prst="ellipse">
                <a:avLst/>
              </a:prstGeom>
              <a:solidFill>
                <a:srgbClr val="01BED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dirty="0"/>
                  <a:t>Heavy Rain</a:t>
                </a:r>
                <a:endParaRPr kumimoji="0" lang="zh-CN" altLang="en-US" sz="2400" b="0" i="0" u="none" strike="noStrike" cap="none" normalizeH="0" baseline="0" dirty="0">
                  <a:ln>
                    <a:noFill/>
                  </a:ln>
                  <a:solidFill>
                    <a:schemeClr val="tx1"/>
                  </a:solidFill>
                  <a:effectLst/>
                  <a:latin typeface="Times" charset="0"/>
                </a:endParaRPr>
              </a:p>
            </p:txBody>
          </p:sp>
        </p:grpSp>
        <p:cxnSp>
          <p:nvCxnSpPr>
            <p:cNvPr id="26" name="Straight Connector 25">
              <a:extLst>
                <a:ext uri="{FF2B5EF4-FFF2-40B4-BE49-F238E27FC236}">
                  <a16:creationId xmlns:a16="http://schemas.microsoft.com/office/drawing/2014/main" id="{0A88A832-768E-B0A7-5840-712385488841}"/>
                </a:ext>
              </a:extLst>
            </p:cNvPr>
            <p:cNvCxnSpPr>
              <a:stCxn id="16" idx="5"/>
            </p:cNvCxnSpPr>
            <p:nvPr/>
          </p:nvCxnSpPr>
          <p:spPr bwMode="auto">
            <a:xfrm>
              <a:off x="3967404" y="1971192"/>
              <a:ext cx="388572" cy="224444"/>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4716ABA3-0047-4F25-D13C-AA0E932CDA1F}"/>
                </a:ext>
              </a:extLst>
            </p:cNvPr>
            <p:cNvCxnSpPr>
              <a:cxnSpLocks/>
            </p:cNvCxnSpPr>
            <p:nvPr/>
          </p:nvCxnSpPr>
          <p:spPr bwMode="auto">
            <a:xfrm flipV="1">
              <a:off x="4094194" y="2859782"/>
              <a:ext cx="239120" cy="14085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46E9091B-E03C-51EE-2FA1-0AE9D97356F4}"/>
                </a:ext>
              </a:extLst>
            </p:cNvPr>
            <p:cNvCxnSpPr>
              <a:stCxn id="20" idx="4"/>
              <a:endCxn id="13" idx="0"/>
            </p:cNvCxnSpPr>
            <p:nvPr/>
          </p:nvCxnSpPr>
          <p:spPr bwMode="auto">
            <a:xfrm>
              <a:off x="5108280" y="1561874"/>
              <a:ext cx="0" cy="155532"/>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41DD5AA0-B1AA-A7A2-8F74-DC1E5BE027C5}"/>
                </a:ext>
              </a:extLst>
            </p:cNvPr>
            <p:cNvCxnSpPr>
              <a:stCxn id="13" idx="4"/>
              <a:endCxn id="18" idx="0"/>
            </p:cNvCxnSpPr>
            <p:nvPr/>
          </p:nvCxnSpPr>
          <p:spPr bwMode="auto">
            <a:xfrm>
              <a:off x="5108280" y="3373590"/>
              <a:ext cx="0" cy="227927"/>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B133F669-ADD6-A87F-23A8-B4BF76C0A28D}"/>
                </a:ext>
              </a:extLst>
            </p:cNvPr>
            <p:cNvCxnSpPr>
              <a:cxnSpLocks/>
            </p:cNvCxnSpPr>
            <p:nvPr/>
          </p:nvCxnSpPr>
          <p:spPr bwMode="auto">
            <a:xfrm>
              <a:off x="5830342" y="2925468"/>
              <a:ext cx="271842" cy="15033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048B6618-53D0-A476-C7A0-E6396747BA0E}"/>
                </a:ext>
              </a:extLst>
            </p:cNvPr>
            <p:cNvCxnSpPr>
              <a:cxnSpLocks/>
            </p:cNvCxnSpPr>
            <p:nvPr/>
          </p:nvCxnSpPr>
          <p:spPr bwMode="auto">
            <a:xfrm flipV="1">
              <a:off x="5792975" y="1846747"/>
              <a:ext cx="363201" cy="236667"/>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5651817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heme/theme1.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3FFCCBA0-A28F-4666-9E75-BC3924CE52F8}" vid="{6E76C09C-7227-4B4F-976F-09703542E1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2E45D41AAC714D99E96EE42B46D2B1" ma:contentTypeVersion="15" ma:contentTypeDescription="Create a new document." ma:contentTypeScope="" ma:versionID="3800b93eac9d9bac9b3187d897b7358b">
  <xsd:schema xmlns:xsd="http://www.w3.org/2001/XMLSchema" xmlns:xs="http://www.w3.org/2001/XMLSchema" xmlns:p="http://schemas.microsoft.com/office/2006/metadata/properties" xmlns:ns3="3d9d5dd5-c1ca-4bc3-908c-5a9cca738b2a" xmlns:ns4="9f581674-88ae-433a-839c-14e434545f27" targetNamespace="http://schemas.microsoft.com/office/2006/metadata/properties" ma:root="true" ma:fieldsID="9054071bcdf2f229d113b1d234e38e77" ns3:_="" ns4:_="">
    <xsd:import namespace="3d9d5dd5-c1ca-4bc3-908c-5a9cca738b2a"/>
    <xsd:import namespace="9f581674-88ae-433a-839c-14e434545f2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SearchProperties" minOccurs="0"/>
                <xsd:element ref="ns3:_activity" minOccurs="0"/>
                <xsd:element ref="ns3:MediaServiceObjectDetectorVersions" minOccurs="0"/>
                <xsd:element ref="ns3:MediaLengthInSecond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9d5dd5-c1ca-4bc3-908c-5a9cca738b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581674-88ae-433a-839c-14e434545f2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d9d5dd5-c1ca-4bc3-908c-5a9cca738b2a" xsi:nil="true"/>
  </documentManagement>
</p:properties>
</file>

<file path=customXml/itemProps1.xml><?xml version="1.0" encoding="utf-8"?>
<ds:datastoreItem xmlns:ds="http://schemas.openxmlformats.org/officeDocument/2006/customXml" ds:itemID="{6357C103-7C85-4754-916A-6735F4773FC3}">
  <ds:schemaRefs>
    <ds:schemaRef ds:uri="http://schemas.microsoft.com/sharepoint/v3/contenttype/forms"/>
  </ds:schemaRefs>
</ds:datastoreItem>
</file>

<file path=customXml/itemProps2.xml><?xml version="1.0" encoding="utf-8"?>
<ds:datastoreItem xmlns:ds="http://schemas.openxmlformats.org/officeDocument/2006/customXml" ds:itemID="{309A24A0-087C-4827-A9A5-CA9B3B0EE3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9d5dd5-c1ca-4bc3-908c-5a9cca738b2a"/>
    <ds:schemaRef ds:uri="9f581674-88ae-433a-839c-14e434545f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0FCC36-BD7E-4A2B-BB9C-E6C328D5131C}">
  <ds:schemaRefs>
    <ds:schemaRef ds:uri="http://www.w3.org/XML/1998/namespace"/>
    <ds:schemaRef ds:uri="http://schemas.microsoft.com/office/2006/documentManagement/types"/>
    <ds:schemaRef ds:uri="http://schemas.microsoft.com/office/2006/metadata/properties"/>
    <ds:schemaRef ds:uri="http://purl.org/dc/dcmitype/"/>
    <ds:schemaRef ds:uri="http://purl.org/dc/terms/"/>
    <ds:schemaRef ds:uri="3d9d5dd5-c1ca-4bc3-908c-5a9cca738b2a"/>
    <ds:schemaRef ds:uri="http://purl.org/dc/elements/1.1/"/>
    <ds:schemaRef ds:uri="http://schemas.microsoft.com/office/infopath/2007/PartnerControls"/>
    <ds:schemaRef ds:uri="http://schemas.openxmlformats.org/package/2006/metadata/core-properties"/>
    <ds:schemaRef ds:uri="9f581674-88ae-433a-839c-14e434545f27"/>
  </ds:schemaRefs>
</ds:datastoreItem>
</file>

<file path=docProps/app.xml><?xml version="1.0" encoding="utf-8"?>
<Properties xmlns="http://schemas.openxmlformats.org/officeDocument/2006/extended-properties" xmlns:vt="http://schemas.openxmlformats.org/officeDocument/2006/docPropsVTypes">
  <Template>Prenstation Template</Template>
  <TotalTime>6030</TotalTime>
  <Words>5996</Words>
  <Application>Microsoft Office PowerPoint</Application>
  <PresentationFormat>On-screen Show (16:9)</PresentationFormat>
  <Paragraphs>824</Paragraphs>
  <Slides>55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微软雅黑</vt:lpstr>
      <vt:lpstr>Arial</vt:lpstr>
      <vt:lpstr>Calibri</vt:lpstr>
      <vt:lpstr>Cambria Math</vt:lpstr>
      <vt:lpstr>Times</vt:lpstr>
      <vt:lpstr>Univers 57 Condensed</vt:lpstr>
      <vt:lpstr>Univers 67 CondensedBold</vt:lpstr>
      <vt:lpstr>Wingdings</vt:lpstr>
      <vt:lpstr>1_PowerPoint</vt:lpstr>
      <vt:lpstr>PowerPoint Presentation</vt:lpstr>
      <vt:lpstr>Introduction </vt:lpstr>
      <vt:lpstr>Literature Review </vt:lpstr>
      <vt:lpstr>Existing Challenges</vt:lpstr>
      <vt:lpstr>PowerPoint Presentation</vt:lpstr>
      <vt:lpstr>Our Solution [9]</vt:lpstr>
      <vt:lpstr>Real-World Outage Dataset - Overview</vt:lpstr>
      <vt:lpstr>Real-World Outage Dataset – Data Format</vt:lpstr>
      <vt:lpstr>Adding Features - Severe Weather </vt:lpstr>
      <vt:lpstr>Adding Features - Hourly Weather Data</vt:lpstr>
      <vt:lpstr>Adding Features - Number of Coincident Outages</vt:lpstr>
      <vt:lpstr>Adding Features - Feature Selection</vt:lpstr>
      <vt:lpstr>Adding Features - Feature Selection</vt:lpstr>
      <vt:lpstr>Finalized Outage Records with Features</vt:lpstr>
      <vt:lpstr>Proposed Outage Restoration Time Prediction Methodology </vt:lpstr>
      <vt:lpstr>Outage Records Clustering</vt:lpstr>
      <vt:lpstr>Data Training and Transfer Learning </vt:lpstr>
      <vt:lpstr>For a New Outage: Which Model to Use?</vt:lpstr>
      <vt:lpstr>Numerical Results – Clustering Summary </vt:lpstr>
      <vt:lpstr>Numerical Results – 2-D Data Plot Using t-SNE </vt:lpstr>
      <vt:lpstr>Numerical Results – Restoration Time Estimation  </vt:lpstr>
      <vt:lpstr>Numerical Results  - Comparison</vt:lpstr>
      <vt:lpstr>Impact of the Outage Data Features</vt:lpstr>
      <vt:lpstr>PowerPoint Presentation</vt:lpstr>
      <vt:lpstr>What if cause code not available?</vt:lpstr>
      <vt:lpstr>Dataset Overview</vt:lpstr>
      <vt:lpstr>Dataset Overview</vt:lpstr>
      <vt:lpstr>Structured Outage Feature Matrix</vt:lpstr>
      <vt:lpstr>Evaluation Framework</vt:lpstr>
      <vt:lpstr>Conclusion and Future Works</vt:lpstr>
      <vt:lpstr>Reference</vt:lpstr>
      <vt:lpstr>PowerPoint Presentation</vt:lpstr>
      <vt:lpstr>PowerPoint Presentation</vt:lpstr>
      <vt:lpstr>Data Normalization</vt:lpstr>
      <vt:lpstr>Adding Features - Feature Selection</vt:lpstr>
      <vt:lpstr>Spectral Clustering - DBI</vt:lpstr>
      <vt:lpstr>Spectral Clustering - DBI</vt:lpstr>
      <vt:lpstr>Spectral Clustering</vt:lpstr>
      <vt:lpstr>Spectral Clustering</vt:lpstr>
      <vt:lpstr>Artificial Neural Network</vt:lpstr>
      <vt:lpstr>Transfer Learning</vt:lpstr>
      <vt:lpstr>Transfer Learning</vt:lpstr>
      <vt:lpstr>Transfer Learning</vt:lpstr>
      <vt:lpstr>t-distributed Stochastic Neighbor Embedding - Algorithm</vt:lpstr>
      <vt:lpstr>t-distributed Stochastic Neighbor Embedding - - Algorithm </vt:lpstr>
      <vt:lpstr>t-distributed Stochastic Neighbor Embedding – New Outages</vt:lpstr>
      <vt:lpstr>t-distributed Stochastic Neighbor Embedding – New Outages </vt:lpstr>
      <vt:lpstr>Cluster Similarity Matrix</vt:lpstr>
      <vt:lpstr>Cluster Similarity Matrix</vt:lpstr>
      <vt:lpstr>Cluster Similarity Matrix</vt:lpstr>
      <vt:lpstr>Confidence Interval</vt:lpstr>
      <vt:lpstr>Confidence Interval</vt:lpstr>
      <vt:lpstr>Numerical Results – Similarity Matrix</vt:lpstr>
      <vt:lpstr>Numerical Results  - Comparison</vt:lpstr>
      <vt:lpstr>Sensitivity and Uncertainly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Dingwei [E CPE]</dc:creator>
  <cp:lastModifiedBy>Wang, Zhaoyu [E CPE]</cp:lastModifiedBy>
  <cp:revision>333</cp:revision>
  <cp:lastPrinted>2025-11-13T18:08:48Z</cp:lastPrinted>
  <dcterms:created xsi:type="dcterms:W3CDTF">2023-10-30T03:22:36Z</dcterms:created>
  <dcterms:modified xsi:type="dcterms:W3CDTF">2025-11-18T22:01:11Z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0x010100232E45D41AAC714D99E96EE42B46D2B1</vt:lpwstr>
  </property>
</Properties>
</file>