
<file path=[Content_Types].xml><?xml version="1.0" encoding="utf-8"?>
<Types xmlns="http://schemas.openxmlformats.org/package/2006/content-types">
  <Default Extension="emf" ContentType="image/x-emf"/>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handoutMasterIdLst>
    <p:handoutMasterId r:id="rId16"/>
  </p:handoutMasterIdLst>
  <p:sldIdLst>
    <p:sldId id="256" r:id="rId2"/>
    <p:sldId id="461" r:id="rId3"/>
    <p:sldId id="403" r:id="rId4"/>
    <p:sldId id="310" r:id="rId5"/>
    <p:sldId id="312" r:id="rId6"/>
    <p:sldId id="469" r:id="rId7"/>
    <p:sldId id="417" r:id="rId8"/>
    <p:sldId id="418" r:id="rId9"/>
    <p:sldId id="324" r:id="rId10"/>
    <p:sldId id="475" r:id="rId11"/>
    <p:sldId id="435" r:id="rId12"/>
    <p:sldId id="473" r:id="rId13"/>
    <p:sldId id="315" r:id="rId14"/>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if, Anmar I" initials="AAI" lastIdx="1" clrIdx="0"/>
  <p:cmAuthor id="2" name="Majd Abdulghani" initials="MA" lastIdx="0" clrIdx="1">
    <p:extLst>
      <p:ext uri="{19B8F6BF-5375-455C-9EA6-DF929625EA0E}">
        <p15:presenceInfo xmlns:p15="http://schemas.microsoft.com/office/powerpoint/2012/main" userId="Majd Abdulghan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0000FF"/>
    <a:srgbClr val="00206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18" autoAdjust="0"/>
    <p:restoredTop sz="88170" autoAdjust="0"/>
  </p:normalViewPr>
  <p:slideViewPr>
    <p:cSldViewPr snapToGrid="0">
      <p:cViewPr varScale="1">
        <p:scale>
          <a:sx n="96" d="100"/>
          <a:sy n="96" d="100"/>
        </p:scale>
        <p:origin x="816" y="160"/>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2"/>
            <a:ext cx="4029513" cy="35195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264747" y="2"/>
            <a:ext cx="4029511" cy="351957"/>
          </a:xfrm>
          <a:prstGeom prst="rect">
            <a:avLst/>
          </a:prstGeom>
        </p:spPr>
        <p:txBody>
          <a:bodyPr vert="horz" lIns="91440" tIns="45720" rIns="91440" bIns="45720" rtlCol="0"/>
          <a:lstStyle>
            <a:lvl1pPr algn="r">
              <a:defRPr sz="1200"/>
            </a:lvl1pPr>
          </a:lstStyle>
          <a:p>
            <a:fld id="{23C7B1B3-2493-40ED-86D5-EB5A9FB8FC89}" type="datetimeFigureOut">
              <a:rPr lang="en-US" smtClean="0"/>
              <a:t>12/5/24</a:t>
            </a:fld>
            <a:endParaRPr lang="en-US"/>
          </a:p>
        </p:txBody>
      </p:sp>
      <p:sp>
        <p:nvSpPr>
          <p:cNvPr id="4" name="Footer Placeholder 3"/>
          <p:cNvSpPr>
            <a:spLocks noGrp="1"/>
          </p:cNvSpPr>
          <p:nvPr>
            <p:ph type="ftr" sz="quarter" idx="2"/>
          </p:nvPr>
        </p:nvSpPr>
        <p:spPr>
          <a:xfrm>
            <a:off x="5" y="6658447"/>
            <a:ext cx="4029513" cy="35195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264747" y="6658447"/>
            <a:ext cx="4029511" cy="351957"/>
          </a:xfrm>
          <a:prstGeom prst="rect">
            <a:avLst/>
          </a:prstGeom>
        </p:spPr>
        <p:txBody>
          <a:bodyPr vert="horz" lIns="91440" tIns="45720" rIns="91440" bIns="45720" rtlCol="0" anchor="b"/>
          <a:lstStyle>
            <a:lvl1pPr algn="r">
              <a:defRPr sz="1200"/>
            </a:lvl1pPr>
          </a:lstStyle>
          <a:p>
            <a:fld id="{87C60C1E-970A-4110-B862-925552FF532D}" type="slidenum">
              <a:rPr lang="en-US" smtClean="0"/>
              <a:t>‹#›</a:t>
            </a:fld>
            <a:endParaRPr lang="en-US"/>
          </a:p>
        </p:txBody>
      </p:sp>
    </p:spTree>
    <p:extLst>
      <p:ext uri="{BB962C8B-B14F-4D97-AF65-F5344CB8AC3E}">
        <p14:creationId xmlns:p14="http://schemas.microsoft.com/office/powerpoint/2010/main" val="2021711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2"/>
            <a:ext cx="4028440" cy="351737"/>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5265810" y="2"/>
            <a:ext cx="4028440" cy="351737"/>
          </a:xfrm>
          <a:prstGeom prst="rect">
            <a:avLst/>
          </a:prstGeom>
        </p:spPr>
        <p:txBody>
          <a:bodyPr vert="horz" lIns="92446" tIns="46223" rIns="92446" bIns="46223" rtlCol="0"/>
          <a:lstStyle>
            <a:lvl1pPr algn="r">
              <a:defRPr sz="1200"/>
            </a:lvl1pPr>
          </a:lstStyle>
          <a:p>
            <a:fld id="{1A4F7589-D2B7-498A-BA0C-7D4C9AC886DF}" type="datetimeFigureOut">
              <a:rPr lang="en-US" smtClean="0"/>
              <a:t>12/5/24</a:t>
            </a:fld>
            <a:endParaRPr lang="en-US"/>
          </a:p>
        </p:txBody>
      </p:sp>
      <p:sp>
        <p:nvSpPr>
          <p:cNvPr id="4" name="Slide Image Placeholder 3"/>
          <p:cNvSpPr>
            <a:spLocks noGrp="1" noRot="1" noChangeAspect="1"/>
          </p:cNvSpPr>
          <p:nvPr>
            <p:ph type="sldImg" idx="2"/>
          </p:nvPr>
        </p:nvSpPr>
        <p:spPr>
          <a:xfrm>
            <a:off x="2547938" y="876300"/>
            <a:ext cx="4205287" cy="2365375"/>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929643" y="3373756"/>
            <a:ext cx="7437119" cy="2760345"/>
          </a:xfrm>
          <a:prstGeom prst="rect">
            <a:avLst/>
          </a:prstGeom>
        </p:spPr>
        <p:txBody>
          <a:bodyPr vert="horz" lIns="92446" tIns="46223" rIns="92446" bIns="4622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6658667"/>
            <a:ext cx="4028440" cy="351737"/>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5265810" y="6658667"/>
            <a:ext cx="4028440" cy="351737"/>
          </a:xfrm>
          <a:prstGeom prst="rect">
            <a:avLst/>
          </a:prstGeom>
        </p:spPr>
        <p:txBody>
          <a:bodyPr vert="horz" lIns="92446" tIns="46223" rIns="92446" bIns="46223" rtlCol="0" anchor="b"/>
          <a:lstStyle>
            <a:lvl1pPr algn="r">
              <a:defRPr sz="1200"/>
            </a:lvl1pPr>
          </a:lstStyle>
          <a:p>
            <a:fld id="{AB612E6D-B222-4EFA-AFFE-66ABD8BCD8EE}" type="slidenum">
              <a:rPr lang="en-US" smtClean="0"/>
              <a:t>‹#›</a:t>
            </a:fld>
            <a:endParaRPr lang="en-US"/>
          </a:p>
        </p:txBody>
      </p:sp>
    </p:spTree>
    <p:extLst>
      <p:ext uri="{BB962C8B-B14F-4D97-AF65-F5344CB8AC3E}">
        <p14:creationId xmlns:p14="http://schemas.microsoft.com/office/powerpoint/2010/main" val="2832917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a:t>
            </a:r>
            <a:r>
              <a:rPr lang="en-US" baseline="0" dirty="0"/>
              <a:t> afternoon, everyone. Thanks for your attending my preliminary exam. Today I would like to give a presentation on my research “Resilience-oriented design of electrical distribution system. </a:t>
            </a:r>
          </a:p>
          <a:p>
            <a:endParaRPr lang="en-US" dirty="0"/>
          </a:p>
        </p:txBody>
      </p:sp>
      <p:sp>
        <p:nvSpPr>
          <p:cNvPr id="4" name="Slide Number Placeholder 3"/>
          <p:cNvSpPr>
            <a:spLocks noGrp="1"/>
          </p:cNvSpPr>
          <p:nvPr>
            <p:ph type="sldNum" sz="quarter" idx="10"/>
          </p:nvPr>
        </p:nvSpPr>
        <p:spPr/>
        <p:txBody>
          <a:bodyPr/>
          <a:lstStyle/>
          <a:p>
            <a:fld id="{AB612E6D-B222-4EFA-AFFE-66ABD8BCD8EE}" type="slidenum">
              <a:rPr lang="en-US" smtClean="0"/>
              <a:t>1</a:t>
            </a:fld>
            <a:endParaRPr lang="en-US"/>
          </a:p>
        </p:txBody>
      </p:sp>
    </p:spTree>
    <p:extLst>
      <p:ext uri="{BB962C8B-B14F-4D97-AF65-F5344CB8AC3E}">
        <p14:creationId xmlns:p14="http://schemas.microsoft.com/office/powerpoint/2010/main" val="656714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612E6D-B222-4EFA-AFFE-66ABD8BCD8EE}" type="slidenum">
              <a:rPr lang="en-US" smtClean="0"/>
              <a:t>13</a:t>
            </a:fld>
            <a:endParaRPr lang="en-US"/>
          </a:p>
        </p:txBody>
      </p:sp>
    </p:spTree>
    <p:extLst>
      <p:ext uri="{BB962C8B-B14F-4D97-AF65-F5344CB8AC3E}">
        <p14:creationId xmlns:p14="http://schemas.microsoft.com/office/powerpoint/2010/main" val="519045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have a clear</a:t>
            </a:r>
            <a:r>
              <a:rPr lang="en-US" baseline="0" dirty="0"/>
              <a:t> idea of what a resilient distribution system is, we need to know the practical measures to enhance the system resilience. </a:t>
            </a:r>
          </a:p>
          <a:p>
            <a:endParaRPr lang="en-US" baseline="0" dirty="0"/>
          </a:p>
          <a:p>
            <a:r>
              <a:rPr lang="en-US" baseline="0" dirty="0"/>
              <a:t>There are two resilience goals of distribution system, one is system adaptation, which can reduce the impact of future events and the other is system survivability. It is an capability to maintain an adequate functionality of the system during and after the events. </a:t>
            </a:r>
          </a:p>
          <a:p>
            <a:endParaRPr lang="en-US" baseline="0" dirty="0"/>
          </a:p>
          <a:p>
            <a:r>
              <a:rPr lang="en-US" sz="1200" b="0" i="0" kern="1200" dirty="0">
                <a:solidFill>
                  <a:schemeClr val="tx1"/>
                </a:solidFill>
                <a:effectLst/>
                <a:latin typeface="+mn-lt"/>
                <a:ea typeface="+mn-ea"/>
                <a:cs typeface="+mn-cs"/>
              </a:rPr>
              <a:t>The resilience-enhancement goals can be fulfilled</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through upgrading and operating measures:</a:t>
            </a:r>
            <a:r>
              <a:rPr lang="en-US" sz="1200" b="0" i="0" kern="1200" baseline="0" dirty="0">
                <a:solidFill>
                  <a:schemeClr val="tx1"/>
                </a:solidFill>
                <a:effectLst/>
                <a:latin typeface="+mn-lt"/>
                <a:ea typeface="+mn-ea"/>
                <a:cs typeface="+mn-cs"/>
              </a:rPr>
              <a:t> </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Resilience-oriented design measures refer to the topological and structural upgrades of the utilities infrastructures to </a:t>
            </a:r>
            <a:r>
              <a:rPr lang="en-US" sz="1200" b="0" i="0" kern="1200" dirty="0">
                <a:solidFill>
                  <a:schemeClr val="tx1"/>
                </a:solidFill>
                <a:effectLst/>
                <a:latin typeface="+mn-lt"/>
                <a:ea typeface="+mn-ea"/>
                <a:cs typeface="+mn-cs"/>
              </a:rPr>
              <a:t>make it less susceptible to extreme weather event damages</a:t>
            </a:r>
            <a:r>
              <a:rPr lang="en-US" dirty="0"/>
              <a:t> </a:t>
            </a:r>
            <a:br>
              <a:rPr lang="en-US" dirty="0"/>
            </a:br>
            <a:r>
              <a:rPr lang="en-US" sz="1200" b="0" i="0" kern="1200" baseline="0" dirty="0">
                <a:solidFill>
                  <a:schemeClr val="tx1"/>
                </a:solidFill>
                <a:effectLst/>
                <a:latin typeface="+mn-lt"/>
                <a:ea typeface="+mn-ea"/>
                <a:cs typeface="+mn-cs"/>
              </a:rPr>
              <a:t>it includes upgrading poles to stronger class, install automatic switches and backup </a:t>
            </a:r>
            <a:r>
              <a:rPr lang="en-US" sz="1200" b="0" i="0" kern="1200" baseline="0" dirty="0" err="1">
                <a:solidFill>
                  <a:schemeClr val="tx1"/>
                </a:solidFill>
                <a:effectLst/>
                <a:latin typeface="+mn-lt"/>
                <a:ea typeface="+mn-ea"/>
                <a:cs typeface="+mn-cs"/>
              </a:rPr>
              <a:t>Dgs</a:t>
            </a:r>
            <a:r>
              <a:rPr lang="en-US" sz="1200" b="0" i="0" kern="1200" baseline="0" dirty="0">
                <a:solidFill>
                  <a:schemeClr val="tx1"/>
                </a:solidFill>
                <a:effectLst/>
                <a:latin typeface="+mn-lt"/>
                <a:ea typeface="+mn-ea"/>
                <a:cs typeface="+mn-cs"/>
              </a:rPr>
              <a:t>. </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Resilience-oriented operational measures refer to smart control-based actions to </a:t>
            </a:r>
            <a:r>
              <a:rPr lang="en-US" sz="1200" b="0" i="0" kern="1200" dirty="0">
                <a:solidFill>
                  <a:schemeClr val="tx1"/>
                </a:solidFill>
                <a:effectLst/>
                <a:latin typeface="+mn-lt"/>
                <a:ea typeface="+mn-ea"/>
                <a:cs typeface="+mn-cs"/>
              </a:rPr>
              <a:t>provide preventive and corrective operational flexibility for effectively dealing with unfolding extreme weather events</a:t>
            </a:r>
            <a:r>
              <a:rPr lang="en-US" dirty="0"/>
              <a:t> </a:t>
            </a:r>
            <a:br>
              <a:rPr lang="en-US" dirty="0"/>
            </a:br>
            <a:endParaRPr lang="en-US" sz="1200" b="0" i="0" kern="1200" baseline="0" dirty="0">
              <a:solidFill>
                <a:schemeClr val="tx1"/>
              </a:solidFill>
              <a:effectLst/>
              <a:latin typeface="+mn-lt"/>
              <a:ea typeface="+mn-ea"/>
              <a:cs typeface="+mn-cs"/>
            </a:endParaRPr>
          </a:p>
          <a:p>
            <a:br>
              <a:rPr lang="en-US" dirty="0"/>
            </a:br>
            <a:endParaRPr lang="en-US" baseline="0" dirty="0"/>
          </a:p>
        </p:txBody>
      </p:sp>
      <p:sp>
        <p:nvSpPr>
          <p:cNvPr id="4" name="Slide Number Placeholder 3"/>
          <p:cNvSpPr>
            <a:spLocks noGrp="1"/>
          </p:cNvSpPr>
          <p:nvPr>
            <p:ph type="sldNum" sz="quarter" idx="10"/>
          </p:nvPr>
        </p:nvSpPr>
        <p:spPr/>
        <p:txBody>
          <a:bodyPr/>
          <a:lstStyle/>
          <a:p>
            <a:fld id="{AB612E6D-B222-4EFA-AFFE-66ABD8BCD8EE}" type="slidenum">
              <a:rPr lang="en-US" smtClean="0"/>
              <a:t>2</a:t>
            </a:fld>
            <a:endParaRPr lang="en-US"/>
          </a:p>
        </p:txBody>
      </p:sp>
    </p:spTree>
    <p:extLst>
      <p:ext uri="{BB962C8B-B14F-4D97-AF65-F5344CB8AC3E}">
        <p14:creationId xmlns:p14="http://schemas.microsoft.com/office/powerpoint/2010/main" val="1114077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612E6D-B222-4EFA-AFFE-66ABD8BCD8EE}" type="slidenum">
              <a:rPr lang="en-US" smtClean="0"/>
              <a:t>3</a:t>
            </a:fld>
            <a:endParaRPr lang="en-US"/>
          </a:p>
        </p:txBody>
      </p:sp>
    </p:spTree>
    <p:extLst>
      <p:ext uri="{BB962C8B-B14F-4D97-AF65-F5344CB8AC3E}">
        <p14:creationId xmlns:p14="http://schemas.microsoft.com/office/powerpoint/2010/main" val="1167010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line statuses are determined by wind speeds, pole strengths, and repair times, all of which are stochastic. In particular, pole strengths and repair times are decision-dependent. </a:t>
            </a:r>
            <a:br>
              <a:rPr lang="en-US" dirty="0"/>
            </a:br>
            <a:endParaRPr lang="en-US" dirty="0"/>
          </a:p>
        </p:txBody>
      </p:sp>
      <p:sp>
        <p:nvSpPr>
          <p:cNvPr id="4" name="Slide Number Placeholder 3"/>
          <p:cNvSpPr>
            <a:spLocks noGrp="1"/>
          </p:cNvSpPr>
          <p:nvPr>
            <p:ph type="sldNum" sz="quarter" idx="10"/>
          </p:nvPr>
        </p:nvSpPr>
        <p:spPr/>
        <p:txBody>
          <a:bodyPr/>
          <a:lstStyle/>
          <a:p>
            <a:fld id="{AB612E6D-B222-4EFA-AFFE-66ABD8BCD8EE}" type="slidenum">
              <a:rPr lang="en-US" smtClean="0"/>
              <a:t>6</a:t>
            </a:fld>
            <a:endParaRPr lang="en-US"/>
          </a:p>
        </p:txBody>
      </p:sp>
    </p:spTree>
    <p:extLst>
      <p:ext uri="{BB962C8B-B14F-4D97-AF65-F5344CB8AC3E}">
        <p14:creationId xmlns:p14="http://schemas.microsoft.com/office/powerpoint/2010/main" val="1263754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objective of the first</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stage is to minimize the costs of hardening lines, installing backup DGs, adding </a:t>
            </a:r>
            <a:r>
              <a:rPr lang="en-US" sz="1200" b="0" i="0" kern="1200" dirty="0" err="1">
                <a:solidFill>
                  <a:schemeClr val="tx1"/>
                </a:solidFill>
                <a:effectLst/>
                <a:latin typeface="+mn-lt"/>
                <a:ea typeface="+mn-ea"/>
                <a:cs typeface="+mn-cs"/>
              </a:rPr>
              <a:t>sectionalizers</a:t>
            </a:r>
            <a:r>
              <a:rPr lang="en-US" sz="1200" b="0" i="0" kern="1200" dirty="0">
                <a:solidFill>
                  <a:schemeClr val="tx1"/>
                </a:solidFill>
                <a:effectLst/>
                <a:latin typeface="+mn-lt"/>
                <a:ea typeface="+mn-ea"/>
                <a:cs typeface="+mn-cs"/>
              </a:rPr>
              <a:t>, and</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the expected cost of the second stage.</a:t>
            </a:r>
            <a:r>
              <a:rPr lang="en-US" dirty="0"/>
              <a:t> </a:t>
            </a:r>
          </a:p>
          <a:p>
            <a:r>
              <a:rPr lang="en-US" sz="1200" b="0" i="0" kern="1200" dirty="0">
                <a:solidFill>
                  <a:schemeClr val="tx1"/>
                </a:solidFill>
                <a:effectLst/>
                <a:latin typeface="+mn-lt"/>
                <a:ea typeface="+mn-ea"/>
                <a:cs typeface="+mn-cs"/>
              </a:rPr>
              <a:t>only one hardening</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strategy can be selected for each line.</a:t>
            </a:r>
            <a:r>
              <a:rPr lang="en-US" dirty="0"/>
              <a:t> </a:t>
            </a:r>
          </a:p>
          <a:p>
            <a:r>
              <a:rPr lang="en-US" sz="1200" b="0" i="0" kern="1200" dirty="0">
                <a:solidFill>
                  <a:schemeClr val="tx1"/>
                </a:solidFill>
                <a:effectLst/>
                <a:latin typeface="+mn-lt"/>
                <a:ea typeface="+mn-ea"/>
                <a:cs typeface="+mn-cs"/>
              </a:rPr>
              <a:t>Whether</a:t>
            </a:r>
            <a:r>
              <a:rPr lang="en-US" sz="1200" b="0" i="0" kern="1200" baseline="0" dirty="0">
                <a:solidFill>
                  <a:schemeClr val="tx1"/>
                </a:solidFill>
                <a:effectLst/>
                <a:latin typeface="+mn-lt"/>
                <a:ea typeface="+mn-ea"/>
                <a:cs typeface="+mn-cs"/>
              </a:rPr>
              <a:t> line </a:t>
            </a:r>
            <a:r>
              <a:rPr lang="en-US" sz="1200" b="0" i="0" kern="1200" dirty="0">
                <a:solidFill>
                  <a:schemeClr val="tx1"/>
                </a:solidFill>
                <a:effectLst/>
                <a:latin typeface="+mn-lt"/>
                <a:ea typeface="+mn-ea"/>
                <a:cs typeface="+mn-cs"/>
              </a:rPr>
              <a:t>has a switch or not at the end of</a:t>
            </a:r>
            <a:r>
              <a:rPr lang="en-US" sz="1200" b="0" i="0" kern="1200" baseline="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n</a:t>
            </a:r>
            <a:r>
              <a:rPr lang="en-US" sz="1200" b="0" i="0" kern="1200" dirty="0">
                <a:solidFill>
                  <a:schemeClr val="tx1"/>
                </a:solidFill>
                <a:effectLst/>
                <a:latin typeface="+mn-lt"/>
                <a:ea typeface="+mn-ea"/>
                <a:cs typeface="+mn-cs"/>
              </a:rPr>
              <a:t>, which is used in the second-stage problem.</a:t>
            </a:r>
            <a:r>
              <a:rPr lang="en-US" dirty="0"/>
              <a:t> </a:t>
            </a:r>
            <a:br>
              <a:rPr lang="en-US" dirty="0"/>
            </a:br>
            <a:br>
              <a:rPr lang="en-US" dirty="0"/>
            </a:br>
            <a:endParaRPr lang="en-US" dirty="0"/>
          </a:p>
        </p:txBody>
      </p:sp>
      <p:sp>
        <p:nvSpPr>
          <p:cNvPr id="4" name="Slide Number Placeholder 3"/>
          <p:cNvSpPr>
            <a:spLocks noGrp="1"/>
          </p:cNvSpPr>
          <p:nvPr>
            <p:ph type="sldNum" sz="quarter" idx="10"/>
          </p:nvPr>
        </p:nvSpPr>
        <p:spPr/>
        <p:txBody>
          <a:bodyPr/>
          <a:lstStyle/>
          <a:p>
            <a:fld id="{AB612E6D-B222-4EFA-AFFE-66ABD8BCD8EE}" type="slidenum">
              <a:rPr lang="en-US" smtClean="0"/>
              <a:t>7</a:t>
            </a:fld>
            <a:endParaRPr lang="en-US"/>
          </a:p>
        </p:txBody>
      </p:sp>
    </p:spTree>
    <p:extLst>
      <p:ext uri="{BB962C8B-B14F-4D97-AF65-F5344CB8AC3E}">
        <p14:creationId xmlns:p14="http://schemas.microsoft.com/office/powerpoint/2010/main" val="227815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612E6D-B222-4EFA-AFFE-66ABD8BCD8EE}" type="slidenum">
              <a:rPr lang="en-US" smtClean="0"/>
              <a:t>8</a:t>
            </a:fld>
            <a:endParaRPr lang="en-US"/>
          </a:p>
        </p:txBody>
      </p:sp>
    </p:spTree>
    <p:extLst>
      <p:ext uri="{BB962C8B-B14F-4D97-AF65-F5344CB8AC3E}">
        <p14:creationId xmlns:p14="http://schemas.microsoft.com/office/powerpoint/2010/main" val="1058336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612E6D-B222-4EFA-AFFE-66ABD8BCD8EE}" type="slidenum">
              <a:rPr lang="en-US" smtClean="0"/>
              <a:t>10</a:t>
            </a:fld>
            <a:endParaRPr lang="en-US"/>
          </a:p>
        </p:txBody>
      </p:sp>
    </p:spTree>
    <p:extLst>
      <p:ext uri="{BB962C8B-B14F-4D97-AF65-F5344CB8AC3E}">
        <p14:creationId xmlns:p14="http://schemas.microsoft.com/office/powerpoint/2010/main" val="1732965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To quantify the impact of ROD measures on system resilience, we compares system resilience curves with and without ROD. Compared to 93% POPS drop</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in the original system, the system with only optimal line hardening experiences a 84</a:t>
            </a:r>
            <a:r>
              <a:rPr lang="en-US" sz="1200" b="0" i="1"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1% POPS drop and the system after optimal ROD with multiple coordinated ROD options only experiences a 23.9% POPS drop.</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In addition, the POPS drop starts earlier in the original system. Moreover, systems with optimal ROD have shorter restoration time.</a:t>
            </a:r>
            <a:r>
              <a:rPr lang="en-US" dirty="0"/>
              <a:t> </a:t>
            </a:r>
            <a:br>
              <a:rPr lang="en-US" dirty="0"/>
            </a:br>
            <a:br>
              <a:rPr lang="en-US" dirty="0"/>
            </a:br>
            <a:endParaRPr lang="en-US" dirty="0"/>
          </a:p>
        </p:txBody>
      </p:sp>
      <p:sp>
        <p:nvSpPr>
          <p:cNvPr id="4" name="Slide Number Placeholder 3"/>
          <p:cNvSpPr>
            <a:spLocks noGrp="1"/>
          </p:cNvSpPr>
          <p:nvPr>
            <p:ph type="sldNum" sz="quarter" idx="10"/>
          </p:nvPr>
        </p:nvSpPr>
        <p:spPr/>
        <p:txBody>
          <a:bodyPr/>
          <a:lstStyle/>
          <a:p>
            <a:fld id="{AB612E6D-B222-4EFA-AFFE-66ABD8BCD8EE}" type="slidenum">
              <a:rPr lang="en-US" smtClean="0"/>
              <a:t>11</a:t>
            </a:fld>
            <a:endParaRPr lang="en-US"/>
          </a:p>
        </p:txBody>
      </p:sp>
    </p:spTree>
    <p:extLst>
      <p:ext uri="{BB962C8B-B14F-4D97-AF65-F5344CB8AC3E}">
        <p14:creationId xmlns:p14="http://schemas.microsoft.com/office/powerpoint/2010/main" val="903066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612E6D-B222-4EFA-AFFE-66ABD8BCD8EE}" type="slidenum">
              <a:rPr lang="en-US" smtClean="0"/>
              <a:t>12</a:t>
            </a:fld>
            <a:endParaRPr lang="en-US"/>
          </a:p>
        </p:txBody>
      </p:sp>
    </p:spTree>
    <p:extLst>
      <p:ext uri="{BB962C8B-B14F-4D97-AF65-F5344CB8AC3E}">
        <p14:creationId xmlns:p14="http://schemas.microsoft.com/office/powerpoint/2010/main" val="1126028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70B48D31-922C-4345-90F4-ABC6D9E7D8FA}" type="datetime1">
              <a:rPr lang="en-US" smtClean="0"/>
              <a:t>12/5/24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8089B4-51B6-4611-AB21-874C3621AFC5}" type="slidenum">
              <a:rPr lang="en-US" smtClean="0"/>
              <a:t>‹#›</a:t>
            </a:fld>
            <a:endParaRPr lang="en-US"/>
          </a:p>
        </p:txBody>
      </p:sp>
    </p:spTree>
    <p:extLst>
      <p:ext uri="{BB962C8B-B14F-4D97-AF65-F5344CB8AC3E}">
        <p14:creationId xmlns:p14="http://schemas.microsoft.com/office/powerpoint/2010/main" val="2976722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6EB563-07DF-4D8F-B6F2-C8822245638B}" type="datetime1">
              <a:rPr lang="en-US" smtClean="0"/>
              <a:t>12/5/24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8089B4-51B6-4611-AB21-874C3621AFC5}" type="slidenum">
              <a:rPr lang="en-US" smtClean="0"/>
              <a:t>‹#›</a:t>
            </a:fld>
            <a:endParaRPr lang="en-US"/>
          </a:p>
        </p:txBody>
      </p:sp>
      <p:sp>
        <p:nvSpPr>
          <p:cNvPr id="7" name="Rectangle 6">
            <a:extLst>
              <a:ext uri="{FF2B5EF4-FFF2-40B4-BE49-F238E27FC236}">
                <a16:creationId xmlns:a16="http://schemas.microsoft.com/office/drawing/2014/main" id="{CC6DF159-D163-4EB7-96FF-63F64B531E51}"/>
              </a:ext>
            </a:extLst>
          </p:cNvPr>
          <p:cNvSpPr/>
          <p:nvPr userDrawn="1"/>
        </p:nvSpPr>
        <p:spPr>
          <a:xfrm>
            <a:off x="0" y="6594231"/>
            <a:ext cx="12192000" cy="25082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C7EFFAC-D3E0-45C4-A682-44F21C5D1D25}"/>
              </a:ext>
            </a:extLst>
          </p:cNvPr>
          <p:cNvSpPr txBox="1"/>
          <p:nvPr userDrawn="1"/>
        </p:nvSpPr>
        <p:spPr>
          <a:xfrm>
            <a:off x="70337" y="6519251"/>
            <a:ext cx="3604847"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Iowa State University</a:t>
            </a:r>
          </a:p>
        </p:txBody>
      </p:sp>
    </p:spTree>
    <p:extLst>
      <p:ext uri="{BB962C8B-B14F-4D97-AF65-F5344CB8AC3E}">
        <p14:creationId xmlns:p14="http://schemas.microsoft.com/office/powerpoint/2010/main" val="982085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AED955-C03F-48AE-8B64-AB2A8B5C2A7D}" type="datetime1">
              <a:rPr lang="en-US" smtClean="0"/>
              <a:t>12/5/24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8089B4-51B6-4611-AB21-874C3621AFC5}" type="slidenum">
              <a:rPr lang="en-US" smtClean="0"/>
              <a:t>‹#›</a:t>
            </a:fld>
            <a:endParaRPr lang="en-US"/>
          </a:p>
        </p:txBody>
      </p:sp>
    </p:spTree>
    <p:extLst>
      <p:ext uri="{BB962C8B-B14F-4D97-AF65-F5344CB8AC3E}">
        <p14:creationId xmlns:p14="http://schemas.microsoft.com/office/powerpoint/2010/main" val="3424370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Clr>
                <a:srgbClr val="C00000"/>
              </a:buClr>
              <a:defRPr/>
            </a:lvl1pPr>
            <a:lvl2pPr>
              <a:buClr>
                <a:srgbClr val="C00000"/>
              </a:buClr>
              <a:defRPr/>
            </a:lvl2pPr>
            <a:lvl3pPr>
              <a:buClr>
                <a:srgbClr val="C00000"/>
              </a:buClr>
              <a:defRPr/>
            </a:lvl3pPr>
            <a:lvl4pPr>
              <a:buClr>
                <a:srgbClr val="C00000"/>
              </a:buClr>
              <a:defRPr/>
            </a:lvl4pPr>
            <a:lvl5pPr>
              <a:buClr>
                <a:srgbClr val="C00000"/>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92D00E5-9A0B-43DD-A914-B3F8E068E5F1}" type="datetime1">
              <a:rPr lang="en-US" smtClean="0"/>
              <a:t>12/5/24</a:t>
            </a:fld>
            <a:endParaRPr lang="en-US"/>
          </a:p>
        </p:txBody>
      </p:sp>
      <p:sp>
        <p:nvSpPr>
          <p:cNvPr id="5" name="Footer Placeholder 4"/>
          <p:cNvSpPr>
            <a:spLocks noGrp="1"/>
          </p:cNvSpPr>
          <p:nvPr>
            <p:ph type="ftr" sz="quarter" idx="11"/>
          </p:nvPr>
        </p:nvSpPr>
        <p:spPr/>
        <p:txBody>
          <a:bodyPr/>
          <a:lstStyle/>
          <a:p>
            <a:endParaRPr lang="en-US"/>
          </a:p>
        </p:txBody>
      </p:sp>
      <p:sp>
        <p:nvSpPr>
          <p:cNvPr id="7" name="Rectangle 6">
            <a:extLst>
              <a:ext uri="{FF2B5EF4-FFF2-40B4-BE49-F238E27FC236}">
                <a16:creationId xmlns:a16="http://schemas.microsoft.com/office/drawing/2014/main" id="{4AE0F86F-8BB1-4C6A-893F-23674D7E0A62}"/>
              </a:ext>
            </a:extLst>
          </p:cNvPr>
          <p:cNvSpPr/>
          <p:nvPr userDrawn="1"/>
        </p:nvSpPr>
        <p:spPr>
          <a:xfrm>
            <a:off x="0" y="6611323"/>
            <a:ext cx="12192000" cy="25082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9421193" y="6552959"/>
            <a:ext cx="2743200" cy="365125"/>
          </a:xfrm>
        </p:spPr>
        <p:txBody>
          <a:bodyPr/>
          <a:lstStyle>
            <a:lvl1pPr>
              <a:defRPr>
                <a:solidFill>
                  <a:schemeClr val="bg1"/>
                </a:solidFill>
              </a:defRPr>
            </a:lvl1pPr>
          </a:lstStyle>
          <a:p>
            <a:fld id="{548089B4-51B6-4611-AB21-874C3621AFC5}" type="slidenum">
              <a:rPr lang="en-US" smtClean="0"/>
              <a:pPr/>
              <a:t>‹#›</a:t>
            </a:fld>
            <a:endParaRPr lang="en-US"/>
          </a:p>
        </p:txBody>
      </p:sp>
      <p:sp>
        <p:nvSpPr>
          <p:cNvPr id="8" name="TextBox 7">
            <a:extLst>
              <a:ext uri="{FF2B5EF4-FFF2-40B4-BE49-F238E27FC236}">
                <a16:creationId xmlns:a16="http://schemas.microsoft.com/office/drawing/2014/main" id="{D5DBA80D-B698-4BD3-BB86-A112D845ABF9}"/>
              </a:ext>
            </a:extLst>
          </p:cNvPr>
          <p:cNvSpPr txBox="1"/>
          <p:nvPr userDrawn="1"/>
        </p:nvSpPr>
        <p:spPr>
          <a:xfrm>
            <a:off x="70337" y="6544889"/>
            <a:ext cx="3604847"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Iowa State University</a:t>
            </a:r>
          </a:p>
        </p:txBody>
      </p:sp>
    </p:spTree>
    <p:extLst>
      <p:ext uri="{BB962C8B-B14F-4D97-AF65-F5344CB8AC3E}">
        <p14:creationId xmlns:p14="http://schemas.microsoft.com/office/powerpoint/2010/main" val="2432115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728C7D4-2ACA-4B28-9EA6-B13D42A0DC4C}" type="datetime1">
              <a:rPr lang="en-US" smtClean="0"/>
              <a:t>12/5/24</a:t>
            </a:fld>
            <a:endParaRPr lang="en-US"/>
          </a:p>
        </p:txBody>
      </p:sp>
      <p:sp>
        <p:nvSpPr>
          <p:cNvPr id="5" name="Footer Placeholder 4"/>
          <p:cNvSpPr>
            <a:spLocks noGrp="1"/>
          </p:cNvSpPr>
          <p:nvPr>
            <p:ph type="ftr" sz="quarter" idx="11"/>
          </p:nvPr>
        </p:nvSpPr>
        <p:spPr/>
        <p:txBody>
          <a:bodyPr/>
          <a:lstStyle/>
          <a:p>
            <a:endParaRPr lang="en-US"/>
          </a:p>
        </p:txBody>
      </p:sp>
      <p:sp>
        <p:nvSpPr>
          <p:cNvPr id="7" name="Rectangle 6">
            <a:extLst>
              <a:ext uri="{FF2B5EF4-FFF2-40B4-BE49-F238E27FC236}">
                <a16:creationId xmlns:a16="http://schemas.microsoft.com/office/drawing/2014/main" id="{5FF51034-3454-4F51-912B-9E6F17AC6EB6}"/>
              </a:ext>
            </a:extLst>
          </p:cNvPr>
          <p:cNvSpPr/>
          <p:nvPr userDrawn="1"/>
        </p:nvSpPr>
        <p:spPr>
          <a:xfrm>
            <a:off x="0" y="6611323"/>
            <a:ext cx="12192000" cy="25082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9CE6529-E664-419A-93C5-4A0ED9F5612E}"/>
              </a:ext>
            </a:extLst>
          </p:cNvPr>
          <p:cNvSpPr txBox="1"/>
          <p:nvPr userDrawn="1"/>
        </p:nvSpPr>
        <p:spPr>
          <a:xfrm>
            <a:off x="70337" y="6544889"/>
            <a:ext cx="3604847"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Iowa State University</a:t>
            </a:r>
          </a:p>
        </p:txBody>
      </p:sp>
      <p:sp>
        <p:nvSpPr>
          <p:cNvPr id="9" name="Slide Number Placeholder 5"/>
          <p:cNvSpPr txBox="1">
            <a:spLocks/>
          </p:cNvSpPr>
          <p:nvPr userDrawn="1"/>
        </p:nvSpPr>
        <p:spPr>
          <a:xfrm>
            <a:off x="9421193" y="655295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8089B4-51B6-4611-AB21-874C3621AFC5}" type="slidenum">
              <a:rPr lang="en-US" smtClean="0"/>
              <a:pPr/>
              <a:t>‹#›</a:t>
            </a:fld>
            <a:endParaRPr lang="en-US"/>
          </a:p>
        </p:txBody>
      </p:sp>
    </p:spTree>
    <p:extLst>
      <p:ext uri="{BB962C8B-B14F-4D97-AF65-F5344CB8AC3E}">
        <p14:creationId xmlns:p14="http://schemas.microsoft.com/office/powerpoint/2010/main" val="1533203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9D0EFB-2B5D-4D23-9B7D-69624CF9314C}" type="datetime1">
              <a:rPr lang="en-US" smtClean="0"/>
              <a:t>12/5/24</a:t>
            </a:fld>
            <a:endParaRPr lang="en-US"/>
          </a:p>
        </p:txBody>
      </p:sp>
      <p:sp>
        <p:nvSpPr>
          <p:cNvPr id="6" name="Footer Placeholder 5"/>
          <p:cNvSpPr>
            <a:spLocks noGrp="1"/>
          </p:cNvSpPr>
          <p:nvPr>
            <p:ph type="ftr" sz="quarter" idx="11"/>
          </p:nvPr>
        </p:nvSpPr>
        <p:spPr/>
        <p:txBody>
          <a:bodyPr/>
          <a:lstStyle/>
          <a:p>
            <a:endParaRPr lang="en-US"/>
          </a:p>
        </p:txBody>
      </p:sp>
      <p:sp>
        <p:nvSpPr>
          <p:cNvPr id="8" name="Rectangle 7">
            <a:extLst>
              <a:ext uri="{FF2B5EF4-FFF2-40B4-BE49-F238E27FC236}">
                <a16:creationId xmlns:a16="http://schemas.microsoft.com/office/drawing/2014/main" id="{5122A00E-0B8F-4E55-B2D8-9BF89E0088D6}"/>
              </a:ext>
            </a:extLst>
          </p:cNvPr>
          <p:cNvSpPr/>
          <p:nvPr userDrawn="1"/>
        </p:nvSpPr>
        <p:spPr>
          <a:xfrm>
            <a:off x="0" y="6594231"/>
            <a:ext cx="12192000" cy="25082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5F6FE04-F489-4D46-9515-858141CED359}"/>
              </a:ext>
            </a:extLst>
          </p:cNvPr>
          <p:cNvSpPr txBox="1"/>
          <p:nvPr userDrawn="1"/>
        </p:nvSpPr>
        <p:spPr>
          <a:xfrm>
            <a:off x="70337" y="6519251"/>
            <a:ext cx="3604847"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Iowa State University</a:t>
            </a:r>
          </a:p>
        </p:txBody>
      </p:sp>
      <p:sp>
        <p:nvSpPr>
          <p:cNvPr id="10" name="Slide Number Placeholder 5"/>
          <p:cNvSpPr txBox="1">
            <a:spLocks/>
          </p:cNvSpPr>
          <p:nvPr userDrawn="1"/>
        </p:nvSpPr>
        <p:spPr>
          <a:xfrm>
            <a:off x="9421193" y="655295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8089B4-51B6-4611-AB21-874C3621AFC5}" type="slidenum">
              <a:rPr lang="en-US" smtClean="0"/>
              <a:pPr/>
              <a:t>‹#›</a:t>
            </a:fld>
            <a:endParaRPr lang="en-US"/>
          </a:p>
        </p:txBody>
      </p:sp>
    </p:spTree>
    <p:extLst>
      <p:ext uri="{BB962C8B-B14F-4D97-AF65-F5344CB8AC3E}">
        <p14:creationId xmlns:p14="http://schemas.microsoft.com/office/powerpoint/2010/main" val="3129268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527DDC-8896-4288-8B6A-DF12253A799B}" type="datetime1">
              <a:rPr lang="en-US" smtClean="0"/>
              <a:t>12/5/24</a:t>
            </a:fld>
            <a:endParaRPr lang="en-US"/>
          </a:p>
        </p:txBody>
      </p:sp>
      <p:sp>
        <p:nvSpPr>
          <p:cNvPr id="8" name="Footer Placeholder 7"/>
          <p:cNvSpPr>
            <a:spLocks noGrp="1"/>
          </p:cNvSpPr>
          <p:nvPr>
            <p:ph type="ftr" sz="quarter" idx="11"/>
          </p:nvPr>
        </p:nvSpPr>
        <p:spPr/>
        <p:txBody>
          <a:bodyPr/>
          <a:lstStyle/>
          <a:p>
            <a:endParaRPr lang="en-US"/>
          </a:p>
        </p:txBody>
      </p:sp>
      <p:sp>
        <p:nvSpPr>
          <p:cNvPr id="10" name="Rectangle 9">
            <a:extLst>
              <a:ext uri="{FF2B5EF4-FFF2-40B4-BE49-F238E27FC236}">
                <a16:creationId xmlns:a16="http://schemas.microsoft.com/office/drawing/2014/main" id="{57F15369-A24C-4C20-96DF-CA202F305255}"/>
              </a:ext>
            </a:extLst>
          </p:cNvPr>
          <p:cNvSpPr/>
          <p:nvPr userDrawn="1"/>
        </p:nvSpPr>
        <p:spPr>
          <a:xfrm>
            <a:off x="0" y="6594231"/>
            <a:ext cx="12192000" cy="25082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A522CA8-F329-45AB-9822-7B4B891AD71C}"/>
              </a:ext>
            </a:extLst>
          </p:cNvPr>
          <p:cNvSpPr txBox="1"/>
          <p:nvPr userDrawn="1"/>
        </p:nvSpPr>
        <p:spPr>
          <a:xfrm>
            <a:off x="70337" y="6519251"/>
            <a:ext cx="3604847"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Iowa State University</a:t>
            </a:r>
          </a:p>
        </p:txBody>
      </p:sp>
      <p:sp>
        <p:nvSpPr>
          <p:cNvPr id="12" name="Slide Number Placeholder 5"/>
          <p:cNvSpPr txBox="1">
            <a:spLocks/>
          </p:cNvSpPr>
          <p:nvPr userDrawn="1"/>
        </p:nvSpPr>
        <p:spPr>
          <a:xfrm>
            <a:off x="9421193" y="655295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8089B4-51B6-4611-AB21-874C3621AFC5}" type="slidenum">
              <a:rPr lang="en-US" smtClean="0"/>
              <a:pPr/>
              <a:t>‹#›</a:t>
            </a:fld>
            <a:endParaRPr lang="en-US"/>
          </a:p>
        </p:txBody>
      </p:sp>
    </p:spTree>
    <p:extLst>
      <p:ext uri="{BB962C8B-B14F-4D97-AF65-F5344CB8AC3E}">
        <p14:creationId xmlns:p14="http://schemas.microsoft.com/office/powerpoint/2010/main" val="2584194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23A29C-A183-4E19-B3E4-17732076591A}" type="datetime1">
              <a:rPr lang="en-US" smtClean="0"/>
              <a:t>12/5/24</a:t>
            </a:fld>
            <a:endParaRPr lang="en-US"/>
          </a:p>
        </p:txBody>
      </p:sp>
      <p:sp>
        <p:nvSpPr>
          <p:cNvPr id="4" name="Footer Placeholder 3"/>
          <p:cNvSpPr>
            <a:spLocks noGrp="1"/>
          </p:cNvSpPr>
          <p:nvPr>
            <p:ph type="ftr" sz="quarter" idx="11"/>
          </p:nvPr>
        </p:nvSpPr>
        <p:spPr/>
        <p:txBody>
          <a:bodyPr/>
          <a:lstStyle/>
          <a:p>
            <a:endParaRPr lang="en-US"/>
          </a:p>
        </p:txBody>
      </p:sp>
      <p:sp>
        <p:nvSpPr>
          <p:cNvPr id="6" name="Rectangle 5">
            <a:extLst>
              <a:ext uri="{FF2B5EF4-FFF2-40B4-BE49-F238E27FC236}">
                <a16:creationId xmlns:a16="http://schemas.microsoft.com/office/drawing/2014/main" id="{EF945390-7E2A-4484-8D2E-AAF9E45E8B74}"/>
              </a:ext>
            </a:extLst>
          </p:cNvPr>
          <p:cNvSpPr/>
          <p:nvPr userDrawn="1"/>
        </p:nvSpPr>
        <p:spPr>
          <a:xfrm>
            <a:off x="0" y="6594231"/>
            <a:ext cx="12192000" cy="25082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0C9DF8B-CD15-4C5B-8417-4767210EAD08}"/>
              </a:ext>
            </a:extLst>
          </p:cNvPr>
          <p:cNvSpPr txBox="1"/>
          <p:nvPr userDrawn="1"/>
        </p:nvSpPr>
        <p:spPr>
          <a:xfrm>
            <a:off x="70337" y="6519251"/>
            <a:ext cx="3604847"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Iowa State University</a:t>
            </a:r>
          </a:p>
        </p:txBody>
      </p:sp>
      <p:sp>
        <p:nvSpPr>
          <p:cNvPr id="8" name="Slide Number Placeholder 5"/>
          <p:cNvSpPr txBox="1">
            <a:spLocks/>
          </p:cNvSpPr>
          <p:nvPr userDrawn="1"/>
        </p:nvSpPr>
        <p:spPr>
          <a:xfrm>
            <a:off x="9421193" y="655295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8089B4-51B6-4611-AB21-874C3621AFC5}" type="slidenum">
              <a:rPr lang="en-US" smtClean="0"/>
              <a:pPr/>
              <a:t>‹#›</a:t>
            </a:fld>
            <a:endParaRPr lang="en-US"/>
          </a:p>
        </p:txBody>
      </p:sp>
    </p:spTree>
    <p:extLst>
      <p:ext uri="{BB962C8B-B14F-4D97-AF65-F5344CB8AC3E}">
        <p14:creationId xmlns:p14="http://schemas.microsoft.com/office/powerpoint/2010/main" val="848538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740F8D-85D9-43F4-A12B-17394C858B91}" type="datetime1">
              <a:rPr lang="en-US" smtClean="0"/>
              <a:t>12/5/24</a:t>
            </a:fld>
            <a:endParaRPr lang="en-US"/>
          </a:p>
        </p:txBody>
      </p:sp>
      <p:sp>
        <p:nvSpPr>
          <p:cNvPr id="3" name="Footer Placeholder 2"/>
          <p:cNvSpPr>
            <a:spLocks noGrp="1"/>
          </p:cNvSpPr>
          <p:nvPr>
            <p:ph type="ftr" sz="quarter" idx="11"/>
          </p:nvPr>
        </p:nvSpPr>
        <p:spPr/>
        <p:txBody>
          <a:bodyPr/>
          <a:lstStyle/>
          <a:p>
            <a:endParaRPr lang="en-US"/>
          </a:p>
        </p:txBody>
      </p:sp>
      <p:sp>
        <p:nvSpPr>
          <p:cNvPr id="5" name="Rectangle 4">
            <a:extLst>
              <a:ext uri="{FF2B5EF4-FFF2-40B4-BE49-F238E27FC236}">
                <a16:creationId xmlns:a16="http://schemas.microsoft.com/office/drawing/2014/main" id="{83CBF5D3-1BA8-4EC0-9CB8-2364D0BE7FCB}"/>
              </a:ext>
            </a:extLst>
          </p:cNvPr>
          <p:cNvSpPr/>
          <p:nvPr userDrawn="1"/>
        </p:nvSpPr>
        <p:spPr>
          <a:xfrm>
            <a:off x="0" y="6594231"/>
            <a:ext cx="12192000" cy="25082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1C98D38-57DD-4497-91C9-061E09019610}"/>
              </a:ext>
            </a:extLst>
          </p:cNvPr>
          <p:cNvSpPr txBox="1"/>
          <p:nvPr userDrawn="1"/>
        </p:nvSpPr>
        <p:spPr>
          <a:xfrm>
            <a:off x="70337" y="6519251"/>
            <a:ext cx="3604847"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Iowa State University</a:t>
            </a:r>
          </a:p>
        </p:txBody>
      </p:sp>
      <p:sp>
        <p:nvSpPr>
          <p:cNvPr id="7" name="Slide Number Placeholder 5"/>
          <p:cNvSpPr txBox="1">
            <a:spLocks/>
          </p:cNvSpPr>
          <p:nvPr userDrawn="1"/>
        </p:nvSpPr>
        <p:spPr>
          <a:xfrm>
            <a:off x="9421193" y="655295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8089B4-51B6-4611-AB21-874C3621AFC5}" type="slidenum">
              <a:rPr lang="en-US" smtClean="0"/>
              <a:pPr/>
              <a:t>‹#›</a:t>
            </a:fld>
            <a:endParaRPr lang="en-US"/>
          </a:p>
        </p:txBody>
      </p:sp>
    </p:spTree>
    <p:extLst>
      <p:ext uri="{BB962C8B-B14F-4D97-AF65-F5344CB8AC3E}">
        <p14:creationId xmlns:p14="http://schemas.microsoft.com/office/powerpoint/2010/main" val="120252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E17BEF5-F9A1-4F64-B3CA-71DBAA142F0C}" type="datetime1">
              <a:rPr lang="en-US" smtClean="0"/>
              <a:t>12/5/24</a:t>
            </a:fld>
            <a:endParaRPr lang="en-US"/>
          </a:p>
        </p:txBody>
      </p:sp>
      <p:sp>
        <p:nvSpPr>
          <p:cNvPr id="6" name="Footer Placeholder 5"/>
          <p:cNvSpPr>
            <a:spLocks noGrp="1"/>
          </p:cNvSpPr>
          <p:nvPr>
            <p:ph type="ftr" sz="quarter" idx="11"/>
          </p:nvPr>
        </p:nvSpPr>
        <p:spPr/>
        <p:txBody>
          <a:bodyPr/>
          <a:lstStyle/>
          <a:p>
            <a:endParaRPr lang="en-US"/>
          </a:p>
        </p:txBody>
      </p:sp>
      <p:sp>
        <p:nvSpPr>
          <p:cNvPr id="8" name="Rectangle 7">
            <a:extLst>
              <a:ext uri="{FF2B5EF4-FFF2-40B4-BE49-F238E27FC236}">
                <a16:creationId xmlns:a16="http://schemas.microsoft.com/office/drawing/2014/main" id="{D4FA6E61-E65F-45A3-8A37-E4B0C03CF986}"/>
              </a:ext>
            </a:extLst>
          </p:cNvPr>
          <p:cNvSpPr/>
          <p:nvPr userDrawn="1"/>
        </p:nvSpPr>
        <p:spPr>
          <a:xfrm>
            <a:off x="0" y="6594231"/>
            <a:ext cx="12192000" cy="25082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257B18A-A01B-46D8-B753-C15A3BA0294F}"/>
              </a:ext>
            </a:extLst>
          </p:cNvPr>
          <p:cNvSpPr txBox="1"/>
          <p:nvPr userDrawn="1"/>
        </p:nvSpPr>
        <p:spPr>
          <a:xfrm>
            <a:off x="70337" y="6519251"/>
            <a:ext cx="3604847"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Iowa State University</a:t>
            </a:r>
          </a:p>
        </p:txBody>
      </p:sp>
      <p:sp>
        <p:nvSpPr>
          <p:cNvPr id="10" name="Slide Number Placeholder 5"/>
          <p:cNvSpPr txBox="1">
            <a:spLocks/>
          </p:cNvSpPr>
          <p:nvPr userDrawn="1"/>
        </p:nvSpPr>
        <p:spPr>
          <a:xfrm>
            <a:off x="9421193" y="655295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8089B4-51B6-4611-AB21-874C3621AFC5}" type="slidenum">
              <a:rPr lang="en-US" smtClean="0"/>
              <a:pPr/>
              <a:t>‹#›</a:t>
            </a:fld>
            <a:endParaRPr lang="en-US"/>
          </a:p>
        </p:txBody>
      </p:sp>
    </p:spTree>
    <p:extLst>
      <p:ext uri="{BB962C8B-B14F-4D97-AF65-F5344CB8AC3E}">
        <p14:creationId xmlns:p14="http://schemas.microsoft.com/office/powerpoint/2010/main" val="3820728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D7B5C75-7F3F-451F-98D6-813467FFA67E}" type="datetime1">
              <a:rPr lang="en-US" smtClean="0"/>
              <a:t>12/5/24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8089B4-51B6-4611-AB21-874C3621AFC5}" type="slidenum">
              <a:rPr lang="en-US" smtClean="0"/>
              <a:t>‹#›</a:t>
            </a:fld>
            <a:endParaRPr lang="en-US"/>
          </a:p>
        </p:txBody>
      </p:sp>
      <p:sp>
        <p:nvSpPr>
          <p:cNvPr id="8" name="Rectangle 7">
            <a:extLst>
              <a:ext uri="{FF2B5EF4-FFF2-40B4-BE49-F238E27FC236}">
                <a16:creationId xmlns:a16="http://schemas.microsoft.com/office/drawing/2014/main" id="{CAEE5C1C-D0D8-49B5-9E88-EB22C0CB56C1}"/>
              </a:ext>
            </a:extLst>
          </p:cNvPr>
          <p:cNvSpPr/>
          <p:nvPr userDrawn="1"/>
        </p:nvSpPr>
        <p:spPr>
          <a:xfrm>
            <a:off x="0" y="6594231"/>
            <a:ext cx="12192000" cy="25082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66F46A3-51C5-4C34-85F1-A2CB1FA62B49}"/>
              </a:ext>
            </a:extLst>
          </p:cNvPr>
          <p:cNvSpPr txBox="1"/>
          <p:nvPr userDrawn="1"/>
        </p:nvSpPr>
        <p:spPr>
          <a:xfrm>
            <a:off x="70337" y="6519251"/>
            <a:ext cx="3604847"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Iowa State University</a:t>
            </a:r>
          </a:p>
        </p:txBody>
      </p:sp>
    </p:spTree>
    <p:extLst>
      <p:ext uri="{BB962C8B-B14F-4D97-AF65-F5344CB8AC3E}">
        <p14:creationId xmlns:p14="http://schemas.microsoft.com/office/powerpoint/2010/main" val="1601016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C69E5C-FB16-4666-A772-D8D294B76406}" type="datetime1">
              <a:rPr lang="en-US" smtClean="0"/>
              <a:t>12/5/24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8089B4-51B6-4611-AB21-874C3621AFC5}" type="slidenum">
              <a:rPr lang="en-US" smtClean="0"/>
              <a:t>‹#›</a:t>
            </a:fld>
            <a:endParaRPr lang="en-US"/>
          </a:p>
        </p:txBody>
      </p:sp>
    </p:spTree>
    <p:extLst>
      <p:ext uri="{BB962C8B-B14F-4D97-AF65-F5344CB8AC3E}">
        <p14:creationId xmlns:p14="http://schemas.microsoft.com/office/powerpoint/2010/main" val="41038047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emf"/><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1570405"/>
            <a:ext cx="12192000" cy="1711630"/>
          </a:xfrm>
        </p:spPr>
        <p:txBody>
          <a:bodyPr>
            <a:normAutofit fontScale="90000"/>
          </a:bodyPr>
          <a:lstStyle/>
          <a:p>
            <a:r>
              <a:rPr lang="en-US" sz="4800" b="1" dirty="0">
                <a:solidFill>
                  <a:srgbClr val="C00000"/>
                </a:solidFill>
                <a:latin typeface="Times New Roman" panose="02020603050405020304" pitchFamily="18" charset="0"/>
                <a:cs typeface="Times New Roman" panose="02020603050405020304" pitchFamily="18" charset="0"/>
              </a:rPr>
              <a:t>Resilience Enhancement of Power Distribution Systems in Response to Hurricanes</a:t>
            </a:r>
            <a:endParaRPr lang="en-GB" sz="4800" b="1" dirty="0">
              <a:solidFill>
                <a:srgbClr val="C0000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587312" y="3505043"/>
            <a:ext cx="11017374" cy="2368286"/>
          </a:xfrm>
        </p:spPr>
        <p:txBody>
          <a:bodyPr>
            <a:normAutofit/>
          </a:bodyPr>
          <a:lstStyle/>
          <a:p>
            <a:pPr>
              <a:lnSpc>
                <a:spcPct val="100000"/>
              </a:lnSpc>
            </a:pPr>
            <a:r>
              <a:rPr lang="en-US" dirty="0" err="1">
                <a:cs typeface="Times" panose="02020603050405020304" pitchFamily="18" charset="0"/>
              </a:rPr>
              <a:t>Zhaoyu</a:t>
            </a:r>
            <a:r>
              <a:rPr lang="en-US" dirty="0">
                <a:cs typeface="Times" panose="02020603050405020304" pitchFamily="18" charset="0"/>
              </a:rPr>
              <a:t> Wang</a:t>
            </a:r>
          </a:p>
          <a:p>
            <a:pPr>
              <a:lnSpc>
                <a:spcPct val="100000"/>
              </a:lnSpc>
            </a:pPr>
            <a:r>
              <a:rPr lang="en-US" dirty="0">
                <a:cs typeface="Times" panose="02020603050405020304" pitchFamily="18" charset="0"/>
              </a:rPr>
              <a:t>Professor</a:t>
            </a:r>
          </a:p>
          <a:p>
            <a:pPr>
              <a:lnSpc>
                <a:spcPct val="100000"/>
              </a:lnSpc>
            </a:pPr>
            <a:r>
              <a:rPr lang="en-US" dirty="0">
                <a:cs typeface="Times" panose="02020603050405020304" pitchFamily="18" charset="0"/>
              </a:rPr>
              <a:t>Electrical and Computer Engineering</a:t>
            </a:r>
          </a:p>
          <a:p>
            <a:pPr>
              <a:lnSpc>
                <a:spcPct val="100000"/>
              </a:lnSpc>
            </a:pPr>
            <a:r>
              <a:rPr lang="en-US" dirty="0">
                <a:cs typeface="Times" panose="02020603050405020304" pitchFamily="18" charset="0"/>
              </a:rPr>
              <a:t>Iowa State University</a:t>
            </a:r>
          </a:p>
        </p:txBody>
      </p:sp>
      <p:sp>
        <p:nvSpPr>
          <p:cNvPr id="4" name="Rectangle 3">
            <a:extLst>
              <a:ext uri="{FF2B5EF4-FFF2-40B4-BE49-F238E27FC236}">
                <a16:creationId xmlns:a16="http://schemas.microsoft.com/office/drawing/2014/main" id="{BC85A79F-0F9D-4CCD-B7F3-744E6915FA60}"/>
              </a:ext>
            </a:extLst>
          </p:cNvPr>
          <p:cNvSpPr/>
          <p:nvPr/>
        </p:nvSpPr>
        <p:spPr>
          <a:xfrm>
            <a:off x="0" y="0"/>
            <a:ext cx="12192000" cy="113634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CADAC50-0C98-4C20-ACA0-179A30B9B646}"/>
              </a:ext>
            </a:extLst>
          </p:cNvPr>
          <p:cNvSpPr txBox="1"/>
          <p:nvPr/>
        </p:nvSpPr>
        <p:spPr>
          <a:xfrm>
            <a:off x="231007" y="113063"/>
            <a:ext cx="6819499" cy="830997"/>
          </a:xfrm>
          <a:prstGeom prst="rect">
            <a:avLst/>
          </a:prstGeom>
          <a:noFill/>
        </p:spPr>
        <p:txBody>
          <a:bodyPr wrap="square" rtlCol="0">
            <a:spAutoFit/>
          </a:bodyPr>
          <a:lstStyle/>
          <a:p>
            <a:r>
              <a:rPr lang="en-US" sz="4800" dirty="0">
                <a:solidFill>
                  <a:schemeClr val="bg1"/>
                </a:solidFill>
                <a:latin typeface="Times New Roman" panose="02020603050405020304" pitchFamily="18" charset="0"/>
                <a:cs typeface="Times New Roman" panose="02020603050405020304" pitchFamily="18" charset="0"/>
              </a:rPr>
              <a:t>Iowa State University</a:t>
            </a:r>
          </a:p>
        </p:txBody>
      </p:sp>
      <p:sp>
        <p:nvSpPr>
          <p:cNvPr id="6" name="Rectangle 5">
            <a:extLst>
              <a:ext uri="{FF2B5EF4-FFF2-40B4-BE49-F238E27FC236}">
                <a16:creationId xmlns:a16="http://schemas.microsoft.com/office/drawing/2014/main" id="{6E4AB269-9600-4027-B51B-EADB1C59DDC9}"/>
              </a:ext>
            </a:extLst>
          </p:cNvPr>
          <p:cNvSpPr/>
          <p:nvPr/>
        </p:nvSpPr>
        <p:spPr>
          <a:xfrm>
            <a:off x="4640312" y="5680838"/>
            <a:ext cx="2911374" cy="830997"/>
          </a:xfrm>
          <a:prstGeom prst="rect">
            <a:avLst/>
          </a:prstGeom>
        </p:spPr>
        <p:txBody>
          <a:bodyPr wrap="none">
            <a:spAutoFit/>
          </a:bodyPr>
          <a:lstStyle/>
          <a:p>
            <a:pPr algn="ctr"/>
            <a:r>
              <a:rPr lang="en-US" sz="2400" dirty="0">
                <a:solidFill>
                  <a:srgbClr val="C00000"/>
                </a:solidFill>
                <a:latin typeface="Times" panose="02020603050405020304" pitchFamily="18" charset="0"/>
                <a:cs typeface="Times" panose="02020603050405020304" pitchFamily="18" charset="0"/>
              </a:rPr>
              <a:t>PSERC IAB Meeting</a:t>
            </a:r>
          </a:p>
          <a:p>
            <a:pPr algn="ctr"/>
            <a:r>
              <a:rPr lang="en-US" sz="2400" dirty="0">
                <a:solidFill>
                  <a:srgbClr val="C00000"/>
                </a:solidFill>
                <a:latin typeface="Times" panose="02020603050405020304" pitchFamily="18" charset="0"/>
                <a:cs typeface="Times" panose="02020603050405020304" pitchFamily="18" charset="0"/>
              </a:rPr>
              <a:t>Dec. 05, 2024</a:t>
            </a:r>
            <a:endParaRPr lang="en-US" sz="2400" dirty="0">
              <a:solidFill>
                <a:srgbClr val="C00000"/>
              </a:solidFill>
            </a:endParaRPr>
          </a:p>
        </p:txBody>
      </p:sp>
    </p:spTree>
    <p:extLst>
      <p:ext uri="{BB962C8B-B14F-4D97-AF65-F5344CB8AC3E}">
        <p14:creationId xmlns:p14="http://schemas.microsoft.com/office/powerpoint/2010/main" val="1801500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64" y="225345"/>
            <a:ext cx="2698937" cy="599245"/>
          </a:xfrm>
        </p:spPr>
        <p:txBody>
          <a:bodyPr>
            <a:normAutofit/>
          </a:bodyPr>
          <a:lstStyle/>
          <a:p>
            <a:r>
              <a:rPr lang="en-US" sz="3200" b="1" dirty="0">
                <a:solidFill>
                  <a:srgbClr val="C00000"/>
                </a:solidFill>
              </a:rPr>
              <a:t>Case Study</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365077" y="825749"/>
            <a:ext cx="5799316" cy="4588079"/>
          </a:xfrm>
        </p:spPr>
      </p:pic>
      <p:sp>
        <p:nvSpPr>
          <p:cNvPr id="4" name="Slide Number Placeholder 3"/>
          <p:cNvSpPr>
            <a:spLocks noGrp="1"/>
          </p:cNvSpPr>
          <p:nvPr>
            <p:ph type="sldNum" sz="quarter" idx="12"/>
          </p:nvPr>
        </p:nvSpPr>
        <p:spPr/>
        <p:txBody>
          <a:bodyPr/>
          <a:lstStyle/>
          <a:p>
            <a:fld id="{548089B4-51B6-4611-AB21-874C3621AFC5}" type="slidenum">
              <a:rPr lang="en-US" smtClean="0"/>
              <a:pPr/>
              <a:t>10</a:t>
            </a:fld>
            <a:endParaRPr lang="en-US"/>
          </a:p>
        </p:txBody>
      </p:sp>
      <p:pic>
        <p:nvPicPr>
          <p:cNvPr id="6" name="Picture 5"/>
          <p:cNvPicPr>
            <a:picLocks noChangeAspect="1"/>
          </p:cNvPicPr>
          <p:nvPr/>
        </p:nvPicPr>
        <p:blipFill>
          <a:blip r:embed="rId4"/>
          <a:stretch>
            <a:fillRect/>
          </a:stretch>
        </p:blipFill>
        <p:spPr>
          <a:xfrm>
            <a:off x="703910" y="1103241"/>
            <a:ext cx="5318688" cy="2434501"/>
          </a:xfrm>
          <a:prstGeom prst="rect">
            <a:avLst/>
          </a:prstGeom>
        </p:spPr>
      </p:pic>
      <p:grpSp>
        <p:nvGrpSpPr>
          <p:cNvPr id="11" name="Group 10"/>
          <p:cNvGrpSpPr/>
          <p:nvPr/>
        </p:nvGrpSpPr>
        <p:grpSpPr>
          <a:xfrm>
            <a:off x="266077" y="3996205"/>
            <a:ext cx="6462714" cy="646331"/>
            <a:chOff x="444979" y="3809322"/>
            <a:chExt cx="5995577" cy="646331"/>
          </a:xfrm>
        </p:grpSpPr>
        <p:sp>
          <p:nvSpPr>
            <p:cNvPr id="8" name="Rectangle 7"/>
            <p:cNvSpPr/>
            <p:nvPr/>
          </p:nvSpPr>
          <p:spPr>
            <a:xfrm>
              <a:off x="444979" y="3809322"/>
              <a:ext cx="5995577" cy="646331"/>
            </a:xfrm>
            <a:prstGeom prst="rect">
              <a:avLst/>
            </a:prstGeom>
          </p:spPr>
          <p:txBody>
            <a:bodyPr wrap="square">
              <a:spAutoFit/>
            </a:bodyPr>
            <a:lstStyle/>
            <a:p>
              <a:pPr marL="285750" indent="-285750">
                <a:buClr>
                  <a:srgbClr val="C00000"/>
                </a:buClr>
                <a:buFont typeface="Arial" panose="020B0604020202020204" pitchFamily="34" charset="0"/>
                <a:buChar char="•"/>
              </a:pPr>
              <a:r>
                <a:rPr lang="en-US" dirty="0"/>
                <a:t>The repair cost of a single pole for 6 pole types is assumed to be the same</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1386" y="4132487"/>
              <a:ext cx="2407550" cy="260157"/>
            </a:xfrm>
            <a:prstGeom prst="rect">
              <a:avLst/>
            </a:prstGeom>
          </p:spPr>
        </p:pic>
      </p:grpSp>
      <p:sp>
        <p:nvSpPr>
          <p:cNvPr id="10" name="Rectangle 9"/>
          <p:cNvSpPr/>
          <p:nvPr/>
        </p:nvSpPr>
        <p:spPr>
          <a:xfrm>
            <a:off x="262295" y="4574478"/>
            <a:ext cx="6291297" cy="646331"/>
          </a:xfrm>
          <a:prstGeom prst="rect">
            <a:avLst/>
          </a:prstGeom>
        </p:spPr>
        <p:txBody>
          <a:bodyPr wrap="square">
            <a:spAutoFit/>
          </a:bodyPr>
          <a:lstStyle/>
          <a:p>
            <a:pPr marL="285750" indent="-285750">
              <a:buClr>
                <a:srgbClr val="C00000"/>
              </a:buClr>
              <a:buFont typeface="Arial" panose="020B0604020202020204" pitchFamily="34" charset="0"/>
              <a:buChar char="•"/>
            </a:pPr>
            <a:r>
              <a:rPr lang="en-US" dirty="0"/>
              <a:t>Consider the budget limitation, the total number of </a:t>
            </a:r>
            <a:r>
              <a:rPr lang="en-US"/>
              <a:t>backup DERs </a:t>
            </a:r>
            <a:r>
              <a:rPr lang="en-US" dirty="0"/>
              <a:t>is limited to be 5</a:t>
            </a:r>
          </a:p>
        </p:txBody>
      </p:sp>
      <p:sp>
        <p:nvSpPr>
          <p:cNvPr id="12" name="Rectangle 11"/>
          <p:cNvSpPr/>
          <p:nvPr/>
        </p:nvSpPr>
        <p:spPr>
          <a:xfrm>
            <a:off x="266077" y="3585478"/>
            <a:ext cx="6462714" cy="369332"/>
          </a:xfrm>
          <a:prstGeom prst="rect">
            <a:avLst/>
          </a:prstGeom>
        </p:spPr>
        <p:txBody>
          <a:bodyPr wrap="square">
            <a:spAutoFit/>
          </a:bodyPr>
          <a:lstStyle/>
          <a:p>
            <a:pPr marL="285750" indent="-285750">
              <a:buClr>
                <a:srgbClr val="C00000"/>
              </a:buClr>
              <a:buFont typeface="Arial" panose="020B0604020202020204" pitchFamily="34" charset="0"/>
              <a:buChar char="•"/>
            </a:pPr>
            <a:r>
              <a:rPr lang="en-US" dirty="0"/>
              <a:t>The IEEE 123-bus system is mapped into a coastal city.</a:t>
            </a:r>
          </a:p>
        </p:txBody>
      </p:sp>
      <p:sp>
        <p:nvSpPr>
          <p:cNvPr id="13" name="Rectangle 12"/>
          <p:cNvSpPr/>
          <p:nvPr/>
        </p:nvSpPr>
        <p:spPr>
          <a:xfrm>
            <a:off x="262295" y="6253087"/>
            <a:ext cx="6570961" cy="369332"/>
          </a:xfrm>
          <a:prstGeom prst="rect">
            <a:avLst/>
          </a:prstGeom>
        </p:spPr>
        <p:txBody>
          <a:bodyPr wrap="square">
            <a:spAutoFit/>
          </a:bodyPr>
          <a:lstStyle/>
          <a:p>
            <a:pPr marL="285750" indent="-285750">
              <a:buClr>
                <a:srgbClr val="C00000"/>
              </a:buClr>
              <a:buFont typeface="Arial" panose="020B0604020202020204" pitchFamily="34" charset="0"/>
              <a:buChar char="•"/>
            </a:pPr>
            <a:r>
              <a:rPr lang="en-US" dirty="0"/>
              <a:t>The total investment cost is $5, 048,000</a:t>
            </a:r>
          </a:p>
        </p:txBody>
      </p:sp>
      <p:sp>
        <p:nvSpPr>
          <p:cNvPr id="14" name="Rectangle 13"/>
          <p:cNvSpPr/>
          <p:nvPr/>
        </p:nvSpPr>
        <p:spPr>
          <a:xfrm>
            <a:off x="251925" y="5172108"/>
            <a:ext cx="6291297" cy="369332"/>
          </a:xfrm>
          <a:prstGeom prst="rect">
            <a:avLst/>
          </a:prstGeom>
        </p:spPr>
        <p:txBody>
          <a:bodyPr wrap="square">
            <a:spAutoFit/>
          </a:bodyPr>
          <a:lstStyle/>
          <a:p>
            <a:pPr marL="285750" indent="-285750">
              <a:buClr>
                <a:srgbClr val="C00000"/>
              </a:buClr>
              <a:buFont typeface="Arial" panose="020B0604020202020204" pitchFamily="34" charset="0"/>
              <a:buChar char="•"/>
            </a:pPr>
            <a:r>
              <a:rPr lang="en-US" dirty="0"/>
              <a:t>Basic load shedding cost is assumed to be $14/kWh</a:t>
            </a:r>
          </a:p>
        </p:txBody>
      </p:sp>
      <p:sp>
        <p:nvSpPr>
          <p:cNvPr id="15" name="Rectangle 14"/>
          <p:cNvSpPr/>
          <p:nvPr/>
        </p:nvSpPr>
        <p:spPr>
          <a:xfrm>
            <a:off x="260705" y="5530363"/>
            <a:ext cx="6291297" cy="369332"/>
          </a:xfrm>
          <a:prstGeom prst="rect">
            <a:avLst/>
          </a:prstGeom>
        </p:spPr>
        <p:txBody>
          <a:bodyPr wrap="square">
            <a:spAutoFit/>
          </a:bodyPr>
          <a:lstStyle/>
          <a:p>
            <a:pPr marL="285750" indent="-285750">
              <a:buClr>
                <a:srgbClr val="C00000"/>
              </a:buClr>
              <a:buFont typeface="Arial" panose="020B0604020202020204" pitchFamily="34" charset="0"/>
              <a:buChar char="•"/>
            </a:pPr>
            <a:r>
              <a:rPr lang="en-US" dirty="0"/>
              <a:t>DER operation cost is assumed to be $8/kWh</a:t>
            </a:r>
          </a:p>
        </p:txBody>
      </p:sp>
      <p:sp>
        <p:nvSpPr>
          <p:cNvPr id="16" name="Rectangle 15"/>
          <p:cNvSpPr/>
          <p:nvPr/>
        </p:nvSpPr>
        <p:spPr>
          <a:xfrm>
            <a:off x="260705" y="5889422"/>
            <a:ext cx="6291297" cy="369332"/>
          </a:xfrm>
          <a:prstGeom prst="rect">
            <a:avLst/>
          </a:prstGeom>
        </p:spPr>
        <p:txBody>
          <a:bodyPr wrap="square">
            <a:spAutoFit/>
          </a:bodyPr>
          <a:lstStyle/>
          <a:p>
            <a:pPr marL="285750" indent="-285750">
              <a:buClr>
                <a:srgbClr val="C00000"/>
              </a:buClr>
              <a:buFont typeface="Arial" panose="020B0604020202020204" pitchFamily="34" charset="0"/>
              <a:buChar char="•"/>
            </a:pPr>
            <a:r>
              <a:rPr lang="en-US" dirty="0"/>
              <a:t>20 scenarios are randomly generated</a:t>
            </a:r>
          </a:p>
        </p:txBody>
      </p:sp>
    </p:spTree>
    <p:extLst>
      <p:ext uri="{BB962C8B-B14F-4D97-AF65-F5344CB8AC3E}">
        <p14:creationId xmlns:p14="http://schemas.microsoft.com/office/powerpoint/2010/main" val="1749121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283180" y="1317646"/>
            <a:ext cx="5240544" cy="807980"/>
          </a:xfrm>
          <a:prstGeom prst="rect">
            <a:avLst/>
          </a:prstGeom>
        </p:spPr>
      </p:pic>
      <p:sp>
        <p:nvSpPr>
          <p:cNvPr id="2" name="Title 1"/>
          <p:cNvSpPr>
            <a:spLocks noGrp="1"/>
          </p:cNvSpPr>
          <p:nvPr>
            <p:ph type="title"/>
          </p:nvPr>
        </p:nvSpPr>
        <p:spPr>
          <a:xfrm>
            <a:off x="189566" y="224413"/>
            <a:ext cx="11242691" cy="775252"/>
          </a:xfrm>
        </p:spPr>
        <p:txBody>
          <a:bodyPr>
            <a:normAutofit/>
          </a:bodyPr>
          <a:lstStyle/>
          <a:p>
            <a:r>
              <a:rPr lang="en-US" sz="3200" b="1" dirty="0">
                <a:solidFill>
                  <a:srgbClr val="C00000"/>
                </a:solidFill>
              </a:rPr>
              <a:t>Case Study: Comparison with and without ROD</a:t>
            </a:r>
          </a:p>
        </p:txBody>
      </p:sp>
      <p:pic>
        <p:nvPicPr>
          <p:cNvPr id="5"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943174" y="2125626"/>
            <a:ext cx="8305651" cy="3670083"/>
          </a:xfrm>
        </p:spPr>
      </p:pic>
      <p:sp>
        <p:nvSpPr>
          <p:cNvPr id="4" name="Slide Number Placeholder 3"/>
          <p:cNvSpPr>
            <a:spLocks noGrp="1"/>
          </p:cNvSpPr>
          <p:nvPr>
            <p:ph type="sldNum" sz="quarter" idx="12"/>
          </p:nvPr>
        </p:nvSpPr>
        <p:spPr/>
        <p:txBody>
          <a:bodyPr/>
          <a:lstStyle/>
          <a:p>
            <a:fld id="{548089B4-51B6-4611-AB21-874C3621AFC5}" type="slidenum">
              <a:rPr lang="en-US" smtClean="0"/>
              <a:pPr/>
              <a:t>11</a:t>
            </a:fld>
            <a:endParaRPr lang="en-US"/>
          </a:p>
        </p:txBody>
      </p:sp>
      <p:sp>
        <p:nvSpPr>
          <p:cNvPr id="6" name="Rectangle 5"/>
          <p:cNvSpPr/>
          <p:nvPr/>
        </p:nvSpPr>
        <p:spPr>
          <a:xfrm>
            <a:off x="189566" y="907735"/>
            <a:ext cx="11559208" cy="707886"/>
          </a:xfrm>
          <a:prstGeom prst="rect">
            <a:avLst/>
          </a:prstGeom>
        </p:spPr>
        <p:txBody>
          <a:bodyPr wrap="square">
            <a:spAutoFit/>
          </a:bodyPr>
          <a:lstStyle/>
          <a:p>
            <a:pPr marL="285750" indent="-285750">
              <a:buClr>
                <a:srgbClr val="C00000"/>
              </a:buClr>
              <a:buFont typeface="Arial" panose="020B0604020202020204" pitchFamily="34" charset="0"/>
              <a:buChar char="•"/>
            </a:pPr>
            <a:r>
              <a:rPr lang="en-US" sz="2000" dirty="0">
                <a:solidFill>
                  <a:srgbClr val="000000"/>
                </a:solidFill>
              </a:rPr>
              <a:t>Compare the system resilience by the resilience curve, which can be expressed by the percentage of power-served (POPS(</a:t>
            </a:r>
            <a:r>
              <a:rPr lang="en-US" sz="2000" i="1" dirty="0">
                <a:solidFill>
                  <a:srgbClr val="000000"/>
                </a:solidFill>
              </a:rPr>
              <a:t>t</a:t>
            </a:r>
            <a:r>
              <a:rPr lang="en-US" sz="2000" dirty="0">
                <a:solidFill>
                  <a:srgbClr val="000000"/>
                </a:solidFill>
              </a:rPr>
              <a:t>)):</a:t>
            </a:r>
            <a:endParaRPr lang="en-US" sz="2000" dirty="0"/>
          </a:p>
        </p:txBody>
      </p:sp>
      <p:sp>
        <p:nvSpPr>
          <p:cNvPr id="3" name="Rectangle 2"/>
          <p:cNvSpPr/>
          <p:nvPr/>
        </p:nvSpPr>
        <p:spPr>
          <a:xfrm>
            <a:off x="255103" y="5766660"/>
            <a:ext cx="11909290" cy="400110"/>
          </a:xfrm>
          <a:prstGeom prst="rect">
            <a:avLst/>
          </a:prstGeom>
        </p:spPr>
        <p:txBody>
          <a:bodyPr wrap="square">
            <a:spAutoFit/>
          </a:bodyPr>
          <a:lstStyle/>
          <a:p>
            <a:pPr marL="342900" indent="-342900">
              <a:buClr>
                <a:srgbClr val="C00000"/>
              </a:buClr>
              <a:buFont typeface="Arial" panose="020B0604020202020204" pitchFamily="34" charset="0"/>
              <a:buChar char="•"/>
            </a:pPr>
            <a:r>
              <a:rPr lang="en-US" sz="2000" dirty="0"/>
              <a:t>The system with optimal ROD has stronger surviving ability to withstand hurricanes and faster recovery</a:t>
            </a:r>
          </a:p>
        </p:txBody>
      </p:sp>
      <p:sp>
        <p:nvSpPr>
          <p:cNvPr id="9" name="Rectangle 8"/>
          <p:cNvSpPr/>
          <p:nvPr/>
        </p:nvSpPr>
        <p:spPr>
          <a:xfrm>
            <a:off x="255103" y="6166770"/>
            <a:ext cx="11602280" cy="400110"/>
          </a:xfrm>
          <a:prstGeom prst="rect">
            <a:avLst/>
          </a:prstGeom>
        </p:spPr>
        <p:txBody>
          <a:bodyPr wrap="square">
            <a:spAutoFit/>
          </a:bodyPr>
          <a:lstStyle/>
          <a:p>
            <a:pPr marL="342900" indent="-342900">
              <a:buClr>
                <a:srgbClr val="C00000"/>
              </a:buClr>
              <a:buFont typeface="Arial" panose="020B0604020202020204" pitchFamily="34" charset="0"/>
              <a:buChar char="•"/>
            </a:pPr>
            <a:r>
              <a:rPr lang="en-US" sz="2000" dirty="0"/>
              <a:t>DERs and automatic switches contribute to mitigating hurricanes’ impacts on the system </a:t>
            </a:r>
          </a:p>
        </p:txBody>
      </p:sp>
    </p:spTree>
    <p:extLst>
      <p:ext uri="{BB962C8B-B14F-4D97-AF65-F5344CB8AC3E}">
        <p14:creationId xmlns:p14="http://schemas.microsoft.com/office/powerpoint/2010/main" val="32946501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8089B4-51B6-4611-AB21-874C3621AFC5}" type="slidenum">
              <a:rPr lang="en-US" smtClean="0"/>
              <a:pPr/>
              <a:t>12</a:t>
            </a:fld>
            <a:endParaRPr lang="en-US"/>
          </a:p>
        </p:txBody>
      </p:sp>
      <p:sp>
        <p:nvSpPr>
          <p:cNvPr id="5" name="Title 1"/>
          <p:cNvSpPr>
            <a:spLocks noGrp="1"/>
          </p:cNvSpPr>
          <p:nvPr>
            <p:ph type="title"/>
          </p:nvPr>
        </p:nvSpPr>
        <p:spPr>
          <a:xfrm>
            <a:off x="234208" y="74323"/>
            <a:ext cx="4947508" cy="864704"/>
          </a:xfrm>
        </p:spPr>
        <p:txBody>
          <a:bodyPr>
            <a:normAutofit/>
          </a:bodyPr>
          <a:lstStyle/>
          <a:p>
            <a:r>
              <a:rPr lang="en-US" sz="3200" b="1" dirty="0">
                <a:solidFill>
                  <a:srgbClr val="C00000"/>
                </a:solidFill>
                <a:latin typeface="Times New Roman" panose="02020603050405020304" pitchFamily="18" charset="0"/>
                <a:cs typeface="Times New Roman" panose="02020603050405020304" pitchFamily="18" charset="0"/>
              </a:rPr>
              <a:t>The Challenges</a:t>
            </a:r>
          </a:p>
        </p:txBody>
      </p:sp>
      <p:sp>
        <p:nvSpPr>
          <p:cNvPr id="3" name="Rectangle 2"/>
          <p:cNvSpPr/>
          <p:nvPr/>
        </p:nvSpPr>
        <p:spPr>
          <a:xfrm>
            <a:off x="0" y="939027"/>
            <a:ext cx="11702687" cy="5693866"/>
          </a:xfrm>
          <a:prstGeom prst="rect">
            <a:avLst/>
          </a:prstGeom>
        </p:spPr>
        <p:txBody>
          <a:bodyPr wrap="square">
            <a:spAutoFit/>
          </a:bodyPr>
          <a:lstStyle/>
          <a:p>
            <a:pPr marL="742950" lvl="1" indent="-285750">
              <a:buClr>
                <a:srgbClr val="C00000"/>
              </a:buClr>
              <a:buFont typeface="Arial" panose="020B0604020202020204" pitchFamily="34" charset="0"/>
              <a:buChar char="•"/>
            </a:pPr>
            <a:r>
              <a:rPr lang="en-US" sz="2800" dirty="0">
                <a:solidFill>
                  <a:srgbClr val="000000"/>
                </a:solidFill>
              </a:rPr>
              <a:t>Modeling and computational challenges:</a:t>
            </a:r>
          </a:p>
          <a:p>
            <a:pPr marL="1200150" lvl="2" indent="-285750">
              <a:buClr>
                <a:srgbClr val="C00000"/>
              </a:buClr>
              <a:buFont typeface="Arial" panose="020B0604020202020204" pitchFamily="34" charset="0"/>
              <a:buChar char="•"/>
            </a:pPr>
            <a:r>
              <a:rPr lang="en-US" sz="2800" dirty="0">
                <a:solidFill>
                  <a:srgbClr val="000000"/>
                </a:solidFill>
              </a:rPr>
              <a:t>The spatial-temporal correlations among resilience-enhancement decisions, uncertainty space, and system operations during and after extreme weather events, i.e., many decision-dependent uncertainties.</a:t>
            </a:r>
          </a:p>
          <a:p>
            <a:pPr marL="1200150" lvl="2" indent="-285750">
              <a:buClr>
                <a:srgbClr val="C00000"/>
              </a:buClr>
              <a:buFont typeface="Arial" panose="020B0604020202020204" pitchFamily="34" charset="0"/>
              <a:buChar char="•"/>
            </a:pPr>
            <a:r>
              <a:rPr lang="en-US" sz="2800" dirty="0">
                <a:solidFill>
                  <a:srgbClr val="000000"/>
                </a:solidFill>
              </a:rPr>
              <a:t>Various fragility models for different infrastructure components under different extreme events. </a:t>
            </a:r>
          </a:p>
          <a:p>
            <a:pPr marL="1200150" lvl="2" indent="-285750">
              <a:buClr>
                <a:srgbClr val="C00000"/>
              </a:buClr>
              <a:buFont typeface="Arial" panose="020B0604020202020204" pitchFamily="34" charset="0"/>
              <a:buChar char="•"/>
            </a:pPr>
            <a:r>
              <a:rPr lang="en-US" sz="2800" dirty="0">
                <a:solidFill>
                  <a:srgbClr val="000000"/>
                </a:solidFill>
              </a:rPr>
              <a:t>Interdependencies among infrastructure components. </a:t>
            </a:r>
          </a:p>
          <a:p>
            <a:pPr marL="1200150" lvl="2" indent="-285750">
              <a:buClr>
                <a:srgbClr val="C00000"/>
              </a:buClr>
              <a:buFont typeface="Arial" panose="020B0604020202020204" pitchFamily="34" charset="0"/>
              <a:buChar char="•"/>
            </a:pPr>
            <a:r>
              <a:rPr lang="en-US" sz="2800" dirty="0">
                <a:solidFill>
                  <a:srgbClr val="000000"/>
                </a:solidFill>
              </a:rPr>
              <a:t>Planning for multiple weather events.</a:t>
            </a:r>
          </a:p>
          <a:p>
            <a:pPr marL="742950" lvl="1" indent="-285750">
              <a:buClr>
                <a:srgbClr val="C00000"/>
              </a:buClr>
              <a:buFont typeface="Arial" panose="020B0604020202020204" pitchFamily="34" charset="0"/>
              <a:buChar char="•"/>
            </a:pPr>
            <a:r>
              <a:rPr lang="en-US" sz="2800" dirty="0">
                <a:solidFill>
                  <a:srgbClr val="000000"/>
                </a:solidFill>
              </a:rPr>
              <a:t>Economic challenges: </a:t>
            </a:r>
          </a:p>
          <a:p>
            <a:pPr marL="1200150" lvl="2" indent="-285750">
              <a:buClr>
                <a:srgbClr val="C00000"/>
              </a:buClr>
              <a:buFont typeface="Arial" panose="020B0604020202020204" pitchFamily="34" charset="0"/>
              <a:buChar char="•"/>
            </a:pPr>
            <a:r>
              <a:rPr lang="en-US" sz="2800" dirty="0">
                <a:solidFill>
                  <a:srgbClr val="000000"/>
                </a:solidFill>
              </a:rPr>
              <a:t>Planning for extreme events </a:t>
            </a:r>
            <a:r>
              <a:rPr lang="en-US" sz="2800" dirty="0" err="1">
                <a:solidFill>
                  <a:srgbClr val="000000"/>
                </a:solidFill>
              </a:rPr>
              <a:t>v.s</a:t>
            </a:r>
            <a:r>
              <a:rPr lang="en-US" sz="2800" dirty="0">
                <a:solidFill>
                  <a:srgbClr val="000000"/>
                </a:solidFill>
              </a:rPr>
              <a:t>. Planning for normal days </a:t>
            </a:r>
            <a:r>
              <a:rPr lang="en-US" sz="2800" dirty="0" err="1">
                <a:solidFill>
                  <a:srgbClr val="000000"/>
                </a:solidFill>
              </a:rPr>
              <a:t>v.s</a:t>
            </a:r>
            <a:r>
              <a:rPr lang="en-US" sz="2800" dirty="0">
                <a:solidFill>
                  <a:srgbClr val="000000"/>
                </a:solidFill>
              </a:rPr>
              <a:t>. Planning for both.</a:t>
            </a:r>
          </a:p>
          <a:p>
            <a:pPr marL="1200150" lvl="2" indent="-285750">
              <a:buClr>
                <a:srgbClr val="C00000"/>
              </a:buClr>
              <a:buFont typeface="Arial" panose="020B0604020202020204" pitchFamily="34" charset="0"/>
              <a:buChar char="•"/>
            </a:pPr>
            <a:r>
              <a:rPr lang="en-US" sz="2800" dirty="0">
                <a:solidFill>
                  <a:srgbClr val="000000"/>
                </a:solidFill>
              </a:rPr>
              <a:t>Justification of benefits and costs. </a:t>
            </a:r>
          </a:p>
          <a:p>
            <a:pPr marL="742950" lvl="1" indent="-285750">
              <a:buClr>
                <a:srgbClr val="C00000"/>
              </a:buClr>
              <a:buFont typeface="Arial" panose="020B0604020202020204" pitchFamily="34" charset="0"/>
              <a:buChar char="•"/>
            </a:pPr>
            <a:endParaRPr lang="en-US" sz="2800" dirty="0">
              <a:solidFill>
                <a:srgbClr val="000000"/>
              </a:solidFill>
            </a:endParaRPr>
          </a:p>
        </p:txBody>
      </p:sp>
    </p:spTree>
    <p:extLst>
      <p:ext uri="{BB962C8B-B14F-4D97-AF65-F5344CB8AC3E}">
        <p14:creationId xmlns:p14="http://schemas.microsoft.com/office/powerpoint/2010/main" val="413450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8089B4-51B6-4611-AB21-874C3621AFC5}" type="slidenum">
              <a:rPr lang="en-US" smtClean="0"/>
              <a:pPr/>
              <a:t>13</a:t>
            </a:fld>
            <a:endParaRPr lang="en-US" dirty="0"/>
          </a:p>
        </p:txBody>
      </p:sp>
      <p:sp>
        <p:nvSpPr>
          <p:cNvPr id="5" name="Title 1"/>
          <p:cNvSpPr>
            <a:spLocks noGrp="1"/>
          </p:cNvSpPr>
          <p:nvPr>
            <p:ph type="title"/>
          </p:nvPr>
        </p:nvSpPr>
        <p:spPr>
          <a:xfrm>
            <a:off x="1940010" y="2372498"/>
            <a:ext cx="8538519" cy="1447800"/>
          </a:xfrm>
        </p:spPr>
        <p:txBody>
          <a:bodyPr/>
          <a:lstStyle/>
          <a:p>
            <a:pPr algn="ctr"/>
            <a:r>
              <a:rPr lang="en-US" b="1" dirty="0">
                <a:solidFill>
                  <a:srgbClr val="C00000"/>
                </a:solidFill>
              </a:rPr>
              <a:t>Thank You!</a:t>
            </a:r>
            <a:br>
              <a:rPr lang="en-US" b="1" dirty="0">
                <a:solidFill>
                  <a:srgbClr val="C00000"/>
                </a:solidFill>
              </a:rPr>
            </a:br>
            <a:r>
              <a:rPr lang="en-US" b="1" dirty="0">
                <a:solidFill>
                  <a:srgbClr val="C00000"/>
                </a:solidFill>
              </a:rPr>
              <a:t>Q &amp; A</a:t>
            </a:r>
          </a:p>
        </p:txBody>
      </p:sp>
    </p:spTree>
    <p:extLst>
      <p:ext uri="{BB962C8B-B14F-4D97-AF65-F5344CB8AC3E}">
        <p14:creationId xmlns:p14="http://schemas.microsoft.com/office/powerpoint/2010/main" val="187318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8089B4-51B6-4611-AB21-874C3621AFC5}" type="slidenum">
              <a:rPr lang="en-US" smtClean="0"/>
              <a:pPr/>
              <a:t>2</a:t>
            </a:fld>
            <a:endParaRPr lang="en-US"/>
          </a:p>
        </p:txBody>
      </p:sp>
      <p:sp>
        <p:nvSpPr>
          <p:cNvPr id="5" name="Title 1">
            <a:extLst>
              <a:ext uri="{FF2B5EF4-FFF2-40B4-BE49-F238E27FC236}">
                <a16:creationId xmlns:a16="http://schemas.microsoft.com/office/drawing/2014/main" id="{B59153CE-D677-41C7-97BA-79855500B4AD}"/>
              </a:ext>
            </a:extLst>
          </p:cNvPr>
          <p:cNvSpPr>
            <a:spLocks noGrp="1"/>
          </p:cNvSpPr>
          <p:nvPr>
            <p:ph type="title"/>
          </p:nvPr>
        </p:nvSpPr>
        <p:spPr>
          <a:xfrm>
            <a:off x="143842" y="0"/>
            <a:ext cx="12020551" cy="864570"/>
          </a:xfrm>
        </p:spPr>
        <p:txBody>
          <a:bodyPr>
            <a:noAutofit/>
          </a:bodyPr>
          <a:lstStyle/>
          <a:p>
            <a:r>
              <a:rPr lang="en-US" sz="3200" b="1" dirty="0">
                <a:solidFill>
                  <a:srgbClr val="C00000"/>
                </a:solidFill>
                <a:latin typeface="Times New Roman" panose="02020603050405020304" pitchFamily="18" charset="0"/>
                <a:cs typeface="Times New Roman" panose="02020603050405020304" pitchFamily="18" charset="0"/>
              </a:rPr>
              <a:t>Introduction to Resilience Enhancement Measures</a:t>
            </a:r>
          </a:p>
        </p:txBody>
      </p:sp>
      <p:sp>
        <p:nvSpPr>
          <p:cNvPr id="2" name="Rectangle 1"/>
          <p:cNvSpPr/>
          <p:nvPr/>
        </p:nvSpPr>
        <p:spPr>
          <a:xfrm>
            <a:off x="143842" y="2291342"/>
            <a:ext cx="5524269" cy="523220"/>
          </a:xfrm>
          <a:prstGeom prst="rect">
            <a:avLst/>
          </a:prstGeom>
        </p:spPr>
        <p:txBody>
          <a:bodyPr wrap="none">
            <a:spAutoFit/>
          </a:bodyPr>
          <a:lstStyle/>
          <a:p>
            <a:pPr marL="342900" indent="-342900">
              <a:buClr>
                <a:srgbClr val="C00000"/>
              </a:buClr>
              <a:buFont typeface="Arial" panose="020B0604020202020204" pitchFamily="34" charset="0"/>
              <a:buChar char="•"/>
            </a:pPr>
            <a:r>
              <a:rPr lang="en-US" sz="2800" dirty="0"/>
              <a:t>Resilience enhancement measures:</a:t>
            </a:r>
          </a:p>
        </p:txBody>
      </p:sp>
      <p:sp>
        <p:nvSpPr>
          <p:cNvPr id="6" name="Rectangle 5"/>
          <p:cNvSpPr/>
          <p:nvPr/>
        </p:nvSpPr>
        <p:spPr>
          <a:xfrm>
            <a:off x="143842" y="748675"/>
            <a:ext cx="11570830" cy="523220"/>
          </a:xfrm>
          <a:prstGeom prst="rect">
            <a:avLst/>
          </a:prstGeom>
        </p:spPr>
        <p:txBody>
          <a:bodyPr wrap="square">
            <a:spAutoFit/>
          </a:bodyPr>
          <a:lstStyle/>
          <a:p>
            <a:pPr marL="285750" indent="-285750">
              <a:buClr>
                <a:srgbClr val="C00000"/>
              </a:buClr>
              <a:buFont typeface="Arial" panose="020B0604020202020204" pitchFamily="34" charset="0"/>
              <a:buChar char="•"/>
            </a:pPr>
            <a:r>
              <a:rPr lang="en-US" sz="2800" dirty="0"/>
              <a:t>Two resilience goals of power distribution systems:</a:t>
            </a:r>
          </a:p>
        </p:txBody>
      </p:sp>
      <p:sp>
        <p:nvSpPr>
          <p:cNvPr id="15" name="TextBox 14"/>
          <p:cNvSpPr txBox="1"/>
          <p:nvPr/>
        </p:nvSpPr>
        <p:spPr>
          <a:xfrm>
            <a:off x="6640777" y="3447442"/>
            <a:ext cx="2318262" cy="707887"/>
          </a:xfrm>
          <a:prstGeom prst="rect">
            <a:avLst/>
          </a:prstGeom>
          <a:noFill/>
        </p:spPr>
        <p:txBody>
          <a:bodyPr wrap="none" rtlCol="0">
            <a:spAutoFit/>
          </a:bodyPr>
          <a:lstStyle/>
          <a:p>
            <a:pPr algn="ctr"/>
            <a:r>
              <a:rPr lang="en-US" sz="2000" dirty="0">
                <a:solidFill>
                  <a:schemeClr val="bg1"/>
                </a:solidFill>
              </a:rPr>
              <a:t>Disaster Response </a:t>
            </a:r>
          </a:p>
          <a:p>
            <a:pPr algn="ctr"/>
            <a:r>
              <a:rPr lang="en-US" sz="2000" dirty="0">
                <a:solidFill>
                  <a:schemeClr val="bg1"/>
                </a:solidFill>
              </a:rPr>
              <a:t>&amp; Risk Management</a:t>
            </a:r>
          </a:p>
        </p:txBody>
      </p:sp>
      <p:sp>
        <p:nvSpPr>
          <p:cNvPr id="16" name="Plus 15"/>
          <p:cNvSpPr/>
          <p:nvPr/>
        </p:nvSpPr>
        <p:spPr>
          <a:xfrm>
            <a:off x="5658981" y="2983869"/>
            <a:ext cx="674758" cy="524492"/>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261938" y="2849945"/>
            <a:ext cx="4014027" cy="81073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t>Resilience-Oriented Design (ROD)  Measures</a:t>
            </a:r>
          </a:p>
        </p:txBody>
      </p:sp>
      <p:sp>
        <p:nvSpPr>
          <p:cNvPr id="11" name="Rounded Rectangle 10"/>
          <p:cNvSpPr/>
          <p:nvPr/>
        </p:nvSpPr>
        <p:spPr>
          <a:xfrm>
            <a:off x="6833926" y="2849945"/>
            <a:ext cx="4069863" cy="81073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Resilience-Oriented </a:t>
            </a:r>
            <a:r>
              <a:rPr lang="en-US" sz="2400" dirty="0">
                <a:solidFill>
                  <a:schemeClr val="bg1"/>
                </a:solidFill>
              </a:rPr>
              <a:t>Operational (ROO) Measures</a:t>
            </a:r>
          </a:p>
        </p:txBody>
      </p:sp>
      <p:grpSp>
        <p:nvGrpSpPr>
          <p:cNvPr id="26" name="Group 25"/>
          <p:cNvGrpSpPr/>
          <p:nvPr/>
        </p:nvGrpSpPr>
        <p:grpSpPr>
          <a:xfrm>
            <a:off x="1261937" y="3700172"/>
            <a:ext cx="4014027" cy="2041034"/>
            <a:chOff x="1261937" y="4117899"/>
            <a:chExt cx="4014027" cy="2041034"/>
          </a:xfrm>
        </p:grpSpPr>
        <p:sp>
          <p:nvSpPr>
            <p:cNvPr id="22" name="Rectangle 21"/>
            <p:cNvSpPr/>
            <p:nvPr/>
          </p:nvSpPr>
          <p:spPr>
            <a:xfrm>
              <a:off x="1261937" y="4117899"/>
              <a:ext cx="4014027" cy="20410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4" name="Rectangle 23"/>
            <p:cNvSpPr/>
            <p:nvPr/>
          </p:nvSpPr>
          <p:spPr>
            <a:xfrm>
              <a:off x="1270522" y="4127607"/>
              <a:ext cx="4005442" cy="1754326"/>
            </a:xfrm>
            <a:prstGeom prst="rect">
              <a:avLst/>
            </a:prstGeom>
          </p:spPr>
          <p:txBody>
            <a:bodyPr wrap="square">
              <a:spAutoFit/>
            </a:bodyPr>
            <a:lstStyle/>
            <a:p>
              <a:pPr marL="285750" indent="-285750">
                <a:buFont typeface="Arial" panose="020B0604020202020204" pitchFamily="34" charset="0"/>
                <a:buChar char="•"/>
              </a:pPr>
              <a:r>
                <a:rPr lang="en-US" dirty="0"/>
                <a:t>Topological and structural upgrades of the utility’s infrastructures</a:t>
              </a:r>
            </a:p>
            <a:p>
              <a:pPr marL="742950" lvl="1" indent="-285750">
                <a:buFont typeface="Arial" panose="020B0604020202020204" pitchFamily="34" charset="0"/>
                <a:buChar char="•"/>
              </a:pPr>
              <a:r>
                <a:rPr lang="en-US" dirty="0"/>
                <a:t>Upgrading distribution poles</a:t>
              </a:r>
            </a:p>
            <a:p>
              <a:pPr marL="742950" lvl="1" indent="-285750">
                <a:buFont typeface="Arial" panose="020B0604020202020204" pitchFamily="34" charset="0"/>
                <a:buChar char="•"/>
              </a:pPr>
              <a:r>
                <a:rPr lang="en-US" dirty="0"/>
                <a:t>Undergrounding </a:t>
              </a:r>
            </a:p>
            <a:p>
              <a:pPr marL="742950" lvl="1" indent="-285750">
                <a:buFont typeface="Arial" panose="020B0604020202020204" pitchFamily="34" charset="0"/>
                <a:buChar char="•"/>
              </a:pPr>
              <a:r>
                <a:rPr lang="en-US" dirty="0"/>
                <a:t>Installing automatic switches</a:t>
              </a:r>
            </a:p>
            <a:p>
              <a:pPr marL="742950" lvl="1" indent="-285750">
                <a:buFont typeface="Arial" panose="020B0604020202020204" pitchFamily="34" charset="0"/>
                <a:buChar char="•"/>
              </a:pPr>
              <a:r>
                <a:rPr lang="en-US" dirty="0"/>
                <a:t>Installing back-up DERs</a:t>
              </a:r>
            </a:p>
          </p:txBody>
        </p:sp>
      </p:grpSp>
      <p:grpSp>
        <p:nvGrpSpPr>
          <p:cNvPr id="27" name="Group 26"/>
          <p:cNvGrpSpPr/>
          <p:nvPr/>
        </p:nvGrpSpPr>
        <p:grpSpPr>
          <a:xfrm>
            <a:off x="6833926" y="3691542"/>
            <a:ext cx="4069863" cy="2041035"/>
            <a:chOff x="6833926" y="4117897"/>
            <a:chExt cx="4069863" cy="2041035"/>
          </a:xfrm>
        </p:grpSpPr>
        <p:sp>
          <p:nvSpPr>
            <p:cNvPr id="21" name="Rectangle 20"/>
            <p:cNvSpPr/>
            <p:nvPr/>
          </p:nvSpPr>
          <p:spPr>
            <a:xfrm>
              <a:off x="6833926" y="4117897"/>
              <a:ext cx="4069863" cy="20410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5" name="Rectangle 24"/>
            <p:cNvSpPr/>
            <p:nvPr/>
          </p:nvSpPr>
          <p:spPr>
            <a:xfrm>
              <a:off x="6833926" y="4134143"/>
              <a:ext cx="4069863" cy="1754326"/>
            </a:xfrm>
            <a:prstGeom prst="rect">
              <a:avLst/>
            </a:prstGeom>
          </p:spPr>
          <p:txBody>
            <a:bodyPr wrap="square">
              <a:spAutoFit/>
            </a:bodyPr>
            <a:lstStyle/>
            <a:p>
              <a:pPr marL="285750" indent="-285750">
                <a:buFont typeface="Arial" panose="020B0604020202020204" pitchFamily="34" charset="0"/>
                <a:buChar char="•"/>
              </a:pPr>
              <a:r>
                <a:rPr lang="en-US" dirty="0"/>
                <a:t>“Smart” control-based actions</a:t>
              </a:r>
            </a:p>
            <a:p>
              <a:pPr marL="742950" lvl="1" indent="-285750">
                <a:buFont typeface="Arial" panose="020B0604020202020204" pitchFamily="34" charset="0"/>
                <a:buChar char="•"/>
              </a:pPr>
              <a:r>
                <a:rPr lang="en-US" dirty="0"/>
                <a:t>Network reconfiguration</a:t>
              </a:r>
            </a:p>
            <a:p>
              <a:pPr marL="742950" lvl="1" indent="-285750">
                <a:buFont typeface="Arial" panose="020B0604020202020204" pitchFamily="34" charset="0"/>
                <a:buChar char="•"/>
              </a:pPr>
              <a:r>
                <a:rPr lang="en-US" dirty="0"/>
                <a:t>DER rescheduling </a:t>
              </a:r>
            </a:p>
            <a:p>
              <a:pPr marL="742950" lvl="1" indent="-285750">
                <a:buFont typeface="Arial" panose="020B0604020202020204" pitchFamily="34" charset="0"/>
                <a:buChar char="•"/>
              </a:pPr>
              <a:r>
                <a:rPr lang="en-US" dirty="0"/>
                <a:t>Defensive islanding</a:t>
              </a:r>
            </a:p>
            <a:p>
              <a:pPr marL="742950" lvl="1" indent="-285750">
                <a:buFont typeface="Arial" panose="020B0604020202020204" pitchFamily="34" charset="0"/>
                <a:buChar char="•"/>
              </a:pPr>
              <a:r>
                <a:rPr lang="en-US" dirty="0"/>
                <a:t>Microgrid formation</a:t>
              </a:r>
            </a:p>
            <a:p>
              <a:pPr marL="742950" lvl="1" indent="-285750">
                <a:buFont typeface="Arial" panose="020B0604020202020204" pitchFamily="34" charset="0"/>
                <a:buChar char="•"/>
              </a:pPr>
              <a:r>
                <a:rPr lang="en-US" dirty="0"/>
                <a:t>Priority-based load shedding</a:t>
              </a:r>
            </a:p>
          </p:txBody>
        </p:sp>
      </p:grpSp>
      <p:sp>
        <p:nvSpPr>
          <p:cNvPr id="3" name="Rectangle 2"/>
          <p:cNvSpPr/>
          <p:nvPr/>
        </p:nvSpPr>
        <p:spPr>
          <a:xfrm>
            <a:off x="871273" y="1281409"/>
            <a:ext cx="8809382" cy="461665"/>
          </a:xfrm>
          <a:prstGeom prst="rect">
            <a:avLst/>
          </a:prstGeom>
        </p:spPr>
        <p:txBody>
          <a:bodyPr wrap="square">
            <a:spAutoFit/>
          </a:bodyPr>
          <a:lstStyle/>
          <a:p>
            <a:pPr marL="285750" indent="-285750">
              <a:buClr>
                <a:srgbClr val="C00000"/>
              </a:buClr>
              <a:buFont typeface="Arial" panose="020B0604020202020204" pitchFamily="34" charset="0"/>
              <a:buChar char="•"/>
            </a:pPr>
            <a:r>
              <a:rPr lang="en-US" sz="2400" dirty="0"/>
              <a:t>System adaptation (to reduce the impact of future events)</a:t>
            </a:r>
          </a:p>
        </p:txBody>
      </p:sp>
      <p:sp>
        <p:nvSpPr>
          <p:cNvPr id="7" name="Rectangle 6"/>
          <p:cNvSpPr/>
          <p:nvPr/>
        </p:nvSpPr>
        <p:spPr>
          <a:xfrm>
            <a:off x="884249" y="1853834"/>
            <a:ext cx="11082463" cy="461665"/>
          </a:xfrm>
          <a:prstGeom prst="rect">
            <a:avLst/>
          </a:prstGeom>
        </p:spPr>
        <p:txBody>
          <a:bodyPr wrap="square">
            <a:spAutoFit/>
          </a:bodyPr>
          <a:lstStyle/>
          <a:p>
            <a:pPr marL="285750" indent="-285750">
              <a:buClr>
                <a:srgbClr val="C00000"/>
              </a:buClr>
              <a:buFont typeface="Arial" panose="020B0604020202020204" pitchFamily="34" charset="0"/>
              <a:buChar char="•"/>
            </a:pPr>
            <a:r>
              <a:rPr lang="en-US" sz="2400" dirty="0"/>
              <a:t>System survivability (to maintain an adequate functionality during and after the event)</a:t>
            </a:r>
          </a:p>
        </p:txBody>
      </p:sp>
      <p:sp>
        <p:nvSpPr>
          <p:cNvPr id="18" name="文本框 25"/>
          <p:cNvSpPr txBox="1"/>
          <p:nvPr/>
        </p:nvSpPr>
        <p:spPr>
          <a:xfrm>
            <a:off x="214728" y="5675427"/>
            <a:ext cx="11751984" cy="1040285"/>
          </a:xfrm>
          <a:prstGeom prst="rect">
            <a:avLst/>
          </a:prstGeom>
          <a:noFill/>
        </p:spPr>
        <p:txBody>
          <a:bodyPr wrap="square" rtlCol="0">
            <a:spAutoFit/>
          </a:bodyPr>
          <a:lstStyle/>
          <a:p>
            <a:pPr marL="342900" indent="-342900" algn="just">
              <a:lnSpc>
                <a:spcPct val="110000"/>
              </a:lnSpc>
              <a:buClr>
                <a:srgbClr val="C00000"/>
              </a:buClr>
              <a:buFont typeface="Arial" panose="020B0604020202020204" pitchFamily="34" charset="0"/>
              <a:buChar char="•"/>
            </a:pPr>
            <a:r>
              <a:rPr lang="en-US" altLang="zh-CN" sz="2800" dirty="0"/>
              <a:t>Exploring </a:t>
            </a:r>
            <a:r>
              <a:rPr lang="en-US" altLang="zh-CN" sz="2800" i="1" dirty="0">
                <a:solidFill>
                  <a:srgbClr val="C00000"/>
                </a:solidFill>
              </a:rPr>
              <a:t>effects of ROD measures and ROO measures </a:t>
            </a:r>
            <a:r>
              <a:rPr lang="en-US" altLang="zh-CN" sz="2800" dirty="0"/>
              <a:t>on </a:t>
            </a:r>
            <a:r>
              <a:rPr lang="en-US" altLang="zh-CN" sz="2800" i="1" dirty="0">
                <a:solidFill>
                  <a:srgbClr val="C00000"/>
                </a:solidFill>
              </a:rPr>
              <a:t>system resilience</a:t>
            </a:r>
            <a:r>
              <a:rPr lang="en-US" altLang="zh-CN" sz="2800" dirty="0">
                <a:solidFill>
                  <a:srgbClr val="C00000"/>
                </a:solidFill>
              </a:rPr>
              <a:t> </a:t>
            </a:r>
            <a:r>
              <a:rPr lang="en-US" altLang="zh-CN" sz="2800" dirty="0"/>
              <a:t>with the consideration of operation response</a:t>
            </a:r>
          </a:p>
        </p:txBody>
      </p:sp>
    </p:spTree>
    <p:extLst>
      <p:ext uri="{BB962C8B-B14F-4D97-AF65-F5344CB8AC3E}">
        <p14:creationId xmlns:p14="http://schemas.microsoft.com/office/powerpoint/2010/main" val="22572412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235" y="92915"/>
            <a:ext cx="10515600" cy="819509"/>
          </a:xfrm>
        </p:spPr>
        <p:txBody>
          <a:bodyPr>
            <a:normAutofit/>
          </a:bodyPr>
          <a:lstStyle/>
          <a:p>
            <a:r>
              <a:rPr lang="en-US" sz="3200" b="1" dirty="0">
                <a:solidFill>
                  <a:srgbClr val="C00000"/>
                </a:solidFill>
              </a:rPr>
              <a:t>Problem Statement</a:t>
            </a:r>
          </a:p>
        </p:txBody>
      </p:sp>
      <p:sp>
        <p:nvSpPr>
          <p:cNvPr id="4" name="Slide Number Placeholder 3"/>
          <p:cNvSpPr>
            <a:spLocks noGrp="1"/>
          </p:cNvSpPr>
          <p:nvPr>
            <p:ph type="sldNum" sz="quarter" idx="12"/>
          </p:nvPr>
        </p:nvSpPr>
        <p:spPr/>
        <p:txBody>
          <a:bodyPr/>
          <a:lstStyle/>
          <a:p>
            <a:fld id="{548089B4-51B6-4611-AB21-874C3621AFC5}" type="slidenum">
              <a:rPr lang="en-US" smtClean="0"/>
              <a:pPr/>
              <a:t>3</a:t>
            </a:fld>
            <a:endParaRPr lang="en-US"/>
          </a:p>
        </p:txBody>
      </p:sp>
      <p:sp>
        <p:nvSpPr>
          <p:cNvPr id="10" name="文本框 15"/>
          <p:cNvSpPr txBox="1"/>
          <p:nvPr/>
        </p:nvSpPr>
        <p:spPr>
          <a:xfrm>
            <a:off x="355121" y="1973380"/>
            <a:ext cx="11049000" cy="2568652"/>
          </a:xfrm>
          <a:prstGeom prst="rect">
            <a:avLst/>
          </a:prstGeom>
          <a:noFill/>
        </p:spPr>
        <p:txBody>
          <a:bodyPr wrap="square" rtlCol="0">
            <a:spAutoFit/>
          </a:bodyPr>
          <a:lstStyle/>
          <a:p>
            <a:pPr marL="800100" lvl="1" indent="-342900" algn="just">
              <a:lnSpc>
                <a:spcPct val="114000"/>
              </a:lnSpc>
              <a:spcBef>
                <a:spcPts val="600"/>
              </a:spcBef>
              <a:buClr>
                <a:srgbClr val="C00000"/>
              </a:buClr>
              <a:buFont typeface="Arial" panose="020B0604020202020204" pitchFamily="34" charset="0"/>
              <a:buChar char="•"/>
            </a:pPr>
            <a:r>
              <a:rPr lang="en-US" altLang="zh-CN" sz="2400" dirty="0"/>
              <a:t>Some </a:t>
            </a:r>
            <a:r>
              <a:rPr lang="en-US" altLang="zh-CN" sz="2400" i="1" dirty="0">
                <a:solidFill>
                  <a:srgbClr val="C00000"/>
                </a:solidFill>
              </a:rPr>
              <a:t>spatial-temporal correlations </a:t>
            </a:r>
            <a:r>
              <a:rPr lang="en-US" altLang="zh-CN" sz="2400" dirty="0"/>
              <a:t>exist among ROD decisions, extreme weather events, and system operations</a:t>
            </a:r>
          </a:p>
          <a:p>
            <a:pPr marL="1257300" lvl="2" indent="-342900" algn="just">
              <a:lnSpc>
                <a:spcPct val="114000"/>
              </a:lnSpc>
              <a:spcBef>
                <a:spcPts val="600"/>
              </a:spcBef>
              <a:buClr>
                <a:srgbClr val="C00000"/>
              </a:buClr>
              <a:buFont typeface="Arial" panose="020B0604020202020204" pitchFamily="34" charset="0"/>
              <a:buChar char="•"/>
            </a:pPr>
            <a:r>
              <a:rPr lang="en-US" altLang="zh-CN" sz="2000" dirty="0"/>
              <a:t>Occurrences, intensities, and traveling paths of hurricanes are </a:t>
            </a:r>
            <a:r>
              <a:rPr lang="en-US" altLang="zh-CN" sz="2000" i="1" dirty="0"/>
              <a:t>uncertain</a:t>
            </a:r>
          </a:p>
          <a:p>
            <a:pPr marL="1257300" lvl="2" indent="-342900" algn="just">
              <a:lnSpc>
                <a:spcPct val="114000"/>
              </a:lnSpc>
              <a:spcBef>
                <a:spcPts val="600"/>
              </a:spcBef>
              <a:buClr>
                <a:srgbClr val="C00000"/>
              </a:buClr>
              <a:buFont typeface="Arial" panose="020B0604020202020204" pitchFamily="34" charset="0"/>
              <a:buChar char="•"/>
            </a:pPr>
            <a:r>
              <a:rPr lang="en-US" altLang="zh-CN" sz="2000" dirty="0"/>
              <a:t>Physical infrastructure damage statuses are affected by both hurricanes and ROD decisions (decision-dependent uncertainty)</a:t>
            </a:r>
          </a:p>
          <a:p>
            <a:pPr marL="1257300" lvl="2" indent="-342900" algn="just">
              <a:lnSpc>
                <a:spcPct val="114000"/>
              </a:lnSpc>
              <a:spcBef>
                <a:spcPts val="600"/>
              </a:spcBef>
              <a:buClr>
                <a:srgbClr val="C00000"/>
              </a:buClr>
              <a:buFont typeface="Arial" panose="020B0604020202020204" pitchFamily="34" charset="0"/>
              <a:buChar char="•"/>
            </a:pPr>
            <a:r>
              <a:rPr lang="en-US" altLang="zh-CN" sz="2000" dirty="0"/>
              <a:t>ROD decisions affect system recovery and the associated outage/repair costs</a:t>
            </a:r>
          </a:p>
        </p:txBody>
      </p:sp>
      <p:sp>
        <p:nvSpPr>
          <p:cNvPr id="14" name="Rectangle 13"/>
          <p:cNvSpPr/>
          <p:nvPr/>
        </p:nvSpPr>
        <p:spPr>
          <a:xfrm>
            <a:off x="355121" y="876106"/>
            <a:ext cx="11721650" cy="954107"/>
          </a:xfrm>
          <a:prstGeom prst="rect">
            <a:avLst/>
          </a:prstGeom>
        </p:spPr>
        <p:txBody>
          <a:bodyPr wrap="square">
            <a:spAutoFit/>
          </a:bodyPr>
          <a:lstStyle/>
          <a:p>
            <a:pPr marL="457200" indent="-457200">
              <a:buClr>
                <a:srgbClr val="C00000"/>
              </a:buClr>
              <a:buFont typeface="Arial" panose="020B0604020202020204" pitchFamily="34" charset="0"/>
              <a:buChar char="•"/>
            </a:pPr>
            <a:r>
              <a:rPr lang="en-US" sz="2800" dirty="0"/>
              <a:t>How to optimally apply ROD measures to prevent distribution systems from extensive damages caused by hurricanes and other extreme events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2864" y="4613755"/>
            <a:ext cx="7276066" cy="1801559"/>
          </a:xfrm>
          <a:prstGeom prst="rect">
            <a:avLst/>
          </a:prstGeom>
        </p:spPr>
      </p:pic>
    </p:spTree>
    <p:extLst>
      <p:ext uri="{BB962C8B-B14F-4D97-AF65-F5344CB8AC3E}">
        <p14:creationId xmlns:p14="http://schemas.microsoft.com/office/powerpoint/2010/main" val="92049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51428" y="729342"/>
            <a:ext cx="8868229" cy="5911317"/>
          </a:xfrm>
          <a:prstGeom prst="rect">
            <a:avLst/>
          </a:prstGeom>
        </p:spPr>
      </p:pic>
      <p:sp>
        <p:nvSpPr>
          <p:cNvPr id="3" name="Title 1">
            <a:extLst>
              <a:ext uri="{FF2B5EF4-FFF2-40B4-BE49-F238E27FC236}">
                <a16:creationId xmlns:a16="http://schemas.microsoft.com/office/drawing/2014/main" id="{1B54F343-60D9-BE4B-1D7F-A8AC40485A4F}"/>
              </a:ext>
            </a:extLst>
          </p:cNvPr>
          <p:cNvSpPr>
            <a:spLocks noGrp="1"/>
          </p:cNvSpPr>
          <p:nvPr>
            <p:ph type="title"/>
          </p:nvPr>
        </p:nvSpPr>
        <p:spPr>
          <a:xfrm>
            <a:off x="246743" y="-123372"/>
            <a:ext cx="11277600" cy="1143000"/>
          </a:xfrm>
        </p:spPr>
        <p:txBody>
          <a:bodyPr>
            <a:normAutofit/>
          </a:bodyPr>
          <a:lstStyle/>
          <a:p>
            <a:r>
              <a:rPr lang="en-US" sz="3200" b="1" dirty="0">
                <a:solidFill>
                  <a:srgbClr val="C00000"/>
                </a:solidFill>
              </a:rPr>
              <a:t>A Tri-Level Robust Model for Resilience Planning</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3255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517" y="23082"/>
            <a:ext cx="11277600" cy="1143000"/>
          </a:xfrm>
        </p:spPr>
        <p:txBody>
          <a:bodyPr>
            <a:normAutofit/>
          </a:bodyPr>
          <a:lstStyle/>
          <a:p>
            <a:r>
              <a:rPr lang="en-US" sz="3200" b="1" dirty="0">
                <a:solidFill>
                  <a:srgbClr val="C00000"/>
                </a:solidFill>
              </a:rPr>
              <a:t>A Tri-Level Robust Model for Resilience Planning</a:t>
            </a:r>
            <a:endParaRPr lang="en-US" sz="32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689600" y="1833451"/>
            <a:ext cx="6502400" cy="701989"/>
          </a:xfrm>
        </p:spPr>
        <p:txBody>
          <a:bodyPr/>
          <a:lstStyle/>
          <a:p>
            <a:r>
              <a:rPr lang="en-US" sz="2667" b="1" dirty="0">
                <a:latin typeface="Times New Roman" panose="02020603050405020304" pitchFamily="18" charset="0"/>
                <a:cs typeface="Times New Roman" panose="02020603050405020304" pitchFamily="18" charset="0"/>
              </a:rPr>
              <a:t>First stage: </a:t>
            </a:r>
            <a:r>
              <a:rPr lang="en-US" sz="2667" dirty="0">
                <a:latin typeface="Times New Roman" panose="02020603050405020304" pitchFamily="18" charset="0"/>
                <a:cs typeface="Times New Roman" panose="02020603050405020304" pitchFamily="18" charset="0"/>
              </a:rPr>
              <a:t>identify hardening strategies</a:t>
            </a:r>
          </a:p>
        </p:txBody>
      </p:sp>
      <p:pic>
        <p:nvPicPr>
          <p:cNvPr id="4" name="Picture 3"/>
          <p:cNvPicPr>
            <a:picLocks noChangeAspect="1"/>
          </p:cNvPicPr>
          <p:nvPr/>
        </p:nvPicPr>
        <p:blipFill>
          <a:blip r:embed="rId2"/>
          <a:stretch>
            <a:fillRect/>
          </a:stretch>
        </p:blipFill>
        <p:spPr>
          <a:xfrm>
            <a:off x="116248" y="1510748"/>
            <a:ext cx="6321869" cy="4550641"/>
          </a:xfrm>
          <a:prstGeom prst="rect">
            <a:avLst/>
          </a:prstGeom>
        </p:spPr>
      </p:pic>
      <p:sp>
        <p:nvSpPr>
          <p:cNvPr id="5" name="Content Placeholder 2"/>
          <p:cNvSpPr txBox="1">
            <a:spLocks/>
          </p:cNvSpPr>
          <p:nvPr/>
        </p:nvSpPr>
        <p:spPr bwMode="auto">
          <a:xfrm>
            <a:off x="6469204" y="3223172"/>
            <a:ext cx="5384800" cy="11037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920" tIns="60960" rIns="121920" bIns="60960" numCol="1" anchor="t" anchorCtr="0" compatLnSpc="1">
            <a:prstTxWarp prst="textNoShape">
              <a:avLst/>
            </a:prstTxWarp>
          </a:bodyPr>
          <a:lstStyle>
            <a:lvl1pPr marL="342892" indent="-342892" algn="l" rtl="0" eaLnBrk="0" fontAlgn="base" hangingPunct="0">
              <a:spcBef>
                <a:spcPct val="20000"/>
              </a:spcBef>
              <a:spcAft>
                <a:spcPct val="0"/>
              </a:spcAft>
              <a:buClr>
                <a:srgbClr val="CE1126"/>
              </a:buClr>
              <a:buSzPct val="80000"/>
              <a:buFont typeface="Times" charset="0"/>
              <a:buChar char="•"/>
              <a:defRPr sz="2600">
                <a:solidFill>
                  <a:schemeClr val="tx1"/>
                </a:solidFill>
                <a:latin typeface="+mn-lt"/>
                <a:ea typeface="ＭＳ Ｐゴシック" charset="0"/>
                <a:cs typeface="ＭＳ Ｐゴシック" charset="0"/>
              </a:defRPr>
            </a:lvl1pPr>
            <a:lvl2pPr marL="685783" indent="-228594" algn="l" rtl="0" eaLnBrk="0" fontAlgn="base" hangingPunct="0">
              <a:spcBef>
                <a:spcPct val="20000"/>
              </a:spcBef>
              <a:spcAft>
                <a:spcPct val="0"/>
              </a:spcAft>
              <a:buClr>
                <a:srgbClr val="CE1126"/>
              </a:buClr>
              <a:buSzPct val="80000"/>
              <a:buFont typeface="Times" charset="0"/>
              <a:buChar char="•"/>
              <a:defRPr sz="2600">
                <a:solidFill>
                  <a:schemeClr val="tx1"/>
                </a:solidFill>
                <a:latin typeface="+mn-lt"/>
                <a:ea typeface="ＭＳ Ｐゴシック" charset="0"/>
              </a:defRPr>
            </a:lvl2pPr>
            <a:lvl3pPr marL="1142972" indent="-228594" algn="l" rtl="0" eaLnBrk="0" fontAlgn="base" hangingPunct="0">
              <a:spcBef>
                <a:spcPct val="20000"/>
              </a:spcBef>
              <a:spcAft>
                <a:spcPct val="0"/>
              </a:spcAft>
              <a:buClr>
                <a:srgbClr val="CE1126"/>
              </a:buClr>
              <a:buSzPct val="80000"/>
              <a:buFont typeface="Times" charset="0"/>
              <a:buChar char="•"/>
              <a:defRPr sz="2600">
                <a:solidFill>
                  <a:schemeClr val="tx1"/>
                </a:solidFill>
                <a:latin typeface="+mn-lt"/>
                <a:ea typeface="ＭＳ Ｐゴシック" charset="0"/>
              </a:defRPr>
            </a:lvl3pPr>
            <a:lvl4pPr marL="1600160" indent="-228594" algn="l" rtl="0" eaLnBrk="0" fontAlgn="base" hangingPunct="0">
              <a:spcBef>
                <a:spcPct val="20000"/>
              </a:spcBef>
              <a:spcAft>
                <a:spcPct val="0"/>
              </a:spcAft>
              <a:buClr>
                <a:srgbClr val="CE1126"/>
              </a:buClr>
              <a:buSzPct val="80000"/>
              <a:buFont typeface="Times" charset="0"/>
              <a:buChar char="•"/>
              <a:defRPr sz="2600">
                <a:solidFill>
                  <a:schemeClr val="tx1"/>
                </a:solidFill>
                <a:latin typeface="+mn-lt"/>
                <a:ea typeface="ＭＳ Ｐゴシック" charset="0"/>
              </a:defRPr>
            </a:lvl4pPr>
            <a:lvl5pPr marL="2057348" indent="-228594" algn="l" rtl="0" eaLnBrk="0" fontAlgn="base" hangingPunct="0">
              <a:spcBef>
                <a:spcPct val="20000"/>
              </a:spcBef>
              <a:spcAft>
                <a:spcPct val="0"/>
              </a:spcAft>
              <a:buClr>
                <a:srgbClr val="CE1126"/>
              </a:buClr>
              <a:buSzPct val="80000"/>
              <a:buFont typeface="Times" charset="0"/>
              <a:buChar char="•"/>
              <a:defRPr sz="2600">
                <a:solidFill>
                  <a:schemeClr val="tx1"/>
                </a:solidFill>
                <a:latin typeface="+mn-lt"/>
                <a:ea typeface="ＭＳ Ｐゴシック" charset="0"/>
              </a:defRPr>
            </a:lvl5pPr>
            <a:lvl6pPr marL="2514537" indent="-228594" algn="l" rtl="0" fontAlgn="base">
              <a:spcBef>
                <a:spcPct val="20000"/>
              </a:spcBef>
              <a:spcAft>
                <a:spcPct val="0"/>
              </a:spcAft>
              <a:buClr>
                <a:srgbClr val="CE1126"/>
              </a:buClr>
              <a:buSzPct val="80000"/>
              <a:buFont typeface="Times" charset="0"/>
              <a:buChar char="•"/>
              <a:defRPr sz="2600">
                <a:solidFill>
                  <a:schemeClr val="tx1"/>
                </a:solidFill>
                <a:latin typeface="+mn-lt"/>
              </a:defRPr>
            </a:lvl6pPr>
            <a:lvl7pPr marL="2971726" indent="-228594" algn="l" rtl="0" fontAlgn="base">
              <a:spcBef>
                <a:spcPct val="20000"/>
              </a:spcBef>
              <a:spcAft>
                <a:spcPct val="0"/>
              </a:spcAft>
              <a:buClr>
                <a:srgbClr val="CE1126"/>
              </a:buClr>
              <a:buSzPct val="80000"/>
              <a:buFont typeface="Times" charset="0"/>
              <a:buChar char="•"/>
              <a:defRPr sz="2600">
                <a:solidFill>
                  <a:schemeClr val="tx1"/>
                </a:solidFill>
                <a:latin typeface="+mn-lt"/>
              </a:defRPr>
            </a:lvl7pPr>
            <a:lvl8pPr marL="3428915" indent="-228594" algn="l" rtl="0" fontAlgn="base">
              <a:spcBef>
                <a:spcPct val="20000"/>
              </a:spcBef>
              <a:spcAft>
                <a:spcPct val="0"/>
              </a:spcAft>
              <a:buClr>
                <a:srgbClr val="CE1126"/>
              </a:buClr>
              <a:buSzPct val="80000"/>
              <a:buFont typeface="Times" charset="0"/>
              <a:buChar char="•"/>
              <a:defRPr sz="2600">
                <a:solidFill>
                  <a:schemeClr val="tx1"/>
                </a:solidFill>
                <a:latin typeface="+mn-lt"/>
              </a:defRPr>
            </a:lvl8pPr>
            <a:lvl9pPr marL="3886103" indent="-228594" algn="l" rtl="0" fontAlgn="base">
              <a:spcBef>
                <a:spcPct val="20000"/>
              </a:spcBef>
              <a:spcAft>
                <a:spcPct val="0"/>
              </a:spcAft>
              <a:buClr>
                <a:srgbClr val="CE1126"/>
              </a:buClr>
              <a:buSzPct val="80000"/>
              <a:buFont typeface="Times" charset="0"/>
              <a:buChar char="•"/>
              <a:defRPr sz="2600">
                <a:solidFill>
                  <a:schemeClr val="tx1"/>
                </a:solidFill>
                <a:latin typeface="+mn-lt"/>
              </a:defRPr>
            </a:lvl9pPr>
          </a:lstStyle>
          <a:p>
            <a:r>
              <a:rPr lang="en-US" sz="2667" b="1" kern="0" dirty="0">
                <a:latin typeface="Times New Roman" panose="02020603050405020304" pitchFamily="18" charset="0"/>
                <a:cs typeface="Times New Roman" panose="02020603050405020304" pitchFamily="18" charset="0"/>
              </a:rPr>
              <a:t>Second stage: </a:t>
            </a:r>
            <a:r>
              <a:rPr lang="en-US" sz="2667" kern="0" dirty="0">
                <a:latin typeface="Times New Roman" panose="02020603050405020304" pitchFamily="18" charset="0"/>
                <a:cs typeface="Times New Roman" panose="02020603050405020304" pitchFamily="18" charset="0"/>
              </a:rPr>
              <a:t>determine the set of damaged lines</a:t>
            </a:r>
          </a:p>
        </p:txBody>
      </p:sp>
      <p:sp>
        <p:nvSpPr>
          <p:cNvPr id="6" name="Content Placeholder 2"/>
          <p:cNvSpPr txBox="1">
            <a:spLocks/>
          </p:cNvSpPr>
          <p:nvPr/>
        </p:nvSpPr>
        <p:spPr bwMode="auto">
          <a:xfrm>
            <a:off x="6400800" y="5013179"/>
            <a:ext cx="5892800" cy="706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920" tIns="60960" rIns="121920" bIns="60960" numCol="1" anchor="t" anchorCtr="0" compatLnSpc="1">
            <a:prstTxWarp prst="textNoShape">
              <a:avLst/>
            </a:prstTxWarp>
          </a:bodyPr>
          <a:lstStyle>
            <a:lvl1pPr marL="342892" indent="-342892" algn="l" rtl="0" eaLnBrk="0" fontAlgn="base" hangingPunct="0">
              <a:spcBef>
                <a:spcPct val="20000"/>
              </a:spcBef>
              <a:spcAft>
                <a:spcPct val="0"/>
              </a:spcAft>
              <a:buClr>
                <a:srgbClr val="CE1126"/>
              </a:buClr>
              <a:buSzPct val="80000"/>
              <a:buFont typeface="Times" charset="0"/>
              <a:buChar char="•"/>
              <a:defRPr sz="2600">
                <a:solidFill>
                  <a:schemeClr val="tx1"/>
                </a:solidFill>
                <a:latin typeface="+mn-lt"/>
                <a:ea typeface="ＭＳ Ｐゴシック" charset="0"/>
                <a:cs typeface="ＭＳ Ｐゴシック" charset="0"/>
              </a:defRPr>
            </a:lvl1pPr>
            <a:lvl2pPr marL="685783" indent="-228594" algn="l" rtl="0" eaLnBrk="0" fontAlgn="base" hangingPunct="0">
              <a:spcBef>
                <a:spcPct val="20000"/>
              </a:spcBef>
              <a:spcAft>
                <a:spcPct val="0"/>
              </a:spcAft>
              <a:buClr>
                <a:srgbClr val="CE1126"/>
              </a:buClr>
              <a:buSzPct val="80000"/>
              <a:buFont typeface="Times" charset="0"/>
              <a:buChar char="•"/>
              <a:defRPr sz="2600">
                <a:solidFill>
                  <a:schemeClr val="tx1"/>
                </a:solidFill>
                <a:latin typeface="+mn-lt"/>
                <a:ea typeface="ＭＳ Ｐゴシック" charset="0"/>
              </a:defRPr>
            </a:lvl2pPr>
            <a:lvl3pPr marL="1142972" indent="-228594" algn="l" rtl="0" eaLnBrk="0" fontAlgn="base" hangingPunct="0">
              <a:spcBef>
                <a:spcPct val="20000"/>
              </a:spcBef>
              <a:spcAft>
                <a:spcPct val="0"/>
              </a:spcAft>
              <a:buClr>
                <a:srgbClr val="CE1126"/>
              </a:buClr>
              <a:buSzPct val="80000"/>
              <a:buFont typeface="Times" charset="0"/>
              <a:buChar char="•"/>
              <a:defRPr sz="2600">
                <a:solidFill>
                  <a:schemeClr val="tx1"/>
                </a:solidFill>
                <a:latin typeface="+mn-lt"/>
                <a:ea typeface="ＭＳ Ｐゴシック" charset="0"/>
              </a:defRPr>
            </a:lvl3pPr>
            <a:lvl4pPr marL="1600160" indent="-228594" algn="l" rtl="0" eaLnBrk="0" fontAlgn="base" hangingPunct="0">
              <a:spcBef>
                <a:spcPct val="20000"/>
              </a:spcBef>
              <a:spcAft>
                <a:spcPct val="0"/>
              </a:spcAft>
              <a:buClr>
                <a:srgbClr val="CE1126"/>
              </a:buClr>
              <a:buSzPct val="80000"/>
              <a:buFont typeface="Times" charset="0"/>
              <a:buChar char="•"/>
              <a:defRPr sz="2600">
                <a:solidFill>
                  <a:schemeClr val="tx1"/>
                </a:solidFill>
                <a:latin typeface="+mn-lt"/>
                <a:ea typeface="ＭＳ Ｐゴシック" charset="0"/>
              </a:defRPr>
            </a:lvl4pPr>
            <a:lvl5pPr marL="2057348" indent="-228594" algn="l" rtl="0" eaLnBrk="0" fontAlgn="base" hangingPunct="0">
              <a:spcBef>
                <a:spcPct val="20000"/>
              </a:spcBef>
              <a:spcAft>
                <a:spcPct val="0"/>
              </a:spcAft>
              <a:buClr>
                <a:srgbClr val="CE1126"/>
              </a:buClr>
              <a:buSzPct val="80000"/>
              <a:buFont typeface="Times" charset="0"/>
              <a:buChar char="•"/>
              <a:defRPr sz="2600">
                <a:solidFill>
                  <a:schemeClr val="tx1"/>
                </a:solidFill>
                <a:latin typeface="+mn-lt"/>
                <a:ea typeface="ＭＳ Ｐゴシック" charset="0"/>
              </a:defRPr>
            </a:lvl5pPr>
            <a:lvl6pPr marL="2514537" indent="-228594" algn="l" rtl="0" fontAlgn="base">
              <a:spcBef>
                <a:spcPct val="20000"/>
              </a:spcBef>
              <a:spcAft>
                <a:spcPct val="0"/>
              </a:spcAft>
              <a:buClr>
                <a:srgbClr val="CE1126"/>
              </a:buClr>
              <a:buSzPct val="80000"/>
              <a:buFont typeface="Times" charset="0"/>
              <a:buChar char="•"/>
              <a:defRPr sz="2600">
                <a:solidFill>
                  <a:schemeClr val="tx1"/>
                </a:solidFill>
                <a:latin typeface="+mn-lt"/>
              </a:defRPr>
            </a:lvl6pPr>
            <a:lvl7pPr marL="2971726" indent="-228594" algn="l" rtl="0" fontAlgn="base">
              <a:spcBef>
                <a:spcPct val="20000"/>
              </a:spcBef>
              <a:spcAft>
                <a:spcPct val="0"/>
              </a:spcAft>
              <a:buClr>
                <a:srgbClr val="CE1126"/>
              </a:buClr>
              <a:buSzPct val="80000"/>
              <a:buFont typeface="Times" charset="0"/>
              <a:buChar char="•"/>
              <a:defRPr sz="2600">
                <a:solidFill>
                  <a:schemeClr val="tx1"/>
                </a:solidFill>
                <a:latin typeface="+mn-lt"/>
              </a:defRPr>
            </a:lvl7pPr>
            <a:lvl8pPr marL="3428915" indent="-228594" algn="l" rtl="0" fontAlgn="base">
              <a:spcBef>
                <a:spcPct val="20000"/>
              </a:spcBef>
              <a:spcAft>
                <a:spcPct val="0"/>
              </a:spcAft>
              <a:buClr>
                <a:srgbClr val="CE1126"/>
              </a:buClr>
              <a:buSzPct val="80000"/>
              <a:buFont typeface="Times" charset="0"/>
              <a:buChar char="•"/>
              <a:defRPr sz="2600">
                <a:solidFill>
                  <a:schemeClr val="tx1"/>
                </a:solidFill>
                <a:latin typeface="+mn-lt"/>
              </a:defRPr>
            </a:lvl8pPr>
            <a:lvl9pPr marL="3886103" indent="-228594" algn="l" rtl="0" fontAlgn="base">
              <a:spcBef>
                <a:spcPct val="20000"/>
              </a:spcBef>
              <a:spcAft>
                <a:spcPct val="0"/>
              </a:spcAft>
              <a:buClr>
                <a:srgbClr val="CE1126"/>
              </a:buClr>
              <a:buSzPct val="80000"/>
              <a:buFont typeface="Times" charset="0"/>
              <a:buChar char="•"/>
              <a:defRPr sz="2600">
                <a:solidFill>
                  <a:schemeClr val="tx1"/>
                </a:solidFill>
                <a:latin typeface="+mn-lt"/>
              </a:defRPr>
            </a:lvl9pPr>
          </a:lstStyle>
          <a:p>
            <a:r>
              <a:rPr lang="en-US" sz="2667" b="1" kern="0" dirty="0">
                <a:latin typeface="Times New Roman" panose="02020603050405020304" pitchFamily="18" charset="0"/>
                <a:cs typeface="Times New Roman" panose="02020603050405020304" pitchFamily="18" charset="0"/>
              </a:rPr>
              <a:t>Third stage: </a:t>
            </a:r>
            <a:r>
              <a:rPr lang="en-US" sz="2667" kern="0" dirty="0">
                <a:latin typeface="Times New Roman" panose="02020603050405020304" pitchFamily="18" charset="0"/>
                <a:cs typeface="Times New Roman" panose="02020603050405020304" pitchFamily="18" charset="0"/>
              </a:rPr>
              <a:t>minimize load shedding</a:t>
            </a:r>
          </a:p>
        </p:txBody>
      </p:sp>
    </p:spTree>
    <p:extLst>
      <p:ext uri="{BB962C8B-B14F-4D97-AF65-F5344CB8AC3E}">
        <p14:creationId xmlns:p14="http://schemas.microsoft.com/office/powerpoint/2010/main" val="3142576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01654" y="1440655"/>
            <a:ext cx="5864072" cy="3065573"/>
          </a:xfrm>
        </p:spPr>
      </p:pic>
      <p:sp>
        <p:nvSpPr>
          <p:cNvPr id="4" name="Slide Number Placeholder 3"/>
          <p:cNvSpPr>
            <a:spLocks noGrp="1"/>
          </p:cNvSpPr>
          <p:nvPr>
            <p:ph type="sldNum" sz="quarter" idx="12"/>
          </p:nvPr>
        </p:nvSpPr>
        <p:spPr/>
        <p:txBody>
          <a:bodyPr/>
          <a:lstStyle/>
          <a:p>
            <a:fld id="{548089B4-51B6-4611-AB21-874C3621AFC5}" type="slidenum">
              <a:rPr lang="en-US" smtClean="0"/>
              <a:pPr/>
              <a:t>6</a:t>
            </a:fld>
            <a:endParaRPr lang="en-US"/>
          </a:p>
        </p:txBody>
      </p:sp>
      <p:sp>
        <p:nvSpPr>
          <p:cNvPr id="9" name="文本框 120"/>
          <p:cNvSpPr txBox="1">
            <a:spLocks/>
          </p:cNvSpPr>
          <p:nvPr/>
        </p:nvSpPr>
        <p:spPr bwMode="auto">
          <a:xfrm>
            <a:off x="549339" y="4611285"/>
            <a:ext cx="10368702" cy="18528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spAutoFit/>
          </a:bodyPr>
          <a:lstStyle>
            <a:lvl1pPr marL="342892" indent="-342892" algn="l" rtl="0" eaLnBrk="0" fontAlgn="base" hangingPunct="0">
              <a:spcBef>
                <a:spcPct val="20000"/>
              </a:spcBef>
              <a:spcAft>
                <a:spcPct val="0"/>
              </a:spcAft>
              <a:buClr>
                <a:srgbClr val="CE1126"/>
              </a:buClr>
              <a:buSzPct val="80000"/>
              <a:buFont typeface="Times" charset="0"/>
              <a:buChar char="•"/>
              <a:defRPr sz="2600">
                <a:solidFill>
                  <a:schemeClr val="tx1"/>
                </a:solidFill>
                <a:latin typeface="+mn-lt"/>
                <a:ea typeface="ＭＳ Ｐゴシック" charset="0"/>
                <a:cs typeface="ＭＳ Ｐゴシック" charset="0"/>
              </a:defRPr>
            </a:lvl1pPr>
            <a:lvl2pPr marL="685783" indent="-228594" algn="l" rtl="0" eaLnBrk="0" fontAlgn="base" hangingPunct="0">
              <a:spcBef>
                <a:spcPct val="20000"/>
              </a:spcBef>
              <a:spcAft>
                <a:spcPct val="0"/>
              </a:spcAft>
              <a:buClr>
                <a:srgbClr val="CE1126"/>
              </a:buClr>
              <a:buSzPct val="80000"/>
              <a:buFont typeface="Times" charset="0"/>
              <a:buChar char="•"/>
              <a:defRPr sz="2600">
                <a:solidFill>
                  <a:schemeClr val="tx1"/>
                </a:solidFill>
                <a:latin typeface="+mn-lt"/>
                <a:ea typeface="ＭＳ Ｐゴシック" charset="0"/>
              </a:defRPr>
            </a:lvl2pPr>
            <a:lvl3pPr marL="1142972" indent="-228594" algn="l" rtl="0" eaLnBrk="0" fontAlgn="base" hangingPunct="0">
              <a:spcBef>
                <a:spcPct val="20000"/>
              </a:spcBef>
              <a:spcAft>
                <a:spcPct val="0"/>
              </a:spcAft>
              <a:buClr>
                <a:srgbClr val="CE1126"/>
              </a:buClr>
              <a:buSzPct val="80000"/>
              <a:buFont typeface="Times" charset="0"/>
              <a:buChar char="•"/>
              <a:defRPr sz="2600">
                <a:solidFill>
                  <a:schemeClr val="tx1"/>
                </a:solidFill>
                <a:latin typeface="+mn-lt"/>
                <a:ea typeface="ＭＳ Ｐゴシック" charset="0"/>
              </a:defRPr>
            </a:lvl3pPr>
            <a:lvl4pPr marL="1600160" indent="-228594" algn="l" rtl="0" eaLnBrk="0" fontAlgn="base" hangingPunct="0">
              <a:spcBef>
                <a:spcPct val="20000"/>
              </a:spcBef>
              <a:spcAft>
                <a:spcPct val="0"/>
              </a:spcAft>
              <a:buClr>
                <a:srgbClr val="CE1126"/>
              </a:buClr>
              <a:buSzPct val="80000"/>
              <a:buFont typeface="Times" charset="0"/>
              <a:buChar char="•"/>
              <a:defRPr sz="2600">
                <a:solidFill>
                  <a:schemeClr val="tx1"/>
                </a:solidFill>
                <a:latin typeface="+mn-lt"/>
                <a:ea typeface="ＭＳ Ｐゴシック" charset="0"/>
              </a:defRPr>
            </a:lvl4pPr>
            <a:lvl5pPr marL="2057348" indent="-228594" algn="l" rtl="0" eaLnBrk="0" fontAlgn="base" hangingPunct="0">
              <a:spcBef>
                <a:spcPct val="20000"/>
              </a:spcBef>
              <a:spcAft>
                <a:spcPct val="0"/>
              </a:spcAft>
              <a:buClr>
                <a:srgbClr val="CE1126"/>
              </a:buClr>
              <a:buSzPct val="80000"/>
              <a:buFont typeface="Times" charset="0"/>
              <a:buChar char="•"/>
              <a:defRPr sz="2600">
                <a:solidFill>
                  <a:schemeClr val="tx1"/>
                </a:solidFill>
                <a:latin typeface="+mn-lt"/>
                <a:ea typeface="ＭＳ Ｐゴシック" charset="0"/>
              </a:defRPr>
            </a:lvl5pPr>
            <a:lvl6pPr marL="2514537" indent="-228594" algn="l" rtl="0" fontAlgn="base">
              <a:spcBef>
                <a:spcPct val="20000"/>
              </a:spcBef>
              <a:spcAft>
                <a:spcPct val="0"/>
              </a:spcAft>
              <a:buClr>
                <a:srgbClr val="CE1126"/>
              </a:buClr>
              <a:buSzPct val="80000"/>
              <a:buFont typeface="Times" charset="0"/>
              <a:buChar char="•"/>
              <a:defRPr sz="2600">
                <a:solidFill>
                  <a:schemeClr val="tx1"/>
                </a:solidFill>
                <a:latin typeface="+mn-lt"/>
              </a:defRPr>
            </a:lvl6pPr>
            <a:lvl7pPr marL="2971726" indent="-228594" algn="l" rtl="0" fontAlgn="base">
              <a:spcBef>
                <a:spcPct val="20000"/>
              </a:spcBef>
              <a:spcAft>
                <a:spcPct val="0"/>
              </a:spcAft>
              <a:buClr>
                <a:srgbClr val="CE1126"/>
              </a:buClr>
              <a:buSzPct val="80000"/>
              <a:buFont typeface="Times" charset="0"/>
              <a:buChar char="•"/>
              <a:defRPr sz="2600">
                <a:solidFill>
                  <a:schemeClr val="tx1"/>
                </a:solidFill>
                <a:latin typeface="+mn-lt"/>
              </a:defRPr>
            </a:lvl7pPr>
            <a:lvl8pPr marL="3428915" indent="-228594" algn="l" rtl="0" fontAlgn="base">
              <a:spcBef>
                <a:spcPct val="20000"/>
              </a:spcBef>
              <a:spcAft>
                <a:spcPct val="0"/>
              </a:spcAft>
              <a:buClr>
                <a:srgbClr val="CE1126"/>
              </a:buClr>
              <a:buSzPct val="80000"/>
              <a:buFont typeface="Times" charset="0"/>
              <a:buChar char="•"/>
              <a:defRPr sz="2600">
                <a:solidFill>
                  <a:schemeClr val="tx1"/>
                </a:solidFill>
                <a:latin typeface="+mn-lt"/>
              </a:defRPr>
            </a:lvl8pPr>
            <a:lvl9pPr marL="3886103" indent="-228594" algn="l" rtl="0" fontAlgn="base">
              <a:spcBef>
                <a:spcPct val="20000"/>
              </a:spcBef>
              <a:spcAft>
                <a:spcPct val="0"/>
              </a:spcAft>
              <a:buClr>
                <a:srgbClr val="CE1126"/>
              </a:buClr>
              <a:buSzPct val="80000"/>
              <a:buFont typeface="Times" charset="0"/>
              <a:buChar char="•"/>
              <a:defRPr sz="2600">
                <a:solidFill>
                  <a:schemeClr val="tx1"/>
                </a:solidFill>
                <a:latin typeface="+mn-lt"/>
              </a:defRPr>
            </a:lvl9pPr>
          </a:lstStyle>
          <a:p>
            <a:pPr>
              <a:buClr>
                <a:srgbClr val="C00000"/>
              </a:buClr>
            </a:pPr>
            <a:r>
              <a:rPr lang="en-US" sz="2800" kern="0" dirty="0">
                <a:latin typeface="Times New Roman" panose="02020603050405020304" pitchFamily="18" charset="0"/>
                <a:cs typeface="Times New Roman" panose="02020603050405020304" pitchFamily="18" charset="0"/>
              </a:rPr>
              <a:t>ROD </a:t>
            </a:r>
            <a:r>
              <a:rPr lang="en-US" altLang="zh-CN" sz="2800" kern="0" dirty="0">
                <a:latin typeface="Times New Roman" panose="02020603050405020304" pitchFamily="18" charset="0"/>
                <a:cs typeface="Times New Roman" panose="02020603050405020304" pitchFamily="18" charset="0"/>
              </a:rPr>
              <a:t>problem is modeled as a two-stage stochastic decision process:</a:t>
            </a:r>
          </a:p>
          <a:p>
            <a:pPr lvl="1">
              <a:buClr>
                <a:srgbClr val="C00000"/>
              </a:buClr>
            </a:pPr>
            <a:r>
              <a:rPr lang="en-US" sz="2400" kern="0" dirty="0">
                <a:latin typeface="Times New Roman" panose="02020603050405020304" pitchFamily="18" charset="0"/>
                <a:cs typeface="Times New Roman" panose="02020603050405020304" pitchFamily="18" charset="0"/>
              </a:rPr>
              <a:t>Planner makes ROD decisions</a:t>
            </a:r>
          </a:p>
          <a:p>
            <a:pPr lvl="1">
              <a:buClr>
                <a:srgbClr val="C00000"/>
              </a:buClr>
            </a:pPr>
            <a:r>
              <a:rPr lang="en-US" sz="2400" kern="0" dirty="0">
                <a:latin typeface="Times New Roman" panose="02020603050405020304" pitchFamily="18" charset="0"/>
                <a:cs typeface="Times New Roman" panose="02020603050405020304" pitchFamily="18" charset="0"/>
              </a:rPr>
              <a:t>The operation uncertainties are resolved during the extreme weather event</a:t>
            </a:r>
          </a:p>
          <a:p>
            <a:pPr lvl="1">
              <a:buClr>
                <a:srgbClr val="C00000"/>
              </a:buClr>
            </a:pPr>
            <a:r>
              <a:rPr lang="en-US" sz="2400" kern="0" dirty="0">
                <a:latin typeface="Times New Roman" panose="02020603050405020304" pitchFamily="18" charset="0"/>
                <a:cs typeface="Times New Roman" panose="02020603050405020304" pitchFamily="18" charset="0"/>
              </a:rPr>
              <a:t>Operator makes the operation decisions</a:t>
            </a:r>
          </a:p>
        </p:txBody>
      </p:sp>
      <p:sp>
        <p:nvSpPr>
          <p:cNvPr id="6" name="Title 1">
            <a:extLst>
              <a:ext uri="{FF2B5EF4-FFF2-40B4-BE49-F238E27FC236}">
                <a16:creationId xmlns:a16="http://schemas.microsoft.com/office/drawing/2014/main" id="{972543E7-87FA-403A-8DD2-E8E623819EC1}"/>
              </a:ext>
            </a:extLst>
          </p:cNvPr>
          <p:cNvSpPr txBox="1">
            <a:spLocks/>
          </p:cNvSpPr>
          <p:nvPr/>
        </p:nvSpPr>
        <p:spPr>
          <a:xfrm>
            <a:off x="62116" y="172597"/>
            <a:ext cx="11343148" cy="10527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C00000"/>
                </a:solidFill>
              </a:rPr>
              <a:t> A Two-Stage Stochastic Model for Resilience Planning</a:t>
            </a:r>
          </a:p>
        </p:txBody>
      </p:sp>
    </p:spTree>
    <p:extLst>
      <p:ext uri="{BB962C8B-B14F-4D97-AF65-F5344CB8AC3E}">
        <p14:creationId xmlns:p14="http://schemas.microsoft.com/office/powerpoint/2010/main" val="551492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8089B4-51B6-4611-AB21-874C3621AFC5}" type="slidenum">
              <a:rPr lang="en-US" smtClean="0"/>
              <a:pPr/>
              <a:t>7</a:t>
            </a:fld>
            <a:endParaRPr lang="en-US"/>
          </a:p>
        </p:txBody>
      </p:sp>
      <p:sp>
        <p:nvSpPr>
          <p:cNvPr id="6" name="TextBox 5"/>
          <p:cNvSpPr txBox="1"/>
          <p:nvPr/>
        </p:nvSpPr>
        <p:spPr>
          <a:xfrm>
            <a:off x="7448549" y="1348020"/>
            <a:ext cx="4619625" cy="1323439"/>
          </a:xfrm>
          <a:prstGeom prst="rect">
            <a:avLst/>
          </a:prstGeom>
          <a:noFill/>
          <a:ln w="19050">
            <a:solidFill>
              <a:schemeClr val="tx1"/>
            </a:solidFill>
          </a:ln>
        </p:spPr>
        <p:txBody>
          <a:bodyPr wrap="square" rtlCol="0">
            <a:spAutoFit/>
          </a:bodyPr>
          <a:lstStyle/>
          <a:p>
            <a:r>
              <a:rPr lang="en-US" sz="2000" b="1" i="1" dirty="0">
                <a:latin typeface="Times New Roman" panose="02020603050405020304" pitchFamily="18" charset="0"/>
                <a:cs typeface="Times New Roman" panose="02020603050405020304" pitchFamily="18" charset="0"/>
              </a:rPr>
              <a:t>Objective: </a:t>
            </a:r>
          </a:p>
          <a:p>
            <a:r>
              <a:rPr lang="en-US" sz="2000" dirty="0">
                <a:latin typeface="Times New Roman" panose="02020603050405020304" pitchFamily="18" charset="0"/>
                <a:cs typeface="Times New Roman" panose="02020603050405020304" pitchFamily="18" charset="0"/>
              </a:rPr>
              <a:t>Minimize the </a:t>
            </a:r>
            <a:r>
              <a:rPr lang="en-US" sz="2000" dirty="0">
                <a:solidFill>
                  <a:srgbClr val="0000FF"/>
                </a:solidFill>
                <a:latin typeface="Times New Roman" panose="02020603050405020304" pitchFamily="18" charset="0"/>
                <a:cs typeface="Times New Roman" panose="02020603050405020304" pitchFamily="18" charset="0"/>
              </a:rPr>
              <a:t>ROD investment cost </a:t>
            </a:r>
            <a:r>
              <a:rPr lang="en-US" sz="2000" dirty="0">
                <a:latin typeface="Times New Roman" panose="02020603050405020304" pitchFamily="18" charset="0"/>
                <a:cs typeface="Times New Roman" panose="02020603050405020304" pitchFamily="18" charset="0"/>
              </a:rPr>
              <a:t>and the expected cost  of </a:t>
            </a:r>
            <a:r>
              <a:rPr lang="en-US" sz="2000" dirty="0">
                <a:solidFill>
                  <a:srgbClr val="00B050"/>
                </a:solidFill>
                <a:latin typeface="Times New Roman" panose="02020603050405020304" pitchFamily="18" charset="0"/>
                <a:cs typeface="Times New Roman" panose="02020603050405020304" pitchFamily="18" charset="0"/>
              </a:rPr>
              <a:t>the second stage </a:t>
            </a:r>
            <a:r>
              <a:rPr lang="en-US" sz="2000" dirty="0">
                <a:latin typeface="Times New Roman" panose="02020603050405020304" pitchFamily="18" charset="0"/>
                <a:cs typeface="Times New Roman" panose="02020603050405020304" pitchFamily="18" charset="0"/>
              </a:rPr>
              <a:t>in realized  extreme weather events</a:t>
            </a:r>
            <a:endParaRPr lang="en-US" sz="2000" i="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327304" y="2338181"/>
            <a:ext cx="522887" cy="330407"/>
          </a:xfrm>
          <a:prstGeom prst="rect">
            <a:avLst/>
          </a:prstGeom>
        </p:spPr>
      </p:pic>
      <p:sp>
        <p:nvSpPr>
          <p:cNvPr id="8" name="Rectangle 7"/>
          <p:cNvSpPr/>
          <p:nvPr/>
        </p:nvSpPr>
        <p:spPr>
          <a:xfrm>
            <a:off x="228599" y="2709475"/>
            <a:ext cx="11839575" cy="3843484"/>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Box 8"/>
          <p:cNvSpPr txBox="1"/>
          <p:nvPr/>
        </p:nvSpPr>
        <p:spPr>
          <a:xfrm>
            <a:off x="228599" y="2709475"/>
            <a:ext cx="4159633" cy="461665"/>
          </a:xfrm>
          <a:prstGeom prst="rect">
            <a:avLst/>
          </a:prstGeom>
          <a:noFill/>
          <a:ln w="19050">
            <a:noFill/>
          </a:ln>
        </p:spPr>
        <p:txBody>
          <a:bodyPr wrap="square" rtlCol="0">
            <a:spAutoFit/>
          </a:bodyPr>
          <a:lstStyle/>
          <a:p>
            <a:r>
              <a:rPr lang="en-US" sz="2400" dirty="0">
                <a:latin typeface="Times New Roman" panose="02020603050405020304" pitchFamily="18" charset="0"/>
                <a:cs typeface="Times New Roman" panose="02020603050405020304" pitchFamily="18" charset="0"/>
              </a:rPr>
              <a:t>First stage ROD variables: </a:t>
            </a:r>
          </a:p>
        </p:txBody>
      </p:sp>
      <p:grpSp>
        <p:nvGrpSpPr>
          <p:cNvPr id="22" name="Group 21"/>
          <p:cNvGrpSpPr/>
          <p:nvPr/>
        </p:nvGrpSpPr>
        <p:grpSpPr>
          <a:xfrm>
            <a:off x="355286" y="3188964"/>
            <a:ext cx="5454964" cy="424396"/>
            <a:chOff x="355286" y="2454743"/>
            <a:chExt cx="5454964" cy="424396"/>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286" y="2454743"/>
              <a:ext cx="328015" cy="393618"/>
            </a:xfrm>
            <a:prstGeom prst="rect">
              <a:avLst/>
            </a:prstGeom>
          </p:spPr>
        </p:pic>
        <p:grpSp>
          <p:nvGrpSpPr>
            <p:cNvPr id="13" name="Group 12"/>
            <p:cNvGrpSpPr/>
            <p:nvPr/>
          </p:nvGrpSpPr>
          <p:grpSpPr>
            <a:xfrm>
              <a:off x="752377" y="2479029"/>
              <a:ext cx="5057873" cy="400110"/>
              <a:chOff x="1212075" y="2463188"/>
              <a:chExt cx="5057873" cy="400110"/>
            </a:xfrm>
          </p:grpSpPr>
          <p:sp>
            <p:nvSpPr>
              <p:cNvPr id="14" name="TextBox 13"/>
              <p:cNvSpPr txBox="1"/>
              <p:nvPr/>
            </p:nvSpPr>
            <p:spPr>
              <a:xfrm>
                <a:off x="1212075" y="2463188"/>
                <a:ext cx="5057873" cy="400110"/>
              </a:xfrm>
              <a:prstGeom prst="rect">
                <a:avLst/>
              </a:prstGeom>
              <a:noFill/>
              <a:ln w="19050">
                <a:noFill/>
              </a:ln>
            </p:spPr>
            <p:txBody>
              <a:bodyPr wrap="square" rtlCol="0">
                <a:spAutoFit/>
              </a:bodyPr>
              <a:lstStyle/>
              <a:p>
                <a:r>
                  <a:rPr lang="en-US" sz="2000" dirty="0">
                    <a:latin typeface="Times New Roman" panose="02020603050405020304" pitchFamily="18" charset="0"/>
                    <a:cs typeface="Times New Roman" panose="02020603050405020304" pitchFamily="18" charset="0"/>
                  </a:rPr>
                  <a:t>whether hardening line           (1) or not (0)</a:t>
                </a: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9989" y="2545223"/>
                <a:ext cx="501972" cy="280322"/>
              </a:xfrm>
              <a:prstGeom prst="rect">
                <a:avLst/>
              </a:prstGeom>
            </p:spPr>
          </p:pic>
        </p:grpSp>
      </p:grpSp>
      <p:grpSp>
        <p:nvGrpSpPr>
          <p:cNvPr id="21" name="Group 20"/>
          <p:cNvGrpSpPr/>
          <p:nvPr/>
        </p:nvGrpSpPr>
        <p:grpSpPr>
          <a:xfrm>
            <a:off x="390525" y="3707622"/>
            <a:ext cx="5987229" cy="400110"/>
            <a:chOff x="390525" y="2973401"/>
            <a:chExt cx="5987229" cy="40011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525" y="3012525"/>
              <a:ext cx="296810" cy="360986"/>
            </a:xfrm>
            <a:prstGeom prst="rect">
              <a:avLst/>
            </a:prstGeom>
          </p:spPr>
        </p:pic>
        <p:sp>
          <p:nvSpPr>
            <p:cNvPr id="19" name="TextBox 18"/>
            <p:cNvSpPr txBox="1"/>
            <p:nvPr/>
          </p:nvSpPr>
          <p:spPr>
            <a:xfrm>
              <a:off x="759067" y="2973401"/>
              <a:ext cx="5618687" cy="400110"/>
            </a:xfrm>
            <a:prstGeom prst="rect">
              <a:avLst/>
            </a:prstGeom>
            <a:noFill/>
            <a:ln w="19050">
              <a:noFill/>
            </a:ln>
          </p:spPr>
          <p:txBody>
            <a:bodyPr wrap="square" rtlCol="0">
              <a:spAutoFit/>
            </a:bodyPr>
            <a:lstStyle/>
            <a:p>
              <a:r>
                <a:rPr lang="en-US" sz="2000" dirty="0">
                  <a:latin typeface="Times New Roman" panose="02020603050405020304" pitchFamily="18" charset="0"/>
                  <a:cs typeface="Times New Roman" panose="02020603050405020304" pitchFamily="18" charset="0"/>
                </a:rPr>
                <a:t>whether installing DG at node    (1) or not (0)</a:t>
              </a:r>
            </a:p>
          </p:txBody>
        </p:sp>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19550" y="3106070"/>
              <a:ext cx="65042" cy="157184"/>
            </a:xfrm>
            <a:prstGeom prst="rect">
              <a:avLst/>
            </a:prstGeom>
          </p:spPr>
        </p:pic>
      </p:grpSp>
      <p:sp>
        <p:nvSpPr>
          <p:cNvPr id="24" name="TextBox 23"/>
          <p:cNvSpPr txBox="1"/>
          <p:nvPr/>
        </p:nvSpPr>
        <p:spPr>
          <a:xfrm>
            <a:off x="228599" y="4028412"/>
            <a:ext cx="4159633" cy="461665"/>
          </a:xfrm>
          <a:prstGeom prst="rect">
            <a:avLst/>
          </a:prstGeom>
          <a:noFill/>
          <a:ln w="19050">
            <a:noFill/>
          </a:ln>
        </p:spPr>
        <p:txBody>
          <a:bodyPr wrap="square" rtlCol="0">
            <a:spAutoFit/>
          </a:bodyPr>
          <a:lstStyle/>
          <a:p>
            <a:r>
              <a:rPr lang="en-US" sz="2400" dirty="0">
                <a:latin typeface="Times New Roman" panose="02020603050405020304" pitchFamily="18" charset="0"/>
                <a:cs typeface="Times New Roman" panose="02020603050405020304" pitchFamily="18" charset="0"/>
              </a:rPr>
              <a:t>First stage constraints: </a:t>
            </a:r>
          </a:p>
        </p:txBody>
      </p:sp>
      <p:grpSp>
        <p:nvGrpSpPr>
          <p:cNvPr id="3" name="Group 2"/>
          <p:cNvGrpSpPr/>
          <p:nvPr/>
        </p:nvGrpSpPr>
        <p:grpSpPr>
          <a:xfrm>
            <a:off x="538930" y="4625325"/>
            <a:ext cx="5838824" cy="600526"/>
            <a:chOff x="538930" y="4625325"/>
            <a:chExt cx="5838824" cy="600526"/>
          </a:xfrm>
        </p:grpSpPr>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930" y="4625325"/>
              <a:ext cx="2783612" cy="600526"/>
            </a:xfrm>
            <a:prstGeom prst="rect">
              <a:avLst/>
            </a:prstGeom>
          </p:spPr>
        </p:pic>
        <p:sp>
          <p:nvSpPr>
            <p:cNvPr id="27" name="TextBox 26"/>
            <p:cNvSpPr txBox="1"/>
            <p:nvPr/>
          </p:nvSpPr>
          <p:spPr>
            <a:xfrm>
              <a:off x="3342539" y="4632704"/>
              <a:ext cx="3035215" cy="400110"/>
            </a:xfrm>
            <a:prstGeom prst="rect">
              <a:avLst/>
            </a:prstGeom>
            <a:noFill/>
            <a:ln w="19050">
              <a:noFill/>
            </a:ln>
          </p:spPr>
          <p:txBody>
            <a:bodyPr wrap="square" rtlCol="0">
              <a:spAutoFit/>
            </a:bodyPr>
            <a:lstStyle/>
            <a:p>
              <a:r>
                <a:rPr lang="en-US" sz="2000" dirty="0">
                  <a:latin typeface="Times New Roman" panose="02020603050405020304" pitchFamily="18" charset="0"/>
                  <a:cs typeface="Times New Roman" panose="02020603050405020304" pitchFamily="18" charset="0"/>
                </a:rPr>
                <a:t>Hardening strategy limit </a:t>
              </a:r>
            </a:p>
          </p:txBody>
        </p:sp>
      </p:grpSp>
      <p:grpSp>
        <p:nvGrpSpPr>
          <p:cNvPr id="5" name="Group 4"/>
          <p:cNvGrpSpPr/>
          <p:nvPr/>
        </p:nvGrpSpPr>
        <p:grpSpPr>
          <a:xfrm>
            <a:off x="6809534" y="4519590"/>
            <a:ext cx="4056386" cy="682192"/>
            <a:chOff x="6809534" y="4519590"/>
            <a:chExt cx="4056386" cy="682192"/>
          </a:xfrm>
        </p:grpSpPr>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09534" y="4519590"/>
              <a:ext cx="1645287" cy="682192"/>
            </a:xfrm>
            <a:prstGeom prst="rect">
              <a:avLst/>
            </a:prstGeom>
          </p:spPr>
        </p:pic>
        <p:sp>
          <p:nvSpPr>
            <p:cNvPr id="29" name="TextBox 28"/>
            <p:cNvSpPr txBox="1"/>
            <p:nvPr/>
          </p:nvSpPr>
          <p:spPr>
            <a:xfrm>
              <a:off x="8650802" y="4585375"/>
              <a:ext cx="2215118" cy="400110"/>
            </a:xfrm>
            <a:prstGeom prst="rect">
              <a:avLst/>
            </a:prstGeom>
            <a:noFill/>
            <a:ln w="19050">
              <a:noFill/>
            </a:ln>
          </p:spPr>
          <p:txBody>
            <a:bodyPr wrap="square" rtlCol="0">
              <a:spAutoFit/>
            </a:bodyPr>
            <a:lstStyle/>
            <a:p>
              <a:r>
                <a:rPr lang="en-US" sz="2000" dirty="0">
                  <a:latin typeface="Times New Roman" panose="02020603050405020304" pitchFamily="18" charset="0"/>
                  <a:cs typeface="Times New Roman" panose="02020603050405020304" pitchFamily="18" charset="0"/>
                </a:rPr>
                <a:t>DG number limit </a:t>
              </a:r>
            </a:p>
          </p:txBody>
        </p:sp>
      </p:grpSp>
      <p:grpSp>
        <p:nvGrpSpPr>
          <p:cNvPr id="10" name="Group 9"/>
          <p:cNvGrpSpPr/>
          <p:nvPr/>
        </p:nvGrpSpPr>
        <p:grpSpPr>
          <a:xfrm>
            <a:off x="538930" y="5364885"/>
            <a:ext cx="8501468" cy="411793"/>
            <a:chOff x="594610" y="5088646"/>
            <a:chExt cx="10422233" cy="503543"/>
          </a:xfrm>
        </p:grpSpPr>
        <p:pic>
          <p:nvPicPr>
            <p:cNvPr id="30" name="Picture 2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4610" y="5088646"/>
              <a:ext cx="5933333" cy="466667"/>
            </a:xfrm>
            <a:prstGeom prst="rect">
              <a:avLst/>
            </a:prstGeom>
          </p:spPr>
        </p:pic>
        <p:sp>
          <p:nvSpPr>
            <p:cNvPr id="31" name="TextBox 30"/>
            <p:cNvSpPr txBox="1"/>
            <p:nvPr/>
          </p:nvSpPr>
          <p:spPr>
            <a:xfrm>
              <a:off x="6776506" y="5102932"/>
              <a:ext cx="4240337" cy="489257"/>
            </a:xfrm>
            <a:prstGeom prst="rect">
              <a:avLst/>
            </a:prstGeom>
            <a:noFill/>
            <a:ln w="19050">
              <a:noFill/>
            </a:ln>
          </p:spPr>
          <p:txBody>
            <a:bodyPr wrap="square" rtlCol="0">
              <a:spAutoFit/>
            </a:bodyPr>
            <a:lstStyle/>
            <a:p>
              <a:r>
                <a:rPr lang="en-US" sz="2000" dirty="0">
                  <a:latin typeface="Times New Roman" panose="02020603050405020304" pitchFamily="18" charset="0"/>
                  <a:cs typeface="Times New Roman" panose="02020603050405020304" pitchFamily="18" charset="0"/>
                </a:rPr>
                <a:t>Switch installation constraint</a:t>
              </a:r>
            </a:p>
          </p:txBody>
        </p:sp>
      </p:grpSp>
      <p:pic>
        <p:nvPicPr>
          <p:cNvPr id="34" name="Picture 3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7304" y="1772913"/>
            <a:ext cx="5990476" cy="457143"/>
          </a:xfrm>
          <a:prstGeom prst="rect">
            <a:avLst/>
          </a:prstGeom>
        </p:spPr>
      </p:pic>
      <p:grpSp>
        <p:nvGrpSpPr>
          <p:cNvPr id="23" name="Group 22"/>
          <p:cNvGrpSpPr/>
          <p:nvPr/>
        </p:nvGrpSpPr>
        <p:grpSpPr>
          <a:xfrm>
            <a:off x="468589" y="5885553"/>
            <a:ext cx="7795891" cy="586032"/>
            <a:chOff x="519293" y="5771562"/>
            <a:chExt cx="8515213" cy="761905"/>
          </a:xfrm>
        </p:grpSpPr>
        <p:pic>
          <p:nvPicPr>
            <p:cNvPr id="33" name="Picture 3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9293" y="5771562"/>
              <a:ext cx="3847619" cy="761905"/>
            </a:xfrm>
            <a:prstGeom prst="rect">
              <a:avLst/>
            </a:prstGeom>
          </p:spPr>
        </p:pic>
        <p:sp>
          <p:nvSpPr>
            <p:cNvPr id="36" name="TextBox 35"/>
            <p:cNvSpPr txBox="1"/>
            <p:nvPr/>
          </p:nvSpPr>
          <p:spPr>
            <a:xfrm>
              <a:off x="4518506" y="5840307"/>
              <a:ext cx="4516000" cy="400110"/>
            </a:xfrm>
            <a:prstGeom prst="rect">
              <a:avLst/>
            </a:prstGeom>
            <a:noFill/>
            <a:ln w="19050">
              <a:noFill/>
            </a:ln>
          </p:spPr>
          <p:txBody>
            <a:bodyPr wrap="square" rtlCol="0">
              <a:spAutoFit/>
            </a:bodyPr>
            <a:lstStyle/>
            <a:p>
              <a:r>
                <a:rPr lang="en-US" sz="2000" dirty="0">
                  <a:latin typeface="Times New Roman" panose="02020603050405020304" pitchFamily="18" charset="0"/>
                  <a:cs typeface="Times New Roman" panose="02020603050405020304" pitchFamily="18" charset="0"/>
                </a:rPr>
                <a:t>The expected cost  of the second stage</a:t>
              </a:r>
            </a:p>
          </p:txBody>
        </p:sp>
      </p:grpSp>
      <p:grpSp>
        <p:nvGrpSpPr>
          <p:cNvPr id="39" name="Group 38"/>
          <p:cNvGrpSpPr/>
          <p:nvPr/>
        </p:nvGrpSpPr>
        <p:grpSpPr>
          <a:xfrm>
            <a:off x="5857609" y="3225083"/>
            <a:ext cx="6178410" cy="707886"/>
            <a:chOff x="5857609" y="2490862"/>
            <a:chExt cx="6178410" cy="707886"/>
          </a:xfrm>
        </p:grpSpPr>
        <p:grpSp>
          <p:nvGrpSpPr>
            <p:cNvPr id="16" name="Group 15"/>
            <p:cNvGrpSpPr/>
            <p:nvPr/>
          </p:nvGrpSpPr>
          <p:grpSpPr>
            <a:xfrm>
              <a:off x="6370177" y="2490862"/>
              <a:ext cx="5665842" cy="707886"/>
              <a:chOff x="4826500" y="2381738"/>
              <a:chExt cx="5665842" cy="707886"/>
            </a:xfrm>
          </p:grpSpPr>
          <p:sp>
            <p:nvSpPr>
              <p:cNvPr id="17" name="TextBox 16"/>
              <p:cNvSpPr txBox="1"/>
              <p:nvPr/>
            </p:nvSpPr>
            <p:spPr>
              <a:xfrm>
                <a:off x="4826500" y="2381738"/>
                <a:ext cx="5612273" cy="707886"/>
              </a:xfrm>
              <a:prstGeom prst="rect">
                <a:avLst/>
              </a:prstGeom>
              <a:noFill/>
              <a:ln w="19050">
                <a:noFill/>
              </a:ln>
            </p:spPr>
            <p:txBody>
              <a:bodyPr wrap="square" rtlCol="0">
                <a:spAutoFit/>
              </a:bodyPr>
              <a:lstStyle/>
              <a:p>
                <a:r>
                  <a:rPr lang="en-US" sz="2000" dirty="0">
                    <a:latin typeface="Times New Roman" panose="02020603050405020304" pitchFamily="18" charset="0"/>
                    <a:cs typeface="Times New Roman" panose="02020603050405020304" pitchFamily="18" charset="0"/>
                  </a:rPr>
                  <a:t>whether adding a </a:t>
                </a:r>
                <a:r>
                  <a:rPr lang="en-US" sz="2000" dirty="0" err="1">
                    <a:latin typeface="Times New Roman" panose="02020603050405020304" pitchFamily="18" charset="0"/>
                    <a:cs typeface="Times New Roman" panose="02020603050405020304" pitchFamily="18" charset="0"/>
                  </a:rPr>
                  <a:t>sectionalizer</a:t>
                </a:r>
                <a:r>
                  <a:rPr lang="en-US" sz="2000" dirty="0">
                    <a:latin typeface="Times New Roman" panose="02020603050405020304" pitchFamily="18" charset="0"/>
                    <a:cs typeface="Times New Roman" panose="02020603050405020304" pitchFamily="18" charset="0"/>
                  </a:rPr>
                  <a:t> at the end    of line          (1) or not (0)</a:t>
                </a: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90370" y="2451940"/>
                <a:ext cx="501972" cy="280322"/>
              </a:xfrm>
              <a:prstGeom prst="rect">
                <a:avLst/>
              </a:prstGeom>
            </p:spPr>
          </p:pic>
        </p:grpSp>
        <p:pic>
          <p:nvPicPr>
            <p:cNvPr id="37" name="Picture 3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25150" y="2622633"/>
              <a:ext cx="65042" cy="157184"/>
            </a:xfrm>
            <a:prstGeom prst="rect">
              <a:avLst/>
            </a:prstGeom>
          </p:spPr>
        </p:pic>
        <p:pic>
          <p:nvPicPr>
            <p:cNvPr id="38" name="Picture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57609" y="2500015"/>
              <a:ext cx="520145" cy="439433"/>
            </a:xfrm>
            <a:prstGeom prst="rect">
              <a:avLst/>
            </a:prstGeom>
          </p:spPr>
        </p:pic>
      </p:grpSp>
      <p:sp>
        <p:nvSpPr>
          <p:cNvPr id="40" name="Title 1">
            <a:extLst>
              <a:ext uri="{FF2B5EF4-FFF2-40B4-BE49-F238E27FC236}">
                <a16:creationId xmlns:a16="http://schemas.microsoft.com/office/drawing/2014/main" id="{518DE4FE-12C4-45B0-902D-FDA310AE5342}"/>
              </a:ext>
            </a:extLst>
          </p:cNvPr>
          <p:cNvSpPr txBox="1">
            <a:spLocks/>
          </p:cNvSpPr>
          <p:nvPr/>
        </p:nvSpPr>
        <p:spPr>
          <a:xfrm>
            <a:off x="8733" y="277892"/>
            <a:ext cx="12217895" cy="6860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C00000"/>
                </a:solidFill>
              </a:rPr>
              <a:t> A Two-stage Stochastic Model: First-Stage Formulation</a:t>
            </a:r>
          </a:p>
        </p:txBody>
      </p:sp>
    </p:spTree>
    <p:extLst>
      <p:ext uri="{BB962C8B-B14F-4D97-AF65-F5344CB8AC3E}">
        <p14:creationId xmlns:p14="http://schemas.microsoft.com/office/powerpoint/2010/main" val="521330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47629" y="1960690"/>
            <a:ext cx="7781981" cy="677320"/>
          </a:xfrm>
        </p:spPr>
      </p:pic>
      <p:sp>
        <p:nvSpPr>
          <p:cNvPr id="4" name="Slide Number Placeholder 3"/>
          <p:cNvSpPr>
            <a:spLocks noGrp="1"/>
          </p:cNvSpPr>
          <p:nvPr>
            <p:ph type="sldNum" sz="quarter" idx="12"/>
          </p:nvPr>
        </p:nvSpPr>
        <p:spPr/>
        <p:txBody>
          <a:bodyPr/>
          <a:lstStyle/>
          <a:p>
            <a:fld id="{548089B4-51B6-4611-AB21-874C3621AFC5}" type="slidenum">
              <a:rPr lang="en-US" smtClean="0"/>
              <a:pPr/>
              <a:t>8</a:t>
            </a:fld>
            <a:endParaRPr lang="en-US"/>
          </a:p>
        </p:txBody>
      </p:sp>
      <p:sp>
        <p:nvSpPr>
          <p:cNvPr id="7" name="TextBox 6"/>
          <p:cNvSpPr txBox="1"/>
          <p:nvPr/>
        </p:nvSpPr>
        <p:spPr>
          <a:xfrm>
            <a:off x="115267" y="966270"/>
            <a:ext cx="11705258" cy="1015663"/>
          </a:xfrm>
          <a:prstGeom prst="rect">
            <a:avLst/>
          </a:prstGeom>
          <a:noFill/>
          <a:ln w="19050">
            <a:noFill/>
          </a:ln>
        </p:spPr>
        <p:txBody>
          <a:bodyPr wrap="square" rtlCol="0">
            <a:spAutoFit/>
          </a:bodyPr>
          <a:lstStyle/>
          <a:p>
            <a:r>
              <a:rPr lang="en-US" sz="2000" b="1" i="1" dirty="0">
                <a:latin typeface="Times New Roman" panose="02020603050405020304" pitchFamily="18" charset="0"/>
                <a:cs typeface="Times New Roman" panose="02020603050405020304" pitchFamily="18" charset="0"/>
              </a:rPr>
              <a:t>Objective</a:t>
            </a:r>
          </a:p>
          <a:p>
            <a:pPr marL="800100" lvl="1"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Minimize the cost  of </a:t>
            </a:r>
            <a:r>
              <a:rPr lang="en-US" sz="2000" dirty="0">
                <a:solidFill>
                  <a:srgbClr val="00B050"/>
                </a:solidFill>
                <a:latin typeface="Times New Roman" panose="02020603050405020304" pitchFamily="18" charset="0"/>
                <a:cs typeface="Times New Roman" panose="02020603050405020304" pitchFamily="18" charset="0"/>
              </a:rPr>
              <a:t>the loss of load, DER operations, and damage repair time </a:t>
            </a:r>
            <a:r>
              <a:rPr lang="en-US" sz="2000" dirty="0">
                <a:latin typeface="Times New Roman" panose="02020603050405020304" pitchFamily="18" charset="0"/>
                <a:cs typeface="Times New Roman" panose="02020603050405020304" pitchFamily="18" charset="0"/>
              </a:rPr>
              <a:t>in a realized  extreme weather event given ROD decisions</a:t>
            </a:r>
            <a:endParaRPr lang="en-US" sz="2000" i="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15267" y="2839604"/>
            <a:ext cx="6574292" cy="2646878"/>
          </a:xfrm>
          <a:prstGeom prst="rect">
            <a:avLst/>
          </a:prstGeom>
          <a:noFill/>
          <a:ln w="19050">
            <a:noFill/>
          </a:ln>
        </p:spPr>
        <p:txBody>
          <a:bodyPr wrap="square" rtlCol="0">
            <a:spAutoFit/>
          </a:bodyPr>
          <a:lstStyle/>
          <a:p>
            <a:r>
              <a:rPr lang="en-US" sz="2000" b="1" i="1" dirty="0">
                <a:latin typeface="Times New Roman" panose="02020603050405020304" pitchFamily="18" charset="0"/>
                <a:cs typeface="Times New Roman" panose="02020603050405020304" pitchFamily="18" charset="0"/>
              </a:rPr>
              <a:t>Constraints</a:t>
            </a:r>
          </a:p>
          <a:p>
            <a:pPr marL="800100" lvl="1" indent="-342900">
              <a:buFont typeface="Arial" panose="020B0604020202020204" pitchFamily="34" charset="0"/>
              <a:buChar char="•"/>
            </a:pPr>
            <a:r>
              <a:rPr lang="en-US" sz="2000" dirty="0">
                <a:solidFill>
                  <a:srgbClr val="C00000"/>
                </a:solidFill>
                <a:latin typeface="Times New Roman" panose="02020603050405020304" pitchFamily="18" charset="0"/>
                <a:cs typeface="Times New Roman" panose="02020603050405020304" pitchFamily="18" charset="0"/>
              </a:rPr>
              <a:t>Distribution system operation constraints</a:t>
            </a:r>
          </a:p>
          <a:p>
            <a:pPr marL="1371600" lvl="2" indent="-457200">
              <a:buFont typeface="+mj-lt"/>
              <a:buAutoNum type="arabicParenR"/>
            </a:pPr>
            <a:r>
              <a:rPr lang="en-US" dirty="0">
                <a:latin typeface="Times New Roman" panose="02020603050405020304" pitchFamily="18" charset="0"/>
                <a:cs typeface="Times New Roman" panose="02020603050405020304" pitchFamily="18" charset="0"/>
              </a:rPr>
              <a:t>Line damage status constraint</a:t>
            </a:r>
          </a:p>
          <a:p>
            <a:pPr marL="1371600" lvl="2" indent="-457200">
              <a:buFont typeface="+mj-lt"/>
              <a:buAutoNum type="arabicParenR"/>
            </a:pPr>
            <a:r>
              <a:rPr lang="en-US" dirty="0">
                <a:latin typeface="Times New Roman" panose="02020603050405020304" pitchFamily="18" charset="0"/>
                <a:cs typeface="Times New Roman" panose="02020603050405020304" pitchFamily="18" charset="0"/>
              </a:rPr>
              <a:t>Line repair cost constraint</a:t>
            </a:r>
          </a:p>
          <a:p>
            <a:pPr marL="1371600" lvl="2" indent="-457200">
              <a:buFont typeface="+mj-lt"/>
              <a:buAutoNum type="arabicParenR"/>
            </a:pPr>
            <a:r>
              <a:rPr lang="en-US" dirty="0">
                <a:latin typeface="Times New Roman" panose="02020603050405020304" pitchFamily="18" charset="0"/>
                <a:cs typeface="Times New Roman" panose="02020603050405020304" pitchFamily="18" charset="0"/>
              </a:rPr>
              <a:t>Line’s on-off status constraints (controlled by switch’s on-off status)</a:t>
            </a:r>
          </a:p>
          <a:p>
            <a:pPr marL="1371600" lvl="2" indent="-457200">
              <a:buFont typeface="+mj-lt"/>
              <a:buAutoNum type="arabicParenR"/>
            </a:pPr>
            <a:r>
              <a:rPr lang="en-US" dirty="0">
                <a:latin typeface="Times New Roman" panose="02020603050405020304" pitchFamily="18" charset="0"/>
                <a:cs typeface="Times New Roman" panose="02020603050405020304" pitchFamily="18" charset="0"/>
              </a:rPr>
              <a:t>Line flow limits (controlled by line’s on-off status) </a:t>
            </a:r>
          </a:p>
          <a:p>
            <a:pPr marL="1371600" lvl="2" indent="-457200">
              <a:buFont typeface="+mj-lt"/>
              <a:buAutoNum type="arabicParenR"/>
            </a:pPr>
            <a:r>
              <a:rPr lang="en-US" dirty="0">
                <a:latin typeface="Times New Roman" panose="02020603050405020304" pitchFamily="18" charset="0"/>
                <a:cs typeface="Times New Roman" panose="02020603050405020304" pitchFamily="18" charset="0"/>
              </a:rPr>
              <a:t>Linearized AC power flow equations (</a:t>
            </a:r>
            <a:r>
              <a:rPr lang="en-US" dirty="0" err="1">
                <a:latin typeface="Times New Roman" panose="02020603050405020304" pitchFamily="18" charset="0"/>
                <a:cs typeface="Times New Roman" panose="02020603050405020304" pitchFamily="18" charset="0"/>
              </a:rPr>
              <a:t>Dist</a:t>
            </a:r>
            <a:r>
              <a:rPr lang="en-US" dirty="0">
                <a:latin typeface="Times New Roman" panose="02020603050405020304" pitchFamily="18" charset="0"/>
                <a:cs typeface="Times New Roman" panose="02020603050405020304" pitchFamily="18" charset="0"/>
              </a:rPr>
              <a:t>-Flow)</a:t>
            </a:r>
          </a:p>
          <a:p>
            <a:pPr marL="1371600" lvl="2" indent="-457200">
              <a:buFont typeface="+mj-lt"/>
              <a:buAutoNum type="arabicParenR"/>
            </a:pPr>
            <a:r>
              <a:rPr lang="en-US" dirty="0">
                <a:latin typeface="Times New Roman" panose="02020603050405020304" pitchFamily="18" charset="0"/>
                <a:cs typeface="Times New Roman" panose="02020603050405020304" pitchFamily="18" charset="0"/>
              </a:rPr>
              <a:t>DG capacity limits </a:t>
            </a:r>
          </a:p>
        </p:txBody>
      </p:sp>
      <p:sp>
        <p:nvSpPr>
          <p:cNvPr id="9" name="TextBox 8"/>
          <p:cNvSpPr txBox="1"/>
          <p:nvPr/>
        </p:nvSpPr>
        <p:spPr>
          <a:xfrm>
            <a:off x="6163877" y="2638010"/>
            <a:ext cx="6000515" cy="1846659"/>
          </a:xfrm>
          <a:prstGeom prst="rect">
            <a:avLst/>
          </a:prstGeom>
          <a:noFill/>
          <a:ln w="19050">
            <a:noFill/>
          </a:ln>
        </p:spPr>
        <p:txBody>
          <a:bodyPr wrap="square" rtlCol="0">
            <a:spAutoFit/>
          </a:bodyPr>
          <a:lstStyle/>
          <a:p>
            <a:endParaRPr lang="en-US" sz="2000" b="1" i="1" dirty="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fr-FR" sz="2000" dirty="0" err="1">
                <a:solidFill>
                  <a:srgbClr val="C00000"/>
                </a:solidFill>
                <a:latin typeface="Times New Roman" panose="02020603050405020304" pitchFamily="18" charset="0"/>
                <a:cs typeface="Times New Roman" panose="02020603050405020304" pitchFamily="18" charset="0"/>
              </a:rPr>
              <a:t>Faulting</a:t>
            </a:r>
            <a:r>
              <a:rPr lang="fr-FR" sz="2000" dirty="0">
                <a:solidFill>
                  <a:srgbClr val="C00000"/>
                </a:solidFill>
                <a:latin typeface="Times New Roman" panose="02020603050405020304" pitchFamily="18" charset="0"/>
                <a:cs typeface="Times New Roman" panose="02020603050405020304" pitchFamily="18" charset="0"/>
              </a:rPr>
              <a:t> logic constraints (model outage propagation)</a:t>
            </a:r>
          </a:p>
          <a:p>
            <a:pPr marL="1371600" lvl="2" indent="-457200">
              <a:buFont typeface="+mj-lt"/>
              <a:buAutoNum type="arabicParenR"/>
            </a:pPr>
            <a:r>
              <a:rPr lang="en-US" dirty="0">
                <a:latin typeface="Times New Roman" panose="02020603050405020304" pitchFamily="18" charset="0"/>
                <a:cs typeface="Times New Roman" panose="02020603050405020304" pitchFamily="18" charset="0"/>
              </a:rPr>
              <a:t>Virtual node power injection constraints</a:t>
            </a:r>
          </a:p>
          <a:p>
            <a:pPr marL="1371600" lvl="2" indent="-457200">
              <a:buFont typeface="+mj-lt"/>
              <a:buAutoNum type="arabicParenR"/>
            </a:pPr>
            <a:r>
              <a:rPr lang="en-US" dirty="0">
                <a:latin typeface="Times New Roman" panose="02020603050405020304" pitchFamily="18" charset="0"/>
                <a:cs typeface="Times New Roman" panose="02020603050405020304" pitchFamily="18" charset="0"/>
              </a:rPr>
              <a:t>Voltage magnitude limits</a:t>
            </a:r>
          </a:p>
          <a:p>
            <a:pPr marL="1371600" lvl="2" indent="-457200">
              <a:buFont typeface="+mj-lt"/>
              <a:buAutoNum type="arabicParenR"/>
            </a:pPr>
            <a:r>
              <a:rPr lang="en-US" dirty="0">
                <a:latin typeface="Times New Roman" panose="02020603050405020304" pitchFamily="18" charset="0"/>
                <a:cs typeface="Times New Roman" panose="02020603050405020304" pitchFamily="18" charset="0"/>
              </a:rPr>
              <a:t>Load shedding ratio limit</a:t>
            </a:r>
          </a:p>
        </p:txBody>
      </p:sp>
      <p:sp>
        <p:nvSpPr>
          <p:cNvPr id="12" name="TextBox 11"/>
          <p:cNvSpPr txBox="1"/>
          <p:nvPr/>
        </p:nvSpPr>
        <p:spPr>
          <a:xfrm>
            <a:off x="6163878" y="4316931"/>
            <a:ext cx="6040999" cy="2339102"/>
          </a:xfrm>
          <a:prstGeom prst="rect">
            <a:avLst/>
          </a:prstGeom>
          <a:noFill/>
          <a:ln w="19050">
            <a:noFill/>
          </a:ln>
        </p:spPr>
        <p:txBody>
          <a:bodyPr wrap="square" rtlCol="0">
            <a:spAutoFit/>
          </a:bodyPr>
          <a:lstStyle/>
          <a:p>
            <a:pPr marL="800100" lvl="1" indent="-342900">
              <a:buFont typeface="Arial" panose="020B0604020202020204" pitchFamily="34" charset="0"/>
              <a:buChar char="•"/>
            </a:pPr>
            <a:r>
              <a:rPr lang="en-US" sz="2000" dirty="0">
                <a:solidFill>
                  <a:srgbClr val="C00000"/>
                </a:solidFill>
                <a:latin typeface="Times New Roman" panose="02020603050405020304" pitchFamily="18" charset="0"/>
                <a:cs typeface="Times New Roman" panose="02020603050405020304" pitchFamily="18" charset="0"/>
              </a:rPr>
              <a:t>Radiality constraints</a:t>
            </a:r>
          </a:p>
          <a:p>
            <a:pPr marL="1371600" lvl="2" indent="-457200">
              <a:buFont typeface="+mj-lt"/>
              <a:buAutoNum type="arabicParenR"/>
            </a:pPr>
            <a:r>
              <a:rPr lang="en-US" dirty="0">
                <a:latin typeface="Times New Roman" panose="02020603050405020304" pitchFamily="18" charset="0"/>
                <a:cs typeface="Times New Roman" panose="02020603050405020304" pitchFamily="18" charset="0"/>
              </a:rPr>
              <a:t>Connected network component constraint</a:t>
            </a:r>
          </a:p>
          <a:p>
            <a:pPr marL="1371600" lvl="2" indent="-457200">
              <a:buFont typeface="+mj-lt"/>
              <a:buAutoNum type="arabicParenR"/>
            </a:pPr>
            <a:r>
              <a:rPr lang="en-US" dirty="0">
                <a:latin typeface="Times New Roman" panose="02020603050405020304" pitchFamily="18" charset="0"/>
                <a:cs typeface="Times New Roman" panose="02020603050405020304" pitchFamily="18" charset="0"/>
              </a:rPr>
              <a:t>Active branch constraint</a:t>
            </a:r>
          </a:p>
          <a:p>
            <a:pPr marL="1371600" lvl="2" indent="-457200">
              <a:buFont typeface="+mj-lt"/>
              <a:buAutoNum type="arabicParenR"/>
            </a:pPr>
            <a:r>
              <a:rPr lang="en-US" dirty="0">
                <a:latin typeface="Times New Roman" panose="02020603050405020304" pitchFamily="18" charset="0"/>
                <a:cs typeface="Times New Roman" panose="02020603050405020304" pitchFamily="18" charset="0"/>
              </a:rPr>
              <a:t>Zero Angle indicator constraint </a:t>
            </a:r>
            <a:r>
              <a:rPr lang="en-US" dirty="0"/>
              <a:t>(</a:t>
            </a:r>
            <a:r>
              <a:rPr lang="en-US" dirty="0">
                <a:latin typeface="Times New Roman" panose="02020603050405020304" pitchFamily="18" charset="0"/>
                <a:cs typeface="Times New Roman" panose="02020603050405020304" pitchFamily="18" charset="0"/>
              </a:rPr>
              <a:t>indicating a node with zero angle</a:t>
            </a:r>
            <a:r>
              <a:rPr lang="en-US" dirty="0"/>
              <a:t>)</a:t>
            </a:r>
            <a:r>
              <a:rPr lang="en-US" dirty="0">
                <a:latin typeface="Times New Roman" panose="02020603050405020304" pitchFamily="18" charset="0"/>
                <a:cs typeface="Times New Roman" panose="02020603050405020304" pitchFamily="18" charset="0"/>
              </a:rPr>
              <a:t> </a:t>
            </a:r>
          </a:p>
          <a:p>
            <a:pPr marL="1371600" lvl="2" indent="-457200">
              <a:buFont typeface="+mj-lt"/>
              <a:buAutoNum type="arabicParenR"/>
            </a:pPr>
            <a:r>
              <a:rPr lang="en-US" dirty="0"/>
              <a:t>The minimality condition of VDCOPF sub-problem </a:t>
            </a:r>
            <a:r>
              <a:rPr lang="en-US" dirty="0">
                <a:latin typeface="Times New Roman" panose="02020603050405020304" pitchFamily="18" charset="0"/>
                <a:cs typeface="Times New Roman" panose="02020603050405020304" pitchFamily="18" charset="0"/>
              </a:rPr>
              <a:t>(</a:t>
            </a:r>
            <a:r>
              <a:rPr lang="en-US" dirty="0"/>
              <a:t>obtain the degree of freedom of voltage angle</a:t>
            </a:r>
            <a:r>
              <a:rPr lang="en-US" dirty="0">
                <a:latin typeface="Times New Roman" panose="02020603050405020304" pitchFamily="18" charset="0"/>
                <a:cs typeface="Times New Roman" panose="02020603050405020304" pitchFamily="18" charset="0"/>
              </a:rPr>
              <a:t>)</a:t>
            </a:r>
          </a:p>
        </p:txBody>
      </p:sp>
      <p:sp>
        <p:nvSpPr>
          <p:cNvPr id="13" name="Title 1">
            <a:extLst>
              <a:ext uri="{FF2B5EF4-FFF2-40B4-BE49-F238E27FC236}">
                <a16:creationId xmlns:a16="http://schemas.microsoft.com/office/drawing/2014/main" id="{C4280200-29A2-4FAE-BEC0-3D62779E0783}"/>
              </a:ext>
            </a:extLst>
          </p:cNvPr>
          <p:cNvSpPr txBox="1">
            <a:spLocks/>
          </p:cNvSpPr>
          <p:nvPr/>
        </p:nvSpPr>
        <p:spPr>
          <a:xfrm>
            <a:off x="115267" y="179399"/>
            <a:ext cx="12617537" cy="6860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C00000"/>
                </a:solidFill>
              </a:rPr>
              <a:t>A Two-stage Stochastic Model: Second-Stage Formulation</a:t>
            </a:r>
          </a:p>
        </p:txBody>
      </p:sp>
    </p:spTree>
    <p:extLst>
      <p:ext uri="{BB962C8B-B14F-4D97-AF65-F5344CB8AC3E}">
        <p14:creationId xmlns:p14="http://schemas.microsoft.com/office/powerpoint/2010/main" val="2066418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19"/>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89005" y="177800"/>
            <a:ext cx="6096000" cy="4680808"/>
          </a:xfrm>
        </p:spPr>
      </p:pic>
      <p:sp>
        <p:nvSpPr>
          <p:cNvPr id="2" name="Title 1"/>
          <p:cNvSpPr>
            <a:spLocks noGrp="1"/>
          </p:cNvSpPr>
          <p:nvPr>
            <p:ph type="title"/>
          </p:nvPr>
        </p:nvSpPr>
        <p:spPr>
          <a:xfrm>
            <a:off x="508000" y="63643"/>
            <a:ext cx="10972800" cy="787400"/>
          </a:xfrm>
        </p:spPr>
        <p:txBody>
          <a:bodyPr/>
          <a:lstStyle/>
          <a:p>
            <a:r>
              <a:rPr lang="en-US" sz="3200" b="1" dirty="0">
                <a:solidFill>
                  <a:srgbClr val="C00000"/>
                </a:solidFill>
              </a:rPr>
              <a:t>Hurricane Simulations</a:t>
            </a:r>
          </a:p>
        </p:txBody>
      </p:sp>
      <p:pic>
        <p:nvPicPr>
          <p:cNvPr id="25" name="Picture 2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933992" y="1178813"/>
            <a:ext cx="4648409" cy="3486307"/>
          </a:xfrm>
          <a:prstGeom prst="rect">
            <a:avLst/>
          </a:prstGeom>
        </p:spPr>
      </p:pic>
      <p:sp>
        <p:nvSpPr>
          <p:cNvPr id="26" name="Rectangle 25"/>
          <p:cNvSpPr/>
          <p:nvPr/>
        </p:nvSpPr>
        <p:spPr>
          <a:xfrm>
            <a:off x="1016000" y="736885"/>
            <a:ext cx="4673600" cy="461665"/>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 </a:t>
            </a:r>
            <a:r>
              <a:rPr lang="en-US" sz="2133" dirty="0">
                <a:solidFill>
                  <a:srgbClr val="0039DA"/>
                </a:solidFill>
                <a:latin typeface="Times New Roman" panose="02020603050405020304" pitchFamily="18" charset="0"/>
                <a:cs typeface="Times New Roman" panose="02020603050405020304" pitchFamily="18" charset="0"/>
              </a:rPr>
              <a:t>Category-4 hurricane path tracking</a:t>
            </a:r>
          </a:p>
        </p:txBody>
      </p:sp>
      <p:sp>
        <p:nvSpPr>
          <p:cNvPr id="27" name="Rectangle 26"/>
          <p:cNvSpPr/>
          <p:nvPr/>
        </p:nvSpPr>
        <p:spPr>
          <a:xfrm>
            <a:off x="6400800" y="708128"/>
            <a:ext cx="5892800" cy="748795"/>
          </a:xfrm>
          <a:prstGeom prst="rect">
            <a:avLst/>
          </a:prstGeom>
        </p:spPr>
        <p:txBody>
          <a:bodyPr wrap="square">
            <a:spAutoFit/>
          </a:bodyPr>
          <a:lstStyle/>
          <a:p>
            <a:pPr algn="ctr"/>
            <a:r>
              <a:rPr lang="en-US" sz="2133" dirty="0">
                <a:latin typeface="Times New Roman" panose="02020603050405020304" pitchFamily="18" charset="0"/>
                <a:cs typeface="Times New Roman" panose="02020603050405020304" pitchFamily="18" charset="0"/>
              </a:rPr>
              <a:t> </a:t>
            </a:r>
            <a:r>
              <a:rPr lang="en-US" sz="2133" dirty="0">
                <a:solidFill>
                  <a:srgbClr val="0039DA"/>
                </a:solidFill>
                <a:latin typeface="Times New Roman" panose="02020603050405020304" pitchFamily="18" charset="0"/>
                <a:cs typeface="Times New Roman" panose="02020603050405020304" pitchFamily="18" charset="0"/>
              </a:rPr>
              <a:t>The surface wind speed variations of hurricanes for the test distribution system</a:t>
            </a:r>
          </a:p>
        </p:txBody>
      </p:sp>
      <p:sp>
        <p:nvSpPr>
          <p:cNvPr id="9" name="Content Placeholder 2"/>
          <p:cNvSpPr txBox="1">
            <a:spLocks/>
          </p:cNvSpPr>
          <p:nvPr/>
        </p:nvSpPr>
        <p:spPr bwMode="auto">
          <a:xfrm>
            <a:off x="406400" y="4643087"/>
            <a:ext cx="11074400" cy="1578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920" tIns="60960" rIns="121920" bIns="60960" numCol="1" anchor="t" anchorCtr="0" compatLnSpc="1">
            <a:prstTxWarp prst="textNoShape">
              <a:avLst/>
            </a:prstTxWarp>
          </a:bodyPr>
          <a:lstStyle>
            <a:lvl1pPr marL="342892" indent="-342892" algn="l" rtl="0" eaLnBrk="0" fontAlgn="base" hangingPunct="0">
              <a:spcBef>
                <a:spcPct val="20000"/>
              </a:spcBef>
              <a:spcAft>
                <a:spcPct val="0"/>
              </a:spcAft>
              <a:buClr>
                <a:srgbClr val="CE1126"/>
              </a:buClr>
              <a:buSzPct val="80000"/>
              <a:buFont typeface="Times" charset="0"/>
              <a:buChar char="•"/>
              <a:defRPr sz="2600">
                <a:solidFill>
                  <a:schemeClr val="tx1"/>
                </a:solidFill>
                <a:latin typeface="+mn-lt"/>
                <a:ea typeface="ＭＳ Ｐゴシック" charset="0"/>
                <a:cs typeface="ＭＳ Ｐゴシック" charset="0"/>
              </a:defRPr>
            </a:lvl1pPr>
            <a:lvl2pPr marL="685783" indent="-228594" algn="l" rtl="0" eaLnBrk="0" fontAlgn="base" hangingPunct="0">
              <a:spcBef>
                <a:spcPct val="20000"/>
              </a:spcBef>
              <a:spcAft>
                <a:spcPct val="0"/>
              </a:spcAft>
              <a:buClr>
                <a:srgbClr val="CE1126"/>
              </a:buClr>
              <a:buSzPct val="80000"/>
              <a:buFont typeface="Times" charset="0"/>
              <a:buChar char="•"/>
              <a:defRPr sz="2600">
                <a:solidFill>
                  <a:schemeClr val="tx1"/>
                </a:solidFill>
                <a:latin typeface="+mn-lt"/>
                <a:ea typeface="ＭＳ Ｐゴシック" charset="0"/>
              </a:defRPr>
            </a:lvl2pPr>
            <a:lvl3pPr marL="1142972" indent="-228594" algn="l" rtl="0" eaLnBrk="0" fontAlgn="base" hangingPunct="0">
              <a:spcBef>
                <a:spcPct val="20000"/>
              </a:spcBef>
              <a:spcAft>
                <a:spcPct val="0"/>
              </a:spcAft>
              <a:buClr>
                <a:srgbClr val="CE1126"/>
              </a:buClr>
              <a:buSzPct val="80000"/>
              <a:buFont typeface="Times" charset="0"/>
              <a:buChar char="•"/>
              <a:defRPr sz="2600">
                <a:solidFill>
                  <a:schemeClr val="tx1"/>
                </a:solidFill>
                <a:latin typeface="+mn-lt"/>
                <a:ea typeface="ＭＳ Ｐゴシック" charset="0"/>
              </a:defRPr>
            </a:lvl3pPr>
            <a:lvl4pPr marL="1600160" indent="-228594" algn="l" rtl="0" eaLnBrk="0" fontAlgn="base" hangingPunct="0">
              <a:spcBef>
                <a:spcPct val="20000"/>
              </a:spcBef>
              <a:spcAft>
                <a:spcPct val="0"/>
              </a:spcAft>
              <a:buClr>
                <a:srgbClr val="CE1126"/>
              </a:buClr>
              <a:buSzPct val="80000"/>
              <a:buFont typeface="Times" charset="0"/>
              <a:buChar char="•"/>
              <a:defRPr sz="2600">
                <a:solidFill>
                  <a:schemeClr val="tx1"/>
                </a:solidFill>
                <a:latin typeface="+mn-lt"/>
                <a:ea typeface="ＭＳ Ｐゴシック" charset="0"/>
              </a:defRPr>
            </a:lvl4pPr>
            <a:lvl5pPr marL="2057348" indent="-228594" algn="l" rtl="0" eaLnBrk="0" fontAlgn="base" hangingPunct="0">
              <a:spcBef>
                <a:spcPct val="20000"/>
              </a:spcBef>
              <a:spcAft>
                <a:spcPct val="0"/>
              </a:spcAft>
              <a:buClr>
                <a:srgbClr val="CE1126"/>
              </a:buClr>
              <a:buSzPct val="80000"/>
              <a:buFont typeface="Times" charset="0"/>
              <a:buChar char="•"/>
              <a:defRPr sz="2600">
                <a:solidFill>
                  <a:schemeClr val="tx1"/>
                </a:solidFill>
                <a:latin typeface="+mn-lt"/>
                <a:ea typeface="ＭＳ Ｐゴシック" charset="0"/>
              </a:defRPr>
            </a:lvl5pPr>
            <a:lvl6pPr marL="2514537" indent="-228594" algn="l" rtl="0" fontAlgn="base">
              <a:spcBef>
                <a:spcPct val="20000"/>
              </a:spcBef>
              <a:spcAft>
                <a:spcPct val="0"/>
              </a:spcAft>
              <a:buClr>
                <a:srgbClr val="CE1126"/>
              </a:buClr>
              <a:buSzPct val="80000"/>
              <a:buFont typeface="Times" charset="0"/>
              <a:buChar char="•"/>
              <a:defRPr sz="2600">
                <a:solidFill>
                  <a:schemeClr val="tx1"/>
                </a:solidFill>
                <a:latin typeface="+mn-lt"/>
              </a:defRPr>
            </a:lvl6pPr>
            <a:lvl7pPr marL="2971726" indent="-228594" algn="l" rtl="0" fontAlgn="base">
              <a:spcBef>
                <a:spcPct val="20000"/>
              </a:spcBef>
              <a:spcAft>
                <a:spcPct val="0"/>
              </a:spcAft>
              <a:buClr>
                <a:srgbClr val="CE1126"/>
              </a:buClr>
              <a:buSzPct val="80000"/>
              <a:buFont typeface="Times" charset="0"/>
              <a:buChar char="•"/>
              <a:defRPr sz="2600">
                <a:solidFill>
                  <a:schemeClr val="tx1"/>
                </a:solidFill>
                <a:latin typeface="+mn-lt"/>
              </a:defRPr>
            </a:lvl7pPr>
            <a:lvl8pPr marL="3428915" indent="-228594" algn="l" rtl="0" fontAlgn="base">
              <a:spcBef>
                <a:spcPct val="20000"/>
              </a:spcBef>
              <a:spcAft>
                <a:spcPct val="0"/>
              </a:spcAft>
              <a:buClr>
                <a:srgbClr val="CE1126"/>
              </a:buClr>
              <a:buSzPct val="80000"/>
              <a:buFont typeface="Times" charset="0"/>
              <a:buChar char="•"/>
              <a:defRPr sz="2600">
                <a:solidFill>
                  <a:schemeClr val="tx1"/>
                </a:solidFill>
                <a:latin typeface="+mn-lt"/>
              </a:defRPr>
            </a:lvl8pPr>
            <a:lvl9pPr marL="3886103" indent="-228594" algn="l" rtl="0" fontAlgn="base">
              <a:spcBef>
                <a:spcPct val="20000"/>
              </a:spcBef>
              <a:spcAft>
                <a:spcPct val="0"/>
              </a:spcAft>
              <a:buClr>
                <a:srgbClr val="CE1126"/>
              </a:buClr>
              <a:buSzPct val="80000"/>
              <a:buFont typeface="Times" charset="0"/>
              <a:buChar char="•"/>
              <a:defRPr sz="2600">
                <a:solidFill>
                  <a:schemeClr val="tx1"/>
                </a:solidFill>
                <a:latin typeface="+mn-lt"/>
              </a:defRPr>
            </a:lvl9pPr>
          </a:lstStyle>
          <a:p>
            <a:pPr marL="380990" indent="-380990">
              <a:buFont typeface="Arial" panose="020B0604020202020204" pitchFamily="34" charset="0"/>
              <a:buChar char="•"/>
            </a:pPr>
            <a:r>
              <a:rPr lang="en-US" sz="2000" dirty="0">
                <a:solidFill>
                  <a:srgbClr val="000000"/>
                </a:solidFill>
                <a:cs typeface="Times New Roman" panose="02020603050405020304" pitchFamily="18" charset="0"/>
              </a:rPr>
              <a:t>It is assumed that the maximum wind speed at the central point of the test system is applied to all the distribution lines. </a:t>
            </a:r>
          </a:p>
          <a:p>
            <a:pPr marL="380990" indent="-380990">
              <a:buFont typeface="Arial" panose="020B0604020202020204" pitchFamily="34" charset="0"/>
              <a:buChar char="•"/>
            </a:pPr>
            <a:r>
              <a:rPr lang="en-US" sz="2000" dirty="0">
                <a:solidFill>
                  <a:srgbClr val="000000"/>
                </a:solidFill>
                <a:cs typeface="Times New Roman" panose="02020603050405020304" pitchFamily="18" charset="0"/>
              </a:rPr>
              <a:t>The red circle indicates the boundary of the maximum winds for the traveling hurricanes at a certain eye location. The area between the red circle and the blue circle experiences 82.5% of the maximum wind speed. The wind speed within areas between 2Rmax and 4Rmax is reduced by 25%.</a:t>
            </a:r>
            <a:br>
              <a:rPr lang="en-US" sz="2000" dirty="0"/>
            </a:br>
            <a:endParaRPr lang="en-US" sz="2000" dirty="0">
              <a:solidFill>
                <a:srgbClr val="000000"/>
              </a:solidFill>
              <a:cs typeface="Times New Roman" panose="02020603050405020304" pitchFamily="18" charset="0"/>
            </a:endParaRPr>
          </a:p>
          <a:p>
            <a:pPr marL="380990" indent="-380990">
              <a:buFont typeface="Arial" panose="020B0604020202020204" pitchFamily="34" charset="0"/>
              <a:buChar char="•"/>
            </a:pPr>
            <a:br>
              <a:rPr lang="en-US" sz="2000" dirty="0"/>
            </a:br>
            <a:endParaRPr lang="en-US" sz="2000" kern="0" dirty="0">
              <a:cs typeface="Times New Roman" panose="02020603050405020304" pitchFamily="18" charset="0"/>
            </a:endParaRPr>
          </a:p>
        </p:txBody>
      </p:sp>
    </p:spTree>
    <p:extLst>
      <p:ext uri="{BB962C8B-B14F-4D97-AF65-F5344CB8AC3E}">
        <p14:creationId xmlns:p14="http://schemas.microsoft.com/office/powerpoint/2010/main" val="9077339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Times New Roman"/>
        <a:ea typeface="宋体"/>
        <a:cs typeface=""/>
      </a:majorFont>
      <a:minorFont>
        <a:latin typeface="Times New Roman"/>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99868</TotalTime>
  <Words>1245</Words>
  <Application>Microsoft Macintosh PowerPoint</Application>
  <PresentationFormat>Widescreen</PresentationFormat>
  <Paragraphs>141</Paragraphs>
  <Slides>13</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Times</vt:lpstr>
      <vt:lpstr>Arial</vt:lpstr>
      <vt:lpstr>Calibri</vt:lpstr>
      <vt:lpstr>Times New Roman</vt:lpstr>
      <vt:lpstr>Office Theme</vt:lpstr>
      <vt:lpstr>Resilience Enhancement of Power Distribution Systems in Response to Hurricanes</vt:lpstr>
      <vt:lpstr>Introduction to Resilience Enhancement Measures</vt:lpstr>
      <vt:lpstr>Problem Statement</vt:lpstr>
      <vt:lpstr>A Tri-Level Robust Model for Resilience Planning</vt:lpstr>
      <vt:lpstr>A Tri-Level Robust Model for Resilience Planning</vt:lpstr>
      <vt:lpstr>PowerPoint Presentation</vt:lpstr>
      <vt:lpstr>PowerPoint Presentation</vt:lpstr>
      <vt:lpstr>PowerPoint Presentation</vt:lpstr>
      <vt:lpstr>Hurricane Simulations</vt:lpstr>
      <vt:lpstr>Case Study</vt:lpstr>
      <vt:lpstr>Case Study: Comparison with and without ROD</vt:lpstr>
      <vt:lpstr>The Challenges</vt:lpstr>
      <vt:lpstr>Thank You! Q &amp; 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Arif, Anmar I</dc:creator>
  <cp:lastModifiedBy>Wang, Zhaoyu [E CPE]</cp:lastModifiedBy>
  <cp:revision>1069</cp:revision>
  <cp:lastPrinted>2019-12-12T21:07:49Z</cp:lastPrinted>
  <dcterms:created xsi:type="dcterms:W3CDTF">2017-11-20T20:14:15Z</dcterms:created>
  <dcterms:modified xsi:type="dcterms:W3CDTF">2024-12-05T21:44:59Z</dcterms:modified>
</cp:coreProperties>
</file>